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7" r:id="rId2"/>
    <p:sldId id="259" r:id="rId3"/>
    <p:sldId id="310" r:id="rId4"/>
    <p:sldId id="307" r:id="rId5"/>
    <p:sldId id="262" r:id="rId6"/>
    <p:sldId id="312" r:id="rId7"/>
    <p:sldId id="258" r:id="rId8"/>
    <p:sldId id="313" r:id="rId9"/>
    <p:sldId id="353" r:id="rId10"/>
    <p:sldId id="356" r:id="rId11"/>
    <p:sldId id="354" r:id="rId12"/>
    <p:sldId id="327" r:id="rId13"/>
    <p:sldId id="315" r:id="rId14"/>
    <p:sldId id="316" r:id="rId15"/>
    <p:sldId id="394" r:id="rId16"/>
    <p:sldId id="318" r:id="rId17"/>
    <p:sldId id="358" r:id="rId18"/>
    <p:sldId id="333" r:id="rId19"/>
    <p:sldId id="359" r:id="rId20"/>
    <p:sldId id="360" r:id="rId21"/>
    <p:sldId id="361" r:id="rId22"/>
    <p:sldId id="341" r:id="rId23"/>
    <p:sldId id="364" r:id="rId24"/>
    <p:sldId id="345" r:id="rId25"/>
    <p:sldId id="365" r:id="rId26"/>
    <p:sldId id="366" r:id="rId27"/>
    <p:sldId id="388" r:id="rId28"/>
    <p:sldId id="389" r:id="rId29"/>
    <p:sldId id="390" r:id="rId30"/>
    <p:sldId id="391" r:id="rId31"/>
    <p:sldId id="392" r:id="rId32"/>
    <p:sldId id="367" r:id="rId33"/>
    <p:sldId id="368" r:id="rId34"/>
    <p:sldId id="369" r:id="rId35"/>
    <p:sldId id="304" r:id="rId36"/>
    <p:sldId id="305" r:id="rId37"/>
    <p:sldId id="306" r:id="rId38"/>
    <p:sldId id="29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3C"/>
    <a:srgbClr val="FF9900"/>
    <a:srgbClr val="CC66FF"/>
    <a:srgbClr val="D38903"/>
    <a:srgbClr val="FFFFFF"/>
    <a:srgbClr val="F6F6F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8" autoAdjust="0"/>
    <p:restoredTop sz="81885" autoAdjust="0"/>
  </p:normalViewPr>
  <p:slideViewPr>
    <p:cSldViewPr snapToGrid="0">
      <p:cViewPr varScale="1">
        <p:scale>
          <a:sx n="75" d="100"/>
          <a:sy n="75" d="100"/>
        </p:scale>
        <p:origin x="14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AB6A-63F6-4207-9D06-965A2F4415CA}" type="datetimeFigureOut">
              <a:rPr lang="zh-CN" altLang="en-US" smtClean="0"/>
              <a:t>2020/4/17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9F4E-4F3D-4432-921E-A1501DD8AF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函数的</a:t>
            </a:r>
            <a:r>
              <a:rPr lang="zh-CN" altLang="en-US" b="1" dirty="0">
                <a:solidFill>
                  <a:srgbClr val="1C94C4"/>
                </a:solidFill>
                <a:sym typeface="+mn-ea"/>
              </a:rPr>
              <a:t>形参、栈区、堆区</a:t>
            </a:r>
            <a:r>
              <a:rPr lang="zh-CN" altLang="en-US" dirty="0">
                <a:sym typeface="+mn-ea"/>
              </a:rPr>
              <a:t>所占存储空间</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15</a:t>
            </a:fld>
            <a:endParaRPr lang="zh-CN" altLang="en-US"/>
          </a:p>
        </p:txBody>
      </p:sp>
    </p:spTree>
    <p:extLst>
      <p:ext uri="{BB962C8B-B14F-4D97-AF65-F5344CB8AC3E}">
        <p14:creationId xmlns:p14="http://schemas.microsoft.com/office/powerpoint/2010/main" val="1633045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稳定排序是保持键大小相同的元素的相对先后位置不变的排序</a:t>
            </a:r>
          </a:p>
        </p:txBody>
      </p:sp>
      <p:sp>
        <p:nvSpPr>
          <p:cNvPr id="4" name="灯片编号占位符 3"/>
          <p:cNvSpPr>
            <a:spLocks noGrp="1"/>
          </p:cNvSpPr>
          <p:nvPr>
            <p:ph type="sldNum" sz="quarter" idx="10"/>
          </p:nvPr>
        </p:nvSpPr>
        <p:spPr/>
        <p:txBody>
          <a:bodyPr/>
          <a:lstStyle/>
          <a:p>
            <a:fld id="{43279F4E-4F3D-4432-921E-A1501DD8AF1C}"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做事情的步骤</a:t>
            </a:r>
          </a:p>
          <a:p>
            <a:r>
              <a:rPr lang="zh-CN" altLang="en-US"/>
              <a:t>说说知道哪些算法</a:t>
            </a:r>
          </a:p>
          <a:p>
            <a:r>
              <a:rPr lang="zh-CN" altLang="en-US"/>
              <a:t>算法的共通特性</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桶排序</a:t>
            </a:r>
          </a:p>
        </p:txBody>
      </p:sp>
      <p:sp>
        <p:nvSpPr>
          <p:cNvPr id="4" name="灯片编号占位符 3"/>
          <p:cNvSpPr>
            <a:spLocks noGrp="1"/>
          </p:cNvSpPr>
          <p:nvPr>
            <p:ph type="sldNum" sz="quarter" idx="10"/>
          </p:nvPr>
        </p:nvSpPr>
        <p:spPr/>
        <p:txBody>
          <a:bodyPr/>
          <a:lstStyle/>
          <a:p>
            <a:fld id="{43279F4E-4F3D-4432-921E-A1501DD8AF1C}"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27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28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有时候函数有嵌套调用，这个时候栈中会有多个函数的信息，每个函数占用一个连续的区域。</a:t>
            </a:r>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30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31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数据压缩</a:t>
            </a:r>
            <a:endParaRPr lang="en-US" altLang="zh-CN" dirty="0"/>
          </a:p>
          <a:p>
            <a:r>
              <a:rPr lang="zh-CN" altLang="en-US" dirty="0"/>
              <a:t>网易云音乐</a:t>
            </a:r>
            <a:endParaRPr lang="en-US" altLang="zh-CN" dirty="0"/>
          </a:p>
          <a:p>
            <a:r>
              <a:rPr lang="zh-CN" altLang="en-US" dirty="0"/>
              <a:t>游戏中的寻路</a:t>
            </a:r>
            <a:endParaRPr lang="en-US" altLang="zh-CN" dirty="0"/>
          </a:p>
          <a:p>
            <a:r>
              <a:rPr lang="zh-CN" altLang="en-US" dirty="0"/>
              <a:t>推荐系统</a:t>
            </a:r>
            <a:endParaRPr lang="en-US" altLang="zh-CN" dirty="0"/>
          </a:p>
          <a:p>
            <a:r>
              <a:rPr lang="zh-CN" altLang="en-US" dirty="0"/>
              <a:t>加密解密</a:t>
            </a:r>
            <a:endParaRPr lang="en-US" altLang="zh-CN" dirty="0"/>
          </a:p>
          <a:p>
            <a:r>
              <a:rPr lang="zh-CN" altLang="en-US" dirty="0"/>
              <a:t>图形图像</a:t>
            </a:r>
          </a:p>
        </p:txBody>
      </p:sp>
      <p:sp>
        <p:nvSpPr>
          <p:cNvPr id="4" name="灯片编号占位符 3"/>
          <p:cNvSpPr>
            <a:spLocks noGrp="1"/>
          </p:cNvSpPr>
          <p:nvPr>
            <p:ph type="sldNum" sz="quarter" idx="10"/>
          </p:nvPr>
        </p:nvSpPr>
        <p:spPr/>
        <p:txBody>
          <a:bodyPr/>
          <a:lstStyle/>
          <a:p>
            <a:fld id="{43279F4E-4F3D-4432-921E-A1501DD8AF1C}" type="slidenum">
              <a:rPr lang="zh-CN" altLang="en-US" smtClean="0"/>
              <a:t>32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p>
        </p:txBody>
      </p:sp>
      <p:sp>
        <p:nvSpPr>
          <p:cNvPr id="4" name="灯片编号占位符 3"/>
          <p:cNvSpPr>
            <a:spLocks noGrp="1"/>
          </p:cNvSpPr>
          <p:nvPr>
            <p:ph type="sldNum" sz="quarter" idx="10"/>
          </p:nvPr>
        </p:nvSpPr>
        <p:spPr/>
        <p:txBody>
          <a:bodyPr/>
          <a:lstStyle/>
          <a:p>
            <a:fld id="{9C60D6CE-DD16-493F-BA9B-728F05D5DD34}" type="slidenum">
              <a:rPr lang="zh-CN" altLang="en-US" smtClean="0"/>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还有</a:t>
            </a:r>
            <a:r>
              <a:rPr lang="en-US" altLang="zh-CN" dirty="0"/>
              <a:t>0+</a:t>
            </a:r>
            <a:r>
              <a:rPr lang="zh-CN" altLang="en-US" dirty="0"/>
              <a:t>输入，</a:t>
            </a:r>
            <a:r>
              <a:rPr lang="en-US" altLang="zh-CN" dirty="0"/>
              <a:t>1+</a:t>
            </a:r>
            <a:r>
              <a:rPr lang="zh-CN" altLang="en-US" dirty="0"/>
              <a:t>输出</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单向而有序：</a:t>
            </a:r>
          </a:p>
          <a:p>
            <a:r>
              <a:rPr lang="zh-CN" altLang="en-US" dirty="0"/>
              <a:t>如果插入的是</a:t>
            </a:r>
            <a:r>
              <a:rPr lang="en-US" altLang="zh-CN" dirty="0"/>
              <a:t>1,2,3,4,5。。</a:t>
            </a:r>
            <a:r>
              <a:rPr lang="zh-CN" altLang="en-US" dirty="0"/>
              <a:t>那么队列是一个单调的数列</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Adobe 繁黑體 Std B" panose="020B0700000000000000" pitchFamily="34" charset="-128"/>
                <a:ea typeface="Adobe 繁黑體 Std B" panose="020B0700000000000000" pitchFamily="34" charset="-128"/>
              </a:rPr>
              <a:t>具有一定长度</a:t>
            </a:r>
            <a:endParaRPr lang="en-US" altLang="zh-CN" dirty="0"/>
          </a:p>
          <a:p>
            <a:r>
              <a:rPr lang="zh-CN" altLang="en-US" dirty="0"/>
              <a:t>多个元素的积累，产生一定长度的数据串。</a:t>
            </a:r>
          </a:p>
        </p:txBody>
      </p:sp>
      <p:sp>
        <p:nvSpPr>
          <p:cNvPr id="4" name="灯片编号占位符 3"/>
          <p:cNvSpPr>
            <a:spLocks noGrp="1"/>
          </p:cNvSpPr>
          <p:nvPr>
            <p:ph type="sldNum" sz="quarter" idx="10"/>
          </p:nvPr>
        </p:nvSpPr>
        <p:spPr/>
        <p:txBody>
          <a:bodyPr/>
          <a:lstStyle/>
          <a:p>
            <a:fld id="{9C60D6CE-DD16-493F-BA9B-728F05D5DD34}" type="slidenum">
              <a:rPr lang="zh-CN" altLang="en-US" smtClean="0"/>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60D6CE-DD16-493F-BA9B-728F05D5DD34}"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通俗地讲，算法就是做事步骤、方法</a:t>
            </a:r>
          </a:p>
        </p:txBody>
      </p:sp>
      <p:sp>
        <p:nvSpPr>
          <p:cNvPr id="4" name="灯片编号占位符 3"/>
          <p:cNvSpPr>
            <a:spLocks noGrp="1"/>
          </p:cNvSpPr>
          <p:nvPr>
            <p:ph type="sldNum" sz="quarter" idx="10"/>
          </p:nvPr>
        </p:nvSpPr>
        <p:spPr/>
        <p:txBody>
          <a:bodyPr/>
          <a:lstStyle/>
          <a:p>
            <a:fld id="{9C60D6CE-DD16-493F-BA9B-728F05D5DD34}"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但这样人工评估算法复杂度需要浪费很多时间</a:t>
            </a:r>
          </a:p>
        </p:txBody>
      </p:sp>
      <p:sp>
        <p:nvSpPr>
          <p:cNvPr id="4" name="灯片编号占位符 3"/>
          <p:cNvSpPr>
            <a:spLocks noGrp="1"/>
          </p:cNvSpPr>
          <p:nvPr>
            <p:ph type="sldNum" sz="quarter" idx="10"/>
          </p:nvPr>
        </p:nvSpPr>
        <p:spPr/>
        <p:txBody>
          <a:bodyPr/>
          <a:lstStyle/>
          <a:p>
            <a:fld id="{43279F4E-4F3D-4432-921E-A1501DD8AF1C}"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279F4E-4F3D-4432-921E-A1501DD8AF1C}"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D40826-1EFD-4B08-85D6-361CAA6170C7}" type="datetimeFigureOut">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FE634A-6084-4F90-A5D5-BB172BBBDB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40826-1EFD-4B08-85D6-361CAA6170C7}" type="datetimeFigureOut">
              <a:rPr lang="zh-CN" altLang="en-US" smtClean="0"/>
              <a:t>2020/4/17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E634A-6084-4F90-A5D5-BB172BBBDB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8.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gif"/></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http://www.amazon.cn/gp/product/B00AK7BYJY/ref=as_li_qf_sp_asin_il_tl?ie=UTF8&amp;camp=536&amp;creative=3200&amp;creativeASIN=B00AK7BYJY&amp;linkCode=as2&amp;tag=vastwork-2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1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59127"/>
            <a:ext cx="9144000"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261079" y="5329024"/>
            <a:ext cx="2954655" cy="369332"/>
          </a:xfrm>
          <a:prstGeom prst="rect">
            <a:avLst/>
          </a:prstGeom>
          <a:noFill/>
        </p:spPr>
        <p:txBody>
          <a:bodyPr wrap="none" rtlCol="0">
            <a:spAutoFit/>
          </a:bodyPr>
          <a:lstStyle/>
          <a:p>
            <a:r>
              <a:rPr lang="zh-CN" altLang="en-US" dirty="0">
                <a:solidFill>
                  <a:srgbClr val="323232"/>
                </a:solidFill>
                <a:latin typeface="微软雅黑" panose="020B0503020204020204" pitchFamily="34" charset="-122"/>
                <a:ea typeface="微软雅黑" panose="020B0503020204020204" pitchFamily="34" charset="-122"/>
              </a:rPr>
              <a:t>主讲人：数据挖掘组辜仰淦</a:t>
            </a:r>
            <a:endParaRPr lang="en-US" altLang="zh-CN" dirty="0">
              <a:solidFill>
                <a:srgbClr val="323232"/>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657648" y="410018"/>
            <a:ext cx="4017471" cy="3664141"/>
            <a:chOff x="749863" y="855239"/>
            <a:chExt cx="4017471" cy="3664141"/>
          </a:xfrm>
        </p:grpSpPr>
        <p:sp>
          <p:nvSpPr>
            <p:cNvPr id="29" name="椭圆 28"/>
            <p:cNvSpPr/>
            <p:nvPr/>
          </p:nvSpPr>
          <p:spPr>
            <a:xfrm>
              <a:off x="749863" y="855239"/>
              <a:ext cx="4017471" cy="3664141"/>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558479" y="1717813"/>
              <a:ext cx="2544286" cy="1938992"/>
            </a:xfrm>
            <a:prstGeom prst="rect">
              <a:avLst/>
            </a:prstGeom>
            <a:noFill/>
          </p:spPr>
          <p:txBody>
            <a:bodyPr wrap="none" rtlCol="0">
              <a:spAutoFit/>
            </a:bodyPr>
            <a:lstStyle/>
            <a:p>
              <a:r>
                <a:rPr lang="zh-CN" altLang="en-US" sz="4000" spc="600" dirty="0">
                  <a:solidFill>
                    <a:srgbClr val="323232"/>
                  </a:solidFill>
                  <a:latin typeface="微软雅黑" panose="020B0503020204020204" pitchFamily="34" charset="-122"/>
                  <a:ea typeface="微软雅黑" panose="020B0503020204020204" pitchFamily="34" charset="-122"/>
                </a:rPr>
                <a:t>算法分析</a:t>
              </a:r>
              <a:endParaRPr lang="en-US" altLang="zh-CN" sz="4000" spc="600" dirty="0">
                <a:solidFill>
                  <a:srgbClr val="323232"/>
                </a:solidFill>
                <a:latin typeface="微软雅黑" panose="020B0503020204020204" pitchFamily="34" charset="-122"/>
                <a:ea typeface="微软雅黑" panose="020B0503020204020204" pitchFamily="34" charset="-122"/>
              </a:endParaRPr>
            </a:p>
            <a:p>
              <a:r>
                <a:rPr lang="en-US" altLang="zh-CN" sz="4000" spc="600" dirty="0">
                  <a:solidFill>
                    <a:srgbClr val="323232"/>
                  </a:solidFill>
                  <a:latin typeface="微软雅黑" panose="020B0503020204020204" pitchFamily="34" charset="-122"/>
                  <a:ea typeface="微软雅黑" panose="020B0503020204020204" pitchFamily="34" charset="-122"/>
                </a:rPr>
                <a:t>    +</a:t>
              </a:r>
            </a:p>
            <a:p>
              <a:r>
                <a:rPr lang="zh-CN" altLang="en-US" sz="4000" spc="600" dirty="0">
                  <a:solidFill>
                    <a:srgbClr val="323232"/>
                  </a:solidFill>
                  <a:latin typeface="微软雅黑" panose="020B0503020204020204" pitchFamily="34" charset="-122"/>
                  <a:ea typeface="微软雅黑" panose="020B0503020204020204" pitchFamily="34" charset="-122"/>
                </a:rPr>
                <a:t>  排序</a:t>
              </a:r>
              <a:endParaRPr lang="zh-CN" altLang="en-US" sz="4000" spc="600" dirty="0">
                <a:solidFill>
                  <a:srgbClr val="009BE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731" y="756691"/>
            <a:ext cx="6079426" cy="523220"/>
          </a:xfrm>
          <a:prstGeom prst="rect">
            <a:avLst/>
          </a:prstGeom>
          <a:noFill/>
        </p:spPr>
        <p:txBody>
          <a:bodyPr wrap="square" rtlCol="0">
            <a:spAutoFit/>
          </a:bodyPr>
          <a:lstStyle/>
          <a:p>
            <a:r>
              <a:rPr lang="zh-CN" altLang="en-US" sz="2800" b="1" dirty="0">
                <a:solidFill>
                  <a:srgbClr val="7030A0"/>
                </a:solidFill>
              </a:rPr>
              <a:t>大</a:t>
            </a:r>
            <a:r>
              <a:rPr lang="en-US" altLang="zh-CN" sz="2800" b="1" dirty="0">
                <a:solidFill>
                  <a:srgbClr val="7030A0"/>
                </a:solidFill>
              </a:rPr>
              <a:t>O</a:t>
            </a:r>
            <a:r>
              <a:rPr lang="zh-CN" altLang="en-US" sz="2800" b="1" dirty="0">
                <a:solidFill>
                  <a:srgbClr val="7030A0"/>
                </a:solidFill>
              </a:rPr>
              <a:t>记法练习</a:t>
            </a:r>
          </a:p>
        </p:txBody>
      </p:sp>
      <mc:AlternateContent xmlns:mc="http://schemas.openxmlformats.org/markup-compatibility/2006" xmlns:a14="http://schemas.microsoft.com/office/drawing/2010/main">
        <mc:Choice Requires="a14">
          <p:sp>
            <p:nvSpPr>
              <p:cNvPr id="4" name="文本框 3"/>
              <p:cNvSpPr txBox="1"/>
              <p:nvPr/>
            </p:nvSpPr>
            <p:spPr>
              <a:xfrm>
                <a:off x="4101603" y="5016619"/>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5489713" y="5389999"/>
                <a:ext cx="2108554" cy="369332"/>
              </a:xfrm>
              <a:prstGeom prst="rect">
                <a:avLst/>
              </a:prstGeom>
              <a:blipFill rotWithShape="1">
                <a:blip r:embed="rId4"/>
                <a:stretch>
                  <a:fillRect b="-1147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824732" y="3136730"/>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𝑙𝑔𝑛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824732" y="3136730"/>
                <a:ext cx="2108554" cy="369332"/>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4101603" y="1781129"/>
                <a:ext cx="21085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489713" y="1543004"/>
                <a:ext cx="2108554" cy="369332"/>
              </a:xfrm>
              <a:prstGeom prst="rect">
                <a:avLst/>
              </a:prstGeom>
              <a:blipFill rotWithShape="1">
                <a:blip r:embed="rId6"/>
                <a:stretch>
                  <a:fillRect b="-13115"/>
                </a:stretch>
              </a:blipFill>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7"/>
          <a:stretch>
            <a:fillRect/>
          </a:stretch>
        </p:blipFill>
        <p:spPr>
          <a:xfrm>
            <a:off x="471170" y="1365885"/>
            <a:ext cx="3867150" cy="723900"/>
          </a:xfrm>
          <a:prstGeom prst="rect">
            <a:avLst/>
          </a:prstGeom>
        </p:spPr>
      </p:pic>
      <p:pic>
        <p:nvPicPr>
          <p:cNvPr id="3" name="图片 2"/>
          <p:cNvPicPr>
            <a:picLocks noChangeAspect="1"/>
          </p:cNvPicPr>
          <p:nvPr/>
        </p:nvPicPr>
        <p:blipFill>
          <a:blip r:embed="rId8"/>
          <a:stretch>
            <a:fillRect/>
          </a:stretch>
        </p:blipFill>
        <p:spPr>
          <a:xfrm>
            <a:off x="471170" y="2228850"/>
            <a:ext cx="3848100" cy="2400300"/>
          </a:xfrm>
          <a:prstGeom prst="rect">
            <a:avLst/>
          </a:prstGeom>
        </p:spPr>
      </p:pic>
      <p:pic>
        <p:nvPicPr>
          <p:cNvPr id="5" name="图片 4"/>
          <p:cNvPicPr>
            <a:picLocks noChangeAspect="1"/>
          </p:cNvPicPr>
          <p:nvPr/>
        </p:nvPicPr>
        <p:blipFill>
          <a:blip r:embed="rId9"/>
          <a:stretch>
            <a:fillRect/>
          </a:stretch>
        </p:blipFill>
        <p:spPr>
          <a:xfrm>
            <a:off x="996315" y="5041265"/>
            <a:ext cx="1866900" cy="1066800"/>
          </a:xfrm>
          <a:prstGeom prst="rect">
            <a:avLst/>
          </a:prstGeom>
        </p:spPr>
      </p:pic>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bldLvl="0" animBg="1"/>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9230" y="681037"/>
            <a:ext cx="6079426" cy="523220"/>
          </a:xfrm>
          <a:prstGeom prst="rect">
            <a:avLst/>
          </a:prstGeom>
          <a:noFill/>
        </p:spPr>
        <p:txBody>
          <a:bodyPr wrap="square" rtlCol="0">
            <a:spAutoFit/>
          </a:bodyPr>
          <a:lstStyle/>
          <a:p>
            <a:r>
              <a:rPr lang="zh-CN" altLang="en-US" sz="2800" b="1" dirty="0">
                <a:solidFill>
                  <a:srgbClr val="7030A0"/>
                </a:solidFill>
              </a:rPr>
              <a:t>统计一个算法使用的时间</a:t>
            </a:r>
          </a:p>
        </p:txBody>
      </p:sp>
      <p:pic>
        <p:nvPicPr>
          <p:cNvPr id="7" name="内容占位符 6"/>
          <p:cNvPicPr>
            <a:picLocks noGrp="1" noChangeAspect="1"/>
          </p:cNvPicPr>
          <p:nvPr>
            <p:ph idx="1"/>
          </p:nvPr>
        </p:nvPicPr>
        <p:blipFill>
          <a:blip r:embed="rId2"/>
          <a:stretch>
            <a:fillRect/>
          </a:stretch>
        </p:blipFill>
        <p:spPr>
          <a:xfrm>
            <a:off x="1783715" y="1825625"/>
            <a:ext cx="557593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2251882" y="3167390"/>
            <a:ext cx="5234125" cy="523220"/>
          </a:xfrm>
          <a:prstGeom prst="rect">
            <a:avLst/>
          </a:prstGeom>
        </p:spPr>
        <p:txBody>
          <a:bodyPr wrap="none">
            <a:spAutoFit/>
          </a:bodyPr>
          <a:lstStyle/>
          <a:p>
            <a:r>
              <a:rPr lang="zh-CN" altLang="en-US" sz="2800" b="1" dirty="0">
                <a:solidFill>
                  <a:srgbClr val="7030A0"/>
                </a:solidFill>
              </a:rPr>
              <a:t>时间复杂度：最坏、最好和平均</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88094" y="2073638"/>
            <a:ext cx="6079426" cy="523220"/>
          </a:xfrm>
          <a:prstGeom prst="rect">
            <a:avLst/>
          </a:prstGeom>
          <a:noFill/>
        </p:spPr>
        <p:txBody>
          <a:bodyPr wrap="square" rtlCol="0">
            <a:spAutoFit/>
          </a:bodyPr>
          <a:lstStyle/>
          <a:p>
            <a:r>
              <a:rPr lang="zh-CN" altLang="en-US" sz="2800" b="1" dirty="0">
                <a:solidFill>
                  <a:srgbClr val="7030A0"/>
                </a:solidFill>
              </a:rPr>
              <a:t>空间复杂度</a:t>
            </a:r>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2" name="矩形 1"/>
          <p:cNvSpPr/>
          <p:nvPr/>
        </p:nvSpPr>
        <p:spPr>
          <a:xfrm>
            <a:off x="1231198" y="3109289"/>
            <a:ext cx="7193280" cy="460375"/>
          </a:xfrm>
          <a:prstGeom prst="rect">
            <a:avLst/>
          </a:prstGeom>
        </p:spPr>
        <p:txBody>
          <a:bodyPr wrap="none">
            <a:spAutoFit/>
          </a:bodyPr>
          <a:lstStyle/>
          <a:p>
            <a:pPr indent="0" algn="l">
              <a:buFont typeface="Arial" panose="020B0604020202020204" pitchFamily="34" charset="0"/>
              <a:buNone/>
            </a:pPr>
            <a:r>
              <a:rPr lang="zh-CN" altLang="en-US" sz="2400" dirty="0"/>
              <a:t>一个算法在运行过程中临时占用存储空间大小的量度</a:t>
            </a:r>
          </a:p>
        </p:txBody>
      </p:sp>
      <p:sp>
        <p:nvSpPr>
          <p:cNvPr id="4" name="文本框 3"/>
          <p:cNvSpPr txBox="1"/>
          <p:nvPr/>
        </p:nvSpPr>
        <p:spPr>
          <a:xfrm>
            <a:off x="1231027" y="4261142"/>
            <a:ext cx="7717177" cy="830997"/>
          </a:xfrm>
          <a:prstGeom prst="rect">
            <a:avLst/>
          </a:prstGeom>
        </p:spPr>
        <p:txBody>
          <a:bodyPr wrap="none">
            <a:spAutoFit/>
          </a:bodyPr>
          <a:lstStyle>
            <a:defPPr>
              <a:defRPr lang="zh-CN"/>
            </a:defPPr>
            <a:lvl1pPr>
              <a:defRPr sz="2400"/>
            </a:lvl1pPr>
          </a:lstStyle>
          <a:p>
            <a:r>
              <a:rPr lang="zh-CN" altLang="en-US" b="1" dirty="0">
                <a:solidFill>
                  <a:srgbClr val="1C94C4"/>
                </a:solidFill>
              </a:rPr>
              <a:t>空间换时间 </a:t>
            </a:r>
            <a:r>
              <a:rPr lang="zh-CN" altLang="en-US" dirty="0"/>
              <a:t>通过占用更多内存来换取时间上的效率提升 </a:t>
            </a:r>
            <a:br>
              <a:rPr lang="zh-CN" altLang="en-US" dirty="0"/>
            </a:br>
            <a:r>
              <a:rPr lang="zh-CN" altLang="en-US" b="1" dirty="0">
                <a:solidFill>
                  <a:srgbClr val="1C94C4"/>
                </a:solidFill>
              </a:rPr>
              <a:t>时间换空间 </a:t>
            </a:r>
            <a:r>
              <a:rPr lang="zh-CN" altLang="en-US" dirty="0"/>
              <a:t>通过花费更多时间来换取空间上的节约</a:t>
            </a: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42815" y="3146868"/>
            <a:ext cx="3238051" cy="523220"/>
          </a:xfrm>
          <a:prstGeom prst="rect">
            <a:avLst/>
          </a:prstGeom>
          <a:noFill/>
        </p:spPr>
        <p:txBody>
          <a:bodyPr wrap="square" rtlCol="0">
            <a:spAutoFit/>
          </a:bodyPr>
          <a:lstStyle/>
          <a:p>
            <a:r>
              <a:rPr lang="zh-CN" altLang="en-US" sz="2800" b="1" dirty="0">
                <a:solidFill>
                  <a:srgbClr val="7030A0"/>
                </a:solidFill>
              </a:rPr>
              <a:t>算法基础： 排序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709122" cy="523220"/>
          </a:xfrm>
          <a:prstGeom prst="rect">
            <a:avLst/>
          </a:prstGeom>
        </p:spPr>
        <p:txBody>
          <a:bodyPr wrap="none">
            <a:spAutoFit/>
          </a:bodyPr>
          <a:lstStyle/>
          <a:p>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冒泡排序</a:t>
            </a:r>
          </a:p>
        </p:txBody>
      </p:sp>
      <p:sp>
        <p:nvSpPr>
          <p:cNvPr id="7" name="文本框 6"/>
          <p:cNvSpPr txBox="1"/>
          <p:nvPr/>
        </p:nvSpPr>
        <p:spPr>
          <a:xfrm>
            <a:off x="943853" y="1399264"/>
            <a:ext cx="7334476" cy="1015663"/>
          </a:xfrm>
          <a:prstGeom prst="rect">
            <a:avLst/>
          </a:prstGeom>
          <a:noFill/>
        </p:spPr>
        <p:txBody>
          <a:bodyPr wrap="square" rtlCol="0">
            <a:spAutoFit/>
          </a:bodyPr>
          <a:lstStyle/>
          <a:p>
            <a:r>
              <a:rPr lang="zh-CN" altLang="en-US" sz="2000" dirty="0"/>
              <a:t>冒泡排序要对一个列表多次重复遍历。它要比较相邻的两项，并且在不符合要求时交换顺序。每对列表实行一次遍历，就有一个最大项排在了正确的位置。</a:t>
            </a:r>
            <a:endParaRPr lang="zh-CN" altLang="en-US" sz="2800" b="1" dirty="0">
              <a:solidFill>
                <a:srgbClr val="1C94C4"/>
              </a:solidFill>
            </a:endParaRPr>
          </a:p>
        </p:txBody>
      </p:sp>
      <mc:AlternateContent xmlns:mc="http://schemas.openxmlformats.org/markup-compatibility/2006" xmlns:a14="http://schemas.microsoft.com/office/drawing/2010/main">
        <mc:Choice Requires="a14">
          <p:sp>
            <p:nvSpPr>
              <p:cNvPr id="17" name="文本框 16"/>
              <p:cNvSpPr txBox="1"/>
              <p:nvPr/>
            </p:nvSpPr>
            <p:spPr>
              <a:xfrm>
                <a:off x="738729" y="4795846"/>
                <a:ext cx="6725748" cy="1200329"/>
              </a:xfrm>
              <a:prstGeom prst="rect">
                <a:avLst/>
              </a:prstGeom>
              <a:noFill/>
            </p:spPr>
            <p:txBody>
              <a:bodyPr wrap="square" rtlCol="0">
                <a:spAutoFit/>
              </a:bodyPr>
              <a:lstStyle/>
              <a:p>
                <a:r>
                  <a:rPr lang="zh-CN" altLang="en-US" sz="2400" dirty="0"/>
                  <a:t>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m:rPr>
                            <m:sty m:val="p"/>
                          </m:rPr>
                          <a:rPr lang="en-US" altLang="zh-CN" sz="2400" i="1">
                            <a:latin typeface="Cambria Math" panose="02040503050406030204" pitchFamily="18" charset="0"/>
                          </a:rPr>
                          <m:t>n</m:t>
                        </m:r>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en-US" altLang="zh-CN" sz="2400" dirty="0"/>
              </a:p>
              <a:p>
                <a:r>
                  <a:rPr lang="zh-CN" altLang="en-US" sz="2400" dirty="0"/>
                  <a:t>冒泡排序是</a:t>
                </a:r>
                <a:r>
                  <a:rPr lang="zh-CN" altLang="en-US" sz="2400" b="1" dirty="0"/>
                  <a:t>稳定排序</a:t>
                </a:r>
                <a:endParaRPr lang="en-US" altLang="zh-CN" sz="2400" b="1" dirty="0"/>
              </a:p>
            </p:txBody>
          </p:sp>
        </mc:Choice>
        <mc:Fallback xmlns="">
          <p:sp>
            <p:nvSpPr>
              <p:cNvPr id="17" name="文本框 16"/>
              <p:cNvSpPr txBox="1">
                <a:spLocks noRot="1" noChangeAspect="1" noMove="1" noResize="1" noEditPoints="1" noAdjustHandles="1" noChangeArrowheads="1" noChangeShapeType="1" noTextEdit="1"/>
              </p:cNvSpPr>
              <p:nvPr/>
            </p:nvSpPr>
            <p:spPr>
              <a:xfrm>
                <a:off x="738729" y="4795846"/>
                <a:ext cx="6725748" cy="1200329"/>
              </a:xfrm>
              <a:prstGeom prst="rect">
                <a:avLst/>
              </a:prstGeom>
              <a:blipFill>
                <a:blip r:embed="rId3"/>
                <a:stretch>
                  <a:fillRect l="-1360" t="-6091" b="-8629"/>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8F3DA88A-B204-4812-A187-0809700C7F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93366" y="2650498"/>
            <a:ext cx="5605869" cy="1743075"/>
          </a:xfrm>
          <a:prstGeom prst="rect">
            <a:avLst/>
          </a:prstGeom>
        </p:spPr>
      </p:pic>
    </p:spTree>
    <p:extLst>
      <p:ext uri="{BB962C8B-B14F-4D97-AF65-F5344CB8AC3E}">
        <p14:creationId xmlns:p14="http://schemas.microsoft.com/office/powerpoint/2010/main" val="759530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709122" cy="523220"/>
          </a:xfrm>
          <a:prstGeom prst="rect">
            <a:avLst/>
          </a:prstGeom>
        </p:spPr>
        <p:txBody>
          <a:bodyPr wrap="none">
            <a:spAutoFit/>
          </a:bodyPr>
          <a:lstStyle/>
          <a:p>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选择排序</a:t>
            </a:r>
          </a:p>
        </p:txBody>
      </p:sp>
      <p:sp>
        <p:nvSpPr>
          <p:cNvPr id="7" name="文本框 6"/>
          <p:cNvSpPr txBox="1"/>
          <p:nvPr/>
        </p:nvSpPr>
        <p:spPr>
          <a:xfrm>
            <a:off x="943853" y="1399264"/>
            <a:ext cx="7334476" cy="830997"/>
          </a:xfrm>
          <a:prstGeom prst="rect">
            <a:avLst/>
          </a:prstGeom>
          <a:noFill/>
        </p:spPr>
        <p:txBody>
          <a:bodyPr wrap="square" rtlCol="0">
            <a:spAutoFit/>
          </a:bodyPr>
          <a:lstStyle/>
          <a:p>
            <a:r>
              <a:rPr lang="zh-CN" altLang="en-US" sz="2400" dirty="0"/>
              <a:t>找到当前待排序列的最小值，并与该序列最左边的值交换。</a:t>
            </a:r>
            <a:endParaRPr lang="zh-CN" altLang="en-US" sz="2400" b="1" dirty="0">
              <a:solidFill>
                <a:srgbClr val="1C94C4"/>
              </a:solidFill>
            </a:endParaRPr>
          </a:p>
        </p:txBody>
      </p:sp>
      <mc:AlternateContent xmlns:mc="http://schemas.openxmlformats.org/markup-compatibility/2006" xmlns:a14="http://schemas.microsoft.com/office/drawing/2010/main">
        <mc:Choice Requires="a14">
          <p:sp>
            <p:nvSpPr>
              <p:cNvPr id="17" name="文本框 16"/>
              <p:cNvSpPr txBox="1"/>
              <p:nvPr/>
            </p:nvSpPr>
            <p:spPr>
              <a:xfrm>
                <a:off x="738729" y="4795846"/>
                <a:ext cx="6725748" cy="1200329"/>
              </a:xfrm>
              <a:prstGeom prst="rect">
                <a:avLst/>
              </a:prstGeom>
              <a:noFill/>
            </p:spPr>
            <p:txBody>
              <a:bodyPr wrap="square" rtlCol="0">
                <a:spAutoFit/>
              </a:bodyPr>
              <a:lstStyle/>
              <a:p>
                <a:r>
                  <a:rPr lang="zh-CN" altLang="en-US" sz="2400" dirty="0"/>
                  <a:t>平均时间复杂度：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最坏与最好时间复杂度：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endParaRPr lang="en-US" altLang="zh-CN" sz="2400" dirty="0"/>
              </a:p>
              <a:p>
                <a:r>
                  <a:rPr lang="zh-CN" altLang="en-US" sz="2400" dirty="0"/>
                  <a:t>选择排序是</a:t>
                </a:r>
                <a:r>
                  <a:rPr lang="zh-CN" altLang="en-US" sz="2400" b="1" dirty="0"/>
                  <a:t>不稳定排序</a:t>
                </a:r>
                <a:endParaRPr lang="en-US" altLang="zh-CN" sz="2400" b="1" dirty="0"/>
              </a:p>
            </p:txBody>
          </p:sp>
        </mc:Choice>
        <mc:Fallback xmlns="">
          <p:sp>
            <p:nvSpPr>
              <p:cNvPr id="17" name="文本框 16"/>
              <p:cNvSpPr txBox="1">
                <a:spLocks noRot="1" noChangeAspect="1" noMove="1" noResize="1" noEditPoints="1" noAdjustHandles="1" noChangeArrowheads="1" noChangeShapeType="1" noTextEdit="1"/>
              </p:cNvSpPr>
              <p:nvPr/>
            </p:nvSpPr>
            <p:spPr>
              <a:xfrm>
                <a:off x="738729" y="4795846"/>
                <a:ext cx="6725748" cy="1200329"/>
              </a:xfrm>
              <a:prstGeom prst="rect">
                <a:avLst/>
              </a:prstGeom>
              <a:blipFill>
                <a:blip r:embed="rId3"/>
                <a:stretch>
                  <a:fillRect l="-1360" t="-6091" b="-8629"/>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8F3DA88A-B204-4812-A187-0809700C7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3591" y="2455862"/>
            <a:ext cx="5715000" cy="1743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7DF729-FE47-4215-9340-A94083716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70" y="2333942"/>
            <a:ext cx="4762500" cy="3299997"/>
          </a:xfrm>
          <a:prstGeom prst="rect">
            <a:avLst/>
          </a:prstGeom>
        </p:spPr>
      </p:pic>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插入排序</a:t>
            </a:r>
          </a:p>
        </p:txBody>
      </p:sp>
      <p:sp>
        <p:nvSpPr>
          <p:cNvPr id="7" name="文本框 6"/>
          <p:cNvSpPr txBox="1"/>
          <p:nvPr/>
        </p:nvSpPr>
        <p:spPr>
          <a:xfrm>
            <a:off x="904762" y="1369059"/>
            <a:ext cx="7334476" cy="830997"/>
          </a:xfrm>
          <a:prstGeom prst="rect">
            <a:avLst/>
          </a:prstGeom>
          <a:noFill/>
        </p:spPr>
        <p:txBody>
          <a:bodyPr wrap="square" rtlCol="0">
            <a:spAutoFit/>
          </a:bodyPr>
          <a:lstStyle/>
          <a:p>
            <a:r>
              <a:rPr lang="zh-CN" altLang="en-US" sz="2400" dirty="0"/>
              <a:t>搜索并拿出需要插入的值，然后将左边比它大的值全部右移，最后将值插入的正确位置上。</a:t>
            </a:r>
            <a:endParaRPr lang="zh-CN" altLang="en-US" sz="2400" b="1" dirty="0">
              <a:solidFill>
                <a:srgbClr val="1C94C4"/>
              </a:solidFill>
            </a:endParaRPr>
          </a:p>
        </p:txBody>
      </p:sp>
      <mc:AlternateContent xmlns:mc="http://schemas.openxmlformats.org/markup-compatibility/2006" xmlns:a14="http://schemas.microsoft.com/office/drawing/2010/main">
        <mc:Choice Requires="a14">
          <p:sp>
            <p:nvSpPr>
              <p:cNvPr id="17" name="文本框 16"/>
              <p:cNvSpPr txBox="1"/>
              <p:nvPr/>
            </p:nvSpPr>
            <p:spPr>
              <a:xfrm>
                <a:off x="891042" y="5352326"/>
                <a:ext cx="6725748" cy="1200329"/>
              </a:xfrm>
              <a:prstGeom prst="rect">
                <a:avLst/>
              </a:prstGeom>
              <a:noFill/>
            </p:spPr>
            <p:txBody>
              <a:bodyPr wrap="square" rtlCol="0">
                <a:spAutoFit/>
              </a:bodyPr>
              <a:lstStyle/>
              <a:p>
                <a:r>
                  <a:rPr lang="zh-CN" altLang="en-US" sz="2400" dirty="0"/>
                  <a:t>最坏时间复杂度：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2</m:t>
                            </m:r>
                          </m:sup>
                        </m:sSup>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0" dirty="0" smtClean="0">
                            <a:latin typeface="Cambria Math" panose="02040503050406030204" pitchFamily="18" charset="0"/>
                          </a:rPr>
                          <m:t>1</m:t>
                        </m:r>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en-US" altLang="zh-CN" sz="2400" dirty="0"/>
              </a:p>
              <a:p>
                <a:r>
                  <a:rPr lang="zh-CN" altLang="en-US" sz="2400" dirty="0"/>
                  <a:t>插入排序是</a:t>
                </a:r>
                <a:r>
                  <a:rPr lang="zh-CN" altLang="en-US" sz="2400" b="1" dirty="0"/>
                  <a:t>稳定排序</a:t>
                </a:r>
                <a:endParaRPr lang="en-US" altLang="zh-CN" sz="2400" b="1" dirty="0"/>
              </a:p>
            </p:txBody>
          </p:sp>
        </mc:Choice>
        <mc:Fallback xmlns="">
          <p:sp>
            <p:nvSpPr>
              <p:cNvPr id="17" name="文本框 16"/>
              <p:cNvSpPr txBox="1">
                <a:spLocks noRot="1" noChangeAspect="1" noMove="1" noResize="1" noEditPoints="1" noAdjustHandles="1" noChangeArrowheads="1" noChangeShapeType="1" noTextEdit="1"/>
              </p:cNvSpPr>
              <p:nvPr/>
            </p:nvSpPr>
            <p:spPr>
              <a:xfrm>
                <a:off x="891042" y="5352326"/>
                <a:ext cx="6725748" cy="1200329"/>
              </a:xfrm>
              <a:prstGeom prst="rect">
                <a:avLst/>
              </a:prstGeom>
              <a:blipFill>
                <a:blip r:embed="rId4"/>
                <a:stretch>
                  <a:fillRect l="-1360" t="-6091" b="-862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527297" y="981981"/>
            <a:ext cx="1348446" cy="523220"/>
          </a:xfrm>
          <a:prstGeom prst="rect">
            <a:avLst/>
          </a:prstGeom>
        </p:spPr>
        <p:txBody>
          <a:bodyPr wrap="none">
            <a:spAutoFit/>
          </a:bodyPr>
          <a:lstStyle/>
          <a:p>
            <a:r>
              <a:rPr lang="zh-CN" altLang="en-US" sz="2800" b="1" dirty="0">
                <a:solidFill>
                  <a:srgbClr val="7030A0"/>
                </a:solidFill>
              </a:rPr>
              <a:t>分治法</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1188044" y="3014799"/>
            <a:ext cx="6625216" cy="830997"/>
          </a:xfrm>
          <a:prstGeom prst="rect">
            <a:avLst/>
          </a:prstGeom>
        </p:spPr>
        <p:txBody>
          <a:bodyPr wrap="square">
            <a:spAutoFit/>
          </a:bodyPr>
          <a:lstStyle/>
          <a:p>
            <a:r>
              <a:rPr lang="zh-CN" altLang="en-US" sz="2400" dirty="0"/>
              <a:t>将原问题</a:t>
            </a:r>
            <a:r>
              <a:rPr lang="zh-CN" altLang="en-US" sz="2400" dirty="0">
                <a:solidFill>
                  <a:srgbClr val="FF0000"/>
                </a:solidFill>
              </a:rPr>
              <a:t>分解</a:t>
            </a:r>
            <a:r>
              <a:rPr lang="zh-CN" altLang="en-US" sz="2400" dirty="0"/>
              <a:t>成若干个规模较小的，类似于原问题的子问题，</a:t>
            </a:r>
            <a:r>
              <a:rPr lang="zh-CN" altLang="en-US" sz="2400" dirty="0">
                <a:solidFill>
                  <a:srgbClr val="00B0F0"/>
                </a:solidFill>
              </a:rPr>
              <a:t>递归</a:t>
            </a:r>
            <a:r>
              <a:rPr lang="zh-CN" altLang="en-US" sz="2400" dirty="0">
                <a:solidFill>
                  <a:srgbClr val="FF0000"/>
                </a:solidFill>
              </a:rPr>
              <a:t>求解</a:t>
            </a:r>
            <a:r>
              <a:rPr lang="zh-CN" altLang="en-US" sz="2400" dirty="0"/>
              <a:t>，</a:t>
            </a:r>
            <a:r>
              <a:rPr lang="zh-CN" altLang="en-US" sz="2400" dirty="0">
                <a:solidFill>
                  <a:srgbClr val="FF0000"/>
                </a:solidFill>
              </a:rPr>
              <a:t>合并</a:t>
            </a:r>
            <a:r>
              <a:rPr lang="zh-CN" altLang="en-US" sz="2400" dirty="0"/>
              <a:t>这些解。</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830997"/>
          </a:xfrm>
          <a:prstGeom prst="rect">
            <a:avLst/>
          </a:prstGeom>
        </p:spPr>
        <p:txBody>
          <a:bodyPr wrap="square">
            <a:spAutoFit/>
          </a:bodyPr>
          <a:lstStyle/>
          <a:p>
            <a:r>
              <a:rPr lang="zh-CN" altLang="en-US" sz="2400" b="1" dirty="0"/>
              <a:t>递归</a:t>
            </a:r>
            <a:r>
              <a:rPr lang="zh-CN" altLang="en-US" sz="2400" dirty="0"/>
              <a:t>：不断将一个子序列（包含原序列本身）拆分成近似相等的两份，直到无法再拆分。</a:t>
            </a:r>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1" name="文本框 20"/>
          <p:cNvSpPr txBox="1"/>
          <p:nvPr/>
        </p:nvSpPr>
        <p:spPr>
          <a:xfrm>
            <a:off x="544726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5"/>
                                        </p:tgtEl>
                                      </p:cBhvr>
                                    </p:animEffect>
                                    <p:set>
                                      <p:cBhvr>
                                        <p:cTn id="65" dur="1" fill="hold">
                                          <p:stCondLst>
                                            <p:cond delay="499"/>
                                          </p:stCondLst>
                                        </p:cTn>
                                        <p:tgtEl>
                                          <p:spTgt spid="2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4"/>
                                        </p:tgtEl>
                                      </p:cBhvr>
                                    </p:animEffect>
                                    <p:set>
                                      <p:cBhvr>
                                        <p:cTn id="107" dur="1" fill="hold">
                                          <p:stCondLst>
                                            <p:cond delay="499"/>
                                          </p:stCondLst>
                                        </p:cTn>
                                        <p:tgtEl>
                                          <p:spTgt spid="34"/>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6"/>
                                        </p:tgtEl>
                                      </p:cBhvr>
                                    </p:animEffect>
                                    <p:set>
                                      <p:cBhvr>
                                        <p:cTn id="113" dur="1" fill="hold">
                                          <p:stCondLst>
                                            <p:cond delay="499"/>
                                          </p:stCondLst>
                                        </p:cTn>
                                        <p:tgtEl>
                                          <p:spTgt spid="36"/>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7"/>
                                        </p:tgtEl>
                                      </p:cBhvr>
                                    </p:animEffect>
                                    <p:set>
                                      <p:cBhvr>
                                        <p:cTn id="116" dur="1" fill="hold">
                                          <p:stCondLst>
                                            <p:cond delay="499"/>
                                          </p:stCondLst>
                                        </p:cTn>
                                        <p:tgtEl>
                                          <p:spTgt spid="37"/>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8"/>
                                        </p:tgtEl>
                                      </p:cBhvr>
                                    </p:animEffect>
                                    <p:set>
                                      <p:cBhvr>
                                        <p:cTn id="119" dur="1" fill="hold">
                                          <p:stCondLst>
                                            <p:cond delay="499"/>
                                          </p:stCondLst>
                                        </p:cTn>
                                        <p:tgtEl>
                                          <p:spTgt spid="38"/>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fade">
                                      <p:cBhvr>
                                        <p:cTn id="132" dur="500"/>
                                        <p:tgtEl>
                                          <p:spTgt spid="4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500"/>
                                        <p:tgtEl>
                                          <p:spTgt spid="4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4"/>
                                        </p:tgtEl>
                                        <p:attrNameLst>
                                          <p:attrName>style.visibility</p:attrName>
                                        </p:attrNameLst>
                                      </p:cBhvr>
                                      <p:to>
                                        <p:strVal val="visible"/>
                                      </p:to>
                                    </p:set>
                                    <p:animEffect transition="in" filter="fade">
                                      <p:cBhvr>
                                        <p:cTn id="138" dur="500"/>
                                        <p:tgtEl>
                                          <p:spTgt spid="4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fade">
                                      <p:cBhvr>
                                        <p:cTn id="141" dur="500"/>
                                        <p:tgtEl>
                                          <p:spTgt spid="4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94690" y="229424"/>
            <a:ext cx="7583422"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6701953">
            <a:off x="-1578863" y="3044276"/>
            <a:ext cx="5779008"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4864" y="5859127"/>
            <a:ext cx="981456"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8715" y="1558388"/>
            <a:ext cx="849957" cy="1815882"/>
          </a:xfrm>
          <a:prstGeom prst="rect">
            <a:avLst/>
          </a:prstGeom>
          <a:noFill/>
        </p:spPr>
        <p:txBody>
          <a:bodyPr wrap="square" rtlCol="0">
            <a:spAutoFit/>
          </a:bodyPr>
          <a:lstStyle/>
          <a:p>
            <a:r>
              <a:rPr lang="zh-CN" altLang="en-US" sz="2800" b="1" dirty="0">
                <a:solidFill>
                  <a:srgbClr val="7030A0"/>
                </a:solidFill>
                <a:latin typeface="Adobe 繁黑體 Std B" panose="020B0700000000000000" pitchFamily="34" charset="-128"/>
                <a:ea typeface="Adobe 繁黑體 Std B" panose="020B0700000000000000" pitchFamily="34" charset="-128"/>
              </a:rPr>
              <a:t>内容规划</a:t>
            </a:r>
          </a:p>
        </p:txBody>
      </p:sp>
      <p:sp>
        <p:nvSpPr>
          <p:cNvPr id="16" name="矩形 15"/>
          <p:cNvSpPr/>
          <p:nvPr/>
        </p:nvSpPr>
        <p:spPr>
          <a:xfrm>
            <a:off x="3648075" y="2834005"/>
            <a:ext cx="3214370" cy="2245360"/>
          </a:xfrm>
          <a:prstGeom prst="rect">
            <a:avLst/>
          </a:prstGeom>
        </p:spPr>
        <p:txBody>
          <a:bodyPr wrap="square">
            <a:spAutoFit/>
          </a:bodyPr>
          <a:lstStyle/>
          <a:p>
            <a:pPr marL="457200" indent="-457200">
              <a:buFont typeface="Arial" panose="020B0604020202020204" pitchFamily="34" charset="0"/>
              <a:buChar char="•"/>
            </a:pPr>
            <a:r>
              <a:rPr lang="zh-CN" altLang="en-US" sz="2800" b="1" dirty="0">
                <a:latin typeface="+mn-ea"/>
              </a:rPr>
              <a:t>算法基础</a:t>
            </a:r>
          </a:p>
          <a:p>
            <a:pPr marL="457200" indent="-457200">
              <a:lnSpc>
                <a:spcPct val="200000"/>
              </a:lnSpc>
              <a:buFont typeface="Arial" panose="020B0604020202020204" pitchFamily="34" charset="0"/>
              <a:buChar char="•"/>
            </a:pPr>
            <a:r>
              <a:rPr lang="zh-CN" altLang="en-US" sz="2800" b="1" dirty="0">
                <a:latin typeface="+mn-ea"/>
              </a:rPr>
              <a:t>排序算法分析</a:t>
            </a:r>
          </a:p>
          <a:p>
            <a:pPr marL="457200" indent="-457200">
              <a:lnSpc>
                <a:spcPct val="200000"/>
              </a:lnSpc>
              <a:buFont typeface="Arial" panose="020B0604020202020204" pitchFamily="34" charset="0"/>
              <a:buChar char="•"/>
            </a:pPr>
            <a:r>
              <a:rPr lang="zh-CN" altLang="en-US" sz="2800" b="1" dirty="0">
                <a:latin typeface="+mn-ea"/>
              </a:rPr>
              <a:t>排序算法应用</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00936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0" name="文本框 19"/>
          <p:cNvSpPr txBox="1"/>
          <p:nvPr/>
        </p:nvSpPr>
        <p:spPr>
          <a:xfrm>
            <a:off x="3410059"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1" name="文本框 20"/>
          <p:cNvSpPr txBox="1"/>
          <p:nvPr/>
        </p:nvSpPr>
        <p:spPr>
          <a:xfrm>
            <a:off x="382318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3" name="文本框 22"/>
          <p:cNvSpPr txBox="1"/>
          <p:nvPr/>
        </p:nvSpPr>
        <p:spPr>
          <a:xfrm>
            <a:off x="4206456"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4" name="文本框 23"/>
          <p:cNvSpPr txBox="1"/>
          <p:nvPr/>
        </p:nvSpPr>
        <p:spPr>
          <a:xfrm>
            <a:off x="4597483"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8" name="文本框 27"/>
          <p:cNvSpPr txBox="1"/>
          <p:nvPr/>
        </p:nvSpPr>
        <p:spPr>
          <a:xfrm>
            <a:off x="4995197"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29" name="文本框 28"/>
          <p:cNvSpPr txBox="1"/>
          <p:nvPr/>
        </p:nvSpPr>
        <p:spPr>
          <a:xfrm>
            <a:off x="5395890" y="313534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归并排序的核心思想是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一次</a:t>
            </a:r>
            <a:r>
              <a:rPr lang="zh-CN" altLang="en-US" sz="2400" b="1" dirty="0"/>
              <a:t>合并</a:t>
            </a:r>
            <a:r>
              <a:rPr lang="zh-CN" altLang="en-US" sz="2400" dirty="0"/>
              <a:t>：将两个有序序列合并为一个有序序列</a:t>
            </a:r>
          </a:p>
        </p:txBody>
      </p:sp>
      <p:sp>
        <p:nvSpPr>
          <p:cNvPr id="22" name="文本框 21"/>
          <p:cNvSpPr txBox="1"/>
          <p:nvPr/>
        </p:nvSpPr>
        <p:spPr>
          <a:xfrm>
            <a:off x="198010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380796"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79392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177193"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384484"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782198"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182891" y="39125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cxnSp>
        <p:nvCxnSpPr>
          <p:cNvPr id="4" name="直接箭头连接符 3"/>
          <p:cNvCxnSpPr>
            <a:endCxn id="22" idx="2"/>
          </p:cNvCxnSpPr>
          <p:nvPr/>
        </p:nvCxnSpPr>
        <p:spPr>
          <a:xfrm flipV="1">
            <a:off x="2180450" y="4312641"/>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1" idx="2"/>
          </p:cNvCxnSpPr>
          <p:nvPr/>
        </p:nvCxnSpPr>
        <p:spPr>
          <a:xfrm flipH="1" flipV="1">
            <a:off x="5584831" y="4312641"/>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80102" y="4982832"/>
            <a:ext cx="400693" cy="307777"/>
          </a:xfrm>
          <a:prstGeom prst="rect">
            <a:avLst/>
          </a:prstGeom>
          <a:noFill/>
        </p:spPr>
        <p:txBody>
          <a:bodyPr wrap="square" rtlCol="0">
            <a:spAutoFit/>
          </a:bodyPr>
          <a:lstStyle/>
          <a:p>
            <a:r>
              <a:rPr lang="en-US" altLang="zh-CN" sz="1400" dirty="0"/>
              <a:t>p1</a:t>
            </a:r>
            <a:endParaRPr lang="zh-CN" altLang="en-US" sz="1400" dirty="0"/>
          </a:p>
        </p:txBody>
      </p:sp>
      <p:sp>
        <p:nvSpPr>
          <p:cNvPr id="18" name="文本框 17"/>
          <p:cNvSpPr txBox="1"/>
          <p:nvPr/>
        </p:nvSpPr>
        <p:spPr>
          <a:xfrm>
            <a:off x="5385286" y="4982831"/>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30" name="直接箭头连接符 29"/>
          <p:cNvCxnSpPr/>
          <p:nvPr/>
        </p:nvCxnSpPr>
        <p:spPr>
          <a:xfrm>
            <a:off x="3214517" y="2476091"/>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009366" y="2194985"/>
            <a:ext cx="400693" cy="307777"/>
          </a:xfrm>
          <a:prstGeom prst="rect">
            <a:avLst/>
          </a:prstGeom>
          <a:noFill/>
        </p:spPr>
        <p:txBody>
          <a:bodyPr wrap="square" rtlCol="0">
            <a:spAutoFit/>
          </a:bodyPr>
          <a:lstStyle/>
          <a:p>
            <a:r>
              <a:rPr lang="en-US" altLang="zh-CN" sz="1400" dirty="0"/>
              <a:t>p0</a:t>
            </a:r>
            <a:endParaRPr lang="zh-CN" altLang="en-US" sz="1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94444E-6 1.48148E-6 L 0.11094 -0.11273 " pathEditMode="relative" rAng="0" ptsTypes="AA">
                                      <p:cBhvr>
                                        <p:cTn id="16" dur="2000" fill="hold"/>
                                        <p:tgtEl>
                                          <p:spTgt spid="22"/>
                                        </p:tgtEl>
                                        <p:attrNameLst>
                                          <p:attrName>ppt_x</p:attrName>
                                          <p:attrName>ppt_y</p:attrName>
                                        </p:attrNameLst>
                                      </p:cBhvr>
                                      <p:rCtr x="5538" y="-5648"/>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1.66667E-6 -4.81481E-6 L 0.04375 -4.81481E-6 " pathEditMode="relative" rAng="0" ptsTypes="AA">
                                      <p:cBhvr>
                                        <p:cTn id="19" dur="2000" fill="hold"/>
                                        <p:tgtEl>
                                          <p:spTgt spid="4"/>
                                        </p:tgtEl>
                                        <p:attrNameLst>
                                          <p:attrName>ppt_x</p:attrName>
                                          <p:attrName>ppt_y</p:attrName>
                                        </p:attrNameLst>
                                      </p:cBhvr>
                                      <p:rCtr x="2187" y="0"/>
                                    </p:animMotion>
                                  </p:childTnLst>
                                </p:cTn>
                              </p:par>
                              <p:par>
                                <p:cTn id="20" presetID="42" presetClass="path" presetSubtype="0" accel="50000" decel="50000" fill="hold" grpId="0" nodeType="withEffect">
                                  <p:stCondLst>
                                    <p:cond delay="0"/>
                                  </p:stCondLst>
                                  <p:childTnLst>
                                    <p:animMotion origin="layout" path="M -1.66667E-6 -4.81481E-6 L 0.04375 -4.81481E-6 " pathEditMode="relative" rAng="0" ptsTypes="AA">
                                      <p:cBhvr>
                                        <p:cTn id="21" dur="2000" fill="hold"/>
                                        <p:tgtEl>
                                          <p:spTgt spid="3"/>
                                        </p:tgtEl>
                                        <p:attrNameLst>
                                          <p:attrName>ppt_x</p:attrName>
                                          <p:attrName>ppt_y</p:attrName>
                                        </p:attrNameLst>
                                      </p:cBhvr>
                                      <p:rCtr x="2187" y="0"/>
                                    </p:animMotion>
                                  </p:childTnLst>
                                </p:cTn>
                              </p:par>
                              <p:par>
                                <p:cTn id="22" presetID="42" presetClass="path" presetSubtype="0" accel="50000" decel="50000" fill="hold" nodeType="withEffect">
                                  <p:stCondLst>
                                    <p:cond delay="0"/>
                                  </p:stCondLst>
                                  <p:childTnLst>
                                    <p:animMotion origin="layout" path="M -2.5E-6 2.22222E-6 L 0.04375 2.22222E-6 " pathEditMode="relative" rAng="0" ptsTypes="AA">
                                      <p:cBhvr>
                                        <p:cTn id="23" dur="2000" fill="hold"/>
                                        <p:tgtEl>
                                          <p:spTgt spid="30"/>
                                        </p:tgtEl>
                                        <p:attrNameLst>
                                          <p:attrName>ppt_x</p:attrName>
                                          <p:attrName>ppt_y</p:attrName>
                                        </p:attrNameLst>
                                      </p:cBhvr>
                                      <p:rCtr x="2187" y="0"/>
                                    </p:animMotion>
                                  </p:childTnLst>
                                </p:cTn>
                              </p:par>
                              <p:par>
                                <p:cTn id="24" presetID="42" presetClass="path" presetSubtype="0" accel="50000" decel="50000" fill="hold" grpId="0" nodeType="withEffect">
                                  <p:stCondLst>
                                    <p:cond delay="0"/>
                                  </p:stCondLst>
                                  <p:childTnLst>
                                    <p:animMotion origin="layout" path="M -2.5E-6 2.22222E-6 L 0.04375 2.22222E-6 " pathEditMode="relative" rAng="0" ptsTypes="AA">
                                      <p:cBhvr>
                                        <p:cTn id="25" dur="2000" fill="hold"/>
                                        <p:tgtEl>
                                          <p:spTgt spid="36"/>
                                        </p:tgtEl>
                                        <p:attrNameLst>
                                          <p:attrName>ppt_x</p:attrName>
                                          <p:attrName>ppt_y</p:attrName>
                                        </p:attrNameLst>
                                      </p:cBhvr>
                                      <p:rCtr x="2187" y="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1.66667E-6 1.48148E-6 L 0.11094 -0.11273 " pathEditMode="relative" rAng="0" ptsTypes="AA">
                                      <p:cBhvr>
                                        <p:cTn id="29" dur="2000" fill="hold"/>
                                        <p:tgtEl>
                                          <p:spTgt spid="25"/>
                                        </p:tgtEl>
                                        <p:attrNameLst>
                                          <p:attrName>ppt_x</p:attrName>
                                          <p:attrName>ppt_y</p:attrName>
                                        </p:attrNameLst>
                                      </p:cBhvr>
                                      <p:rCtr x="5538" y="-5648"/>
                                    </p:animMotion>
                                  </p:childTnLst>
                                </p:cTn>
                              </p:par>
                            </p:childTnLst>
                          </p:cTn>
                        </p:par>
                        <p:par>
                          <p:cTn id="30" fill="hold">
                            <p:stCondLst>
                              <p:cond delay="2000"/>
                            </p:stCondLst>
                            <p:childTnLst>
                              <p:par>
                                <p:cTn id="31" presetID="42" presetClass="path" presetSubtype="0" accel="50000" decel="50000" fill="hold" nodeType="afterEffect">
                                  <p:stCondLst>
                                    <p:cond delay="0"/>
                                  </p:stCondLst>
                                  <p:childTnLst>
                                    <p:animMotion origin="layout" path="M 0.04375 -4.81481E-6 L 0.08733 -4.81481E-6 " pathEditMode="relative" rAng="0" ptsTypes="AA">
                                      <p:cBhvr>
                                        <p:cTn id="32" dur="2000" fill="hold"/>
                                        <p:tgtEl>
                                          <p:spTgt spid="4"/>
                                        </p:tgtEl>
                                        <p:attrNameLst>
                                          <p:attrName>ppt_x</p:attrName>
                                          <p:attrName>ppt_y</p:attrName>
                                        </p:attrNameLst>
                                      </p:cBhvr>
                                      <p:rCtr x="2170" y="0"/>
                                    </p:animMotion>
                                  </p:childTnLst>
                                </p:cTn>
                              </p:par>
                              <p:par>
                                <p:cTn id="33" presetID="42" presetClass="path" presetSubtype="0" accel="50000" decel="50000" fill="hold" grpId="1" nodeType="withEffect">
                                  <p:stCondLst>
                                    <p:cond delay="0"/>
                                  </p:stCondLst>
                                  <p:childTnLst>
                                    <p:animMotion origin="layout" path="M 0.04375 -4.81481E-6 L 0.08733 -4.81481E-6 " pathEditMode="relative" rAng="0" ptsTypes="AA">
                                      <p:cBhvr>
                                        <p:cTn id="34" dur="2000" fill="hold"/>
                                        <p:tgtEl>
                                          <p:spTgt spid="3"/>
                                        </p:tgtEl>
                                        <p:attrNameLst>
                                          <p:attrName>ppt_x</p:attrName>
                                          <p:attrName>ppt_y</p:attrName>
                                        </p:attrNameLst>
                                      </p:cBhvr>
                                      <p:rCtr x="2170" y="0"/>
                                    </p:animMotion>
                                  </p:childTnLst>
                                </p:cTn>
                              </p:par>
                              <p:par>
                                <p:cTn id="35" presetID="42" presetClass="path" presetSubtype="0" accel="50000" decel="50000" fill="hold" nodeType="withEffect">
                                  <p:stCondLst>
                                    <p:cond delay="0"/>
                                  </p:stCondLst>
                                  <p:childTnLst>
                                    <p:animMotion origin="layout" path="M 0.04375 2.22222E-6 L 0.08733 2.22222E-6 " pathEditMode="relative" rAng="0" ptsTypes="AA">
                                      <p:cBhvr>
                                        <p:cTn id="36" dur="2000" fill="hold"/>
                                        <p:tgtEl>
                                          <p:spTgt spid="30"/>
                                        </p:tgtEl>
                                        <p:attrNameLst>
                                          <p:attrName>ppt_x</p:attrName>
                                          <p:attrName>ppt_y</p:attrName>
                                        </p:attrNameLst>
                                      </p:cBhvr>
                                      <p:rCtr x="2170" y="0"/>
                                    </p:animMotion>
                                  </p:childTnLst>
                                </p:cTn>
                              </p:par>
                              <p:par>
                                <p:cTn id="37" presetID="42" presetClass="path" presetSubtype="0" accel="50000" decel="50000" fill="hold" grpId="1" nodeType="withEffect">
                                  <p:stCondLst>
                                    <p:cond delay="0"/>
                                  </p:stCondLst>
                                  <p:childTnLst>
                                    <p:animMotion origin="layout" path="M 0.04375 2.22222E-6 L 0.08733 2.22222E-6 " pathEditMode="relative" rAng="0" ptsTypes="AA">
                                      <p:cBhvr>
                                        <p:cTn id="38" dur="2000" fill="hold"/>
                                        <p:tgtEl>
                                          <p:spTgt spid="36"/>
                                        </p:tgtEl>
                                        <p:attrNameLst>
                                          <p:attrName>ppt_x</p:attrName>
                                          <p:attrName>ppt_y</p:attrName>
                                        </p:attrNameLst>
                                      </p:cBhvr>
                                      <p:rCtr x="2170" y="0"/>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3.88889E-6 1.48148E-6 L -0.17361 -0.11158 " pathEditMode="relative" rAng="0" ptsTypes="AA">
                                      <p:cBhvr>
                                        <p:cTn id="42" dur="2000" fill="hold"/>
                                        <p:tgtEl>
                                          <p:spTgt spid="31"/>
                                        </p:tgtEl>
                                        <p:attrNameLst>
                                          <p:attrName>ppt_x</p:attrName>
                                          <p:attrName>ppt_y</p:attrName>
                                        </p:attrNameLst>
                                      </p:cBhvr>
                                      <p:rCtr x="-8681" y="-5579"/>
                                    </p:animMotion>
                                  </p:childTnLst>
                                </p:cTn>
                              </p:par>
                            </p:childTnLst>
                          </p:cTn>
                        </p:par>
                        <p:par>
                          <p:cTn id="43" fill="hold">
                            <p:stCondLst>
                              <p:cond delay="2000"/>
                            </p:stCondLst>
                            <p:childTnLst>
                              <p:par>
                                <p:cTn id="44" presetID="42" presetClass="path" presetSubtype="0" accel="50000" decel="50000" fill="hold" nodeType="afterEffect">
                                  <p:stCondLst>
                                    <p:cond delay="0"/>
                                  </p:stCondLst>
                                  <p:childTnLst>
                                    <p:animMotion origin="layout" path="M -3.88889E-6 2.96296E-6 L 0.04375 2.96296E-6 " pathEditMode="relative" rAng="0" ptsTypes="AA">
                                      <p:cBhvr>
                                        <p:cTn id="45" dur="2000" fill="hold"/>
                                        <p:tgtEl>
                                          <p:spTgt spid="48"/>
                                        </p:tgtEl>
                                        <p:attrNameLst>
                                          <p:attrName>ppt_x</p:attrName>
                                          <p:attrName>ppt_y</p:attrName>
                                        </p:attrNameLst>
                                      </p:cBhvr>
                                      <p:rCtr x="2187" y="0"/>
                                    </p:animMotion>
                                  </p:childTnLst>
                                </p:cTn>
                              </p:par>
                              <p:par>
                                <p:cTn id="46" presetID="42" presetClass="path" presetSubtype="0" accel="50000" decel="50000" fill="hold" grpId="0" nodeType="withEffect">
                                  <p:stCondLst>
                                    <p:cond delay="0"/>
                                  </p:stCondLst>
                                  <p:childTnLst>
                                    <p:animMotion origin="layout" path="M -3.88889E-6 2.96296E-6 L 0.04375 2.96296E-6 " pathEditMode="relative" rAng="0" ptsTypes="AA">
                                      <p:cBhvr>
                                        <p:cTn id="47" dur="2000" fill="hold"/>
                                        <p:tgtEl>
                                          <p:spTgt spid="18"/>
                                        </p:tgtEl>
                                        <p:attrNameLst>
                                          <p:attrName>ppt_x</p:attrName>
                                          <p:attrName>ppt_y</p:attrName>
                                        </p:attrNameLst>
                                      </p:cBhvr>
                                      <p:rCtr x="2187" y="0"/>
                                    </p:animMotion>
                                  </p:childTnLst>
                                </p:cTn>
                              </p:par>
                              <p:par>
                                <p:cTn id="48" presetID="42" presetClass="path" presetSubtype="0" accel="50000" decel="50000" fill="hold" nodeType="withEffect">
                                  <p:stCondLst>
                                    <p:cond delay="0"/>
                                  </p:stCondLst>
                                  <p:childTnLst>
                                    <p:animMotion origin="layout" path="M 0.08733 2.22222E-6 L 0.13108 2.22222E-6 " pathEditMode="relative" rAng="0" ptsTypes="AA">
                                      <p:cBhvr>
                                        <p:cTn id="49" dur="2000" fill="hold"/>
                                        <p:tgtEl>
                                          <p:spTgt spid="30"/>
                                        </p:tgtEl>
                                        <p:attrNameLst>
                                          <p:attrName>ppt_x</p:attrName>
                                          <p:attrName>ppt_y</p:attrName>
                                        </p:attrNameLst>
                                      </p:cBhvr>
                                      <p:rCtr x="2187" y="0"/>
                                    </p:animMotion>
                                  </p:childTnLst>
                                </p:cTn>
                              </p:par>
                              <p:par>
                                <p:cTn id="50" presetID="42" presetClass="path" presetSubtype="0" accel="50000" decel="50000" fill="hold" grpId="2" nodeType="withEffect">
                                  <p:stCondLst>
                                    <p:cond delay="0"/>
                                  </p:stCondLst>
                                  <p:childTnLst>
                                    <p:animMotion origin="layout" path="M 0.08733 2.22222E-6 L 0.13108 2.22222E-6 " pathEditMode="relative" rAng="0" ptsTypes="AA">
                                      <p:cBhvr>
                                        <p:cTn id="51" dur="2000" fill="hold"/>
                                        <p:tgtEl>
                                          <p:spTgt spid="36"/>
                                        </p:tgtEl>
                                        <p:attrNameLst>
                                          <p:attrName>ppt_x</p:attrName>
                                          <p:attrName>ppt_y</p:attrName>
                                        </p:attrNameLst>
                                      </p:cBhvr>
                                      <p:rCtr x="2187" y="0"/>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0" nodeType="clickEffect">
                                  <p:stCondLst>
                                    <p:cond delay="0"/>
                                  </p:stCondLst>
                                  <p:childTnLst>
                                    <p:animMotion origin="layout" path="M -5.55556E-7 1.48148E-6 L 0.15226 -0.11158 " pathEditMode="relative" rAng="0" ptsTypes="AA">
                                      <p:cBhvr>
                                        <p:cTn id="55" dur="2000" fill="hold"/>
                                        <p:tgtEl>
                                          <p:spTgt spid="26"/>
                                        </p:tgtEl>
                                        <p:attrNameLst>
                                          <p:attrName>ppt_x</p:attrName>
                                          <p:attrName>ppt_y</p:attrName>
                                        </p:attrNameLst>
                                      </p:cBhvr>
                                      <p:rCtr x="7604" y="-5579"/>
                                    </p:animMotion>
                                  </p:childTnLst>
                                </p:cTn>
                              </p:par>
                            </p:childTnLst>
                          </p:cTn>
                        </p:par>
                        <p:par>
                          <p:cTn id="56" fill="hold">
                            <p:stCondLst>
                              <p:cond delay="2000"/>
                            </p:stCondLst>
                            <p:childTnLst>
                              <p:par>
                                <p:cTn id="57" presetID="42" presetClass="path" presetSubtype="0" accel="50000" decel="50000" fill="hold" nodeType="afterEffect">
                                  <p:stCondLst>
                                    <p:cond delay="0"/>
                                  </p:stCondLst>
                                  <p:childTnLst>
                                    <p:animMotion origin="layout" path="M 0.08733 -4.81481E-6 L 0.13108 -4.81481E-6 " pathEditMode="relative" rAng="0" ptsTypes="AA">
                                      <p:cBhvr>
                                        <p:cTn id="58" dur="2000" fill="hold"/>
                                        <p:tgtEl>
                                          <p:spTgt spid="4"/>
                                        </p:tgtEl>
                                        <p:attrNameLst>
                                          <p:attrName>ppt_x</p:attrName>
                                          <p:attrName>ppt_y</p:attrName>
                                        </p:attrNameLst>
                                      </p:cBhvr>
                                      <p:rCtr x="2187" y="0"/>
                                    </p:animMotion>
                                  </p:childTnLst>
                                </p:cTn>
                              </p:par>
                              <p:par>
                                <p:cTn id="59" presetID="42" presetClass="path" presetSubtype="0" accel="50000" decel="50000" fill="hold" grpId="2" nodeType="withEffect">
                                  <p:stCondLst>
                                    <p:cond delay="0"/>
                                  </p:stCondLst>
                                  <p:childTnLst>
                                    <p:animMotion origin="layout" path="M 0.08733 -4.81481E-6 L 0.13108 -4.81481E-6 " pathEditMode="relative" rAng="0" ptsTypes="AA">
                                      <p:cBhvr>
                                        <p:cTn id="60" dur="2000" fill="hold"/>
                                        <p:tgtEl>
                                          <p:spTgt spid="3"/>
                                        </p:tgtEl>
                                        <p:attrNameLst>
                                          <p:attrName>ppt_x</p:attrName>
                                          <p:attrName>ppt_y</p:attrName>
                                        </p:attrNameLst>
                                      </p:cBhvr>
                                      <p:rCtr x="2187" y="0"/>
                                    </p:animMotion>
                                  </p:childTnLst>
                                </p:cTn>
                              </p:par>
                              <p:par>
                                <p:cTn id="61" presetID="42" presetClass="path" presetSubtype="0" accel="50000" decel="50000" fill="hold" nodeType="withEffect">
                                  <p:stCondLst>
                                    <p:cond delay="0"/>
                                  </p:stCondLst>
                                  <p:childTnLst>
                                    <p:animMotion origin="layout" path="M 0.13108 2.22222E-6 L 0.17483 2.22222E-6 " pathEditMode="relative" rAng="0" ptsTypes="AA">
                                      <p:cBhvr>
                                        <p:cTn id="62" dur="2000" fill="hold"/>
                                        <p:tgtEl>
                                          <p:spTgt spid="30"/>
                                        </p:tgtEl>
                                        <p:attrNameLst>
                                          <p:attrName>ppt_x</p:attrName>
                                          <p:attrName>ppt_y</p:attrName>
                                        </p:attrNameLst>
                                      </p:cBhvr>
                                      <p:rCtr x="2187" y="0"/>
                                    </p:animMotion>
                                  </p:childTnLst>
                                </p:cTn>
                              </p:par>
                              <p:par>
                                <p:cTn id="63" presetID="42" presetClass="path" presetSubtype="0" accel="50000" decel="50000" fill="hold" grpId="3" nodeType="withEffect">
                                  <p:stCondLst>
                                    <p:cond delay="0"/>
                                  </p:stCondLst>
                                  <p:childTnLst>
                                    <p:animMotion origin="layout" path="M 0.13108 2.22222E-6 L 0.17483 2.22222E-6 " pathEditMode="relative" rAng="0" ptsTypes="AA">
                                      <p:cBhvr>
                                        <p:cTn id="64" dur="2000" fill="hold"/>
                                        <p:tgtEl>
                                          <p:spTgt spid="36"/>
                                        </p:tgtEl>
                                        <p:attrNameLst>
                                          <p:attrName>ppt_x</p:attrName>
                                          <p:attrName>ppt_y</p:attrName>
                                        </p:attrNameLst>
                                      </p:cBhvr>
                                      <p:rCtr x="2187" y="0"/>
                                    </p:animMotion>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0" nodeType="clickEffect">
                                  <p:stCondLst>
                                    <p:cond delay="0"/>
                                  </p:stCondLst>
                                  <p:childTnLst>
                                    <p:animMotion origin="layout" path="M -8.33333E-7 1.48148E-6 L 0.15226 -0.11158 " pathEditMode="relative" rAng="0" ptsTypes="AA">
                                      <p:cBhvr>
                                        <p:cTn id="68" dur="2000" fill="hold"/>
                                        <p:tgtEl>
                                          <p:spTgt spid="27"/>
                                        </p:tgtEl>
                                        <p:attrNameLst>
                                          <p:attrName>ppt_x</p:attrName>
                                          <p:attrName>ppt_y</p:attrName>
                                        </p:attrNameLst>
                                      </p:cBhvr>
                                      <p:rCtr x="7604" y="-5579"/>
                                    </p:animMotion>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0.13107 -4.07407E-6 L 0.17482 -4.07407E-6 " pathEditMode="relative" rAng="0" ptsTypes="AA">
                                      <p:cBhvr>
                                        <p:cTn id="71" dur="2000" fill="hold"/>
                                        <p:tgtEl>
                                          <p:spTgt spid="4"/>
                                        </p:tgtEl>
                                        <p:attrNameLst>
                                          <p:attrName>ppt_x</p:attrName>
                                          <p:attrName>ppt_y</p:attrName>
                                        </p:attrNameLst>
                                      </p:cBhvr>
                                      <p:rCtr x="2187" y="0"/>
                                    </p:animMotion>
                                  </p:childTnLst>
                                </p:cTn>
                              </p:par>
                              <p:par>
                                <p:cTn id="72" presetID="42" presetClass="path" presetSubtype="0" accel="50000" decel="50000" fill="hold" grpId="3" nodeType="withEffect">
                                  <p:stCondLst>
                                    <p:cond delay="0"/>
                                  </p:stCondLst>
                                  <p:childTnLst>
                                    <p:animMotion origin="layout" path="M 0.13107 -4.07407E-6 L 0.17482 -4.07407E-6 " pathEditMode="relative" rAng="0" ptsTypes="AA">
                                      <p:cBhvr>
                                        <p:cTn id="73" dur="2000" fill="hold"/>
                                        <p:tgtEl>
                                          <p:spTgt spid="3"/>
                                        </p:tgtEl>
                                        <p:attrNameLst>
                                          <p:attrName>ppt_x</p:attrName>
                                          <p:attrName>ppt_y</p:attrName>
                                        </p:attrNameLst>
                                      </p:cBhvr>
                                      <p:rCtr x="2187" y="0"/>
                                    </p:animMotion>
                                  </p:childTnLst>
                                </p:cTn>
                              </p:par>
                              <p:par>
                                <p:cTn id="74" presetID="42" presetClass="path" presetSubtype="0" accel="50000" decel="50000" fill="hold" nodeType="withEffect">
                                  <p:stCondLst>
                                    <p:cond delay="0"/>
                                  </p:stCondLst>
                                  <p:childTnLst>
                                    <p:animMotion origin="layout" path="M 0.17482 3.33333E-6 L 0.21857 3.33333E-6 " pathEditMode="relative" rAng="0" ptsTypes="AA">
                                      <p:cBhvr>
                                        <p:cTn id="75" dur="2000" fill="hold"/>
                                        <p:tgtEl>
                                          <p:spTgt spid="30"/>
                                        </p:tgtEl>
                                        <p:attrNameLst>
                                          <p:attrName>ppt_x</p:attrName>
                                          <p:attrName>ppt_y</p:attrName>
                                        </p:attrNameLst>
                                      </p:cBhvr>
                                      <p:rCtr x="2187" y="0"/>
                                    </p:animMotion>
                                  </p:childTnLst>
                                </p:cTn>
                              </p:par>
                              <p:par>
                                <p:cTn id="76" presetID="42" presetClass="path" presetSubtype="0" accel="50000" decel="50000" fill="hold" grpId="4" nodeType="withEffect">
                                  <p:stCondLst>
                                    <p:cond delay="0"/>
                                  </p:stCondLst>
                                  <p:childTnLst>
                                    <p:animMotion origin="layout" path="M 0.17482 3.33333E-6 L 0.21857 3.33333E-6 " pathEditMode="relative" rAng="0" ptsTypes="AA">
                                      <p:cBhvr>
                                        <p:cTn id="77" dur="2000" fill="hold"/>
                                        <p:tgtEl>
                                          <p:spTgt spid="36"/>
                                        </p:tgtEl>
                                        <p:attrNameLst>
                                          <p:attrName>ppt_x</p:attrName>
                                          <p:attrName>ppt_y</p:attrName>
                                        </p:attrNameLst>
                                      </p:cBhvr>
                                      <p:rCtr x="2187" y="0"/>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3.33333E-6 1.48148E-6 L -0.09011 -0.11134 " pathEditMode="relative" rAng="0" ptsTypes="AA">
                                      <p:cBhvr>
                                        <p:cTn id="81" dur="2000" fill="hold"/>
                                        <p:tgtEl>
                                          <p:spTgt spid="32"/>
                                        </p:tgtEl>
                                        <p:attrNameLst>
                                          <p:attrName>ppt_x</p:attrName>
                                          <p:attrName>ppt_y</p:attrName>
                                        </p:attrNameLst>
                                      </p:cBhvr>
                                      <p:rCtr x="-4514" y="-5579"/>
                                    </p:animMotion>
                                  </p:childTnLst>
                                </p:cTn>
                              </p:par>
                            </p:childTnLst>
                          </p:cTn>
                        </p:par>
                        <p:par>
                          <p:cTn id="82" fill="hold">
                            <p:stCondLst>
                              <p:cond delay="2000"/>
                            </p:stCondLst>
                            <p:childTnLst>
                              <p:par>
                                <p:cTn id="83" presetID="42" presetClass="path" presetSubtype="0" accel="50000" decel="50000" fill="hold" nodeType="afterEffect">
                                  <p:stCondLst>
                                    <p:cond delay="0"/>
                                  </p:stCondLst>
                                  <p:childTnLst>
                                    <p:animMotion origin="layout" path="M 0.04375 2.96296E-6 L 0.0875 2.96296E-6 " pathEditMode="relative" rAng="0" ptsTypes="AA">
                                      <p:cBhvr>
                                        <p:cTn id="84" dur="2000" fill="hold"/>
                                        <p:tgtEl>
                                          <p:spTgt spid="48"/>
                                        </p:tgtEl>
                                        <p:attrNameLst>
                                          <p:attrName>ppt_x</p:attrName>
                                          <p:attrName>ppt_y</p:attrName>
                                        </p:attrNameLst>
                                      </p:cBhvr>
                                      <p:rCtr x="2187" y="0"/>
                                    </p:animMotion>
                                  </p:childTnLst>
                                </p:cTn>
                              </p:par>
                              <p:par>
                                <p:cTn id="85" presetID="42" presetClass="path" presetSubtype="0" accel="50000" decel="50000" fill="hold" grpId="1" nodeType="withEffect">
                                  <p:stCondLst>
                                    <p:cond delay="0"/>
                                  </p:stCondLst>
                                  <p:childTnLst>
                                    <p:animMotion origin="layout" path="M 0.04375 2.96296E-6 L 0.0875 2.96296E-6 " pathEditMode="relative" rAng="0" ptsTypes="AA">
                                      <p:cBhvr>
                                        <p:cTn id="86" dur="2000" fill="hold"/>
                                        <p:tgtEl>
                                          <p:spTgt spid="18"/>
                                        </p:tgtEl>
                                        <p:attrNameLst>
                                          <p:attrName>ppt_x</p:attrName>
                                          <p:attrName>ppt_y</p:attrName>
                                        </p:attrNameLst>
                                      </p:cBhvr>
                                      <p:rCtr x="2187" y="0"/>
                                    </p:animMotion>
                                  </p:childTnLst>
                                </p:cTn>
                              </p:par>
                              <p:par>
                                <p:cTn id="87" presetID="42" presetClass="path" presetSubtype="0" accel="50000" decel="50000" fill="hold" nodeType="withEffect">
                                  <p:stCondLst>
                                    <p:cond delay="0"/>
                                  </p:stCondLst>
                                  <p:childTnLst>
                                    <p:animMotion origin="layout" path="M 0.21858 3.7037E-6 L 0.26233 3.7037E-6 " pathEditMode="relative" rAng="0" ptsTypes="AA">
                                      <p:cBhvr>
                                        <p:cTn id="88" dur="2000" fill="hold"/>
                                        <p:tgtEl>
                                          <p:spTgt spid="30"/>
                                        </p:tgtEl>
                                        <p:attrNameLst>
                                          <p:attrName>ppt_x</p:attrName>
                                          <p:attrName>ppt_y</p:attrName>
                                        </p:attrNameLst>
                                      </p:cBhvr>
                                      <p:rCtr x="2187" y="0"/>
                                    </p:animMotion>
                                  </p:childTnLst>
                                </p:cTn>
                              </p:par>
                              <p:par>
                                <p:cTn id="89" presetID="42" presetClass="path" presetSubtype="0" accel="50000" decel="50000" fill="hold" grpId="5" nodeType="withEffect">
                                  <p:stCondLst>
                                    <p:cond delay="0"/>
                                  </p:stCondLst>
                                  <p:childTnLst>
                                    <p:animMotion origin="layout" path="M 0.21858 3.7037E-6 L 0.26233 3.7037E-6 " pathEditMode="relative" rAng="0" ptsTypes="AA">
                                      <p:cBhvr>
                                        <p:cTn id="90" dur="2000" fill="hold"/>
                                        <p:tgtEl>
                                          <p:spTgt spid="36"/>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2.77778E-7 1.48148E-6 L -0.08941 -0.11134 " pathEditMode="relative" rAng="0" ptsTypes="AA">
                                      <p:cBhvr>
                                        <p:cTn id="94" dur="2000" fill="hold"/>
                                        <p:tgtEl>
                                          <p:spTgt spid="33"/>
                                        </p:tgtEl>
                                        <p:attrNameLst>
                                          <p:attrName>ppt_x</p:attrName>
                                          <p:attrName>ppt_y</p:attrName>
                                        </p:attrNameLst>
                                      </p:cBhvr>
                                      <p:rCtr x="-4479" y="-5579"/>
                                    </p:animMotion>
                                  </p:childTnLst>
                                </p:cTn>
                              </p:par>
                            </p:childTnLst>
                          </p:cTn>
                        </p:par>
                        <p:par>
                          <p:cTn id="95" fill="hold">
                            <p:stCondLst>
                              <p:cond delay="2000"/>
                            </p:stCondLst>
                            <p:childTnLst>
                              <p:par>
                                <p:cTn id="96" presetID="42" presetClass="path" presetSubtype="0" accel="50000" decel="50000" fill="hold" nodeType="afterEffect">
                                  <p:stCondLst>
                                    <p:cond delay="0"/>
                                  </p:stCondLst>
                                  <p:childTnLst>
                                    <p:animMotion origin="layout" path="M 0.0875 3.7037E-6 L 0.13125 3.7037E-6 " pathEditMode="relative" rAng="0" ptsTypes="AA">
                                      <p:cBhvr>
                                        <p:cTn id="97" dur="2000" fill="hold"/>
                                        <p:tgtEl>
                                          <p:spTgt spid="48"/>
                                        </p:tgtEl>
                                        <p:attrNameLst>
                                          <p:attrName>ppt_x</p:attrName>
                                          <p:attrName>ppt_y</p:attrName>
                                        </p:attrNameLst>
                                      </p:cBhvr>
                                      <p:rCtr x="2187" y="0"/>
                                    </p:animMotion>
                                  </p:childTnLst>
                                </p:cTn>
                              </p:par>
                              <p:par>
                                <p:cTn id="98" presetID="42" presetClass="path" presetSubtype="0" accel="50000" decel="50000" fill="hold" grpId="2" nodeType="withEffect">
                                  <p:stCondLst>
                                    <p:cond delay="0"/>
                                  </p:stCondLst>
                                  <p:childTnLst>
                                    <p:animMotion origin="layout" path="M 0.0875 3.7037E-6 L 0.13125 3.7037E-6 " pathEditMode="relative" rAng="0" ptsTypes="AA">
                                      <p:cBhvr>
                                        <p:cTn id="99" dur="2000" fill="hold"/>
                                        <p:tgtEl>
                                          <p:spTgt spid="18"/>
                                        </p:tgtEl>
                                        <p:attrNameLst>
                                          <p:attrName>ppt_x</p:attrName>
                                          <p:attrName>ppt_y</p:attrName>
                                        </p:attrNameLst>
                                      </p:cBhvr>
                                      <p:rCtr x="2187" y="0"/>
                                    </p:animMotion>
                                  </p:childTnLst>
                                </p:cTn>
                              </p:par>
                              <p:par>
                                <p:cTn id="100" presetID="42" presetClass="path" presetSubtype="0" accel="50000" decel="50000" fill="hold" nodeType="withEffect">
                                  <p:stCondLst>
                                    <p:cond delay="0"/>
                                  </p:stCondLst>
                                  <p:childTnLst>
                                    <p:animMotion origin="layout" path="M 0.26233 2.22222E-6 L 0.30608 2.22222E-6 " pathEditMode="relative" rAng="0" ptsTypes="AA">
                                      <p:cBhvr>
                                        <p:cTn id="101" dur="2000" fill="hold"/>
                                        <p:tgtEl>
                                          <p:spTgt spid="30"/>
                                        </p:tgtEl>
                                        <p:attrNameLst>
                                          <p:attrName>ppt_x</p:attrName>
                                          <p:attrName>ppt_y</p:attrName>
                                        </p:attrNameLst>
                                      </p:cBhvr>
                                      <p:rCtr x="2187" y="0"/>
                                    </p:animMotion>
                                  </p:childTnLst>
                                </p:cTn>
                              </p:par>
                              <p:par>
                                <p:cTn id="102" presetID="42" presetClass="path" presetSubtype="0" accel="50000" decel="50000" fill="hold" grpId="6" nodeType="withEffect">
                                  <p:stCondLst>
                                    <p:cond delay="0"/>
                                  </p:stCondLst>
                                  <p:childTnLst>
                                    <p:animMotion origin="layout" path="M 0.26233 2.22222E-6 L 0.30608 2.22222E-6 " pathEditMode="relative" rAng="0" ptsTypes="AA">
                                      <p:cBhvr>
                                        <p:cTn id="103" dur="2000" fill="hold"/>
                                        <p:tgtEl>
                                          <p:spTgt spid="36"/>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22" grpId="0" animBg="1"/>
      <p:bldP spid="25" grpId="0" animBg="1"/>
      <p:bldP spid="26" grpId="0" animBg="1"/>
      <p:bldP spid="27" grpId="0" animBg="1"/>
      <p:bldP spid="31" grpId="0" animBg="1"/>
      <p:bldP spid="32" grpId="0" animBg="1"/>
      <p:bldP spid="33" grpId="0" animBg="1"/>
      <p:bldP spid="3" grpId="0"/>
      <p:bldP spid="3" grpId="1"/>
      <p:bldP spid="3" grpId="2"/>
      <p:bldP spid="3" grpId="3"/>
      <p:bldP spid="18" grpId="0"/>
      <p:bldP spid="18" grpId="1"/>
      <p:bldP spid="18" grpId="2"/>
      <p:bldP spid="36" grpId="0"/>
      <p:bldP spid="36" grpId="1"/>
      <p:bldP spid="36" grpId="2"/>
      <p:bldP spid="36" grpId="3"/>
      <p:bldP spid="36" grpId="4"/>
      <p:bldP spid="36" grpId="5"/>
      <p:bldP spid="36" grpId="6"/>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91042" y="850909"/>
            <a:ext cx="1693545" cy="521970"/>
          </a:xfrm>
          <a:prstGeom prst="rect">
            <a:avLst/>
          </a:prstGeom>
        </p:spPr>
        <p:txBody>
          <a:bodyPr wrap="none">
            <a:spAutoFit/>
          </a:bodyPr>
          <a:lstStyle/>
          <a:p>
            <a:pPr algn="l"/>
            <a:r>
              <a:rPr lang="en-US" altLang="zh-CN" sz="2800" b="1" dirty="0">
                <a:solidFill>
                  <a:srgbClr val="7030A0"/>
                </a:solidFill>
                <a:effectLst>
                  <a:outerShdw blurRad="38100" dist="38100" dir="2700000" algn="tl">
                    <a:srgbClr val="000000">
                      <a:alpha val="43137"/>
                    </a:srgbClr>
                  </a:outerShdw>
                </a:effectLst>
              </a:rPr>
              <a:t> </a:t>
            </a:r>
            <a:r>
              <a:rPr lang="zh-CN" altLang="en-US" sz="2800" b="1" dirty="0">
                <a:solidFill>
                  <a:srgbClr val="7030A0"/>
                </a:solidFill>
                <a:effectLst>
                  <a:outerShdw blurRad="38100" dist="38100" dir="2700000" algn="tl">
                    <a:srgbClr val="000000">
                      <a:alpha val="43137"/>
                    </a:srgbClr>
                  </a:outerShdw>
                </a:effectLst>
              </a:rPr>
              <a:t>归并排序</a:t>
            </a:r>
          </a:p>
        </p:txBody>
      </p:sp>
      <p:sp>
        <p:nvSpPr>
          <p:cNvPr id="7" name="文本框 6"/>
          <p:cNvSpPr txBox="1"/>
          <p:nvPr/>
        </p:nvSpPr>
        <p:spPr>
          <a:xfrm>
            <a:off x="904762" y="1369059"/>
            <a:ext cx="7334476" cy="461665"/>
          </a:xfrm>
          <a:prstGeom prst="rect">
            <a:avLst/>
          </a:prstGeom>
          <a:noFill/>
        </p:spPr>
        <p:txBody>
          <a:bodyPr wrap="square" rtlCol="0">
            <a:spAutoFit/>
          </a:bodyPr>
          <a:lstStyle/>
          <a:p>
            <a:r>
              <a:rPr lang="zh-CN" altLang="en-US" sz="2400" dirty="0"/>
              <a:t>递归的核心思想是</a:t>
            </a:r>
            <a:r>
              <a:rPr lang="zh-CN" altLang="en-US" sz="2400" b="1" dirty="0"/>
              <a:t>递归</a:t>
            </a:r>
            <a:r>
              <a:rPr lang="zh-CN" altLang="en-US" sz="2400" dirty="0"/>
              <a:t>与</a:t>
            </a:r>
            <a:r>
              <a:rPr lang="zh-CN" altLang="en-US" sz="2400" b="1" dirty="0"/>
              <a:t>合并</a:t>
            </a:r>
            <a:r>
              <a:rPr lang="zh-CN" altLang="en-US" sz="2400" dirty="0"/>
              <a:t>操作</a:t>
            </a:r>
            <a:endParaRPr lang="zh-CN" altLang="en-US" sz="2400" b="1" dirty="0">
              <a:solidFill>
                <a:srgbClr val="1C94C4"/>
              </a:solidFill>
            </a:endParaRPr>
          </a:p>
        </p:txBody>
      </p:sp>
      <p:sp>
        <p:nvSpPr>
          <p:cNvPr id="2" name="矩形 1"/>
          <p:cNvSpPr/>
          <p:nvPr/>
        </p:nvSpPr>
        <p:spPr>
          <a:xfrm>
            <a:off x="891042" y="1843950"/>
            <a:ext cx="7934459" cy="461665"/>
          </a:xfrm>
          <a:prstGeom prst="rect">
            <a:avLst/>
          </a:prstGeom>
        </p:spPr>
        <p:txBody>
          <a:bodyPr wrap="square">
            <a:spAutoFit/>
          </a:bodyPr>
          <a:lstStyle/>
          <a:p>
            <a:r>
              <a:rPr lang="zh-CN" altLang="en-US" sz="2400" dirty="0"/>
              <a:t>完整</a:t>
            </a:r>
            <a:r>
              <a:rPr lang="zh-CN" altLang="en-US" sz="2400" b="1" dirty="0"/>
              <a:t>合并</a:t>
            </a:r>
            <a:r>
              <a:rPr lang="zh-CN" altLang="en-US" sz="2400" dirty="0"/>
              <a:t>如下：</a:t>
            </a:r>
          </a:p>
        </p:txBody>
      </p:sp>
      <p:sp>
        <p:nvSpPr>
          <p:cNvPr id="14" name="文本框 13"/>
          <p:cNvSpPr txBox="1"/>
          <p:nvPr/>
        </p:nvSpPr>
        <p:spPr>
          <a:xfrm>
            <a:off x="306073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5" name="文本框 14"/>
          <p:cNvSpPr txBox="1"/>
          <p:nvPr/>
        </p:nvSpPr>
        <p:spPr>
          <a:xfrm>
            <a:off x="3461430"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16" name="文本框 15"/>
          <p:cNvSpPr txBox="1"/>
          <p:nvPr/>
        </p:nvSpPr>
        <p:spPr>
          <a:xfrm>
            <a:off x="387455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18" name="文本框 17"/>
          <p:cNvSpPr txBox="1"/>
          <p:nvPr/>
        </p:nvSpPr>
        <p:spPr>
          <a:xfrm>
            <a:off x="4257827"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9" name="文本框 18"/>
          <p:cNvSpPr txBox="1"/>
          <p:nvPr/>
        </p:nvSpPr>
        <p:spPr>
          <a:xfrm>
            <a:off x="4648854"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0" name="文本框 19"/>
          <p:cNvSpPr txBox="1"/>
          <p:nvPr/>
        </p:nvSpPr>
        <p:spPr>
          <a:xfrm>
            <a:off x="5046568"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1" name="文本框 20"/>
          <p:cNvSpPr txBox="1"/>
          <p:nvPr/>
        </p:nvSpPr>
        <p:spPr>
          <a:xfrm>
            <a:off x="5447261" y="294156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2" name="文本框 21"/>
          <p:cNvSpPr txBox="1"/>
          <p:nvPr/>
        </p:nvSpPr>
        <p:spPr>
          <a:xfrm>
            <a:off x="204585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5" name="文本框 24"/>
          <p:cNvSpPr txBox="1"/>
          <p:nvPr/>
        </p:nvSpPr>
        <p:spPr>
          <a:xfrm>
            <a:off x="2446552"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6" name="文本框 25"/>
          <p:cNvSpPr txBox="1"/>
          <p:nvPr/>
        </p:nvSpPr>
        <p:spPr>
          <a:xfrm>
            <a:off x="285967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7" name="文本框 26"/>
          <p:cNvSpPr txBox="1"/>
          <p:nvPr/>
        </p:nvSpPr>
        <p:spPr>
          <a:xfrm>
            <a:off x="3242949"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1" name="文本框 30"/>
          <p:cNvSpPr txBox="1"/>
          <p:nvPr/>
        </p:nvSpPr>
        <p:spPr>
          <a:xfrm>
            <a:off x="5450240"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2" name="文本框 31"/>
          <p:cNvSpPr txBox="1"/>
          <p:nvPr/>
        </p:nvSpPr>
        <p:spPr>
          <a:xfrm>
            <a:off x="5847954"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3" name="文本框 32"/>
          <p:cNvSpPr txBox="1"/>
          <p:nvPr/>
        </p:nvSpPr>
        <p:spPr>
          <a:xfrm>
            <a:off x="6248647" y="364518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4" name="文本框 33"/>
          <p:cNvSpPr txBox="1"/>
          <p:nvPr/>
        </p:nvSpPr>
        <p:spPr>
          <a:xfrm>
            <a:off x="1432385"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5" name="文本框 34"/>
          <p:cNvSpPr txBox="1"/>
          <p:nvPr/>
        </p:nvSpPr>
        <p:spPr>
          <a:xfrm>
            <a:off x="183307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6" name="文本框 35"/>
          <p:cNvSpPr txBox="1"/>
          <p:nvPr/>
        </p:nvSpPr>
        <p:spPr>
          <a:xfrm>
            <a:off x="346143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7" name="文本框 36"/>
          <p:cNvSpPr txBox="1"/>
          <p:nvPr/>
        </p:nvSpPr>
        <p:spPr>
          <a:xfrm>
            <a:off x="3844700"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8" name="文本框 37"/>
          <p:cNvSpPr txBox="1"/>
          <p:nvPr/>
        </p:nvSpPr>
        <p:spPr>
          <a:xfrm>
            <a:off x="5046568"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9" name="文本框 38"/>
          <p:cNvSpPr txBox="1"/>
          <p:nvPr/>
        </p:nvSpPr>
        <p:spPr>
          <a:xfrm>
            <a:off x="5444282" y="432352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0" name="文本框 39"/>
          <p:cNvSpPr txBox="1"/>
          <p:nvPr/>
        </p:nvSpPr>
        <p:spPr>
          <a:xfrm>
            <a:off x="6839708" y="432635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41" name="文本框 40"/>
          <p:cNvSpPr txBox="1"/>
          <p:nvPr/>
        </p:nvSpPr>
        <p:spPr>
          <a:xfrm>
            <a:off x="103169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2" name="文本框 41"/>
          <p:cNvSpPr txBox="1"/>
          <p:nvPr/>
        </p:nvSpPr>
        <p:spPr>
          <a:xfrm>
            <a:off x="2199471"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43" name="文本框 42"/>
          <p:cNvSpPr txBox="1"/>
          <p:nvPr/>
        </p:nvSpPr>
        <p:spPr>
          <a:xfrm>
            <a:off x="3166903"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44" name="文本框 43"/>
          <p:cNvSpPr txBox="1"/>
          <p:nvPr/>
        </p:nvSpPr>
        <p:spPr>
          <a:xfrm>
            <a:off x="4151959"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45" name="文本框 44"/>
          <p:cNvSpPr txBox="1"/>
          <p:nvPr/>
        </p:nvSpPr>
        <p:spPr>
          <a:xfrm>
            <a:off x="5178165"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46" name="文本框 45"/>
          <p:cNvSpPr txBox="1"/>
          <p:nvPr/>
        </p:nvSpPr>
        <p:spPr>
          <a:xfrm>
            <a:off x="6204372"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7" name="文本框 46"/>
          <p:cNvSpPr txBox="1"/>
          <p:nvPr/>
        </p:nvSpPr>
        <p:spPr>
          <a:xfrm>
            <a:off x="7302787" y="50888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mc:AlternateContent xmlns:mc="http://schemas.openxmlformats.org/markup-compatibility/2006" xmlns:a14="http://schemas.microsoft.com/office/drawing/2010/main">
        <mc:Choice Requires="a14">
          <p:sp>
            <p:nvSpPr>
              <p:cNvPr id="48" name="文本框 47"/>
              <p:cNvSpPr txBox="1"/>
              <p:nvPr/>
            </p:nvSpPr>
            <p:spPr>
              <a:xfrm>
                <a:off x="1032810" y="4759427"/>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r>
                  <a:rPr lang="zh-CN" altLang="en-US" sz="2400" dirty="0"/>
                  <a:t>        空间复杂度：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e>
                    </m:d>
                  </m:oMath>
                </a14:m>
                <a:endParaRPr lang="en-US" altLang="zh-CN" sz="2400" dirty="0"/>
              </a:p>
              <a:p>
                <a:r>
                  <a:rPr lang="zh-CN" altLang="en-US" sz="2400" dirty="0"/>
                  <a:t>最坏和最好时间复杂度：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𝑛𝑙𝑔𝑛</m:t>
                        </m:r>
                      </m:e>
                    </m:d>
                  </m:oMath>
                </a14:m>
                <a:endParaRPr lang="en-US" altLang="zh-CN" sz="2400" dirty="0"/>
              </a:p>
              <a:p>
                <a:r>
                  <a:rPr lang="zh-CN" altLang="en-US" sz="2400" dirty="0"/>
                  <a:t>归并排序是</a:t>
                </a:r>
                <a:r>
                  <a:rPr lang="zh-CN" altLang="en-US" sz="2400" b="1" dirty="0"/>
                  <a:t>稳定排序</a:t>
                </a:r>
                <a:endParaRPr lang="en-US" altLang="zh-CN" sz="2400" b="1"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032810" y="4759427"/>
                <a:ext cx="6725748" cy="1200329"/>
              </a:xfrm>
              <a:prstGeom prst="rect">
                <a:avLst/>
              </a:prstGeom>
              <a:blipFill>
                <a:blip r:embed="rId3"/>
                <a:stretch>
                  <a:fillRect l="-1359" t="-6091" b="-862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41"/>
                                        </p:tgtEl>
                                      </p:cBhvr>
                                    </p:animEffect>
                                    <p:set>
                                      <p:cBhvr>
                                        <p:cTn id="40" dur="1" fill="hold">
                                          <p:stCondLst>
                                            <p:cond delay="499"/>
                                          </p:stCondLst>
                                        </p:cTn>
                                        <p:tgtEl>
                                          <p:spTgt spid="41"/>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44"/>
                                        </p:tgtEl>
                                      </p:cBhvr>
                                    </p:animEffect>
                                    <p:set>
                                      <p:cBhvr>
                                        <p:cTn id="49" dur="1" fill="hold">
                                          <p:stCondLst>
                                            <p:cond delay="499"/>
                                          </p:stCondLst>
                                        </p:cTn>
                                        <p:tgtEl>
                                          <p:spTgt spid="4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47"/>
                                        </p:tgtEl>
                                      </p:cBhvr>
                                    </p:animEffect>
                                    <p:set>
                                      <p:cBhvr>
                                        <p:cTn id="58" dur="1" fill="hold">
                                          <p:stCondLst>
                                            <p:cond delay="499"/>
                                          </p:stCondLst>
                                        </p:cTn>
                                        <p:tgtEl>
                                          <p:spTgt spid="47"/>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34"/>
                                        </p:tgtEl>
                                      </p:cBhvr>
                                    </p:animEffect>
                                    <p:set>
                                      <p:cBhvr>
                                        <p:cTn id="85" dur="1" fill="hold">
                                          <p:stCondLst>
                                            <p:cond delay="499"/>
                                          </p:stCondLst>
                                        </p:cTn>
                                        <p:tgtEl>
                                          <p:spTgt spid="34"/>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36"/>
                                        </p:tgtEl>
                                      </p:cBhvr>
                                    </p:animEffect>
                                    <p:set>
                                      <p:cBhvr>
                                        <p:cTn id="91" dur="1" fill="hold">
                                          <p:stCondLst>
                                            <p:cond delay="499"/>
                                          </p:stCondLst>
                                        </p:cTn>
                                        <p:tgtEl>
                                          <p:spTgt spid="3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7"/>
                                        </p:tgtEl>
                                      </p:cBhvr>
                                    </p:animEffect>
                                    <p:set>
                                      <p:cBhvr>
                                        <p:cTn id="94" dur="1" fill="hold">
                                          <p:stCondLst>
                                            <p:cond delay="499"/>
                                          </p:stCondLst>
                                        </p:cTn>
                                        <p:tgtEl>
                                          <p:spTgt spid="3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9"/>
                                        </p:tgtEl>
                                      </p:cBhvr>
                                    </p:animEffect>
                                    <p:set>
                                      <p:cBhvr>
                                        <p:cTn id="100" dur="1" fill="hold">
                                          <p:stCondLst>
                                            <p:cond delay="499"/>
                                          </p:stCondLst>
                                        </p:cTn>
                                        <p:tgtEl>
                                          <p:spTgt spid="3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40"/>
                                        </p:tgtEl>
                                      </p:cBhvr>
                                    </p:animEffect>
                                    <p:set>
                                      <p:cBhvr>
                                        <p:cTn id="103" dur="1" fill="hold">
                                          <p:stCondLst>
                                            <p:cond delay="499"/>
                                          </p:stCondLst>
                                        </p:cTn>
                                        <p:tgtEl>
                                          <p:spTgt spid="40"/>
                                        </p:tgtEl>
                                        <p:attrNameLst>
                                          <p:attrName>style.visibility</p:attrName>
                                        </p:attrNameLst>
                                      </p:cBhvr>
                                      <p:to>
                                        <p:strVal val="hidden"/>
                                      </p:to>
                                    </p:se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500"/>
                                        <p:tgtEl>
                                          <p:spTgt spid="1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fade">
                                      <p:cBhvr>
                                        <p:cTn id="113" dur="500"/>
                                        <p:tgtEl>
                                          <p:spTgt spid="1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fade">
                                      <p:cBhvr>
                                        <p:cTn id="116" dur="500"/>
                                        <p:tgtEl>
                                          <p:spTgt spid="18"/>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500"/>
                                        <p:tgtEl>
                                          <p:spTgt spid="1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fade">
                                      <p:cBhvr>
                                        <p:cTn id="122" dur="500"/>
                                        <p:tgtEl>
                                          <p:spTgt spid="2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1"/>
                                        </p:tgtEl>
                                        <p:attrNameLst>
                                          <p:attrName>style.visibility</p:attrName>
                                        </p:attrNameLst>
                                      </p:cBhvr>
                                      <p:to>
                                        <p:strVal val="visible"/>
                                      </p:to>
                                    </p:set>
                                    <p:animEffect transition="in" filter="fade">
                                      <p:cBhvr>
                                        <p:cTn id="125" dur="500"/>
                                        <p:tgtEl>
                                          <p:spTgt spid="21"/>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22"/>
                                        </p:tgtEl>
                                      </p:cBhvr>
                                    </p:animEffect>
                                    <p:set>
                                      <p:cBhvr>
                                        <p:cTn id="130" dur="1" fill="hold">
                                          <p:stCondLst>
                                            <p:cond delay="499"/>
                                          </p:stCondLst>
                                        </p:cTn>
                                        <p:tgtEl>
                                          <p:spTgt spid="22"/>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25"/>
                                        </p:tgtEl>
                                      </p:cBhvr>
                                    </p:animEffect>
                                    <p:set>
                                      <p:cBhvr>
                                        <p:cTn id="133" dur="1" fill="hold">
                                          <p:stCondLst>
                                            <p:cond delay="499"/>
                                          </p:stCondLst>
                                        </p:cTn>
                                        <p:tgtEl>
                                          <p:spTgt spid="2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26"/>
                                        </p:tgtEl>
                                      </p:cBhvr>
                                    </p:animEffect>
                                    <p:set>
                                      <p:cBhvr>
                                        <p:cTn id="136" dur="1" fill="hold">
                                          <p:stCondLst>
                                            <p:cond delay="499"/>
                                          </p:stCondLst>
                                        </p:cTn>
                                        <p:tgtEl>
                                          <p:spTgt spid="26"/>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27"/>
                                        </p:tgtEl>
                                      </p:cBhvr>
                                    </p:animEffect>
                                    <p:set>
                                      <p:cBhvr>
                                        <p:cTn id="139" dur="1" fill="hold">
                                          <p:stCondLst>
                                            <p:cond delay="499"/>
                                          </p:stCondLst>
                                        </p:cTn>
                                        <p:tgtEl>
                                          <p:spTgt spid="27"/>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31"/>
                                        </p:tgtEl>
                                      </p:cBhvr>
                                    </p:animEffect>
                                    <p:set>
                                      <p:cBhvr>
                                        <p:cTn id="142" dur="1" fill="hold">
                                          <p:stCondLst>
                                            <p:cond delay="499"/>
                                          </p:stCondLst>
                                        </p:cTn>
                                        <p:tgtEl>
                                          <p:spTgt spid="31"/>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32"/>
                                        </p:tgtEl>
                                      </p:cBhvr>
                                    </p:animEffect>
                                    <p:set>
                                      <p:cBhvr>
                                        <p:cTn id="145" dur="1" fill="hold">
                                          <p:stCondLst>
                                            <p:cond delay="499"/>
                                          </p:stCondLst>
                                        </p:cTn>
                                        <p:tgtEl>
                                          <p:spTgt spid="3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33"/>
                                        </p:tgtEl>
                                      </p:cBhvr>
                                    </p:animEffect>
                                    <p:set>
                                      <p:cBhvr>
                                        <p:cTn id="148" dur="1" fill="hold">
                                          <p:stCondLst>
                                            <p:cond delay="499"/>
                                          </p:stCondLst>
                                        </p:cTn>
                                        <p:tgtEl>
                                          <p:spTgt spid="3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fade">
                                      <p:cBhvr>
                                        <p:cTn id="15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4" grpId="0" animBg="1"/>
      <p:bldP spid="15" grpId="0" animBg="1"/>
      <p:bldP spid="16" grpId="0" animBg="1"/>
      <p:bldP spid="18" grpId="0" animBg="1"/>
      <p:bldP spid="19" grpId="0" animBg="1"/>
      <p:bldP spid="20" grpId="0" animBg="1"/>
      <p:bldP spid="21" grpId="0" animBg="1"/>
      <p:bldP spid="22" grpId="0" animBg="1"/>
      <p:bldP spid="22"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p>
        </p:txBody>
      </p:sp>
      <p:sp>
        <p:nvSpPr>
          <p:cNvPr id="3" name="矩形 2"/>
          <p:cNvSpPr/>
          <p:nvPr/>
        </p:nvSpPr>
        <p:spPr>
          <a:xfrm>
            <a:off x="434365" y="2386147"/>
            <a:ext cx="8185653" cy="830997"/>
          </a:xfrm>
          <a:prstGeom prst="rect">
            <a:avLst/>
          </a:prstGeom>
        </p:spPr>
        <p:txBody>
          <a:bodyPr wrap="square">
            <a:spAutoFit/>
          </a:bodyPr>
          <a:lstStyle/>
          <a:p>
            <a:r>
              <a:rPr lang="zh-CN" altLang="en-US" sz="2400" dirty="0"/>
              <a:t>一次</a:t>
            </a:r>
            <a:r>
              <a:rPr lang="zh-CN" altLang="en-US" sz="2400" b="1" dirty="0"/>
              <a:t>划分</a:t>
            </a:r>
            <a:r>
              <a:rPr lang="zh-CN" altLang="en-US" sz="2400" dirty="0"/>
              <a:t>：选择某个元素作为枢纽，然后将比它小的放左边，比它大的放右边，最后可以确定枢纽有序时的所在位置。</a:t>
            </a:r>
          </a:p>
        </p:txBody>
      </p:sp>
      <p:sp>
        <p:nvSpPr>
          <p:cNvPr id="28" name="文本框 27"/>
          <p:cNvSpPr txBox="1"/>
          <p:nvPr/>
        </p:nvSpPr>
        <p:spPr>
          <a:xfrm>
            <a:off x="434365" y="1740041"/>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pic>
        <p:nvPicPr>
          <p:cNvPr id="4" name="图片 3">
            <a:extLst>
              <a:ext uri="{FF2B5EF4-FFF2-40B4-BE49-F238E27FC236}">
                <a16:creationId xmlns:a16="http://schemas.microsoft.com/office/drawing/2014/main" id="{660BEAED-268A-4EA4-ADAE-92F042CBE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557" y="3742673"/>
            <a:ext cx="5044091" cy="1614109"/>
          </a:xfrm>
          <a:prstGeom prst="rect">
            <a:avLst/>
          </a:prstGeom>
        </p:spPr>
      </p:pic>
      <p:pic>
        <p:nvPicPr>
          <p:cNvPr id="7" name="图片 6">
            <a:extLst>
              <a:ext uri="{FF2B5EF4-FFF2-40B4-BE49-F238E27FC236}">
                <a16:creationId xmlns:a16="http://schemas.microsoft.com/office/drawing/2014/main" id="{D71CB1DB-E23F-4758-A87E-0EA2EA689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020" y="3744796"/>
            <a:ext cx="4707419" cy="1936767"/>
          </a:xfrm>
          <a:prstGeom prst="rect">
            <a:avLst/>
          </a:prstGeom>
        </p:spPr>
      </p:pic>
      <p:pic>
        <p:nvPicPr>
          <p:cNvPr id="10" name="图片 9">
            <a:extLst>
              <a:ext uri="{FF2B5EF4-FFF2-40B4-BE49-F238E27FC236}">
                <a16:creationId xmlns:a16="http://schemas.microsoft.com/office/drawing/2014/main" id="{0E7DB064-58AB-40A4-8D74-681E083DB7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5744" y="3842839"/>
            <a:ext cx="5415915" cy="1733093"/>
          </a:xfrm>
          <a:prstGeom prst="rect">
            <a:avLst/>
          </a:prstGeom>
        </p:spPr>
      </p:pic>
      <p:pic>
        <p:nvPicPr>
          <p:cNvPr id="12" name="图片 11">
            <a:extLst>
              <a:ext uri="{FF2B5EF4-FFF2-40B4-BE49-F238E27FC236}">
                <a16:creationId xmlns:a16="http://schemas.microsoft.com/office/drawing/2014/main" id="{0444D444-3A7C-4F23-8CD7-2F75D46428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0661" y="3678949"/>
            <a:ext cx="5044091" cy="2060872"/>
          </a:xfrm>
          <a:prstGeom prst="rect">
            <a:avLst/>
          </a:prstGeom>
        </p:spPr>
      </p:pic>
      <p:pic>
        <p:nvPicPr>
          <p:cNvPr id="14" name="图片 13">
            <a:extLst>
              <a:ext uri="{FF2B5EF4-FFF2-40B4-BE49-F238E27FC236}">
                <a16:creationId xmlns:a16="http://schemas.microsoft.com/office/drawing/2014/main" id="{85AE4A82-B82E-4A5B-A522-BAA8A5C41E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1446" y="3824120"/>
            <a:ext cx="5804510" cy="1857443"/>
          </a:xfrm>
          <a:prstGeom prst="rect">
            <a:avLst/>
          </a:prstGeom>
        </p:spPr>
      </p:pic>
      <p:pic>
        <p:nvPicPr>
          <p:cNvPr id="17" name="图片 16">
            <a:extLst>
              <a:ext uri="{FF2B5EF4-FFF2-40B4-BE49-F238E27FC236}">
                <a16:creationId xmlns:a16="http://schemas.microsoft.com/office/drawing/2014/main" id="{79A1D2C4-8438-4892-A2EF-DAF2D4F0FF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446" y="3724194"/>
            <a:ext cx="5804510" cy="2039871"/>
          </a:xfrm>
          <a:prstGeom prst="rect">
            <a:avLst/>
          </a:prstGeom>
        </p:spPr>
      </p:pic>
      <p:pic>
        <p:nvPicPr>
          <p:cNvPr id="19" name="图片 18">
            <a:extLst>
              <a:ext uri="{FF2B5EF4-FFF2-40B4-BE49-F238E27FC236}">
                <a16:creationId xmlns:a16="http://schemas.microsoft.com/office/drawing/2014/main" id="{98B0BBB9-4A95-4E36-88F7-E8C11E40A9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3544" y="3556399"/>
            <a:ext cx="5460313" cy="2511744"/>
          </a:xfrm>
          <a:prstGeom prst="rect">
            <a:avLst/>
          </a:prstGeom>
        </p:spPr>
      </p:pic>
      <p:pic>
        <p:nvPicPr>
          <p:cNvPr id="21" name="图片 20">
            <a:extLst>
              <a:ext uri="{FF2B5EF4-FFF2-40B4-BE49-F238E27FC236}">
                <a16:creationId xmlns:a16="http://schemas.microsoft.com/office/drawing/2014/main" id="{31B4B45C-E1CD-4E99-9426-1D6CA3EDF2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6727" y="3678949"/>
            <a:ext cx="6351958" cy="23411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快速排序</a:t>
            </a:r>
          </a:p>
        </p:txBody>
      </p:sp>
      <p:sp>
        <p:nvSpPr>
          <p:cNvPr id="28" name="文本框 27"/>
          <p:cNvSpPr txBox="1"/>
          <p:nvPr/>
        </p:nvSpPr>
        <p:spPr>
          <a:xfrm>
            <a:off x="434365" y="1740041"/>
            <a:ext cx="7334476" cy="461665"/>
          </a:xfrm>
          <a:prstGeom prst="rect">
            <a:avLst/>
          </a:prstGeom>
          <a:noFill/>
        </p:spPr>
        <p:txBody>
          <a:bodyPr wrap="square" rtlCol="0">
            <a:spAutoFit/>
          </a:bodyPr>
          <a:lstStyle/>
          <a:p>
            <a:r>
              <a:rPr lang="zh-CN" altLang="en-US" sz="2400" dirty="0"/>
              <a:t>快速排序的核心思想是</a:t>
            </a:r>
            <a:r>
              <a:rPr lang="zh-CN" altLang="en-US" sz="2400" b="1" dirty="0"/>
              <a:t>递归</a:t>
            </a:r>
            <a:r>
              <a:rPr lang="zh-CN" altLang="en-US" sz="2400" dirty="0"/>
              <a:t>与</a:t>
            </a:r>
            <a:r>
              <a:rPr lang="zh-CN" altLang="en-US" sz="2400" b="1" dirty="0"/>
              <a:t>划分</a:t>
            </a:r>
            <a:r>
              <a:rPr lang="zh-CN" altLang="en-US" sz="2400" dirty="0"/>
              <a:t>操作</a:t>
            </a:r>
            <a:endParaRPr lang="zh-CN" altLang="en-US" sz="2400" b="1" dirty="0">
              <a:solidFill>
                <a:srgbClr val="1C94C4"/>
              </a:solidFill>
            </a:endParaRPr>
          </a:p>
        </p:txBody>
      </p:sp>
      <p:sp>
        <p:nvSpPr>
          <p:cNvPr id="32" name="文本框 31"/>
          <p:cNvSpPr txBox="1"/>
          <p:nvPr/>
        </p:nvSpPr>
        <p:spPr>
          <a:xfrm>
            <a:off x="2959760"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3357228"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3744376"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5" name="文本框 34"/>
          <p:cNvSpPr txBox="1"/>
          <p:nvPr/>
        </p:nvSpPr>
        <p:spPr>
          <a:xfrm>
            <a:off x="4127646"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6" name="文本框 35"/>
          <p:cNvSpPr txBox="1"/>
          <p:nvPr/>
        </p:nvSpPr>
        <p:spPr>
          <a:xfrm>
            <a:off x="4518673"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916387"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317080" y="256721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18" name="文本框 17"/>
          <p:cNvSpPr txBox="1"/>
          <p:nvPr/>
        </p:nvSpPr>
        <p:spPr>
          <a:xfrm>
            <a:off x="2459597"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9" name="文本框 18"/>
          <p:cNvSpPr txBox="1"/>
          <p:nvPr/>
        </p:nvSpPr>
        <p:spPr>
          <a:xfrm>
            <a:off x="2857065"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0" name="文本框 19"/>
          <p:cNvSpPr txBox="1"/>
          <p:nvPr/>
        </p:nvSpPr>
        <p:spPr>
          <a:xfrm>
            <a:off x="3244213" y="341001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1" name="文本框 20"/>
          <p:cNvSpPr txBox="1"/>
          <p:nvPr/>
        </p:nvSpPr>
        <p:spPr>
          <a:xfrm>
            <a:off x="4101603" y="3410011"/>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5061843"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3" name="文本框 22"/>
          <p:cNvSpPr txBox="1"/>
          <p:nvPr/>
        </p:nvSpPr>
        <p:spPr>
          <a:xfrm>
            <a:off x="5459557"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4" name="文本框 23"/>
          <p:cNvSpPr txBox="1"/>
          <p:nvPr/>
        </p:nvSpPr>
        <p:spPr>
          <a:xfrm>
            <a:off x="5860250" y="34192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5" name="文本框 24"/>
          <p:cNvSpPr txBox="1"/>
          <p:nvPr/>
        </p:nvSpPr>
        <p:spPr>
          <a:xfrm>
            <a:off x="1861782" y="428595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26" name="文本框 25"/>
          <p:cNvSpPr txBox="1"/>
          <p:nvPr/>
        </p:nvSpPr>
        <p:spPr>
          <a:xfrm>
            <a:off x="2572612"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7" name="文本框 26"/>
          <p:cNvSpPr txBox="1"/>
          <p:nvPr/>
        </p:nvSpPr>
        <p:spPr>
          <a:xfrm>
            <a:off x="2959760"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9" name="文本框 28"/>
          <p:cNvSpPr txBox="1"/>
          <p:nvPr/>
        </p:nvSpPr>
        <p:spPr>
          <a:xfrm>
            <a:off x="5009498"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0" name="文本框 29"/>
          <p:cNvSpPr txBox="1"/>
          <p:nvPr/>
        </p:nvSpPr>
        <p:spPr>
          <a:xfrm>
            <a:off x="5410191" y="42859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1" name="文本框 30"/>
          <p:cNvSpPr txBox="1"/>
          <p:nvPr/>
        </p:nvSpPr>
        <p:spPr>
          <a:xfrm>
            <a:off x="6430862" y="428595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8</a:t>
            </a:r>
            <a:endParaRPr lang="zh-CN" altLang="en-US" dirty="0"/>
          </a:p>
        </p:txBody>
      </p:sp>
      <p:sp>
        <p:nvSpPr>
          <p:cNvPr id="39" name="文本框 38"/>
          <p:cNvSpPr txBox="1"/>
          <p:nvPr/>
        </p:nvSpPr>
        <p:spPr>
          <a:xfrm>
            <a:off x="2459597"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0" name="文本框 39"/>
          <p:cNvSpPr txBox="1"/>
          <p:nvPr/>
        </p:nvSpPr>
        <p:spPr>
          <a:xfrm>
            <a:off x="3244213"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1" name="文本框 40"/>
          <p:cNvSpPr txBox="1"/>
          <p:nvPr/>
        </p:nvSpPr>
        <p:spPr>
          <a:xfrm>
            <a:off x="4746355"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6</a:t>
            </a:r>
            <a:endParaRPr lang="zh-CN" altLang="en-US" dirty="0"/>
          </a:p>
        </p:txBody>
      </p:sp>
      <p:sp>
        <p:nvSpPr>
          <p:cNvPr id="44" name="文本框 43"/>
          <p:cNvSpPr txBox="1"/>
          <p:nvPr/>
        </p:nvSpPr>
        <p:spPr>
          <a:xfrm>
            <a:off x="5810884" y="5145136"/>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7</a:t>
            </a:r>
            <a:endParaRPr lang="zh-CN" altLang="en-US" dirty="0"/>
          </a:p>
        </p:txBody>
      </p:sp>
      <mc:AlternateContent xmlns:mc="http://schemas.openxmlformats.org/markup-compatibility/2006" xmlns:a14="http://schemas.microsoft.com/office/drawing/2010/main">
        <mc:Choice Requires="a14">
          <p:sp>
            <p:nvSpPr>
              <p:cNvPr id="46" name="文本框 45"/>
              <p:cNvSpPr txBox="1"/>
              <p:nvPr/>
            </p:nvSpPr>
            <p:spPr>
              <a:xfrm>
                <a:off x="869676" y="4700232"/>
                <a:ext cx="6725748" cy="1569660"/>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𝑛𝑙𝑔𝑛</m:t>
                        </m:r>
                      </m:e>
                    </m:d>
                  </m:oMath>
                </a14:m>
                <a:endParaRPr lang="en-US" altLang="zh-CN" sz="2400" dirty="0"/>
              </a:p>
              <a:p>
                <a:r>
                  <a:rPr lang="zh-CN" altLang="en-US" sz="2400" dirty="0"/>
                  <a:t>最好时间复杂度：</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𝑛𝑙𝑔𝑛</m:t>
                        </m:r>
                      </m:e>
                    </m:d>
                  </m:oMath>
                </a14:m>
                <a:r>
                  <a:rPr lang="zh-CN" altLang="en-US" sz="2400" dirty="0"/>
                  <a:t>，空间：</a:t>
                </a:r>
                <a:r>
                  <a:rPr lang="en-US" altLang="zh-CN" sz="2400" dirty="0">
                    <a:latin typeface="Cambria Math" panose="02040503050406030204" pitchFamily="18" charset="0"/>
                  </a:rPr>
                  <a:t> 𝑂(𝑙𝑔𝑛)</a:t>
                </a:r>
              </a:p>
              <a:p>
                <a:r>
                  <a:rPr lang="zh-CN" altLang="en-US" sz="2400" dirty="0">
                    <a:latin typeface="Cambria Math" panose="02040503050406030204" pitchFamily="18" charset="0"/>
                  </a:rPr>
                  <a:t>最坏时间复杂度：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e>
                    </m:d>
                    <m:r>
                      <a:rPr lang="zh-CN" altLang="en-US" sz="2400" i="1" smtClean="0">
                        <a:latin typeface="Cambria Math" panose="02040503050406030204" pitchFamily="18" charset="0"/>
                      </a:rPr>
                      <m:t>，</m:t>
                    </m:r>
                  </m:oMath>
                </a14:m>
                <a:r>
                  <a:rPr lang="zh-CN" altLang="en-US" sz="2400" dirty="0"/>
                  <a:t>空间：</a:t>
                </a:r>
                <a:r>
                  <a:rPr lang="en-US" altLang="zh-CN" sz="2400" dirty="0"/>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𝑛</m:t>
                        </m:r>
                      </m:e>
                    </m:d>
                  </m:oMath>
                </a14:m>
                <a:endParaRPr lang="en-US" altLang="zh-CN" sz="2400" dirty="0"/>
              </a:p>
              <a:p>
                <a:r>
                  <a:rPr lang="zh-CN" altLang="en-US" sz="2400" dirty="0"/>
                  <a:t>快速排序是</a:t>
                </a:r>
                <a:r>
                  <a:rPr lang="zh-CN" altLang="en-US" sz="2400" b="1" dirty="0"/>
                  <a:t>不稳定排序</a:t>
                </a:r>
                <a:endParaRPr lang="en-US" altLang="zh-CN" sz="2400" b="1" dirty="0"/>
              </a:p>
            </p:txBody>
          </p:sp>
        </mc:Choice>
        <mc:Fallback xmlns="">
          <p:sp>
            <p:nvSpPr>
              <p:cNvPr id="46" name="文本框 45"/>
              <p:cNvSpPr txBox="1">
                <a:spLocks noRot="1" noChangeAspect="1" noMove="1" noResize="1" noEditPoints="1" noAdjustHandles="1" noChangeArrowheads="1" noChangeShapeType="1" noTextEdit="1"/>
              </p:cNvSpPr>
              <p:nvPr/>
            </p:nvSpPr>
            <p:spPr>
              <a:xfrm>
                <a:off x="869676" y="4700232"/>
                <a:ext cx="6725748" cy="1569660"/>
              </a:xfrm>
              <a:prstGeom prst="rect">
                <a:avLst/>
              </a:prstGeom>
              <a:blipFill rotWithShape="1">
                <a:blip r:embed="rId3"/>
                <a:stretch>
                  <a:fillRect l="-1451" t="-4651" b="-6202"/>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1.38889E-6 1.85185E-6 L 0.01128 -0.12384 " pathEditMode="relative" rAng="0" ptsTypes="AA">
                                      <p:cBhvr>
                                        <p:cTn id="68" dur="2000" fill="hold"/>
                                        <p:tgtEl>
                                          <p:spTgt spid="39"/>
                                        </p:tgtEl>
                                        <p:attrNameLst>
                                          <p:attrName>ppt_x</p:attrName>
                                          <p:attrName>ppt_y</p:attrName>
                                        </p:attrNameLst>
                                      </p:cBhvr>
                                      <p:rCtr x="556" y="-6204"/>
                                    </p:animMotion>
                                  </p:childTnLst>
                                </p:cTn>
                              </p:par>
                              <p:par>
                                <p:cTn id="69" presetID="42" presetClass="path" presetSubtype="0" accel="50000" decel="50000" fill="hold" grpId="1" nodeType="withEffect">
                                  <p:stCondLst>
                                    <p:cond delay="0"/>
                                  </p:stCondLst>
                                  <p:childTnLst>
                                    <p:animMotion origin="layout" path="M 3.88889E-6 1.85185E-6 L -0.02986 -0.12523 " pathEditMode="relative" rAng="0" ptsTypes="AA">
                                      <p:cBhvr>
                                        <p:cTn id="70" dur="2000" fill="hold"/>
                                        <p:tgtEl>
                                          <p:spTgt spid="40"/>
                                        </p:tgtEl>
                                        <p:attrNameLst>
                                          <p:attrName>ppt_x</p:attrName>
                                          <p:attrName>ppt_y</p:attrName>
                                        </p:attrNameLst>
                                      </p:cBhvr>
                                      <p:rCtr x="-1493" y="-6273"/>
                                    </p:animMotion>
                                  </p:childTnLst>
                                </p:cTn>
                              </p:par>
                              <p:par>
                                <p:cTn id="71" presetID="42" presetClass="path" presetSubtype="0" accel="50000" decel="50000" fill="hold" grpId="1" nodeType="withEffect">
                                  <p:stCondLst>
                                    <p:cond delay="0"/>
                                  </p:stCondLst>
                                  <p:childTnLst>
                                    <p:animMotion origin="layout" path="M -2.22222E-6 1.85185E-6 L 0.02761 -0.12523 " pathEditMode="relative" rAng="0" ptsTypes="AA">
                                      <p:cBhvr>
                                        <p:cTn id="72" dur="2000" fill="hold"/>
                                        <p:tgtEl>
                                          <p:spTgt spid="41"/>
                                        </p:tgtEl>
                                        <p:attrNameLst>
                                          <p:attrName>ppt_x</p:attrName>
                                          <p:attrName>ppt_y</p:attrName>
                                        </p:attrNameLst>
                                      </p:cBhvr>
                                      <p:rCtr x="1372" y="-6273"/>
                                    </p:animMotion>
                                  </p:childTnLst>
                                </p:cTn>
                              </p:par>
                              <p:par>
                                <p:cTn id="73" presetID="42" presetClass="path" presetSubtype="0" accel="50000" decel="50000" fill="hold" grpId="1" nodeType="withEffect">
                                  <p:stCondLst>
                                    <p:cond delay="0"/>
                                  </p:stCondLst>
                                  <p:childTnLst>
                                    <p:animMotion origin="layout" path="M -1.66667E-6 1.85185E-6 L -0.04375 -0.12384 " pathEditMode="relative" rAng="0" ptsTypes="AA">
                                      <p:cBhvr>
                                        <p:cTn id="74" dur="2000" fill="hold"/>
                                        <p:tgtEl>
                                          <p:spTgt spid="44"/>
                                        </p:tgtEl>
                                        <p:attrNameLst>
                                          <p:attrName>ppt_x</p:attrName>
                                          <p:attrName>ppt_y</p:attrName>
                                        </p:attrNameLst>
                                      </p:cBhvr>
                                      <p:rCtr x="-2187" y="-6204"/>
                                    </p:animMotion>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0"/>
                                        </p:tgtEl>
                                        <p:attrNameLst>
                                          <p:attrName>style.visibility</p:attrName>
                                        </p:attrNameLst>
                                      </p:cBhvr>
                                      <p:to>
                                        <p:strVal val="hidden"/>
                                      </p:to>
                                    </p:set>
                                  </p:childTnLst>
                                </p:cTn>
                              </p:par>
                              <p:par>
                                <p:cTn id="85" presetID="42" presetClass="path" presetSubtype="0" accel="50000" decel="50000" fill="hold" grpId="1" nodeType="withEffect">
                                  <p:stCondLst>
                                    <p:cond delay="0"/>
                                  </p:stCondLst>
                                  <p:childTnLst>
                                    <p:animMotion origin="layout" path="M -8.33333E-7 3.33333E-6 L 0.06389 -0.12778 " pathEditMode="relative" rAng="0" ptsTypes="AA">
                                      <p:cBhvr>
                                        <p:cTn id="86" dur="2000" fill="hold"/>
                                        <p:tgtEl>
                                          <p:spTgt spid="25"/>
                                        </p:tgtEl>
                                        <p:attrNameLst>
                                          <p:attrName>ppt_x</p:attrName>
                                          <p:attrName>ppt_y</p:attrName>
                                        </p:attrNameLst>
                                      </p:cBhvr>
                                      <p:rCtr x="3194" y="-6389"/>
                                    </p:animMotion>
                                  </p:childTnLst>
                                </p:cTn>
                              </p:par>
                              <p:par>
                                <p:cTn id="87" presetID="42" presetClass="path" presetSubtype="0" accel="50000" decel="50000" fill="hold" grpId="2" nodeType="withEffect">
                                  <p:stCondLst>
                                    <p:cond delay="0"/>
                                  </p:stCondLst>
                                  <p:childTnLst>
                                    <p:animMotion origin="layout" path="M 0.01128 -0.12384 L 0.04375 -0.25301 " pathEditMode="relative" rAng="0" ptsTypes="AA">
                                      <p:cBhvr>
                                        <p:cTn id="88" dur="2000" fill="hold"/>
                                        <p:tgtEl>
                                          <p:spTgt spid="39"/>
                                        </p:tgtEl>
                                        <p:attrNameLst>
                                          <p:attrName>ppt_x</p:attrName>
                                          <p:attrName>ppt_y</p:attrName>
                                        </p:attrNameLst>
                                      </p:cBhvr>
                                      <p:rCtr x="1615" y="-6458"/>
                                    </p:animMotion>
                                  </p:childTnLst>
                                </p:cTn>
                              </p:par>
                              <p:par>
                                <p:cTn id="89" presetID="42" presetClass="path" presetSubtype="0" accel="50000" decel="50000" fill="hold" grpId="2" nodeType="withEffect">
                                  <p:stCondLst>
                                    <p:cond delay="0"/>
                                  </p:stCondLst>
                                  <p:childTnLst>
                                    <p:animMotion origin="layout" path="M -0.02986 -0.12523 L 0.00173 -0.25301 " pathEditMode="relative" rAng="0" ptsTypes="AA">
                                      <p:cBhvr>
                                        <p:cTn id="90" dur="2000" fill="hold"/>
                                        <p:tgtEl>
                                          <p:spTgt spid="40"/>
                                        </p:tgtEl>
                                        <p:attrNameLst>
                                          <p:attrName>ppt_x</p:attrName>
                                          <p:attrName>ppt_y</p:attrName>
                                        </p:attrNameLst>
                                      </p:cBhvr>
                                      <p:rCtr x="1580" y="-6389"/>
                                    </p:animMotion>
                                  </p:childTnLst>
                                </p:cTn>
                              </p:par>
                              <p:par>
                                <p:cTn id="91" presetID="42" presetClass="path" presetSubtype="0" accel="50000" decel="50000" fill="hold" grpId="2" nodeType="withEffect">
                                  <p:stCondLst>
                                    <p:cond delay="0"/>
                                  </p:stCondLst>
                                  <p:childTnLst>
                                    <p:animMotion origin="layout" path="M 0.02761 -0.12523 L 0.03577 -0.25301 " pathEditMode="relative" rAng="0" ptsTypes="AA">
                                      <p:cBhvr>
                                        <p:cTn id="92" dur="2000" fill="hold"/>
                                        <p:tgtEl>
                                          <p:spTgt spid="41"/>
                                        </p:tgtEl>
                                        <p:attrNameLst>
                                          <p:attrName>ppt_x</p:attrName>
                                          <p:attrName>ppt_y</p:attrName>
                                        </p:attrNameLst>
                                      </p:cBhvr>
                                      <p:rCtr x="399" y="-6389"/>
                                    </p:animMotion>
                                  </p:childTnLst>
                                </p:cTn>
                              </p:par>
                              <p:par>
                                <p:cTn id="93" presetID="42" presetClass="path" presetSubtype="0" accel="50000" decel="50000" fill="hold" grpId="2" nodeType="withEffect">
                                  <p:stCondLst>
                                    <p:cond delay="0"/>
                                  </p:stCondLst>
                                  <p:childTnLst>
                                    <p:animMotion origin="layout" path="M -0.04375 -0.12384 L -0.0401 -0.25301 " pathEditMode="relative" rAng="0" ptsTypes="AA">
                                      <p:cBhvr>
                                        <p:cTn id="94" dur="2000" fill="hold"/>
                                        <p:tgtEl>
                                          <p:spTgt spid="44"/>
                                        </p:tgtEl>
                                        <p:attrNameLst>
                                          <p:attrName>ppt_x</p:attrName>
                                          <p:attrName>ppt_y</p:attrName>
                                        </p:attrNameLst>
                                      </p:cBhvr>
                                      <p:rCtr x="174" y="-6458"/>
                                    </p:animMotion>
                                  </p:childTnLst>
                                </p:cTn>
                              </p:par>
                              <p:par>
                                <p:cTn id="95" presetID="42" presetClass="path" presetSubtype="0" accel="50000" decel="50000" fill="hold" grpId="1" nodeType="withEffect">
                                  <p:stCondLst>
                                    <p:cond delay="0"/>
                                  </p:stCondLst>
                                  <p:childTnLst>
                                    <p:animMotion origin="layout" path="M -3.61111E-6 3.33333E-6 L -0.06215 -0.12778 " pathEditMode="relative" rAng="0" ptsTypes="AA">
                                      <p:cBhvr>
                                        <p:cTn id="96" dur="2000" fill="hold"/>
                                        <p:tgtEl>
                                          <p:spTgt spid="31"/>
                                        </p:tgtEl>
                                        <p:attrNameLst>
                                          <p:attrName>ppt_x</p:attrName>
                                          <p:attrName>ppt_y</p:attrName>
                                        </p:attrNameLst>
                                      </p:cBhvr>
                                      <p:rCtr x="-3108" y="-6389"/>
                                    </p:animMotion>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9"/>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4"/>
                                        </p:tgtEl>
                                        <p:attrNameLst>
                                          <p:attrName>style.visibility</p:attrName>
                                        </p:attrNameLst>
                                      </p:cBhvr>
                                      <p:to>
                                        <p:strVal val="hidden"/>
                                      </p:to>
                                    </p:set>
                                  </p:childTnLst>
                                </p:cTn>
                              </p:par>
                              <p:par>
                                <p:cTn id="111" presetID="42" presetClass="path" presetSubtype="0" accel="50000" decel="50000" fill="hold" grpId="2" nodeType="withEffect">
                                  <p:stCondLst>
                                    <p:cond delay="0"/>
                                  </p:stCondLst>
                                  <p:childTnLst>
                                    <p:animMotion origin="layout" path="M 0.06389 -0.12778 L 0.1184 -0.25186 " pathEditMode="relative" rAng="0" ptsTypes="AA">
                                      <p:cBhvr>
                                        <p:cTn id="112" dur="2000" fill="hold"/>
                                        <p:tgtEl>
                                          <p:spTgt spid="25"/>
                                        </p:tgtEl>
                                        <p:attrNameLst>
                                          <p:attrName>ppt_x</p:attrName>
                                          <p:attrName>ppt_y</p:attrName>
                                        </p:attrNameLst>
                                      </p:cBhvr>
                                      <p:rCtr x="2726" y="-6204"/>
                                    </p:animMotion>
                                  </p:childTnLst>
                                </p:cTn>
                              </p:par>
                              <p:par>
                                <p:cTn id="113" presetID="42" presetClass="path" presetSubtype="0" accel="50000" decel="50000" fill="hold" grpId="3" nodeType="withEffect">
                                  <p:stCondLst>
                                    <p:cond delay="0"/>
                                  </p:stCondLst>
                                  <p:childTnLst>
                                    <p:animMotion origin="layout" path="M 0.04375 -0.25301 L 0.09635 -0.375 " pathEditMode="relative" rAng="0" ptsTypes="AA">
                                      <p:cBhvr>
                                        <p:cTn id="114" dur="2000" fill="hold"/>
                                        <p:tgtEl>
                                          <p:spTgt spid="39"/>
                                        </p:tgtEl>
                                        <p:attrNameLst>
                                          <p:attrName>ppt_x</p:attrName>
                                          <p:attrName>ppt_y</p:attrName>
                                        </p:attrNameLst>
                                      </p:cBhvr>
                                      <p:rCtr x="2622" y="-6111"/>
                                    </p:animMotion>
                                  </p:childTnLst>
                                </p:cTn>
                              </p:par>
                              <p:par>
                                <p:cTn id="115" presetID="42" presetClass="path" presetSubtype="0" accel="50000" decel="50000" fill="hold" grpId="3" nodeType="withEffect">
                                  <p:stCondLst>
                                    <p:cond delay="0"/>
                                  </p:stCondLst>
                                  <p:childTnLst>
                                    <p:animMotion origin="layout" path="M 0.00173 -0.25301 L 0.05191 -0.37639 " pathEditMode="relative" rAng="0" ptsTypes="AA">
                                      <p:cBhvr>
                                        <p:cTn id="116" dur="2000" fill="hold"/>
                                        <p:tgtEl>
                                          <p:spTgt spid="40"/>
                                        </p:tgtEl>
                                        <p:attrNameLst>
                                          <p:attrName>ppt_x</p:attrName>
                                          <p:attrName>ppt_y</p:attrName>
                                        </p:attrNameLst>
                                      </p:cBhvr>
                                      <p:rCtr x="2500" y="-6181"/>
                                    </p:animMotion>
                                  </p:childTnLst>
                                </p:cTn>
                              </p:par>
                              <p:par>
                                <p:cTn id="117" presetID="42" presetClass="path" presetSubtype="0" accel="50000" decel="50000" fill="hold" grpId="1" nodeType="withEffect">
                                  <p:stCondLst>
                                    <p:cond delay="0"/>
                                  </p:stCondLst>
                                  <p:childTnLst>
                                    <p:animMotion origin="layout" path="M 3.88889E-6 1.11111E-6 L 0.00173 -0.12338 " pathEditMode="relative" rAng="0" ptsTypes="AA">
                                      <p:cBhvr>
                                        <p:cTn id="118" dur="2000" fill="hold"/>
                                        <p:tgtEl>
                                          <p:spTgt spid="21"/>
                                        </p:tgtEl>
                                        <p:attrNameLst>
                                          <p:attrName>ppt_x</p:attrName>
                                          <p:attrName>ppt_y</p:attrName>
                                        </p:attrNameLst>
                                      </p:cBhvr>
                                      <p:rCtr x="87" y="-6181"/>
                                    </p:animMotion>
                                  </p:childTnLst>
                                </p:cTn>
                              </p:par>
                              <p:par>
                                <p:cTn id="119" presetID="42" presetClass="path" presetSubtype="0" accel="50000" decel="50000" fill="hold" grpId="3" nodeType="withEffect">
                                  <p:stCondLst>
                                    <p:cond delay="0"/>
                                  </p:stCondLst>
                                  <p:childTnLst>
                                    <p:animMotion origin="layout" path="M 0.03577 -0.25301 L -0.02517 -0.375 " pathEditMode="relative" rAng="0" ptsTypes="AA">
                                      <p:cBhvr>
                                        <p:cTn id="120" dur="2000" fill="hold"/>
                                        <p:tgtEl>
                                          <p:spTgt spid="41"/>
                                        </p:tgtEl>
                                        <p:attrNameLst>
                                          <p:attrName>ppt_x</p:attrName>
                                          <p:attrName>ppt_y</p:attrName>
                                        </p:attrNameLst>
                                      </p:cBhvr>
                                      <p:rCtr x="-3056" y="-6111"/>
                                    </p:animMotion>
                                  </p:childTnLst>
                                </p:cTn>
                              </p:par>
                              <p:par>
                                <p:cTn id="121" presetID="42" presetClass="path" presetSubtype="0" accel="50000" decel="50000" fill="hold" grpId="3" nodeType="withEffect">
                                  <p:stCondLst>
                                    <p:cond delay="0"/>
                                  </p:stCondLst>
                                  <p:childTnLst>
                                    <p:animMotion origin="layout" path="M -0.0401 -0.25301 L -0.0967 -0.375 " pathEditMode="relative" rAng="0" ptsTypes="AA">
                                      <p:cBhvr>
                                        <p:cTn id="122" dur="2000" fill="hold"/>
                                        <p:tgtEl>
                                          <p:spTgt spid="44"/>
                                        </p:tgtEl>
                                        <p:attrNameLst>
                                          <p:attrName>ppt_x</p:attrName>
                                          <p:attrName>ppt_y</p:attrName>
                                        </p:attrNameLst>
                                      </p:cBhvr>
                                      <p:rCtr x="-2830" y="-6111"/>
                                    </p:animMotion>
                                  </p:childTnLst>
                                </p:cTn>
                              </p:par>
                              <p:par>
                                <p:cTn id="123" presetID="42" presetClass="path" presetSubtype="0" accel="50000" decel="50000" fill="hold" grpId="2" nodeType="withEffect">
                                  <p:stCondLst>
                                    <p:cond delay="0"/>
                                  </p:stCondLst>
                                  <p:childTnLst>
                                    <p:animMotion origin="layout" path="M -0.06215 -0.12778 L -0.12187 -0.25116 " pathEditMode="relative" rAng="0" ptsTypes="AA">
                                      <p:cBhvr>
                                        <p:cTn id="124" dur="2000" fill="hold"/>
                                        <p:tgtEl>
                                          <p:spTgt spid="31"/>
                                        </p:tgtEl>
                                        <p:attrNameLst>
                                          <p:attrName>ppt_x</p:attrName>
                                          <p:attrName>ppt_y</p:attrName>
                                        </p:attrNameLst>
                                      </p:cBhvr>
                                      <p:rCtr x="-2986" y="-6181"/>
                                    </p:animMotion>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5" grpId="2" animBg="1"/>
      <p:bldP spid="26" grpId="0" animBg="1"/>
      <p:bldP spid="26" grpId="1" animBg="1"/>
      <p:bldP spid="27" grpId="0" animBg="1"/>
      <p:bldP spid="27" grpId="1" animBg="1"/>
      <p:bldP spid="29" grpId="0" animBg="1"/>
      <p:bldP spid="29" grpId="1" animBg="1"/>
      <p:bldP spid="30" grpId="0" animBg="1"/>
      <p:bldP spid="30" grpId="1" animBg="1"/>
      <p:bldP spid="31" grpId="0" animBg="1"/>
      <p:bldP spid="31" grpId="1" animBg="1"/>
      <p:bldP spid="31" grpId="2"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4" grpId="0" animBg="1"/>
      <p:bldP spid="44" grpId="1" animBg="1"/>
      <p:bldP spid="44" grpId="2" animBg="1"/>
      <p:bldP spid="44" grpId="3" animBg="1"/>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2040943" cy="461665"/>
          </a:xfrm>
          <a:prstGeom prst="rect">
            <a:avLst/>
          </a:prstGeom>
        </p:spPr>
        <p:txBody>
          <a:bodyPr wrap="none">
            <a:spAutoFit/>
          </a:bodyPr>
          <a:lstStyle/>
          <a:p>
            <a:r>
              <a:rPr lang="zh-CN" altLang="en-US" sz="2400" b="1" dirty="0">
                <a:solidFill>
                  <a:srgbClr val="7030A0"/>
                </a:solidFill>
              </a:rPr>
              <a:t>快速排序优化</a:t>
            </a:r>
          </a:p>
        </p:txBody>
      </p:sp>
      <p:sp>
        <p:nvSpPr>
          <p:cNvPr id="2" name="文本框 1"/>
          <p:cNvSpPr txBox="1"/>
          <p:nvPr/>
        </p:nvSpPr>
        <p:spPr>
          <a:xfrm>
            <a:off x="1335431" y="2841136"/>
            <a:ext cx="5801360" cy="1569660"/>
          </a:xfrm>
          <a:prstGeom prst="rect">
            <a:avLst/>
          </a:prstGeom>
          <a:noFill/>
        </p:spPr>
        <p:txBody>
          <a:bodyPr wrap="square" rtlCol="0">
            <a:spAutoFit/>
          </a:bodyPr>
          <a:lstStyle/>
          <a:p>
            <a:r>
              <a:rPr lang="zh-CN" altLang="en-US" sz="2400" dirty="0"/>
              <a:t>* 优化排序：小数组选取直接插入排序</a:t>
            </a:r>
            <a:endParaRPr lang="en-US" altLang="zh-CN" sz="2400" dirty="0"/>
          </a:p>
          <a:p>
            <a:endParaRPr lang="en-US" altLang="zh-CN" dirty="0"/>
          </a:p>
          <a:p>
            <a:r>
              <a:rPr lang="zh-CN" altLang="en-US" dirty="0"/>
              <a:t>对于很小的数组（</a:t>
            </a:r>
            <a:r>
              <a:rPr lang="en-US" altLang="zh-CN" dirty="0"/>
              <a:t>N&lt;=20</a:t>
            </a:r>
            <a:r>
              <a:rPr lang="zh-CN" altLang="en-US" dirty="0"/>
              <a:t>），插入排序要比快速排序更好。因为快速排序有递归开销，并且插入排序是稳定排序</a:t>
            </a:r>
            <a:endParaRPr lang="zh-CN" altLang="en-US" sz="2400" dirty="0"/>
          </a:p>
        </p:txBody>
      </p:sp>
      <p:sp>
        <p:nvSpPr>
          <p:cNvPr id="23" name="文本框 22"/>
          <p:cNvSpPr txBox="1"/>
          <p:nvPr/>
        </p:nvSpPr>
        <p:spPr>
          <a:xfrm>
            <a:off x="1335431" y="2017679"/>
            <a:ext cx="5801360" cy="461665"/>
          </a:xfrm>
          <a:prstGeom prst="rect">
            <a:avLst/>
          </a:prstGeom>
          <a:noFill/>
        </p:spPr>
        <p:txBody>
          <a:bodyPr wrap="square" rtlCol="0">
            <a:spAutoFit/>
          </a:bodyPr>
          <a:lstStyle/>
          <a:p>
            <a:r>
              <a:rPr lang="zh-CN" altLang="en-US" sz="2400" dirty="0"/>
              <a:t>* 优化划分：选取合适的枢轴</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1407160" cy="460375"/>
          </a:xfrm>
          <a:prstGeom prst="rect">
            <a:avLst/>
          </a:prstGeom>
        </p:spPr>
        <p:txBody>
          <a:bodyPr wrap="none">
            <a:spAutoFit/>
          </a:bodyPr>
          <a:lstStyle/>
          <a:p>
            <a:pPr algn="l"/>
            <a:r>
              <a:rPr lang="zh-CN" altLang="en-US" sz="2400" b="1" dirty="0">
                <a:solidFill>
                  <a:srgbClr val="7030A0"/>
                </a:solidFill>
              </a:rPr>
              <a:t>计数排序</a:t>
            </a:r>
          </a:p>
        </p:txBody>
      </p:sp>
      <p:sp>
        <p:nvSpPr>
          <p:cNvPr id="3" name="矩形 2"/>
          <p:cNvSpPr/>
          <p:nvPr/>
        </p:nvSpPr>
        <p:spPr>
          <a:xfrm>
            <a:off x="434365" y="2547130"/>
            <a:ext cx="8185653" cy="461665"/>
          </a:xfrm>
          <a:prstGeom prst="rect">
            <a:avLst/>
          </a:prstGeom>
        </p:spPr>
        <p:txBody>
          <a:bodyPr wrap="square">
            <a:spAutoFit/>
          </a:bodyPr>
          <a:lstStyle/>
          <a:p>
            <a:r>
              <a:rPr lang="zh-CN" altLang="en-US" sz="2400" b="1" dirty="0"/>
              <a:t>收集</a:t>
            </a:r>
            <a:r>
              <a:rPr lang="zh-CN" altLang="en-US" sz="2400" dirty="0"/>
              <a:t>：计算每种值的元素个数</a:t>
            </a:r>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计数排序是非比较式排序，通过</a:t>
            </a:r>
            <a:r>
              <a:rPr lang="zh-CN" altLang="en-US" sz="2400" b="1" dirty="0"/>
              <a:t>收集</a:t>
            </a:r>
            <a:r>
              <a:rPr lang="zh-CN" altLang="en-US" sz="2400" dirty="0"/>
              <a:t>、</a:t>
            </a:r>
            <a:r>
              <a:rPr lang="zh-CN" altLang="en-US" sz="2400" b="1" dirty="0"/>
              <a:t>统计</a:t>
            </a:r>
            <a:r>
              <a:rPr lang="zh-CN" altLang="en-US" sz="2400" dirty="0"/>
              <a:t>和</a:t>
            </a:r>
            <a:r>
              <a:rPr lang="zh-CN" altLang="en-US" sz="2400" b="1" dirty="0"/>
              <a:t>分配</a:t>
            </a:r>
            <a:r>
              <a:rPr lang="zh-CN" altLang="en-US" sz="2400" dirty="0"/>
              <a:t>来进行排序</a:t>
            </a:r>
            <a:endParaRPr lang="zh-CN" altLang="en-US" sz="2400" b="1" dirty="0">
              <a:solidFill>
                <a:srgbClr val="1C94C4"/>
              </a:solidFill>
            </a:endParaRPr>
          </a:p>
        </p:txBody>
      </p:sp>
      <p:sp>
        <p:nvSpPr>
          <p:cNvPr id="4" name="文本框 3"/>
          <p:cNvSpPr txBox="1"/>
          <p:nvPr/>
        </p:nvSpPr>
        <p:spPr>
          <a:xfrm>
            <a:off x="2198115" y="4595738"/>
            <a:ext cx="4630279" cy="392415"/>
          </a:xfrm>
          <a:prstGeom prst="rect">
            <a:avLst/>
          </a:prstGeom>
          <a:noFill/>
        </p:spPr>
        <p:txBody>
          <a:bodyPr wrap="square" rtlCol="0">
            <a:spAutoFit/>
          </a:bodyPr>
          <a:lstStyle/>
          <a:p>
            <a:r>
              <a:rPr lang="en-US" altLang="zh-CN" sz="1950" dirty="0"/>
              <a:t>[0]  [1]  [2]  [3]  [4]  [5]  [6]  [7]  [8]  [9]  [10]</a:t>
            </a:r>
            <a:endParaRPr lang="zh-CN" altLang="en-US" sz="1950" dirty="0"/>
          </a:p>
        </p:txBody>
      </p:sp>
      <p:grpSp>
        <p:nvGrpSpPr>
          <p:cNvPr id="7" name="组合 6"/>
          <p:cNvGrpSpPr/>
          <p:nvPr/>
        </p:nvGrpSpPr>
        <p:grpSpPr>
          <a:xfrm>
            <a:off x="2198115" y="4171688"/>
            <a:ext cx="4342182" cy="400622"/>
            <a:chOff x="1698603" y="3971633"/>
            <a:chExt cx="4342182" cy="400622"/>
          </a:xfrm>
        </p:grpSpPr>
        <p:sp>
          <p:nvSpPr>
            <p:cNvPr id="21" name="文本框 20"/>
            <p:cNvSpPr txBox="1"/>
            <p:nvPr/>
          </p:nvSpPr>
          <p:spPr>
            <a:xfrm>
              <a:off x="169860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2" name="文本框 21"/>
            <p:cNvSpPr txBox="1"/>
            <p:nvPr/>
          </p:nvSpPr>
          <p:spPr>
            <a:xfrm>
              <a:off x="20960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3" name="文本框 22"/>
            <p:cNvSpPr txBox="1"/>
            <p:nvPr/>
          </p:nvSpPr>
          <p:spPr>
            <a:xfrm>
              <a:off x="2483219"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25" name="文本框 24"/>
            <p:cNvSpPr txBox="1"/>
            <p:nvPr/>
          </p:nvSpPr>
          <p:spPr>
            <a:xfrm>
              <a:off x="3257516"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6" name="文本框 25"/>
            <p:cNvSpPr txBox="1"/>
            <p:nvPr/>
          </p:nvSpPr>
          <p:spPr>
            <a:xfrm>
              <a:off x="3655230"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055923"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29" name="文本框 28"/>
            <p:cNvSpPr txBox="1"/>
            <p:nvPr/>
          </p:nvSpPr>
          <p:spPr>
            <a:xfrm>
              <a:off x="4443971"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0" name="文本框 29"/>
            <p:cNvSpPr txBox="1"/>
            <p:nvPr/>
          </p:nvSpPr>
          <p:spPr>
            <a:xfrm>
              <a:off x="4841685"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31" name="文本框 30"/>
            <p:cNvSpPr txBox="1"/>
            <p:nvPr/>
          </p:nvSpPr>
          <p:spPr>
            <a:xfrm>
              <a:off x="5242378" y="3972145"/>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39" name="文本框 38"/>
            <p:cNvSpPr txBox="1"/>
            <p:nvPr/>
          </p:nvSpPr>
          <p:spPr>
            <a:xfrm>
              <a:off x="5640092" y="397214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0" name="文本框 39"/>
            <p:cNvSpPr txBox="1"/>
            <p:nvPr/>
          </p:nvSpPr>
          <p:spPr>
            <a:xfrm>
              <a:off x="2882144" y="397163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grpSp>
      <p:sp>
        <p:nvSpPr>
          <p:cNvPr id="41" name="矩形 40"/>
          <p:cNvSpPr/>
          <p:nvPr/>
        </p:nvSpPr>
        <p:spPr>
          <a:xfrm>
            <a:off x="434365" y="2540545"/>
            <a:ext cx="8185653" cy="461665"/>
          </a:xfrm>
          <a:prstGeom prst="rect">
            <a:avLst/>
          </a:prstGeom>
        </p:spPr>
        <p:txBody>
          <a:bodyPr wrap="square">
            <a:spAutoFit/>
          </a:bodyPr>
          <a:lstStyle/>
          <a:p>
            <a:r>
              <a:rPr lang="zh-CN" altLang="en-US" sz="2400" b="1" dirty="0"/>
              <a:t>统计</a:t>
            </a:r>
            <a:r>
              <a:rPr lang="zh-CN" altLang="en-US" sz="2400" dirty="0"/>
              <a:t>：计算小于等于该值的元素个数</a:t>
            </a:r>
          </a:p>
        </p:txBody>
      </p:sp>
      <p:grpSp>
        <p:nvGrpSpPr>
          <p:cNvPr id="9" name="组合 8"/>
          <p:cNvGrpSpPr/>
          <p:nvPr/>
        </p:nvGrpSpPr>
        <p:grpSpPr>
          <a:xfrm>
            <a:off x="2198115" y="4171686"/>
            <a:ext cx="4344914" cy="401132"/>
            <a:chOff x="1695624" y="5533331"/>
            <a:chExt cx="4344914" cy="401132"/>
          </a:xfrm>
        </p:grpSpPr>
        <p:sp>
          <p:nvSpPr>
            <p:cNvPr id="44" name="文本框 4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6" name="文本框 45"/>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47" name="文本框 46"/>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49" name="文本框 48"/>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50" name="文本框 49"/>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1" name="文本框 50"/>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52" name="文本框 51"/>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53" name="文本框 52"/>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56" name="文本框 55"/>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57" name="文本框 56"/>
            <p:cNvSpPr txBox="1"/>
            <p:nvPr/>
          </p:nvSpPr>
          <p:spPr>
            <a:xfrm>
              <a:off x="5233687" y="553333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lnSpc>
                  <a:spcPts val="2400"/>
                </a:lnSpc>
              </a:pPr>
              <a:r>
                <a:rPr lang="en-US" altLang="zh-CN" sz="2000" dirty="0"/>
                <a:t>9</a:t>
              </a:r>
              <a:endParaRPr lang="zh-CN" altLang="en-US" sz="2000" dirty="0"/>
            </a:p>
          </p:txBody>
        </p:sp>
        <p:sp>
          <p:nvSpPr>
            <p:cNvPr id="58" name="文本框 57"/>
            <p:cNvSpPr txBox="1"/>
            <p:nvPr/>
          </p:nvSpPr>
          <p:spPr>
            <a:xfrm>
              <a:off x="5639845" y="5533841"/>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p:sp>
        <p:nvSpPr>
          <p:cNvPr id="10" name="文本框 9"/>
          <p:cNvSpPr txBox="1"/>
          <p:nvPr/>
        </p:nvSpPr>
        <p:spPr>
          <a:xfrm>
            <a:off x="434365" y="2518844"/>
            <a:ext cx="7106866" cy="830997"/>
          </a:xfrm>
          <a:prstGeom prst="rect">
            <a:avLst/>
          </a:prstGeom>
          <a:noFill/>
        </p:spPr>
        <p:txBody>
          <a:bodyPr wrap="square" rtlCol="0">
            <a:spAutoFit/>
          </a:bodyPr>
          <a:lstStyle/>
          <a:p>
            <a:r>
              <a:rPr lang="zh-CN" altLang="en-US" sz="2400" b="1" dirty="0"/>
              <a:t>分配</a:t>
            </a:r>
            <a:r>
              <a:rPr lang="zh-CN" altLang="en-US" sz="2400" dirty="0"/>
              <a:t>：将所有元素按收集表分配到对应位置，分配前需将表上对应的值减</a:t>
            </a:r>
            <a:r>
              <a:rPr lang="en-US" altLang="zh-CN" sz="2400" dirty="0"/>
              <a:t>1</a:t>
            </a:r>
            <a:r>
              <a:rPr lang="zh-CN" altLang="en-US" sz="2400" dirty="0"/>
              <a:t>（倒序进行）</a:t>
            </a:r>
            <a:endParaRPr lang="zh-CN" altLang="en-US" sz="2400" b="1" dirty="0"/>
          </a:p>
        </p:txBody>
      </p:sp>
      <p:grpSp>
        <p:nvGrpSpPr>
          <p:cNvPr id="59" name="组合 58"/>
          <p:cNvGrpSpPr/>
          <p:nvPr/>
        </p:nvGrpSpPr>
        <p:grpSpPr>
          <a:xfrm>
            <a:off x="2198115" y="5306270"/>
            <a:ext cx="3938757" cy="400622"/>
            <a:chOff x="1695624" y="5533841"/>
            <a:chExt cx="3938757" cy="400622"/>
          </a:xfrm>
        </p:grpSpPr>
        <p:sp>
          <p:nvSpPr>
            <p:cNvPr id="60" name="文本框 59"/>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1" name="文本框 60"/>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2" name="文本框 61"/>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3" name="文本框 62"/>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4" name="文本框 63"/>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5" name="文本框 64"/>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6" name="文本框 65"/>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7" name="文本框 66"/>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8" name="文本框 67"/>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endParaRPr lang="zh-CN" altLang="en-US" sz="2000" dirty="0"/>
            </a:p>
          </p:txBody>
        </p:sp>
        <p:sp>
          <p:nvSpPr>
            <p:cNvPr id="69" name="文本框 68"/>
            <p:cNvSpPr txBox="1"/>
            <p:nvPr/>
          </p:nvSpPr>
          <p:spPr>
            <a:xfrm>
              <a:off x="5233688" y="5534460"/>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endParaRPr lang="zh-CN" altLang="en-US" sz="1600" dirty="0"/>
            </a:p>
          </p:txBody>
        </p:sp>
      </p:grpSp>
      <p:sp>
        <p:nvSpPr>
          <p:cNvPr id="71" name="文本框 70"/>
          <p:cNvSpPr txBox="1"/>
          <p:nvPr/>
        </p:nvSpPr>
        <p:spPr>
          <a:xfrm>
            <a:off x="2166311" y="5705870"/>
            <a:ext cx="3970561" cy="392415"/>
          </a:xfrm>
          <a:prstGeom prst="rect">
            <a:avLst/>
          </a:prstGeom>
          <a:noFill/>
        </p:spPr>
        <p:txBody>
          <a:bodyPr wrap="square" rtlCol="0">
            <a:spAutoFit/>
          </a:bodyPr>
          <a:lstStyle/>
          <a:p>
            <a:r>
              <a:rPr lang="en-US" altLang="zh-CN" sz="1950" dirty="0"/>
              <a:t>[0]  [1]  [2]  [3]  [4]  [5]  [6]  [7]  [8]  [9] </a:t>
            </a:r>
            <a:endParaRPr lang="zh-CN" altLang="en-US" sz="1950" dirty="0"/>
          </a:p>
        </p:txBody>
      </p:sp>
      <p:sp>
        <p:nvSpPr>
          <p:cNvPr id="72" name="文本框 71"/>
          <p:cNvSpPr txBox="1"/>
          <p:nvPr/>
        </p:nvSpPr>
        <p:spPr>
          <a:xfrm>
            <a:off x="4941994"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3" name="文本框 72"/>
          <p:cNvSpPr txBox="1"/>
          <p:nvPr/>
        </p:nvSpPr>
        <p:spPr>
          <a:xfrm>
            <a:off x="4147675" y="416712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32" name="文本框 31"/>
          <p:cNvSpPr txBox="1"/>
          <p:nvPr/>
        </p:nvSpPr>
        <p:spPr>
          <a:xfrm>
            <a:off x="219811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3" name="文本框 32"/>
          <p:cNvSpPr txBox="1"/>
          <p:nvPr/>
        </p:nvSpPr>
        <p:spPr>
          <a:xfrm>
            <a:off x="25955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4" name="文本框 33"/>
          <p:cNvSpPr txBox="1"/>
          <p:nvPr/>
        </p:nvSpPr>
        <p:spPr>
          <a:xfrm>
            <a:off x="2982731"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5" name="文本框 34"/>
          <p:cNvSpPr txBox="1"/>
          <p:nvPr/>
        </p:nvSpPr>
        <p:spPr>
          <a:xfrm>
            <a:off x="3366001" y="3428998"/>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sp>
        <p:nvSpPr>
          <p:cNvPr id="36" name="文本框 35"/>
          <p:cNvSpPr txBox="1"/>
          <p:nvPr/>
        </p:nvSpPr>
        <p:spPr>
          <a:xfrm>
            <a:off x="3757028"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7" name="文本框 36"/>
          <p:cNvSpPr txBox="1"/>
          <p:nvPr/>
        </p:nvSpPr>
        <p:spPr>
          <a:xfrm>
            <a:off x="4154742"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8" name="文本框 37"/>
          <p:cNvSpPr txBox="1"/>
          <p:nvPr/>
        </p:nvSpPr>
        <p:spPr>
          <a:xfrm>
            <a:off x="4555435"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18" name="文本框 17"/>
          <p:cNvSpPr txBox="1"/>
          <p:nvPr/>
        </p:nvSpPr>
        <p:spPr>
          <a:xfrm>
            <a:off x="4943483"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19" name="文本框 18"/>
          <p:cNvSpPr txBox="1"/>
          <p:nvPr/>
        </p:nvSpPr>
        <p:spPr>
          <a:xfrm>
            <a:off x="5341197"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0" name="文本框 19"/>
          <p:cNvSpPr txBox="1"/>
          <p:nvPr/>
        </p:nvSpPr>
        <p:spPr>
          <a:xfrm>
            <a:off x="5741890" y="342900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74" name="文本框 73"/>
          <p:cNvSpPr txBox="1"/>
          <p:nvPr/>
        </p:nvSpPr>
        <p:spPr>
          <a:xfrm>
            <a:off x="5345285"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75" name="文本框 74"/>
          <p:cNvSpPr txBox="1"/>
          <p:nvPr/>
        </p:nvSpPr>
        <p:spPr>
          <a:xfrm>
            <a:off x="4149147" y="4168454"/>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76" name="文本框 75"/>
          <p:cNvSpPr txBox="1"/>
          <p:nvPr/>
        </p:nvSpPr>
        <p:spPr>
          <a:xfrm>
            <a:off x="3780114" y="417636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77" name="文本框 76"/>
          <p:cNvSpPr txBox="1"/>
          <p:nvPr/>
        </p:nvSpPr>
        <p:spPr>
          <a:xfrm>
            <a:off x="3378801"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78" name="文本框 77"/>
          <p:cNvSpPr txBox="1"/>
          <p:nvPr/>
        </p:nvSpPr>
        <p:spPr>
          <a:xfrm>
            <a:off x="6142702" y="417534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9</a:t>
            </a:r>
            <a:endParaRPr lang="zh-CN" altLang="en-US" sz="2000" dirty="0"/>
          </a:p>
        </p:txBody>
      </p:sp>
      <p:sp>
        <p:nvSpPr>
          <p:cNvPr id="79" name="文本框 78"/>
          <p:cNvSpPr txBox="1"/>
          <p:nvPr/>
        </p:nvSpPr>
        <p:spPr>
          <a:xfrm>
            <a:off x="3779369" y="417403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1" name="文本框 80"/>
          <p:cNvSpPr txBox="1"/>
          <p:nvPr/>
        </p:nvSpPr>
        <p:spPr>
          <a:xfrm>
            <a:off x="2977989" y="417351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82" name="文本框 81"/>
          <p:cNvSpPr txBox="1"/>
          <p:nvPr/>
        </p:nvSpPr>
        <p:spPr>
          <a:xfrm>
            <a:off x="4138656" y="4169876"/>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grpSp>
        <p:nvGrpSpPr>
          <p:cNvPr id="83" name="组合 82"/>
          <p:cNvGrpSpPr/>
          <p:nvPr/>
        </p:nvGrpSpPr>
        <p:grpSpPr>
          <a:xfrm>
            <a:off x="2198115" y="5306056"/>
            <a:ext cx="3944468" cy="400622"/>
            <a:chOff x="1695624" y="5533841"/>
            <a:chExt cx="3944468" cy="400622"/>
          </a:xfrm>
        </p:grpSpPr>
        <p:sp>
          <p:nvSpPr>
            <p:cNvPr id="84" name="文本框 83"/>
            <p:cNvSpPr txBox="1"/>
            <p:nvPr/>
          </p:nvSpPr>
          <p:spPr>
            <a:xfrm>
              <a:off x="169562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85" name="文本框 84"/>
            <p:cNvSpPr txBox="1"/>
            <p:nvPr/>
          </p:nvSpPr>
          <p:spPr>
            <a:xfrm>
              <a:off x="20930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86" name="文本框 85"/>
            <p:cNvSpPr txBox="1"/>
            <p:nvPr/>
          </p:nvSpPr>
          <p:spPr>
            <a:xfrm>
              <a:off x="2480240"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87" name="文本框 86"/>
            <p:cNvSpPr txBox="1"/>
            <p:nvPr/>
          </p:nvSpPr>
          <p:spPr>
            <a:xfrm>
              <a:off x="3254537"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8" name="文本框 87"/>
            <p:cNvSpPr txBox="1"/>
            <p:nvPr/>
          </p:nvSpPr>
          <p:spPr>
            <a:xfrm>
              <a:off x="3652251"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89" name="文本框 88"/>
            <p:cNvSpPr txBox="1"/>
            <p:nvPr/>
          </p:nvSpPr>
          <p:spPr>
            <a:xfrm>
              <a:off x="4052944"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90" name="文本框 89"/>
            <p:cNvSpPr txBox="1"/>
            <p:nvPr/>
          </p:nvSpPr>
          <p:spPr>
            <a:xfrm>
              <a:off x="4440992"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91" name="文本框 90"/>
            <p:cNvSpPr txBox="1"/>
            <p:nvPr/>
          </p:nvSpPr>
          <p:spPr>
            <a:xfrm>
              <a:off x="4838706" y="553435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92" name="文本框 91"/>
            <p:cNvSpPr txBox="1"/>
            <p:nvPr/>
          </p:nvSpPr>
          <p:spPr>
            <a:xfrm>
              <a:off x="2879165" y="5533841"/>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94" name="文本框 93"/>
            <p:cNvSpPr txBox="1"/>
            <p:nvPr/>
          </p:nvSpPr>
          <p:spPr>
            <a:xfrm>
              <a:off x="5239399" y="5533869"/>
              <a:ext cx="400693" cy="399600"/>
            </a:xfrm>
            <a:prstGeom prst="rect">
              <a:avLst/>
            </a:prstGeom>
            <a:solidFill>
              <a:schemeClr val="accent1">
                <a:lumMod val="20000"/>
                <a:lumOff val="80000"/>
              </a:schemeClr>
            </a:solidFill>
            <a:ln w="19050">
              <a:solidFill>
                <a:schemeClr val="tx1"/>
              </a:solidFill>
            </a:ln>
          </p:spPr>
          <p:txBody>
            <a:bodyPr wrap="square" rtlCol="0">
              <a:spAutoFit/>
            </a:bodyPr>
            <a:lstStyle/>
            <a:p>
              <a:pPr>
                <a:lnSpc>
                  <a:spcPts val="2400"/>
                </a:lnSpc>
              </a:pPr>
              <a:r>
                <a:rPr lang="en-US" altLang="zh-CN" sz="1600" dirty="0"/>
                <a:t>10</a:t>
              </a:r>
              <a:endParaRPr lang="zh-CN" altLang="en-US" sz="1600" dirty="0"/>
            </a:p>
          </p:txBody>
        </p:sp>
      </p:grpSp>
      <mc:AlternateContent xmlns:mc="http://schemas.openxmlformats.org/markup-compatibility/2006" xmlns:a14="http://schemas.microsoft.com/office/drawing/2010/main">
        <mc:Choice Requires="a14">
          <p:sp>
            <p:nvSpPr>
              <p:cNvPr id="96" name="文本框 95"/>
              <p:cNvSpPr txBox="1"/>
              <p:nvPr/>
            </p:nvSpPr>
            <p:spPr>
              <a:xfrm>
                <a:off x="586765" y="5074495"/>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𝑘</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计数排序是</a:t>
                </a:r>
                <a:r>
                  <a:rPr lang="zh-CN" altLang="en-US" sz="2400" b="1" dirty="0"/>
                  <a:t>稳定排序</a:t>
                </a:r>
                <a:endParaRPr lang="en-US" altLang="zh-CN" sz="2400" b="1" dirty="0"/>
              </a:p>
            </p:txBody>
          </p:sp>
        </mc:Choice>
        <mc:Fallback xmlns="">
          <p:sp>
            <p:nvSpPr>
              <p:cNvPr id="96" name="文本框 95"/>
              <p:cNvSpPr txBox="1">
                <a:spLocks noRot="1" noChangeAspect="1" noMove="1" noResize="1" noEditPoints="1" noAdjustHandles="1" noChangeArrowheads="1" noChangeShapeType="1" noTextEdit="1"/>
              </p:cNvSpPr>
              <p:nvPr/>
            </p:nvSpPr>
            <p:spPr>
              <a:xfrm>
                <a:off x="586765" y="5074495"/>
                <a:ext cx="6725748" cy="1200329"/>
              </a:xfrm>
              <a:prstGeom prst="rect">
                <a:avLst/>
              </a:prstGeom>
              <a:blipFill rotWithShape="1">
                <a:blip r:embed="rId3"/>
                <a:stretch>
                  <a:fillRect l="-1359"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1"/>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3.61111E-6 3.33333E-6 L -0.08698 0.18217 " pathEditMode="relative" rAng="0" ptsTypes="AA">
                                      <p:cBhvr>
                                        <p:cTn id="51" dur="2000" fill="hold"/>
                                        <p:tgtEl>
                                          <p:spTgt spid="20"/>
                                        </p:tgtEl>
                                        <p:attrNameLst>
                                          <p:attrName>ppt_x</p:attrName>
                                          <p:attrName>ppt_y</p:attrName>
                                        </p:attrNameLst>
                                      </p:cBhvr>
                                      <p:rCtr x="-4358" y="9097"/>
                                    </p:animMotion>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0.08697 0.18218 L -0.08698 0.27384 " pathEditMode="relative" rAng="0" ptsTypes="AA">
                                      <p:cBhvr>
                                        <p:cTn id="60" dur="2000" fill="hold"/>
                                        <p:tgtEl>
                                          <p:spTgt spid="20"/>
                                        </p:tgtEl>
                                        <p:attrNameLst>
                                          <p:attrName>ppt_x</p:attrName>
                                          <p:attrName>ppt_y</p:attrName>
                                        </p:attrNameLst>
                                      </p:cBhvr>
                                      <p:rCtr x="52" y="4838"/>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3.61111E-6 3.33333E-6 L -0.12969 0.18217 " pathEditMode="relative" rAng="0" ptsTypes="AA">
                                      <p:cBhvr>
                                        <p:cTn id="64" dur="2000" fill="hold"/>
                                        <p:tgtEl>
                                          <p:spTgt spid="19"/>
                                        </p:tgtEl>
                                        <p:attrNameLst>
                                          <p:attrName>ppt_x</p:attrName>
                                          <p:attrName>ppt_y</p:attrName>
                                        </p:attrNameLst>
                                      </p:cBhvr>
                                      <p:rCtr x="-6493" y="9097"/>
                                    </p:animMotion>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1" nodeType="clickEffect">
                                  <p:stCondLst>
                                    <p:cond delay="0"/>
                                  </p:stCondLst>
                                  <p:childTnLst>
                                    <p:animMotion origin="layout" path="M -0.12969 0.18218 L -0.08594 0.27523 " pathEditMode="relative" rAng="0" ptsTypes="AA">
                                      <p:cBhvr>
                                        <p:cTn id="73" dur="2000" fill="hold"/>
                                        <p:tgtEl>
                                          <p:spTgt spid="19"/>
                                        </p:tgtEl>
                                        <p:attrNameLst>
                                          <p:attrName>ppt_x</p:attrName>
                                          <p:attrName>ppt_y</p:attrName>
                                        </p:attrNameLst>
                                      </p:cBhvr>
                                      <p:rCtr x="2187" y="4907"/>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0" nodeType="clickEffect">
                                  <p:stCondLst>
                                    <p:cond delay="0"/>
                                  </p:stCondLst>
                                  <p:childTnLst>
                                    <p:animMotion origin="layout" path="M 0 3.33333E-6 L 0.04375 0.18217 " pathEditMode="relative" rAng="0" ptsTypes="AA">
                                      <p:cBhvr>
                                        <p:cTn id="77" dur="2000" fill="hold"/>
                                        <p:tgtEl>
                                          <p:spTgt spid="18"/>
                                        </p:tgtEl>
                                        <p:attrNameLst>
                                          <p:attrName>ppt_x</p:attrName>
                                          <p:attrName>ppt_y</p:attrName>
                                        </p:attrNameLst>
                                      </p:cBhvr>
                                      <p:rCtr x="2187" y="9097"/>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4375 0.18218 L 0.04375 0.27384 " pathEditMode="relative" rAng="0" ptsTypes="AA">
                                      <p:cBhvr>
                                        <p:cTn id="86" dur="2000" fill="hold"/>
                                        <p:tgtEl>
                                          <p:spTgt spid="18"/>
                                        </p:tgtEl>
                                        <p:attrNameLst>
                                          <p:attrName>ppt_x</p:attrName>
                                          <p:attrName>ppt_y</p:attrName>
                                        </p:attrNameLst>
                                      </p:cBhvr>
                                      <p:rCtr x="191" y="4838"/>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1.11111E-6 3.33333E-6 L -0.04375 0.18217 " pathEditMode="relative" rAng="0" ptsTypes="AA">
                                      <p:cBhvr>
                                        <p:cTn id="90" dur="2000" fill="hold"/>
                                        <p:tgtEl>
                                          <p:spTgt spid="38"/>
                                        </p:tgtEl>
                                        <p:attrNameLst>
                                          <p:attrName>ppt_x</p:attrName>
                                          <p:attrName>ppt_y</p:attrName>
                                        </p:attrNameLst>
                                      </p:cBhvr>
                                      <p:rCtr x="-2187" y="9097"/>
                                    </p:animMotion>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0.04375 0.18218 L -0.04375 0.27523 " pathEditMode="relative" rAng="0" ptsTypes="AA">
                                      <p:cBhvr>
                                        <p:cTn id="99" dur="2000" fill="hold"/>
                                        <p:tgtEl>
                                          <p:spTgt spid="38"/>
                                        </p:tgtEl>
                                        <p:attrNameLst>
                                          <p:attrName>ppt_x</p:attrName>
                                          <p:attrName>ppt_y</p:attrName>
                                        </p:attrNameLst>
                                      </p:cBhvr>
                                      <p:rCtr x="-122" y="4907"/>
                                    </p:animMotion>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0" nodeType="clickEffect">
                                  <p:stCondLst>
                                    <p:cond delay="0"/>
                                  </p:stCondLst>
                                  <p:childTnLst>
                                    <p:animMotion origin="layout" path="M 4.72222E-6 3.33333E-6 L -0.04375 0.18217 " pathEditMode="relative" rAng="0" ptsTypes="AA">
                                      <p:cBhvr>
                                        <p:cTn id="103" dur="2000" fill="hold"/>
                                        <p:tgtEl>
                                          <p:spTgt spid="37"/>
                                        </p:tgtEl>
                                        <p:attrNameLst>
                                          <p:attrName>ppt_x</p:attrName>
                                          <p:attrName>ppt_y</p:attrName>
                                        </p:attrNameLst>
                                      </p:cBhvr>
                                      <p:rCtr x="-2187" y="9097"/>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0.04375 0.18217 L -0.08525 0.27523 " pathEditMode="relative" rAng="0" ptsTypes="AA">
                                      <p:cBhvr>
                                        <p:cTn id="112" dur="2000" fill="hold"/>
                                        <p:tgtEl>
                                          <p:spTgt spid="37"/>
                                        </p:tgtEl>
                                        <p:attrNameLst>
                                          <p:attrName>ppt_x</p:attrName>
                                          <p:attrName>ppt_y</p:attrName>
                                        </p:attrNameLst>
                                      </p:cBhvr>
                                      <p:rCtr x="-2309" y="4653"/>
                                    </p:animMotion>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0" nodeType="clickEffect">
                                  <p:stCondLst>
                                    <p:cond delay="0"/>
                                  </p:stCondLst>
                                  <p:childTnLst>
                                    <p:animMotion origin="layout" path="M -2.5E-6 3.33333E-6 L -0.04375 0.18217 " pathEditMode="relative" rAng="0" ptsTypes="AA">
                                      <p:cBhvr>
                                        <p:cTn id="116" dur="2000" fill="hold"/>
                                        <p:tgtEl>
                                          <p:spTgt spid="36"/>
                                        </p:tgtEl>
                                        <p:attrNameLst>
                                          <p:attrName>ppt_x</p:attrName>
                                          <p:attrName>ppt_y</p:attrName>
                                        </p:attrNameLst>
                                      </p:cBhvr>
                                      <p:rCtr x="-2187" y="9097"/>
                                    </p:animMotion>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0.04375 0.18217 L -0.12725 0.27523 " pathEditMode="relative" rAng="0" ptsTypes="AA">
                                      <p:cBhvr>
                                        <p:cTn id="125" dur="2000" fill="hold"/>
                                        <p:tgtEl>
                                          <p:spTgt spid="36"/>
                                        </p:tgtEl>
                                        <p:attrNameLst>
                                          <p:attrName>ppt_x</p:attrName>
                                          <p:attrName>ppt_y</p:attrName>
                                        </p:attrNameLst>
                                      </p:cBhvr>
                                      <p:rCtr x="-4392" y="4653"/>
                                    </p:animMotion>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grpId="0" nodeType="clickEffect">
                                  <p:stCondLst>
                                    <p:cond delay="0"/>
                                  </p:stCondLst>
                                  <p:childTnLst>
                                    <p:animMotion origin="layout" path="M -5.55556E-7 3.33333E-6 L 0.3033 0.18217 " pathEditMode="relative" rAng="0" ptsTypes="AA">
                                      <p:cBhvr>
                                        <p:cTn id="129" dur="2000" fill="hold"/>
                                        <p:tgtEl>
                                          <p:spTgt spid="35"/>
                                        </p:tgtEl>
                                        <p:attrNameLst>
                                          <p:attrName>ppt_x</p:attrName>
                                          <p:attrName>ppt_y</p:attrName>
                                        </p:attrNameLst>
                                      </p:cBhvr>
                                      <p:rCtr x="15156" y="9097"/>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fade">
                                      <p:cBhvr>
                                        <p:cTn id="134" dur="500"/>
                                        <p:tgtEl>
                                          <p:spTgt spid="78"/>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0.3033 0.18217 L 0.26059 0.27384 " pathEditMode="relative" rAng="0" ptsTypes="AA">
                                      <p:cBhvr>
                                        <p:cTn id="138" dur="2000" fill="hold"/>
                                        <p:tgtEl>
                                          <p:spTgt spid="35"/>
                                        </p:tgtEl>
                                        <p:attrNameLst>
                                          <p:attrName>ppt_x</p:attrName>
                                          <p:attrName>ppt_y</p:attrName>
                                        </p:attrNameLst>
                                      </p:cBhvr>
                                      <p:rCtr x="-2187" y="4815"/>
                                    </p:animMotion>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0" nodeType="clickEffect">
                                  <p:stCondLst>
                                    <p:cond delay="0"/>
                                  </p:stCondLst>
                                  <p:childTnLst>
                                    <p:animMotion origin="layout" path="M -2.77778E-7 3.33333E-6 L 0.08438 0.18217 " pathEditMode="relative" rAng="0" ptsTypes="AA">
                                      <p:cBhvr>
                                        <p:cTn id="142" dur="2000" fill="hold"/>
                                        <p:tgtEl>
                                          <p:spTgt spid="34"/>
                                        </p:tgtEl>
                                        <p:attrNameLst>
                                          <p:attrName>ppt_x</p:attrName>
                                          <p:attrName>ppt_y</p:attrName>
                                        </p:attrNameLst>
                                      </p:cBhvr>
                                      <p:rCtr x="4219" y="9097"/>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1" nodeType="clickEffect">
                                  <p:stCondLst>
                                    <p:cond delay="0"/>
                                  </p:stCondLst>
                                  <p:childTnLst>
                                    <p:animMotion origin="layout" path="M 0.08437 0.18218 L -0.00087 0.27523 " pathEditMode="relative" rAng="0" ptsTypes="AA">
                                      <p:cBhvr>
                                        <p:cTn id="151" dur="2000" fill="hold"/>
                                        <p:tgtEl>
                                          <p:spTgt spid="34"/>
                                        </p:tgtEl>
                                        <p:attrNameLst>
                                          <p:attrName>ppt_x</p:attrName>
                                          <p:attrName>ppt_y</p:attrName>
                                        </p:attrNameLst>
                                      </p:cBhvr>
                                      <p:rCtr x="-4497" y="5394"/>
                                    </p:animMotion>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0" nodeType="clickEffect">
                                  <p:stCondLst>
                                    <p:cond delay="0"/>
                                  </p:stCondLst>
                                  <p:childTnLst>
                                    <p:animMotion origin="layout" path="M 8.33333E-7 3.33333E-6 L 0.04375 0.18217 " pathEditMode="relative" rAng="0" ptsTypes="AA">
                                      <p:cBhvr>
                                        <p:cTn id="155" dur="2000" fill="hold"/>
                                        <p:tgtEl>
                                          <p:spTgt spid="33"/>
                                        </p:tgtEl>
                                        <p:attrNameLst>
                                          <p:attrName>ppt_x</p:attrName>
                                          <p:attrName>ppt_y</p:attrName>
                                        </p:attrNameLst>
                                      </p:cBhvr>
                                      <p:rCtr x="2187" y="9097"/>
                                    </p:animMotion>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1"/>
                                        </p:tgtEl>
                                        <p:attrNameLst>
                                          <p:attrName>style.visibility</p:attrName>
                                        </p:attrNameLst>
                                      </p:cBhvr>
                                      <p:to>
                                        <p:strVal val="visible"/>
                                      </p:to>
                                    </p:set>
                                    <p:animEffect transition="in" filter="fade">
                                      <p:cBhvr>
                                        <p:cTn id="160" dur="500"/>
                                        <p:tgtEl>
                                          <p:spTgt spid="81"/>
                                        </p:tgtEl>
                                      </p:cBhvr>
                                    </p:animEffect>
                                  </p:childTnLst>
                                </p:cTn>
                              </p:par>
                            </p:childTnLst>
                          </p:cTn>
                        </p:par>
                      </p:childTnLst>
                    </p:cTn>
                  </p:par>
                  <p:par>
                    <p:cTn id="161" fill="hold">
                      <p:stCondLst>
                        <p:cond delay="indefinite"/>
                      </p:stCondLst>
                      <p:childTnLst>
                        <p:par>
                          <p:cTn id="162" fill="hold">
                            <p:stCondLst>
                              <p:cond delay="0"/>
                            </p:stCondLst>
                            <p:childTnLst>
                              <p:par>
                                <p:cTn id="163" presetID="42" presetClass="path" presetSubtype="0" accel="50000" decel="50000" fill="hold" grpId="1" nodeType="clickEffect">
                                  <p:stCondLst>
                                    <p:cond delay="0"/>
                                  </p:stCondLst>
                                  <p:childTnLst>
                                    <p:animMotion origin="layout" path="M 0.04375 0.18217 L -0.04375 0.27523 " pathEditMode="relative" rAng="0" ptsTypes="AA">
                                      <p:cBhvr>
                                        <p:cTn id="164" dur="2000" fill="hold"/>
                                        <p:tgtEl>
                                          <p:spTgt spid="33"/>
                                        </p:tgtEl>
                                        <p:attrNameLst>
                                          <p:attrName>ppt_x</p:attrName>
                                          <p:attrName>ppt_y</p:attrName>
                                        </p:attrNameLst>
                                      </p:cBhvr>
                                      <p:rCtr x="-4323" y="4653"/>
                                    </p:animMotion>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0" nodeType="clickEffect">
                                  <p:stCondLst>
                                    <p:cond delay="0"/>
                                  </p:stCondLst>
                                  <p:childTnLst>
                                    <p:animMotion origin="layout" path="M 3.61111E-6 3.33333E-6 L 0.21406 0.18217 " pathEditMode="relative" rAng="0" ptsTypes="AA">
                                      <p:cBhvr>
                                        <p:cTn id="168" dur="2000" fill="hold"/>
                                        <p:tgtEl>
                                          <p:spTgt spid="32"/>
                                        </p:tgtEl>
                                        <p:attrNameLst>
                                          <p:attrName>ppt_x</p:attrName>
                                          <p:attrName>ppt_y</p:attrName>
                                        </p:attrNameLst>
                                      </p:cBhvr>
                                      <p:rCtr x="10920" y="9097"/>
                                    </p:animMotion>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fade">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1" nodeType="clickEffect">
                                  <p:stCondLst>
                                    <p:cond delay="0"/>
                                  </p:stCondLst>
                                  <p:childTnLst>
                                    <p:animMotion origin="layout" path="M 0.21406 0.18218 L 0.17135 0.27523 " pathEditMode="relative" rAng="0" ptsTypes="AA">
                                      <p:cBhvr>
                                        <p:cTn id="177" dur="2000" fill="hold"/>
                                        <p:tgtEl>
                                          <p:spTgt spid="32"/>
                                        </p:tgtEl>
                                        <p:attrNameLst>
                                          <p:attrName>ppt_x</p:attrName>
                                          <p:attrName>ppt_y</p:attrName>
                                        </p:attrNameLst>
                                      </p:cBhvr>
                                      <p:rCtr x="-2187" y="4907"/>
                                    </p:animMotion>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83"/>
                                        </p:tgtEl>
                                        <p:attrNameLst>
                                          <p:attrName>style.visibility</p:attrName>
                                        </p:attrNameLst>
                                      </p:cBhvr>
                                      <p:to>
                                        <p:strVal val="visible"/>
                                      </p:to>
                                    </p:set>
                                    <p:animEffect transition="in" filter="fade">
                                      <p:cBhvr>
                                        <p:cTn id="182" dur="500"/>
                                        <p:tgtEl>
                                          <p:spTgt spid="83"/>
                                        </p:tgtEl>
                                      </p:cBhvr>
                                    </p:animEffect>
                                  </p:childTnLst>
                                </p:cTn>
                              </p:par>
                              <p:par>
                                <p:cTn id="183" presetID="10" presetClass="exit" presetSubtype="0" fill="hold" nodeType="withEffect">
                                  <p:stCondLst>
                                    <p:cond delay="0"/>
                                  </p:stCondLst>
                                  <p:childTnLst>
                                    <p:animEffect transition="out" filter="fade">
                                      <p:cBhvr>
                                        <p:cTn id="184" dur="500"/>
                                        <p:tgtEl>
                                          <p:spTgt spid="7"/>
                                        </p:tgtEl>
                                      </p:cBhvr>
                                    </p:animEffect>
                                    <p:set>
                                      <p:cBhvr>
                                        <p:cTn id="185" dur="1" fill="hold">
                                          <p:stCondLst>
                                            <p:cond delay="499"/>
                                          </p:stCondLst>
                                        </p:cTn>
                                        <p:tgtEl>
                                          <p:spTgt spid="7"/>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4"/>
                                        </p:tgtEl>
                                      </p:cBhvr>
                                    </p:animEffect>
                                    <p:set>
                                      <p:cBhvr>
                                        <p:cTn id="188" dur="1" fill="hold">
                                          <p:stCondLst>
                                            <p:cond delay="499"/>
                                          </p:stCondLst>
                                        </p:cTn>
                                        <p:tgtEl>
                                          <p:spTgt spid="4"/>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9"/>
                                        </p:tgtEl>
                                      </p:cBhvr>
                                    </p:animEffect>
                                    <p:set>
                                      <p:cBhvr>
                                        <p:cTn id="191" dur="1" fill="hold">
                                          <p:stCondLst>
                                            <p:cond delay="499"/>
                                          </p:stCondLst>
                                        </p:cTn>
                                        <p:tgtEl>
                                          <p:spTgt spid="9"/>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59"/>
                                        </p:tgtEl>
                                      </p:cBhvr>
                                    </p:animEffect>
                                    <p:set>
                                      <p:cBhvr>
                                        <p:cTn id="194" dur="1" fill="hold">
                                          <p:stCondLst>
                                            <p:cond delay="499"/>
                                          </p:stCondLst>
                                        </p:cTn>
                                        <p:tgtEl>
                                          <p:spTgt spid="59"/>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71"/>
                                        </p:tgtEl>
                                      </p:cBhvr>
                                    </p:animEffect>
                                    <p:set>
                                      <p:cBhvr>
                                        <p:cTn id="197" dur="1" fill="hold">
                                          <p:stCondLst>
                                            <p:cond delay="499"/>
                                          </p:stCondLst>
                                        </p:cTn>
                                        <p:tgtEl>
                                          <p:spTgt spid="71"/>
                                        </p:tgtEl>
                                        <p:attrNameLst>
                                          <p:attrName>style.visibility</p:attrName>
                                        </p:attrNameLst>
                                      </p:cBhvr>
                                      <p:to>
                                        <p:strVal val="hidden"/>
                                      </p:to>
                                    </p:set>
                                  </p:childTnLst>
                                </p:cTn>
                              </p:par>
                              <p:par>
                                <p:cTn id="198" presetID="10" presetClass="exit" presetSubtype="0" fill="hold" grpId="2" nodeType="withEffect">
                                  <p:stCondLst>
                                    <p:cond delay="0"/>
                                  </p:stCondLst>
                                  <p:childTnLst>
                                    <p:animEffect transition="out" filter="fade">
                                      <p:cBhvr>
                                        <p:cTn id="199" dur="500"/>
                                        <p:tgtEl>
                                          <p:spTgt spid="20"/>
                                        </p:tgtEl>
                                      </p:cBhvr>
                                    </p:animEffect>
                                    <p:set>
                                      <p:cBhvr>
                                        <p:cTn id="200" dur="1" fill="hold">
                                          <p:stCondLst>
                                            <p:cond delay="499"/>
                                          </p:stCondLst>
                                        </p:cTn>
                                        <p:tgtEl>
                                          <p:spTgt spid="20"/>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500"/>
                                        <p:tgtEl>
                                          <p:spTgt spid="72"/>
                                        </p:tgtEl>
                                      </p:cBhvr>
                                    </p:animEffect>
                                    <p:set>
                                      <p:cBhvr>
                                        <p:cTn id="203" dur="1" fill="hold">
                                          <p:stCondLst>
                                            <p:cond delay="499"/>
                                          </p:stCondLst>
                                        </p:cTn>
                                        <p:tgtEl>
                                          <p:spTgt spid="72"/>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19"/>
                                        </p:tgtEl>
                                      </p:cBhvr>
                                    </p:animEffect>
                                    <p:set>
                                      <p:cBhvr>
                                        <p:cTn id="206" dur="1" fill="hold">
                                          <p:stCondLst>
                                            <p:cond delay="499"/>
                                          </p:stCondLst>
                                        </p:cTn>
                                        <p:tgtEl>
                                          <p:spTgt spid="19"/>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73"/>
                                        </p:tgtEl>
                                      </p:cBhvr>
                                    </p:animEffect>
                                    <p:set>
                                      <p:cBhvr>
                                        <p:cTn id="209" dur="1" fill="hold">
                                          <p:stCondLst>
                                            <p:cond delay="499"/>
                                          </p:stCondLst>
                                        </p:cTn>
                                        <p:tgtEl>
                                          <p:spTgt spid="73"/>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18"/>
                                        </p:tgtEl>
                                      </p:cBhvr>
                                    </p:animEffect>
                                    <p:set>
                                      <p:cBhvr>
                                        <p:cTn id="212" dur="1" fill="hold">
                                          <p:stCondLst>
                                            <p:cond delay="499"/>
                                          </p:stCondLst>
                                        </p:cTn>
                                        <p:tgtEl>
                                          <p:spTgt spid="1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74"/>
                                        </p:tgtEl>
                                      </p:cBhvr>
                                    </p:animEffect>
                                    <p:set>
                                      <p:cBhvr>
                                        <p:cTn id="215" dur="1" fill="hold">
                                          <p:stCondLst>
                                            <p:cond delay="499"/>
                                          </p:stCondLst>
                                        </p:cTn>
                                        <p:tgtEl>
                                          <p:spTgt spid="74"/>
                                        </p:tgtEl>
                                        <p:attrNameLst>
                                          <p:attrName>style.visibility</p:attrName>
                                        </p:attrNameLst>
                                      </p:cBhvr>
                                      <p:to>
                                        <p:strVal val="hidden"/>
                                      </p:to>
                                    </p:set>
                                  </p:childTnLst>
                                </p:cTn>
                              </p:par>
                              <p:par>
                                <p:cTn id="216" presetID="10" presetClass="exit" presetSubtype="0" fill="hold" grpId="2" nodeType="withEffect">
                                  <p:stCondLst>
                                    <p:cond delay="0"/>
                                  </p:stCondLst>
                                  <p:childTnLst>
                                    <p:animEffect transition="out" filter="fade">
                                      <p:cBhvr>
                                        <p:cTn id="217" dur="500"/>
                                        <p:tgtEl>
                                          <p:spTgt spid="38"/>
                                        </p:tgtEl>
                                      </p:cBhvr>
                                    </p:animEffect>
                                    <p:set>
                                      <p:cBhvr>
                                        <p:cTn id="218" dur="1" fill="hold">
                                          <p:stCondLst>
                                            <p:cond delay="499"/>
                                          </p:stCondLst>
                                        </p:cTn>
                                        <p:tgtEl>
                                          <p:spTgt spid="38"/>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500"/>
                                        <p:tgtEl>
                                          <p:spTgt spid="75"/>
                                        </p:tgtEl>
                                      </p:cBhvr>
                                    </p:animEffect>
                                    <p:set>
                                      <p:cBhvr>
                                        <p:cTn id="221" dur="1" fill="hold">
                                          <p:stCondLst>
                                            <p:cond delay="499"/>
                                          </p:stCondLst>
                                        </p:cTn>
                                        <p:tgtEl>
                                          <p:spTgt spid="75"/>
                                        </p:tgtEl>
                                        <p:attrNameLst>
                                          <p:attrName>style.visibility</p:attrName>
                                        </p:attrNameLst>
                                      </p:cBhvr>
                                      <p:to>
                                        <p:strVal val="hidden"/>
                                      </p:to>
                                    </p:set>
                                  </p:childTnLst>
                                </p:cTn>
                              </p:par>
                              <p:par>
                                <p:cTn id="222" presetID="10" presetClass="exit" presetSubtype="0" fill="hold" grpId="2" nodeType="withEffect">
                                  <p:stCondLst>
                                    <p:cond delay="0"/>
                                  </p:stCondLst>
                                  <p:childTnLst>
                                    <p:animEffect transition="out" filter="fade">
                                      <p:cBhvr>
                                        <p:cTn id="223" dur="500"/>
                                        <p:tgtEl>
                                          <p:spTgt spid="37"/>
                                        </p:tgtEl>
                                      </p:cBhvr>
                                    </p:animEffect>
                                    <p:set>
                                      <p:cBhvr>
                                        <p:cTn id="224" dur="1" fill="hold">
                                          <p:stCondLst>
                                            <p:cond delay="499"/>
                                          </p:stCondLst>
                                        </p:cTn>
                                        <p:tgtEl>
                                          <p:spTgt spid="37"/>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76"/>
                                        </p:tgtEl>
                                      </p:cBhvr>
                                    </p:animEffect>
                                    <p:set>
                                      <p:cBhvr>
                                        <p:cTn id="227" dur="1" fill="hold">
                                          <p:stCondLst>
                                            <p:cond delay="499"/>
                                          </p:stCondLst>
                                        </p:cTn>
                                        <p:tgtEl>
                                          <p:spTgt spid="76"/>
                                        </p:tgtEl>
                                        <p:attrNameLst>
                                          <p:attrName>style.visibility</p:attrName>
                                        </p:attrNameLst>
                                      </p:cBhvr>
                                      <p:to>
                                        <p:strVal val="hidden"/>
                                      </p:to>
                                    </p:set>
                                  </p:childTnLst>
                                </p:cTn>
                              </p:par>
                              <p:par>
                                <p:cTn id="228" presetID="10" presetClass="exit" presetSubtype="0" fill="hold" grpId="2" nodeType="withEffect">
                                  <p:stCondLst>
                                    <p:cond delay="0"/>
                                  </p:stCondLst>
                                  <p:childTnLst>
                                    <p:animEffect transition="out" filter="fade">
                                      <p:cBhvr>
                                        <p:cTn id="229" dur="500"/>
                                        <p:tgtEl>
                                          <p:spTgt spid="36"/>
                                        </p:tgtEl>
                                      </p:cBhvr>
                                    </p:animEffect>
                                    <p:set>
                                      <p:cBhvr>
                                        <p:cTn id="230" dur="1" fill="hold">
                                          <p:stCondLst>
                                            <p:cond delay="499"/>
                                          </p:stCondLst>
                                        </p:cTn>
                                        <p:tgtEl>
                                          <p:spTgt spid="36"/>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77"/>
                                        </p:tgtEl>
                                      </p:cBhvr>
                                    </p:animEffect>
                                    <p:set>
                                      <p:cBhvr>
                                        <p:cTn id="233" dur="1" fill="hold">
                                          <p:stCondLst>
                                            <p:cond delay="499"/>
                                          </p:stCondLst>
                                        </p:cTn>
                                        <p:tgtEl>
                                          <p:spTgt spid="77"/>
                                        </p:tgtEl>
                                        <p:attrNameLst>
                                          <p:attrName>style.visibility</p:attrName>
                                        </p:attrNameLst>
                                      </p:cBhvr>
                                      <p:to>
                                        <p:strVal val="hidden"/>
                                      </p:to>
                                    </p:set>
                                  </p:childTnLst>
                                </p:cTn>
                              </p:par>
                              <p:par>
                                <p:cTn id="234" presetID="10" presetClass="exit" presetSubtype="0" fill="hold" grpId="2" nodeType="withEffect">
                                  <p:stCondLst>
                                    <p:cond delay="0"/>
                                  </p:stCondLst>
                                  <p:childTnLst>
                                    <p:animEffect transition="out" filter="fade">
                                      <p:cBhvr>
                                        <p:cTn id="235" dur="500"/>
                                        <p:tgtEl>
                                          <p:spTgt spid="35"/>
                                        </p:tgtEl>
                                      </p:cBhvr>
                                    </p:animEffect>
                                    <p:set>
                                      <p:cBhvr>
                                        <p:cTn id="236" dur="1" fill="hold">
                                          <p:stCondLst>
                                            <p:cond delay="499"/>
                                          </p:stCondLst>
                                        </p:cTn>
                                        <p:tgtEl>
                                          <p:spTgt spid="3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78"/>
                                        </p:tgtEl>
                                      </p:cBhvr>
                                    </p:animEffect>
                                    <p:set>
                                      <p:cBhvr>
                                        <p:cTn id="239" dur="1" fill="hold">
                                          <p:stCondLst>
                                            <p:cond delay="499"/>
                                          </p:stCondLst>
                                        </p:cTn>
                                        <p:tgtEl>
                                          <p:spTgt spid="78"/>
                                        </p:tgtEl>
                                        <p:attrNameLst>
                                          <p:attrName>style.visibility</p:attrName>
                                        </p:attrNameLst>
                                      </p:cBhvr>
                                      <p:to>
                                        <p:strVal val="hidden"/>
                                      </p:to>
                                    </p:set>
                                  </p:childTnLst>
                                </p:cTn>
                              </p:par>
                              <p:par>
                                <p:cTn id="240" presetID="10" presetClass="exit" presetSubtype="0" fill="hold" grpId="2" nodeType="withEffect">
                                  <p:stCondLst>
                                    <p:cond delay="0"/>
                                  </p:stCondLst>
                                  <p:childTnLst>
                                    <p:animEffect transition="out" filter="fade">
                                      <p:cBhvr>
                                        <p:cTn id="241" dur="500"/>
                                        <p:tgtEl>
                                          <p:spTgt spid="34"/>
                                        </p:tgtEl>
                                      </p:cBhvr>
                                    </p:animEffect>
                                    <p:set>
                                      <p:cBhvr>
                                        <p:cTn id="242" dur="1" fill="hold">
                                          <p:stCondLst>
                                            <p:cond delay="499"/>
                                          </p:stCondLst>
                                        </p:cTn>
                                        <p:tgtEl>
                                          <p:spTgt spid="34"/>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79"/>
                                        </p:tgtEl>
                                      </p:cBhvr>
                                    </p:animEffect>
                                    <p:set>
                                      <p:cBhvr>
                                        <p:cTn id="245" dur="1" fill="hold">
                                          <p:stCondLst>
                                            <p:cond delay="499"/>
                                          </p:stCondLst>
                                        </p:cTn>
                                        <p:tgtEl>
                                          <p:spTgt spid="79"/>
                                        </p:tgtEl>
                                        <p:attrNameLst>
                                          <p:attrName>style.visibility</p:attrName>
                                        </p:attrNameLst>
                                      </p:cBhvr>
                                      <p:to>
                                        <p:strVal val="hidden"/>
                                      </p:to>
                                    </p:set>
                                  </p:childTnLst>
                                </p:cTn>
                              </p:par>
                              <p:par>
                                <p:cTn id="246" presetID="10" presetClass="exit" presetSubtype="0" fill="hold" grpId="2" nodeType="withEffect">
                                  <p:stCondLst>
                                    <p:cond delay="0"/>
                                  </p:stCondLst>
                                  <p:childTnLst>
                                    <p:animEffect transition="out" filter="fade">
                                      <p:cBhvr>
                                        <p:cTn id="247" dur="500"/>
                                        <p:tgtEl>
                                          <p:spTgt spid="33"/>
                                        </p:tgtEl>
                                      </p:cBhvr>
                                    </p:animEffect>
                                    <p:set>
                                      <p:cBhvr>
                                        <p:cTn id="248" dur="1" fill="hold">
                                          <p:stCondLst>
                                            <p:cond delay="499"/>
                                          </p:stCondLst>
                                        </p:cTn>
                                        <p:tgtEl>
                                          <p:spTgt spid="33"/>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81"/>
                                        </p:tgtEl>
                                      </p:cBhvr>
                                    </p:animEffect>
                                    <p:set>
                                      <p:cBhvr>
                                        <p:cTn id="251" dur="1" fill="hold">
                                          <p:stCondLst>
                                            <p:cond delay="499"/>
                                          </p:stCondLst>
                                        </p:cTn>
                                        <p:tgtEl>
                                          <p:spTgt spid="81"/>
                                        </p:tgtEl>
                                        <p:attrNameLst>
                                          <p:attrName>style.visibility</p:attrName>
                                        </p:attrNameLst>
                                      </p:cBhvr>
                                      <p:to>
                                        <p:strVal val="hidden"/>
                                      </p:to>
                                    </p:set>
                                  </p:childTnLst>
                                </p:cTn>
                              </p:par>
                              <p:par>
                                <p:cTn id="252" presetID="10" presetClass="exit" presetSubtype="0" fill="hold" grpId="2" nodeType="withEffect">
                                  <p:stCondLst>
                                    <p:cond delay="0"/>
                                  </p:stCondLst>
                                  <p:childTnLst>
                                    <p:animEffect transition="out" filter="fade">
                                      <p:cBhvr>
                                        <p:cTn id="253" dur="500"/>
                                        <p:tgtEl>
                                          <p:spTgt spid="32"/>
                                        </p:tgtEl>
                                      </p:cBhvr>
                                    </p:animEffect>
                                    <p:set>
                                      <p:cBhvr>
                                        <p:cTn id="254" dur="1" fill="hold">
                                          <p:stCondLst>
                                            <p:cond delay="499"/>
                                          </p:stCondLst>
                                        </p:cTn>
                                        <p:tgtEl>
                                          <p:spTgt spid="32"/>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82"/>
                                        </p:tgtEl>
                                      </p:cBhvr>
                                    </p:animEffect>
                                    <p:set>
                                      <p:cBhvr>
                                        <p:cTn id="257" dur="1" fill="hold">
                                          <p:stCondLst>
                                            <p:cond delay="499"/>
                                          </p:stCondLst>
                                        </p:cTn>
                                        <p:tgtEl>
                                          <p:spTgt spid="82"/>
                                        </p:tgtEl>
                                        <p:attrNameLst>
                                          <p:attrName>style.visibility</p:attrName>
                                        </p:attrNameLst>
                                      </p:cBhvr>
                                      <p:to>
                                        <p:strVal val="hidden"/>
                                      </p:to>
                                    </p:set>
                                  </p:childTnLst>
                                </p:cTn>
                              </p:par>
                              <p:par>
                                <p:cTn id="258" presetID="42" presetClass="path" presetSubtype="0" accel="50000" decel="50000" fill="hold" nodeType="withEffect">
                                  <p:stCondLst>
                                    <p:cond delay="0"/>
                                  </p:stCondLst>
                                  <p:childTnLst>
                                    <p:animMotion origin="layout" path="M 3.61111E-6 2.22222E-6 L 0.02014 -0.27361 " pathEditMode="relative" rAng="0" ptsTypes="AA">
                                      <p:cBhvr>
                                        <p:cTn id="259" dur="2000" fill="hold"/>
                                        <p:tgtEl>
                                          <p:spTgt spid="83"/>
                                        </p:tgtEl>
                                        <p:attrNameLst>
                                          <p:attrName>ppt_x</p:attrName>
                                          <p:attrName>ppt_y</p:attrName>
                                        </p:attrNameLst>
                                      </p:cBhvr>
                                      <p:rCtr x="156" y="-13727"/>
                                    </p:animMotion>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96"/>
                                        </p:tgtEl>
                                        <p:attrNameLst>
                                          <p:attrName>style.visibility</p:attrName>
                                        </p:attrNameLst>
                                      </p:cBhvr>
                                      <p:to>
                                        <p:strVal val="visible"/>
                                      </p:to>
                                    </p:set>
                                    <p:animEffect transition="in" filter="fade">
                                      <p:cBhvr>
                                        <p:cTn id="26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8" grpId="0"/>
      <p:bldP spid="4" grpId="0"/>
      <p:bldP spid="4" grpId="1"/>
      <p:bldP spid="41" grpId="0"/>
      <p:bldP spid="41" grpId="1"/>
      <p:bldP spid="10" grpId="0"/>
      <p:bldP spid="71" grpId="0"/>
      <p:bldP spid="71" grpId="1"/>
      <p:bldP spid="72" grpId="0" animBg="1"/>
      <p:bldP spid="72" grpId="1" animBg="1"/>
      <p:bldP spid="73" grpId="0" animBg="1"/>
      <p:bldP spid="73" grpId="1" animBg="1"/>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6" grpId="1" animBg="1"/>
      <p:bldP spid="36" grpId="2" animBg="1"/>
      <p:bldP spid="37" grpId="0" animBg="1"/>
      <p:bldP spid="37" grpId="1" animBg="1"/>
      <p:bldP spid="37" grpId="2" animBg="1"/>
      <p:bldP spid="38" grpId="0" animBg="1"/>
      <p:bldP spid="38" grpId="1" animBg="1"/>
      <p:bldP spid="38" grpId="2" animBg="1"/>
      <p:bldP spid="18" grpId="0" animBg="1"/>
      <p:bldP spid="18" grpId="1" animBg="1"/>
      <p:bldP spid="18" grpId="2" animBg="1"/>
      <p:bldP spid="19" grpId="0" animBg="1"/>
      <p:bldP spid="19" grpId="1" animBg="1"/>
      <p:bldP spid="19" grpId="2" animBg="1"/>
      <p:bldP spid="20" grpId="0" animBg="1"/>
      <p:bldP spid="20" grpId="1" animBg="1"/>
      <p:bldP spid="20" grpId="2"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1" grpId="0" animBg="1"/>
      <p:bldP spid="81" grpId="1" animBg="1"/>
      <p:bldP spid="82" grpId="0" animBg="1"/>
      <p:bldP spid="82" grpId="1" animBg="1"/>
      <p:bldP spid="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8584" y="1093935"/>
            <a:ext cx="4164330" cy="460375"/>
          </a:xfrm>
          <a:prstGeom prst="rect">
            <a:avLst/>
          </a:prstGeom>
        </p:spPr>
        <p:txBody>
          <a:bodyPr wrap="none">
            <a:spAutoFit/>
          </a:bodyPr>
          <a:lstStyle/>
          <a:p>
            <a:pPr algn="l"/>
            <a:r>
              <a:rPr lang="zh-CN" altLang="en-US" sz="2400" b="1" dirty="0">
                <a:solidFill>
                  <a:srgbClr val="7030A0"/>
                </a:solidFill>
              </a:rPr>
              <a:t>基数计数排序（以</a:t>
            </a:r>
            <a:r>
              <a:rPr lang="en-US" altLang="zh-CN" sz="2400" b="1" dirty="0">
                <a:solidFill>
                  <a:srgbClr val="7030A0"/>
                </a:solidFill>
              </a:rPr>
              <a:t>10</a:t>
            </a:r>
            <a:r>
              <a:rPr lang="zh-CN" altLang="en-US" sz="2400" b="1" dirty="0">
                <a:solidFill>
                  <a:srgbClr val="7030A0"/>
                </a:solidFill>
              </a:rPr>
              <a:t>为基数）</a:t>
            </a:r>
          </a:p>
        </p:txBody>
      </p:sp>
      <p:sp>
        <p:nvSpPr>
          <p:cNvPr id="28" name="文本框 27"/>
          <p:cNvSpPr txBox="1"/>
          <p:nvPr/>
        </p:nvSpPr>
        <p:spPr>
          <a:xfrm>
            <a:off x="434365" y="1740041"/>
            <a:ext cx="7334476" cy="830997"/>
          </a:xfrm>
          <a:prstGeom prst="rect">
            <a:avLst/>
          </a:prstGeom>
          <a:noFill/>
        </p:spPr>
        <p:txBody>
          <a:bodyPr wrap="square" rtlCol="0">
            <a:spAutoFit/>
          </a:bodyPr>
          <a:lstStyle/>
          <a:p>
            <a:r>
              <a:rPr lang="zh-CN" altLang="en-US" sz="2400" dirty="0"/>
              <a:t>基数计数排序使用容量更小（为</a:t>
            </a:r>
            <a:r>
              <a:rPr lang="en-US" altLang="zh-CN" sz="2400" dirty="0"/>
              <a:t>10</a:t>
            </a:r>
            <a:r>
              <a:rPr lang="zh-CN" altLang="en-US" sz="2400" dirty="0"/>
              <a:t>）的桶进行收集统计，但需要进行多趟的计数排序。</a:t>
            </a:r>
            <a:endParaRPr lang="zh-CN" altLang="en-US" sz="2400" b="1" dirty="0">
              <a:solidFill>
                <a:srgbClr val="1C94C4"/>
              </a:solidFill>
            </a:endParaRPr>
          </a:p>
        </p:txBody>
      </p:sp>
      <p:grpSp>
        <p:nvGrpSpPr>
          <p:cNvPr id="11" name="组合 10"/>
          <p:cNvGrpSpPr/>
          <p:nvPr/>
        </p:nvGrpSpPr>
        <p:grpSpPr>
          <a:xfrm>
            <a:off x="1332000" y="2770893"/>
            <a:ext cx="6480000" cy="400110"/>
            <a:chOff x="1007535" y="3256136"/>
            <a:chExt cx="6480000" cy="400110"/>
          </a:xfrm>
        </p:grpSpPr>
        <p:grpSp>
          <p:nvGrpSpPr>
            <p:cNvPr id="2" name="组合 1"/>
            <p:cNvGrpSpPr/>
            <p:nvPr/>
          </p:nvGrpSpPr>
          <p:grpSpPr>
            <a:xfrm>
              <a:off x="1007535" y="3256136"/>
              <a:ext cx="1296000" cy="400110"/>
              <a:chOff x="1007535" y="3256136"/>
              <a:chExt cx="1296000" cy="400110"/>
            </a:xfrm>
          </p:grpSpPr>
          <p:sp>
            <p:nvSpPr>
              <p:cNvPr id="80" name="文本框 7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236</a:t>
                </a:r>
                <a:endParaRPr lang="zh-CN" altLang="en-US" sz="2000" dirty="0"/>
              </a:p>
            </p:txBody>
          </p:sp>
          <p:sp>
            <p:nvSpPr>
              <p:cNvPr id="104" name="文本框 10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415</a:t>
                </a:r>
              </a:p>
            </p:txBody>
          </p:sp>
        </p:grpSp>
        <p:grpSp>
          <p:nvGrpSpPr>
            <p:cNvPr id="113" name="组合 112"/>
            <p:cNvGrpSpPr/>
            <p:nvPr/>
          </p:nvGrpSpPr>
          <p:grpSpPr>
            <a:xfrm>
              <a:off x="2303535" y="3256136"/>
              <a:ext cx="1296000" cy="400110"/>
              <a:chOff x="1007535" y="3256136"/>
              <a:chExt cx="1296000" cy="400110"/>
            </a:xfrm>
          </p:grpSpPr>
          <p:sp>
            <p:nvSpPr>
              <p:cNvPr id="114" name="文本框 113"/>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328</a:t>
                </a:r>
                <a:endParaRPr lang="zh-CN" altLang="en-US" sz="2000" dirty="0"/>
              </a:p>
            </p:txBody>
          </p:sp>
          <p:sp>
            <p:nvSpPr>
              <p:cNvPr id="115" name="文本框 114"/>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180</a:t>
                </a:r>
                <a:endParaRPr lang="zh-CN" altLang="en-US" sz="2000" dirty="0"/>
              </a:p>
            </p:txBody>
          </p:sp>
        </p:grpSp>
        <p:grpSp>
          <p:nvGrpSpPr>
            <p:cNvPr id="116" name="组合 115"/>
            <p:cNvGrpSpPr/>
            <p:nvPr/>
          </p:nvGrpSpPr>
          <p:grpSpPr>
            <a:xfrm>
              <a:off x="3599535" y="3256136"/>
              <a:ext cx="1296000" cy="400110"/>
              <a:chOff x="1007535" y="3256136"/>
              <a:chExt cx="1296000" cy="400110"/>
            </a:xfrm>
          </p:grpSpPr>
          <p:sp>
            <p:nvSpPr>
              <p:cNvPr id="117" name="文本框 11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324</a:t>
                </a:r>
                <a:endParaRPr lang="zh-CN" altLang="en-US" sz="2000" dirty="0"/>
              </a:p>
            </p:txBody>
          </p:sp>
          <p:sp>
            <p:nvSpPr>
              <p:cNvPr id="118" name="文本框 11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454</a:t>
                </a:r>
                <a:endParaRPr lang="zh-CN" altLang="en-US" sz="2000" dirty="0"/>
              </a:p>
            </p:txBody>
          </p:sp>
        </p:grpSp>
        <p:grpSp>
          <p:nvGrpSpPr>
            <p:cNvPr id="119" name="组合 118"/>
            <p:cNvGrpSpPr/>
            <p:nvPr/>
          </p:nvGrpSpPr>
          <p:grpSpPr>
            <a:xfrm>
              <a:off x="4895535" y="3256136"/>
              <a:ext cx="1296000" cy="400110"/>
              <a:chOff x="1007535" y="3256136"/>
              <a:chExt cx="1296000" cy="400110"/>
            </a:xfrm>
          </p:grpSpPr>
          <p:sp>
            <p:nvSpPr>
              <p:cNvPr id="120" name="文本框 119"/>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895</a:t>
                </a:r>
                <a:endParaRPr lang="zh-CN" altLang="en-US" sz="2000" dirty="0"/>
              </a:p>
            </p:txBody>
          </p:sp>
          <p:sp>
            <p:nvSpPr>
              <p:cNvPr id="121" name="文本框 120"/>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856</a:t>
                </a:r>
                <a:endParaRPr lang="zh-CN" altLang="en-US" sz="2000" dirty="0"/>
              </a:p>
            </p:txBody>
          </p:sp>
        </p:grpSp>
        <p:grpSp>
          <p:nvGrpSpPr>
            <p:cNvPr id="122" name="组合 121"/>
            <p:cNvGrpSpPr/>
            <p:nvPr/>
          </p:nvGrpSpPr>
          <p:grpSpPr>
            <a:xfrm>
              <a:off x="6191535" y="3256136"/>
              <a:ext cx="1296000" cy="400110"/>
              <a:chOff x="1007535" y="3256136"/>
              <a:chExt cx="1296000" cy="400110"/>
            </a:xfrm>
          </p:grpSpPr>
          <p:sp>
            <p:nvSpPr>
              <p:cNvPr id="123" name="文本框 12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637</a:t>
                </a:r>
                <a:endParaRPr lang="zh-CN" altLang="en-US" sz="2000" dirty="0"/>
              </a:p>
            </p:txBody>
          </p:sp>
          <p:sp>
            <p:nvSpPr>
              <p:cNvPr id="124" name="文本框 12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694</a:t>
                </a:r>
                <a:endParaRPr lang="zh-CN" altLang="en-US" sz="2000" dirty="0"/>
              </a:p>
            </p:txBody>
          </p:sp>
        </p:grpSp>
      </p:grpSp>
      <p:grpSp>
        <p:nvGrpSpPr>
          <p:cNvPr id="125" name="组合 124"/>
          <p:cNvGrpSpPr/>
          <p:nvPr/>
        </p:nvGrpSpPr>
        <p:grpSpPr>
          <a:xfrm>
            <a:off x="1332000" y="3526208"/>
            <a:ext cx="6480000" cy="400110"/>
            <a:chOff x="1007535" y="3256136"/>
            <a:chExt cx="6480000" cy="400110"/>
          </a:xfrm>
        </p:grpSpPr>
        <p:grpSp>
          <p:nvGrpSpPr>
            <p:cNvPr id="126" name="组合 125"/>
            <p:cNvGrpSpPr/>
            <p:nvPr/>
          </p:nvGrpSpPr>
          <p:grpSpPr>
            <a:xfrm>
              <a:off x="1007535" y="3256136"/>
              <a:ext cx="1296000" cy="400110"/>
              <a:chOff x="1007535" y="3256136"/>
              <a:chExt cx="1296000" cy="400110"/>
            </a:xfrm>
          </p:grpSpPr>
          <p:sp>
            <p:nvSpPr>
              <p:cNvPr id="139" name="文本框 13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18</a:t>
                </a:r>
                <a:r>
                  <a:rPr lang="en-US" altLang="zh-CN" sz="2000" dirty="0">
                    <a:solidFill>
                      <a:srgbClr val="FF0000"/>
                    </a:solidFill>
                  </a:rPr>
                  <a:t>0</a:t>
                </a:r>
                <a:endParaRPr lang="zh-CN" altLang="en-US" sz="2000" dirty="0">
                  <a:solidFill>
                    <a:srgbClr val="FF0000"/>
                  </a:solidFill>
                </a:endParaRPr>
              </a:p>
            </p:txBody>
          </p:sp>
          <p:sp>
            <p:nvSpPr>
              <p:cNvPr id="140" name="文本框 13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4</a:t>
                </a:r>
                <a:endParaRPr lang="zh-CN" altLang="en-US" sz="2000" dirty="0">
                  <a:solidFill>
                    <a:srgbClr val="FF0000"/>
                  </a:solidFill>
                </a:endParaRPr>
              </a:p>
            </p:txBody>
          </p:sp>
        </p:grpSp>
        <p:grpSp>
          <p:nvGrpSpPr>
            <p:cNvPr id="127" name="组合 126"/>
            <p:cNvGrpSpPr/>
            <p:nvPr/>
          </p:nvGrpSpPr>
          <p:grpSpPr>
            <a:xfrm>
              <a:off x="2303535" y="3256136"/>
              <a:ext cx="1296000" cy="400110"/>
              <a:chOff x="1007535" y="3256136"/>
              <a:chExt cx="1296000" cy="400110"/>
            </a:xfrm>
          </p:grpSpPr>
          <p:sp>
            <p:nvSpPr>
              <p:cNvPr id="137" name="文本框 13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45</a:t>
                </a:r>
                <a:r>
                  <a:rPr lang="en-US" altLang="zh-CN" sz="2000" dirty="0">
                    <a:solidFill>
                      <a:srgbClr val="FF0000"/>
                    </a:solidFill>
                  </a:rPr>
                  <a:t>4</a:t>
                </a:r>
                <a:endParaRPr lang="zh-CN" altLang="en-US" sz="2000" dirty="0">
                  <a:solidFill>
                    <a:srgbClr val="FF0000"/>
                  </a:solidFill>
                </a:endParaRPr>
              </a:p>
            </p:txBody>
          </p:sp>
          <p:sp>
            <p:nvSpPr>
              <p:cNvPr id="138" name="文本框 13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69</a:t>
                </a:r>
                <a:r>
                  <a:rPr lang="en-US" altLang="zh-CN" sz="2000" dirty="0">
                    <a:solidFill>
                      <a:srgbClr val="FF0000"/>
                    </a:solidFill>
                  </a:rPr>
                  <a:t>4</a:t>
                </a:r>
                <a:endParaRPr lang="zh-CN" altLang="en-US" sz="2000" dirty="0">
                  <a:solidFill>
                    <a:srgbClr val="FF0000"/>
                  </a:solidFill>
                </a:endParaRPr>
              </a:p>
            </p:txBody>
          </p:sp>
        </p:grpSp>
        <p:grpSp>
          <p:nvGrpSpPr>
            <p:cNvPr id="128" name="组合 127"/>
            <p:cNvGrpSpPr/>
            <p:nvPr/>
          </p:nvGrpSpPr>
          <p:grpSpPr>
            <a:xfrm>
              <a:off x="3599535" y="3256136"/>
              <a:ext cx="1296000" cy="400110"/>
              <a:chOff x="1007535" y="3256136"/>
              <a:chExt cx="1296000" cy="400110"/>
            </a:xfrm>
          </p:grpSpPr>
          <p:sp>
            <p:nvSpPr>
              <p:cNvPr id="135" name="文本框 13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41</a:t>
                </a:r>
                <a:r>
                  <a:rPr lang="en-US" altLang="zh-CN" sz="2000" dirty="0">
                    <a:solidFill>
                      <a:srgbClr val="FF0000"/>
                    </a:solidFill>
                  </a:rPr>
                  <a:t>5</a:t>
                </a:r>
              </a:p>
            </p:txBody>
          </p:sp>
          <p:sp>
            <p:nvSpPr>
              <p:cNvPr id="136" name="文本框 13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89</a:t>
                </a:r>
                <a:r>
                  <a:rPr lang="en-US" altLang="zh-CN" sz="2000" dirty="0">
                    <a:solidFill>
                      <a:srgbClr val="FF0000"/>
                    </a:solidFill>
                  </a:rPr>
                  <a:t>5</a:t>
                </a:r>
                <a:endParaRPr lang="zh-CN" altLang="en-US" sz="2000" dirty="0">
                  <a:solidFill>
                    <a:srgbClr val="FF0000"/>
                  </a:solidFill>
                </a:endParaRPr>
              </a:p>
            </p:txBody>
          </p:sp>
        </p:grpSp>
        <p:grpSp>
          <p:nvGrpSpPr>
            <p:cNvPr id="129" name="组合 128"/>
            <p:cNvGrpSpPr/>
            <p:nvPr/>
          </p:nvGrpSpPr>
          <p:grpSpPr>
            <a:xfrm>
              <a:off x="4895535" y="3256136"/>
              <a:ext cx="1296000" cy="400110"/>
              <a:chOff x="1007535" y="3256136"/>
              <a:chExt cx="1296000" cy="400110"/>
            </a:xfrm>
          </p:grpSpPr>
          <p:sp>
            <p:nvSpPr>
              <p:cNvPr id="133" name="文本框 13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23</a:t>
                </a:r>
                <a:r>
                  <a:rPr lang="en-US" altLang="zh-CN" sz="2000" dirty="0">
                    <a:solidFill>
                      <a:srgbClr val="FF0000"/>
                    </a:solidFill>
                  </a:rPr>
                  <a:t>6</a:t>
                </a:r>
                <a:endParaRPr lang="zh-CN" altLang="en-US" sz="2000" dirty="0">
                  <a:solidFill>
                    <a:srgbClr val="FF0000"/>
                  </a:solidFill>
                </a:endParaRPr>
              </a:p>
            </p:txBody>
          </p:sp>
          <p:sp>
            <p:nvSpPr>
              <p:cNvPr id="134" name="文本框 13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85</a:t>
                </a:r>
                <a:r>
                  <a:rPr lang="en-US" altLang="zh-CN" sz="2000" dirty="0">
                    <a:solidFill>
                      <a:srgbClr val="FF0000"/>
                    </a:solidFill>
                  </a:rPr>
                  <a:t>6</a:t>
                </a:r>
                <a:endParaRPr lang="zh-CN" altLang="en-US" sz="2000" dirty="0">
                  <a:solidFill>
                    <a:srgbClr val="FF0000"/>
                  </a:solidFill>
                </a:endParaRPr>
              </a:p>
            </p:txBody>
          </p:sp>
        </p:grpSp>
        <p:grpSp>
          <p:nvGrpSpPr>
            <p:cNvPr id="130" name="组合 129"/>
            <p:cNvGrpSpPr/>
            <p:nvPr/>
          </p:nvGrpSpPr>
          <p:grpSpPr>
            <a:xfrm>
              <a:off x="6191535" y="3256136"/>
              <a:ext cx="1296000" cy="400110"/>
              <a:chOff x="1007535" y="3256136"/>
              <a:chExt cx="1296000" cy="400110"/>
            </a:xfrm>
          </p:grpSpPr>
          <p:sp>
            <p:nvSpPr>
              <p:cNvPr id="131" name="文本框 13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63</a:t>
                </a:r>
                <a:r>
                  <a:rPr lang="en-US" altLang="zh-CN" sz="2000" dirty="0">
                    <a:solidFill>
                      <a:srgbClr val="FF0000"/>
                    </a:solidFill>
                  </a:rPr>
                  <a:t>7</a:t>
                </a:r>
                <a:endParaRPr lang="zh-CN" altLang="en-US" sz="2000" dirty="0">
                  <a:solidFill>
                    <a:srgbClr val="FF0000"/>
                  </a:solidFill>
                </a:endParaRPr>
              </a:p>
            </p:txBody>
          </p:sp>
          <p:sp>
            <p:nvSpPr>
              <p:cNvPr id="132" name="文本框 13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32</a:t>
                </a:r>
                <a:r>
                  <a:rPr lang="en-US" altLang="zh-CN" sz="2000" dirty="0">
                    <a:solidFill>
                      <a:srgbClr val="FF0000"/>
                    </a:solidFill>
                  </a:rPr>
                  <a:t>8</a:t>
                </a:r>
                <a:endParaRPr lang="zh-CN" altLang="en-US" sz="2000" dirty="0">
                  <a:solidFill>
                    <a:srgbClr val="FF0000"/>
                  </a:solidFill>
                </a:endParaRPr>
              </a:p>
            </p:txBody>
          </p:sp>
        </p:grpSp>
      </p:grpSp>
      <p:grpSp>
        <p:nvGrpSpPr>
          <p:cNvPr id="157" name="组合 156"/>
          <p:cNvGrpSpPr/>
          <p:nvPr/>
        </p:nvGrpSpPr>
        <p:grpSpPr>
          <a:xfrm>
            <a:off x="1332000" y="4279351"/>
            <a:ext cx="6480000" cy="400110"/>
            <a:chOff x="1007535" y="3256136"/>
            <a:chExt cx="6480000" cy="400110"/>
          </a:xfrm>
        </p:grpSpPr>
        <p:grpSp>
          <p:nvGrpSpPr>
            <p:cNvPr id="158" name="组合 157"/>
            <p:cNvGrpSpPr/>
            <p:nvPr/>
          </p:nvGrpSpPr>
          <p:grpSpPr>
            <a:xfrm>
              <a:off x="1007535" y="3256136"/>
              <a:ext cx="1296000" cy="400110"/>
              <a:chOff x="1007535" y="3256136"/>
              <a:chExt cx="1296000" cy="400110"/>
            </a:xfrm>
          </p:grpSpPr>
          <p:sp>
            <p:nvSpPr>
              <p:cNvPr id="171" name="文本框 17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1</a:t>
                </a:r>
                <a:r>
                  <a:rPr lang="en-US" altLang="zh-CN" sz="2000" dirty="0"/>
                  <a:t>5</a:t>
                </a:r>
              </a:p>
            </p:txBody>
          </p:sp>
          <p:sp>
            <p:nvSpPr>
              <p:cNvPr id="172" name="文本框 17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4</a:t>
                </a:r>
                <a:endParaRPr lang="zh-CN" altLang="en-US" sz="2000" dirty="0"/>
              </a:p>
            </p:txBody>
          </p:sp>
        </p:grpSp>
        <p:grpSp>
          <p:nvGrpSpPr>
            <p:cNvPr id="159" name="组合 158"/>
            <p:cNvGrpSpPr/>
            <p:nvPr/>
          </p:nvGrpSpPr>
          <p:grpSpPr>
            <a:xfrm>
              <a:off x="2303535" y="3256136"/>
              <a:ext cx="1296000" cy="400110"/>
              <a:chOff x="1007535" y="3256136"/>
              <a:chExt cx="1296000" cy="400110"/>
            </a:xfrm>
          </p:grpSpPr>
          <p:sp>
            <p:nvSpPr>
              <p:cNvPr id="169" name="文本框 16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r>
                  <a:rPr lang="en-US" altLang="zh-CN" sz="2000" dirty="0">
                    <a:solidFill>
                      <a:srgbClr val="FF0000"/>
                    </a:solidFill>
                  </a:rPr>
                  <a:t>2</a:t>
                </a:r>
                <a:r>
                  <a:rPr lang="en-US" altLang="zh-CN" sz="2000" dirty="0"/>
                  <a:t>8</a:t>
                </a:r>
                <a:endParaRPr lang="zh-CN" altLang="en-US" sz="2000" dirty="0"/>
              </a:p>
            </p:txBody>
          </p:sp>
          <p:sp>
            <p:nvSpPr>
              <p:cNvPr id="170" name="文本框 16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r>
                  <a:rPr lang="en-US" altLang="zh-CN" sz="2000" dirty="0">
                    <a:solidFill>
                      <a:srgbClr val="FF0000"/>
                    </a:solidFill>
                  </a:rPr>
                  <a:t>3</a:t>
                </a:r>
                <a:r>
                  <a:rPr lang="en-US" altLang="zh-CN" sz="2000" dirty="0"/>
                  <a:t>6</a:t>
                </a:r>
                <a:endParaRPr lang="zh-CN" altLang="en-US" sz="2000" dirty="0"/>
              </a:p>
            </p:txBody>
          </p:sp>
        </p:grpSp>
        <p:grpSp>
          <p:nvGrpSpPr>
            <p:cNvPr id="160" name="组合 159"/>
            <p:cNvGrpSpPr/>
            <p:nvPr/>
          </p:nvGrpSpPr>
          <p:grpSpPr>
            <a:xfrm>
              <a:off x="3599535" y="3256136"/>
              <a:ext cx="1296000" cy="400110"/>
              <a:chOff x="1007535" y="3256136"/>
              <a:chExt cx="1296000" cy="400110"/>
            </a:xfrm>
          </p:grpSpPr>
          <p:sp>
            <p:nvSpPr>
              <p:cNvPr id="167" name="文本框 16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3</a:t>
                </a:r>
                <a:r>
                  <a:rPr lang="en-US" altLang="zh-CN" sz="2000" dirty="0"/>
                  <a:t>7</a:t>
                </a:r>
                <a:endParaRPr lang="zh-CN" altLang="en-US" sz="2000" dirty="0"/>
              </a:p>
            </p:txBody>
          </p:sp>
          <p:sp>
            <p:nvSpPr>
              <p:cNvPr id="168" name="文本框 16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r>
                  <a:rPr lang="en-US" altLang="zh-CN" sz="2000" dirty="0">
                    <a:solidFill>
                      <a:srgbClr val="FF0000"/>
                    </a:solidFill>
                  </a:rPr>
                  <a:t>5</a:t>
                </a:r>
                <a:r>
                  <a:rPr lang="en-US" altLang="zh-CN" sz="2000" dirty="0"/>
                  <a:t>4</a:t>
                </a:r>
                <a:endParaRPr lang="zh-CN" altLang="en-US" sz="2000" dirty="0"/>
              </a:p>
            </p:txBody>
          </p:sp>
        </p:grpSp>
        <p:grpSp>
          <p:nvGrpSpPr>
            <p:cNvPr id="161" name="组合 160"/>
            <p:cNvGrpSpPr/>
            <p:nvPr/>
          </p:nvGrpSpPr>
          <p:grpSpPr>
            <a:xfrm>
              <a:off x="4895535" y="3256136"/>
              <a:ext cx="1296000" cy="400110"/>
              <a:chOff x="1007535" y="3256136"/>
              <a:chExt cx="1296000" cy="400110"/>
            </a:xfrm>
          </p:grpSpPr>
          <p:sp>
            <p:nvSpPr>
              <p:cNvPr id="165" name="文本框 16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5</a:t>
                </a:r>
                <a:r>
                  <a:rPr lang="en-US" altLang="zh-CN" sz="2000" dirty="0"/>
                  <a:t>6</a:t>
                </a:r>
                <a:endParaRPr lang="zh-CN" altLang="en-US" sz="2000" dirty="0"/>
              </a:p>
            </p:txBody>
          </p:sp>
          <p:sp>
            <p:nvSpPr>
              <p:cNvPr id="166" name="文本框 16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r>
                  <a:rPr lang="en-US" altLang="zh-CN" sz="2000" dirty="0">
                    <a:solidFill>
                      <a:srgbClr val="FF0000"/>
                    </a:solidFill>
                  </a:rPr>
                  <a:t>8</a:t>
                </a:r>
                <a:r>
                  <a:rPr lang="en-US" altLang="zh-CN" sz="2000" dirty="0"/>
                  <a:t>0</a:t>
                </a:r>
                <a:endParaRPr lang="zh-CN" altLang="en-US" sz="2000" dirty="0"/>
              </a:p>
            </p:txBody>
          </p:sp>
        </p:grpSp>
        <p:grpSp>
          <p:nvGrpSpPr>
            <p:cNvPr id="162" name="组合 161"/>
            <p:cNvGrpSpPr/>
            <p:nvPr/>
          </p:nvGrpSpPr>
          <p:grpSpPr>
            <a:xfrm>
              <a:off x="6191535" y="3256136"/>
              <a:ext cx="1296000" cy="400110"/>
              <a:chOff x="1007535" y="3256136"/>
              <a:chExt cx="1296000" cy="400110"/>
            </a:xfrm>
          </p:grpSpPr>
          <p:sp>
            <p:nvSpPr>
              <p:cNvPr id="163" name="文本框 16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r>
                  <a:rPr lang="en-US" altLang="zh-CN" sz="2000" dirty="0">
                    <a:solidFill>
                      <a:srgbClr val="FF0000"/>
                    </a:solidFill>
                  </a:rPr>
                  <a:t>9</a:t>
                </a:r>
                <a:r>
                  <a:rPr lang="en-US" altLang="zh-CN" sz="2000" dirty="0"/>
                  <a:t>5</a:t>
                </a:r>
                <a:endParaRPr lang="zh-CN" altLang="en-US" sz="2000" dirty="0"/>
              </a:p>
            </p:txBody>
          </p:sp>
          <p:sp>
            <p:nvSpPr>
              <p:cNvPr id="164" name="文本框 16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r>
                  <a:rPr lang="en-US" altLang="zh-CN" sz="2000" dirty="0">
                    <a:solidFill>
                      <a:srgbClr val="FF0000"/>
                    </a:solidFill>
                  </a:rPr>
                  <a:t>9</a:t>
                </a:r>
                <a:r>
                  <a:rPr lang="en-US" altLang="zh-CN" sz="2000" dirty="0"/>
                  <a:t>4</a:t>
                </a:r>
                <a:endParaRPr lang="zh-CN" altLang="en-US" sz="2000" dirty="0"/>
              </a:p>
            </p:txBody>
          </p:sp>
        </p:grpSp>
      </p:grpSp>
      <p:grpSp>
        <p:nvGrpSpPr>
          <p:cNvPr id="173" name="组合 172"/>
          <p:cNvGrpSpPr/>
          <p:nvPr/>
        </p:nvGrpSpPr>
        <p:grpSpPr>
          <a:xfrm>
            <a:off x="1332000" y="5032494"/>
            <a:ext cx="6480000" cy="400110"/>
            <a:chOff x="1007535" y="3256136"/>
            <a:chExt cx="6480000" cy="400110"/>
          </a:xfrm>
        </p:grpSpPr>
        <p:grpSp>
          <p:nvGrpSpPr>
            <p:cNvPr id="174" name="组合 173"/>
            <p:cNvGrpSpPr/>
            <p:nvPr/>
          </p:nvGrpSpPr>
          <p:grpSpPr>
            <a:xfrm>
              <a:off x="1007535" y="3256136"/>
              <a:ext cx="1296000" cy="400110"/>
              <a:chOff x="1007535" y="3256136"/>
              <a:chExt cx="1296000" cy="400110"/>
            </a:xfrm>
          </p:grpSpPr>
          <p:sp>
            <p:nvSpPr>
              <p:cNvPr id="187" name="文本框 186"/>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1</a:t>
                </a:r>
                <a:r>
                  <a:rPr lang="en-US" altLang="zh-CN" sz="2000" dirty="0"/>
                  <a:t>80</a:t>
                </a:r>
                <a:endParaRPr lang="zh-CN" altLang="en-US" sz="2000" dirty="0"/>
              </a:p>
            </p:txBody>
          </p:sp>
          <p:sp>
            <p:nvSpPr>
              <p:cNvPr id="188" name="文本框 187"/>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2</a:t>
                </a:r>
                <a:r>
                  <a:rPr lang="en-US" altLang="zh-CN" sz="2000" dirty="0"/>
                  <a:t>36</a:t>
                </a:r>
                <a:endParaRPr lang="zh-CN" altLang="en-US" sz="2000" dirty="0"/>
              </a:p>
            </p:txBody>
          </p:sp>
        </p:grpSp>
        <p:grpSp>
          <p:nvGrpSpPr>
            <p:cNvPr id="175" name="组合 174"/>
            <p:cNvGrpSpPr/>
            <p:nvPr/>
          </p:nvGrpSpPr>
          <p:grpSpPr>
            <a:xfrm>
              <a:off x="2303535" y="3256136"/>
              <a:ext cx="1296000" cy="400110"/>
              <a:chOff x="1007535" y="3256136"/>
              <a:chExt cx="1296000" cy="400110"/>
            </a:xfrm>
          </p:grpSpPr>
          <p:sp>
            <p:nvSpPr>
              <p:cNvPr id="185" name="文本框 184"/>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24</a:t>
                </a:r>
                <a:endParaRPr lang="zh-CN" altLang="en-US" sz="2000" dirty="0"/>
              </a:p>
            </p:txBody>
          </p:sp>
          <p:sp>
            <p:nvSpPr>
              <p:cNvPr id="186" name="文本框 185"/>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3</a:t>
                </a:r>
                <a:r>
                  <a:rPr lang="en-US" altLang="zh-CN" sz="2000" dirty="0"/>
                  <a:t>28</a:t>
                </a:r>
                <a:endParaRPr lang="zh-CN" altLang="en-US" sz="2000" dirty="0"/>
              </a:p>
            </p:txBody>
          </p:sp>
        </p:grpSp>
        <p:grpSp>
          <p:nvGrpSpPr>
            <p:cNvPr id="176" name="组合 175"/>
            <p:cNvGrpSpPr/>
            <p:nvPr/>
          </p:nvGrpSpPr>
          <p:grpSpPr>
            <a:xfrm>
              <a:off x="3599535" y="3256136"/>
              <a:ext cx="1296000" cy="400110"/>
              <a:chOff x="1007535" y="3256136"/>
              <a:chExt cx="1296000" cy="400110"/>
            </a:xfrm>
          </p:grpSpPr>
          <p:sp>
            <p:nvSpPr>
              <p:cNvPr id="183" name="文本框 182"/>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15</a:t>
                </a:r>
              </a:p>
            </p:txBody>
          </p:sp>
          <p:sp>
            <p:nvSpPr>
              <p:cNvPr id="184" name="文本框 183"/>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4</a:t>
                </a:r>
                <a:r>
                  <a:rPr lang="en-US" altLang="zh-CN" sz="2000" dirty="0"/>
                  <a:t>54</a:t>
                </a:r>
                <a:endParaRPr lang="zh-CN" altLang="en-US" sz="2000" dirty="0"/>
              </a:p>
            </p:txBody>
          </p:sp>
        </p:grpSp>
        <p:grpSp>
          <p:nvGrpSpPr>
            <p:cNvPr id="177" name="组合 176"/>
            <p:cNvGrpSpPr/>
            <p:nvPr/>
          </p:nvGrpSpPr>
          <p:grpSpPr>
            <a:xfrm>
              <a:off x="4895535" y="3256136"/>
              <a:ext cx="1296000" cy="400110"/>
              <a:chOff x="1007535" y="3256136"/>
              <a:chExt cx="1296000" cy="400110"/>
            </a:xfrm>
          </p:grpSpPr>
          <p:sp>
            <p:nvSpPr>
              <p:cNvPr id="181" name="文本框 180"/>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37</a:t>
                </a:r>
                <a:endParaRPr lang="zh-CN" altLang="en-US" sz="2000" dirty="0"/>
              </a:p>
            </p:txBody>
          </p:sp>
          <p:sp>
            <p:nvSpPr>
              <p:cNvPr id="182" name="文本框 181"/>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6</a:t>
                </a:r>
                <a:r>
                  <a:rPr lang="en-US" altLang="zh-CN" sz="2000" dirty="0"/>
                  <a:t>94</a:t>
                </a:r>
                <a:endParaRPr lang="zh-CN" altLang="en-US" sz="2000" dirty="0"/>
              </a:p>
            </p:txBody>
          </p:sp>
        </p:grpSp>
        <p:grpSp>
          <p:nvGrpSpPr>
            <p:cNvPr id="178" name="组合 177"/>
            <p:cNvGrpSpPr/>
            <p:nvPr/>
          </p:nvGrpSpPr>
          <p:grpSpPr>
            <a:xfrm>
              <a:off x="6191535" y="3256136"/>
              <a:ext cx="1296000" cy="400110"/>
              <a:chOff x="1007535" y="3256136"/>
              <a:chExt cx="1296000" cy="400110"/>
            </a:xfrm>
          </p:grpSpPr>
          <p:sp>
            <p:nvSpPr>
              <p:cNvPr id="179" name="文本框 178"/>
              <p:cNvSpPr txBox="1"/>
              <p:nvPr/>
            </p:nvSpPr>
            <p:spPr>
              <a:xfrm>
                <a:off x="1007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56</a:t>
                </a:r>
                <a:endParaRPr lang="zh-CN" altLang="en-US" sz="2000" dirty="0"/>
              </a:p>
            </p:txBody>
          </p:sp>
          <p:sp>
            <p:nvSpPr>
              <p:cNvPr id="180" name="文本框 179"/>
              <p:cNvSpPr txBox="1"/>
              <p:nvPr/>
            </p:nvSpPr>
            <p:spPr>
              <a:xfrm>
                <a:off x="1655535" y="3256136"/>
                <a:ext cx="648000"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solidFill>
                      <a:srgbClr val="FF0000"/>
                    </a:solidFill>
                  </a:rPr>
                  <a:t>8</a:t>
                </a:r>
                <a:r>
                  <a:rPr lang="en-US" altLang="zh-CN" sz="2000" dirty="0"/>
                  <a:t>95</a:t>
                </a:r>
                <a:endParaRPr lang="zh-CN" altLang="en-US" sz="2000" dirty="0"/>
              </a:p>
            </p:txBody>
          </p:sp>
        </p:grpSp>
      </p:grpSp>
      <p:sp>
        <p:nvSpPr>
          <p:cNvPr id="12" name="文本框 11"/>
          <p:cNvSpPr txBox="1"/>
          <p:nvPr/>
        </p:nvSpPr>
        <p:spPr>
          <a:xfrm>
            <a:off x="434365" y="3541597"/>
            <a:ext cx="648000" cy="369332"/>
          </a:xfrm>
          <a:prstGeom prst="rect">
            <a:avLst/>
          </a:prstGeom>
          <a:noFill/>
        </p:spPr>
        <p:txBody>
          <a:bodyPr wrap="square" rtlCol="0">
            <a:spAutoFit/>
          </a:bodyPr>
          <a:lstStyle/>
          <a:p>
            <a:r>
              <a:rPr lang="zh-CN" altLang="en-US" b="1" dirty="0"/>
              <a:t>个位</a:t>
            </a:r>
          </a:p>
        </p:txBody>
      </p:sp>
      <p:sp>
        <p:nvSpPr>
          <p:cNvPr id="189" name="文本框 188"/>
          <p:cNvSpPr txBox="1"/>
          <p:nvPr/>
        </p:nvSpPr>
        <p:spPr>
          <a:xfrm>
            <a:off x="434365" y="4300042"/>
            <a:ext cx="648000" cy="369332"/>
          </a:xfrm>
          <a:prstGeom prst="rect">
            <a:avLst/>
          </a:prstGeom>
          <a:noFill/>
        </p:spPr>
        <p:txBody>
          <a:bodyPr wrap="square" rtlCol="0">
            <a:spAutoFit/>
          </a:bodyPr>
          <a:lstStyle/>
          <a:p>
            <a:r>
              <a:rPr lang="zh-CN" altLang="en-US" b="1" dirty="0"/>
              <a:t>十位</a:t>
            </a:r>
          </a:p>
        </p:txBody>
      </p:sp>
      <p:sp>
        <p:nvSpPr>
          <p:cNvPr id="190" name="文本框 189"/>
          <p:cNvSpPr txBox="1"/>
          <p:nvPr/>
        </p:nvSpPr>
        <p:spPr>
          <a:xfrm>
            <a:off x="434365" y="5047883"/>
            <a:ext cx="648000" cy="369332"/>
          </a:xfrm>
          <a:prstGeom prst="rect">
            <a:avLst/>
          </a:prstGeom>
          <a:noFill/>
        </p:spPr>
        <p:txBody>
          <a:bodyPr wrap="square" rtlCol="0">
            <a:spAutoFit/>
          </a:bodyPr>
          <a:lstStyle/>
          <a:p>
            <a:r>
              <a:rPr lang="zh-CN" altLang="en-US" b="1" dirty="0"/>
              <a:t>百位</a:t>
            </a:r>
          </a:p>
        </p:txBody>
      </p:sp>
      <mc:AlternateContent xmlns:mc="http://schemas.openxmlformats.org/markup-compatibility/2006" xmlns:a14="http://schemas.microsoft.com/office/drawing/2010/main">
        <mc:Choice Requires="a14">
          <p:sp>
            <p:nvSpPr>
              <p:cNvPr id="191" name="文本框 190"/>
              <p:cNvSpPr txBox="1"/>
              <p:nvPr/>
            </p:nvSpPr>
            <p:spPr>
              <a:xfrm>
                <a:off x="390356" y="5432604"/>
                <a:ext cx="6725748" cy="1200329"/>
              </a:xfrm>
              <a:prstGeom prst="rect">
                <a:avLst/>
              </a:prstGeom>
              <a:noFill/>
            </p:spPr>
            <p:txBody>
              <a:bodyPr wrap="square" rtlCol="0">
                <a:spAutoFit/>
              </a:bodyPr>
              <a:lstStyle/>
              <a:p>
                <a:r>
                  <a:rPr lang="zh-CN" altLang="en-US" sz="2400" dirty="0"/>
                  <a:t>时间复杂度：</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𝑚𝑛</m:t>
                        </m:r>
                      </m:e>
                    </m:d>
                  </m:oMath>
                </a14:m>
                <a:endParaRPr lang="en-US" altLang="zh-CN" sz="2400" dirty="0"/>
              </a:p>
              <a:p>
                <a:r>
                  <a:rPr lang="zh-CN" altLang="en-US" sz="2400" dirty="0"/>
                  <a:t>空间复杂度：</a:t>
                </a:r>
                <a:r>
                  <a:rPr lang="en-US" altLang="zh-CN" sz="2400" dirty="0">
                    <a:latin typeface="Cambria Math" panose="02040503050406030204" pitchFamily="18" charset="0"/>
                  </a:rPr>
                  <a:t> </a:t>
                </a:r>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dirty="0">
                            <a:latin typeface="Cambria Math" panose="02040503050406030204" pitchFamily="18" charset="0"/>
                          </a:rPr>
                          <m:t>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𝑘</m:t>
                        </m:r>
                      </m:e>
                    </m:d>
                  </m:oMath>
                </a14:m>
                <a:endParaRPr lang="en-US" altLang="zh-CN" sz="2400" dirty="0">
                  <a:latin typeface="Cambria Math" panose="02040503050406030204" pitchFamily="18" charset="0"/>
                </a:endParaRPr>
              </a:p>
              <a:p>
                <a:r>
                  <a:rPr lang="zh-CN" altLang="en-US" sz="2400" dirty="0"/>
                  <a:t>基数计数排序是</a:t>
                </a:r>
                <a:r>
                  <a:rPr lang="zh-CN" altLang="en-US" sz="2400" b="1" dirty="0"/>
                  <a:t>稳定排序</a:t>
                </a:r>
                <a:endParaRPr lang="en-US" altLang="zh-CN" sz="2400" b="1" dirty="0"/>
              </a:p>
            </p:txBody>
          </p:sp>
        </mc:Choice>
        <mc:Fallback xmlns="">
          <p:sp>
            <p:nvSpPr>
              <p:cNvPr id="191" name="文本框 190"/>
              <p:cNvSpPr txBox="1">
                <a:spLocks noRot="1" noChangeAspect="1" noMove="1" noResize="1" noEditPoints="1" noAdjustHandles="1" noChangeArrowheads="1" noChangeShapeType="1" noTextEdit="1"/>
              </p:cNvSpPr>
              <p:nvPr/>
            </p:nvSpPr>
            <p:spPr>
              <a:xfrm>
                <a:off x="390356" y="5432604"/>
                <a:ext cx="6725748" cy="1200329"/>
              </a:xfrm>
              <a:prstGeom prst="rect">
                <a:avLst/>
              </a:prstGeom>
              <a:blipFill rotWithShape="1">
                <a:blip r:embed="rId3"/>
                <a:stretch>
                  <a:fillRect l="-1360" t="-6091" b="-8629"/>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500"/>
                                        <p:tgtEl>
                                          <p:spTgt spid="1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fade">
                                      <p:cBhvr>
                                        <p:cTn id="23" dur="5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500"/>
                                        <p:tgtEl>
                                          <p:spTgt spid="1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1"/>
                                        </p:tgtEl>
                                        <p:attrNameLst>
                                          <p:attrName>style.visibility</p:attrName>
                                        </p:attrNameLst>
                                      </p:cBhvr>
                                      <p:to>
                                        <p:strVal val="visible"/>
                                      </p:to>
                                    </p:set>
                                    <p:animEffect transition="in" filter="fade">
                                      <p:cBhvr>
                                        <p:cTn id="36"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189" grpId="0"/>
      <p:bldP spid="190" grpId="0"/>
      <p:bldP spid="1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68863" y="3036577"/>
            <a:ext cx="3430747" cy="523220"/>
          </a:xfrm>
          <a:prstGeom prst="rect">
            <a:avLst/>
          </a:prstGeom>
        </p:spPr>
        <p:txBody>
          <a:bodyPr wrap="none">
            <a:spAutoFit/>
          </a:bodyPr>
          <a:lstStyle/>
          <a:p>
            <a:r>
              <a:rPr lang="zh-CN" altLang="en-US" sz="2800" b="1" dirty="0">
                <a:solidFill>
                  <a:srgbClr val="CC66FF"/>
                </a:solidFill>
              </a:rPr>
              <a:t>番外篇：递归和迭代</a:t>
            </a:r>
            <a:endParaRPr lang="zh-CN" altLang="en-US" sz="2800" b="1" dirty="0">
              <a:solidFill>
                <a:srgbClr val="CC66FF"/>
              </a:solidFill>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grpSp>
        <p:nvGrpSpPr>
          <p:cNvPr id="2" name="组合 1"/>
          <p:cNvGrpSpPr/>
          <p:nvPr/>
        </p:nvGrpSpPr>
        <p:grpSpPr>
          <a:xfrm>
            <a:off x="283457" y="1342866"/>
            <a:ext cx="7202343" cy="1111562"/>
            <a:chOff x="283457" y="1342866"/>
            <a:chExt cx="7202343" cy="1111562"/>
          </a:xfrm>
        </p:grpSpPr>
        <p:sp>
          <p:nvSpPr>
            <p:cNvPr id="4" name="矩形 3"/>
            <p:cNvSpPr/>
            <p:nvPr/>
          </p:nvSpPr>
          <p:spPr>
            <a:xfrm>
              <a:off x="283457" y="1342866"/>
              <a:ext cx="1348446" cy="523220"/>
            </a:xfrm>
            <a:prstGeom prst="rect">
              <a:avLst/>
            </a:prstGeom>
          </p:spPr>
          <p:txBody>
            <a:bodyPr wrap="none">
              <a:spAutoFit/>
            </a:bodyPr>
            <a:lstStyle/>
            <a:p>
              <a:r>
                <a:rPr lang="zh-CN" altLang="en-US" sz="2800" b="1" dirty="0">
                  <a:solidFill>
                    <a:srgbClr val="7030A0"/>
                  </a:solidFill>
                </a:rPr>
                <a:t>共同点</a:t>
              </a:r>
              <a:r>
                <a:rPr lang="en-US" altLang="zh-CN" sz="2800" b="1" dirty="0">
                  <a:solidFill>
                    <a:srgbClr val="7030A0"/>
                  </a:solidFill>
                </a:rPr>
                <a:t> </a:t>
              </a:r>
              <a:endParaRPr lang="zh-CN" altLang="en-US" sz="2800" b="1" dirty="0">
                <a:solidFill>
                  <a:srgbClr val="7030A0"/>
                </a:solidFill>
              </a:endParaRPr>
            </a:p>
          </p:txBody>
        </p:sp>
        <p:sp>
          <p:nvSpPr>
            <p:cNvPr id="11" name="矩形 10"/>
            <p:cNvSpPr/>
            <p:nvPr/>
          </p:nvSpPr>
          <p:spPr>
            <a:xfrm>
              <a:off x="860584" y="1992763"/>
              <a:ext cx="6625216" cy="461665"/>
            </a:xfrm>
            <a:prstGeom prst="rect">
              <a:avLst/>
            </a:prstGeom>
          </p:spPr>
          <p:txBody>
            <a:bodyPr wrap="square">
              <a:spAutoFit/>
            </a:bodyPr>
            <a:lstStyle/>
            <a:p>
              <a:r>
                <a:rPr lang="zh-CN" altLang="en-US" sz="2400" dirty="0"/>
                <a:t>都是循环</a:t>
              </a:r>
            </a:p>
          </p:txBody>
        </p:sp>
      </p:grpSp>
      <p:sp>
        <p:nvSpPr>
          <p:cNvPr id="7" name="矩形 6"/>
          <p:cNvSpPr/>
          <p:nvPr/>
        </p:nvSpPr>
        <p:spPr>
          <a:xfrm>
            <a:off x="354577" y="3169447"/>
            <a:ext cx="1348446" cy="523220"/>
          </a:xfrm>
          <a:prstGeom prst="rect">
            <a:avLst/>
          </a:prstGeom>
        </p:spPr>
        <p:txBody>
          <a:bodyPr wrap="none">
            <a:spAutoFit/>
          </a:bodyPr>
          <a:lstStyle/>
          <a:p>
            <a:r>
              <a:rPr lang="zh-CN" altLang="en-US" sz="2800" b="1" dirty="0">
                <a:solidFill>
                  <a:srgbClr val="7030A0"/>
                </a:solidFill>
              </a:rPr>
              <a:t>不同点</a:t>
            </a:r>
            <a:r>
              <a:rPr lang="en-US" altLang="zh-CN" sz="2800" b="1" dirty="0">
                <a:solidFill>
                  <a:srgbClr val="7030A0"/>
                </a:solidFill>
              </a:rPr>
              <a:t> </a:t>
            </a:r>
            <a:endParaRPr lang="zh-CN" altLang="en-US" sz="2800" b="1" dirty="0">
              <a:solidFill>
                <a:srgbClr val="7030A0"/>
              </a:solidFill>
            </a:endParaRPr>
          </a:p>
        </p:txBody>
      </p:sp>
      <p:sp>
        <p:nvSpPr>
          <p:cNvPr id="9" name="矩形 8"/>
          <p:cNvSpPr/>
          <p:nvPr/>
        </p:nvSpPr>
        <p:spPr>
          <a:xfrm>
            <a:off x="957680" y="3861186"/>
            <a:ext cx="6625216" cy="461665"/>
          </a:xfrm>
          <a:prstGeom prst="rect">
            <a:avLst/>
          </a:prstGeom>
        </p:spPr>
        <p:txBody>
          <a:bodyPr wrap="square">
            <a:spAutoFit/>
          </a:bodyPr>
          <a:lstStyle/>
          <a:p>
            <a:r>
              <a:rPr lang="zh-CN" altLang="en-US" sz="2400" dirty="0"/>
              <a:t>迭代：函数内某段代码实现循环</a:t>
            </a:r>
          </a:p>
        </p:txBody>
      </p:sp>
      <p:sp>
        <p:nvSpPr>
          <p:cNvPr id="10" name="矩形 9"/>
          <p:cNvSpPr/>
          <p:nvPr/>
        </p:nvSpPr>
        <p:spPr>
          <a:xfrm>
            <a:off x="957680" y="4511083"/>
            <a:ext cx="6625216" cy="461665"/>
          </a:xfrm>
          <a:prstGeom prst="rect">
            <a:avLst/>
          </a:prstGeom>
        </p:spPr>
        <p:txBody>
          <a:bodyPr wrap="square">
            <a:spAutoFit/>
          </a:bodyPr>
          <a:lstStyle/>
          <a:p>
            <a:r>
              <a:rPr lang="zh-CN" altLang="en-US" sz="2400" dirty="0"/>
              <a:t>递归：重复调用函数自身实现循环</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916575"/>
            <a:ext cx="2709396" cy="523220"/>
          </a:xfrm>
          <a:prstGeom prst="rect">
            <a:avLst/>
          </a:prstGeom>
        </p:spPr>
        <p:txBody>
          <a:bodyPr wrap="none">
            <a:spAutoFit/>
          </a:bodyPr>
          <a:lstStyle/>
          <a:p>
            <a:r>
              <a:rPr lang="zh-CN" altLang="en-US" sz="2800" b="1" dirty="0">
                <a:solidFill>
                  <a:srgbClr val="7030A0"/>
                </a:solidFill>
              </a:rPr>
              <a:t>函数调用和堆栈</a:t>
            </a:r>
          </a:p>
        </p:txBody>
      </p:sp>
      <p:sp>
        <p:nvSpPr>
          <p:cNvPr id="2" name="文本框 1"/>
          <p:cNvSpPr txBox="1"/>
          <p:nvPr/>
        </p:nvSpPr>
        <p:spPr>
          <a:xfrm>
            <a:off x="192017" y="1473110"/>
            <a:ext cx="8442960" cy="830997"/>
          </a:xfrm>
          <a:prstGeom prst="rect">
            <a:avLst/>
          </a:prstGeom>
          <a:noFill/>
        </p:spPr>
        <p:txBody>
          <a:bodyPr wrap="square" rtlCol="0">
            <a:spAutoFit/>
          </a:bodyPr>
          <a:lstStyle/>
          <a:p>
            <a:r>
              <a:rPr lang="zh-CN" altLang="en-US" sz="2400" dirty="0"/>
              <a:t>编译器一般使用栈来存放函数的参数，局部变量等来实现函数调用。一个函数占用的区域被称作帧（）。</a:t>
            </a:r>
          </a:p>
        </p:txBody>
      </p:sp>
      <p:pic>
        <p:nvPicPr>
          <p:cNvPr id="9" name="图片 8"/>
          <p:cNvPicPr>
            <a:picLocks noChangeAspect="1"/>
          </p:cNvPicPr>
          <p:nvPr/>
        </p:nvPicPr>
        <p:blipFill>
          <a:blip r:embed="rId3"/>
          <a:stretch>
            <a:fillRect/>
          </a:stretch>
        </p:blipFill>
        <p:spPr>
          <a:xfrm>
            <a:off x="1913890" y="2346960"/>
            <a:ext cx="1780540" cy="3902710"/>
          </a:xfrm>
          <a:prstGeom prst="rect">
            <a:avLst/>
          </a:prstGeom>
        </p:spPr>
      </p:pic>
      <p:sp>
        <p:nvSpPr>
          <p:cNvPr id="10" name="矩形 9"/>
          <p:cNvSpPr/>
          <p:nvPr/>
        </p:nvSpPr>
        <p:spPr>
          <a:xfrm>
            <a:off x="5800090" y="563372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main</a:t>
            </a:r>
            <a:r>
              <a:rPr lang="zh-CN" altLang="en-US"/>
              <a:t>函数帧</a:t>
            </a:r>
          </a:p>
        </p:txBody>
      </p:sp>
      <p:sp>
        <p:nvSpPr>
          <p:cNvPr id="11" name="矩形 10"/>
          <p:cNvSpPr/>
          <p:nvPr/>
        </p:nvSpPr>
        <p:spPr>
          <a:xfrm>
            <a:off x="5800090" y="490791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r>
              <a:rPr lang="zh-CN" altLang="en-US"/>
              <a:t>函数帧</a:t>
            </a:r>
          </a:p>
        </p:txBody>
      </p:sp>
      <p:sp>
        <p:nvSpPr>
          <p:cNvPr id="12" name="矩形 11"/>
          <p:cNvSpPr/>
          <p:nvPr/>
        </p:nvSpPr>
        <p:spPr>
          <a:xfrm>
            <a:off x="5800090" y="418211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r>
              <a:rPr lang="zh-CN" altLang="en-US"/>
              <a:t>函数帧</a:t>
            </a:r>
          </a:p>
        </p:txBody>
      </p:sp>
      <p:sp>
        <p:nvSpPr>
          <p:cNvPr id="13" name="矩形 12"/>
          <p:cNvSpPr/>
          <p:nvPr/>
        </p:nvSpPr>
        <p:spPr>
          <a:xfrm>
            <a:off x="5800090" y="3456305"/>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r>
              <a:rPr lang="zh-CN" altLang="en-US"/>
              <a:t>函数帧</a:t>
            </a:r>
          </a:p>
        </p:txBody>
      </p:sp>
      <p:sp>
        <p:nvSpPr>
          <p:cNvPr id="14" name="矩形 13"/>
          <p:cNvSpPr/>
          <p:nvPr/>
        </p:nvSpPr>
        <p:spPr>
          <a:xfrm>
            <a:off x="5800090" y="2715260"/>
            <a:ext cx="1744345" cy="67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15" name="文本框 14"/>
          <p:cNvSpPr txBox="1"/>
          <p:nvPr/>
        </p:nvSpPr>
        <p:spPr>
          <a:xfrm>
            <a:off x="6304280" y="2346960"/>
            <a:ext cx="736600" cy="368300"/>
          </a:xfrm>
          <a:prstGeom prst="rect">
            <a:avLst/>
          </a:prstGeom>
          <a:noFill/>
        </p:spPr>
        <p:txBody>
          <a:bodyPr wrap="square" rtlCol="0">
            <a:spAutoFit/>
          </a:bodyPr>
          <a:lstStyle/>
          <a:p>
            <a:pPr algn="ctr"/>
            <a:r>
              <a:rPr lang="zh-CN" altLang="en-US"/>
              <a:t>栈</a:t>
            </a:r>
          </a:p>
        </p:txBody>
      </p:sp>
      <p:cxnSp>
        <p:nvCxnSpPr>
          <p:cNvPr id="16" name="直接箭头连接符 15"/>
          <p:cNvCxnSpPr/>
          <p:nvPr/>
        </p:nvCxnSpPr>
        <p:spPr>
          <a:xfrm>
            <a:off x="4820285" y="3387090"/>
            <a:ext cx="8343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5854" y="975360"/>
            <a:ext cx="5403401" cy="523220"/>
          </a:xfrm>
          <a:prstGeom prst="rect">
            <a:avLst/>
          </a:prstGeom>
          <a:noFill/>
        </p:spPr>
        <p:txBody>
          <a:bodyPr wrap="square" rtlCol="0">
            <a:spAutoFit/>
          </a:bodyPr>
          <a:lstStyle/>
          <a:p>
            <a:r>
              <a:rPr lang="zh-CN" altLang="en-US" sz="2800" b="1" dirty="0">
                <a:solidFill>
                  <a:srgbClr val="7030A0"/>
                </a:solidFill>
              </a:rPr>
              <a:t>什么是算法？</a:t>
            </a:r>
          </a:p>
        </p:txBody>
      </p:sp>
      <p:sp>
        <p:nvSpPr>
          <p:cNvPr id="17" name="文本框 16"/>
          <p:cNvSpPr txBox="1"/>
          <p:nvPr/>
        </p:nvSpPr>
        <p:spPr>
          <a:xfrm>
            <a:off x="1707205" y="1942204"/>
            <a:ext cx="6055035" cy="2677656"/>
          </a:xfrm>
          <a:prstGeom prst="rect">
            <a:avLst/>
          </a:prstGeom>
          <a:noFill/>
        </p:spPr>
        <p:txBody>
          <a:bodyPr wrap="square" rtlCol="0">
            <a:spAutoFit/>
          </a:bodyPr>
          <a:lstStyle/>
          <a:p>
            <a:r>
              <a:rPr lang="en-US" altLang="zh-CN" b="1" dirty="0"/>
              <a:t>          </a:t>
            </a:r>
            <a:r>
              <a:rPr lang="zh-CN" altLang="en-US" sz="2400" dirty="0"/>
              <a:t>直白地说，算法就是任何明确定义的计算过程，它接收一些值或集合作为输入，并产生一些值或集合作为输出。这样，算法就是将输入转换为输出的一系列计算过程。</a:t>
            </a:r>
            <a:endParaRPr lang="en-US" altLang="zh-CN" sz="2400" dirty="0"/>
          </a:p>
          <a:p>
            <a:r>
              <a:rPr lang="zh-CN" altLang="en-US" sz="2400" b="1" dirty="0"/>
              <a:t>来源：</a:t>
            </a:r>
            <a:endParaRPr lang="en-US" altLang="zh-CN" sz="2400" b="1" dirty="0"/>
          </a:p>
          <a:p>
            <a:r>
              <a:rPr lang="en-US" altLang="zh-CN" sz="2400" b="1" dirty="0"/>
              <a:t>	Thomas H. </a:t>
            </a:r>
            <a:r>
              <a:rPr lang="en-US" altLang="zh-CN" sz="2400" b="1" dirty="0" err="1"/>
              <a:t>Cormen</a:t>
            </a:r>
            <a:r>
              <a:rPr lang="en-US" altLang="zh-CN" sz="2400" b="1" dirty="0"/>
              <a:t>, </a:t>
            </a:r>
            <a:r>
              <a:rPr lang="en-US" altLang="zh-CN" sz="2400" b="1" dirty="0" err="1"/>
              <a:t>Chales</a:t>
            </a:r>
            <a:r>
              <a:rPr lang="en-US" altLang="zh-CN" sz="2400" b="1" dirty="0"/>
              <a:t> E. </a:t>
            </a:r>
            <a:r>
              <a:rPr lang="en-US" altLang="zh-CN" sz="2400" b="1" dirty="0" err="1"/>
              <a:t>Leiserson</a:t>
            </a:r>
            <a:r>
              <a:rPr lang="en-US" altLang="zh-CN" sz="2400" b="1" dirty="0"/>
              <a:t> (2009), </a:t>
            </a:r>
            <a:r>
              <a:rPr lang="en-US" altLang="zh-CN" sz="2400" b="1" dirty="0">
                <a:hlinkClick r:id="rId4"/>
              </a:rPr>
              <a:t>《</a:t>
            </a:r>
            <a:r>
              <a:rPr lang="zh-CN" altLang="en-US" sz="2400" b="1" dirty="0">
                <a:hlinkClick r:id="rId4"/>
              </a:rPr>
              <a:t>算法导论第三版</a:t>
            </a:r>
            <a:r>
              <a:rPr lang="en-US" altLang="zh-CN" sz="2400" b="1" dirty="0">
                <a:hlinkClick r:id="rId4"/>
              </a:rPr>
              <a:t>》</a:t>
            </a:r>
            <a:r>
              <a:rPr lang="zh-CN" altLang="en-US" sz="2400" b="1" dirty="0"/>
              <a:t>。</a:t>
            </a:r>
            <a:endParaRPr lang="zh-CN" altLang="en-US" sz="24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20897" y="1131775"/>
            <a:ext cx="3070071" cy="523220"/>
          </a:xfrm>
          <a:prstGeom prst="rect">
            <a:avLst/>
          </a:prstGeom>
        </p:spPr>
        <p:txBody>
          <a:bodyPr wrap="none">
            <a:spAutoFit/>
          </a:bodyPr>
          <a:lstStyle/>
          <a:p>
            <a:r>
              <a:rPr lang="zh-CN" altLang="en-US" sz="2800" b="1" dirty="0">
                <a:solidFill>
                  <a:srgbClr val="7030A0"/>
                </a:solidFill>
              </a:rPr>
              <a:t>普通递归和尾递归</a:t>
            </a:r>
          </a:p>
        </p:txBody>
      </p:sp>
      <p:sp>
        <p:nvSpPr>
          <p:cNvPr id="2" name="文本框 1"/>
          <p:cNvSpPr txBox="1"/>
          <p:nvPr/>
        </p:nvSpPr>
        <p:spPr>
          <a:xfrm>
            <a:off x="701040" y="1693980"/>
            <a:ext cx="8442960" cy="461665"/>
          </a:xfrm>
          <a:prstGeom prst="rect">
            <a:avLst/>
          </a:prstGeom>
          <a:noFill/>
        </p:spPr>
        <p:txBody>
          <a:bodyPr wrap="square" rtlCol="0">
            <a:spAutoFit/>
          </a:bodyPr>
          <a:lstStyle/>
          <a:p>
            <a:r>
              <a:rPr lang="zh-CN" altLang="en-US" sz="2400" dirty="0"/>
              <a:t>尾递归就是操作的</a:t>
            </a:r>
            <a:r>
              <a:rPr lang="zh-CN" altLang="en-US" sz="2400" b="1" dirty="0">
                <a:solidFill>
                  <a:srgbClr val="FF0000"/>
                </a:solidFill>
              </a:rPr>
              <a:t>最后一步</a:t>
            </a:r>
            <a:r>
              <a:rPr lang="zh-CN" altLang="en-US" sz="2400" dirty="0"/>
              <a:t>是调用自身的递归</a:t>
            </a:r>
          </a:p>
        </p:txBody>
      </p:sp>
      <p:sp>
        <p:nvSpPr>
          <p:cNvPr id="5" name="文本框 4"/>
          <p:cNvSpPr txBox="1"/>
          <p:nvPr/>
        </p:nvSpPr>
        <p:spPr>
          <a:xfrm>
            <a:off x="6256814" y="2874487"/>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12" name="文本框 11"/>
          <p:cNvSpPr txBox="1"/>
          <p:nvPr/>
        </p:nvSpPr>
        <p:spPr>
          <a:xfrm>
            <a:off x="7171849" y="4759722"/>
            <a:ext cx="558800"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pic>
        <p:nvPicPr>
          <p:cNvPr id="7" name="图片 6"/>
          <p:cNvPicPr>
            <a:picLocks noChangeAspect="1"/>
          </p:cNvPicPr>
          <p:nvPr/>
        </p:nvPicPr>
        <p:blipFill>
          <a:blip r:embed="rId3"/>
          <a:stretch>
            <a:fillRect/>
          </a:stretch>
        </p:blipFill>
        <p:spPr>
          <a:xfrm>
            <a:off x="450215" y="2259965"/>
            <a:ext cx="4210685" cy="1827530"/>
          </a:xfrm>
          <a:prstGeom prst="rect">
            <a:avLst/>
          </a:prstGeom>
        </p:spPr>
      </p:pic>
      <p:pic>
        <p:nvPicPr>
          <p:cNvPr id="9" name="图片 8"/>
          <p:cNvPicPr>
            <a:picLocks noChangeAspect="1"/>
          </p:cNvPicPr>
          <p:nvPr/>
        </p:nvPicPr>
        <p:blipFill>
          <a:blip r:embed="rId4"/>
          <a:stretch>
            <a:fillRect/>
          </a:stretch>
        </p:blipFill>
        <p:spPr>
          <a:xfrm>
            <a:off x="450215" y="4174490"/>
            <a:ext cx="6262370" cy="1979295"/>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8984" y="2581105"/>
            <a:ext cx="5953760" cy="461665"/>
          </a:xfrm>
          <a:prstGeom prst="rect">
            <a:avLst/>
          </a:prstGeom>
        </p:spPr>
        <p:txBody>
          <a:bodyPr wrap="square">
            <a:spAutoFit/>
          </a:bodyPr>
          <a:lstStyle/>
          <a:p>
            <a:endParaRPr lang="zh-CN" altLang="en-US" sz="2400" dirty="0"/>
          </a:p>
        </p:txBody>
      </p:sp>
      <p:sp>
        <p:nvSpPr>
          <p:cNvPr id="4" name="矩形 3"/>
          <p:cNvSpPr/>
          <p:nvPr/>
        </p:nvSpPr>
        <p:spPr>
          <a:xfrm>
            <a:off x="192017" y="1149826"/>
            <a:ext cx="4152099" cy="523220"/>
          </a:xfrm>
          <a:prstGeom prst="rect">
            <a:avLst/>
          </a:prstGeom>
        </p:spPr>
        <p:txBody>
          <a:bodyPr wrap="none">
            <a:spAutoFit/>
          </a:bodyPr>
          <a:lstStyle/>
          <a:p>
            <a:r>
              <a:rPr lang="zh-CN" altLang="en-US" sz="2800" b="1" dirty="0">
                <a:solidFill>
                  <a:srgbClr val="7030A0"/>
                </a:solidFill>
              </a:rPr>
              <a:t>尾递归在编译器上的优化</a:t>
            </a:r>
          </a:p>
        </p:txBody>
      </p:sp>
      <p:sp>
        <p:nvSpPr>
          <p:cNvPr id="12" name="矩形 11"/>
          <p:cNvSpPr/>
          <p:nvPr/>
        </p:nvSpPr>
        <p:spPr>
          <a:xfrm>
            <a:off x="243854" y="3694778"/>
            <a:ext cx="8574405" cy="1015663"/>
          </a:xfrm>
          <a:prstGeom prst="rect">
            <a:avLst/>
          </a:prstGeom>
        </p:spPr>
        <p:txBody>
          <a:bodyPr wrap="square">
            <a:spAutoFit/>
          </a:bodyPr>
          <a:lstStyle/>
          <a:p>
            <a:r>
              <a:rPr lang="zh-CN" altLang="en-US" sz="2000" dirty="0">
                <a:solidFill>
                  <a:srgbClr val="FF0000"/>
                </a:solidFill>
              </a:rPr>
              <a:t>前提：</a:t>
            </a:r>
            <a:r>
              <a:rPr lang="zh-CN" altLang="en-US" sz="2000" dirty="0"/>
              <a:t>递归函数不使用栈来记录变量，也不记录状态。尾递归被优化的本质是它的上下文不是保存在栈上，与调用者无关，这样就可以重用 当前的栈帧。</a:t>
            </a:r>
          </a:p>
        </p:txBody>
      </p:sp>
      <p:sp>
        <p:nvSpPr>
          <p:cNvPr id="13" name="矩形 12"/>
          <p:cNvSpPr/>
          <p:nvPr/>
        </p:nvSpPr>
        <p:spPr>
          <a:xfrm>
            <a:off x="4826000" y="6858000"/>
            <a:ext cx="4572000" cy="2308324"/>
          </a:xfrm>
          <a:prstGeom prst="rect">
            <a:avLst/>
          </a:prstGeom>
        </p:spPr>
        <p:txBody>
          <a:bodyPr>
            <a:spAutoFit/>
          </a:bodyPr>
          <a:lstStyle/>
          <a:p>
            <a:r>
              <a:rPr lang="zh-CN" altLang="en-US" dirty="0"/>
              <a:t>与普通递归相比，由于尾递归的调用处于方法的最后，因此方法之前所积累下的各种状态对于递归调用结果已经没有任何意义，因此完全可以把本次方法中留在堆栈中的数据完全清除，把空间让给最后的递归调用。这样的优化</a:t>
            </a:r>
            <a:r>
              <a:rPr lang="en-US" altLang="zh-CN" baseline="30000" dirty="0"/>
              <a:t>1</a:t>
            </a:r>
            <a:r>
              <a:rPr lang="zh-CN" altLang="en-US" dirty="0"/>
              <a:t>便使得递归不会在调用堆栈上产生堆积，意味着即时是“无限”递归也不会让堆栈溢出。这便是尾递归的优势。</a:t>
            </a:r>
          </a:p>
        </p:txBody>
      </p:sp>
      <p:sp>
        <p:nvSpPr>
          <p:cNvPr id="14" name="文本框 13"/>
          <p:cNvSpPr txBox="1"/>
          <p:nvPr/>
        </p:nvSpPr>
        <p:spPr>
          <a:xfrm>
            <a:off x="304497" y="4941165"/>
            <a:ext cx="7640623" cy="400110"/>
          </a:xfrm>
          <a:prstGeom prst="rect">
            <a:avLst/>
          </a:prstGeom>
          <a:noFill/>
        </p:spPr>
        <p:txBody>
          <a:bodyPr wrap="square" rtlCol="0">
            <a:spAutoFit/>
          </a:bodyPr>
          <a:lstStyle/>
          <a:p>
            <a:r>
              <a:rPr lang="zh-CN" altLang="en-US" sz="2000" dirty="0">
                <a:solidFill>
                  <a:srgbClr val="FF0000"/>
                </a:solidFill>
              </a:rPr>
              <a:t>尾递归的优势</a:t>
            </a:r>
            <a:r>
              <a:rPr lang="zh-CN" altLang="en-US" sz="2000" dirty="0"/>
              <a:t>：重用当前栈帧，不会造成堆栈溢出</a:t>
            </a:r>
          </a:p>
        </p:txBody>
      </p:sp>
      <p:sp>
        <p:nvSpPr>
          <p:cNvPr id="7" name="矩形 6"/>
          <p:cNvSpPr/>
          <p:nvPr/>
        </p:nvSpPr>
        <p:spPr>
          <a:xfrm>
            <a:off x="274092" y="1962577"/>
            <a:ext cx="8453120" cy="1323439"/>
          </a:xfrm>
          <a:prstGeom prst="rect">
            <a:avLst/>
          </a:prstGeom>
        </p:spPr>
        <p:txBody>
          <a:bodyPr wrap="square">
            <a:spAutoFit/>
          </a:bodyPr>
          <a:lstStyle/>
          <a:p>
            <a:r>
              <a:rPr lang="zh-CN" altLang="en-US" sz="2000" dirty="0"/>
              <a:t>从编译器角度来说，容易优化成为</a:t>
            </a:r>
            <a:r>
              <a:rPr lang="zh-CN" altLang="en-US" sz="2000" dirty="0">
                <a:solidFill>
                  <a:srgbClr val="FF9900"/>
                </a:solidFill>
              </a:rPr>
              <a:t>普通循环</a:t>
            </a:r>
            <a:r>
              <a:rPr lang="zh-CN" altLang="en-US" sz="2000" dirty="0"/>
              <a:t>。</a:t>
            </a:r>
            <a:endParaRPr lang="en-US" altLang="zh-CN" sz="2000" dirty="0"/>
          </a:p>
          <a:p>
            <a:r>
              <a:rPr lang="zh-CN" altLang="en-US" sz="2000" dirty="0"/>
              <a:t>这是因为从电脑的基本面来说，所有的循环都是利用重复移跳到代码的开头来实现的。如果有尾部归递，就只需要</a:t>
            </a:r>
            <a:r>
              <a:rPr lang="zh-CN" altLang="en-US" sz="2000" dirty="0">
                <a:solidFill>
                  <a:srgbClr val="FF9900"/>
                </a:solidFill>
              </a:rPr>
              <a:t>叠套一个堆栈</a:t>
            </a:r>
            <a:r>
              <a:rPr lang="zh-CN" altLang="en-US" sz="2000" dirty="0"/>
              <a:t>，因为电脑只需要将函数的参数改变再重新调用一次。</a:t>
            </a:r>
          </a:p>
        </p:txBody>
      </p:sp>
      <p:sp>
        <p:nvSpPr>
          <p:cNvPr id="15" name="文本框 14"/>
          <p:cNvSpPr txBox="1"/>
          <p:nvPr/>
        </p:nvSpPr>
        <p:spPr>
          <a:xfrm>
            <a:off x="320053" y="5679831"/>
            <a:ext cx="8422005" cy="461665"/>
          </a:xfrm>
          <a:prstGeom prst="rect">
            <a:avLst/>
          </a:prstGeom>
          <a:noFill/>
        </p:spPr>
        <p:txBody>
          <a:bodyPr wrap="square" rtlCol="0">
            <a:spAutoFit/>
          </a:bodyPr>
          <a:lstStyle/>
          <a:p>
            <a:r>
              <a:rPr lang="zh-CN" altLang="en-US" sz="2400" dirty="0">
                <a:solidFill>
                  <a:srgbClr val="FF0000"/>
                </a:solidFill>
              </a:rPr>
              <a:t>附注</a:t>
            </a:r>
            <a:r>
              <a:rPr lang="zh-CN" altLang="en-US" sz="2400" dirty="0"/>
              <a:t>：好的编译器才会实现尾递归优化，更多时候是自行优化</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42239" y="5877164"/>
            <a:ext cx="9408160" cy="157876"/>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810049" y="1296774"/>
            <a:ext cx="2873662" cy="2873662"/>
            <a:chOff x="1105464" y="1698520"/>
            <a:chExt cx="2873662" cy="2873662"/>
          </a:xfrm>
        </p:grpSpPr>
        <p:sp>
          <p:nvSpPr>
            <p:cNvPr id="16" name="椭圆 15"/>
            <p:cNvSpPr/>
            <p:nvPr/>
          </p:nvSpPr>
          <p:spPr>
            <a:xfrm>
              <a:off x="1105464" y="1698520"/>
              <a:ext cx="2873662" cy="2873662"/>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162194" y="2412076"/>
              <a:ext cx="1390124" cy="1446550"/>
            </a:xfrm>
            <a:prstGeom prst="rect">
              <a:avLst/>
            </a:prstGeom>
            <a:noFill/>
          </p:spPr>
          <p:txBody>
            <a:bodyPr wrap="none" rtlCol="0">
              <a:spAutoFit/>
            </a:bodyPr>
            <a:lstStyle/>
            <a:p>
              <a:pPr algn="ctr"/>
              <a:r>
                <a:rPr lang="zh-CN" altLang="en-US" sz="8800" spc="600" dirty="0">
                  <a:solidFill>
                    <a:srgbClr val="323232"/>
                  </a:solidFill>
                  <a:latin typeface="微软雅黑" panose="020B0503020204020204" pitchFamily="34" charset="-122"/>
                  <a:ea typeface="微软雅黑" panose="020B0503020204020204" pitchFamily="34" charset="-122"/>
                </a:rPr>
                <a:t>？</a:t>
              </a:r>
              <a:endParaRPr lang="zh-CN" altLang="en-US" sz="8800" spc="600" dirty="0">
                <a:solidFill>
                  <a:srgbClr val="009BE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3558989" y="4622382"/>
            <a:ext cx="2615302" cy="523220"/>
          </a:xfrm>
          <a:prstGeom prst="rect">
            <a:avLst/>
          </a:prstGeom>
          <a:noFill/>
        </p:spPr>
        <p:txBody>
          <a:bodyPr wrap="square" rtlCol="0">
            <a:spAutoFit/>
          </a:bodyPr>
          <a:lstStyle/>
          <a:p>
            <a:r>
              <a:rPr lang="zh-CN" altLang="en-US" sz="2800" dirty="0"/>
              <a:t>排序应用</a:t>
            </a:r>
          </a:p>
        </p:txBody>
      </p:sp>
    </p:spTree>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1422184" cy="461665"/>
          </a:xfrm>
          <a:prstGeom prst="rect">
            <a:avLst/>
          </a:prstGeom>
        </p:spPr>
        <p:txBody>
          <a:bodyPr wrap="none">
            <a:spAutoFit/>
          </a:bodyPr>
          <a:lstStyle/>
          <a:p>
            <a:r>
              <a:rPr lang="zh-CN" altLang="en-US" sz="2400" b="1" dirty="0">
                <a:solidFill>
                  <a:srgbClr val="7030A0"/>
                </a:solidFill>
              </a:rPr>
              <a:t>颜色排序</a:t>
            </a:r>
          </a:p>
        </p:txBody>
      </p:sp>
      <p:sp>
        <p:nvSpPr>
          <p:cNvPr id="23" name="文本框 22"/>
          <p:cNvSpPr txBox="1"/>
          <p:nvPr/>
        </p:nvSpPr>
        <p:spPr>
          <a:xfrm>
            <a:off x="782211" y="1103279"/>
            <a:ext cx="7529581" cy="1200329"/>
          </a:xfrm>
          <a:prstGeom prst="rect">
            <a:avLst/>
          </a:prstGeom>
          <a:noFill/>
        </p:spPr>
        <p:txBody>
          <a:bodyPr wrap="square" rtlCol="0">
            <a:spAutoFit/>
          </a:bodyPr>
          <a:lstStyle/>
          <a:p>
            <a:r>
              <a:rPr lang="zh-CN" altLang="zh-CN" sz="2400" dirty="0"/>
              <a:t>现给定一个长度为</a:t>
            </a:r>
            <a:r>
              <a:rPr lang="en-US" altLang="zh-CN" sz="2400" dirty="0"/>
              <a:t>N</a:t>
            </a:r>
            <a:r>
              <a:rPr lang="zh-CN" altLang="zh-CN" sz="2400" dirty="0"/>
              <a:t>的数组，里面存有值</a:t>
            </a:r>
            <a:r>
              <a:rPr lang="en-US" altLang="zh-CN" sz="2400" dirty="0"/>
              <a:t>0,1</a:t>
            </a:r>
            <a:r>
              <a:rPr lang="zh-CN" altLang="zh-CN" sz="2400" dirty="0"/>
              <a:t>或</a:t>
            </a:r>
            <a:r>
              <a:rPr lang="en-US" altLang="zh-CN" sz="2400" dirty="0"/>
              <a:t>2.</a:t>
            </a:r>
            <a:r>
              <a:rPr lang="zh-CN" altLang="zh-CN" sz="2400" dirty="0"/>
              <a:t>请编写一个函数，只能使用一个单层</a:t>
            </a:r>
            <a:r>
              <a:rPr lang="en-US" altLang="zh-CN" sz="2400" dirty="0"/>
              <a:t>for</a:t>
            </a:r>
            <a:r>
              <a:rPr lang="zh-CN" altLang="zh-CN" sz="2400" dirty="0"/>
              <a:t>循环，将其从小到大进行排序</a:t>
            </a:r>
            <a:endParaRPr lang="zh-CN" altLang="en-US" sz="3200" dirty="0"/>
          </a:p>
        </p:txBody>
      </p:sp>
      <p:sp>
        <p:nvSpPr>
          <p:cNvPr id="8" name="文本框 7"/>
          <p:cNvSpPr txBox="1"/>
          <p:nvPr/>
        </p:nvSpPr>
        <p:spPr>
          <a:xfrm>
            <a:off x="300342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9" name="文本框 8"/>
          <p:cNvSpPr txBox="1"/>
          <p:nvPr/>
        </p:nvSpPr>
        <p:spPr>
          <a:xfrm>
            <a:off x="3400889"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0" name="文本框 9"/>
          <p:cNvSpPr txBox="1"/>
          <p:nvPr/>
        </p:nvSpPr>
        <p:spPr>
          <a:xfrm>
            <a:off x="378803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1</a:t>
            </a:r>
            <a:endParaRPr lang="zh-CN" altLang="en-US" sz="2000" dirty="0"/>
          </a:p>
        </p:txBody>
      </p:sp>
      <p:sp>
        <p:nvSpPr>
          <p:cNvPr id="11" name="文本框 10"/>
          <p:cNvSpPr txBox="1"/>
          <p:nvPr/>
        </p:nvSpPr>
        <p:spPr>
          <a:xfrm>
            <a:off x="4171307"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2" name="文本框 11"/>
          <p:cNvSpPr txBox="1"/>
          <p:nvPr/>
        </p:nvSpPr>
        <p:spPr>
          <a:xfrm>
            <a:off x="4562334"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13" name="文本框 12"/>
          <p:cNvSpPr txBox="1"/>
          <p:nvPr/>
        </p:nvSpPr>
        <p:spPr>
          <a:xfrm>
            <a:off x="4960048"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4" name="文本框 13"/>
          <p:cNvSpPr txBox="1"/>
          <p:nvPr/>
        </p:nvSpPr>
        <p:spPr>
          <a:xfrm>
            <a:off x="5360741" y="3574080"/>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0</a:t>
            </a:r>
            <a:endParaRPr lang="zh-CN" altLang="en-US" sz="2000" dirty="0"/>
          </a:p>
        </p:txBody>
      </p:sp>
      <p:sp>
        <p:nvSpPr>
          <p:cNvPr id="15" name="文本框 14"/>
          <p:cNvSpPr txBox="1"/>
          <p:nvPr/>
        </p:nvSpPr>
        <p:spPr>
          <a:xfrm>
            <a:off x="2889365" y="4576498"/>
            <a:ext cx="400693" cy="307777"/>
          </a:xfrm>
          <a:prstGeom prst="rect">
            <a:avLst/>
          </a:prstGeom>
          <a:noFill/>
        </p:spPr>
        <p:txBody>
          <a:bodyPr wrap="square" rtlCol="0">
            <a:spAutoFit/>
          </a:bodyPr>
          <a:lstStyle/>
          <a:p>
            <a:r>
              <a:rPr lang="en-US" altLang="zh-CN" sz="1400" dirty="0"/>
              <a:t>p0</a:t>
            </a:r>
            <a:endParaRPr lang="zh-CN" altLang="en-US" sz="1400" dirty="0"/>
          </a:p>
        </p:txBody>
      </p:sp>
      <p:cxnSp>
        <p:nvCxnSpPr>
          <p:cNvPr id="16" name="直接箭头连接符 15"/>
          <p:cNvCxnSpPr/>
          <p:nvPr/>
        </p:nvCxnSpPr>
        <p:spPr>
          <a:xfrm flipV="1">
            <a:off x="3089712" y="3998640"/>
            <a:ext cx="0" cy="5778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5674103" y="3992377"/>
            <a:ext cx="1" cy="5415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73756" y="4585543"/>
            <a:ext cx="400693" cy="307777"/>
          </a:xfrm>
          <a:prstGeom prst="rect">
            <a:avLst/>
          </a:prstGeom>
          <a:noFill/>
        </p:spPr>
        <p:txBody>
          <a:bodyPr wrap="square" rtlCol="0">
            <a:spAutoFit/>
          </a:bodyPr>
          <a:lstStyle/>
          <a:p>
            <a:r>
              <a:rPr lang="en-US" altLang="zh-CN" sz="1400" dirty="0"/>
              <a:t>p2</a:t>
            </a:r>
            <a:endParaRPr lang="zh-CN" altLang="en-US" sz="1400" dirty="0"/>
          </a:p>
        </p:txBody>
      </p:sp>
      <p:cxnSp>
        <p:nvCxnSpPr>
          <p:cNvPr id="19" name="直接箭头连接符 18"/>
          <p:cNvCxnSpPr/>
          <p:nvPr/>
        </p:nvCxnSpPr>
        <p:spPr>
          <a:xfrm>
            <a:off x="3137940" y="2914822"/>
            <a:ext cx="0" cy="659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03421" y="2645737"/>
            <a:ext cx="205150" cy="307777"/>
          </a:xfrm>
          <a:prstGeom prst="rect">
            <a:avLst/>
          </a:prstGeom>
          <a:noFill/>
        </p:spPr>
        <p:txBody>
          <a:bodyPr wrap="square" rtlCol="0">
            <a:spAutoFit/>
          </a:bodyPr>
          <a:lstStyle/>
          <a:p>
            <a:r>
              <a:rPr lang="en-US" altLang="zh-CN" sz="1400" dirty="0"/>
              <a:t>p</a:t>
            </a:r>
            <a:endParaRPr lang="zh-CN" altLang="en-US" sz="1400" dirty="0"/>
          </a:p>
        </p:txBody>
      </p:sp>
      <p:sp>
        <p:nvSpPr>
          <p:cNvPr id="32" name="文本框 31"/>
          <p:cNvSpPr txBox="1"/>
          <p:nvPr/>
        </p:nvSpPr>
        <p:spPr>
          <a:xfrm>
            <a:off x="807209" y="5171891"/>
            <a:ext cx="7529581" cy="1015663"/>
          </a:xfrm>
          <a:prstGeom prst="rect">
            <a:avLst/>
          </a:prstGeom>
          <a:noFill/>
        </p:spPr>
        <p:txBody>
          <a:bodyPr wrap="square" rtlCol="0">
            <a:spAutoFit/>
          </a:bodyPr>
          <a:lstStyle/>
          <a:p>
            <a:r>
              <a:rPr lang="zh-CN" altLang="en-US" sz="2000" dirty="0"/>
              <a:t>方法：使用两个索引控制</a:t>
            </a:r>
            <a:r>
              <a:rPr lang="en-US" altLang="zh-CN" sz="2000" dirty="0"/>
              <a:t>0</a:t>
            </a:r>
            <a:r>
              <a:rPr lang="zh-CN" altLang="en-US" sz="2000" dirty="0"/>
              <a:t>和</a:t>
            </a:r>
            <a:r>
              <a:rPr lang="en-US" altLang="zh-CN" sz="2000" dirty="0"/>
              <a:t>2</a:t>
            </a:r>
            <a:r>
              <a:rPr lang="zh-CN" altLang="en-US" sz="2000" dirty="0"/>
              <a:t>的放置位置，再用一个索引进行遍历，遇到</a:t>
            </a:r>
            <a:r>
              <a:rPr lang="en-US" altLang="zh-CN" sz="2000" dirty="0"/>
              <a:t>0</a:t>
            </a:r>
            <a:r>
              <a:rPr lang="zh-CN" altLang="en-US" sz="2000" dirty="0"/>
              <a:t>或</a:t>
            </a:r>
            <a:r>
              <a:rPr lang="en-US" altLang="zh-CN" sz="2000" dirty="0"/>
              <a:t>2</a:t>
            </a:r>
            <a:r>
              <a:rPr lang="zh-CN" altLang="en-US" sz="2000" dirty="0"/>
              <a:t>时与索引对应位置进行交换，并再检查一次交换过来的值是否需要再放置，直到</a:t>
            </a:r>
            <a:r>
              <a:rPr lang="en-US" altLang="zh-CN" sz="2000" dirty="0"/>
              <a:t>p</a:t>
            </a:r>
            <a:r>
              <a:rPr lang="zh-CN" altLang="en-US" sz="2000" dirty="0"/>
              <a:t>与</a:t>
            </a:r>
            <a:r>
              <a:rPr lang="en-US" altLang="zh-CN" sz="2000" dirty="0"/>
              <a:t>p2</a:t>
            </a:r>
            <a:r>
              <a:rPr lang="zh-CN" altLang="en-US" sz="2000" dirty="0"/>
              <a:t>相遇则结束</a:t>
            </a:r>
            <a:endParaRPr lang="zh-CN" altLang="en-US"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4"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2"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3"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8.33333E-7 3.33333E-6 L 0.04375 3.33333E-6 " pathEditMode="relative" rAng="0" ptsTypes="AA">
                                      <p:cBhvr>
                                        <p:cTn id="34" dur="2000" fill="hold"/>
                                        <p:tgtEl>
                                          <p:spTgt spid="19"/>
                                        </p:tgtEl>
                                        <p:attrNameLst>
                                          <p:attrName>ppt_x</p:attrName>
                                          <p:attrName>ppt_y</p:attrName>
                                        </p:attrNameLst>
                                      </p:cBhvr>
                                      <p:rCtr x="2187" y="0"/>
                                    </p:animMotion>
                                  </p:childTnLst>
                                </p:cTn>
                              </p:par>
                              <p:par>
                                <p:cTn id="35" presetID="42" presetClass="path" presetSubtype="0" accel="50000" decel="50000" fill="hold" grpId="0" nodeType="withEffect">
                                  <p:stCondLst>
                                    <p:cond delay="0"/>
                                  </p:stCondLst>
                                  <p:childTnLst>
                                    <p:animMotion origin="layout" path="M -3.33333E-6 -1.85185E-6 L 0.04375 -1.85185E-6 " pathEditMode="relative" rAng="0" ptsTypes="AA">
                                      <p:cBhvr>
                                        <p:cTn id="36" dur="2000" fill="hold"/>
                                        <p:tgtEl>
                                          <p:spTgt spid="20"/>
                                        </p:tgtEl>
                                        <p:attrNameLst>
                                          <p:attrName>ppt_x</p:attrName>
                                          <p:attrName>ppt_y</p:attrName>
                                        </p:attrNameLst>
                                      </p:cBhvr>
                                      <p:rCtr x="2187" y="0"/>
                                    </p:animMotion>
                                  </p:childTnLst>
                                </p:cTn>
                              </p:par>
                            </p:childTnLst>
                          </p:cTn>
                        </p:par>
                      </p:childTnLst>
                    </p:cTn>
                  </p:par>
                  <p:par>
                    <p:cTn id="37" fill="hold">
                      <p:stCondLst>
                        <p:cond delay="indefinite"/>
                      </p:stCondLst>
                      <p:childTnLst>
                        <p:par>
                          <p:cTn id="38" fill="hold">
                            <p:stCondLst>
                              <p:cond delay="0"/>
                            </p:stCondLst>
                            <p:childTnLst>
                              <p:par>
                                <p:cTn id="39" presetID="37" presetClass="path" presetSubtype="0" accel="50000" decel="50000" fill="hold" grpId="0" nodeType="clickEffect">
                                  <p:stCondLst>
                                    <p:cond delay="0"/>
                                  </p:stCondLst>
                                  <p:childTnLst>
                                    <p:animMotion origin="layout" path="M 5.55112E-17 -1.48148E-6 L 0.05694 0.13982 C 0.06892 0.17107 0.08698 0.18843 0.10556 0.18843 C 0.12691 0.18843 0.14392 0.17107 0.1559 0.13982 L 0.21302 -1.48148E-6 " pathEditMode="relative" rAng="0" ptsTypes="AAAAA">
                                      <p:cBhvr>
                                        <p:cTn id="40" dur="2000" fill="hold"/>
                                        <p:tgtEl>
                                          <p:spTgt spid="9"/>
                                        </p:tgtEl>
                                        <p:attrNameLst>
                                          <p:attrName>ppt_x</p:attrName>
                                          <p:attrName>ppt_y</p:attrName>
                                        </p:attrNameLst>
                                      </p:cBhvr>
                                      <p:rCtr x="10642" y="9421"/>
                                    </p:animMotion>
                                  </p:childTnLst>
                                </p:cTn>
                              </p:par>
                              <p:par>
                                <p:cTn id="41" presetID="37" presetClass="path" presetSubtype="0" accel="50000" decel="50000" fill="hold" grpId="0" nodeType="withEffect">
                                  <p:stCondLst>
                                    <p:cond delay="0"/>
                                  </p:stCondLst>
                                  <p:childTnLst>
                                    <p:animMotion origin="layout" path="M -8.33333E-7 -1.48148E-6 L -0.05746 -0.12338 C -0.06944 -0.15116 -0.0875 -0.1662 -0.10608 -0.1662 C -0.1276 -0.1662 -0.14462 -0.15116 -0.1566 -0.12338 L -0.21389 -1.48148E-6 " pathEditMode="relative" rAng="0" ptsTypes="AAAAA">
                                      <p:cBhvr>
                                        <p:cTn id="42" dur="2000" fill="hold"/>
                                        <p:tgtEl>
                                          <p:spTgt spid="14"/>
                                        </p:tgtEl>
                                        <p:attrNameLst>
                                          <p:attrName>ppt_x</p:attrName>
                                          <p:attrName>ppt_y</p:attrName>
                                        </p:attrNameLst>
                                      </p:cBhvr>
                                      <p:rCtr x="-10694" y="-8310"/>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4375 2.22222E-6 L 3.88889E-6 2.22222E-6 " pathEditMode="relative" rAng="0" ptsTypes="AA">
                                      <p:cBhvr>
                                        <p:cTn id="46" dur="2000" spd="-100000" fill="hold"/>
                                        <p:tgtEl>
                                          <p:spTgt spid="17"/>
                                        </p:tgtEl>
                                        <p:attrNameLst>
                                          <p:attrName>ppt_x</p:attrName>
                                          <p:attrName>ppt_y</p:attrName>
                                        </p:attrNameLst>
                                      </p:cBhvr>
                                      <p:rCtr x="2187" y="0"/>
                                    </p:animMotion>
                                  </p:childTnLst>
                                </p:cTn>
                              </p:par>
                              <p:par>
                                <p:cTn id="47" presetID="42" presetClass="path" presetSubtype="0" accel="50000" decel="50000" fill="hold" grpId="0" nodeType="withEffect">
                                  <p:stCondLst>
                                    <p:cond delay="0"/>
                                  </p:stCondLst>
                                  <p:childTnLst>
                                    <p:animMotion origin="layout" path="M -0.04375 -2.22222E-6 L 3.88889E-6 -2.22222E-6 " pathEditMode="relative" rAng="0" ptsTypes="AA">
                                      <p:cBhvr>
                                        <p:cTn id="48" dur="2000" spd="-100000" fill="hold"/>
                                        <p:tgtEl>
                                          <p:spTgt spid="18"/>
                                        </p:tgtEl>
                                        <p:attrNameLst>
                                          <p:attrName>ppt_x</p:attrName>
                                          <p:attrName>ppt_y</p:attrName>
                                        </p:attrNameLst>
                                      </p:cBhvr>
                                      <p:rCtr x="2187" y="0"/>
                                    </p:animMotion>
                                  </p:childTnLst>
                                </p:cTn>
                              </p:par>
                            </p:childTnLst>
                          </p:cTn>
                        </p:par>
                      </p:childTnLst>
                    </p:cTn>
                  </p:par>
                  <p:par>
                    <p:cTn id="49" fill="hold">
                      <p:stCondLst>
                        <p:cond delay="indefinite"/>
                      </p:stCondLst>
                      <p:childTnLst>
                        <p:par>
                          <p:cTn id="50" fill="hold">
                            <p:stCondLst>
                              <p:cond delay="0"/>
                            </p:stCondLst>
                            <p:childTnLst>
                              <p:par>
                                <p:cTn id="51" presetID="37" presetClass="path" presetSubtype="0" accel="50000" decel="50000" fill="hold" grpId="1" nodeType="clickEffect">
                                  <p:stCondLst>
                                    <p:cond delay="0"/>
                                  </p:stCondLst>
                                  <p:childTnLst>
                                    <p:animMotion origin="layout" path="M -0.21389 -1.48148E-6 L -0.22569 0.1382 C -0.22813 0.16968 -0.23177 0.18681 -0.23559 0.18681 C -0.2401 0.18681 -0.24358 0.16968 -0.24601 0.1382 L -0.25764 -1.48148E-6 " pathEditMode="relative" rAng="0" ptsTypes="AAAAA">
                                      <p:cBhvr>
                                        <p:cTn id="52" dur="2000" fill="hold"/>
                                        <p:tgtEl>
                                          <p:spTgt spid="14"/>
                                        </p:tgtEl>
                                        <p:attrNameLst>
                                          <p:attrName>ppt_x</p:attrName>
                                          <p:attrName>ppt_y</p:attrName>
                                        </p:attrNameLst>
                                      </p:cBhvr>
                                      <p:rCtr x="-2187" y="9329"/>
                                    </p:animMotion>
                                  </p:childTnLst>
                                </p:cTn>
                              </p:par>
                              <p:par>
                                <p:cTn id="53" presetID="37" presetClass="path" presetSubtype="0" accel="50000" decel="50000" fill="hold" grpId="0" nodeType="withEffect">
                                  <p:stCondLst>
                                    <p:cond delay="0"/>
                                  </p:stCondLst>
                                  <p:childTnLst>
                                    <p:animMotion origin="layout" path="M 0.00017 -1.48148E-6 L 0.0118 -0.12338 C 0.01423 -0.15116 0.01788 -0.1662 0.0217 -0.1662 C 0.02621 -0.1662 0.02968 -0.15116 0.03212 -0.12338 L 0.04392 -1.48148E-6 " pathEditMode="relative" rAng="0" ptsTypes="AAAAA">
                                      <p:cBhvr>
                                        <p:cTn id="54" dur="2000" fill="hold"/>
                                        <p:tgtEl>
                                          <p:spTgt spid="8"/>
                                        </p:tgtEl>
                                        <p:attrNameLst>
                                          <p:attrName>ppt_x</p:attrName>
                                          <p:attrName>ppt_y</p:attrName>
                                        </p:attrNameLst>
                                      </p:cBhvr>
                                      <p:rCtr x="2187" y="-8310"/>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77778E-6 -1.48148E-6 L 0.04375 -1.48148E-6 " pathEditMode="relative" rAng="0" ptsTypes="AA">
                                      <p:cBhvr>
                                        <p:cTn id="58" dur="2000" fill="hold"/>
                                        <p:tgtEl>
                                          <p:spTgt spid="16"/>
                                        </p:tgtEl>
                                        <p:attrNameLst>
                                          <p:attrName>ppt_x</p:attrName>
                                          <p:attrName>ppt_y</p:attrName>
                                        </p:attrNameLst>
                                      </p:cBhvr>
                                      <p:rCtr x="2187" y="0"/>
                                    </p:animMotion>
                                  </p:childTnLst>
                                </p:cTn>
                              </p:par>
                              <p:par>
                                <p:cTn id="59" presetID="42" presetClass="path" presetSubtype="0" accel="50000" decel="50000" fill="hold" grpId="0" nodeType="withEffect">
                                  <p:stCondLst>
                                    <p:cond delay="0"/>
                                  </p:stCondLst>
                                  <p:childTnLst>
                                    <p:animMotion origin="layout" path="M 2.77778E-6 -4.81481E-6 L 0.04375 -4.81481E-6 " pathEditMode="relative" rAng="0" ptsTypes="AA">
                                      <p:cBhvr>
                                        <p:cTn id="60" dur="2000" fill="hold"/>
                                        <p:tgtEl>
                                          <p:spTgt spid="15"/>
                                        </p:tgtEl>
                                        <p:attrNameLst>
                                          <p:attrName>ppt_x</p:attrName>
                                          <p:attrName>ppt_y</p:attrName>
                                        </p:attrNameLst>
                                      </p:cBhvr>
                                      <p:rCtr x="2187" y="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4375 3.33333E-6 L 0.08733 3.33333E-6 " pathEditMode="relative" rAng="0" ptsTypes="AA">
                                      <p:cBhvr>
                                        <p:cTn id="64" dur="2000" fill="hold"/>
                                        <p:tgtEl>
                                          <p:spTgt spid="19"/>
                                        </p:tgtEl>
                                        <p:attrNameLst>
                                          <p:attrName>ppt_x</p:attrName>
                                          <p:attrName>ppt_y</p:attrName>
                                        </p:attrNameLst>
                                      </p:cBhvr>
                                      <p:rCtr x="2170" y="0"/>
                                    </p:animMotion>
                                  </p:childTnLst>
                                </p:cTn>
                              </p:par>
                              <p:par>
                                <p:cTn id="65" presetID="42" presetClass="path" presetSubtype="0" accel="50000" decel="50000" fill="hold" grpId="1" nodeType="withEffect">
                                  <p:stCondLst>
                                    <p:cond delay="0"/>
                                  </p:stCondLst>
                                  <p:childTnLst>
                                    <p:animMotion origin="layout" path="M 0.04375 -1.85185E-6 L 0.08733 -1.85185E-6 " pathEditMode="relative" rAng="0" ptsTypes="AA">
                                      <p:cBhvr>
                                        <p:cTn id="66" dur="2000" fill="hold"/>
                                        <p:tgtEl>
                                          <p:spTgt spid="20"/>
                                        </p:tgtEl>
                                        <p:attrNameLst>
                                          <p:attrName>ppt_x</p:attrName>
                                          <p:attrName>ppt_y</p:attrName>
                                        </p:attrNameLst>
                                      </p:cBhvr>
                                      <p:rCtr x="2170" y="0"/>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8733 3.33333E-6 L 0.13108 3.33333E-6 " pathEditMode="relative" rAng="0" ptsTypes="AA">
                                      <p:cBhvr>
                                        <p:cTn id="70" dur="2000" fill="hold"/>
                                        <p:tgtEl>
                                          <p:spTgt spid="19"/>
                                        </p:tgtEl>
                                        <p:attrNameLst>
                                          <p:attrName>ppt_x</p:attrName>
                                          <p:attrName>ppt_y</p:attrName>
                                        </p:attrNameLst>
                                      </p:cBhvr>
                                      <p:rCtr x="2187" y="0"/>
                                    </p:animMotion>
                                  </p:childTnLst>
                                </p:cTn>
                              </p:par>
                              <p:par>
                                <p:cTn id="71" presetID="42" presetClass="path" presetSubtype="0" accel="50000" decel="50000" fill="hold" grpId="2" nodeType="withEffect">
                                  <p:stCondLst>
                                    <p:cond delay="0"/>
                                  </p:stCondLst>
                                  <p:childTnLst>
                                    <p:animMotion origin="layout" path="M 0.08733 -1.85185E-6 L 0.13108 -1.85185E-6 " pathEditMode="relative" rAng="0" ptsTypes="AA">
                                      <p:cBhvr>
                                        <p:cTn id="72" dur="2000" fill="hold"/>
                                        <p:tgtEl>
                                          <p:spTgt spid="20"/>
                                        </p:tgtEl>
                                        <p:attrNameLst>
                                          <p:attrName>ppt_x</p:attrName>
                                          <p:attrName>ppt_y</p:attrName>
                                        </p:attrNameLst>
                                      </p:cBhvr>
                                      <p:rCtr x="2187" y="0"/>
                                    </p:animMotion>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0.00052 -1.48148E-6 L -0.0231 0.14259 C -0.02778 0.17523 -0.0349 0.19283 -0.04219 0.19283 C -0.05053 0.19283 -0.0573 0.17523 -0.06198 0.14259 L -0.08438 -1.48148E-6 " pathEditMode="relative" rAng="0" ptsTypes="AAAAA">
                                      <p:cBhvr>
                                        <p:cTn id="76" dur="2000" fill="hold"/>
                                        <p:tgtEl>
                                          <p:spTgt spid="11"/>
                                        </p:tgtEl>
                                        <p:attrNameLst>
                                          <p:attrName>ppt_x</p:attrName>
                                          <p:attrName>ppt_y</p:attrName>
                                        </p:attrNameLst>
                                      </p:cBhvr>
                                      <p:rCtr x="-4201" y="9630"/>
                                    </p:animMotion>
                                  </p:childTnLst>
                                </p:cTn>
                              </p:par>
                              <p:par>
                                <p:cTn id="77" presetID="37" presetClass="path" presetSubtype="0" accel="50000" decel="50000" fill="hold" grpId="1" nodeType="withEffect">
                                  <p:stCondLst>
                                    <p:cond delay="0"/>
                                  </p:stCondLst>
                                  <p:childTnLst>
                                    <p:animMotion origin="layout" path="M 0.04392 -1.48148E-6 L 0.06649 -0.12268 C 0.07118 -0.15046 0.0783 -0.1662 0.08559 -0.1662 C 0.09409 -0.1662 0.10087 -0.15046 0.10555 -0.12268 L 0.1283 -1.48148E-6 " pathEditMode="relative" rAng="0" ptsTypes="AAAAA">
                                      <p:cBhvr>
                                        <p:cTn id="78" dur="2000" fill="hold"/>
                                        <p:tgtEl>
                                          <p:spTgt spid="8"/>
                                        </p:tgtEl>
                                        <p:attrNameLst>
                                          <p:attrName>ppt_x</p:attrName>
                                          <p:attrName>ppt_y</p:attrName>
                                        </p:attrNameLst>
                                      </p:cBhvr>
                                      <p:rCtr x="4219" y="-831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0.04375 -4.81481E-6 L 0.08732 -4.81481E-6 " pathEditMode="relative" rAng="0" ptsTypes="AA">
                                      <p:cBhvr>
                                        <p:cTn id="82" dur="2000" fill="hold"/>
                                        <p:tgtEl>
                                          <p:spTgt spid="15"/>
                                        </p:tgtEl>
                                        <p:attrNameLst>
                                          <p:attrName>ppt_x</p:attrName>
                                          <p:attrName>ppt_y</p:attrName>
                                        </p:attrNameLst>
                                      </p:cBhvr>
                                      <p:rCtr x="2170" y="0"/>
                                    </p:animMotion>
                                  </p:childTnLst>
                                </p:cTn>
                              </p:par>
                              <p:par>
                                <p:cTn id="83" presetID="42" presetClass="path" presetSubtype="0" accel="50000" decel="50000" fill="hold" nodeType="withEffect">
                                  <p:stCondLst>
                                    <p:cond delay="0"/>
                                  </p:stCondLst>
                                  <p:childTnLst>
                                    <p:animMotion origin="layout" path="M 0.04375 -1.48148E-6 L 0.08732 -1.48148E-6 " pathEditMode="relative" rAng="0" ptsTypes="AA">
                                      <p:cBhvr>
                                        <p:cTn id="84" dur="2000" fill="hold"/>
                                        <p:tgtEl>
                                          <p:spTgt spid="16"/>
                                        </p:tgtEl>
                                        <p:attrNameLst>
                                          <p:attrName>ppt_x</p:attrName>
                                          <p:attrName>ppt_y</p:attrName>
                                        </p:attrNameLst>
                                      </p:cBhvr>
                                      <p:rCtr x="2170" y="0"/>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13108 3.33333E-6 L 0.17483 3.33333E-6 " pathEditMode="relative" rAng="0" ptsTypes="AA">
                                      <p:cBhvr>
                                        <p:cTn id="88" dur="2000" fill="hold"/>
                                        <p:tgtEl>
                                          <p:spTgt spid="19"/>
                                        </p:tgtEl>
                                        <p:attrNameLst>
                                          <p:attrName>ppt_x</p:attrName>
                                          <p:attrName>ppt_y</p:attrName>
                                        </p:attrNameLst>
                                      </p:cBhvr>
                                      <p:rCtr x="2187" y="0"/>
                                    </p:animMotion>
                                  </p:childTnLst>
                                </p:cTn>
                              </p:par>
                              <p:par>
                                <p:cTn id="89" presetID="42" presetClass="path" presetSubtype="0" accel="50000" decel="50000" fill="hold" grpId="3" nodeType="withEffect">
                                  <p:stCondLst>
                                    <p:cond delay="0"/>
                                  </p:stCondLst>
                                  <p:childTnLst>
                                    <p:animMotion origin="layout" path="M 0.13108 -1.85185E-6 L 0.17483 -1.85185E-6 " pathEditMode="relative" rAng="0" ptsTypes="AA">
                                      <p:cBhvr>
                                        <p:cTn id="90" dur="2000" fill="hold"/>
                                        <p:tgtEl>
                                          <p:spTgt spid="20"/>
                                        </p:tgtEl>
                                        <p:attrNameLst>
                                          <p:attrName>ppt_x</p:attrName>
                                          <p:attrName>ppt_y</p:attrName>
                                        </p:attrNameLst>
                                      </p:cBhvr>
                                      <p:rCtr x="2187" y="0"/>
                                    </p:animMotion>
                                  </p:childTnLst>
                                </p:cTn>
                              </p:par>
                            </p:childTnLst>
                          </p:cTn>
                        </p:par>
                      </p:childTnLst>
                    </p:cTn>
                  </p:par>
                  <p:par>
                    <p:cTn id="91" fill="hold">
                      <p:stCondLst>
                        <p:cond delay="indefinite"/>
                      </p:stCondLst>
                      <p:childTnLst>
                        <p:par>
                          <p:cTn id="92" fill="hold">
                            <p:stCondLst>
                              <p:cond delay="0"/>
                            </p:stCondLst>
                            <p:childTnLst>
                              <p:par>
                                <p:cTn id="93" presetID="37" presetClass="path" presetSubtype="0" accel="50000" decel="50000" fill="hold" grpId="0" nodeType="clickEffect">
                                  <p:stCondLst>
                                    <p:cond delay="0"/>
                                  </p:stCondLst>
                                  <p:childTnLst>
                                    <p:animMotion origin="layout" path="M -3.33333E-6 -1.48148E-6 L 0.01164 -0.12361 C 0.01407 -0.15139 0.01771 -0.1662 0.02153 -0.1662 C 0.02605 -0.1662 0.02952 -0.15139 0.03195 -0.12361 L 0.04375 -1.48148E-6 " pathEditMode="relative" rAng="0" ptsTypes="AAAAA">
                                      <p:cBhvr>
                                        <p:cTn id="94" dur="2000" fill="hold"/>
                                        <p:tgtEl>
                                          <p:spTgt spid="12"/>
                                        </p:tgtEl>
                                        <p:attrNameLst>
                                          <p:attrName>ppt_x</p:attrName>
                                          <p:attrName>ppt_y</p:attrName>
                                        </p:attrNameLst>
                                      </p:cBhvr>
                                      <p:rCtr x="2187" y="-8310"/>
                                    </p:animMotion>
                                  </p:childTnLst>
                                </p:cTn>
                              </p:par>
                              <p:par>
                                <p:cTn id="95" presetID="37" presetClass="path" presetSubtype="0" accel="50000" decel="50000" fill="hold" grpId="0" nodeType="withEffect">
                                  <p:stCondLst>
                                    <p:cond delay="0"/>
                                  </p:stCondLst>
                                  <p:childTnLst>
                                    <p:animMotion origin="layout" path="M 0.00034 -1.48148E-6 L -0.01146 0.14514 C -0.01389 0.17801 -0.01754 0.19583 -0.02136 0.19583 C -0.02587 0.19583 -0.02934 0.17801 -0.03177 0.14514 L -0.04341 -1.48148E-6 " pathEditMode="relative" rAng="0" ptsTypes="AAAAA">
                                      <p:cBhvr>
                                        <p:cTn id="96" dur="2000" fill="hold"/>
                                        <p:tgtEl>
                                          <p:spTgt spid="13"/>
                                        </p:tgtEl>
                                        <p:attrNameLst>
                                          <p:attrName>ppt_x</p:attrName>
                                          <p:attrName>ppt_y</p:attrName>
                                        </p:attrNameLst>
                                      </p:cBhvr>
                                      <p:rCtr x="-2187" y="9792"/>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0.0875 2.22222E-6 L -0.04375 2.22222E-6 " pathEditMode="relative" rAng="0" ptsTypes="AA">
                                      <p:cBhvr>
                                        <p:cTn id="100" dur="2000" spd="-100000" fill="hold"/>
                                        <p:tgtEl>
                                          <p:spTgt spid="17"/>
                                        </p:tgtEl>
                                        <p:attrNameLst>
                                          <p:attrName>ppt_x</p:attrName>
                                          <p:attrName>ppt_y</p:attrName>
                                        </p:attrNameLst>
                                      </p:cBhvr>
                                      <p:rCtr x="2187" y="0"/>
                                    </p:animMotion>
                                  </p:childTnLst>
                                </p:cTn>
                              </p:par>
                              <p:par>
                                <p:cTn id="101" presetID="42" presetClass="path" presetSubtype="0" accel="50000" decel="50000" fill="hold" grpId="1" nodeType="withEffect">
                                  <p:stCondLst>
                                    <p:cond delay="0"/>
                                  </p:stCondLst>
                                  <p:childTnLst>
                                    <p:animMotion origin="layout" path="M -0.0875 -2.22222E-6 L -0.04375 -2.22222E-6 " pathEditMode="relative" rAng="0" ptsTypes="AA">
                                      <p:cBhvr>
                                        <p:cTn id="102" dur="2000" spd="-100000" fill="hold"/>
                                        <p:tgtEl>
                                          <p:spTgt spid="18"/>
                                        </p:tgtEl>
                                        <p:attrNameLst>
                                          <p:attrName>ppt_x</p:attrName>
                                          <p:attrName>ppt_y</p:attrName>
                                        </p:attrNameLst>
                                      </p:cBhvr>
                                      <p:rCtr x="2187" y="0"/>
                                    </p:animMotion>
                                  </p:childTnLst>
                                </p:cTn>
                              </p:par>
                            </p:childTnLst>
                          </p:cTn>
                        </p:par>
                      </p:childTnLst>
                    </p:cTn>
                  </p:par>
                  <p:par>
                    <p:cTn id="103" fill="hold">
                      <p:stCondLst>
                        <p:cond delay="indefinite"/>
                      </p:stCondLst>
                      <p:childTnLst>
                        <p:par>
                          <p:cTn id="104" fill="hold">
                            <p:stCondLst>
                              <p:cond delay="0"/>
                            </p:stCondLst>
                            <p:childTnLst>
                              <p:par>
                                <p:cTn id="105" presetID="37" presetClass="path" presetSubtype="0" accel="50000" decel="50000" fill="hold" grpId="1" nodeType="clickEffect">
                                  <p:stCondLst>
                                    <p:cond delay="0"/>
                                  </p:stCondLst>
                                  <p:childTnLst>
                                    <p:animMotion origin="layout" path="M -0.04341 -1.48148E-6 L -0.06632 0.14421 C -0.07101 0.17662 -0.07813 0.19445 -0.08559 0.19445 C -0.0941 0.19445 -0.10087 0.17662 -0.10556 0.14421 L -0.1283 -1.48148E-6 " pathEditMode="relative" rAng="0" ptsTypes="AAAAA">
                                      <p:cBhvr>
                                        <p:cTn id="106" dur="2000" fill="hold"/>
                                        <p:tgtEl>
                                          <p:spTgt spid="13"/>
                                        </p:tgtEl>
                                        <p:attrNameLst>
                                          <p:attrName>ppt_x</p:attrName>
                                          <p:attrName>ppt_y</p:attrName>
                                        </p:attrNameLst>
                                      </p:cBhvr>
                                      <p:rCtr x="-4253" y="9722"/>
                                    </p:animMotion>
                                  </p:childTnLst>
                                </p:cTn>
                              </p:par>
                              <p:par>
                                <p:cTn id="107" presetID="37" presetClass="path" presetSubtype="0" accel="50000" decel="50000" fill="hold" grpId="0" nodeType="withEffect">
                                  <p:stCondLst>
                                    <p:cond delay="0"/>
                                  </p:stCondLst>
                                  <p:childTnLst>
                                    <p:animMotion origin="layout" path="M -0.00017 -1.48148E-6 L 0.02257 -0.1206 C 0.02743 -0.14907 0.03455 -0.16435 0.04202 -0.16435 C 0.05052 -0.16435 0.05729 -0.14907 0.06215 -0.1206 L 0.08507 -1.48148E-6 " pathEditMode="relative" rAng="0" ptsTypes="AAAAA">
                                      <p:cBhvr>
                                        <p:cTn id="108" dur="2000" fill="hold"/>
                                        <p:tgtEl>
                                          <p:spTgt spid="10"/>
                                        </p:tgtEl>
                                        <p:attrNameLst>
                                          <p:attrName>ppt_x</p:attrName>
                                          <p:attrName>ppt_y</p:attrName>
                                        </p:attrNameLst>
                                      </p:cBhvr>
                                      <p:rCtr x="4253" y="-8218"/>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08732 -1.48148E-6 L 0.13107 -0.00046 " pathEditMode="relative" rAng="0" ptsTypes="AA">
                                      <p:cBhvr>
                                        <p:cTn id="112" dur="2000" fill="hold"/>
                                        <p:tgtEl>
                                          <p:spTgt spid="16"/>
                                        </p:tgtEl>
                                        <p:attrNameLst>
                                          <p:attrName>ppt_x</p:attrName>
                                          <p:attrName>ppt_y</p:attrName>
                                        </p:attrNameLst>
                                      </p:cBhvr>
                                      <p:rCtr x="2187" y="-23"/>
                                    </p:animMotion>
                                  </p:childTnLst>
                                </p:cTn>
                              </p:par>
                              <p:par>
                                <p:cTn id="113" presetID="42" presetClass="path" presetSubtype="0" accel="50000" decel="50000" fill="hold" grpId="2" nodeType="withEffect">
                                  <p:stCondLst>
                                    <p:cond delay="0"/>
                                  </p:stCondLst>
                                  <p:childTnLst>
                                    <p:animMotion origin="layout" path="M 0.08732 -4.81481E-6 L 0.13107 -4.81481E-6 " pathEditMode="relative" rAng="0" ptsTypes="AA">
                                      <p:cBhvr>
                                        <p:cTn id="114" dur="2000" fill="hold"/>
                                        <p:tgtEl>
                                          <p:spTgt spid="15"/>
                                        </p:tgtEl>
                                        <p:attrNameLst>
                                          <p:attrName>ppt_x</p:attrName>
                                          <p:attrName>ppt_y</p:attrName>
                                        </p:attrNameLst>
                                      </p:cBhvr>
                                      <p:rCtr x="2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8" grpId="1" animBg="1"/>
      <p:bldP spid="9" grpId="0" animBg="1"/>
      <p:bldP spid="10" grpId="0" animBg="1"/>
      <p:bldP spid="11" grpId="0" animBg="1"/>
      <p:bldP spid="12" grpId="0" animBg="1"/>
      <p:bldP spid="13" grpId="0" animBg="1"/>
      <p:bldP spid="13" grpId="1" animBg="1"/>
      <p:bldP spid="14" grpId="0" animBg="1"/>
      <p:bldP spid="14" grpId="1" animBg="1"/>
      <p:bldP spid="15" grpId="0"/>
      <p:bldP spid="15" grpId="1"/>
      <p:bldP spid="15" grpId="2"/>
      <p:bldP spid="15" grpId="3"/>
      <p:bldP spid="18" grpId="0"/>
      <p:bldP spid="18" grpId="1"/>
      <p:bldP spid="18" grpId="2"/>
      <p:bldP spid="20" grpId="0"/>
      <p:bldP spid="20" grpId="1"/>
      <p:bldP spid="20" grpId="2"/>
      <p:bldP spid="20" grpId="3"/>
      <p:bldP spid="20" grpId="4"/>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2" y="6372220"/>
            <a:ext cx="573073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120" y="482970"/>
            <a:ext cx="5126724" cy="461665"/>
          </a:xfrm>
          <a:prstGeom prst="rect">
            <a:avLst/>
          </a:prstGeom>
        </p:spPr>
        <p:txBody>
          <a:bodyPr wrap="none">
            <a:spAutoFit/>
          </a:bodyPr>
          <a:lstStyle/>
          <a:p>
            <a:r>
              <a:rPr lang="zh-CN" altLang="en-US" sz="2400" b="1" dirty="0">
                <a:solidFill>
                  <a:srgbClr val="7030A0"/>
                </a:solidFill>
              </a:rPr>
              <a:t>在一个无序序列中找到第</a:t>
            </a:r>
            <a:r>
              <a:rPr lang="en-US" altLang="zh-CN" sz="2400" b="1" dirty="0">
                <a:solidFill>
                  <a:srgbClr val="7030A0"/>
                </a:solidFill>
              </a:rPr>
              <a:t>K</a:t>
            </a:r>
            <a:r>
              <a:rPr lang="zh-CN" altLang="en-US" sz="2400" b="1" dirty="0">
                <a:solidFill>
                  <a:srgbClr val="7030A0"/>
                </a:solidFill>
              </a:rPr>
              <a:t>大</a:t>
            </a:r>
            <a:r>
              <a:rPr lang="en-US" altLang="zh-CN" sz="2400" b="1" dirty="0">
                <a:solidFill>
                  <a:srgbClr val="7030A0"/>
                </a:solidFill>
              </a:rPr>
              <a:t>/</a:t>
            </a:r>
            <a:r>
              <a:rPr lang="zh-CN" altLang="en-US" sz="2400" b="1" dirty="0">
                <a:solidFill>
                  <a:srgbClr val="7030A0"/>
                </a:solidFill>
              </a:rPr>
              <a:t>小的数</a:t>
            </a:r>
          </a:p>
        </p:txBody>
      </p:sp>
      <p:sp>
        <p:nvSpPr>
          <p:cNvPr id="23" name="文本框 22"/>
          <p:cNvSpPr txBox="1"/>
          <p:nvPr/>
        </p:nvSpPr>
        <p:spPr>
          <a:xfrm>
            <a:off x="782211" y="1103279"/>
            <a:ext cx="7529581" cy="461665"/>
          </a:xfrm>
          <a:prstGeom prst="rect">
            <a:avLst/>
          </a:prstGeom>
          <a:noFill/>
        </p:spPr>
        <p:txBody>
          <a:bodyPr wrap="square" rtlCol="0">
            <a:spAutoFit/>
          </a:bodyPr>
          <a:lstStyle/>
          <a:p>
            <a:r>
              <a:rPr lang="zh-CN" altLang="zh-CN" sz="2400" dirty="0"/>
              <a:t>现给定</a:t>
            </a:r>
            <a:r>
              <a:rPr lang="zh-CN" altLang="en-US" sz="2400" dirty="0"/>
              <a:t>如下数组，你需要找到第</a:t>
            </a:r>
            <a:r>
              <a:rPr lang="en-US" altLang="zh-CN" sz="2400" dirty="0"/>
              <a:t>3</a:t>
            </a:r>
            <a:r>
              <a:rPr lang="zh-CN" altLang="en-US" sz="2400" dirty="0"/>
              <a:t>小的数</a:t>
            </a:r>
            <a:endParaRPr lang="zh-CN" altLang="en-US" sz="3200" dirty="0"/>
          </a:p>
        </p:txBody>
      </p:sp>
      <mc:AlternateContent xmlns:mc="http://schemas.openxmlformats.org/markup-compatibility/2006" xmlns:a14="http://schemas.microsoft.com/office/drawing/2010/main">
        <mc:Choice Requires="a14">
          <p:sp>
            <p:nvSpPr>
              <p:cNvPr id="32" name="文本框 31"/>
              <p:cNvSpPr txBox="1"/>
              <p:nvPr/>
            </p:nvSpPr>
            <p:spPr>
              <a:xfrm>
                <a:off x="807209" y="5171891"/>
                <a:ext cx="7529581" cy="707886"/>
              </a:xfrm>
              <a:prstGeom prst="rect">
                <a:avLst/>
              </a:prstGeom>
              <a:noFill/>
            </p:spPr>
            <p:txBody>
              <a:bodyPr wrap="square" rtlCol="0">
                <a:spAutoFit/>
              </a:bodyPr>
              <a:lstStyle/>
              <a:p>
                <a:r>
                  <a:rPr lang="zh-CN" altLang="en-US" sz="2000" dirty="0"/>
                  <a:t>方法：使用快排中的划分法使得我们可以在时间复杂度为</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en-US" altLang="zh-CN" sz="2000" i="1" dirty="0" smtClean="0">
                            <a:latin typeface="Cambria Math" panose="02040503050406030204" pitchFamily="18" charset="0"/>
                          </a:rPr>
                          <m:t>𝑛</m:t>
                        </m:r>
                        <m:r>
                          <a:rPr lang="en-US" altLang="zh-CN" sz="2000" i="1" dirty="0">
                            <a:latin typeface="Cambria Math" panose="02040503050406030204" pitchFamily="18" charset="0"/>
                          </a:rPr>
                          <m:t>𝑙𝑔𝑛</m:t>
                        </m:r>
                      </m:e>
                    </m:d>
                  </m:oMath>
                </a14:m>
                <a:r>
                  <a:rPr lang="zh-CN" altLang="en-US" sz="2000" dirty="0"/>
                  <a:t>的情况下找到特定排位的数</a:t>
                </a:r>
                <a:endParaRPr lang="zh-CN" altLang="en-US" sz="28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807209" y="5171891"/>
                <a:ext cx="7529581" cy="707886"/>
              </a:xfrm>
              <a:prstGeom prst="rect">
                <a:avLst/>
              </a:prstGeom>
              <a:blipFill rotWithShape="1">
                <a:blip r:embed="rId3"/>
                <a:stretch>
                  <a:fillRect l="-809" t="-5983" b="-11111"/>
                </a:stretch>
              </a:blipFill>
            </p:spPr>
            <p:txBody>
              <a:bodyPr/>
              <a:lstStyle/>
              <a:p>
                <a:r>
                  <a:rPr lang="zh-CN" altLang="en-US">
                    <a:noFill/>
                  </a:rPr>
                  <a:t> </a:t>
                </a:r>
                <a:endParaRPr lang="zh-CN" altLang="en-US">
                  <a:noFill/>
                </a:endParaRPr>
              </a:p>
            </p:txBody>
          </p:sp>
        </mc:Fallback>
      </mc:AlternateContent>
      <p:sp>
        <p:nvSpPr>
          <p:cNvPr id="21" name="文本框 20"/>
          <p:cNvSpPr txBox="1"/>
          <p:nvPr/>
        </p:nvSpPr>
        <p:spPr>
          <a:xfrm>
            <a:off x="291866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22" name="文本框 21"/>
          <p:cNvSpPr txBox="1"/>
          <p:nvPr/>
        </p:nvSpPr>
        <p:spPr>
          <a:xfrm>
            <a:off x="3316131"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24" name="文本框 23"/>
          <p:cNvSpPr txBox="1"/>
          <p:nvPr/>
        </p:nvSpPr>
        <p:spPr>
          <a:xfrm>
            <a:off x="370327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25" name="文本框 24"/>
          <p:cNvSpPr txBox="1"/>
          <p:nvPr/>
        </p:nvSpPr>
        <p:spPr>
          <a:xfrm>
            <a:off x="4086549"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26" name="文本框 25"/>
          <p:cNvSpPr txBox="1"/>
          <p:nvPr/>
        </p:nvSpPr>
        <p:spPr>
          <a:xfrm>
            <a:off x="4477576"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27" name="文本框 26"/>
          <p:cNvSpPr txBox="1"/>
          <p:nvPr/>
        </p:nvSpPr>
        <p:spPr>
          <a:xfrm>
            <a:off x="4875290"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28" name="文本框 27"/>
          <p:cNvSpPr txBox="1"/>
          <p:nvPr/>
        </p:nvSpPr>
        <p:spPr>
          <a:xfrm>
            <a:off x="5275983" y="2057989"/>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grpSp>
        <p:nvGrpSpPr>
          <p:cNvPr id="3" name="组合 2"/>
          <p:cNvGrpSpPr/>
          <p:nvPr/>
        </p:nvGrpSpPr>
        <p:grpSpPr>
          <a:xfrm>
            <a:off x="2461966" y="2779683"/>
            <a:ext cx="3801346" cy="747929"/>
            <a:chOff x="2461966" y="2779683"/>
            <a:chExt cx="3801346" cy="747929"/>
          </a:xfrm>
        </p:grpSpPr>
        <p:sp>
          <p:nvSpPr>
            <p:cNvPr id="29" name="文本框 28"/>
            <p:cNvSpPr txBox="1"/>
            <p:nvPr/>
          </p:nvSpPr>
          <p:spPr>
            <a:xfrm>
              <a:off x="2461966"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2</a:t>
              </a:r>
              <a:endParaRPr lang="zh-CN" altLang="en-US" sz="2000" dirty="0"/>
            </a:p>
          </p:txBody>
        </p:sp>
        <p:sp>
          <p:nvSpPr>
            <p:cNvPr id="30" name="文本框 29"/>
            <p:cNvSpPr txBox="1"/>
            <p:nvPr/>
          </p:nvSpPr>
          <p:spPr>
            <a:xfrm>
              <a:off x="2859434"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31" name="文本框 30"/>
            <p:cNvSpPr txBox="1"/>
            <p:nvPr/>
          </p:nvSpPr>
          <p:spPr>
            <a:xfrm>
              <a:off x="3246582" y="2779683"/>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34" name="文本框 33"/>
            <p:cNvSpPr txBox="1"/>
            <p:nvPr/>
          </p:nvSpPr>
          <p:spPr>
            <a:xfrm>
              <a:off x="4103972" y="2779683"/>
              <a:ext cx="400693" cy="400110"/>
            </a:xfrm>
            <a:prstGeom prst="rect">
              <a:avLst/>
            </a:prstGeom>
            <a:solidFill>
              <a:srgbClr val="92D03C"/>
            </a:solidFill>
            <a:ln w="19050">
              <a:solidFill>
                <a:schemeClr val="tx1"/>
              </a:solidFill>
            </a:ln>
          </p:spPr>
          <p:txBody>
            <a:bodyPr wrap="square" rtlCol="0">
              <a:spAutoFit/>
            </a:bodyPr>
            <a:lstStyle/>
            <a:p>
              <a:pPr algn="ctr"/>
              <a:r>
                <a:rPr lang="en-US" altLang="zh-CN" sz="2000" dirty="0"/>
                <a:t>5</a:t>
              </a:r>
              <a:endParaRPr lang="zh-CN" altLang="en-US" sz="2000" dirty="0"/>
            </a:p>
          </p:txBody>
        </p:sp>
        <p:sp>
          <p:nvSpPr>
            <p:cNvPr id="36" name="文本框 35"/>
            <p:cNvSpPr txBox="1"/>
            <p:nvPr/>
          </p:nvSpPr>
          <p:spPr>
            <a:xfrm>
              <a:off x="5064212"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8</a:t>
              </a:r>
              <a:endParaRPr lang="zh-CN" altLang="en-US" sz="2000" dirty="0"/>
            </a:p>
          </p:txBody>
        </p:sp>
        <p:sp>
          <p:nvSpPr>
            <p:cNvPr id="37" name="文本框 36"/>
            <p:cNvSpPr txBox="1"/>
            <p:nvPr/>
          </p:nvSpPr>
          <p:spPr>
            <a:xfrm>
              <a:off x="5461926"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7</a:t>
              </a:r>
              <a:endParaRPr lang="zh-CN" altLang="en-US" sz="2000" dirty="0"/>
            </a:p>
          </p:txBody>
        </p:sp>
        <p:sp>
          <p:nvSpPr>
            <p:cNvPr id="38" name="文本框 37"/>
            <p:cNvSpPr txBox="1"/>
            <p:nvPr/>
          </p:nvSpPr>
          <p:spPr>
            <a:xfrm>
              <a:off x="5862619" y="2788948"/>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6</a:t>
              </a:r>
              <a:endParaRPr lang="zh-CN" altLang="en-US" sz="2000" dirty="0"/>
            </a:p>
          </p:txBody>
        </p:sp>
        <p:sp>
          <p:nvSpPr>
            <p:cNvPr id="2" name="文本框 1"/>
            <p:cNvSpPr txBox="1"/>
            <p:nvPr/>
          </p:nvSpPr>
          <p:spPr>
            <a:xfrm>
              <a:off x="4043013" y="3189058"/>
              <a:ext cx="575353" cy="338554"/>
            </a:xfrm>
            <a:prstGeom prst="rect">
              <a:avLst/>
            </a:prstGeom>
            <a:noFill/>
          </p:spPr>
          <p:txBody>
            <a:bodyPr wrap="square" rtlCol="0">
              <a:spAutoFit/>
            </a:bodyPr>
            <a:lstStyle/>
            <a:p>
              <a:r>
                <a:rPr lang="zh-CN" altLang="en-US" sz="1600" dirty="0"/>
                <a:t>第</a:t>
              </a:r>
              <a:r>
                <a:rPr lang="en-US" altLang="zh-CN" sz="1600" dirty="0"/>
                <a:t>4</a:t>
              </a:r>
              <a:endParaRPr lang="zh-CN" altLang="en-US" sz="1600" dirty="0"/>
            </a:p>
          </p:txBody>
        </p:sp>
      </p:grpSp>
      <p:grpSp>
        <p:nvGrpSpPr>
          <p:cNvPr id="4" name="组合 3"/>
          <p:cNvGrpSpPr/>
          <p:nvPr/>
        </p:nvGrpSpPr>
        <p:grpSpPr>
          <a:xfrm>
            <a:off x="1900157" y="3438962"/>
            <a:ext cx="1546771" cy="779182"/>
            <a:chOff x="1900157" y="3438962"/>
            <a:chExt cx="1546771" cy="779182"/>
          </a:xfrm>
        </p:grpSpPr>
        <p:sp>
          <p:nvSpPr>
            <p:cNvPr id="39" name="文本框 38"/>
            <p:cNvSpPr txBox="1"/>
            <p:nvPr/>
          </p:nvSpPr>
          <p:spPr>
            <a:xfrm>
              <a:off x="1948257" y="3438962"/>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2</a:t>
              </a:r>
              <a:endParaRPr lang="zh-CN" altLang="en-US" dirty="0"/>
            </a:p>
          </p:txBody>
        </p:sp>
        <p:sp>
          <p:nvSpPr>
            <p:cNvPr id="40" name="文本框 39"/>
            <p:cNvSpPr txBox="1"/>
            <p:nvPr/>
          </p:nvSpPr>
          <p:spPr>
            <a:xfrm>
              <a:off x="2659087"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4</a:t>
              </a:r>
              <a:endParaRPr lang="zh-CN" altLang="en-US" sz="2000" dirty="0"/>
            </a:p>
          </p:txBody>
        </p:sp>
        <p:sp>
          <p:nvSpPr>
            <p:cNvPr id="41" name="文本框 40"/>
            <p:cNvSpPr txBox="1"/>
            <p:nvPr/>
          </p:nvSpPr>
          <p:spPr>
            <a:xfrm>
              <a:off x="3046235" y="3438962"/>
              <a:ext cx="400693" cy="400110"/>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altLang="zh-CN" sz="2000" dirty="0"/>
                <a:t>3</a:t>
              </a:r>
              <a:endParaRPr lang="zh-CN" altLang="en-US" sz="2000" dirty="0"/>
            </a:p>
          </p:txBody>
        </p:sp>
        <p:sp>
          <p:nvSpPr>
            <p:cNvPr id="44" name="文本框 43"/>
            <p:cNvSpPr txBox="1"/>
            <p:nvPr/>
          </p:nvSpPr>
          <p:spPr>
            <a:xfrm>
              <a:off x="1900157" y="3879590"/>
              <a:ext cx="575353" cy="338554"/>
            </a:xfrm>
            <a:prstGeom prst="rect">
              <a:avLst/>
            </a:prstGeom>
            <a:noFill/>
          </p:spPr>
          <p:txBody>
            <a:bodyPr wrap="square" rtlCol="0">
              <a:spAutoFit/>
            </a:bodyPr>
            <a:lstStyle/>
            <a:p>
              <a:r>
                <a:rPr lang="zh-CN" altLang="en-US" sz="1600" dirty="0"/>
                <a:t>第</a:t>
              </a:r>
              <a:r>
                <a:rPr lang="en-US" altLang="zh-CN" sz="1600" dirty="0"/>
                <a:t>1</a:t>
              </a:r>
              <a:endParaRPr lang="zh-CN" altLang="en-US" sz="1600" dirty="0"/>
            </a:p>
          </p:txBody>
        </p:sp>
      </p:grpSp>
      <p:grpSp>
        <p:nvGrpSpPr>
          <p:cNvPr id="5" name="组合 4"/>
          <p:cNvGrpSpPr/>
          <p:nvPr/>
        </p:nvGrpSpPr>
        <p:grpSpPr>
          <a:xfrm>
            <a:off x="2398401" y="4218144"/>
            <a:ext cx="1405752" cy="738664"/>
            <a:chOff x="2398401" y="4218144"/>
            <a:chExt cx="1405752" cy="738664"/>
          </a:xfrm>
        </p:grpSpPr>
        <p:sp>
          <p:nvSpPr>
            <p:cNvPr id="42" name="文本框 41"/>
            <p:cNvSpPr txBox="1"/>
            <p:nvPr/>
          </p:nvSpPr>
          <p:spPr>
            <a:xfrm>
              <a:off x="2461965"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3</a:t>
              </a:r>
              <a:endParaRPr lang="zh-CN" altLang="en-US" dirty="0"/>
            </a:p>
          </p:txBody>
        </p:sp>
        <p:sp>
          <p:nvSpPr>
            <p:cNvPr id="43" name="文本框 42"/>
            <p:cNvSpPr txBox="1"/>
            <p:nvPr/>
          </p:nvSpPr>
          <p:spPr>
            <a:xfrm>
              <a:off x="3246581" y="4218144"/>
              <a:ext cx="400693" cy="400110"/>
            </a:xfrm>
            <a:prstGeom prst="rect">
              <a:avLst/>
            </a:prstGeom>
            <a:solidFill>
              <a:srgbClr val="92D03C"/>
            </a:solidFill>
            <a:ln w="19050">
              <a:solidFill>
                <a:schemeClr val="tx1"/>
              </a:solidFill>
            </a:ln>
          </p:spPr>
          <p:txBody>
            <a:bodyPr wrap="square" rtlCol="0">
              <a:spAutoFit/>
            </a:bodyPr>
            <a:lstStyle>
              <a:defPPr>
                <a:defRPr lang="zh-CN"/>
              </a:defPPr>
              <a:lvl1pPr algn="ctr">
                <a:defRPr sz="2000"/>
              </a:lvl1pPr>
            </a:lstStyle>
            <a:p>
              <a:r>
                <a:rPr lang="en-US" altLang="zh-CN" dirty="0"/>
                <a:t>4</a:t>
              </a:r>
              <a:endParaRPr lang="zh-CN" altLang="en-US" dirty="0"/>
            </a:p>
          </p:txBody>
        </p:sp>
        <p:sp>
          <p:nvSpPr>
            <p:cNvPr id="45" name="文本框 44"/>
            <p:cNvSpPr txBox="1"/>
            <p:nvPr/>
          </p:nvSpPr>
          <p:spPr>
            <a:xfrm>
              <a:off x="2398401" y="4618254"/>
              <a:ext cx="575353" cy="338554"/>
            </a:xfrm>
            <a:prstGeom prst="rect">
              <a:avLst/>
            </a:prstGeom>
            <a:noFill/>
          </p:spPr>
          <p:txBody>
            <a:bodyPr wrap="square" rtlCol="0">
              <a:spAutoFit/>
            </a:bodyPr>
            <a:lstStyle/>
            <a:p>
              <a:r>
                <a:rPr lang="zh-CN" altLang="en-US" sz="1600" dirty="0"/>
                <a:t>第</a:t>
              </a:r>
              <a:r>
                <a:rPr lang="en-US" altLang="zh-CN" sz="1600" dirty="0"/>
                <a:t>2</a:t>
              </a:r>
              <a:endParaRPr lang="zh-CN" altLang="en-US" sz="1600" dirty="0"/>
            </a:p>
          </p:txBody>
        </p:sp>
        <p:sp>
          <p:nvSpPr>
            <p:cNvPr id="46" name="文本框 45"/>
            <p:cNvSpPr txBox="1"/>
            <p:nvPr/>
          </p:nvSpPr>
          <p:spPr>
            <a:xfrm>
              <a:off x="3228800" y="4618254"/>
              <a:ext cx="575353" cy="338554"/>
            </a:xfrm>
            <a:prstGeom prst="rect">
              <a:avLst/>
            </a:prstGeom>
            <a:noFill/>
          </p:spPr>
          <p:txBody>
            <a:bodyPr wrap="square" rtlCol="0">
              <a:spAutoFit/>
            </a:bodyPr>
            <a:lstStyle/>
            <a:p>
              <a:r>
                <a:rPr lang="zh-CN" altLang="en-US" sz="1600" dirty="0"/>
                <a:t>第</a:t>
              </a:r>
              <a:r>
                <a:rPr lang="en-US" altLang="zh-CN" sz="1600" dirty="0"/>
                <a:t>3</a:t>
              </a:r>
              <a:endParaRPr lang="zh-CN" altLang="en-US" sz="1600" dirty="0"/>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1" y="4287358"/>
            <a:ext cx="2236510" cy="707886"/>
          </a:xfrm>
          <a:prstGeom prst="rect">
            <a:avLst/>
          </a:prstGeom>
        </p:spPr>
        <p:txBody>
          <a:bodyPr wrap="none">
            <a:spAutoFit/>
          </a:bodyPr>
          <a:lstStyle/>
          <a:p>
            <a:pPr algn="ctr"/>
            <a:r>
              <a:rPr lang="zh-CN" altLang="en-US" sz="4000" dirty="0">
                <a:latin typeface="微软雅黑" panose="020B0503020204020204" pitchFamily="34" charset="-122"/>
                <a:ea typeface="微软雅黑" panose="020B0503020204020204" pitchFamily="34" charset="-122"/>
              </a:rPr>
              <a:t>作业布置</a:t>
            </a:r>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7051" y="252549"/>
            <a:ext cx="1826141" cy="584775"/>
          </a:xfrm>
          <a:prstGeom prst="rect">
            <a:avLst/>
          </a:prstGeom>
          <a:noFill/>
        </p:spPr>
        <p:txBody>
          <a:bodyPr wrap="none" rtlCol="0">
            <a:spAutoFit/>
          </a:bodyPr>
          <a:lstStyle/>
          <a:p>
            <a:r>
              <a:rPr lang="zh-CN" altLang="en-US" sz="3200" b="1" dirty="0"/>
              <a:t>作业布置</a:t>
            </a:r>
          </a:p>
        </p:txBody>
      </p:sp>
      <p:sp>
        <p:nvSpPr>
          <p:cNvPr id="6" name="文本框 5"/>
          <p:cNvSpPr txBox="1"/>
          <p:nvPr/>
        </p:nvSpPr>
        <p:spPr>
          <a:xfrm>
            <a:off x="934720" y="1000045"/>
            <a:ext cx="7294880" cy="4524315"/>
          </a:xfrm>
          <a:prstGeom prst="rect">
            <a:avLst/>
          </a:prstGeom>
          <a:noFill/>
        </p:spPr>
        <p:txBody>
          <a:bodyPr wrap="square" rtlCol="0">
            <a:spAutoFit/>
          </a:bodyPr>
          <a:lstStyle/>
          <a:p>
            <a:r>
              <a:rPr lang="zh-CN" altLang="en-US" sz="2400" dirty="0"/>
              <a:t>①编写 </a:t>
            </a:r>
            <a:r>
              <a:rPr lang="zh-CN" altLang="en-US" sz="2400" dirty="0">
                <a:solidFill>
                  <a:srgbClr val="CC66FF"/>
                </a:solidFill>
              </a:rPr>
              <a:t>插入</a:t>
            </a:r>
            <a:r>
              <a:rPr lang="en-US" altLang="zh-CN" sz="2400" dirty="0">
                <a:solidFill>
                  <a:srgbClr val="CC66FF"/>
                </a:solidFill>
              </a:rPr>
              <a:t>(</a:t>
            </a:r>
            <a:r>
              <a:rPr lang="en-US" altLang="zh-CN" sz="2400" dirty="0" err="1">
                <a:solidFill>
                  <a:srgbClr val="CC66FF"/>
                </a:solidFill>
              </a:rPr>
              <a:t>InsertSort</a:t>
            </a:r>
            <a:r>
              <a:rPr lang="en-US" altLang="zh-CN" sz="2400" dirty="0">
                <a:solidFill>
                  <a:srgbClr val="CC66FF"/>
                </a:solidFill>
              </a:rPr>
              <a:t>)</a:t>
            </a:r>
            <a:r>
              <a:rPr lang="zh-CN" altLang="en-US" sz="2400" dirty="0">
                <a:solidFill>
                  <a:srgbClr val="CC66FF"/>
                </a:solidFill>
              </a:rPr>
              <a:t>、</a:t>
            </a:r>
            <a:r>
              <a:rPr lang="zh-CN" altLang="en-US" sz="2400" dirty="0"/>
              <a:t> </a:t>
            </a:r>
            <a:r>
              <a:rPr lang="zh-CN" altLang="en-US" sz="2400" dirty="0">
                <a:solidFill>
                  <a:srgbClr val="CC66FF"/>
                </a:solidFill>
              </a:rPr>
              <a:t>归并</a:t>
            </a:r>
            <a:r>
              <a:rPr lang="en-US" altLang="zh-CN" sz="2400" dirty="0">
                <a:solidFill>
                  <a:srgbClr val="CC66FF"/>
                </a:solidFill>
              </a:rPr>
              <a:t>(</a:t>
            </a:r>
            <a:r>
              <a:rPr lang="en-US" altLang="zh-CN" sz="2400" dirty="0" err="1">
                <a:solidFill>
                  <a:srgbClr val="CC66FF"/>
                </a:solidFill>
              </a:rPr>
              <a:t>MergeSort</a:t>
            </a:r>
            <a:r>
              <a:rPr lang="en-US" altLang="zh-CN" sz="2400" dirty="0">
                <a:solidFill>
                  <a:srgbClr val="CC66FF"/>
                </a:solidFill>
              </a:rPr>
              <a:t>)</a:t>
            </a:r>
            <a:r>
              <a:rPr lang="zh-CN" altLang="en-US" sz="2400" dirty="0">
                <a:solidFill>
                  <a:srgbClr val="CC66FF"/>
                </a:solidFill>
              </a:rPr>
              <a:t> 、快排</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r>
              <a:rPr lang="zh-CN" altLang="en-US" sz="2400" dirty="0">
                <a:solidFill>
                  <a:srgbClr val="CC66FF"/>
                </a:solidFill>
              </a:rPr>
              <a:t>（递归版）、计数</a:t>
            </a:r>
            <a:r>
              <a:rPr lang="en-US" altLang="zh-CN" sz="2400" dirty="0">
                <a:solidFill>
                  <a:srgbClr val="CC66FF"/>
                </a:solidFill>
              </a:rPr>
              <a:t>(</a:t>
            </a:r>
            <a:r>
              <a:rPr lang="en-US" altLang="zh-CN" sz="2400" dirty="0" err="1">
                <a:solidFill>
                  <a:srgbClr val="CC66FF"/>
                </a:solidFill>
              </a:rPr>
              <a:t>CountSort</a:t>
            </a:r>
            <a:r>
              <a:rPr lang="en-US" altLang="zh-CN" sz="2400" dirty="0">
                <a:solidFill>
                  <a:srgbClr val="CC66FF"/>
                </a:solidFill>
              </a:rPr>
              <a:t>)</a:t>
            </a:r>
            <a:r>
              <a:rPr lang="zh-CN" altLang="en-US" sz="2400" dirty="0">
                <a:solidFill>
                  <a:srgbClr val="CC66FF"/>
                </a:solidFill>
              </a:rPr>
              <a:t>和基数计数排序</a:t>
            </a:r>
            <a:r>
              <a:rPr lang="en-US" altLang="zh-CN" sz="2400" dirty="0">
                <a:solidFill>
                  <a:srgbClr val="CC66FF"/>
                </a:solidFill>
              </a:rPr>
              <a:t>(</a:t>
            </a:r>
            <a:r>
              <a:rPr lang="en-US" altLang="zh-CN" sz="2400" dirty="0" err="1">
                <a:solidFill>
                  <a:srgbClr val="CC66FF"/>
                </a:solidFill>
              </a:rPr>
              <a:t>RadixCountSort</a:t>
            </a:r>
            <a:r>
              <a:rPr lang="en-US" altLang="zh-CN" sz="2400" dirty="0">
                <a:solidFill>
                  <a:srgbClr val="CC66FF"/>
                </a:solidFill>
              </a:rPr>
              <a:t>)</a:t>
            </a:r>
          </a:p>
          <a:p>
            <a:r>
              <a:rPr lang="zh-CN" altLang="en-US" sz="2400" dirty="0"/>
              <a:t>②（选做</a:t>
            </a:r>
            <a:r>
              <a:rPr lang="zh-CN" altLang="en-US" sz="2400"/>
              <a:t>）实现</a:t>
            </a:r>
            <a:r>
              <a:rPr lang="zh-CN" altLang="en-US" sz="2400">
                <a:solidFill>
                  <a:srgbClr val="CC66FF"/>
                </a:solidFill>
              </a:rPr>
              <a:t>快排非</a:t>
            </a:r>
            <a:r>
              <a:rPr lang="zh-CN" altLang="en-US" sz="2400" dirty="0">
                <a:solidFill>
                  <a:srgbClr val="CC66FF"/>
                </a:solidFill>
              </a:rPr>
              <a:t>递归版</a:t>
            </a:r>
            <a:r>
              <a:rPr lang="en-US" altLang="zh-CN" sz="2400" dirty="0">
                <a:solidFill>
                  <a:srgbClr val="CC66FF"/>
                </a:solidFill>
              </a:rPr>
              <a:t>(</a:t>
            </a:r>
            <a:r>
              <a:rPr lang="en-US" altLang="zh-CN" sz="2400" dirty="0" err="1">
                <a:solidFill>
                  <a:srgbClr val="CC66FF"/>
                </a:solidFill>
              </a:rPr>
              <a:t>QuickSort</a:t>
            </a:r>
            <a:r>
              <a:rPr lang="en-US" altLang="zh-CN" sz="2400" dirty="0">
                <a:solidFill>
                  <a:srgbClr val="CC66FF"/>
                </a:solidFill>
              </a:rPr>
              <a:t>)</a:t>
            </a:r>
          </a:p>
          <a:p>
            <a:r>
              <a:rPr lang="zh-CN" altLang="en-US" sz="2400" dirty="0"/>
              <a:t>③编写测试程序，输出上述排序函数在不同的大数据量下的用时，有三个层次（</a:t>
            </a:r>
            <a:r>
              <a:rPr lang="en-US" altLang="zh-CN" sz="2400" dirty="0"/>
              <a:t>10000</a:t>
            </a:r>
            <a:r>
              <a:rPr lang="zh-CN" altLang="en-US" sz="2400" dirty="0"/>
              <a:t>、</a:t>
            </a:r>
            <a:r>
              <a:rPr lang="en-US" altLang="zh-CN" sz="2400" dirty="0"/>
              <a:t>50000</a:t>
            </a:r>
            <a:r>
              <a:rPr lang="zh-CN" altLang="en-US" sz="2400" dirty="0"/>
              <a:t>、</a:t>
            </a:r>
            <a:r>
              <a:rPr lang="en-US" altLang="zh-CN" sz="2400" dirty="0"/>
              <a:t>200000</a:t>
            </a:r>
            <a:r>
              <a:rPr lang="zh-CN" altLang="en-US" sz="2400" dirty="0"/>
              <a:t>）</a:t>
            </a:r>
            <a:endParaRPr lang="en-US" altLang="zh-CN" sz="2400" dirty="0"/>
          </a:p>
          <a:p>
            <a:r>
              <a:rPr lang="zh-CN" altLang="en-US" sz="2400" dirty="0"/>
              <a:t>④编写测试程序，输出上述排序函数在大量小数组下的排序用时</a:t>
            </a:r>
            <a:r>
              <a:rPr lang="zh-CN" altLang="en-US" sz="2400" dirty="0">
                <a:solidFill>
                  <a:schemeClr val="tx1">
                    <a:lumMod val="95000"/>
                    <a:lumOff val="5000"/>
                  </a:schemeClr>
                </a:solidFill>
              </a:rPr>
              <a:t>（如</a:t>
            </a:r>
            <a:r>
              <a:rPr lang="en-US" altLang="zh-CN" sz="2400" dirty="0">
                <a:solidFill>
                  <a:schemeClr val="tx1">
                    <a:lumMod val="95000"/>
                    <a:lumOff val="5000"/>
                  </a:schemeClr>
                </a:solidFill>
              </a:rPr>
              <a:t>100</a:t>
            </a:r>
            <a:r>
              <a:rPr lang="zh-CN" altLang="en-US" sz="2400" dirty="0">
                <a:solidFill>
                  <a:schemeClr val="tx1">
                    <a:lumMod val="95000"/>
                    <a:lumOff val="5000"/>
                  </a:schemeClr>
                </a:solidFill>
              </a:rPr>
              <a:t>数据</a:t>
            </a:r>
            <a:r>
              <a:rPr lang="en-US" altLang="zh-CN" sz="2400" dirty="0">
                <a:solidFill>
                  <a:schemeClr val="tx1">
                    <a:lumMod val="95000"/>
                    <a:lumOff val="5000"/>
                  </a:schemeClr>
                </a:solidFill>
              </a:rPr>
              <a:t>*100k</a:t>
            </a:r>
            <a:r>
              <a:rPr lang="zh-CN" altLang="en-US" sz="2400" dirty="0">
                <a:solidFill>
                  <a:schemeClr val="tx1">
                    <a:lumMod val="95000"/>
                    <a:lumOff val="5000"/>
                  </a:schemeClr>
                </a:solidFill>
              </a:rPr>
              <a:t>次排序）</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⑤编写一个按要求生成测试数据，并保存到文件的程序，和一个能按要求读取文件中的数据并让上述排序函数进行排序的程序。（脚本也可以）</a:t>
            </a:r>
            <a:endParaRPr lang="en-US" altLang="zh-CN" sz="2400" dirty="0">
              <a:solidFill>
                <a:schemeClr val="tx1">
                  <a:lumMod val="95000"/>
                  <a:lumOff val="5000"/>
                </a:schemeClr>
              </a:solidFill>
            </a:endParaRPr>
          </a:p>
          <a:p>
            <a:r>
              <a:rPr lang="zh-CN" altLang="en-US" sz="2400" dirty="0">
                <a:solidFill>
                  <a:schemeClr val="tx1">
                    <a:lumMod val="95000"/>
                    <a:lumOff val="5000"/>
                  </a:schemeClr>
                </a:solidFill>
              </a:rPr>
              <a:t>⑥完成前面两道排序应用题，各实现一个函数。</a:t>
            </a:r>
            <a:endParaRPr lang="en-US" altLang="zh-CN" sz="2400" dirty="0">
              <a:solidFill>
                <a:schemeClr val="tx1">
                  <a:lumMod val="95000"/>
                  <a:lumOff val="5000"/>
                </a:schemeClr>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338" y="62668"/>
            <a:ext cx="4203323" cy="4304202"/>
          </a:xfrm>
          <a:prstGeom prst="rect">
            <a:avLst/>
          </a:prstGeom>
        </p:spPr>
      </p:pic>
      <p:sp>
        <p:nvSpPr>
          <p:cNvPr id="6" name="矩形 5"/>
          <p:cNvSpPr/>
          <p:nvPr/>
        </p:nvSpPr>
        <p:spPr>
          <a:xfrm>
            <a:off x="3453744" y="4271455"/>
            <a:ext cx="2236510" cy="707886"/>
          </a:xfrm>
          <a:prstGeom prst="rect">
            <a:avLst/>
          </a:prstGeom>
        </p:spPr>
        <p:txBody>
          <a:bodyPr wrap="none">
            <a:spAutoFit/>
          </a:bodyPr>
          <a:lstStyle/>
          <a:p>
            <a:r>
              <a:rPr lang="zh-CN" altLang="en-US" sz="4000" dirty="0">
                <a:latin typeface="Adobe 黑体 Std R" panose="020B0400000000000000" pitchFamily="34" charset="-122"/>
                <a:ea typeface="Adobe 黑体 Std R" panose="020B0400000000000000" pitchFamily="34" charset="-122"/>
              </a:rPr>
              <a:t>问题答疑</a:t>
            </a:r>
            <a:endParaRPr lang="en-US" altLang="zh-CN" sz="4000" dirty="0">
              <a:latin typeface="Adobe 黑体 Std R" panose="020B0400000000000000" pitchFamily="34" charset="-122"/>
              <a:ea typeface="Adobe 黑体 Std R" panose="020B0400000000000000"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7455" y="2256312"/>
            <a:ext cx="5109091" cy="1569660"/>
          </a:xfrm>
          <a:prstGeom prst="rect">
            <a:avLst/>
          </a:prstGeom>
          <a:noFill/>
        </p:spPr>
        <p:txBody>
          <a:bodyPr wrap="none" rtlCol="0">
            <a:spAutoFit/>
          </a:bodyPr>
          <a:lstStyle/>
          <a:p>
            <a:r>
              <a:rPr lang="zh-CN" altLang="en-US" sz="9600" dirty="0">
                <a:solidFill>
                  <a:srgbClr val="323232"/>
                </a:solidFill>
                <a:latin typeface="微软雅黑" panose="020B0503020204020204" pitchFamily="34" charset="-122"/>
                <a:ea typeface="微软雅黑" panose="020B0503020204020204" pitchFamily="34" charset="-122"/>
              </a:rPr>
              <a:t>谢谢</a:t>
            </a:r>
            <a:r>
              <a:rPr lang="zh-CN" altLang="en-US" sz="9600" dirty="0">
                <a:solidFill>
                  <a:srgbClr val="009BE1"/>
                </a:solidFill>
                <a:latin typeface="微软雅黑" panose="020B0503020204020204" pitchFamily="34" charset="-122"/>
                <a:ea typeface="微软雅黑" panose="020B0503020204020204" pitchFamily="34" charset="-122"/>
              </a:rPr>
              <a:t>聆听</a:t>
            </a:r>
          </a:p>
        </p:txBody>
      </p:sp>
      <p:cxnSp>
        <p:nvCxnSpPr>
          <p:cNvPr id="7" name="直接连接符 6"/>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4254" y="1111710"/>
            <a:ext cx="5403401" cy="521970"/>
          </a:xfrm>
          <a:prstGeom prst="rect">
            <a:avLst/>
          </a:prstGeom>
          <a:noFill/>
        </p:spPr>
        <p:txBody>
          <a:bodyPr wrap="square" rtlCol="0">
            <a:spAutoFit/>
          </a:bodyPr>
          <a:lstStyle/>
          <a:p>
            <a:r>
              <a:rPr lang="zh-CN" altLang="en-US" sz="2800" b="1" dirty="0">
                <a:solidFill>
                  <a:srgbClr val="7030A0"/>
                </a:solidFill>
              </a:rPr>
              <a:t>算法的三个基本特性：</a:t>
            </a:r>
          </a:p>
        </p:txBody>
      </p:sp>
      <p:sp>
        <p:nvSpPr>
          <p:cNvPr id="5" name="文本框 4"/>
          <p:cNvSpPr txBox="1"/>
          <p:nvPr/>
        </p:nvSpPr>
        <p:spPr>
          <a:xfrm>
            <a:off x="3205954" y="1882042"/>
            <a:ext cx="4915330" cy="3970318"/>
          </a:xfrm>
          <a:prstGeom prst="rect">
            <a:avLst/>
          </a:prstGeom>
          <a:noFill/>
        </p:spPr>
        <p:txBody>
          <a:bodyPr wrap="square" rtlCol="0">
            <a:spAutoFit/>
          </a:bodyPr>
          <a:lstStyle/>
          <a:p>
            <a:r>
              <a:rPr lang="en-US" altLang="zh-CN" sz="2400" b="1" dirty="0"/>
              <a:t>1) </a:t>
            </a:r>
            <a:r>
              <a:rPr lang="zh-CN" altLang="en-US" sz="2400" b="1" dirty="0"/>
              <a:t>有穷性</a:t>
            </a:r>
          </a:p>
          <a:p>
            <a:endParaRPr lang="en-US" altLang="zh-CN" sz="2400" dirty="0"/>
          </a:p>
          <a:p>
            <a:r>
              <a:rPr lang="en-US" altLang="zh-CN" sz="2400" b="1" dirty="0"/>
              <a:t>2) </a:t>
            </a:r>
            <a:r>
              <a:rPr lang="zh-CN" altLang="en-US" sz="2400" b="1" dirty="0"/>
              <a:t>确定性</a:t>
            </a:r>
          </a:p>
          <a:p>
            <a:endParaRPr lang="en-US" altLang="zh-CN" sz="2400" dirty="0"/>
          </a:p>
          <a:p>
            <a:r>
              <a:rPr lang="en-US" altLang="zh-CN" sz="2400" b="1" dirty="0"/>
              <a:t>3) </a:t>
            </a:r>
            <a:r>
              <a:rPr lang="zh-CN" altLang="en-US" sz="2400" b="1" dirty="0"/>
              <a:t>可行性</a:t>
            </a:r>
          </a:p>
          <a:p>
            <a:endParaRPr lang="en-US" altLang="zh-CN" sz="2400" dirty="0"/>
          </a:p>
          <a:p>
            <a:r>
              <a:rPr lang="en-US" altLang="zh-CN" sz="2400" b="1" dirty="0"/>
              <a:t>4) </a:t>
            </a:r>
            <a:r>
              <a:rPr lang="zh-CN" altLang="en-US" sz="2400" b="1" dirty="0"/>
              <a:t>输入</a:t>
            </a:r>
          </a:p>
          <a:p>
            <a:endParaRPr lang="en-US" altLang="zh-CN" sz="2400" dirty="0"/>
          </a:p>
          <a:p>
            <a:r>
              <a:rPr lang="en-US" altLang="zh-CN" sz="2400" b="1" dirty="0"/>
              <a:t>5) </a:t>
            </a:r>
            <a:r>
              <a:rPr lang="zh-CN" altLang="en-US" sz="2400" b="1" dirty="0"/>
              <a:t>输出</a:t>
            </a:r>
          </a:p>
          <a:p>
            <a:endParaRPr lang="zh-CN" altLang="en-US" sz="3200" dirty="0"/>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rot="16200000">
            <a:off x="4760375" y="3228753"/>
            <a:ext cx="6982462" cy="138869"/>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02561" y="6372220"/>
            <a:ext cx="5199647"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4534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288105" y="2416040"/>
            <a:ext cx="5403401" cy="523220"/>
          </a:xfrm>
          <a:prstGeom prst="rect">
            <a:avLst/>
          </a:prstGeom>
          <a:noFill/>
        </p:spPr>
        <p:txBody>
          <a:bodyPr wrap="square" rtlCol="0">
            <a:spAutoFit/>
          </a:bodyPr>
          <a:lstStyle/>
          <a:p>
            <a:r>
              <a:rPr lang="zh-CN" altLang="en-US" sz="2800" dirty="0">
                <a:solidFill>
                  <a:srgbClr val="7030A0"/>
                </a:solidFill>
              </a:rPr>
              <a:t>算法分析</a:t>
            </a:r>
          </a:p>
        </p:txBody>
      </p:sp>
      <p:sp>
        <p:nvSpPr>
          <p:cNvPr id="32" name="文本框 31"/>
          <p:cNvSpPr txBox="1"/>
          <p:nvPr/>
        </p:nvSpPr>
        <p:spPr>
          <a:xfrm>
            <a:off x="3344556" y="3067354"/>
            <a:ext cx="4915330" cy="460375"/>
          </a:xfrm>
          <a:prstGeom prst="rect">
            <a:avLst/>
          </a:prstGeom>
          <a:noFill/>
        </p:spPr>
        <p:txBody>
          <a:bodyPr wrap="square" rtlCol="0">
            <a:spAutoFit/>
          </a:bodyPr>
          <a:lstStyle/>
          <a:p>
            <a:r>
              <a:rPr lang="zh-CN" altLang="en-US" sz="2400" dirty="0"/>
              <a:t>时间复杂度</a:t>
            </a:r>
            <a:r>
              <a:rPr lang="en-US" altLang="zh-CN" sz="2400" dirty="0"/>
              <a:t>&amp;</a:t>
            </a:r>
            <a:r>
              <a:rPr lang="zh-CN" altLang="en-US" sz="2400" dirty="0"/>
              <a:t>空间复杂度</a:t>
            </a: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4894" y="1310205"/>
            <a:ext cx="5403401" cy="523220"/>
          </a:xfrm>
          <a:prstGeom prst="rect">
            <a:avLst/>
          </a:prstGeom>
          <a:noFill/>
        </p:spPr>
        <p:txBody>
          <a:bodyPr wrap="square" rtlCol="0">
            <a:spAutoFit/>
          </a:bodyPr>
          <a:lstStyle/>
          <a:p>
            <a:r>
              <a:rPr lang="zh-CN" altLang="en-US" sz="2800" b="1" dirty="0">
                <a:solidFill>
                  <a:srgbClr val="7030A0"/>
                </a:solidFill>
              </a:rPr>
              <a:t>时间复杂度</a:t>
            </a:r>
          </a:p>
        </p:txBody>
      </p:sp>
      <p:sp>
        <p:nvSpPr>
          <p:cNvPr id="34" name="矩形 33"/>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9301" y="3047078"/>
            <a:ext cx="7242810" cy="2306955"/>
          </a:xfrm>
          <a:prstGeom prst="rect">
            <a:avLst/>
          </a:prstGeom>
        </p:spPr>
        <p:txBody>
          <a:bodyPr wrap="none">
            <a:spAutoFit/>
          </a:bodyPr>
          <a:lstStyle/>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rPr>
              <a:t>输入规模</a:t>
            </a:r>
            <a:r>
              <a:rPr lang="zh-CN" altLang="en-US" sz="2400" dirty="0">
                <a:latin typeface="+mn-ea"/>
              </a:rPr>
              <a:t>：</a:t>
            </a:r>
            <a:r>
              <a:rPr lang="zh-CN" altLang="en-US" sz="2400" dirty="0">
                <a:latin typeface="+mn-ea"/>
                <a:ea typeface="Adobe 黑体 Std R" panose="020B0400000000000000" pitchFamily="34" charset="-122"/>
              </a:rPr>
              <a:t>输入规模越大，运行时间可能越长</a:t>
            </a:r>
          </a:p>
          <a:p>
            <a:pPr marL="342900" indent="-342900" algn="l">
              <a:lnSpc>
                <a:spcPct val="200000"/>
              </a:lnSpc>
              <a:buFont typeface="Arial" panose="020B0604020202020204" pitchFamily="34" charset="0"/>
              <a:buChar char="•"/>
            </a:pPr>
            <a:r>
              <a:rPr lang="zh-CN" altLang="en-US" sz="2400" b="1" dirty="0">
                <a:latin typeface="+mn-ea"/>
                <a:ea typeface="Adobe 黑体 Std R" panose="020B0400000000000000" pitchFamily="34" charset="-122"/>
                <a:sym typeface="+mn-ea"/>
              </a:rPr>
              <a:t>运行时间度量单位</a:t>
            </a:r>
            <a:r>
              <a:rPr lang="zh-CN" altLang="en-US" sz="2400" b="1" dirty="0">
                <a:latin typeface="+mj-ea"/>
                <a:ea typeface="+mj-ea"/>
                <a:sym typeface="+mn-ea"/>
              </a:rPr>
              <a:t>：</a:t>
            </a:r>
            <a:r>
              <a:rPr lang="zh-CN" altLang="en-US" sz="2400" dirty="0">
                <a:latin typeface="+mn-ea"/>
                <a:ea typeface="Adobe 黑体 Std R" panose="020B0400000000000000" pitchFamily="34" charset="-122"/>
                <a:sym typeface="+mn-ea"/>
              </a:rPr>
              <a:t>统计算法中每一步的执行次数</a:t>
            </a:r>
          </a:p>
          <a:p>
            <a:pPr marL="342900" indent="-342900" algn="l">
              <a:lnSpc>
                <a:spcPct val="200000"/>
              </a:lnSpc>
              <a:buFont typeface="Arial" panose="020B0604020202020204" pitchFamily="34" charset="0"/>
              <a:buChar char="•"/>
            </a:pPr>
            <a:r>
              <a:rPr lang="zh-CN" altLang="en-US" sz="2400" b="1" dirty="0">
                <a:latin typeface="Adobe 黑体 Std R" panose="020B0400000000000000" pitchFamily="34" charset="-122"/>
                <a:ea typeface="Adobe 黑体 Std R" panose="020B0400000000000000" pitchFamily="34" charset="-122"/>
              </a:rPr>
              <a:t>统计方法：</a:t>
            </a:r>
            <a:r>
              <a:rPr lang="zh-CN" altLang="en-US" sz="2400" dirty="0">
                <a:latin typeface="Adobe 黑体 Std R" panose="020B0400000000000000" pitchFamily="34" charset="-122"/>
                <a:ea typeface="Adobe 黑体 Std R" panose="020B0400000000000000" pitchFamily="34" charset="-122"/>
              </a:rPr>
              <a:t>计步法、大</a:t>
            </a:r>
            <a:r>
              <a:rPr lang="en-US" altLang="zh-CN" sz="2400" i="1" dirty="0">
                <a:latin typeface="新宋体" panose="02010609030101010101" charset="-122"/>
                <a:ea typeface="新宋体" panose="02010609030101010101" charset="-122"/>
              </a:rPr>
              <a:t>O</a:t>
            </a:r>
            <a:r>
              <a:rPr lang="zh-CN" altLang="en-US" sz="2400" dirty="0">
                <a:latin typeface="Adobe 黑体 Std R" panose="020B0400000000000000" pitchFamily="34" charset="-122"/>
                <a:ea typeface="Adobe 黑体 Std R" panose="020B0400000000000000" pitchFamily="34" charset="-122"/>
              </a:rPr>
              <a:t>记法</a:t>
            </a:r>
          </a:p>
        </p:txBody>
      </p:sp>
      <p:sp>
        <p:nvSpPr>
          <p:cNvPr id="6" name="文本框 5"/>
          <p:cNvSpPr txBox="1"/>
          <p:nvPr/>
        </p:nvSpPr>
        <p:spPr>
          <a:xfrm>
            <a:off x="1592316" y="2002221"/>
            <a:ext cx="6637283" cy="830997"/>
          </a:xfrm>
          <a:prstGeom prst="rect">
            <a:avLst/>
          </a:prstGeom>
          <a:noFill/>
        </p:spPr>
        <p:txBody>
          <a:bodyPr wrap="square" rtlCol="0">
            <a:spAutoFit/>
          </a:bodyPr>
          <a:lstStyle/>
          <a:p>
            <a:r>
              <a:rPr lang="zh-CN" altLang="en-US" sz="2400" dirty="0">
                <a:latin typeface="+mn-ea"/>
                <a:ea typeface="Adobe 黑体 Std R" panose="020B0400000000000000" pitchFamily="34" charset="-122"/>
              </a:rPr>
              <a:t>指一个算法运行需要执行的步数，通常用于评估一个算法的效率</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2359"/>
            <a:ext cx="9144000" cy="4439238"/>
          </a:xfrm>
          <a:prstGeom prst="rect">
            <a:avLst/>
          </a:prstGeom>
        </p:spPr>
      </p:pic>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1929923" y="5712400"/>
                <a:ext cx="4814424" cy="584775"/>
              </a:xfrm>
              <a:prstGeom prst="rect">
                <a:avLst/>
              </a:prstGeom>
              <a:noFill/>
            </p:spPr>
            <p:txBody>
              <a:bodyPr wrap="square" rtlCol="0">
                <a:spAutoFit/>
              </a:bodyPr>
              <a:lstStyle/>
              <a:p>
                <a:r>
                  <a:rPr lang="zh-CN" altLang="en-US" sz="3200" dirty="0">
                    <a:solidFill>
                      <a:srgbClr val="FF9900"/>
                    </a:solidFill>
                  </a:rPr>
                  <a:t>执行步数</a:t>
                </a:r>
                <a14:m>
                  <m:oMath xmlns:m="http://schemas.openxmlformats.org/officeDocument/2006/math">
                    <m:r>
                      <a:rPr lang="en-US" altLang="zh-CN" sz="3200" i="1" dirty="0" smtClean="0">
                        <a:solidFill>
                          <a:srgbClr val="FF9900"/>
                        </a:solidFill>
                        <a:latin typeface="Cambria Math" panose="02040503050406030204" pitchFamily="18" charset="0"/>
                      </a:rPr>
                      <m:t>𝑇</m:t>
                    </m:r>
                    <m:r>
                      <a:rPr lang="en-US" altLang="zh-CN" sz="3200" i="1" dirty="0" smtClean="0">
                        <a:solidFill>
                          <a:srgbClr val="FF9900"/>
                        </a:solidFill>
                        <a:latin typeface="Cambria Math" panose="02040503050406030204" pitchFamily="18" charset="0"/>
                      </a:rPr>
                      <m:t>(</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)=6</m:t>
                    </m:r>
                    <m:r>
                      <a:rPr lang="en-US" altLang="zh-CN" sz="3200" b="0" i="1" dirty="0" smtClean="0">
                        <a:solidFill>
                          <a:srgbClr val="FF9900"/>
                        </a:solidFill>
                        <a:latin typeface="Cambria Math" panose="02040503050406030204" pitchFamily="18" charset="0"/>
                      </a:rPr>
                      <m:t>𝑛</m:t>
                    </m:r>
                    <m:r>
                      <a:rPr lang="en-US" altLang="zh-CN" sz="3200" i="1" dirty="0" smtClean="0">
                        <a:solidFill>
                          <a:srgbClr val="FF9900"/>
                        </a:solidFill>
                        <a:latin typeface="Cambria Math" panose="02040503050406030204" pitchFamily="18" charset="0"/>
                      </a:rPr>
                      <m:t>+4</m:t>
                    </m:r>
                  </m:oMath>
                </a14:m>
                <a:endParaRPr lang="zh-CN" altLang="en-US" sz="3200" dirty="0">
                  <a:solidFill>
                    <a:srgbClr val="FF99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929923" y="5712400"/>
                <a:ext cx="4814424" cy="584775"/>
              </a:xfrm>
              <a:prstGeom prst="rect">
                <a:avLst/>
              </a:prstGeom>
              <a:blipFill rotWithShape="1">
                <a:blip r:embed="rId5"/>
                <a:stretch>
                  <a:fillRect l="-3295" t="-18750" b="-28125"/>
                </a:stretch>
              </a:blipFill>
            </p:spPr>
            <p:txBody>
              <a:bodyPr/>
              <a:lstStyle/>
              <a:p>
                <a:r>
                  <a:rPr lang="zh-CN" altLang="en-US">
                    <a:noFill/>
                  </a:rPr>
                  <a:t> </a:t>
                </a:r>
                <a:endParaRPr lang="zh-CN" altLang="en-US">
                  <a:noFill/>
                </a:endParaRPr>
              </a:p>
            </p:txBody>
          </p:sp>
        </mc:Fallback>
      </mc:AlternateContent>
      <p:sp>
        <p:nvSpPr>
          <p:cNvPr id="9" name="文本框 8"/>
          <p:cNvSpPr txBox="1"/>
          <p:nvPr/>
        </p:nvSpPr>
        <p:spPr>
          <a:xfrm>
            <a:off x="123290" y="663183"/>
            <a:ext cx="1530849" cy="523220"/>
          </a:xfrm>
          <a:prstGeom prst="rect">
            <a:avLst/>
          </a:prstGeom>
          <a:noFill/>
        </p:spPr>
        <p:txBody>
          <a:bodyPr wrap="square" rtlCol="0">
            <a:spAutoFit/>
          </a:bodyPr>
          <a:lstStyle/>
          <a:p>
            <a:r>
              <a:rPr lang="zh-CN" altLang="en-US" sz="2800" b="1" dirty="0">
                <a:solidFill>
                  <a:srgbClr val="7030A0"/>
                </a:solidFill>
              </a:rPr>
              <a:t>计步法</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8882" y="1073998"/>
            <a:ext cx="6079426" cy="523220"/>
          </a:xfrm>
          <a:prstGeom prst="rect">
            <a:avLst/>
          </a:prstGeom>
          <a:noFill/>
        </p:spPr>
        <p:txBody>
          <a:bodyPr wrap="square" rtlCol="0">
            <a:spAutoFit/>
          </a:bodyPr>
          <a:lstStyle/>
          <a:p>
            <a:r>
              <a:rPr lang="zh-CN" altLang="en-US" sz="2800" b="1" dirty="0">
                <a:solidFill>
                  <a:srgbClr val="7030A0"/>
                </a:solidFill>
              </a:rPr>
              <a:t>评估算法的时间复杂度 </a:t>
            </a:r>
            <a:r>
              <a:rPr lang="en-US" altLang="zh-CN" sz="2800" b="1" dirty="0">
                <a:solidFill>
                  <a:srgbClr val="7030A0"/>
                </a:solidFill>
              </a:rPr>
              <a:t>(</a:t>
            </a:r>
            <a:r>
              <a:rPr lang="zh-CN" altLang="en-US" sz="2800" b="1" dirty="0">
                <a:solidFill>
                  <a:srgbClr val="7030A0"/>
                </a:solidFill>
              </a:rPr>
              <a:t>大</a:t>
            </a:r>
            <a:r>
              <a:rPr lang="en-US" altLang="zh-CN" sz="2800" b="1" i="1" dirty="0">
                <a:solidFill>
                  <a:srgbClr val="7030A0"/>
                </a:solidFill>
              </a:rPr>
              <a:t>O</a:t>
            </a:r>
            <a:r>
              <a:rPr lang="zh-CN" altLang="en-US" sz="2800" b="1" dirty="0">
                <a:solidFill>
                  <a:srgbClr val="7030A0"/>
                </a:solidFill>
              </a:rPr>
              <a:t>记法</a:t>
            </a:r>
            <a:r>
              <a:rPr lang="en-US" altLang="zh-CN" sz="2800" b="1" dirty="0">
                <a:solidFill>
                  <a:srgbClr val="7030A0"/>
                </a:solidFill>
              </a:rPr>
              <a:t>)</a:t>
            </a:r>
            <a:endParaRPr lang="zh-CN" altLang="en-US" sz="2800" b="1" dirty="0">
              <a:solidFill>
                <a:srgbClr val="7030A0"/>
              </a:solidFill>
            </a:endParaRPr>
          </a:p>
        </p:txBody>
      </p:sp>
      <p:sp>
        <p:nvSpPr>
          <p:cNvPr id="2" name="文本框 1"/>
          <p:cNvSpPr txBox="1"/>
          <p:nvPr/>
        </p:nvSpPr>
        <p:spPr>
          <a:xfrm>
            <a:off x="422910" y="1852295"/>
            <a:ext cx="8298815"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算法的时间复杂度用 </a:t>
            </a:r>
            <a:r>
              <a:rPr lang="zh-CN" altLang="en-US" sz="2400" b="1">
                <a:solidFill>
                  <a:srgbClr val="00B0F0"/>
                </a:solidFill>
              </a:rPr>
              <a:t>符号</a:t>
            </a:r>
            <a:r>
              <a:rPr lang="en-US" altLang="zh-CN" sz="2400" b="1">
                <a:solidFill>
                  <a:srgbClr val="00B0F0"/>
                </a:solidFill>
              </a:rPr>
              <a:t>O</a:t>
            </a:r>
            <a:r>
              <a:rPr lang="en-US" altLang="zh-CN" sz="2400">
                <a:solidFill>
                  <a:srgbClr val="00B0F0"/>
                </a:solidFill>
              </a:rPr>
              <a:t> </a:t>
            </a:r>
            <a:r>
              <a:rPr lang="zh-CN" altLang="en-US" sz="2400">
                <a:solidFill>
                  <a:schemeClr val="tx1"/>
                </a:solidFill>
              </a:rPr>
              <a:t>表示</a:t>
            </a:r>
          </a:p>
          <a:p>
            <a:pPr marL="285750" indent="-285750">
              <a:buFont typeface="Arial" panose="020B0604020202020204" pitchFamily="34" charset="0"/>
              <a:buChar char="•"/>
            </a:pPr>
            <a:r>
              <a:rPr lang="en-US" altLang="zh-CN" sz="2400" i="1">
                <a:solidFill>
                  <a:schemeClr val="tx1"/>
                </a:solidFill>
                <a:latin typeface="Times New Roman" panose="02020603050405020304" charset="0"/>
                <a:ea typeface="仿宋" panose="02010609060101010101" charset="-122"/>
                <a:cs typeface="Times New Roman" panose="02020603050405020304" charset="0"/>
              </a:rPr>
              <a:t>O</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en-US" altLang="zh-CN" sz="2400" i="1">
                <a:solidFill>
                  <a:schemeClr val="tx1"/>
                </a:solidFill>
                <a:latin typeface="Times New Roman" panose="02020603050405020304" charset="0"/>
                <a:ea typeface="仿宋" panose="02010609060101010101" charset="-122"/>
                <a:cs typeface="Times New Roman" panose="02020603050405020304" charset="0"/>
              </a:rPr>
              <a:t>n</a:t>
            </a:r>
            <a:r>
              <a:rPr lang="en-US" altLang="zh-CN"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Times New Roman" panose="02020603050405020304" charset="0"/>
                <a:ea typeface="仿宋" panose="02010609060101010101" charset="-122"/>
                <a:cs typeface="Times New Roman" panose="02020603050405020304" charset="0"/>
              </a:rPr>
              <a:t>：</a:t>
            </a:r>
            <a:r>
              <a:rPr lang="zh-CN" altLang="en-US" sz="2400">
                <a:solidFill>
                  <a:schemeClr val="tx1"/>
                </a:solidFill>
                <a:latin typeface="+mn-ea"/>
                <a:cs typeface="+mn-ea"/>
              </a:rPr>
              <a:t>其中</a:t>
            </a:r>
            <a:r>
              <a:rPr lang="en-US" altLang="zh-CN" sz="2400" i="1">
                <a:solidFill>
                  <a:schemeClr val="tx1"/>
                </a:solidFill>
                <a:latin typeface="Times New Roman" panose="02020603050405020304" charset="0"/>
                <a:cs typeface="Times New Roman" panose="02020603050405020304" charset="0"/>
              </a:rPr>
              <a:t>n</a:t>
            </a:r>
            <a:r>
              <a:rPr lang="zh-CN" altLang="en-US" sz="2400">
                <a:solidFill>
                  <a:schemeClr val="tx1"/>
                </a:solidFill>
                <a:latin typeface="Times New Roman" panose="02020603050405020304" charset="0"/>
                <a:cs typeface="Times New Roman" panose="02020603050405020304" charset="0"/>
              </a:rPr>
              <a:t>为数据输入量，这里表示算法的用时与输入量成正比，代表着一个算法的最坏情况的运行时间（上界）</a:t>
            </a:r>
          </a:p>
        </p:txBody>
      </p:sp>
      <p:sp>
        <p:nvSpPr>
          <p:cNvPr id="10" name="文本框 9"/>
          <p:cNvSpPr txBox="1"/>
          <p:nvPr/>
        </p:nvSpPr>
        <p:spPr>
          <a:xfrm>
            <a:off x="422275" y="4441190"/>
            <a:ext cx="8298815" cy="1568450"/>
          </a:xfrm>
          <a:prstGeom prst="rect">
            <a:avLst/>
          </a:prstGeom>
          <a:noFill/>
        </p:spPr>
        <p:txBody>
          <a:bodyPr wrap="square" rtlCol="0">
            <a:spAutoFit/>
          </a:bodyPr>
          <a:lstStyle/>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只有常数项的都记为</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(1)</a:t>
            </a: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只保留最高阶项，如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 </a:t>
            </a:r>
            <a:r>
              <a:rPr lang="en-US" altLang="zh-CN" sz="2400">
                <a:solidFill>
                  <a:schemeClr val="tx1"/>
                </a:solidFill>
                <a:latin typeface="Times New Roman" panose="02020603050405020304" charset="0"/>
                <a:cs typeface="Times New Roman" panose="02020603050405020304" charset="0"/>
              </a:rPr>
              <a:t>+ 4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p>
          <a:p>
            <a:pPr marL="457200" indent="-457200">
              <a:buFont typeface="Arial" panose="020B0604020202020204" pitchFamily="34" charset="0"/>
              <a:buAutoNum type="arabicPeriod"/>
            </a:pPr>
            <a:r>
              <a:rPr lang="zh-CN" altLang="en-US" sz="2400">
                <a:solidFill>
                  <a:schemeClr val="tx1"/>
                </a:solidFill>
                <a:latin typeface="Times New Roman" panose="02020603050405020304" charset="0"/>
                <a:cs typeface="Times New Roman" panose="02020603050405020304" charset="0"/>
              </a:rPr>
              <a:t>如果最高阶项的系数不是</a:t>
            </a:r>
            <a:r>
              <a:rPr lang="en-US" altLang="zh-CN" sz="2400">
                <a:solidFill>
                  <a:schemeClr val="tx1"/>
                </a:solidFill>
                <a:latin typeface="Times New Roman" panose="02020603050405020304" charset="0"/>
                <a:cs typeface="Times New Roman" panose="02020603050405020304" charset="0"/>
              </a:rPr>
              <a:t>1</a:t>
            </a:r>
            <a:r>
              <a:rPr lang="zh-CN" altLang="en-US" sz="2400">
                <a:solidFill>
                  <a:schemeClr val="tx1"/>
                </a:solidFill>
                <a:latin typeface="Times New Roman" panose="02020603050405020304" charset="0"/>
                <a:cs typeface="Times New Roman" panose="02020603050405020304" charset="0"/>
              </a:rPr>
              <a:t>，则将该系数改为</a:t>
            </a:r>
            <a:r>
              <a:rPr lang="en-US" altLang="zh-CN" sz="2400">
                <a:solidFill>
                  <a:schemeClr val="tx1"/>
                </a:solidFill>
                <a:latin typeface="Times New Roman" panose="02020603050405020304" charset="0"/>
                <a:cs typeface="Times New Roman" panose="02020603050405020304" charset="0"/>
              </a:rPr>
              <a:t>1</a:t>
            </a:r>
          </a:p>
          <a:p>
            <a:pPr indent="0">
              <a:buFont typeface="Arial" panose="020B0604020202020204" pitchFamily="34" charset="0"/>
              <a:buNone/>
            </a:pPr>
            <a:r>
              <a:rPr lang="en-US" altLang="zh-CN" sz="2400">
                <a:solidFill>
                  <a:schemeClr val="tx1"/>
                </a:solidFill>
                <a:latin typeface="Times New Roman" panose="02020603050405020304" charset="0"/>
                <a:cs typeface="Times New Roman" panose="02020603050405020304" charset="0"/>
              </a:rPr>
              <a:t>	</a:t>
            </a:r>
            <a:r>
              <a:rPr lang="zh-CN" altLang="en-US" sz="2400">
                <a:solidFill>
                  <a:schemeClr val="tx1"/>
                </a:solidFill>
                <a:latin typeface="Times New Roman" panose="02020603050405020304" charset="0"/>
                <a:cs typeface="Times New Roman" panose="02020603050405020304" charset="0"/>
              </a:rPr>
              <a:t>如</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(4</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2</a:t>
            </a:r>
            <a:r>
              <a:rPr lang="en-US" altLang="zh-CN" sz="2400">
                <a:solidFill>
                  <a:schemeClr val="tx1"/>
                </a:solidFill>
                <a:latin typeface="Times New Roman" panose="02020603050405020304" charset="0"/>
                <a:cs typeface="Times New Roman" panose="02020603050405020304" charset="0"/>
              </a:rPr>
              <a:t>) = </a:t>
            </a:r>
            <a:r>
              <a:rPr lang="en-US" altLang="zh-CN" sz="2400" i="1">
                <a:solidFill>
                  <a:schemeClr val="tx1"/>
                </a:solidFill>
                <a:latin typeface="Times New Roman" panose="02020603050405020304" charset="0"/>
                <a:cs typeface="Times New Roman" panose="02020603050405020304" charset="0"/>
              </a:rPr>
              <a:t>O</a:t>
            </a:r>
            <a:r>
              <a:rPr lang="en-US" altLang="zh-CN" sz="2400">
                <a:solidFill>
                  <a:schemeClr val="tx1"/>
                </a:solidFill>
                <a:latin typeface="Times New Roman" panose="02020603050405020304" charset="0"/>
                <a:cs typeface="Times New Roman" panose="02020603050405020304" charset="0"/>
              </a:rPr>
              <a:t>(</a:t>
            </a:r>
            <a:r>
              <a:rPr lang="en-US" altLang="zh-CN" sz="2400" i="1">
                <a:solidFill>
                  <a:schemeClr val="tx1"/>
                </a:solidFill>
                <a:latin typeface="Times New Roman" panose="02020603050405020304" charset="0"/>
                <a:cs typeface="Times New Roman" panose="02020603050405020304" charset="0"/>
              </a:rPr>
              <a:t>n</a:t>
            </a:r>
            <a:r>
              <a:rPr lang="en-US" altLang="zh-CN" sz="2400" baseline="30000">
                <a:solidFill>
                  <a:schemeClr val="tx1"/>
                </a:solidFill>
                <a:latin typeface="Times New Roman" panose="02020603050405020304" charset="0"/>
                <a:cs typeface="Times New Roman" panose="02020603050405020304" charset="0"/>
              </a:rPr>
              <a:t>3</a:t>
            </a:r>
            <a:r>
              <a:rPr lang="en-US" altLang="zh-CN" sz="2400">
                <a:solidFill>
                  <a:schemeClr val="tx1"/>
                </a:solidFill>
                <a:latin typeface="Times New Roman" panose="02020603050405020304" charset="0"/>
                <a:cs typeface="Times New Roman" panose="02020603050405020304" charset="0"/>
              </a:rPr>
              <a:t>)</a:t>
            </a:r>
          </a:p>
        </p:txBody>
      </p:sp>
      <p:sp>
        <p:nvSpPr>
          <p:cNvPr id="11" name="文本框 10"/>
          <p:cNvSpPr txBox="1"/>
          <p:nvPr/>
        </p:nvSpPr>
        <p:spPr>
          <a:xfrm>
            <a:off x="119517" y="3557483"/>
            <a:ext cx="6079426" cy="521970"/>
          </a:xfrm>
          <a:prstGeom prst="rect">
            <a:avLst/>
          </a:prstGeom>
          <a:noFill/>
        </p:spPr>
        <p:txBody>
          <a:bodyPr wrap="square" rtlCol="0">
            <a:spAutoFit/>
          </a:bodyPr>
          <a:lstStyle/>
          <a:p>
            <a:r>
              <a:rPr lang="zh-CN" sz="2800" b="1" dirty="0">
                <a:solidFill>
                  <a:srgbClr val="7030A0"/>
                </a:solidFill>
              </a:rPr>
              <a:t>如何计算？</a:t>
            </a: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0806" y="413265"/>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01603" y="6372220"/>
            <a:ext cx="5141458" cy="118471"/>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633316" y="1548403"/>
                <a:ext cx="8253830" cy="1383712"/>
              </a:xfrm>
              <a:prstGeom prst="rect">
                <a:avLst/>
              </a:prstGeom>
              <a:noFill/>
            </p:spPr>
            <p:txBody>
              <a:bodyPr wrap="square" rtlCol="0">
                <a:spAutoFit/>
              </a:bodyPr>
              <a:lstStyle/>
              <a:p>
                <a:r>
                  <a:rPr lang="zh-CN" altLang="en-US" sz="2800" dirty="0"/>
                  <a:t>时间复杂度效率从快到慢的排序</a:t>
                </a:r>
                <a:endParaRPr lang="pt-BR" altLang="zh-CN" sz="2800" dirty="0"/>
              </a:p>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e>
                      </m:d>
                      <m:r>
                        <a:rPr lang="en-US" altLang="zh-CN" sz="2800" b="0" i="0"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𝑛𝑙𝑔𝑛</m:t>
                          </m:r>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2</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b="0" i="1" smtClean="0">
                                  <a:latin typeface="Cambria Math" panose="02040503050406030204" pitchFamily="18" charset="0"/>
                                </a:rPr>
                                <m:t>3</m:t>
                              </m:r>
                            </m:sup>
                          </m:sSup>
                        </m:e>
                      </m:d>
                      <m:r>
                        <a:rPr lang="en-US" altLang="zh-CN" sz="2800" b="0" i="1" smtClean="0">
                          <a:latin typeface="Cambria Math" panose="02040503050406030204" pitchFamily="18" charset="0"/>
                        </a:rPr>
                        <m:t>&lt;</m:t>
                      </m:r>
                      <m:r>
                        <a:rPr lang="en-US" altLang="zh-CN" sz="2800" i="1">
                          <a:latin typeface="Cambria Math" panose="02040503050406030204" pitchFamily="18" charset="0"/>
                        </a:rPr>
                        <m:t>𝑂</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𝑛</m:t>
                              </m:r>
                            </m:sup>
                          </m:sSup>
                        </m:e>
                      </m:d>
                      <m:r>
                        <a:rPr lang="en-US" altLang="zh-CN" sz="2800" b="0" i="1" smtClean="0">
                          <a:latin typeface="Cambria Math" panose="02040503050406030204" pitchFamily="18" charset="0"/>
                        </a:rPr>
                        <m:t>&lt;</m:t>
                      </m:r>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m:oMathPara>
                </a14:m>
                <a:endParaRPr lang="zh-CN" altLang="en-US" sz="3600" dirty="0">
                  <a:latin typeface="+mj-ea"/>
                  <a:ea typeface="+mj-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33316" y="1548403"/>
                <a:ext cx="8253830" cy="1383712"/>
              </a:xfrm>
              <a:prstGeom prst="rect">
                <a:avLst/>
              </a:prstGeom>
              <a:blipFill rotWithShape="1">
                <a:blip r:embed="rId4"/>
                <a:stretch>
                  <a:fillRect l="-1551" t="-61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33316" y="3429000"/>
                <a:ext cx="8253830" cy="2062103"/>
              </a:xfrm>
              <a:prstGeom prst="rect">
                <a:avLst/>
              </a:prstGeom>
              <a:noFill/>
            </p:spPr>
            <p:txBody>
              <a:bodyPr wrap="square" rtlCol="0">
                <a:spAutoFit/>
              </a:bodyPr>
              <a:lstStyle/>
              <a:p>
                <a:r>
                  <a:rPr lang="zh-CN" altLang="en-US" sz="2800" dirty="0"/>
                  <a:t>注意！大</a:t>
                </a:r>
                <a:r>
                  <a:rPr lang="en-US" altLang="zh-CN" sz="2800" dirty="0"/>
                  <a:t>O</a:t>
                </a:r>
                <a:r>
                  <a:rPr lang="zh-CN" altLang="en-US" sz="2800" dirty="0"/>
                  <a:t>记法对数据量大的时候才会体现优势，并且丢失了原函数的一些信息，如：</a:t>
                </a:r>
                <a:endParaRPr lang="en-US" altLang="zh-CN" sz="2800" dirty="0"/>
              </a:p>
              <a:p>
                <a14:m>
                  <m:oMath xmlns:m="http://schemas.openxmlformats.org/officeDocument/2006/math">
                    <m:r>
                      <a:rPr lang="en-US" altLang="zh-CN" sz="3600" b="0" i="1" smtClean="0">
                        <a:latin typeface="Cambria Math" panose="02040503050406030204" pitchFamily="18" charset="0"/>
                        <a:ea typeface="+mj-ea"/>
                      </a:rPr>
                      <m:t>𝑇</m:t>
                    </m:r>
                    <m:d>
                      <m:dPr>
                        <m:ctrlPr>
                          <a:rPr lang="en-US" altLang="zh-CN" sz="3600" b="0" i="1" smtClean="0">
                            <a:latin typeface="Cambria Math" panose="02040503050406030204" pitchFamily="18" charset="0"/>
                            <a:ea typeface="+mj-ea"/>
                          </a:rPr>
                        </m:ctrlPr>
                      </m:dPr>
                      <m:e>
                        <m:r>
                          <a:rPr lang="en-US" altLang="zh-CN" sz="3600" b="0" i="1" smtClean="0">
                            <a:latin typeface="Cambria Math" panose="02040503050406030204" pitchFamily="18" charset="0"/>
                            <a:ea typeface="+mj-ea"/>
                          </a:rPr>
                          <m:t>𝑛</m:t>
                        </m:r>
                      </m:e>
                    </m:d>
                    <m:r>
                      <a:rPr lang="en-US" altLang="zh-CN" sz="3600" b="0" i="1" smtClean="0">
                        <a:latin typeface="Cambria Math" panose="02040503050406030204" pitchFamily="18" charset="0"/>
                        <a:ea typeface="+mj-ea"/>
                      </a:rPr>
                      <m:t>=</m:t>
                    </m:r>
                    <m:r>
                      <a:rPr lang="en-US" altLang="zh-CN" sz="3600" b="0" i="1" smtClean="0">
                        <a:latin typeface="Cambria Math" panose="02040503050406030204" pitchFamily="18" charset="0"/>
                        <a:ea typeface="+mj-ea"/>
                      </a:rPr>
                      <m:t>𝑛</m:t>
                    </m:r>
                    <m:r>
                      <a:rPr lang="en-US" altLang="zh-CN" sz="3600" b="0" i="1" smtClean="0">
                        <a:latin typeface="Cambria Math" panose="02040503050406030204" pitchFamily="18" charset="0"/>
                        <a:ea typeface="+mj-ea"/>
                      </a:rPr>
                      <m:t>+10000</m:t>
                    </m:r>
                  </m:oMath>
                </a14:m>
                <a:r>
                  <a:rPr lang="zh-CN" altLang="en-US" sz="3600" dirty="0">
                    <a:latin typeface="+mj-ea"/>
                    <a:ea typeface="+mj-ea"/>
                  </a:rPr>
                  <a:t>和</a:t>
                </a:r>
                <a14:m>
                  <m:oMath xmlns:m="http://schemas.openxmlformats.org/officeDocument/2006/math">
                    <m:r>
                      <a:rPr lang="en-US" altLang="zh-CN" sz="3600" b="0" i="1" dirty="0" smtClean="0">
                        <a:latin typeface="Cambria Math" panose="02040503050406030204" pitchFamily="18" charset="0"/>
                        <a:ea typeface="+mj-ea"/>
                      </a:rPr>
                      <m:t>𝑇</m:t>
                    </m:r>
                    <m:d>
                      <m:dPr>
                        <m:ctrlPr>
                          <a:rPr lang="en-US" altLang="zh-CN" sz="3600" b="0" i="1" dirty="0" smtClean="0">
                            <a:latin typeface="Cambria Math" panose="02040503050406030204" pitchFamily="18" charset="0"/>
                            <a:ea typeface="+mj-ea"/>
                          </a:rPr>
                        </m:ctrlPr>
                      </m:dPr>
                      <m:e>
                        <m:r>
                          <a:rPr lang="en-US" altLang="zh-CN" sz="3600" b="0" i="1" dirty="0" smtClean="0">
                            <a:latin typeface="Cambria Math" panose="02040503050406030204" pitchFamily="18" charset="0"/>
                            <a:ea typeface="+mj-ea"/>
                          </a:rPr>
                          <m:t>𝑛</m:t>
                        </m:r>
                      </m:e>
                    </m:d>
                    <m:r>
                      <a:rPr lang="en-US" altLang="zh-CN" sz="3600" b="0" i="1" dirty="0" smtClean="0">
                        <a:latin typeface="Cambria Math" panose="02040503050406030204" pitchFamily="18" charset="0"/>
                        <a:ea typeface="+mj-ea"/>
                      </a:rPr>
                      <m:t>=</m:t>
                    </m:r>
                    <m:sSup>
                      <m:sSupPr>
                        <m:ctrlPr>
                          <a:rPr lang="en-US" altLang="zh-CN" sz="3600" b="0" i="1" dirty="0" smtClean="0">
                            <a:latin typeface="Cambria Math" panose="02040503050406030204" pitchFamily="18" charset="0"/>
                            <a:ea typeface="+mj-ea"/>
                          </a:rPr>
                        </m:ctrlPr>
                      </m:sSupPr>
                      <m:e>
                        <m:r>
                          <a:rPr lang="en-US" altLang="zh-CN" sz="3600" b="0" i="1" dirty="0" smtClean="0">
                            <a:latin typeface="Cambria Math" panose="02040503050406030204" pitchFamily="18" charset="0"/>
                            <a:ea typeface="+mj-ea"/>
                          </a:rPr>
                          <m:t>𝑛</m:t>
                        </m:r>
                      </m:e>
                      <m:sup>
                        <m:r>
                          <a:rPr lang="en-US" altLang="zh-CN" sz="3600" b="0" i="1" dirty="0" smtClean="0">
                            <a:latin typeface="Cambria Math" panose="02040503050406030204" pitchFamily="18" charset="0"/>
                            <a:ea typeface="+mj-ea"/>
                          </a:rPr>
                          <m:t>2</m:t>
                        </m:r>
                      </m:sup>
                    </m:sSup>
                    <m:r>
                      <a:rPr lang="en-US" altLang="zh-CN" sz="3600" b="0" i="1" dirty="0" smtClean="0">
                        <a:latin typeface="Cambria Math" panose="02040503050406030204" pitchFamily="18" charset="0"/>
                        <a:ea typeface="+mj-ea"/>
                      </a:rPr>
                      <m:t>+10</m:t>
                    </m:r>
                  </m:oMath>
                </a14:m>
                <a:r>
                  <a:rPr lang="zh-CN" altLang="en-US" sz="3600" dirty="0">
                    <a:latin typeface="+mj-ea"/>
                    <a:ea typeface="+mj-ea"/>
                  </a:rPr>
                  <a:t>对应下的</a:t>
                </a:r>
                <a14:m>
                  <m:oMath xmlns:m="http://schemas.openxmlformats.org/officeDocument/2006/math">
                    <m:r>
                      <a:rPr lang="en-US" altLang="zh-CN" sz="3600" b="0" i="1" smtClean="0">
                        <a:latin typeface="Cambria Math" panose="02040503050406030204" pitchFamily="18" charset="0"/>
                      </a:rPr>
                      <m:t>𝑂</m:t>
                    </m:r>
                    <m:d>
                      <m:dPr>
                        <m:ctrlPr>
                          <a:rPr lang="en-US" altLang="zh-CN" sz="3600" i="1">
                            <a:latin typeface="Cambria Math" panose="02040503050406030204" pitchFamily="18" charset="0"/>
                          </a:rPr>
                        </m:ctrlPr>
                      </m:dPr>
                      <m:e>
                        <m:r>
                          <a:rPr lang="en-US" altLang="zh-CN" sz="3600" i="1">
                            <a:latin typeface="Cambria Math" panose="02040503050406030204" pitchFamily="18" charset="0"/>
                          </a:rPr>
                          <m:t>𝑛</m:t>
                        </m:r>
                      </m:e>
                    </m:d>
                    <m:r>
                      <a:rPr lang="zh-CN" altLang="en-US" sz="3600" i="1">
                        <a:latin typeface="Cambria Math" panose="02040503050406030204" pitchFamily="18" charset="0"/>
                      </a:rPr>
                      <m:t>和</m:t>
                    </m:r>
                    <m:r>
                      <a:rPr lang="en-US" altLang="zh-CN" sz="3600" b="0" i="1" smtClean="0">
                        <a:latin typeface="Cambria Math" panose="02040503050406030204" pitchFamily="18" charset="0"/>
                      </a:rPr>
                      <m:t>𝑂</m:t>
                    </m:r>
                    <m:d>
                      <m:dPr>
                        <m:ctrlPr>
                          <a:rPr lang="en-US" altLang="zh-CN" sz="3600" i="1" dirty="0" smtClean="0">
                            <a:latin typeface="Cambria Math" panose="02040503050406030204" pitchFamily="18" charset="0"/>
                          </a:rPr>
                        </m:ctrlPr>
                      </m:dPr>
                      <m:e>
                        <m:sSup>
                          <m:sSupPr>
                            <m:ctrlPr>
                              <a:rPr lang="en-US" altLang="zh-CN" sz="3600" i="1" dirty="0">
                                <a:latin typeface="Cambria Math" panose="02040503050406030204" pitchFamily="18" charset="0"/>
                              </a:rPr>
                            </m:ctrlPr>
                          </m:sSupPr>
                          <m:e>
                            <m:r>
                              <a:rPr lang="en-US" altLang="zh-CN" sz="3600" i="1" dirty="0">
                                <a:latin typeface="Cambria Math" panose="02040503050406030204" pitchFamily="18" charset="0"/>
                              </a:rPr>
                              <m:t>𝑛</m:t>
                            </m:r>
                          </m:e>
                          <m:sup>
                            <m:r>
                              <a:rPr lang="en-US" altLang="zh-CN" sz="3600" i="1" dirty="0">
                                <a:latin typeface="Cambria Math" panose="02040503050406030204" pitchFamily="18" charset="0"/>
                              </a:rPr>
                              <m:t>2</m:t>
                            </m:r>
                          </m:sup>
                        </m:sSup>
                      </m:e>
                    </m:d>
                  </m:oMath>
                </a14:m>
                <a:endParaRPr lang="zh-CN" altLang="en-US" sz="3600" dirty="0">
                  <a:latin typeface="+mj-ea"/>
                  <a:ea typeface="+mj-ea"/>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3316" y="3429000"/>
                <a:ext cx="8253830" cy="2062103"/>
              </a:xfrm>
              <a:prstGeom prst="rect">
                <a:avLst/>
              </a:prstGeom>
              <a:blipFill rotWithShape="1">
                <a:blip r:embed="rId5"/>
                <a:stretch>
                  <a:fillRect l="-2290" t="-4438" r="-1773" b="-9172"/>
                </a:stretch>
              </a:blipFill>
            </p:spPr>
            <p:txBody>
              <a:bodyPr/>
              <a:lstStyle/>
              <a:p>
                <a:r>
                  <a:rPr lang="zh-CN" altLang="en-US">
                    <a:noFill/>
                  </a:rPr>
                  <a:t> </a:t>
                </a:r>
                <a:endParaRPr lang="zh-CN" altLang="en-US">
                  <a:noFill/>
                </a:endParaRPr>
              </a:p>
            </p:txBody>
          </p:sp>
        </mc:Fallback>
      </mc:AlternateContent>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
</p:tagLst>
</file>

<file path=ppt/tags/tag2.xml><?xml version="1.0" encoding="utf-8"?>
<p:tagLst xmlns:a="http://schemas.openxmlformats.org/drawingml/2006/main" xmlns:r="http://schemas.openxmlformats.org/officeDocument/2006/relationships" xmlns:p="http://schemas.openxmlformats.org/presentationml/2006/main">
  <p:tag name="TIMING" val="|7.1"/>
</p:tagLst>
</file>

<file path=ppt/tags/tag3.xml><?xml version="1.0" encoding="utf-8"?>
<p:tagLst xmlns:a="http://schemas.openxmlformats.org/drawingml/2006/main" xmlns:r="http://schemas.openxmlformats.org/officeDocument/2006/relationships" xmlns:p="http://schemas.openxmlformats.org/presentationml/2006/main">
  <p:tag name="TIMING" val="|0|0.4"/>
</p:tagLst>
</file>

<file path=ppt/tags/tag4.xml><?xml version="1.0" encoding="utf-8"?>
<p:tagLst xmlns:a="http://schemas.openxmlformats.org/drawingml/2006/main" xmlns:r="http://schemas.openxmlformats.org/officeDocument/2006/relationships" xmlns:p="http://schemas.openxmlformats.org/presentationml/2006/main">
  <p:tag name="TIMING" val="|0.3|0"/>
</p:tagLst>
</file>

<file path=ppt/tags/tag5.xml><?xml version="1.0" encoding="utf-8"?>
<p:tagLst xmlns:a="http://schemas.openxmlformats.org/drawingml/2006/main" xmlns:r="http://schemas.openxmlformats.org/officeDocument/2006/relationships" xmlns:p="http://schemas.openxmlformats.org/presentationml/2006/main">
  <p:tag name="TIMING" val="|0.7|4.5|29.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TotalTime>
  <Words>2218</Words>
  <Application>Microsoft Office PowerPoint</Application>
  <PresentationFormat>全屏显示(4:3)</PresentationFormat>
  <Paragraphs>428</Paragraphs>
  <Slides>38</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Adobe 繁黑體 Std B</vt:lpstr>
      <vt:lpstr>Adobe 黑体 Std R</vt:lpstr>
      <vt:lpstr>宋体</vt:lpstr>
      <vt:lpstr>微软雅黑</vt:lpstr>
      <vt:lpstr>新宋体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Sucheng</dc:creator>
  <cp:lastModifiedBy>Gu Egan</cp:lastModifiedBy>
  <cp:revision>285</cp:revision>
  <dcterms:created xsi:type="dcterms:W3CDTF">2016-05-03T08:14:00Z</dcterms:created>
  <dcterms:modified xsi:type="dcterms:W3CDTF">2020-04-17T12:29:51Z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