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57" r:id="rId3"/>
    <p:sldId id="258" r:id="rId4"/>
    <p:sldId id="259" r:id="rId5"/>
    <p:sldId id="267" r:id="rId6"/>
    <p:sldId id="346" r:id="rId7"/>
    <p:sldId id="347" r:id="rId8"/>
    <p:sldId id="337" r:id="rId9"/>
    <p:sldId id="344" r:id="rId10"/>
    <p:sldId id="270" r:id="rId11"/>
    <p:sldId id="339" r:id="rId12"/>
    <p:sldId id="341" r:id="rId13"/>
    <p:sldId id="340" r:id="rId14"/>
    <p:sldId id="366" r:id="rId15"/>
    <p:sldId id="345" r:id="rId16"/>
    <p:sldId id="343" r:id="rId17"/>
    <p:sldId id="348" r:id="rId18"/>
    <p:sldId id="363" r:id="rId19"/>
    <p:sldId id="329" r:id="rId20"/>
    <p:sldId id="333" r:id="rId21"/>
    <p:sldId id="338" r:id="rId22"/>
    <p:sldId id="349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9T08:50:27.26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9T08:50:34.81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24.emf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emf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3454889" y="3145657"/>
            <a:ext cx="5282215" cy="58477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3F403E"/>
                </a:solidFill>
                <a:latin typeface="+mj-ea"/>
                <a:ea typeface="+mj-ea"/>
              </a:rPr>
              <a:t>QG</a:t>
            </a:r>
            <a:r>
              <a:rPr lang="zh-CN" altLang="en-US" sz="3200" dirty="0">
                <a:solidFill>
                  <a:srgbClr val="3F403E"/>
                </a:solidFill>
                <a:latin typeface="+mj-ea"/>
                <a:ea typeface="+mj-ea"/>
              </a:rPr>
              <a:t>训练营：链表，了解一下</a:t>
            </a:r>
            <a:endParaRPr lang="zh-CN" altLang="en-US" sz="4000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5131633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2020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5350923" y="59634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主讲人：魏晓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/>
          <a:srcRect r="74172"/>
          <a:stretch>
            <a:fillRect/>
          </a:stretch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737" y="1743567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头结点是附加在首结点前设置的一个特殊结点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初始化链表，创建一个带头结点的空链表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往空链表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L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里插入结点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单链表的生成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Create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15" y="4608334"/>
            <a:ext cx="1502549" cy="1125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32" y="3757434"/>
            <a:ext cx="583913" cy="8509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072" y="4600111"/>
            <a:ext cx="1457831" cy="11256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95325" y="4114463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1.head = (LNode *)malloc(sizeof (LNode))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75379" y="4757749"/>
            <a:ext cx="2598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2.head-&gt;next = NULL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71157" y="5401036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后续的插入结点操作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6835337" y="4704666"/>
            <a:ext cx="1216021" cy="48602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25" y="1743566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进行必要的检查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将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node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结点成为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结点的直接后继结点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返回操作状态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单链表的插入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Insert a node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63" y="4778376"/>
            <a:ext cx="408795" cy="59571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89" y="5374087"/>
            <a:ext cx="936941" cy="7078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953" y="5407097"/>
            <a:ext cx="1070646" cy="65507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348" y="5404465"/>
            <a:ext cx="1087404" cy="66533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646" y="5397199"/>
            <a:ext cx="1070646" cy="65507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317" y="4770756"/>
            <a:ext cx="1076328" cy="12914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142" y="5337498"/>
            <a:ext cx="919545" cy="73229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1441" y="4501469"/>
            <a:ext cx="1054180" cy="109545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5463" y="4770362"/>
            <a:ext cx="408795" cy="59571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666842" y="5477462"/>
            <a:ext cx="662054" cy="2381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head</a:t>
            </a:r>
            <a:endParaRPr lang="zh-CN" altLang="en-US" sz="1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1.04167E-6 -0.06112 C 1.04167E-6 -0.0882 0.11094 -0.12153 0.20117 -0.12153 L 0.40273 -0.121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30" y="-6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277 L 1.04167E-6 -0.06135 C 1.04167E-6 -0.09005 0.11159 -0.12524 0.20208 -0.12524 L 0.40456 -0.1252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-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737" y="1743567"/>
            <a:ext cx="9175688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进行必要的判断使用循环遍历整个链表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函数对每一个结点进行释放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单链表的销毁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Destroy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18" y="6055992"/>
            <a:ext cx="1457831" cy="5270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743" y="5214025"/>
            <a:ext cx="583913" cy="850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260" y="3691894"/>
            <a:ext cx="583913" cy="8509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307549" y="4666047"/>
            <a:ext cx="1125149" cy="4298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88 -0.22176 L -0.49688 -0.10879 C -0.49688 -0.05856 -0.36016 0.00417 -0.24857 0.00417 L 3.75E-6 0.00417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14714 0.00371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922 -0.22083 L -0.3599 -0.2175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13 0.00371 L 0.27891 0.000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9 -0.21759 L -0.20951 -0.2194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51 -0.21944 L -0.13138 -0.21944 C -0.09636 -0.21944 -0.05313 -0.15949 -0.05313 -0.11088 L -0.05313 -0.00208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1085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91 0.0007 L 0.35872 0.0007 C 0.3944 0.0007 0.43854 0.06111 0.43854 0.11019 L 0.43854 0.21968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2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单链表的删除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Delete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E7AB81-8B75-40F6-AF95-A4A18C7136D4}"/>
              </a:ext>
            </a:extLst>
          </p:cNvPr>
          <p:cNvSpPr txBox="1"/>
          <p:nvPr/>
        </p:nvSpPr>
        <p:spPr>
          <a:xfrm>
            <a:off x="695325" y="1743566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进行必要的检查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保存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结点的下一个结点的指针域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删除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结点的下一个结点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9A7AD76C-665D-462C-8786-8A62D4FBE283}"/>
                  </a:ext>
                </a:extLst>
              </p14:cNvPr>
              <p14:cNvContentPartPr/>
              <p14:nvPr/>
            </p14:nvContentPartPr>
            <p14:xfrm>
              <a:off x="9542885" y="-174022"/>
              <a:ext cx="360" cy="36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9A7AD76C-665D-462C-8786-8A62D4FBE2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38565" y="-178342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4520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链表的简单算法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59576" y="2742407"/>
            <a:ext cx="5232401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如何判断单链表成环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9101" y="209371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单链表的反转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318160" y="2020261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08635" y="2669065"/>
            <a:ext cx="357791" cy="58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9576" y="3390742"/>
            <a:ext cx="52324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返回中间结点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10365" y="3317506"/>
            <a:ext cx="3543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737" y="174356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递归实现：从后向前反转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迭代实现：用指针记录下一个结点的位置，再反转当前结点的指向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单链表的反转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Reverse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94" y="4806672"/>
            <a:ext cx="1457831" cy="11256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031" y="4806672"/>
            <a:ext cx="1457831" cy="1125600"/>
          </a:xfrm>
          <a:prstGeom prst="rect">
            <a:avLst/>
          </a:prstGeom>
        </p:spPr>
      </p:pic>
      <p:cxnSp>
        <p:nvCxnSpPr>
          <p:cNvPr id="25" name="连接符: 肘形 24"/>
          <p:cNvCxnSpPr/>
          <p:nvPr/>
        </p:nvCxnSpPr>
        <p:spPr>
          <a:xfrm flipV="1">
            <a:off x="4603933" y="5154844"/>
            <a:ext cx="506952" cy="48132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/>
          <p:cNvCxnSpPr/>
          <p:nvPr/>
        </p:nvCxnSpPr>
        <p:spPr>
          <a:xfrm flipV="1">
            <a:off x="6462563" y="5152304"/>
            <a:ext cx="506952" cy="48132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270" y="4210961"/>
            <a:ext cx="408795" cy="59571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155" y="4844329"/>
            <a:ext cx="1413415" cy="1125600"/>
          </a:xfrm>
          <a:prstGeom prst="rect">
            <a:avLst/>
          </a:prstGeom>
        </p:spPr>
      </p:pic>
      <p:cxnSp>
        <p:nvCxnSpPr>
          <p:cNvPr id="51" name="连接符: 肘形 50"/>
          <p:cNvCxnSpPr/>
          <p:nvPr/>
        </p:nvCxnSpPr>
        <p:spPr>
          <a:xfrm rot="10800000">
            <a:off x="6448086" y="5152305"/>
            <a:ext cx="506952" cy="481325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55" y="4811338"/>
            <a:ext cx="3643148" cy="116325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3528676" y="4947516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cxnSp>
        <p:nvCxnSpPr>
          <p:cNvPr id="87" name="连接符: 肘形 86"/>
          <p:cNvCxnSpPr/>
          <p:nvPr/>
        </p:nvCxnSpPr>
        <p:spPr>
          <a:xfrm flipV="1">
            <a:off x="3205894" y="4793143"/>
            <a:ext cx="4433969" cy="803784"/>
          </a:xfrm>
          <a:prstGeom prst="bentConnector4">
            <a:avLst>
              <a:gd name="adj1" fmla="val -11029"/>
              <a:gd name="adj2" fmla="val 185321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680" y="4844329"/>
            <a:ext cx="1457831" cy="1125600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93" y="4793143"/>
            <a:ext cx="1497813" cy="1192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C286334-EFBE-4288-ABBD-DAFAFE2F911B}"/>
                  </a:ext>
                </a:extLst>
              </p14:cNvPr>
              <p14:cNvContentPartPr/>
              <p14:nvPr/>
            </p14:nvContentPartPr>
            <p14:xfrm>
              <a:off x="2833205" y="4101698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C286334-EFBE-4288-ABBD-DAFAFE2F91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8885" y="4097378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12682 -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87" y="175118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链表头尾成环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链表中间成环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如何判断单链表成环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4"/>
            <a:ext cx="412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Judge whether the linked list is looped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5325" y="2989814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快慢指针法：用指针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slow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fast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对链表进行遍历，慢指针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slow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每次走一步，快指针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fast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每次走两步，如果链表成环，它们最后都会相遇。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64" y="5460451"/>
            <a:ext cx="1378134" cy="8476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98" y="5460451"/>
            <a:ext cx="1378134" cy="8476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59" y="5450125"/>
            <a:ext cx="1378134" cy="8476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670" y="5439799"/>
            <a:ext cx="1097845" cy="847653"/>
          </a:xfrm>
          <a:prstGeom prst="rect">
            <a:avLst/>
          </a:prstGeom>
        </p:spPr>
      </p:pic>
      <p:cxnSp>
        <p:nvCxnSpPr>
          <p:cNvPr id="35" name="连接符: 肘形 34"/>
          <p:cNvCxnSpPr/>
          <p:nvPr/>
        </p:nvCxnSpPr>
        <p:spPr>
          <a:xfrm rot="10800000">
            <a:off x="4663872" y="5450125"/>
            <a:ext cx="3148050" cy="273599"/>
          </a:xfrm>
          <a:prstGeom prst="bentConnector4">
            <a:avLst>
              <a:gd name="adj1" fmla="val -14801"/>
              <a:gd name="adj2" fmla="val 40288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59" y="4844088"/>
            <a:ext cx="408795" cy="59571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746" y="4843288"/>
            <a:ext cx="422966" cy="616362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854376" y="5531852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head</a:t>
            </a:r>
            <a:endParaRPr lang="zh-CN" altLang="en-US" sz="16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20599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2.59259E-6 L 0.1187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1 0.00162 L 0.1414 -0.04769 C 0.14635 -0.05857 0.15364 -0.06366 0.16146 -0.06366 C 0.17018 -0.06366 0.17721 -0.05857 0.18216 -0.04769 L 0.20599 0.00162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1 0.00023 L 0.25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0.00278 L 0.33555 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0.00301 L 0.33607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87" y="1751187"/>
            <a:ext cx="908234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设置快慢指针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快指针到达链表尾部，停止迭代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3846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返回单链表中间节点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110"/>
            <a:ext cx="445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Return to intermediate node of linked list</a:t>
            </a:r>
          </a:p>
        </p:txBody>
      </p:sp>
      <p:sp>
        <p:nvSpPr>
          <p:cNvPr id="12" name="矩形 11"/>
          <p:cNvSpPr/>
          <p:nvPr/>
        </p:nvSpPr>
        <p:spPr>
          <a:xfrm>
            <a:off x="10726420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5325" y="2989814"/>
            <a:ext cx="908234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000" dirty="0">
                <a:solidFill>
                  <a:srgbClr val="3F403E"/>
                </a:solidFill>
                <a:latin typeface="+mn-ea"/>
              </a:rPr>
              <a:t>思路：</a:t>
            </a:r>
            <a:r>
              <a:rPr sz="2000" dirty="0">
                <a:solidFill>
                  <a:srgbClr val="3F403E"/>
                </a:solidFill>
                <a:latin typeface="+mn-ea"/>
              </a:rPr>
              <a:t>快指针每次走两步，慢指针每次走一步，待快指针走到尾，慢指针正好走到中间节点</a:t>
            </a:r>
            <a:r>
              <a:rPr lang="zh-CN" sz="2000" dirty="0">
                <a:solidFill>
                  <a:srgbClr val="3F403E"/>
                </a:solidFill>
                <a:latin typeface="+mn-ea"/>
              </a:rPr>
              <a:t>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14" y="5520141"/>
            <a:ext cx="1378134" cy="8476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48" y="5520141"/>
            <a:ext cx="1378134" cy="8476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09" y="5509815"/>
            <a:ext cx="1378134" cy="8476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05" y="5498219"/>
            <a:ext cx="1097845" cy="84765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604" y="4903143"/>
            <a:ext cx="408795" cy="59571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396" y="4902978"/>
            <a:ext cx="422966" cy="616362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086026" y="5591542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head</a:t>
            </a:r>
            <a:endParaRPr lang="zh-CN" altLang="en-US" sz="1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354" y="5498385"/>
            <a:ext cx="1378134" cy="8476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60 0.000278 L 0.202552 0.001852 " pathEditMode="relative" ptsTypes="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604 0.003519 L 0.139583 0.005093 " pathEditMode="relative" ptsTypes="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552 0.000278 L 0.419219 0.000278 " pathEditMode="relative" ptsTypes="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927 0.005093 L 0.242188 0.003519 " pathEditMode="relative" ptsTypes="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20214" y="307505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链表的应用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3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434291"/>
            <a:ext cx="12192000" cy="356794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82794" y="-1436838"/>
            <a:ext cx="1022641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565763" y="405765"/>
            <a:ext cx="30604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链表的应用</a:t>
            </a:r>
          </a:p>
        </p:txBody>
      </p:sp>
      <p:sp>
        <p:nvSpPr>
          <p:cNvPr id="14" name="PA_文本框 76"/>
          <p:cNvSpPr txBox="1"/>
          <p:nvPr>
            <p:custDataLst>
              <p:tags r:id="rId1"/>
            </p:custDataLst>
          </p:nvPr>
        </p:nvSpPr>
        <p:spPr>
          <a:xfrm>
            <a:off x="1410083" y="5884159"/>
            <a:ext cx="3713871" cy="437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+mn-ea"/>
              </a:rPr>
              <a:t>虚拟内存管理</a:t>
            </a:r>
            <a:endParaRPr lang="en-US" altLang="zh-CN" sz="20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5" name="PA_文本框 76"/>
          <p:cNvSpPr txBox="1"/>
          <p:nvPr>
            <p:custDataLst>
              <p:tags r:id="rId2"/>
            </p:custDataLst>
          </p:nvPr>
        </p:nvSpPr>
        <p:spPr>
          <a:xfrm>
            <a:off x="7193190" y="5884158"/>
            <a:ext cx="3713871" cy="437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文件系统的实现</a:t>
            </a:r>
            <a:endParaRPr lang="en-US" altLang="zh-CN" sz="200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9" name="Picture 2" descr="file:///D:/LKM/Desktop/1356264901_18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1" y="1623174"/>
            <a:ext cx="4356414" cy="3601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956" y="1980670"/>
            <a:ext cx="4667250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12766" y="1222058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ADT</a:t>
            </a:r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以及线性表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78293" y="883504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12766" y="313088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链表的基本操作和简单算法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978293" y="2792297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12766" y="502315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链表的应用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78293" y="4684529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3264" y="8827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92702" y="1273219"/>
            <a:ext cx="308449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训练营第一次作业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B7B7"/>
                </a:solidFill>
                <a:latin typeface="+mn-ea"/>
              </a:rPr>
              <a:t>Something interesting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68959" y="2428541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必做：实现单链表</a:t>
            </a:r>
            <a:r>
              <a:rPr lang="en-US" altLang="zh-CN" dirty="0"/>
              <a:t>ADT</a:t>
            </a:r>
            <a:r>
              <a:rPr lang="zh-CN" altLang="en-US" dirty="0"/>
              <a:t>、实现双向链表</a:t>
            </a:r>
            <a:r>
              <a:rPr lang="en-US" altLang="zh-CN" dirty="0"/>
              <a:t>ADT</a:t>
            </a:r>
            <a:r>
              <a:rPr lang="zh-CN" altLang="en-US" dirty="0"/>
              <a:t>、周记一篇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59136" y="3731735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63649" y="4974314"/>
            <a:ext cx="6817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号（下周四）晚上</a:t>
            </a:r>
            <a:r>
              <a:rPr lang="en-US" altLang="zh-CN" dirty="0"/>
              <a:t>10</a:t>
            </a:r>
            <a:r>
              <a:rPr lang="zh-CN" altLang="en-US" dirty="0"/>
              <a:t>点前上交至导师处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dirty="0"/>
              <a:t>（作业与周记需上传至</a:t>
            </a:r>
            <a:r>
              <a:rPr lang="en-US" altLang="zh-CN" dirty="0" err="1"/>
              <a:t>github</a:t>
            </a:r>
            <a:r>
              <a:rPr lang="zh-CN" altLang="en-US" dirty="0"/>
              <a:t>，提交时仅需发送链接）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59136" y="2991672"/>
            <a:ext cx="8816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选做：</a:t>
            </a:r>
            <a:r>
              <a:rPr lang="en-US" altLang="zh-CN" dirty="0"/>
              <a:t>1.</a:t>
            </a:r>
            <a:r>
              <a:rPr lang="zh-CN" altLang="en-US" dirty="0"/>
              <a:t>单链表奇偶调换（例：</a:t>
            </a:r>
            <a:r>
              <a:rPr lang="en-US" altLang="zh-CN" dirty="0"/>
              <a:t> input: 1 -&gt; 2 -&gt; 3 -&gt; 4  </a:t>
            </a:r>
            <a:r>
              <a:rPr lang="zh-CN" altLang="en-US" dirty="0"/>
              <a:t>，</a:t>
            </a:r>
            <a:r>
              <a:rPr lang="en-US" altLang="zh-CN" dirty="0"/>
              <a:t>output: 2 -&gt; 1 -&gt; 4 -&gt; 3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   2.</a:t>
            </a:r>
            <a:r>
              <a:rPr lang="zh-CN" altLang="en-US" dirty="0"/>
              <a:t>找到单链表的中点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434291"/>
            <a:ext cx="12192000" cy="356794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82794" y="-1436838"/>
            <a:ext cx="1022641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565763" y="405765"/>
            <a:ext cx="30604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周记</a:t>
            </a:r>
          </a:p>
        </p:txBody>
      </p:sp>
      <p:sp>
        <p:nvSpPr>
          <p:cNvPr id="12" name="矩形 11"/>
          <p:cNvSpPr/>
          <p:nvPr/>
        </p:nvSpPr>
        <p:spPr>
          <a:xfrm>
            <a:off x="1890250" y="1272299"/>
            <a:ext cx="8411497" cy="4605241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38797" y="2061458"/>
            <a:ext cx="4195821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Markdown</a:t>
            </a:r>
            <a:r>
              <a:rPr lang="zh-CN" altLang="en-US" sz="2000" dirty="0"/>
              <a:t>语法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推荐编辑器：</a:t>
            </a:r>
            <a:r>
              <a:rPr lang="en-US" altLang="zh-CN" sz="2000" dirty="0"/>
              <a:t>Typora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81575" y="2061458"/>
            <a:ext cx="3095719" cy="2353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周记分为以下四个部分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生活随记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一周总结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存在问题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下周规划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030A0"/>
                </a:solidFill>
                <a:latin typeface="+mj-ea"/>
                <a:ea typeface="+mj-ea"/>
              </a:rPr>
              <a:t>感谢聆听</a:t>
            </a: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No Quest , No Gain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/>
          <a:srcRect r="74172"/>
          <a:stretch>
            <a:fillRect/>
          </a:stretch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28" grpId="0" animBg="1"/>
      <p:bldP spid="21" grpId="0" animBg="1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54540" y="3075056"/>
            <a:ext cx="3680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CFCFD"/>
                </a:solidFill>
                <a:latin typeface="+mj-ea"/>
                <a:ea typeface="+mj-ea"/>
              </a:rPr>
              <a:t>ADT</a:t>
            </a:r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以及线性表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1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抽象数据类型（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ADT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Abstract Data Type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95E726-C5F3-47E4-8FB4-184C9FD20063}"/>
              </a:ext>
            </a:extLst>
          </p:cNvPr>
          <p:cNvSpPr txBox="1"/>
          <p:nvPr/>
        </p:nvSpPr>
        <p:spPr>
          <a:xfrm>
            <a:off x="819401" y="1792377"/>
            <a:ext cx="9202438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抽象数据类型是指一个数学模型以及定义在这个模型上的一组操作。它定义仅仅取决于它的一组逻辑特性，而与它在计算机中的表示和实现无关。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980D18-4944-4302-A619-7A60BE048406}"/>
              </a:ext>
            </a:extLst>
          </p:cNvPr>
          <p:cNvSpPr txBox="1"/>
          <p:nvPr/>
        </p:nvSpPr>
        <p:spPr>
          <a:xfrm>
            <a:off x="878395" y="3087434"/>
            <a:ext cx="9202438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数据抽象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数据封装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继承性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多态性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线性表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Linear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2261912"/>
            <a:ext cx="902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线性表：</a:t>
            </a:r>
            <a:r>
              <a:rPr lang="en-US" altLang="zh-CN" dirty="0"/>
              <a:t>n</a:t>
            </a:r>
            <a:r>
              <a:rPr lang="zh-CN" altLang="en-US" dirty="0"/>
              <a:t>个具有相同特性的数据元素的有限序列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5" y="3916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种类：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03211" y="391615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顺序表</a:t>
            </a:r>
            <a:r>
              <a:rPr lang="zh-CN" altLang="en-US" dirty="0">
                <a:sym typeface="Wingdings" panose="05000000000000000000" pitchFamily="2" charset="2"/>
              </a:rPr>
              <a:t>（逻辑连续、物理连续）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87822" y="440262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</a:t>
            </a:r>
            <a:r>
              <a:rPr lang="zh-CN" altLang="en-US" dirty="0">
                <a:sym typeface="Wingdings" panose="05000000000000000000" pitchFamily="2" charset="2"/>
              </a:rPr>
              <a:t>（逻辑连续、物理不一定连续）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5325" y="3124588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特点：数据元素的关系具有一对一的前驱后继关系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链表的抽象数据类型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Linked List ADT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2134499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数据对象（</a:t>
            </a:r>
            <a:r>
              <a:rPr lang="en-US" altLang="zh-CN" dirty="0"/>
              <a:t>C</a:t>
            </a:r>
            <a:r>
              <a:rPr lang="zh-CN" altLang="en-US" dirty="0"/>
              <a:t>）：链表上的一个个结点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325" y="3566002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基本操作（</a:t>
            </a:r>
            <a:r>
              <a:rPr lang="en-US" altLang="zh-CN" dirty="0"/>
              <a:t>P</a:t>
            </a:r>
            <a:r>
              <a:rPr lang="zh-CN" altLang="en-US" dirty="0"/>
              <a:t>）：生成、销毁、删除、插入等</a:t>
            </a:r>
          </a:p>
        </p:txBody>
      </p:sp>
      <p:sp>
        <p:nvSpPr>
          <p:cNvPr id="8" name="矩形 7"/>
          <p:cNvSpPr/>
          <p:nvPr/>
        </p:nvSpPr>
        <p:spPr>
          <a:xfrm>
            <a:off x="695325" y="2851110"/>
            <a:ext cx="839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数据关系（</a:t>
            </a:r>
            <a:r>
              <a:rPr lang="en-US" altLang="zh-CN" dirty="0"/>
              <a:t>R</a:t>
            </a:r>
            <a:r>
              <a:rPr lang="zh-CN" altLang="en-US" dirty="0"/>
              <a:t>）：一个结点的指针域指向下一个结点的指向关系（前驱后继关系）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5" y="4586324"/>
            <a:ext cx="3019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define struct of linked list</a:t>
            </a:r>
          </a:p>
          <a:p>
            <a:r>
              <a:rPr lang="zh-CN" altLang="en-US" dirty="0"/>
              <a:t>typedef struct LNode { </a:t>
            </a:r>
          </a:p>
          <a:p>
            <a:r>
              <a:rPr lang="zh-CN" altLang="en-US" dirty="0"/>
              <a:t>	ElemType data; </a:t>
            </a:r>
          </a:p>
          <a:p>
            <a:r>
              <a:rPr lang="zh-CN" altLang="en-US" dirty="0"/>
              <a:t>  	struct LNode *next; </a:t>
            </a:r>
          </a:p>
          <a:p>
            <a:r>
              <a:rPr lang="zh-CN" altLang="en-US" dirty="0"/>
              <a:t>} LNode, *LinkedList;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4336608"/>
            <a:ext cx="2443071" cy="197675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214481" y="48625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数据域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932914" y="5878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指针域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43"/>
          <p:cNvSpPr/>
          <p:nvPr>
            <p:custDataLst>
              <p:tags r:id="rId1"/>
            </p:custDataLst>
          </p:nvPr>
        </p:nvSpPr>
        <p:spPr>
          <a:xfrm flipH="1">
            <a:off x="-710924" y="736599"/>
            <a:ext cx="13626824" cy="2685287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PA_矩形 73"/>
          <p:cNvSpPr/>
          <p:nvPr>
            <p:custDataLst>
              <p:tags r:id="rId2"/>
            </p:custDataLst>
          </p:nvPr>
        </p:nvSpPr>
        <p:spPr>
          <a:xfrm>
            <a:off x="0" y="4248324"/>
            <a:ext cx="12192000" cy="169277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57070" y="1668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单链表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29602" y="16686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F403E"/>
                </a:solidFill>
                <a:latin typeface="+mj-ea"/>
                <a:ea typeface="+mj-ea"/>
              </a:rPr>
              <a:t>双向链表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99003" y="1668668"/>
            <a:ext cx="155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F403E"/>
                </a:solidFill>
                <a:latin typeface="+mj-ea"/>
                <a:ea typeface="+mj-ea"/>
              </a:rPr>
              <a:t>循环链表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12118" y="427241"/>
            <a:ext cx="35184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常见的链表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91072" y="1000976"/>
            <a:ext cx="9931400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rgbClr val="B6B7B7"/>
                </a:solidFill>
              </a:rPr>
              <a:t>Linked List</a:t>
            </a:r>
          </a:p>
        </p:txBody>
      </p:sp>
      <p:sp>
        <p:nvSpPr>
          <p:cNvPr id="22" name="矩形 21"/>
          <p:cNvSpPr/>
          <p:nvPr/>
        </p:nvSpPr>
        <p:spPr>
          <a:xfrm>
            <a:off x="1191072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99054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17347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75" y="2168899"/>
            <a:ext cx="2704743" cy="38225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347" y="2168899"/>
            <a:ext cx="2849119" cy="36373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64" y="2133015"/>
            <a:ext cx="2340191" cy="3993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24847" y="3075056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链表的基本操作和简单算法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2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链表的基本操作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5425" y="2073027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销毁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5426" y="153127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生成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75424" y="2656296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插入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5423" y="3223918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删除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5421" y="3807187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查找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000747" y="1445018"/>
            <a:ext cx="0" cy="315602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141606" y="1531222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41606" y="2101073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41606" y="2643444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32428" y="3213295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4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41606" y="3768093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5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30" grpId="0"/>
      <p:bldP spid="31" grpId="0"/>
      <p:bldP spid="32" grpId="0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760</Words>
  <Application>Microsoft Office PowerPoint</Application>
  <PresentationFormat>宽屏</PresentationFormat>
  <Paragraphs>136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1163401806@qq.com</cp:lastModifiedBy>
  <cp:revision>337</cp:revision>
  <dcterms:created xsi:type="dcterms:W3CDTF">2019-02-20T13:01:00Z</dcterms:created>
  <dcterms:modified xsi:type="dcterms:W3CDTF">2020-03-29T11:54:17Z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