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78" r:id="rId4"/>
    <p:sldId id="258" r:id="rId5"/>
    <p:sldId id="259" r:id="rId6"/>
    <p:sldId id="260" r:id="rId7"/>
    <p:sldId id="290" r:id="rId8"/>
    <p:sldId id="310" r:id="rId9"/>
    <p:sldId id="264" r:id="rId10"/>
    <p:sldId id="312" r:id="rId11"/>
    <p:sldId id="291" r:id="rId12"/>
    <p:sldId id="289" r:id="rId13"/>
    <p:sldId id="261" r:id="rId14"/>
    <p:sldId id="263" r:id="rId15"/>
    <p:sldId id="292" r:id="rId16"/>
    <p:sldId id="266" r:id="rId17"/>
    <p:sldId id="313" r:id="rId18"/>
    <p:sldId id="269" r:id="rId19"/>
    <p:sldId id="267" r:id="rId20"/>
    <p:sldId id="270" r:id="rId21"/>
    <p:sldId id="265" r:id="rId22"/>
    <p:sldId id="296" r:id="rId23"/>
    <p:sldId id="295" r:id="rId24"/>
    <p:sldId id="299" r:id="rId25"/>
    <p:sldId id="276" r:id="rId26"/>
    <p:sldId id="305" r:id="rId27"/>
    <p:sldId id="301" r:id="rId28"/>
    <p:sldId id="300" r:id="rId29"/>
    <p:sldId id="277" r:id="rId30"/>
    <p:sldId id="302" r:id="rId31"/>
    <p:sldId id="306" r:id="rId32"/>
    <p:sldId id="314" r:id="rId33"/>
    <p:sldId id="281" r:id="rId34"/>
    <p:sldId id="285" r:id="rId35"/>
    <p:sldId id="311" r:id="rId36"/>
    <p:sldId id="304" r:id="rId37"/>
    <p:sldId id="279" r:id="rId38"/>
    <p:sldId id="308" r:id="rId39"/>
    <p:sldId id="309" r:id="rId40"/>
    <p:sldId id="271" r:id="rId41"/>
    <p:sldId id="274" r:id="rId42"/>
    <p:sldId id="286" r:id="rId43"/>
    <p:sldId id="287" r:id="rId44"/>
    <p:sldId id="288" r:id="rId45"/>
    <p:sldId id="28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6552" autoAdjust="0"/>
  </p:normalViewPr>
  <p:slideViewPr>
    <p:cSldViewPr>
      <p:cViewPr varScale="1">
        <p:scale>
          <a:sx n="88" d="100"/>
          <a:sy n="88" d="100"/>
        </p:scale>
        <p:origin x="-230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7BB5C-E328-4687-B85A-F9A9073BD22A}" type="datetimeFigureOut">
              <a:rPr lang="en-US" smtClean="0"/>
              <a:pPr/>
              <a:t>12/8/2012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3231E-A50B-47BA-9922-FB2C0EB329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nesC</a:t>
            </a:r>
            <a:r>
              <a:rPr lang="en-US" baseline="0" dirty="0" smtClean="0"/>
              <a:t> – extension of the C programming language (modules, configurations, interfaces, wiring)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3231E-A50B-47BA-9922-FB2C0EB3293E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TOSBOOT reads from internal flash and writes the image from external flash</a:t>
            </a:r>
            <a:r>
              <a:rPr lang="en-US" baseline="0" dirty="0" smtClean="0"/>
              <a:t> to program flash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3231E-A50B-47BA-9922-FB2C0EB3293E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Backwards compatible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3231E-A50B-47BA-9922-FB2C0EB3293E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DELUGE_GROUP_ID set</a:t>
            </a:r>
            <a:r>
              <a:rPr lang="en-US" baseline="0" dirty="0" smtClean="0"/>
              <a:t> using makefile flag (same process as TOS_NODE_ID)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3231E-A50B-47BA-9922-FB2C0EB3293E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3231E-A50B-47BA-9922-FB2C0EB3293E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TinyOS Enhancement Proposals (</a:t>
            </a:r>
            <a:r>
              <a:rPr lang="en-US" dirty="0" smtClean="0"/>
              <a:t>TEP)</a:t>
            </a:r>
          </a:p>
          <a:p>
            <a:r>
              <a:rPr lang="en-US" dirty="0" smtClean="0"/>
              <a:t>Reverse of dissemination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3231E-A50B-47BA-9922-FB2C0EB3293E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20</a:t>
            </a:r>
            <a:r>
              <a:rPr lang="en-US" baseline="0" dirty="0" smtClean="0"/>
              <a:t> byte limit for collection payloads </a:t>
            </a:r>
            <a:r>
              <a:rPr lang="en-US" dirty="0" smtClean="0"/>
              <a:t>(took a while to figure this out)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3231E-A50B-47BA-9922-FB2C0EB3293E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MIG </a:t>
            </a:r>
            <a:r>
              <a:rPr lang="en-US" baseline="0" dirty="0" smtClean="0"/>
              <a:t> - used to auto-generate language specific serialization code</a:t>
            </a:r>
          </a:p>
          <a:p>
            <a:r>
              <a:rPr lang="en-US" dirty="0" smtClean="0"/>
              <a:t>TinyOS SDK also includes </a:t>
            </a:r>
            <a:r>
              <a:rPr lang="en-US" baseline="0" dirty="0" smtClean="0"/>
              <a:t>C, </a:t>
            </a:r>
            <a:r>
              <a:rPr lang="en-US" dirty="0" smtClean="0"/>
              <a:t>C++,</a:t>
            </a:r>
            <a:r>
              <a:rPr lang="en-US" baseline="0" dirty="0" smtClean="0"/>
              <a:t>  JAVA, and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3231E-A50B-47BA-9922-FB2C0EB3293E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sections</a:t>
            </a:r>
            <a:r>
              <a:rPr lang="en-US" baseline="0" dirty="0" smtClean="0"/>
              <a:t> – dynamic node status table, tos-deluge gui frontend, and status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3231E-A50B-47BA-9922-FB2C0EB3293E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TinyOS Enhancement Proposals (TEP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3231E-A50B-47BA-9922-FB2C0EB3293E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Hui,</a:t>
            </a:r>
            <a:r>
              <a:rPr lang="en-US" baseline="0" dirty="0" smtClean="0"/>
              <a:t> Jonathan. </a:t>
            </a:r>
            <a:r>
              <a:rPr lang="en-US" dirty="0" smtClean="0"/>
              <a:t>Deluge</a:t>
            </a:r>
            <a:r>
              <a:rPr lang="en-US" baseline="0" dirty="0" smtClean="0"/>
              <a:t> 2.0 – TinyOS Network Programming. July 28, 2005.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3231E-A50B-47BA-9922-FB2C0EB3293E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does a user initiate a reprogram</a:t>
            </a:r>
            <a:r>
              <a:rPr lang="en-US" baseline="0" dirty="0" smtClean="0"/>
              <a:t> of the network? tos-deluge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3231E-A50B-47BA-9922-FB2C0EB3293E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TinyOS Enhancement Proposals (</a:t>
            </a:r>
            <a:r>
              <a:rPr lang="en-US" dirty="0" smtClean="0"/>
              <a:t>TEP)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3231E-A50B-47BA-9922-FB2C0EB3293E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Bootloader – TOSBOOT</a:t>
            </a:r>
          </a:p>
          <a:p>
            <a:r>
              <a:rPr lang="en-US" dirty="0" smtClean="0"/>
              <a:t>DelugeC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3231E-A50B-47BA-9922-FB2C0EB3293E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GoldenImage – regarding as a safe/reliable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3231E-A50B-47BA-9922-FB2C0EB3293E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Left out all flash/storage components for simplicity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3231E-A50B-47BA-9922-FB2C0EB3293E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Motes</a:t>
            </a:r>
            <a:r>
              <a:rPr lang="en-US" baseline="0" dirty="0" smtClean="0"/>
              <a:t> share information </a:t>
            </a:r>
            <a:r>
              <a:rPr lang="en-US" dirty="0" smtClean="0"/>
              <a:t>– determine who needs an updated image</a:t>
            </a:r>
          </a:p>
          <a:p>
            <a:r>
              <a:rPr lang="en-US" dirty="0" smtClean="0"/>
              <a:t>Images</a:t>
            </a:r>
            <a:r>
              <a:rPr lang="en-US" baseline="0" dirty="0" smtClean="0"/>
              <a:t> delivered in “Pages”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3231E-A50B-47BA-9922-FB2C0EB3293E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to determine if image already exists on mote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3231E-A50B-47BA-9922-FB2C0EB3293E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AE79-E4ED-458A-9CC4-2FC0071A075B}" type="datetimeFigureOut">
              <a:rPr lang="en-US" smtClean="0"/>
              <a:pPr/>
              <a:t>12/8/2012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5E66-820D-4B84-8E0C-C0BB89A74D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AE79-E4ED-458A-9CC4-2FC0071A075B}" type="datetimeFigureOut">
              <a:rPr lang="en-US" smtClean="0"/>
              <a:pPr/>
              <a:t>12/8/2012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5E66-820D-4B84-8E0C-C0BB89A74D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AE79-E4ED-458A-9CC4-2FC0071A075B}" type="datetimeFigureOut">
              <a:rPr lang="en-US" smtClean="0"/>
              <a:pPr/>
              <a:t>12/8/2012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5E66-820D-4B84-8E0C-C0BB89A74D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AE79-E4ED-458A-9CC4-2FC0071A075B}" type="datetimeFigureOut">
              <a:rPr lang="en-US" smtClean="0"/>
              <a:pPr/>
              <a:t>12/8/2012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5E66-820D-4B84-8E0C-C0BB89A74D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AE79-E4ED-458A-9CC4-2FC0071A075B}" type="datetimeFigureOut">
              <a:rPr lang="en-US" smtClean="0"/>
              <a:pPr/>
              <a:t>12/8/2012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5E66-820D-4B84-8E0C-C0BB89A74D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AE79-E4ED-458A-9CC4-2FC0071A075B}" type="datetimeFigureOut">
              <a:rPr lang="en-US" smtClean="0"/>
              <a:pPr/>
              <a:t>12/8/2012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5E66-820D-4B84-8E0C-C0BB89A74D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AE79-E4ED-458A-9CC4-2FC0071A075B}" type="datetimeFigureOut">
              <a:rPr lang="en-US" smtClean="0"/>
              <a:pPr/>
              <a:t>12/8/2012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5E66-820D-4B84-8E0C-C0BB89A74D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AE79-E4ED-458A-9CC4-2FC0071A075B}" type="datetimeFigureOut">
              <a:rPr lang="en-US" smtClean="0"/>
              <a:pPr/>
              <a:t>12/8/2012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5E66-820D-4B84-8E0C-C0BB89A74D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AE79-E4ED-458A-9CC4-2FC0071A075B}" type="datetimeFigureOut">
              <a:rPr lang="en-US" smtClean="0"/>
              <a:pPr/>
              <a:t>12/8/2012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5E66-820D-4B84-8E0C-C0BB89A74D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AE79-E4ED-458A-9CC4-2FC0071A075B}" type="datetimeFigureOut">
              <a:rPr lang="en-US" smtClean="0"/>
              <a:pPr/>
              <a:t>12/8/2012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5E66-820D-4B84-8E0C-C0BB89A74D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AE79-E4ED-458A-9CC4-2FC0071A075B}" type="datetimeFigureOut">
              <a:rPr lang="en-US" smtClean="0"/>
              <a:pPr/>
              <a:t>12/8/2012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5E66-820D-4B84-8E0C-C0BB89A74D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6AE79-E4ED-458A-9CC4-2FC0071A075B}" type="datetimeFigureOut">
              <a:rPr lang="en-US" smtClean="0"/>
              <a:pPr/>
              <a:t>12/8/2012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F5E66-820D-4B84-8E0C-C0BB89A74D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tinyos.net/tinywiki/index.php/Main_Pag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berkeley.edu/~jwhui/deluge/documentation.html" TargetMode="External"/><Relationship Id="rId4" Type="http://schemas.openxmlformats.org/officeDocument/2006/relationships/hyperlink" Target="http://docs.tinyos.net/tinywiki/index.php/TEPs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Re-tasking Wireless Sensor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Ruffing</a:t>
            </a:r>
          </a:p>
          <a:p>
            <a:r>
              <a:rPr lang="en-US" dirty="0" smtClean="0"/>
              <a:t>ECE Master’s Project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Purpose: Reliably deliver a piece of data to every node (base station to motes)</a:t>
            </a:r>
          </a:p>
          <a:p>
            <a:r>
              <a:rPr lang="en-US" dirty="0" smtClean="0"/>
              <a:t>TEP Standard 118</a:t>
            </a:r>
          </a:p>
          <a:p>
            <a:pPr lvl="1"/>
            <a:r>
              <a:rPr lang="en-US" dirty="0" smtClean="0"/>
              <a:t>Drip implementation</a:t>
            </a:r>
          </a:p>
          <a:p>
            <a:pPr lvl="1"/>
            <a:r>
              <a:rPr lang="en-US" dirty="0" smtClean="0"/>
              <a:t>Trickle timers</a:t>
            </a:r>
          </a:p>
          <a:p>
            <a:r>
              <a:rPr lang="en-US" dirty="0" smtClean="0"/>
              <a:t>The process to push Deluge commands to the motes </a:t>
            </a:r>
          </a:p>
          <a:p>
            <a:pPr lvl="1"/>
            <a:r>
              <a:rPr lang="en-US" dirty="0" smtClean="0"/>
              <a:t>Base station initiates (updates)Deluge command</a:t>
            </a:r>
          </a:p>
          <a:p>
            <a:pPr lvl="1"/>
            <a:r>
              <a:rPr lang="en-US" dirty="0" smtClean="0"/>
              <a:t>Motes receive Deluge command value changed events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Deluge Overview</a:t>
            </a:r>
            <a:endParaRPr lang="en-US" dirty="0"/>
          </a:p>
        </p:txBody>
      </p:sp>
      <p:pic>
        <p:nvPicPr>
          <p:cNvPr id="4" name="Content Placeholder 3" descr="Deluge-PC-Communicati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0058" y="914400"/>
            <a:ext cx="8343420" cy="55165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Deluge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TOSBoot Bootloader</a:t>
            </a:r>
          </a:p>
          <a:p>
            <a:r>
              <a:rPr lang="en-US" dirty="0" smtClean="0"/>
              <a:t>High Level Components:</a:t>
            </a:r>
          </a:p>
          <a:p>
            <a:pPr lvl="1"/>
            <a:r>
              <a:rPr lang="en-US" dirty="0" smtClean="0"/>
              <a:t>Dissemination</a:t>
            </a:r>
          </a:p>
          <a:p>
            <a:pPr lvl="1"/>
            <a:r>
              <a:rPr lang="en-US" dirty="0" smtClean="0"/>
              <a:t>ObjectTransfer</a:t>
            </a:r>
          </a:p>
          <a:p>
            <a:pPr lvl="1"/>
            <a:r>
              <a:rPr lang="en-US" dirty="0" smtClean="0"/>
              <a:t>NetProg</a:t>
            </a:r>
          </a:p>
          <a:p>
            <a:pPr lvl="1"/>
            <a:r>
              <a:rPr lang="en-US" dirty="0" smtClean="0"/>
              <a:t>DelugeManager</a:t>
            </a:r>
          </a:p>
          <a:p>
            <a:pPr lvl="1"/>
            <a:r>
              <a:rPr lang="en-US" dirty="0" smtClean="0"/>
              <a:t>DelugeMetadata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Deluge Architecture: TOSBoot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Deluge bootloader responsible for the following:</a:t>
            </a:r>
          </a:p>
          <a:p>
            <a:pPr lvl="1"/>
            <a:r>
              <a:rPr lang="en-US" dirty="0" smtClean="0"/>
              <a:t>Reading and writing program binaries between internal and external flash</a:t>
            </a:r>
          </a:p>
          <a:p>
            <a:pPr lvl="1"/>
            <a:r>
              <a:rPr lang="en-US" dirty="0" smtClean="0"/>
              <a:t>Starting the application</a:t>
            </a:r>
          </a:p>
          <a:p>
            <a:pPr lvl="1"/>
            <a:r>
              <a:rPr lang="en-US" dirty="0" smtClean="0"/>
              <a:t>Rollback gesture recognition for loading GoldenImage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Deluge-TOSBoot Memory Model</a:t>
            </a:r>
            <a:endParaRPr lang="en-US" dirty="0"/>
          </a:p>
        </p:txBody>
      </p:sp>
      <p:pic>
        <p:nvPicPr>
          <p:cNvPr id="4" name="Content Placeholder 3" descr="Deluge-TOSBO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926322"/>
            <a:ext cx="7022562" cy="59316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Deluge Architecture: High-Level Components</a:t>
            </a:r>
            <a:endParaRPr lang="en-US" dirty="0"/>
          </a:p>
        </p:txBody>
      </p:sp>
      <p:pic>
        <p:nvPicPr>
          <p:cNvPr id="4" name="Content Placeholder 3" descr="Deluge-Main-Component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95400" y="1676400"/>
            <a:ext cx="6242122" cy="318690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DelugeC (Top Level)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Listens for Deluge command events (via dissemination)</a:t>
            </a:r>
          </a:p>
          <a:p>
            <a:r>
              <a:rPr lang="en-US" dirty="0" smtClean="0"/>
              <a:t>States</a:t>
            </a:r>
          </a:p>
          <a:p>
            <a:pPr lvl="1"/>
            <a:r>
              <a:rPr lang="en-US" dirty="0" smtClean="0"/>
              <a:t>IDLE</a:t>
            </a:r>
          </a:p>
          <a:p>
            <a:pPr lvl="1"/>
            <a:r>
              <a:rPr lang="en-US" dirty="0" smtClean="0"/>
              <a:t>PUBLISHING</a:t>
            </a:r>
          </a:p>
          <a:p>
            <a:pPr lvl="1"/>
            <a:r>
              <a:rPr lang="en-US" dirty="0" smtClean="0"/>
              <a:t>RECEIVING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Dissemination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used to update/receive Deluge commands</a:t>
            </a:r>
          </a:p>
          <a:p>
            <a:pPr lvl="1"/>
            <a:r>
              <a:rPr lang="en-US" dirty="0" smtClean="0"/>
              <a:t>Base station: updates deluge command value</a:t>
            </a:r>
          </a:p>
          <a:p>
            <a:pPr lvl="1"/>
            <a:r>
              <a:rPr lang="en-US" dirty="0" smtClean="0"/>
              <a:t>Clients: receive deluge command changed events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ObjectTransfer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ActiveMessage (AM) based service for sending/receiving program binaries</a:t>
            </a:r>
          </a:p>
          <a:p>
            <a:r>
              <a:rPr lang="en-US" dirty="0" smtClean="0"/>
              <a:t>Each mote runs the ObjectTransfer service</a:t>
            </a:r>
          </a:p>
          <a:p>
            <a:pPr lvl="1"/>
            <a:r>
              <a:rPr lang="en-US" dirty="0" smtClean="0"/>
              <a:t>IDLE</a:t>
            </a:r>
          </a:p>
          <a:p>
            <a:pPr lvl="1"/>
            <a:r>
              <a:rPr lang="en-US" dirty="0" smtClean="0"/>
              <a:t>PUB – service is configured to send image to another mote</a:t>
            </a:r>
          </a:p>
          <a:p>
            <a:pPr lvl="1"/>
            <a:r>
              <a:rPr lang="en-US" dirty="0" smtClean="0"/>
              <a:t>RECV – service is configured to receive image from another mote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DelugeMetadata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Reads external flash for information regarding the stored images</a:t>
            </a:r>
          </a:p>
          <a:p>
            <a:pPr lvl="1"/>
            <a:r>
              <a:rPr lang="en-US" dirty="0" smtClean="0"/>
              <a:t>Application Name</a:t>
            </a:r>
          </a:p>
          <a:p>
            <a:pPr lvl="1"/>
            <a:r>
              <a:rPr lang="en-US" dirty="0" smtClean="0"/>
              <a:t>Unique ID</a:t>
            </a:r>
          </a:p>
          <a:p>
            <a:pPr lvl="1"/>
            <a:r>
              <a:rPr lang="en-US" dirty="0" smtClean="0"/>
              <a:t>Timestamp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Number of Pages</a:t>
            </a:r>
          </a:p>
          <a:p>
            <a:pPr lvl="1"/>
            <a:r>
              <a:rPr lang="en-US" dirty="0" smtClean="0"/>
              <a:t>CRC (Validity)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Investigate and analyze Deluge architecture and framework</a:t>
            </a:r>
          </a:p>
          <a:p>
            <a:r>
              <a:rPr lang="en-US" dirty="0" smtClean="0"/>
              <a:t>Design and implement architecture/framework for a selective re-tasking</a:t>
            </a:r>
          </a:p>
          <a:p>
            <a:r>
              <a:rPr lang="en-US" dirty="0" smtClean="0"/>
              <a:t>Design and implement GUI for monitoring and re-tasking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NetProg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to reprogram and reboot mote (specific to platforms i.e. IRIS)</a:t>
            </a:r>
          </a:p>
          <a:p>
            <a:r>
              <a:rPr lang="en-US" dirty="0" smtClean="0"/>
              <a:t>Writes to internal flash to initiate reprogram (BootArgs)</a:t>
            </a:r>
          </a:p>
          <a:p>
            <a:pPr lvl="1"/>
            <a:r>
              <a:rPr lang="en-US" dirty="0" smtClean="0"/>
              <a:t>Image Address (External Flash)</a:t>
            </a:r>
          </a:p>
          <a:p>
            <a:pPr lvl="1"/>
            <a:r>
              <a:rPr lang="en-US" dirty="0" smtClean="0"/>
              <a:t>TOS_NODE_ID</a:t>
            </a:r>
          </a:p>
          <a:p>
            <a:pPr lvl="1"/>
            <a:r>
              <a:rPr lang="en-US" dirty="0" smtClean="0"/>
              <a:t>DELUGE_GROUP_ID</a:t>
            </a:r>
          </a:p>
          <a:p>
            <a:r>
              <a:rPr lang="en-US" dirty="0" smtClean="0"/>
              <a:t>Forces a hardware reset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DelugeManager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available to motes that are compiled with the DELUGE_BASESTATION flag</a:t>
            </a:r>
          </a:p>
          <a:p>
            <a:r>
              <a:rPr lang="en-US" dirty="0" smtClean="0"/>
              <a:t>Receives commands (serial) from TOS-deluge (python) and generates Deluge commands for network-wide dissemination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Deluge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Re-tasking is limited only to network-wide dissemination of program binaries.</a:t>
            </a:r>
          </a:p>
          <a:p>
            <a:r>
              <a:rPr lang="en-US" dirty="0" smtClean="0"/>
              <a:t>Every mote stores and runs the same images</a:t>
            </a:r>
          </a:p>
          <a:p>
            <a:r>
              <a:rPr lang="en-US" dirty="0" smtClean="0"/>
              <a:t>Feedback from the sensor network is limited to the motes’ LEDs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did I add to Deluge to achieve the project goals?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Selective re-tasking (preserving current functionality)</a:t>
            </a:r>
          </a:p>
          <a:p>
            <a:r>
              <a:rPr lang="en-US" dirty="0" smtClean="0"/>
              <a:t>Feedback from the sensor network (Collection)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Selective Re-tasking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Disseminate and reprogram specific motes based on TOS_NODE_ID</a:t>
            </a:r>
          </a:p>
          <a:p>
            <a:r>
              <a:rPr lang="en-US" dirty="0" smtClean="0"/>
              <a:t>Disseminate and reprogram a group of motes based on DELUGE_GROUP_ID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Re-tasking specific motes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node id hash to the Deluge command</a:t>
            </a:r>
          </a:p>
          <a:p>
            <a:r>
              <a:rPr lang="en-US" dirty="0" smtClean="0"/>
              <a:t>Currently node id hash supports up to 32 devices</a:t>
            </a:r>
          </a:p>
          <a:p>
            <a:r>
              <a:rPr lang="en-US" dirty="0" smtClean="0"/>
              <a:t>Each bit represents a node id.  If the bit is set then that mote is signaled to be re-tasked  </a:t>
            </a:r>
          </a:p>
          <a:p>
            <a:r>
              <a:rPr lang="en-US" dirty="0" smtClean="0"/>
              <a:t>Motes check node id hash before executing command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ID Hash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828800" y="3276600"/>
          <a:ext cx="5486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r>
                        <a:rPr lang="en-US" baseline="0" dirty="0" smtClean="0"/>
                        <a:t> IDs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Node ID</a:t>
                      </a:r>
                      <a:r>
                        <a:rPr lang="en-US" baseline="0" dirty="0" smtClean="0"/>
                        <a:t> Hash (32-Bit)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29,7,18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537133184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2147483648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Deluge-NodeID-Has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371600"/>
            <a:ext cx="3429000" cy="166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Re-tasking specific motes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Deluge-NodeIdHash-Dissemin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8951341" cy="2924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Re-tasking group of motes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the DELUGE_GROUP_ID preprocessor variable to Deluge</a:t>
            </a:r>
          </a:p>
          <a:p>
            <a:r>
              <a:rPr lang="en-US" dirty="0" smtClean="0"/>
              <a:t>Added groupID variable to the Deluge command</a:t>
            </a:r>
          </a:p>
          <a:p>
            <a:r>
              <a:rPr lang="en-US" dirty="0" smtClean="0"/>
              <a:t>Motes check groupID (originally compiled into image) before executing command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Sensors (via groupID)</a:t>
            </a:r>
            <a:endParaRPr lang="en-US" dirty="0"/>
          </a:p>
        </p:txBody>
      </p:sp>
      <p:pic>
        <p:nvPicPr>
          <p:cNvPr id="4" name="Content Placeholder 3" descr="Deluge-Mote-Group-Examp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447800"/>
            <a:ext cx="8772708" cy="40441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(previous development)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Versioning </a:t>
            </a:r>
            <a:r>
              <a:rPr lang="en-US" dirty="0" smtClean="0"/>
              <a:t>project with Chris Thames using Deluge (Sensor Networks Fall 2010)</a:t>
            </a:r>
          </a:p>
          <a:p>
            <a:r>
              <a:rPr lang="en-US" dirty="0" smtClean="0"/>
              <a:t>Problems with TinyOS 2.1.1</a:t>
            </a:r>
          </a:p>
          <a:p>
            <a:r>
              <a:rPr lang="en-US" dirty="0" smtClean="0"/>
              <a:t>Very simple approach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deluge command to update mote groups</a:t>
            </a:r>
          </a:p>
          <a:p>
            <a:r>
              <a:rPr lang="en-US" dirty="0" smtClean="0"/>
              <a:t>Node </a:t>
            </a:r>
            <a:r>
              <a:rPr lang="en-US" smtClean="0"/>
              <a:t>id hash </a:t>
            </a:r>
            <a:r>
              <a:rPr lang="en-US" dirty="0" smtClean="0"/>
              <a:t>defines the motes to update and groupID specifies the new 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Group with new Motes</a:t>
            </a:r>
            <a:endParaRPr lang="en-US" dirty="0"/>
          </a:p>
        </p:txBody>
      </p:sp>
      <p:pic>
        <p:nvPicPr>
          <p:cNvPr id="4" name="Content Placeholder 3" descr="Deluge-Mote-Update-Group-Examp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371600"/>
            <a:ext cx="8669331" cy="444420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Deluge High-Level Components with Collection</a:t>
            </a:r>
            <a:endParaRPr lang="en-US" dirty="0"/>
          </a:p>
        </p:txBody>
      </p:sp>
      <p:pic>
        <p:nvPicPr>
          <p:cNvPr id="4" name="Content Placeholder 3" descr="Deluge-Main-Components-Retasking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95400" y="1828800"/>
            <a:ext cx="6242122" cy="318690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Deluge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 Gather information about the sensor network (motes to base station)</a:t>
            </a:r>
          </a:p>
          <a:p>
            <a:r>
              <a:rPr lang="en-US" dirty="0" smtClean="0"/>
              <a:t>TEP Standard 119</a:t>
            </a:r>
          </a:p>
          <a:p>
            <a:pPr lvl="1"/>
            <a:r>
              <a:rPr lang="en-US" dirty="0" smtClean="0"/>
              <a:t>Based on trees using a link estimator algorithm for building efficient/reliable routes between nodes and base station</a:t>
            </a:r>
          </a:p>
          <a:p>
            <a:pPr lvl="1"/>
            <a:r>
              <a:rPr lang="en-US" dirty="0" smtClean="0"/>
              <a:t>Best-effort, multihop delivery of packets to the root of a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Collection Message: NodeStatus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Node ID</a:t>
            </a:r>
          </a:p>
          <a:p>
            <a:pPr lvl="1"/>
            <a:r>
              <a:rPr lang="en-US" dirty="0" smtClean="0"/>
              <a:t>Group ID</a:t>
            </a:r>
          </a:p>
          <a:p>
            <a:pPr lvl="1"/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Current Running Application</a:t>
            </a:r>
          </a:p>
          <a:p>
            <a:pPr lvl="2"/>
            <a:r>
              <a:rPr lang="en-US" dirty="0" smtClean="0"/>
              <a:t>Unique ID</a:t>
            </a:r>
          </a:p>
          <a:p>
            <a:pPr lvl="2"/>
            <a:r>
              <a:rPr lang="en-US" dirty="0" smtClean="0"/>
              <a:t>Name</a:t>
            </a:r>
          </a:p>
          <a:p>
            <a:pPr lvl="2"/>
            <a:r>
              <a:rPr lang="en-US" dirty="0" smtClean="0"/>
              <a:t>Time Stamp</a:t>
            </a:r>
          </a:p>
          <a:p>
            <a:r>
              <a:rPr lang="en-US" dirty="0" smtClean="0"/>
              <a:t>Limited to 20 bytes per payload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Deluge Overview with Monitoring</a:t>
            </a:r>
            <a:endParaRPr lang="en-US" dirty="0"/>
          </a:p>
        </p:txBody>
      </p:sp>
      <p:pic>
        <p:nvPicPr>
          <p:cNvPr id="4" name="Content Placeholder 3" descr="Deluge-PC-Communication-with-Collecti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295400"/>
            <a:ext cx="8147003" cy="538669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Deluge Code Size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533400" y="35814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1905000"/>
                <a:gridCol w="1447800"/>
                <a:gridCol w="102108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 (Bytes)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 (Bytes)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 </a:t>
                      </a:r>
                      <a:r>
                        <a:rPr lang="el-GR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 </a:t>
                      </a:r>
                      <a:r>
                        <a:rPr lang="el-GR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Blink (Deluge)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26666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+2.3%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+1.3%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 station (Deluge)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32840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+1.2%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533400" y="19050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905000"/>
                <a:gridCol w="4038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 (Bytes)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 (Bytes)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Blink</a:t>
                      </a:r>
                      <a:r>
                        <a:rPr lang="en-US" baseline="0" dirty="0" smtClean="0"/>
                        <a:t> (Deluge)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 station</a:t>
                      </a:r>
                      <a:r>
                        <a:rPr lang="en-US" baseline="0" dirty="0" smtClean="0"/>
                        <a:t> (Deluge)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32544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/>
        </p:nvGraphicFramePr>
        <p:xfrm>
          <a:off x="533400" y="52578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905000"/>
                <a:gridCol w="1447800"/>
                <a:gridCol w="10668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 (Bytes)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 (Bytes)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 </a:t>
                      </a:r>
                      <a:r>
                        <a:rPr lang="el-GR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 </a:t>
                      </a:r>
                      <a:r>
                        <a:rPr lang="el-GR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Blink (Deluge)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33294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en-US" baseline="0" dirty="0" smtClean="0"/>
                        <a:t> 28%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 station</a:t>
                      </a:r>
                      <a:r>
                        <a:rPr lang="en-US" baseline="0" dirty="0" smtClean="0"/>
                        <a:t> (Deluge)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39614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+ 22%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38400" y="13716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Original Deluge (2.1.2)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438400" y="31242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Deluge w/o Collection (Monitoring)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514600" y="48006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Deluge with Collection (Monitoring)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Deluge Visualizer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</a:t>
            </a:r>
          </a:p>
          <a:p>
            <a:pPr lvl="1"/>
            <a:r>
              <a:rPr lang="en-US" dirty="0" smtClean="0"/>
              <a:t>TOS-Deluge Frontend for issuing commands</a:t>
            </a:r>
          </a:p>
          <a:p>
            <a:pPr lvl="1"/>
            <a:r>
              <a:rPr lang="en-US" dirty="0" smtClean="0"/>
              <a:t>Status window for displaying tos-deluge output</a:t>
            </a:r>
          </a:p>
          <a:p>
            <a:pPr lvl="1"/>
            <a:r>
              <a:rPr lang="en-US" dirty="0" smtClean="0"/>
              <a:t>Dynamic table displaying information and state about the sensor devices</a:t>
            </a:r>
          </a:p>
          <a:p>
            <a:r>
              <a:rPr lang="en-US" dirty="0" smtClean="0"/>
              <a:t>Cross platform: JAVA</a:t>
            </a:r>
          </a:p>
          <a:p>
            <a:r>
              <a:rPr lang="en-US" dirty="0" smtClean="0"/>
              <a:t>Built using the TinyOS JAVA SDK and MIG tool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Deluge Visualizer Components</a:t>
            </a:r>
            <a:endParaRPr lang="en-US" dirty="0"/>
          </a:p>
        </p:txBody>
      </p:sp>
      <p:pic>
        <p:nvPicPr>
          <p:cNvPr id="6" name="Content Placeholder 5" descr="Deluge-Visualiz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295400"/>
            <a:ext cx="7568371" cy="443468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Deluge Visualizer Application</a:t>
            </a:r>
            <a:endParaRPr lang="en-US" dirty="0"/>
          </a:p>
        </p:txBody>
      </p:sp>
      <p:pic>
        <p:nvPicPr>
          <p:cNvPr id="4" name="Content Placeholder 3" descr="dviz-screenshot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" y="1143000"/>
            <a:ext cx="8794340" cy="5029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TinyOS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event driven operating system designed for low-power wireless devices, specifically sensor networks</a:t>
            </a:r>
          </a:p>
          <a:p>
            <a:r>
              <a:rPr lang="en-US" dirty="0" smtClean="0"/>
              <a:t>Language - nesC</a:t>
            </a:r>
          </a:p>
          <a:p>
            <a:r>
              <a:rPr lang="en-US" dirty="0" smtClean="0"/>
              <a:t>Supports many platforms</a:t>
            </a:r>
          </a:p>
          <a:p>
            <a:r>
              <a:rPr lang="en-US" dirty="0" smtClean="0"/>
              <a:t>Open source and actively developed (academia and industry)</a:t>
            </a:r>
          </a:p>
          <a:p>
            <a:r>
              <a:rPr lang="en-US" dirty="0" smtClean="0"/>
              <a:t>Community working groups for documenting and defining new TinyOS standards (TEPs)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Tools/Process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Control: Mercurial</a:t>
            </a:r>
          </a:p>
          <a:p>
            <a:r>
              <a:rPr lang="en-US" dirty="0" smtClean="0"/>
              <a:t>Wiki: Chiliproject</a:t>
            </a:r>
          </a:p>
          <a:p>
            <a:r>
              <a:rPr lang="en-US" dirty="0" smtClean="0"/>
              <a:t>Ubuntu 12.04</a:t>
            </a:r>
          </a:p>
          <a:p>
            <a:r>
              <a:rPr lang="en-US" dirty="0" smtClean="0"/>
              <a:t>Windows 7 running Ubuntu 12.04 VM (via VirtualBox)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IRIS Mote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PrintF</a:t>
            </a:r>
          </a:p>
          <a:p>
            <a:r>
              <a:rPr lang="en-US" dirty="0" smtClean="0"/>
              <a:t>TOSSIM (python jig)</a:t>
            </a:r>
          </a:p>
          <a:p>
            <a:r>
              <a:rPr lang="en-US" dirty="0" smtClean="0"/>
              <a:t>LEDS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Successfully completed project goals</a:t>
            </a:r>
          </a:p>
          <a:p>
            <a:pPr lvl="1"/>
            <a:r>
              <a:rPr lang="en-US" dirty="0" smtClean="0"/>
              <a:t>Maintained current network-wide re-tasking features</a:t>
            </a:r>
          </a:p>
          <a:p>
            <a:pPr lvl="1"/>
            <a:r>
              <a:rPr lang="en-US" dirty="0" smtClean="0"/>
              <a:t>Implemented selective re-tasking</a:t>
            </a:r>
          </a:p>
          <a:p>
            <a:pPr lvl="1"/>
            <a:r>
              <a:rPr lang="en-US" dirty="0" smtClean="0"/>
              <a:t>Implemented monitoring framework and application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memory (ROM/RAM) footprint</a:t>
            </a:r>
          </a:p>
          <a:p>
            <a:r>
              <a:rPr lang="en-US" dirty="0" smtClean="0"/>
              <a:t>Remove dependency on tos-deluge </a:t>
            </a:r>
          </a:p>
          <a:p>
            <a:r>
              <a:rPr lang="en-US" dirty="0" smtClean="0"/>
              <a:t>Add support for Android TinyOS SDK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TinyOS Wiki: </a:t>
            </a:r>
            <a:r>
              <a:rPr lang="en-US" dirty="0" smtClean="0">
                <a:hlinkClick r:id="rId3"/>
              </a:rPr>
              <a:t>http://docs.tinyos.net/tinywiki/index.php/Main_Page</a:t>
            </a:r>
            <a:endParaRPr lang="en-US" dirty="0" smtClean="0"/>
          </a:p>
          <a:p>
            <a:r>
              <a:rPr lang="en-US" dirty="0" smtClean="0"/>
              <a:t>TEPs: </a:t>
            </a:r>
            <a:r>
              <a:rPr lang="en-US" dirty="0" smtClean="0">
                <a:hlinkClick r:id="rId4"/>
              </a:rPr>
              <a:t>http://docs.tinyos.net/tinywiki/index.php/TEPs</a:t>
            </a:r>
            <a:endParaRPr lang="en-US" dirty="0" smtClean="0"/>
          </a:p>
          <a:p>
            <a:r>
              <a:rPr lang="en-US" dirty="0" smtClean="0"/>
              <a:t>Deluge Documentation: </a:t>
            </a:r>
            <a:r>
              <a:rPr lang="en-US" dirty="0" smtClean="0">
                <a:hlinkClick r:id="rId5"/>
              </a:rPr>
              <a:t>http://www.cs.berkeley.edu/~jwhui/deluge/documentation.html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Demonstration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Iris Mote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7733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Hardware Specs</a:t>
            </a:r>
          </a:p>
          <a:p>
            <a:pPr lvl="1"/>
            <a:r>
              <a:rPr lang="en-US" dirty="0" smtClean="0"/>
              <a:t>Radio Module – 2.4 Ghz IEEE 802.15.4</a:t>
            </a:r>
          </a:p>
          <a:p>
            <a:pPr lvl="1"/>
            <a:r>
              <a:rPr lang="en-US" dirty="0" smtClean="0"/>
              <a:t>ATmega 1281 Microcontroller</a:t>
            </a:r>
          </a:p>
          <a:p>
            <a:pPr lvl="2"/>
            <a:r>
              <a:rPr lang="en-US" dirty="0" smtClean="0"/>
              <a:t> Internal Flash Memory -128K bytes</a:t>
            </a:r>
          </a:p>
          <a:p>
            <a:pPr lvl="2"/>
            <a:r>
              <a:rPr lang="en-US" dirty="0" smtClean="0"/>
              <a:t>8-bit RISC CPU</a:t>
            </a:r>
          </a:p>
          <a:p>
            <a:pPr lvl="1"/>
            <a:r>
              <a:rPr lang="en-US" dirty="0" smtClean="0"/>
              <a:t>Flash Module – 512K Bytes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Operating System</a:t>
            </a:r>
          </a:p>
          <a:p>
            <a:pPr lvl="1"/>
            <a:r>
              <a:rPr lang="en-US" dirty="0" smtClean="0"/>
              <a:t>TinyOS 2.1.2 (August 20, 2012)</a:t>
            </a:r>
          </a:p>
        </p:txBody>
      </p:sp>
      <p:pic>
        <p:nvPicPr>
          <p:cNvPr id="4" name="Picture 3" descr="iris-im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1219200"/>
            <a:ext cx="1845608" cy="1886320"/>
          </a:xfrm>
          <a:prstGeom prst="rect">
            <a:avLst/>
          </a:prstGeom>
        </p:spPr>
      </p:pic>
      <p:pic>
        <p:nvPicPr>
          <p:cNvPr id="5" name="Picture 4" descr="IRIS-Block-Diagr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4600" y="1447800"/>
            <a:ext cx="1600551" cy="16126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Deluge –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“An efficient protocol for disseminating large data objects, such as program binaries, to many nodes within a wireless sensor network (Hui 2)”</a:t>
            </a:r>
          </a:p>
          <a:p>
            <a:r>
              <a:rPr lang="en-US" dirty="0" smtClean="0"/>
              <a:t>Timeline</a:t>
            </a:r>
          </a:p>
          <a:p>
            <a:pPr lvl="1"/>
            <a:r>
              <a:rPr lang="en-US" dirty="0" smtClean="0"/>
              <a:t>Paper– Adam Chilipala, Jonathan W. Hui, and Gilman Tolle (Fall 2003, Berkeley)</a:t>
            </a:r>
          </a:p>
          <a:p>
            <a:pPr lvl="1"/>
            <a:r>
              <a:rPr lang="en-US" dirty="0" smtClean="0"/>
              <a:t>Beta Release (April 2004)</a:t>
            </a:r>
          </a:p>
          <a:p>
            <a:pPr lvl="1"/>
            <a:r>
              <a:rPr lang="en-US" dirty="0" smtClean="0"/>
              <a:t>Initial release (Aug 2004)</a:t>
            </a:r>
          </a:p>
          <a:p>
            <a:pPr lvl="1"/>
            <a:r>
              <a:rPr lang="en-US" dirty="0" smtClean="0"/>
              <a:t>Deluge 2.0 Beta (May 2005)</a:t>
            </a:r>
          </a:p>
          <a:p>
            <a:pPr lvl="1"/>
            <a:r>
              <a:rPr lang="en-US" dirty="0" smtClean="0"/>
              <a:t>Deluge 2.0 Release (Jul 2005)</a:t>
            </a:r>
          </a:p>
          <a:p>
            <a:pPr lvl="1"/>
            <a:r>
              <a:rPr lang="en-US" dirty="0" smtClean="0"/>
              <a:t>Current Version Deluge T2 (ported Deluge 2.0 to TinyOS 2.X)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Deluge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nesC reusable component for distributing program binaries</a:t>
            </a:r>
          </a:p>
          <a:p>
            <a:r>
              <a:rPr lang="en-US" dirty="0" smtClean="0"/>
              <a:t>Allows up to four images to be distributed and installed on neighboring motes</a:t>
            </a:r>
          </a:p>
          <a:p>
            <a:r>
              <a:rPr lang="en-US" dirty="0" smtClean="0"/>
              <a:t>Controlled, queried, and commanded using the tos-deluge python script (via serial communication)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Deluge Mote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Clients configured with the DelugeC component</a:t>
            </a:r>
          </a:p>
          <a:p>
            <a:r>
              <a:rPr lang="en-US" dirty="0" smtClean="0"/>
              <a:t>Deluge Base station mote</a:t>
            </a:r>
          </a:p>
          <a:p>
            <a:pPr lvl="1"/>
            <a:r>
              <a:rPr lang="en-US" dirty="0" smtClean="0"/>
              <a:t>Compiled as a DELUGE_BASESTATION</a:t>
            </a:r>
          </a:p>
          <a:p>
            <a:pPr lvl="1"/>
            <a:r>
              <a:rPr lang="en-US" dirty="0" smtClean="0"/>
              <a:t>Responsible for forwarding serial messages (received from tos-deluge (python) to the neighboring sensor network (via Dissemination)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TOS-Deluge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TOS-Deluge (Python Script)</a:t>
            </a:r>
          </a:p>
          <a:p>
            <a:pPr lvl="1"/>
            <a:r>
              <a:rPr lang="en-US" dirty="0" smtClean="0"/>
              <a:t>Injecting and erasing TinyOS applications within the Base station mote (4 slots external flash)</a:t>
            </a:r>
          </a:p>
          <a:p>
            <a:pPr lvl="1"/>
            <a:r>
              <a:rPr lang="en-US" dirty="0" smtClean="0"/>
              <a:t>Initiating the dissemination and reprogram of nodes (network-wide)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1367</Words>
  <Application>Microsoft Office PowerPoint</Application>
  <PresentationFormat>On-screen Show (4:3)</PresentationFormat>
  <Paragraphs>274</Paragraphs>
  <Slides>45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Re-tasking Wireless Sensor Networks</vt:lpstr>
      <vt:lpstr>Project Goals</vt:lpstr>
      <vt:lpstr>History (previous development)</vt:lpstr>
      <vt:lpstr>TinyOS Overview</vt:lpstr>
      <vt:lpstr>Iris Mote Overview</vt:lpstr>
      <vt:lpstr>Deluge – Timeline</vt:lpstr>
      <vt:lpstr>Deluge Overview</vt:lpstr>
      <vt:lpstr>Deluge Mote Configurations</vt:lpstr>
      <vt:lpstr>TOS-Deluge</vt:lpstr>
      <vt:lpstr>Dissemination</vt:lpstr>
      <vt:lpstr>Deluge Overview</vt:lpstr>
      <vt:lpstr>Deluge Architecture</vt:lpstr>
      <vt:lpstr>Deluge Architecture: TOSBoot</vt:lpstr>
      <vt:lpstr>Deluge-TOSBoot Memory Model</vt:lpstr>
      <vt:lpstr>Deluge Architecture: High-Level Components</vt:lpstr>
      <vt:lpstr>DelugeC (Top Level)</vt:lpstr>
      <vt:lpstr>Dissemination Component</vt:lpstr>
      <vt:lpstr>ObjectTransfer Component</vt:lpstr>
      <vt:lpstr>DelugeMetadata Component</vt:lpstr>
      <vt:lpstr>NetProg Component</vt:lpstr>
      <vt:lpstr>DelugeManager Component</vt:lpstr>
      <vt:lpstr>Current Deluge Limitations</vt:lpstr>
      <vt:lpstr>What did I add to Deluge to achieve the project goals?</vt:lpstr>
      <vt:lpstr>Selective Re-tasking</vt:lpstr>
      <vt:lpstr>Re-tasking specific motes</vt:lpstr>
      <vt:lpstr>Node ID Hash Examples</vt:lpstr>
      <vt:lpstr>Re-tasking specific motes example</vt:lpstr>
      <vt:lpstr>Re-tasking group of motes</vt:lpstr>
      <vt:lpstr>Grouping Sensors (via groupID)</vt:lpstr>
      <vt:lpstr>Updating Groups</vt:lpstr>
      <vt:lpstr>Update Group with new Motes</vt:lpstr>
      <vt:lpstr>Deluge High-Level Components with Collection</vt:lpstr>
      <vt:lpstr>Deluge Collection</vt:lpstr>
      <vt:lpstr>Collection Message: NodeStatus</vt:lpstr>
      <vt:lpstr>Deluge Overview with Monitoring</vt:lpstr>
      <vt:lpstr>Deluge Code Size</vt:lpstr>
      <vt:lpstr>Deluge Visualizer</vt:lpstr>
      <vt:lpstr>Deluge Visualizer Components</vt:lpstr>
      <vt:lpstr>Deluge Visualizer Application</vt:lpstr>
      <vt:lpstr>Development Tools/Process</vt:lpstr>
      <vt:lpstr>IRIS Mote Debugging</vt:lpstr>
      <vt:lpstr>Conclusion</vt:lpstr>
      <vt:lpstr>Future Work</vt:lpstr>
      <vt:lpstr>References</vt:lpstr>
      <vt:lpstr>Live Demonstration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Re-tasking Wireless Sensor Networks</dc:title>
  <dc:creator>Mike Ruffing</dc:creator>
  <cp:lastModifiedBy>Mike Ruffing</cp:lastModifiedBy>
  <cp:revision>156</cp:revision>
  <dcterms:created xsi:type="dcterms:W3CDTF">2012-12-04T01:26:52Z</dcterms:created>
  <dcterms:modified xsi:type="dcterms:W3CDTF">2012-12-09T02:31:04Z</dcterms:modified>
</cp:coreProperties>
</file>