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2" r:id="rId4"/>
    <p:sldId id="274" r:id="rId5"/>
    <p:sldId id="273" r:id="rId6"/>
    <p:sldId id="261" r:id="rId7"/>
    <p:sldId id="259" r:id="rId8"/>
    <p:sldId id="260" r:id="rId9"/>
    <p:sldId id="269" r:id="rId10"/>
    <p:sldId id="270" r:id="rId11"/>
    <p:sldId id="257" r:id="rId12"/>
    <p:sldId id="264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57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F5927-F656-46B2-A5B5-0DB772F5282C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2CB0-5180-411F-9B98-44F64B8E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AVR is a modified Harvard architecture with 16-bit instructions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8-bit data.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saves program and data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 memories locations. </a:t>
            </a:r>
          </a:p>
          <a:p>
            <a:r>
              <a:rPr lang="en-US" dirty="0" smtClean="0"/>
              <a:t>AVR CPU has two busses: one instruction bus where the CPU reads executable instructions; and one data bus to read or write the corresponding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0" baseline="0" dirty="0" smtClean="0">
                <a:latin typeface="Arial Black" pitchFamily="34" charset="0"/>
              </a:rPr>
              <a:t>a </a:t>
            </a:r>
            <a:r>
              <a:rPr lang="en-US" sz="5000" baseline="0" dirty="0" err="1" smtClean="0">
                <a:latin typeface="Arial Black" pitchFamily="34" charset="0"/>
              </a:rPr>
              <a:t>bootloader</a:t>
            </a:r>
            <a:r>
              <a:rPr lang="en-US" sz="5000" baseline="0" dirty="0" smtClean="0">
                <a:latin typeface="Arial Black" pitchFamily="34" charset="0"/>
              </a:rPr>
              <a:t> is just a normal AVR application that is positioned in a special region of flash memory.</a:t>
            </a:r>
            <a:endParaRPr lang="en-US" sz="5000" baseline="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0" baseline="0" dirty="0" smtClean="0">
                <a:latin typeface="Arial Black" pitchFamily="34" charset="0"/>
              </a:rPr>
              <a:t>a </a:t>
            </a:r>
            <a:r>
              <a:rPr lang="en-US" sz="5000" baseline="0" dirty="0" err="1" smtClean="0">
                <a:latin typeface="Arial Black" pitchFamily="34" charset="0"/>
              </a:rPr>
              <a:t>bootloader</a:t>
            </a:r>
            <a:r>
              <a:rPr lang="en-US" sz="5000" baseline="0" dirty="0" smtClean="0">
                <a:latin typeface="Arial Black" pitchFamily="34" charset="0"/>
              </a:rPr>
              <a:t> is just a normal AVR application that is positioned in a special region of flash memory.</a:t>
            </a:r>
            <a:endParaRPr lang="en-US" sz="5000" baseline="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0" baseline="0" dirty="0" smtClean="0">
                <a:latin typeface="Arial Black" pitchFamily="34" charset="0"/>
              </a:rPr>
              <a:t>a </a:t>
            </a:r>
            <a:r>
              <a:rPr lang="en-US" sz="5000" baseline="0" dirty="0" err="1" smtClean="0">
                <a:latin typeface="Arial Black" pitchFamily="34" charset="0"/>
              </a:rPr>
              <a:t>bootloader</a:t>
            </a:r>
            <a:r>
              <a:rPr lang="en-US" sz="5000" baseline="0" dirty="0" smtClean="0">
                <a:latin typeface="Arial Black" pitchFamily="34" charset="0"/>
              </a:rPr>
              <a:t> is just a normal AVR application that is positioned in a special region of flash memory.</a:t>
            </a:r>
            <a:endParaRPr lang="en-US" sz="5000" baseline="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these pairs have extra names in assembler: X, Y and Z. These pairs are 16-bit pointer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max. 16-bit into SRAM locations (X, Y or Z) or into locations in program memory (Z).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the compiler takes all the global variables in your program and allocates them to RAM in the Global Data section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/>
              <a:t>section .</a:t>
            </a:r>
            <a:r>
              <a:rPr lang="en-US" sz="2400" dirty="0" err="1" smtClean="0"/>
              <a:t>bss</a:t>
            </a:r>
            <a:r>
              <a:rPr lang="en-US" sz="2400" dirty="0" smtClean="0"/>
              <a:t>, contains all uninitialized global or static local variables.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/>
              <a:t>.data section contains all initialized global or static local variables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/>
              <a:t>Heap: Used for dynamic memory applications such as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()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/>
              <a:t>Stack: Used to store return address, actual parameters, conflict registers and local variables and other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2CB0-5180-411F-9B98-44F64B8E6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AVR Memory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I/O registers 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0x3E:0x3D</a:t>
            </a:r>
            <a:r>
              <a:rPr lang="en-US" sz="2400" dirty="0"/>
              <a:t> (0x5E:0x5D): Stack Pointer (SP, which indicates the current top of the stack</a:t>
            </a:r>
            <a:r>
              <a:rPr lang="en-US" sz="2400"/>
              <a:t>) 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</a:t>
            </a:r>
            <a:r>
              <a:rPr lang="en-US" dirty="0" smtClean="0"/>
              <a:t>Memory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041906" cy="3657600"/>
          </a:xfrm>
        </p:spPr>
      </p:pic>
    </p:spTree>
    <p:extLst>
      <p:ext uri="{BB962C8B-B14F-4D97-AF65-F5344CB8AC3E}">
        <p14:creationId xmlns:p14="http://schemas.microsoft.com/office/powerpoint/2010/main" val="19461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AVR Stack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consists of stack frames</a:t>
            </a:r>
          </a:p>
          <a:p>
            <a:r>
              <a:rPr lang="en-US" dirty="0"/>
              <a:t>A Stack frame is a region in the stack used by a function</a:t>
            </a:r>
          </a:p>
          <a:p>
            <a:r>
              <a:rPr lang="en-US" dirty="0"/>
              <a:t>Created whenever a function is called </a:t>
            </a:r>
          </a:p>
          <a:p>
            <a:r>
              <a:rPr lang="en-US" dirty="0"/>
              <a:t>Freed whenever the function returns.</a:t>
            </a:r>
          </a:p>
          <a:p>
            <a:r>
              <a:rPr lang="en-US" dirty="0"/>
              <a:t>What’s inside a stack frame?</a:t>
            </a:r>
          </a:p>
        </p:txBody>
      </p:sp>
    </p:spTree>
    <p:extLst>
      <p:ext uri="{BB962C8B-B14F-4D97-AF65-F5344CB8AC3E}">
        <p14:creationId xmlns:p14="http://schemas.microsoft.com/office/powerpoint/2010/main" val="3897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AVR </a:t>
            </a:r>
            <a:r>
              <a:rPr lang="en-US" dirty="0"/>
              <a:t>Stack Structure</a:t>
            </a:r>
          </a:p>
        </p:txBody>
      </p:sp>
      <p:graphicFrame>
        <p:nvGraphicFramePr>
          <p:cNvPr id="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63852"/>
              </p:ext>
            </p:extLst>
          </p:nvPr>
        </p:nvGraphicFramePr>
        <p:xfrm>
          <a:off x="5410200" y="1524000"/>
          <a:ext cx="2971800" cy="5010912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Stack Frame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for main()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Conflict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Local Variable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 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Local variable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Parameter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Parameter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Empty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304800" y="1600200"/>
            <a:ext cx="4572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main(void)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{ …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  foo(arg1, arg2, …, </a:t>
            </a:r>
            <a:r>
              <a:rPr lang="en-US" sz="2400" dirty="0" err="1" smtClean="0"/>
              <a:t>argM</a:t>
            </a:r>
            <a:r>
              <a:rPr lang="en-US" sz="2400" dirty="0" smtClean="0"/>
              <a:t>);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}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 void foo(arg1, arg2, …, </a:t>
            </a:r>
            <a:r>
              <a:rPr lang="en-US" sz="2400" dirty="0" err="1" smtClean="0"/>
              <a:t>argM</a:t>
            </a:r>
            <a:r>
              <a:rPr lang="en-US" sz="2400" dirty="0" smtClean="0"/>
              <a:t>)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{ </a:t>
            </a:r>
            <a:r>
              <a:rPr lang="en-US" sz="2400" dirty="0" err="1" smtClean="0"/>
              <a:t>int</a:t>
            </a:r>
            <a:r>
              <a:rPr lang="en-US" sz="2400" dirty="0" smtClean="0"/>
              <a:t> var1, var2, …, </a:t>
            </a:r>
            <a:r>
              <a:rPr lang="en-US" sz="2400" dirty="0" err="1" smtClean="0"/>
              <a:t>varN</a:t>
            </a:r>
            <a:r>
              <a:rPr lang="en-US" sz="2400" dirty="0" smtClean="0"/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  …  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  }</a:t>
            </a:r>
            <a:endParaRPr lang="en-US" sz="2400" dirty="0"/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3429000" y="5786735"/>
            <a:ext cx="167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Stack frame pointer Y for foo()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>
            <a:off x="4876800" y="6248400"/>
            <a:ext cx="533400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AutoShape 60"/>
          <p:cNvSpPr>
            <a:spLocks/>
          </p:cNvSpPr>
          <p:nvPr/>
        </p:nvSpPr>
        <p:spPr bwMode="auto">
          <a:xfrm>
            <a:off x="4648200" y="2743200"/>
            <a:ext cx="762000" cy="3048000"/>
          </a:xfrm>
          <a:prstGeom prst="leftBrace">
            <a:avLst>
              <a:gd name="adj1" fmla="val 33333"/>
              <a:gd name="adj2" fmla="val 50000"/>
            </a:avLst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3581400" y="4267200"/>
            <a:ext cx="152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Stack frame for foo() </a:t>
            </a:r>
          </a:p>
        </p:txBody>
      </p:sp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8763000" y="2057400"/>
            <a:ext cx="0" cy="403860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4223327" y="1225490"/>
            <a:ext cx="1140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RAMEND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590636" y="1844675"/>
            <a:ext cx="167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Stack frame pointer Y for main()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4897582" y="2590800"/>
            <a:ext cx="533400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Stack </a:t>
            </a:r>
            <a:r>
              <a:rPr lang="en-US" dirty="0"/>
              <a:t>F</a:t>
            </a:r>
            <a:r>
              <a:rPr lang="en-US" dirty="0" smtClean="0"/>
              <a:t>rame?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Harvard </a:t>
            </a:r>
            <a:r>
              <a:rPr lang="en-US" dirty="0" smtClean="0"/>
              <a:t>architecture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764426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05000"/>
            <a:ext cx="1648055" cy="3553321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65073" y="1828800"/>
            <a:ext cx="4114800" cy="4286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Flash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Bootloader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CSEG</a:t>
            </a:r>
          </a:p>
        </p:txBody>
      </p:sp>
    </p:spTree>
    <p:extLst>
      <p:ext uri="{BB962C8B-B14F-4D97-AF65-F5344CB8AC3E}">
        <p14:creationId xmlns:p14="http://schemas.microsoft.com/office/powerpoint/2010/main" val="8130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96200" cy="4221163"/>
          </a:xfrm>
        </p:spPr>
        <p:txBody>
          <a:bodyPr>
            <a:normAutofit/>
          </a:bodyPr>
          <a:lstStyle/>
          <a:p>
            <a:r>
              <a:rPr lang="en-US" dirty="0"/>
              <a:t>EEPROM(Electrically Erasable Programmable Read-Only Memory)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ESEG</a:t>
            </a:r>
          </a:p>
        </p:txBody>
      </p:sp>
    </p:spTree>
    <p:extLst>
      <p:ext uri="{BB962C8B-B14F-4D97-AF65-F5344CB8AC3E}">
        <p14:creationId xmlns:p14="http://schemas.microsoft.com/office/powerpoint/2010/main" val="18103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05000"/>
            <a:ext cx="4114800" cy="4221163"/>
          </a:xfrm>
        </p:spPr>
        <p:txBody>
          <a:bodyPr>
            <a:normAutofit/>
          </a:bodyPr>
          <a:lstStyle/>
          <a:p>
            <a:r>
              <a:rPr lang="en-US" dirty="0" smtClean="0"/>
              <a:t>SRAM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General-purpose Registers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I/O Registers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DSEG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1905000"/>
            <a:ext cx="171473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32 bytes of RAM </a:t>
            </a:r>
            <a:r>
              <a:rPr lang="en-US" dirty="0" smtClean="0"/>
              <a:t>are </a:t>
            </a:r>
            <a:r>
              <a:rPr lang="en-US" dirty="0"/>
              <a:t>general-purpose registers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8 </a:t>
            </a:r>
            <a:r>
              <a:rPr lang="en-US" sz="2400" dirty="0"/>
              <a:t>bits </a:t>
            </a:r>
            <a:r>
              <a:rPr lang="en-US" sz="2400" dirty="0" smtClean="0"/>
              <a:t>capacity,</a:t>
            </a:r>
            <a:r>
              <a:rPr lang="en-US" sz="2400" dirty="0"/>
              <a:t> </a:t>
            </a:r>
            <a:r>
              <a:rPr lang="en-US" sz="2400" dirty="0" smtClean="0"/>
              <a:t> the </a:t>
            </a:r>
            <a:r>
              <a:rPr lang="en-US" sz="2400" dirty="0"/>
              <a:t>least significant bit starts with </a:t>
            </a:r>
            <a:r>
              <a:rPr lang="en-US" sz="2400" dirty="0" smtClean="0"/>
              <a:t>0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Can </a:t>
            </a:r>
            <a:r>
              <a:rPr lang="en-US" sz="2400" dirty="0"/>
              <a:t>be used directly in </a:t>
            </a:r>
            <a:r>
              <a:rPr lang="en-US" sz="2400" dirty="0" smtClean="0"/>
              <a:t>assembly commands</a:t>
            </a:r>
            <a:endParaRPr lang="en-US" sz="1600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dirty="0"/>
              <a:t>e</a:t>
            </a:r>
            <a:r>
              <a:rPr lang="en-US" sz="2000" dirty="0" smtClean="0"/>
              <a:t>.g. MOV R20,R18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Only load and store instructions access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68810"/>
              </p:ext>
            </p:extLst>
          </p:nvPr>
        </p:nvGraphicFramePr>
        <p:xfrm>
          <a:off x="1447800" y="3200400"/>
          <a:ext cx="304800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en-US" dirty="0"/>
              <a:t>general-purpose </a:t>
            </a:r>
            <a:r>
              <a:rPr lang="en-US" dirty="0" smtClean="0"/>
              <a:t>Registers: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84985"/>
              </p:ext>
            </p:extLst>
          </p:nvPr>
        </p:nvGraphicFramePr>
        <p:xfrm>
          <a:off x="762000" y="2362199"/>
          <a:ext cx="7696200" cy="3903521"/>
        </p:xfrm>
        <a:graphic>
          <a:graphicData uri="http://schemas.openxmlformats.org/drawingml/2006/table">
            <a:tbl>
              <a:tblPr/>
              <a:tblGrid>
                <a:gridCol w="2057400"/>
                <a:gridCol w="5638800"/>
              </a:tblGrid>
              <a:tr h="7326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R0</a:t>
                      </a:r>
                      <a:endParaRPr lang="en-US" sz="2400" dirty="0">
                        <a:effectLst/>
                      </a:endParaRPr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Temporary register - use in interrupts not recommended.</a:t>
                      </a:r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5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 register - can be used for temporary data but must be </a:t>
                      </a:r>
                      <a:r>
                        <a:rPr lang="en-US" sz="2400" dirty="0" smtClean="0"/>
                        <a:t>set to zero </a:t>
                      </a:r>
                      <a:r>
                        <a:rPr lang="en-US" sz="2400" dirty="0"/>
                        <a:t>after use.</a:t>
                      </a:r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842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R18-R27</a:t>
                      </a:r>
                      <a:r>
                        <a:rPr lang="en-US" sz="2400" dirty="0"/>
                        <a:t>,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R30-R31</a:t>
                      </a:r>
                      <a:endParaRPr lang="en-US" sz="2400" dirty="0"/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These are general purpose registers and don't need to be saved when using in </a:t>
                      </a:r>
                      <a:r>
                        <a:rPr lang="en-US" sz="2400" dirty="0" smtClean="0"/>
                        <a:t>conjunction </a:t>
                      </a:r>
                      <a:r>
                        <a:rPr lang="en-US" sz="2400" dirty="0"/>
                        <a:t>with 'C' code.</a:t>
                      </a:r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842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R2-R17,</a:t>
                      </a:r>
                    </a:p>
                    <a:p>
                      <a:r>
                        <a:rPr lang="en-US" sz="2400" dirty="0" smtClean="0"/>
                        <a:t>R28-R29</a:t>
                      </a:r>
                      <a:endParaRPr lang="en-US" sz="2400" dirty="0"/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These are general purpose registers but do need to be saved when using in </a:t>
                      </a:r>
                      <a:r>
                        <a:rPr lang="en-US" sz="2400" dirty="0" smtClean="0"/>
                        <a:t>conjunction </a:t>
                      </a:r>
                      <a:r>
                        <a:rPr lang="en-US" sz="2400" dirty="0"/>
                        <a:t>with 'C' code.</a:t>
                      </a:r>
                    </a:p>
                  </a:txBody>
                  <a:tcPr marL="30581" marR="30581" marT="15290" marB="15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smtClean="0"/>
              <a:t>registers</a:t>
            </a:r>
            <a:r>
              <a:rPr lang="en-US" dirty="0"/>
              <a:t> 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R25:R24</a:t>
            </a:r>
            <a:r>
              <a:rPr lang="en-US" sz="2400" dirty="0" smtClean="0"/>
              <a:t> : return value of a function call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R29:R28</a:t>
            </a:r>
            <a:r>
              <a:rPr lang="en-US" sz="2400" dirty="0" smtClean="0"/>
              <a:t> : Stack Frame Pointer</a:t>
            </a:r>
            <a:r>
              <a:rPr lang="en-US" sz="2400" dirty="0"/>
              <a:t> </a:t>
            </a:r>
            <a:r>
              <a:rPr lang="en-US" sz="2400" dirty="0" smtClean="0"/>
              <a:t>(Y pointer)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next 64 </a:t>
            </a:r>
            <a:r>
              <a:rPr lang="en-US" dirty="0"/>
              <a:t>bytes of RAM </a:t>
            </a:r>
            <a:r>
              <a:rPr lang="en-US" dirty="0" smtClean="0"/>
              <a:t>are I/O registers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written as "0x00 (0x20)" through "0x3F (0x5F)"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6999"/>
            <a:ext cx="4343400" cy="317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517</Words>
  <Application>Microsoft Office PowerPoint</Application>
  <PresentationFormat>On-screen Show (4:3)</PresentationFormat>
  <Paragraphs>105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Office Theme</vt:lpstr>
      <vt:lpstr>AVR Memory Architecture</vt:lpstr>
      <vt:lpstr>Overview</vt:lpstr>
      <vt:lpstr>Overview</vt:lpstr>
      <vt:lpstr>Overview</vt:lpstr>
      <vt:lpstr>Overview</vt:lpstr>
      <vt:lpstr>AVR Register</vt:lpstr>
      <vt:lpstr>AVR Register</vt:lpstr>
      <vt:lpstr>AVR Register</vt:lpstr>
      <vt:lpstr>AVR Register</vt:lpstr>
      <vt:lpstr>AVR Register</vt:lpstr>
      <vt:lpstr>AVR Memory Model</vt:lpstr>
      <vt:lpstr>AVR Stack Structure</vt:lpstr>
      <vt:lpstr>AVR Stack Structure</vt:lpstr>
      <vt:lpstr>Why Stack Frame?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Stack Frame</dc:title>
  <dc:creator>Heyang</dc:creator>
  <cp:lastModifiedBy>Yang He</cp:lastModifiedBy>
  <cp:revision>177</cp:revision>
  <dcterms:created xsi:type="dcterms:W3CDTF">2006-08-16T00:00:00Z</dcterms:created>
  <dcterms:modified xsi:type="dcterms:W3CDTF">2014-01-06T18:28:52Z</dcterms:modified>
</cp:coreProperties>
</file>