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96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16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7" r:id="rId39"/>
    <p:sldId id="294" r:id="rId40"/>
    <p:sldId id="317" r:id="rId41"/>
    <p:sldId id="299" r:id="rId42"/>
    <p:sldId id="315" r:id="rId43"/>
    <p:sldId id="318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9" r:id="rId59"/>
    <p:sldId id="300" r:id="rId60"/>
    <p:sldId id="298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8784C-97A2-4571-A9C0-A25335185777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16B05-E354-4975-89C8-ED0F93471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1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R20:21</a:t>
            </a:r>
            <a:r>
              <a:rPr lang="en-US" baseline="0" dirty="0" smtClean="0"/>
              <a:t>	j</a:t>
            </a:r>
          </a:p>
          <a:p>
            <a:r>
              <a:rPr lang="en-US" baseline="0" dirty="0" smtClean="0"/>
              <a:t>R22:23	i</a:t>
            </a:r>
          </a:p>
          <a:p>
            <a:r>
              <a:rPr lang="en-US" baseline="0" dirty="0" smtClean="0"/>
              <a:t>R24	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16B05-E354-4975-89C8-ED0F93471F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34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R20:21</a:t>
            </a:r>
            <a:r>
              <a:rPr lang="en-US" baseline="0" dirty="0" smtClean="0"/>
              <a:t>	j</a:t>
            </a:r>
          </a:p>
          <a:p>
            <a:r>
              <a:rPr lang="en-US" baseline="0" dirty="0" smtClean="0"/>
              <a:t>R22:23	i</a:t>
            </a:r>
          </a:p>
          <a:p>
            <a:r>
              <a:rPr lang="en-US" baseline="0" dirty="0" smtClean="0"/>
              <a:t>R24	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16B05-E354-4975-89C8-ED0F93471F3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34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R20:21</a:t>
            </a:r>
            <a:r>
              <a:rPr lang="en-US" baseline="0" dirty="0" smtClean="0"/>
              <a:t>	j</a:t>
            </a:r>
          </a:p>
          <a:p>
            <a:r>
              <a:rPr lang="en-US" baseline="0" dirty="0" smtClean="0"/>
              <a:t>R22:23	i</a:t>
            </a:r>
          </a:p>
          <a:p>
            <a:r>
              <a:rPr lang="en-US" baseline="0" dirty="0" smtClean="0"/>
              <a:t>R24	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16B05-E354-4975-89C8-ED0F93471F3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34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R20:21</a:t>
            </a:r>
            <a:r>
              <a:rPr lang="en-US" baseline="0" dirty="0" smtClean="0"/>
              <a:t>	j</a:t>
            </a:r>
          </a:p>
          <a:p>
            <a:r>
              <a:rPr lang="en-US" baseline="0" dirty="0" smtClean="0"/>
              <a:t>R22:23	i</a:t>
            </a:r>
          </a:p>
          <a:p>
            <a:r>
              <a:rPr lang="en-US" baseline="0" dirty="0" smtClean="0"/>
              <a:t>R24	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16B05-E354-4975-89C8-ED0F93471F3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34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R20:21</a:t>
            </a:r>
            <a:r>
              <a:rPr lang="en-US" baseline="0" dirty="0" smtClean="0"/>
              <a:t>	j</a:t>
            </a:r>
          </a:p>
          <a:p>
            <a:r>
              <a:rPr lang="en-US" baseline="0" dirty="0" smtClean="0"/>
              <a:t>R22:23	i</a:t>
            </a:r>
          </a:p>
          <a:p>
            <a:r>
              <a:rPr lang="en-US" baseline="0" dirty="0" smtClean="0"/>
              <a:t>R24	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16B05-E354-4975-89C8-ED0F93471F3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34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R20:21</a:t>
            </a:r>
            <a:r>
              <a:rPr lang="en-US" baseline="0" dirty="0" smtClean="0"/>
              <a:t>	j</a:t>
            </a:r>
          </a:p>
          <a:p>
            <a:r>
              <a:rPr lang="en-US" baseline="0" dirty="0" smtClean="0"/>
              <a:t>R22:23	i</a:t>
            </a:r>
          </a:p>
          <a:p>
            <a:r>
              <a:rPr lang="en-US" baseline="0" dirty="0" smtClean="0"/>
              <a:t>R24	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16B05-E354-4975-89C8-ED0F93471F3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34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R20:21</a:t>
            </a:r>
            <a:r>
              <a:rPr lang="en-US" baseline="0" dirty="0" smtClean="0"/>
              <a:t>	j</a:t>
            </a:r>
          </a:p>
          <a:p>
            <a:r>
              <a:rPr lang="en-US" baseline="0" dirty="0" smtClean="0"/>
              <a:t>R22:23	i</a:t>
            </a:r>
          </a:p>
          <a:p>
            <a:r>
              <a:rPr lang="en-US" baseline="0" dirty="0" smtClean="0"/>
              <a:t>R24	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16B05-E354-4975-89C8-ED0F93471F3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34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R20:21</a:t>
            </a:r>
            <a:r>
              <a:rPr lang="en-US" baseline="0" dirty="0" smtClean="0"/>
              <a:t>	j</a:t>
            </a:r>
          </a:p>
          <a:p>
            <a:r>
              <a:rPr lang="en-US" baseline="0" dirty="0" smtClean="0"/>
              <a:t>R22:23	i</a:t>
            </a:r>
          </a:p>
          <a:p>
            <a:r>
              <a:rPr lang="en-US" baseline="0" dirty="0" smtClean="0"/>
              <a:t>R24	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16B05-E354-4975-89C8-ED0F93471F3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34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R20:21</a:t>
            </a:r>
            <a:r>
              <a:rPr lang="en-US" baseline="0" dirty="0" smtClean="0"/>
              <a:t>	j</a:t>
            </a:r>
          </a:p>
          <a:p>
            <a:r>
              <a:rPr lang="en-US" baseline="0" dirty="0" smtClean="0"/>
              <a:t>R22:23	i</a:t>
            </a:r>
          </a:p>
          <a:p>
            <a:r>
              <a:rPr lang="en-US" baseline="0" dirty="0" smtClean="0"/>
              <a:t>R24	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16B05-E354-4975-89C8-ED0F93471F3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34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R20:21</a:t>
            </a:r>
            <a:r>
              <a:rPr lang="en-US" baseline="0" dirty="0" smtClean="0"/>
              <a:t>	j</a:t>
            </a:r>
          </a:p>
          <a:p>
            <a:r>
              <a:rPr lang="en-US" baseline="0" dirty="0" smtClean="0"/>
              <a:t>R22:23	i</a:t>
            </a:r>
          </a:p>
          <a:p>
            <a:r>
              <a:rPr lang="en-US" baseline="0" dirty="0" smtClean="0"/>
              <a:t>R24	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16B05-E354-4975-89C8-ED0F93471F3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34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R20:21</a:t>
            </a:r>
            <a:r>
              <a:rPr lang="en-US" baseline="0" dirty="0" smtClean="0"/>
              <a:t>	j</a:t>
            </a:r>
          </a:p>
          <a:p>
            <a:r>
              <a:rPr lang="en-US" baseline="0" dirty="0" smtClean="0"/>
              <a:t>R22:23	i</a:t>
            </a:r>
          </a:p>
          <a:p>
            <a:r>
              <a:rPr lang="en-US" baseline="0" dirty="0" smtClean="0"/>
              <a:t>R24	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16B05-E354-4975-89C8-ED0F93471F3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34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R20:21</a:t>
            </a:r>
            <a:r>
              <a:rPr lang="en-US" baseline="0" dirty="0" smtClean="0"/>
              <a:t>	j</a:t>
            </a:r>
          </a:p>
          <a:p>
            <a:r>
              <a:rPr lang="en-US" baseline="0" dirty="0" smtClean="0"/>
              <a:t>R22:23	i</a:t>
            </a:r>
          </a:p>
          <a:p>
            <a:r>
              <a:rPr lang="en-US" baseline="0" dirty="0" smtClean="0"/>
              <a:t>R24	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16B05-E354-4975-89C8-ED0F93471F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343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R20:21</a:t>
            </a:r>
            <a:r>
              <a:rPr lang="en-US" baseline="0" dirty="0" smtClean="0"/>
              <a:t>	j</a:t>
            </a:r>
          </a:p>
          <a:p>
            <a:r>
              <a:rPr lang="en-US" baseline="0" dirty="0" smtClean="0"/>
              <a:t>R22:23	i</a:t>
            </a:r>
          </a:p>
          <a:p>
            <a:r>
              <a:rPr lang="en-US" baseline="0" dirty="0" smtClean="0"/>
              <a:t>R24	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16B05-E354-4975-89C8-ED0F93471F3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343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R20:21</a:t>
            </a:r>
            <a:r>
              <a:rPr lang="en-US" baseline="0" dirty="0" smtClean="0"/>
              <a:t>	j</a:t>
            </a:r>
          </a:p>
          <a:p>
            <a:r>
              <a:rPr lang="en-US" baseline="0" dirty="0" smtClean="0"/>
              <a:t>R22:23	i</a:t>
            </a:r>
          </a:p>
          <a:p>
            <a:r>
              <a:rPr lang="en-US" baseline="0" dirty="0" smtClean="0"/>
              <a:t>R24	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16B05-E354-4975-89C8-ED0F93471F3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34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R20:21</a:t>
            </a:r>
            <a:r>
              <a:rPr lang="en-US" baseline="0" dirty="0" smtClean="0"/>
              <a:t>	j</a:t>
            </a:r>
          </a:p>
          <a:p>
            <a:r>
              <a:rPr lang="en-US" baseline="0" dirty="0" smtClean="0"/>
              <a:t>R22:23	i</a:t>
            </a:r>
          </a:p>
          <a:p>
            <a:r>
              <a:rPr lang="en-US" baseline="0" dirty="0" smtClean="0"/>
              <a:t>R24	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16B05-E354-4975-89C8-ED0F93471F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34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R20:21</a:t>
            </a:r>
            <a:r>
              <a:rPr lang="en-US" baseline="0" dirty="0" smtClean="0"/>
              <a:t>	j</a:t>
            </a:r>
          </a:p>
          <a:p>
            <a:r>
              <a:rPr lang="en-US" baseline="0" dirty="0" smtClean="0"/>
              <a:t>R22:23	i</a:t>
            </a:r>
          </a:p>
          <a:p>
            <a:r>
              <a:rPr lang="en-US" baseline="0" dirty="0" smtClean="0"/>
              <a:t>R24	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16B05-E354-4975-89C8-ED0F93471F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34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R20:21</a:t>
            </a:r>
            <a:r>
              <a:rPr lang="en-US" baseline="0" dirty="0" smtClean="0"/>
              <a:t>	j</a:t>
            </a:r>
          </a:p>
          <a:p>
            <a:r>
              <a:rPr lang="en-US" baseline="0" dirty="0" smtClean="0"/>
              <a:t>R22:23	i</a:t>
            </a:r>
          </a:p>
          <a:p>
            <a:r>
              <a:rPr lang="en-US" baseline="0" dirty="0" smtClean="0"/>
              <a:t>R24	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16B05-E354-4975-89C8-ED0F93471F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34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R20:21</a:t>
            </a:r>
            <a:r>
              <a:rPr lang="en-US" baseline="0" dirty="0" smtClean="0"/>
              <a:t>	j</a:t>
            </a:r>
          </a:p>
          <a:p>
            <a:r>
              <a:rPr lang="en-US" baseline="0" dirty="0" smtClean="0"/>
              <a:t>R22:23	i</a:t>
            </a:r>
          </a:p>
          <a:p>
            <a:r>
              <a:rPr lang="en-US" baseline="0" dirty="0" smtClean="0"/>
              <a:t>R24	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16B05-E354-4975-89C8-ED0F93471F3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34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R20:21</a:t>
            </a:r>
            <a:r>
              <a:rPr lang="en-US" baseline="0" dirty="0" smtClean="0"/>
              <a:t>	j</a:t>
            </a:r>
          </a:p>
          <a:p>
            <a:r>
              <a:rPr lang="en-US" baseline="0" dirty="0" smtClean="0"/>
              <a:t>R22:23	i</a:t>
            </a:r>
          </a:p>
          <a:p>
            <a:r>
              <a:rPr lang="en-US" baseline="0" dirty="0" smtClean="0"/>
              <a:t>R24	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16B05-E354-4975-89C8-ED0F93471F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34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R20:21</a:t>
            </a:r>
            <a:r>
              <a:rPr lang="en-US" baseline="0" dirty="0" smtClean="0"/>
              <a:t>	j</a:t>
            </a:r>
          </a:p>
          <a:p>
            <a:r>
              <a:rPr lang="en-US" baseline="0" dirty="0" smtClean="0"/>
              <a:t>R22:23	i</a:t>
            </a:r>
          </a:p>
          <a:p>
            <a:r>
              <a:rPr lang="en-US" baseline="0" dirty="0" smtClean="0"/>
              <a:t>R24	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16B05-E354-4975-89C8-ED0F93471F3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34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R20:21</a:t>
            </a:r>
            <a:r>
              <a:rPr lang="en-US" baseline="0" dirty="0" smtClean="0"/>
              <a:t>	j</a:t>
            </a:r>
          </a:p>
          <a:p>
            <a:r>
              <a:rPr lang="en-US" baseline="0" dirty="0" smtClean="0"/>
              <a:t>R22:23	i</a:t>
            </a:r>
          </a:p>
          <a:p>
            <a:r>
              <a:rPr lang="en-US" baseline="0" dirty="0" smtClean="0"/>
              <a:t>R24	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16B05-E354-4975-89C8-ED0F93471F3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3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2145-AB7D-41BB-9EFF-012A1B9477BF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1CAB-14F6-459D-8F58-D69DCFC9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7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2145-AB7D-41BB-9EFF-012A1B9477BF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1CAB-14F6-459D-8F58-D69DCFC9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2145-AB7D-41BB-9EFF-012A1B9477BF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1CAB-14F6-459D-8F58-D69DCFC9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6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2145-AB7D-41BB-9EFF-012A1B9477BF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1CAB-14F6-459D-8F58-D69DCFC9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2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2145-AB7D-41BB-9EFF-012A1B9477BF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1CAB-14F6-459D-8F58-D69DCFC9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2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2145-AB7D-41BB-9EFF-012A1B9477BF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1CAB-14F6-459D-8F58-D69DCFC9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2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2145-AB7D-41BB-9EFF-012A1B9477BF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1CAB-14F6-459D-8F58-D69DCFC9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2145-AB7D-41BB-9EFF-012A1B9477BF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1CAB-14F6-459D-8F58-D69DCFC9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1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2145-AB7D-41BB-9EFF-012A1B9477BF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1CAB-14F6-459D-8F58-D69DCFC9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2145-AB7D-41BB-9EFF-012A1B9477BF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1CAB-14F6-459D-8F58-D69DCFC9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1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2145-AB7D-41BB-9EFF-012A1B9477BF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1CAB-14F6-459D-8F58-D69DCFC9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9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62145-AB7D-41BB-9EFF-012A1B9477BF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D1CAB-14F6-459D-8F58-D69DCFC9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4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0"/>
            <a:ext cx="79248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uint32_t </a:t>
            </a:r>
            <a:r>
              <a:rPr lang="en-US" sz="1400" dirty="0" err="1"/>
              <a:t>system_time</a:t>
            </a:r>
            <a:r>
              <a:rPr lang="en-US" sz="1400" dirty="0" smtClean="0"/>
              <a:t>;</a:t>
            </a:r>
          </a:p>
          <a:p>
            <a:endParaRPr lang="en-US" sz="1400" dirty="0"/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/>
              <a:t>foo(char a, uint16_t b, </a:t>
            </a:r>
            <a:r>
              <a:rPr lang="en-US" sz="1400" dirty="0" err="1"/>
              <a:t>int</a:t>
            </a:r>
            <a:r>
              <a:rPr lang="en-US" sz="1400" dirty="0"/>
              <a:t> c</a:t>
            </a:r>
            <a:r>
              <a:rPr lang="en-US" sz="1400" dirty="0" smtClean="0"/>
              <a:t>);</a:t>
            </a:r>
          </a:p>
          <a:p>
            <a:endParaRPr lang="en-US" sz="1400" dirty="0"/>
          </a:p>
          <a:p>
            <a:r>
              <a:rPr lang="en-US" sz="1400" dirty="0" smtClean="0"/>
              <a:t> </a:t>
            </a:r>
            <a:r>
              <a:rPr lang="en-US" sz="1400" dirty="0"/>
              <a:t>ISR(TIMER0_OVF_vect) 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dirty="0" err="1" smtClean="0"/>
              <a:t>system_time</a:t>
            </a:r>
            <a:r>
              <a:rPr lang="en-US" sz="1400" dirty="0"/>
              <a:t>++;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}</a:t>
            </a:r>
          </a:p>
          <a:p>
            <a:endParaRPr lang="en-US" sz="1400" dirty="0"/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/>
              <a:t>main(void){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system_time</a:t>
            </a:r>
            <a:r>
              <a:rPr lang="en-US" sz="1400" dirty="0" smtClean="0"/>
              <a:t> </a:t>
            </a:r>
            <a:r>
              <a:rPr lang="en-US" sz="1400" dirty="0"/>
              <a:t>= 0;</a:t>
            </a:r>
          </a:p>
          <a:p>
            <a:r>
              <a:rPr lang="en-US" sz="1400" dirty="0" smtClean="0"/>
              <a:t>    TIMSK0 </a:t>
            </a:r>
            <a:r>
              <a:rPr lang="en-US" sz="1400" dirty="0"/>
              <a:t>|= (1&lt;&lt;TOIE0</a:t>
            </a:r>
            <a:r>
              <a:rPr lang="en-US" sz="1400" dirty="0" smtClean="0"/>
              <a:t>);</a:t>
            </a:r>
            <a:endParaRPr lang="en-US" sz="1400" dirty="0"/>
          </a:p>
          <a:p>
            <a:r>
              <a:rPr lang="en-US" sz="1400" dirty="0" smtClean="0"/>
              <a:t>    TCCR0B </a:t>
            </a:r>
            <a:r>
              <a:rPr lang="en-US" sz="1400" dirty="0"/>
              <a:t>|= (1&lt;&lt;CS00</a:t>
            </a:r>
            <a:r>
              <a:rPr lang="en-US" sz="1400" dirty="0" smtClean="0"/>
              <a:t>);</a:t>
            </a:r>
            <a:endParaRPr lang="en-US" sz="1400" dirty="0"/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sei</a:t>
            </a:r>
            <a:r>
              <a:rPr lang="en-US" sz="1400" dirty="0"/>
              <a:t>();</a:t>
            </a:r>
          </a:p>
          <a:p>
            <a:r>
              <a:rPr lang="en-US" sz="1400" dirty="0" smtClean="0"/>
              <a:t>    uint32_t </a:t>
            </a:r>
            <a:r>
              <a:rPr lang="en-US" sz="1400" dirty="0"/>
              <a:t>l;</a:t>
            </a:r>
          </a:p>
          <a:p>
            <a:r>
              <a:rPr lang="en-US" sz="1400" dirty="0" smtClean="0"/>
              <a:t>    l </a:t>
            </a:r>
            <a:r>
              <a:rPr lang="en-US" sz="1400" dirty="0"/>
              <a:t>= 243;</a:t>
            </a:r>
          </a:p>
          <a:p>
            <a:r>
              <a:rPr lang="en-US" sz="1400" dirty="0" smtClean="0"/>
              <a:t>    uint8_t </a:t>
            </a:r>
            <a:r>
              <a:rPr lang="en-US" sz="1400" dirty="0"/>
              <a:t>k;</a:t>
            </a:r>
          </a:p>
          <a:p>
            <a:r>
              <a:rPr lang="en-US" sz="1400" dirty="0" smtClean="0"/>
              <a:t>    k </a:t>
            </a:r>
            <a:r>
              <a:rPr lang="en-US" sz="1400" dirty="0"/>
              <a:t>= 32;</a:t>
            </a:r>
          </a:p>
          <a:p>
            <a:r>
              <a:rPr lang="en-US" sz="1400" dirty="0" smtClean="0"/>
              <a:t>    uint16_t </a:t>
            </a:r>
            <a:r>
              <a:rPr lang="en-US" sz="1400" dirty="0"/>
              <a:t>i;</a:t>
            </a:r>
          </a:p>
          <a:p>
            <a:r>
              <a:rPr lang="en-US" sz="1400" dirty="0" smtClean="0"/>
              <a:t>    i </a:t>
            </a:r>
            <a:r>
              <a:rPr lang="en-US" sz="1400" dirty="0"/>
              <a:t>= 100;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/>
              <a:t>j;</a:t>
            </a:r>
          </a:p>
          <a:p>
            <a:r>
              <a:rPr lang="en-US" sz="1400" dirty="0" smtClean="0"/>
              <a:t>    j=300</a:t>
            </a:r>
            <a:r>
              <a:rPr lang="en-US" sz="1400" dirty="0"/>
              <a:t>;</a:t>
            </a:r>
          </a:p>
          <a:p>
            <a:r>
              <a:rPr lang="en-US" sz="1400" dirty="0" smtClean="0"/>
              <a:t>    foo(1,i,j</a:t>
            </a:r>
            <a:r>
              <a:rPr lang="en-US" sz="1400" dirty="0"/>
              <a:t>); </a:t>
            </a:r>
          </a:p>
          <a:p>
            <a:r>
              <a:rPr lang="en-US" sz="1400" dirty="0" smtClean="0"/>
              <a:t>    while(1</a:t>
            </a:r>
            <a:r>
              <a:rPr lang="en-US" sz="1400" dirty="0"/>
              <a:t>){}   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/>
          </a:p>
          <a:p>
            <a:r>
              <a:rPr lang="en-US" sz="1400" dirty="0" err="1"/>
              <a:t>int</a:t>
            </a:r>
            <a:r>
              <a:rPr lang="en-US" sz="1400" dirty="0"/>
              <a:t> foo(char a, uint16_t b, </a:t>
            </a:r>
            <a:r>
              <a:rPr lang="en-US" sz="1400" dirty="0" err="1"/>
              <a:t>int</a:t>
            </a:r>
            <a:r>
              <a:rPr lang="en-US" sz="1400" dirty="0"/>
              <a:t> c){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/>
              <a:t>x,y,z</a:t>
            </a:r>
            <a:r>
              <a:rPr lang="en-US" sz="1400" dirty="0"/>
              <a:t>;</a:t>
            </a:r>
          </a:p>
          <a:p>
            <a:r>
              <a:rPr lang="en-US" sz="1400" dirty="0" smtClean="0"/>
              <a:t>    x=</a:t>
            </a:r>
            <a:r>
              <a:rPr lang="en-US" sz="1400" dirty="0" err="1" smtClean="0"/>
              <a:t>a+c</a:t>
            </a:r>
            <a:r>
              <a:rPr lang="en-US" sz="1400" dirty="0"/>
              <a:t>;</a:t>
            </a:r>
          </a:p>
          <a:p>
            <a:r>
              <a:rPr lang="en-US" sz="1400" dirty="0" smtClean="0"/>
              <a:t>    y=c-a</a:t>
            </a:r>
            <a:r>
              <a:rPr lang="en-US" sz="1400" dirty="0"/>
              <a:t>;</a:t>
            </a:r>
          </a:p>
          <a:p>
            <a:r>
              <a:rPr lang="en-US" sz="1400" dirty="0" smtClean="0"/>
              <a:t>    z=</a:t>
            </a:r>
            <a:r>
              <a:rPr lang="en-US" sz="1400" dirty="0" err="1" smtClean="0"/>
              <a:t>x+y</a:t>
            </a:r>
            <a:r>
              <a:rPr lang="en-US" sz="1400" dirty="0"/>
              <a:t>;</a:t>
            </a:r>
          </a:p>
          <a:p>
            <a:r>
              <a:rPr lang="en-US" sz="1400" dirty="0" smtClean="0"/>
              <a:t>    return </a:t>
            </a:r>
            <a:r>
              <a:rPr lang="en-US" sz="1400" dirty="0"/>
              <a:t>z;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835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635271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336451"/>
              </p:ext>
            </p:extLst>
          </p:nvPr>
        </p:nvGraphicFramePr>
        <p:xfrm>
          <a:off x="4354829" y="4648200"/>
          <a:ext cx="2826703" cy="3855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7502"/>
                <a:gridCol w="18392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SP(0x3D:0x3E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0x10F2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  (</a:t>
                      </a:r>
                      <a:r>
                        <a:rPr lang="en-US" sz="1100" dirty="0" smtClean="0">
                          <a:effectLst/>
                        </a:rPr>
                        <a:t>R28:0x29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0x10F2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343400" y="1371600"/>
            <a:ext cx="2849562" cy="304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950" dirty="0" err="1">
                <a:latin typeface="新宋体"/>
                <a:ea typeface="宋体"/>
                <a:cs typeface="新宋体"/>
              </a:rPr>
              <a:t>int</a:t>
            </a:r>
            <a:r>
              <a:rPr lang="en-US" sz="950" dirty="0">
                <a:latin typeface="新宋体"/>
                <a:ea typeface="宋体"/>
                <a:cs typeface="新宋体"/>
              </a:rPr>
              <a:t> main(void){</a:t>
            </a:r>
          </a:p>
          <a:p>
            <a:pPr>
              <a:lnSpc>
                <a:spcPct val="115000"/>
              </a:lnSpc>
            </a:pPr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00000076  PUSH R28</a:t>
            </a:r>
          </a:p>
          <a:p>
            <a:pPr>
              <a:lnSpc>
                <a:spcPct val="115000"/>
              </a:lnSpc>
            </a:pPr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00000077  PUSH R29</a:t>
            </a:r>
          </a:p>
          <a:p>
            <a:pPr>
              <a:lnSpc>
                <a:spcPct val="115000"/>
              </a:lnSpc>
            </a:pPr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00000078  IN R28,0x3D</a:t>
            </a:r>
          </a:p>
          <a:p>
            <a:pPr>
              <a:lnSpc>
                <a:spcPct val="115000"/>
              </a:lnSpc>
            </a:pPr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00000079  IN R29,0x3E</a:t>
            </a:r>
          </a:p>
          <a:p>
            <a:pPr>
              <a:lnSpc>
                <a:spcPct val="115000"/>
              </a:lnSpc>
            </a:pPr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0000007A  SBIW R28,0x09</a:t>
            </a:r>
          </a:p>
          <a:p>
            <a:pPr>
              <a:lnSpc>
                <a:spcPct val="115000"/>
              </a:lnSpc>
            </a:pPr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0000007B  IN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R0,0x3F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pPr>
              <a:lnSpc>
                <a:spcPct val="115000"/>
              </a:lnSpc>
            </a:pPr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0000007C 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CLI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pPr>
              <a:lnSpc>
                <a:spcPct val="115000"/>
              </a:lnSpc>
            </a:pPr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0000007D  OUT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0x3E,R29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pPr>
              <a:lnSpc>
                <a:spcPct val="115000"/>
              </a:lnSpc>
            </a:pPr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0000007E  OUT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0x3F,R0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pPr>
              <a:lnSpc>
                <a:spcPct val="115000"/>
              </a:lnSpc>
            </a:pPr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0000007F  OUT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0x3D,R28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ffectLst/>
                <a:latin typeface="Calibri"/>
                <a:ea typeface="宋体"/>
                <a:cs typeface="Times New Roman"/>
              </a:rPr>
              <a:t> 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129588" y="7620000"/>
            <a:ext cx="2051050" cy="4524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Calibri"/>
                <a:ea typeface="宋体"/>
                <a:cs typeface="Times New Roman"/>
              </a:rPr>
              <a:t>SP(0x3D:0x3E</a:t>
            </a:r>
            <a:r>
              <a:rPr lang="en-US" sz="1100" dirty="0">
                <a:effectLst/>
                <a:latin typeface="Calibri"/>
                <a:ea typeface="宋体"/>
                <a:cs typeface="Times New Roman"/>
              </a:rPr>
              <a:t>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/>
                <a:ea typeface="宋体"/>
                <a:cs typeface="Times New Roman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/>
                <a:ea typeface="宋体"/>
                <a:cs typeface="Times New Roman"/>
              </a:rPr>
              <a:t>Y  (</a:t>
            </a:r>
            <a:r>
              <a:rPr lang="en-US" sz="1100" dirty="0" smtClean="0">
                <a:effectLst/>
                <a:latin typeface="Calibri"/>
                <a:ea typeface="宋体"/>
                <a:cs typeface="Times New Roman"/>
              </a:rPr>
              <a:t>R28:0x29</a:t>
            </a:r>
            <a:r>
              <a:rPr lang="en-US" sz="1100" dirty="0">
                <a:effectLst/>
                <a:latin typeface="Calibri"/>
                <a:ea typeface="宋体"/>
                <a:cs typeface="Times New Roman"/>
              </a:rPr>
              <a:t>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/>
                <a:ea typeface="宋体"/>
                <a:cs typeface="Times New Roman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/>
                <a:ea typeface="宋体"/>
                <a:cs typeface="Times New Roman"/>
              </a:rPr>
              <a:t> 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73463" y="3838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新宋体" pitchFamily="49" charset="-122"/>
              </a:rPr>
              <a:t> 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57300" y="2244328"/>
            <a:ext cx="723900" cy="369332"/>
            <a:chOff x="1257300" y="-9407"/>
            <a:chExt cx="723900" cy="369332"/>
          </a:xfrm>
        </p:grpSpPr>
        <p:sp>
          <p:nvSpPr>
            <p:cNvPr id="11" name="Right Arrow 10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7020" y="2244328"/>
            <a:ext cx="829112" cy="369332"/>
            <a:chOff x="499844" y="1186934"/>
            <a:chExt cx="829112" cy="369332"/>
          </a:xfrm>
        </p:grpSpPr>
        <p:sp>
          <p:nvSpPr>
            <p:cNvPr id="14" name="Right Arrow 13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2" name="Left Brace 1"/>
          <p:cNvSpPr/>
          <p:nvPr/>
        </p:nvSpPr>
        <p:spPr>
          <a:xfrm>
            <a:off x="1371600" y="152400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6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099466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034669"/>
              </p:ext>
            </p:extLst>
          </p:nvPr>
        </p:nvGraphicFramePr>
        <p:xfrm>
          <a:off x="4354829" y="4648200"/>
          <a:ext cx="2826703" cy="3855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7502"/>
                <a:gridCol w="18392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SP(0x3D:0x3E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0x10F2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  (</a:t>
                      </a:r>
                      <a:r>
                        <a:rPr lang="en-US" sz="1100" dirty="0" smtClean="0">
                          <a:effectLst/>
                        </a:rPr>
                        <a:t>R28:0x29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0x10F2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343400" y="1371600"/>
            <a:ext cx="2849562" cy="304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000" dirty="0" err="1"/>
              <a:t>system_time</a:t>
            </a:r>
            <a:r>
              <a:rPr lang="en-US" sz="1000" dirty="0"/>
              <a:t> = 0;</a:t>
            </a: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00000080  STS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0x0100,R1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00000082  STS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0x0101,R1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00000084  STS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0x0102,R1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00000086  STS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0x0103,R1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ffectLst/>
                <a:latin typeface="Calibri"/>
                <a:ea typeface="宋体"/>
                <a:cs typeface="Times New Roman"/>
              </a:rPr>
              <a:t> 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129588" y="7620000"/>
            <a:ext cx="2051050" cy="4524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Calibri"/>
                <a:ea typeface="宋体"/>
                <a:cs typeface="Times New Roman"/>
              </a:rPr>
              <a:t>SP(0x3D:0x3E</a:t>
            </a:r>
            <a:r>
              <a:rPr lang="en-US" sz="1100" dirty="0">
                <a:effectLst/>
                <a:latin typeface="Calibri"/>
                <a:ea typeface="宋体"/>
                <a:cs typeface="Times New Roman"/>
              </a:rPr>
              <a:t>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/>
                <a:ea typeface="宋体"/>
                <a:cs typeface="Times New Roman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/>
                <a:ea typeface="宋体"/>
                <a:cs typeface="Times New Roman"/>
              </a:rPr>
              <a:t>Y  (</a:t>
            </a:r>
            <a:r>
              <a:rPr lang="en-US" sz="1100" dirty="0" smtClean="0">
                <a:effectLst/>
                <a:latin typeface="Calibri"/>
                <a:ea typeface="宋体"/>
                <a:cs typeface="Times New Roman"/>
              </a:rPr>
              <a:t>R28:0x29</a:t>
            </a:r>
            <a:r>
              <a:rPr lang="en-US" sz="1100" dirty="0">
                <a:effectLst/>
                <a:latin typeface="Calibri"/>
                <a:ea typeface="宋体"/>
                <a:cs typeface="Times New Roman"/>
              </a:rPr>
              <a:t>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/>
                <a:ea typeface="宋体"/>
                <a:cs typeface="Times New Roman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/>
                <a:ea typeface="宋体"/>
                <a:cs typeface="Times New Roman"/>
              </a:rPr>
              <a:t> 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73463" y="3838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新宋体" pitchFamily="49" charset="-122"/>
              </a:rPr>
              <a:t> 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57300" y="2244328"/>
            <a:ext cx="723900" cy="369332"/>
            <a:chOff x="1257300" y="-9407"/>
            <a:chExt cx="723900" cy="369332"/>
          </a:xfrm>
        </p:grpSpPr>
        <p:sp>
          <p:nvSpPr>
            <p:cNvPr id="11" name="Right Arrow 10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7020" y="2244328"/>
            <a:ext cx="829112" cy="369332"/>
            <a:chOff x="499844" y="1186934"/>
            <a:chExt cx="829112" cy="369332"/>
          </a:xfrm>
        </p:grpSpPr>
        <p:sp>
          <p:nvSpPr>
            <p:cNvPr id="14" name="Right Arrow 13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2" name="Left Brace 1"/>
          <p:cNvSpPr/>
          <p:nvPr/>
        </p:nvSpPr>
        <p:spPr>
          <a:xfrm>
            <a:off x="1371600" y="152400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8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286774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878775"/>
              </p:ext>
            </p:extLst>
          </p:nvPr>
        </p:nvGraphicFramePr>
        <p:xfrm>
          <a:off x="4354829" y="4648200"/>
          <a:ext cx="2826703" cy="3855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7502"/>
                <a:gridCol w="18392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SP(0x3D:0x3E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0x10F2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  (</a:t>
                      </a:r>
                      <a:r>
                        <a:rPr lang="en-US" sz="1100" dirty="0" smtClean="0">
                          <a:effectLst/>
                        </a:rPr>
                        <a:t>R28:0x29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0x10F2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343400" y="1371600"/>
            <a:ext cx="2849562" cy="304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000" dirty="0"/>
              <a:t>l = 243;</a:t>
            </a: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0000009B  LDI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R24,0xF3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0000009C  LDI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R25,0x00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0000009D  LDI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R26,0x00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0000009E  LDI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R27,0x00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0000009F  STD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Y+1,R24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000000A0  STD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Y+2,R25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000000A1  STD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Y+3,R26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000000A2  STD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Y+4,R27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129588" y="7620000"/>
            <a:ext cx="2051050" cy="4524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Calibri"/>
                <a:ea typeface="宋体"/>
                <a:cs typeface="Times New Roman"/>
              </a:rPr>
              <a:t>SP(0x3D:0x3E</a:t>
            </a:r>
            <a:r>
              <a:rPr lang="en-US" sz="1100" dirty="0">
                <a:effectLst/>
                <a:latin typeface="Calibri"/>
                <a:ea typeface="宋体"/>
                <a:cs typeface="Times New Roman"/>
              </a:rPr>
              <a:t>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/>
                <a:ea typeface="宋体"/>
                <a:cs typeface="Times New Roman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/>
                <a:ea typeface="宋体"/>
                <a:cs typeface="Times New Roman"/>
              </a:rPr>
              <a:t>Y  (</a:t>
            </a:r>
            <a:r>
              <a:rPr lang="en-US" sz="1100" dirty="0" smtClean="0">
                <a:effectLst/>
                <a:latin typeface="Calibri"/>
                <a:ea typeface="宋体"/>
                <a:cs typeface="Times New Roman"/>
              </a:rPr>
              <a:t>R28:0x29</a:t>
            </a:r>
            <a:r>
              <a:rPr lang="en-US" sz="1100" dirty="0">
                <a:effectLst/>
                <a:latin typeface="Calibri"/>
                <a:ea typeface="宋体"/>
                <a:cs typeface="Times New Roman"/>
              </a:rPr>
              <a:t>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/>
                <a:ea typeface="宋体"/>
                <a:cs typeface="Times New Roman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/>
                <a:ea typeface="宋体"/>
                <a:cs typeface="Times New Roman"/>
              </a:rPr>
              <a:t> 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73463" y="3838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新宋体" pitchFamily="49" charset="-122"/>
              </a:rPr>
              <a:t> 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57300" y="2244328"/>
            <a:ext cx="723900" cy="369332"/>
            <a:chOff x="1257300" y="-9407"/>
            <a:chExt cx="723900" cy="369332"/>
          </a:xfrm>
        </p:grpSpPr>
        <p:sp>
          <p:nvSpPr>
            <p:cNvPr id="11" name="Right Arrow 10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7020" y="2244328"/>
            <a:ext cx="829112" cy="369332"/>
            <a:chOff x="499844" y="1186934"/>
            <a:chExt cx="829112" cy="369332"/>
          </a:xfrm>
        </p:grpSpPr>
        <p:sp>
          <p:nvSpPr>
            <p:cNvPr id="14" name="Right Arrow 13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2" name="Left Brace 1"/>
          <p:cNvSpPr/>
          <p:nvPr/>
        </p:nvSpPr>
        <p:spPr>
          <a:xfrm>
            <a:off x="1371600" y="152400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3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975934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F3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360888"/>
              </p:ext>
            </p:extLst>
          </p:nvPr>
        </p:nvGraphicFramePr>
        <p:xfrm>
          <a:off x="4354829" y="4648200"/>
          <a:ext cx="2826703" cy="3855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7502"/>
                <a:gridCol w="18392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SP(0x3D:0x3E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0x10F2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  (</a:t>
                      </a:r>
                      <a:r>
                        <a:rPr lang="en-US" sz="1100" dirty="0" smtClean="0">
                          <a:effectLst/>
                        </a:rPr>
                        <a:t>R28:0x29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0x10F2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343400" y="1371600"/>
            <a:ext cx="2849562" cy="304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000" dirty="0"/>
              <a:t>l = 243;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0000009B  LDI R24,0xF3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0000009C  LDI R25,0x00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0000009D  LDI R26,0x00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0000009E  LDI R27,0x00</a:t>
            </a: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0000009F  STD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Y+1,R24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000000A0  STD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Y+2,R25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000000A1  STD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Y+3,R26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000000A2  STD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Y+4,R27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73463" y="3838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新宋体" pitchFamily="49" charset="-122"/>
              </a:rPr>
              <a:t> 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57300" y="2244328"/>
            <a:ext cx="723900" cy="369332"/>
            <a:chOff x="1257300" y="-9407"/>
            <a:chExt cx="723900" cy="369332"/>
          </a:xfrm>
        </p:grpSpPr>
        <p:sp>
          <p:nvSpPr>
            <p:cNvPr id="11" name="Right Arrow 10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7020" y="2244328"/>
            <a:ext cx="829112" cy="369332"/>
            <a:chOff x="499844" y="1186934"/>
            <a:chExt cx="829112" cy="369332"/>
          </a:xfrm>
        </p:grpSpPr>
        <p:sp>
          <p:nvSpPr>
            <p:cNvPr id="14" name="Right Arrow 13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2" name="Left Brace 1"/>
          <p:cNvSpPr/>
          <p:nvPr/>
        </p:nvSpPr>
        <p:spPr>
          <a:xfrm>
            <a:off x="1371600" y="152400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2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018582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20(k)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F3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843539"/>
              </p:ext>
            </p:extLst>
          </p:nvPr>
        </p:nvGraphicFramePr>
        <p:xfrm>
          <a:off x="4354829" y="4648200"/>
          <a:ext cx="2826703" cy="3855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7502"/>
                <a:gridCol w="18392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SP(0x3D:0x3E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0x10F2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  (</a:t>
                      </a:r>
                      <a:r>
                        <a:rPr lang="en-US" sz="1100" dirty="0" smtClean="0">
                          <a:effectLst/>
                        </a:rPr>
                        <a:t>R28:0x29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0x10F2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343400" y="1371600"/>
            <a:ext cx="2849562" cy="304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000" dirty="0"/>
              <a:t>k = 32;</a:t>
            </a: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000000A3  LDI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R24,0x20</a:t>
            </a:r>
          </a:p>
          <a:p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000000A4  STD Y+5,R24</a:t>
            </a:r>
          </a:p>
          <a:p>
            <a:r>
              <a:rPr lang="en-US" sz="1000" dirty="0" smtClean="0"/>
              <a:t>i = 100;</a:t>
            </a:r>
          </a:p>
          <a:p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000000A5  LDI R24,0x64</a:t>
            </a:r>
          </a:p>
          <a:p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000000A6  LDI R25,0x00</a:t>
            </a:r>
          </a:p>
          <a:p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000000A7  STD Y+7,R25</a:t>
            </a:r>
          </a:p>
          <a:p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000000A8  STD Y+6,R24</a:t>
            </a:r>
          </a:p>
          <a:p>
            <a:r>
              <a:rPr lang="en-US" sz="1000" dirty="0"/>
              <a:t>j=300;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000000A9  LDI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R24,0x2C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000000AA  LDI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R25,0x01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000000AB  STD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Y+9,R25</a:t>
            </a:r>
          </a:p>
          <a:p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000000AC  </a:t>
            </a:r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STD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Y+8,R24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73463" y="3838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新宋体" pitchFamily="49" charset="-122"/>
              </a:rPr>
              <a:t> 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57300" y="2244328"/>
            <a:ext cx="723900" cy="369332"/>
            <a:chOff x="1257300" y="-9407"/>
            <a:chExt cx="723900" cy="369332"/>
          </a:xfrm>
        </p:grpSpPr>
        <p:sp>
          <p:nvSpPr>
            <p:cNvPr id="11" name="Right Arrow 10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7020" y="2244328"/>
            <a:ext cx="829112" cy="369332"/>
            <a:chOff x="499844" y="1186934"/>
            <a:chExt cx="829112" cy="369332"/>
          </a:xfrm>
        </p:grpSpPr>
        <p:sp>
          <p:nvSpPr>
            <p:cNvPr id="14" name="Right Arrow 13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2" name="Left Brace 1"/>
          <p:cNvSpPr/>
          <p:nvPr/>
        </p:nvSpPr>
        <p:spPr>
          <a:xfrm>
            <a:off x="1371600" y="152400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9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915034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64(i)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20(k)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F3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564764"/>
              </p:ext>
            </p:extLst>
          </p:nvPr>
        </p:nvGraphicFramePr>
        <p:xfrm>
          <a:off x="4354829" y="4648200"/>
          <a:ext cx="2826703" cy="3855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7502"/>
                <a:gridCol w="18392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SP(0x3D:0x3E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0x10F2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  (</a:t>
                      </a:r>
                      <a:r>
                        <a:rPr lang="en-US" sz="1100" dirty="0" smtClean="0">
                          <a:effectLst/>
                        </a:rPr>
                        <a:t>R28:0x29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0x10F2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343400" y="1371600"/>
            <a:ext cx="2849562" cy="304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000" dirty="0"/>
              <a:t>k = 32;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000000A3  LDI R24,0x20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000000A4  STD Y+5,R24</a:t>
            </a:r>
          </a:p>
          <a:p>
            <a:r>
              <a:rPr lang="en-US" sz="1000" dirty="0" smtClean="0"/>
              <a:t>i = 100;</a:t>
            </a:r>
          </a:p>
          <a:p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000000A5  LDI R24,0x64</a:t>
            </a:r>
          </a:p>
          <a:p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000000A6  LDI R25,0x00</a:t>
            </a:r>
          </a:p>
          <a:p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000000A7  STD Y+7,R25</a:t>
            </a:r>
          </a:p>
          <a:p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000000A8  STD Y+6,R24</a:t>
            </a:r>
          </a:p>
          <a:p>
            <a:r>
              <a:rPr lang="en-US" sz="1000" dirty="0"/>
              <a:t>j=300;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000000A9  LDI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R24,0x2C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000000AA  LDI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R25,0x01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000000AB  STD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Y+9,R25</a:t>
            </a:r>
          </a:p>
          <a:p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000000AC  </a:t>
            </a:r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STD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Y+8,R24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73463" y="3838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新宋体" pitchFamily="49" charset="-122"/>
              </a:rPr>
              <a:t> 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57300" y="2244328"/>
            <a:ext cx="723900" cy="369332"/>
            <a:chOff x="1257300" y="-9407"/>
            <a:chExt cx="723900" cy="369332"/>
          </a:xfrm>
        </p:grpSpPr>
        <p:sp>
          <p:nvSpPr>
            <p:cNvPr id="11" name="Right Arrow 10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7020" y="2244328"/>
            <a:ext cx="829112" cy="369332"/>
            <a:chOff x="499844" y="1186934"/>
            <a:chExt cx="829112" cy="369332"/>
          </a:xfrm>
        </p:grpSpPr>
        <p:sp>
          <p:nvSpPr>
            <p:cNvPr id="14" name="Right Arrow 13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2" name="Left Brace 1"/>
          <p:cNvSpPr/>
          <p:nvPr/>
        </p:nvSpPr>
        <p:spPr>
          <a:xfrm>
            <a:off x="1371600" y="152400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3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075428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01(j)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2C(j)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64(i)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20(k)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F3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484563"/>
              </p:ext>
            </p:extLst>
          </p:nvPr>
        </p:nvGraphicFramePr>
        <p:xfrm>
          <a:off x="4354829" y="4648200"/>
          <a:ext cx="2826703" cy="3855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7502"/>
                <a:gridCol w="18392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SP(0x3D:0x3E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0x10F2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  (</a:t>
                      </a:r>
                      <a:r>
                        <a:rPr lang="en-US" sz="1100" dirty="0" smtClean="0">
                          <a:effectLst/>
                        </a:rPr>
                        <a:t>R28:0x29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0x10F2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343400" y="1371600"/>
            <a:ext cx="2849562" cy="304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000" dirty="0"/>
              <a:t>k = 32;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000000A3  LDI R24,0x20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000000A4  STD Y+5,R24</a:t>
            </a:r>
          </a:p>
          <a:p>
            <a:r>
              <a:rPr lang="en-US" sz="1000" dirty="0" smtClean="0"/>
              <a:t>i = 100;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000000A5  LDI R24,0x64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000000A6  LDI R25,0x00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000000A7  STD Y+7,R25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000000A8  STD Y+6,R24</a:t>
            </a:r>
          </a:p>
          <a:p>
            <a:r>
              <a:rPr lang="en-US" sz="1000" dirty="0"/>
              <a:t>j=300;</a:t>
            </a: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000000A9  LDI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R24,0x2C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000000AA  LDI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R25,0x01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000000AB  STD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Y+9,R25</a:t>
            </a:r>
          </a:p>
          <a:p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000000AC  </a:t>
            </a:r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STD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Y+8,R24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73463" y="3838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新宋体" pitchFamily="49" charset="-122"/>
              </a:rPr>
              <a:t> 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57300" y="2244328"/>
            <a:ext cx="723900" cy="369332"/>
            <a:chOff x="1257300" y="-9407"/>
            <a:chExt cx="723900" cy="369332"/>
          </a:xfrm>
        </p:grpSpPr>
        <p:sp>
          <p:nvSpPr>
            <p:cNvPr id="11" name="Right Arrow 10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7020" y="2244328"/>
            <a:ext cx="829112" cy="369332"/>
            <a:chOff x="499844" y="1186934"/>
            <a:chExt cx="829112" cy="369332"/>
          </a:xfrm>
        </p:grpSpPr>
        <p:sp>
          <p:nvSpPr>
            <p:cNvPr id="14" name="Right Arrow 13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2" name="Left Brace 1"/>
          <p:cNvSpPr/>
          <p:nvPr/>
        </p:nvSpPr>
        <p:spPr>
          <a:xfrm>
            <a:off x="1371600" y="152400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1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614027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01(j)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2C(j)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64(i)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20(k)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F3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212900"/>
              </p:ext>
            </p:extLst>
          </p:nvPr>
        </p:nvGraphicFramePr>
        <p:xfrm>
          <a:off x="4354829" y="4648200"/>
          <a:ext cx="2826703" cy="3855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7502"/>
                <a:gridCol w="18392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SP(0x3D:0x3E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0x10F2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  (</a:t>
                      </a:r>
                      <a:r>
                        <a:rPr lang="en-US" sz="1100" dirty="0" smtClean="0">
                          <a:effectLst/>
                        </a:rPr>
                        <a:t>R28:0x29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0x10F2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343400" y="1371600"/>
            <a:ext cx="2849562" cy="304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000" dirty="0"/>
              <a:t>foo(1,i,j); </a:t>
            </a: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000000AD  LDD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R18,Y+8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000000AE  LDD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R19,Y+9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000000AF  LDD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R24,Y+6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000000B0  LDD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R25,Y+7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pt-BR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000000B1  MOVW </a:t>
            </a:r>
            <a:r>
              <a:rPr lang="pt-BR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R20,R18</a:t>
            </a:r>
            <a:endParaRPr lang="pt-BR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pt-BR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000000B2  MOVW </a:t>
            </a:r>
            <a:r>
              <a:rPr lang="pt-BR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R22,R24</a:t>
            </a:r>
            <a:endParaRPr lang="pt-BR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000000B3  LDI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R24,0x01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000000B4  RCALL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PC+0x0002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73463" y="3838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新宋体" pitchFamily="49" charset="-122"/>
              </a:rPr>
              <a:t> 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57300" y="2244328"/>
            <a:ext cx="723900" cy="369332"/>
            <a:chOff x="1257300" y="-9407"/>
            <a:chExt cx="723900" cy="369332"/>
          </a:xfrm>
        </p:grpSpPr>
        <p:sp>
          <p:nvSpPr>
            <p:cNvPr id="11" name="Right Arrow 10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7020" y="2244328"/>
            <a:ext cx="829112" cy="369332"/>
            <a:chOff x="499844" y="1186934"/>
            <a:chExt cx="829112" cy="369332"/>
          </a:xfrm>
        </p:grpSpPr>
        <p:sp>
          <p:nvSpPr>
            <p:cNvPr id="14" name="Right Arrow 13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2" name="Left Brace 1"/>
          <p:cNvSpPr/>
          <p:nvPr/>
        </p:nvSpPr>
        <p:spPr>
          <a:xfrm>
            <a:off x="1371600" y="152400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5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20208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01(j)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2C(j)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64(i)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20(k)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F3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00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B5(RET)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348743"/>
              </p:ext>
            </p:extLst>
          </p:nvPr>
        </p:nvGraphicFramePr>
        <p:xfrm>
          <a:off x="4354829" y="4648200"/>
          <a:ext cx="2826703" cy="3855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7502"/>
                <a:gridCol w="18392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SP(0x3D:0x3E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0x10F0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  (</a:t>
                      </a:r>
                      <a:r>
                        <a:rPr lang="en-US" sz="1100" dirty="0" smtClean="0">
                          <a:effectLst/>
                        </a:rPr>
                        <a:t>R28:0x29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0x10F2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343400" y="1371600"/>
            <a:ext cx="2849562" cy="304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000" dirty="0"/>
              <a:t>foo(1,i,j); 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000000AD  LDD R18,Y+8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000000AE  LDD R19,Y+9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000000AF  LDD R24,Y+6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000000B0  LDD R25,Y+7</a:t>
            </a:r>
          </a:p>
          <a:p>
            <a:r>
              <a:rPr lang="pt-BR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000000B1  MOVW R20,R18</a:t>
            </a:r>
          </a:p>
          <a:p>
            <a:r>
              <a:rPr lang="pt-BR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000000B2  MOVW R22,R24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000000B3  LDI R24,0x01</a:t>
            </a: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000000B4  RCALL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PC+0x0002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73463" y="3838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新宋体" pitchFamily="49" charset="-122"/>
              </a:rPr>
              <a:t> 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57300" y="2244328"/>
            <a:ext cx="723900" cy="369332"/>
            <a:chOff x="1257300" y="-9407"/>
            <a:chExt cx="723900" cy="369332"/>
          </a:xfrm>
        </p:grpSpPr>
        <p:sp>
          <p:nvSpPr>
            <p:cNvPr id="11" name="Right Arrow 10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52345" y="2609969"/>
            <a:ext cx="829112" cy="369332"/>
            <a:chOff x="499844" y="1186934"/>
            <a:chExt cx="829112" cy="369332"/>
          </a:xfrm>
        </p:grpSpPr>
        <p:sp>
          <p:nvSpPr>
            <p:cNvPr id="14" name="Right Arrow 13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2" name="Left Brace 1"/>
          <p:cNvSpPr/>
          <p:nvPr/>
        </p:nvSpPr>
        <p:spPr>
          <a:xfrm>
            <a:off x="1371600" y="152400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192472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01(j)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2C(j)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64(i)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20(k)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F3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00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B5(RET)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33687"/>
              </p:ext>
            </p:extLst>
          </p:nvPr>
        </p:nvGraphicFramePr>
        <p:xfrm>
          <a:off x="4354829" y="4648200"/>
          <a:ext cx="2826703" cy="3855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7502"/>
                <a:gridCol w="18392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SP(0x3D:0x3E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0x10EE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  (</a:t>
                      </a:r>
                      <a:r>
                        <a:rPr lang="en-US" sz="1100" dirty="0" smtClean="0">
                          <a:effectLst/>
                        </a:rPr>
                        <a:t>R28:0x29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0x10F2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343400" y="1371600"/>
            <a:ext cx="2849562" cy="304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000" dirty="0" err="1"/>
              <a:t>int</a:t>
            </a:r>
            <a:r>
              <a:rPr lang="en-US" sz="1000" dirty="0"/>
              <a:t> foo(char a, uint16_t b, </a:t>
            </a:r>
            <a:r>
              <a:rPr lang="en-US" sz="1000" dirty="0" err="1"/>
              <a:t>int</a:t>
            </a:r>
            <a:r>
              <a:rPr lang="en-US" sz="1000" dirty="0"/>
              <a:t> c){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000000B6  PUSH R28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000000B7  PUSH R29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000000B8  IN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R28,0x3D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000000B9  IN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R29,0x3E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000000BA  SBIW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R28,0x0B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000000BB  IN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R0,0x3F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000000BC 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CLI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000000BD  OUT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0x3E,R29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000000BE  OUT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0x3F,R0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000000BF  OUT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0x3D,R28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000000C0  STD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Y+7,R24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000000C1  STD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Y+9,R23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000000C2  STD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Y+8,R22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000000C3  STD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Y+11,R21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000000C4  STD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Y+10,R20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73463" y="3838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新宋体" pitchFamily="49" charset="-122"/>
              </a:rPr>
              <a:t> 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57300" y="2244328"/>
            <a:ext cx="723900" cy="369332"/>
            <a:chOff x="1257300" y="-9407"/>
            <a:chExt cx="723900" cy="369332"/>
          </a:xfrm>
        </p:grpSpPr>
        <p:sp>
          <p:nvSpPr>
            <p:cNvPr id="11" name="Right Arrow 10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52345" y="2613660"/>
            <a:ext cx="829112" cy="369332"/>
            <a:chOff x="499844" y="1186934"/>
            <a:chExt cx="829112" cy="369332"/>
          </a:xfrm>
        </p:grpSpPr>
        <p:sp>
          <p:nvSpPr>
            <p:cNvPr id="14" name="Right Arrow 13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2" name="Left Brace 1"/>
          <p:cNvSpPr/>
          <p:nvPr/>
        </p:nvSpPr>
        <p:spPr>
          <a:xfrm>
            <a:off x="1371600" y="152400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2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349001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288677"/>
              </p:ext>
            </p:extLst>
          </p:nvPr>
        </p:nvGraphicFramePr>
        <p:xfrm>
          <a:off x="4354829" y="4648200"/>
          <a:ext cx="2826703" cy="3855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7502"/>
                <a:gridCol w="18392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SP(0x3D:0x3E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  (</a:t>
                      </a:r>
                      <a:r>
                        <a:rPr lang="en-US" sz="1100" dirty="0" smtClean="0">
                          <a:effectLst/>
                        </a:rPr>
                        <a:t>R28:0x29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343400" y="1371600"/>
            <a:ext cx="2849562" cy="304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FF0000"/>
                </a:solidFill>
                <a:effectLst/>
                <a:latin typeface="新宋体"/>
                <a:ea typeface="宋体"/>
                <a:cs typeface="新宋体"/>
              </a:rPr>
              <a:t>00000038  CLR R1 </a:t>
            </a:r>
            <a:endParaRPr lang="en-US" sz="1100" dirty="0">
              <a:solidFill>
                <a:srgbClr val="FF0000"/>
              </a:solidFill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FF0000"/>
                </a:solidFill>
                <a:effectLst/>
                <a:latin typeface="新宋体"/>
                <a:ea typeface="宋体"/>
                <a:cs typeface="新宋体"/>
              </a:rPr>
              <a:t>00000039  OUT </a:t>
            </a:r>
            <a:r>
              <a:rPr lang="en-US" sz="950" dirty="0" smtClean="0">
                <a:solidFill>
                  <a:srgbClr val="FF0000"/>
                </a:solidFill>
                <a:effectLst/>
                <a:latin typeface="新宋体"/>
                <a:ea typeface="宋体"/>
                <a:cs typeface="新宋体"/>
              </a:rPr>
              <a:t>0x3F,R1 </a:t>
            </a:r>
            <a:endParaRPr lang="en-US" sz="1100" dirty="0">
              <a:solidFill>
                <a:srgbClr val="FF0000"/>
              </a:solidFill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0000003A  SER R28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0000003B  LDI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R29,0x10</a:t>
            </a: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	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0000003C  OUT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0x3E,R29</a:t>
            </a: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	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0000003D  OUT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0x3D,R28</a:t>
            </a: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	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0000003E  LDI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R18,0x01</a:t>
            </a: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	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0000003F  LDI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R26,0x00</a:t>
            </a: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	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00000040  LDI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R27,0x01</a:t>
            </a: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	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00000041  RJMP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PC+0x0002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00000042  ST X+,R1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00000043  CPI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R26,0x04</a:t>
            </a: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	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00000044  CPC R27,R18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00000045  BRNE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PC-0x03</a:t>
            </a: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	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00000046  RCALL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PC+0x0030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00000047  RJMP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PC+0x00A5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00000048  RJMP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PC-0x0048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/>
                <a:ea typeface="宋体"/>
                <a:cs typeface="Times New Roman"/>
              </a:rPr>
              <a:t> 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573463" y="3381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73463" y="3838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新宋体" pitchFamily="49" charset="-122"/>
              </a:rPr>
              <a:t> 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0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122061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01(j)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2C(j)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64(i)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20(k)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F3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00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B5(RET)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F2(Y)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176303"/>
              </p:ext>
            </p:extLst>
          </p:nvPr>
        </p:nvGraphicFramePr>
        <p:xfrm>
          <a:off x="4354829" y="4648200"/>
          <a:ext cx="2826703" cy="3855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7502"/>
                <a:gridCol w="18392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SP(0x3D:0x3E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0x10EE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  (</a:t>
                      </a:r>
                      <a:r>
                        <a:rPr lang="en-US" sz="1100" dirty="0" smtClean="0">
                          <a:effectLst/>
                        </a:rPr>
                        <a:t>R28:0x29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0x10F2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343400" y="1371600"/>
            <a:ext cx="2849562" cy="304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000" dirty="0" err="1"/>
              <a:t>int</a:t>
            </a:r>
            <a:r>
              <a:rPr lang="en-US" sz="1000" dirty="0"/>
              <a:t> foo(char a, uint16_t b, </a:t>
            </a:r>
            <a:r>
              <a:rPr lang="en-US" sz="1000" dirty="0" err="1"/>
              <a:t>int</a:t>
            </a:r>
            <a:r>
              <a:rPr lang="en-US" sz="1000" dirty="0"/>
              <a:t> c){</a:t>
            </a: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000000B6  PUSH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R28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000000B7  PUSH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R29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000000B8  IN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R28,0x3D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000000B9  IN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R29,0x3E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000000BA  SBIW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R28,0x0B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000000BB  IN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R0,0x3F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000000BC 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CLI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000000BD  OUT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0x3E,R29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000000BE  OUT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0x3F,R0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000000BF  OUT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0x3D,R28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000000C0  STD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Y+7,R24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000000C1  STD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Y+9,R23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000000C2  STD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Y+8,R22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000000C3  STD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Y+11,R21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000000C4  STD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Y+10,R20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73463" y="3838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新宋体" pitchFamily="49" charset="-122"/>
              </a:rPr>
              <a:t> 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57300" y="2244328"/>
            <a:ext cx="723900" cy="369332"/>
            <a:chOff x="1257300" y="-9407"/>
            <a:chExt cx="723900" cy="369332"/>
          </a:xfrm>
        </p:grpSpPr>
        <p:sp>
          <p:nvSpPr>
            <p:cNvPr id="11" name="Right Arrow 10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52345" y="2956442"/>
            <a:ext cx="829112" cy="369332"/>
            <a:chOff x="499844" y="1186934"/>
            <a:chExt cx="829112" cy="369332"/>
          </a:xfrm>
        </p:grpSpPr>
        <p:sp>
          <p:nvSpPr>
            <p:cNvPr id="14" name="Right Arrow 13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2" name="Left Brace 1"/>
          <p:cNvSpPr/>
          <p:nvPr/>
        </p:nvSpPr>
        <p:spPr>
          <a:xfrm>
            <a:off x="1371600" y="152400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6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26858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01(j)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2C(j)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64(i)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20(k)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F3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00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B5(RET)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F2(Y)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053442"/>
              </p:ext>
            </p:extLst>
          </p:nvPr>
        </p:nvGraphicFramePr>
        <p:xfrm>
          <a:off x="4354829" y="4648200"/>
          <a:ext cx="2826703" cy="3855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7502"/>
                <a:gridCol w="18392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SP(0x3D:0x3E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0x10EE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  (</a:t>
                      </a:r>
                      <a:r>
                        <a:rPr lang="en-US" sz="1100" dirty="0" smtClean="0">
                          <a:effectLst/>
                        </a:rPr>
                        <a:t>R28:0x29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0x10EE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343400" y="1371600"/>
            <a:ext cx="2849562" cy="304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000" dirty="0" err="1"/>
              <a:t>int</a:t>
            </a:r>
            <a:r>
              <a:rPr lang="en-US" sz="1000" dirty="0"/>
              <a:t> foo(char a, uint16_t b, </a:t>
            </a:r>
            <a:r>
              <a:rPr lang="en-US" sz="1000" dirty="0" err="1"/>
              <a:t>int</a:t>
            </a:r>
            <a:r>
              <a:rPr lang="en-US" sz="1000" dirty="0"/>
              <a:t> c){</a:t>
            </a:r>
          </a:p>
          <a:p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000000B6  </a:t>
            </a:r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PUSH R28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000000B7  PUSH R29</a:t>
            </a: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000000B8  IN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R28,0x3D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000000B9  IN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R29,0x3E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000000BA  SBIW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R28,0x0B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000000BB  IN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R0,0x3F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000000BC 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CLI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000000BD  OUT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0x3E,R29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000000BE  OUT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0x3F,R0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000000BF  OUT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0x3D,R28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000000C0  STD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Y+7,R24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000000C1  STD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Y+9,R23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000000C2  STD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Y+8,R22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000000C3  STD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Y+11,R21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000000C4  STD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Y+10,R20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73463" y="3838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新宋体" pitchFamily="49" charset="-122"/>
              </a:rPr>
              <a:t> 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16088" y="2956442"/>
            <a:ext cx="723900" cy="369332"/>
            <a:chOff x="1257300" y="-9407"/>
            <a:chExt cx="723900" cy="369332"/>
          </a:xfrm>
        </p:grpSpPr>
        <p:sp>
          <p:nvSpPr>
            <p:cNvPr id="11" name="Right Arrow 10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52345" y="2956442"/>
            <a:ext cx="829112" cy="369332"/>
            <a:chOff x="499844" y="1186934"/>
            <a:chExt cx="829112" cy="369332"/>
          </a:xfrm>
        </p:grpSpPr>
        <p:sp>
          <p:nvSpPr>
            <p:cNvPr id="14" name="Right Arrow 13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2" name="Left Brace 1"/>
          <p:cNvSpPr/>
          <p:nvPr/>
        </p:nvSpPr>
        <p:spPr>
          <a:xfrm>
            <a:off x="1371600" y="152400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0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297523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01(j)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2C(j)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64(i)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20(k)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F3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00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B5(RET)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F2(Y)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105107"/>
              </p:ext>
            </p:extLst>
          </p:nvPr>
        </p:nvGraphicFramePr>
        <p:xfrm>
          <a:off x="4354829" y="4648200"/>
          <a:ext cx="2826703" cy="3855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7502"/>
                <a:gridCol w="18392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SP(0x3D:0x3E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0x10EE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  (</a:t>
                      </a:r>
                      <a:r>
                        <a:rPr lang="en-US" sz="1100" dirty="0" smtClean="0">
                          <a:effectLst/>
                        </a:rPr>
                        <a:t>R28:0x29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0x10E3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343400" y="1371600"/>
            <a:ext cx="2849562" cy="304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000" dirty="0" err="1"/>
              <a:t>int</a:t>
            </a:r>
            <a:r>
              <a:rPr lang="en-US" sz="1000" dirty="0"/>
              <a:t> foo(char a, uint16_t b, </a:t>
            </a:r>
            <a:r>
              <a:rPr lang="en-US" sz="1000" dirty="0" err="1"/>
              <a:t>int</a:t>
            </a:r>
            <a:r>
              <a:rPr lang="en-US" sz="1000" dirty="0"/>
              <a:t> c){</a:t>
            </a:r>
          </a:p>
          <a:p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000000B6  </a:t>
            </a:r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PUSH R28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000000B7  PUSH R29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000000B8  IN R28,0x3D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000000B9  IN R29,0x3E</a:t>
            </a: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000000BA  SBIW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R28,0x0B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000000BB  IN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R0,0x3F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000000BC 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CLI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000000BD  OUT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0x3E,R29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000000BE  OUT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0x3F,R0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000000BF  OUT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0x3D,R28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000000C0  STD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Y+7,R24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000000C1  STD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Y+9,R23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000000C2  STD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Y+8,R22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000000C3  STD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Y+11,R21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000000C4  STD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Y+10,R20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73463" y="3838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新宋体" pitchFamily="49" charset="-122"/>
              </a:rPr>
              <a:t> 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57300" y="4876800"/>
            <a:ext cx="723900" cy="369332"/>
            <a:chOff x="1257300" y="-9407"/>
            <a:chExt cx="723900" cy="369332"/>
          </a:xfrm>
        </p:grpSpPr>
        <p:sp>
          <p:nvSpPr>
            <p:cNvPr id="11" name="Right Arrow 10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52345" y="2956442"/>
            <a:ext cx="829112" cy="369332"/>
            <a:chOff x="499844" y="1186934"/>
            <a:chExt cx="829112" cy="369332"/>
          </a:xfrm>
        </p:grpSpPr>
        <p:sp>
          <p:nvSpPr>
            <p:cNvPr id="14" name="Right Arrow 13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2" name="Left Brace 1"/>
          <p:cNvSpPr/>
          <p:nvPr/>
        </p:nvSpPr>
        <p:spPr>
          <a:xfrm>
            <a:off x="1371600" y="152400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2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459867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01(j)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2C(j)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64(i)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20(k)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F3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00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B5(RET)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F2(Y)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07325"/>
              </p:ext>
            </p:extLst>
          </p:nvPr>
        </p:nvGraphicFramePr>
        <p:xfrm>
          <a:off x="4354829" y="4648200"/>
          <a:ext cx="2826703" cy="3855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7502"/>
                <a:gridCol w="18392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SP(0x3D:0x3E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0x10E3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  (</a:t>
                      </a:r>
                      <a:r>
                        <a:rPr lang="en-US" sz="1100" dirty="0" smtClean="0">
                          <a:effectLst/>
                        </a:rPr>
                        <a:t>R28:0x29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0x10E3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343400" y="1371600"/>
            <a:ext cx="2849562" cy="304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000" dirty="0" err="1"/>
              <a:t>int</a:t>
            </a:r>
            <a:r>
              <a:rPr lang="en-US" sz="1000" dirty="0"/>
              <a:t> foo(char a, uint16_t b, </a:t>
            </a:r>
            <a:r>
              <a:rPr lang="en-US" sz="1000" dirty="0" err="1"/>
              <a:t>int</a:t>
            </a:r>
            <a:r>
              <a:rPr lang="en-US" sz="1000" dirty="0"/>
              <a:t> c){</a:t>
            </a:r>
          </a:p>
          <a:p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000000B6  </a:t>
            </a:r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PUSH R28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000000B7  PUSH R29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000000B8  IN R28,0x3D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000000B9  IN R29,0x3E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000000BA  SBIW R28,0x0B</a:t>
            </a: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000000BB  IN R0,0x3F</a:t>
            </a: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000000BC 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CLI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000000BD  OUT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0x3E,R29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000000BE  OUT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0x3F,R0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000000BF  OUT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0x3D,R28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000000C0  STD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Y+7,R24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000000C1  STD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Y+9,R23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000000C2  STD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Y+8,R22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000000C3  STD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Y+11,R21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000000C4  STD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Y+10,R20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73463" y="3838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新宋体" pitchFamily="49" charset="-122"/>
              </a:rPr>
              <a:t> 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57300" y="4876800"/>
            <a:ext cx="723900" cy="369332"/>
            <a:chOff x="1257300" y="-9407"/>
            <a:chExt cx="723900" cy="369332"/>
          </a:xfrm>
        </p:grpSpPr>
        <p:sp>
          <p:nvSpPr>
            <p:cNvPr id="11" name="Right Arrow 10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8188" y="4876800"/>
            <a:ext cx="829112" cy="369332"/>
            <a:chOff x="499844" y="1186934"/>
            <a:chExt cx="829112" cy="369332"/>
          </a:xfrm>
        </p:grpSpPr>
        <p:sp>
          <p:nvSpPr>
            <p:cNvPr id="14" name="Right Arrow 13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2" name="Left Brace 1"/>
          <p:cNvSpPr/>
          <p:nvPr/>
        </p:nvSpPr>
        <p:spPr>
          <a:xfrm>
            <a:off x="1371600" y="152400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>
            <a:off x="1371600" y="2438400"/>
            <a:ext cx="609600" cy="2438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111231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01(j)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2C(j)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64(i)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20(k)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F3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00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B5(RET)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F2(Y)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2C(j)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01(j)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64(i)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1(1)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729855"/>
              </p:ext>
            </p:extLst>
          </p:nvPr>
        </p:nvGraphicFramePr>
        <p:xfrm>
          <a:off x="4354829" y="4648200"/>
          <a:ext cx="2826703" cy="3855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7502"/>
                <a:gridCol w="18392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SP(0x3D:0x3E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0x10E3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  (</a:t>
                      </a:r>
                      <a:r>
                        <a:rPr lang="en-US" sz="1100" dirty="0" smtClean="0">
                          <a:effectLst/>
                        </a:rPr>
                        <a:t>R28:0x29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0x10E3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343400" y="1371600"/>
            <a:ext cx="2849562" cy="304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000" dirty="0" err="1"/>
              <a:t>int</a:t>
            </a:r>
            <a:r>
              <a:rPr lang="en-US" sz="1000" dirty="0"/>
              <a:t> foo(char a, uint16_t b, </a:t>
            </a:r>
            <a:r>
              <a:rPr lang="en-US" sz="1000" dirty="0" err="1"/>
              <a:t>int</a:t>
            </a:r>
            <a:r>
              <a:rPr lang="en-US" sz="1000" dirty="0"/>
              <a:t> c){</a:t>
            </a:r>
          </a:p>
          <a:p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000000B6  </a:t>
            </a:r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PUSH R28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000000B7  PUSH R29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000000B8  IN R28,0x3D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000000B9  IN R29,0x3E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000000BA  SBIW R28,0x0B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000000BB  IN R0,0x3F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000000BC  CLI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000000BD  OUT 0x3E,R29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000000BE  OUT 0x3F,R0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000000BF  OUT 0x3D,R28</a:t>
            </a: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000000C0  STD Y+7,R24</a:t>
            </a: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000000C1  STD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Y+9,R23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000000C2  STD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Y+8,R22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000000C3  STD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Y+11,R21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000000C4  STD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Y+10,R20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73463" y="3838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新宋体" pitchFamily="49" charset="-122"/>
              </a:rPr>
              <a:t> 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57300" y="4876800"/>
            <a:ext cx="723900" cy="369332"/>
            <a:chOff x="1257300" y="-9407"/>
            <a:chExt cx="723900" cy="369332"/>
          </a:xfrm>
        </p:grpSpPr>
        <p:sp>
          <p:nvSpPr>
            <p:cNvPr id="11" name="Right Arrow 10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8188" y="4876800"/>
            <a:ext cx="829112" cy="369332"/>
            <a:chOff x="499844" y="1186934"/>
            <a:chExt cx="829112" cy="369332"/>
          </a:xfrm>
        </p:grpSpPr>
        <p:sp>
          <p:nvSpPr>
            <p:cNvPr id="14" name="Right Arrow 13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2" name="Left Brace 1"/>
          <p:cNvSpPr/>
          <p:nvPr/>
        </p:nvSpPr>
        <p:spPr>
          <a:xfrm>
            <a:off x="1371600" y="152400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Brace 2"/>
          <p:cNvSpPr/>
          <p:nvPr/>
        </p:nvSpPr>
        <p:spPr>
          <a:xfrm>
            <a:off x="1371600" y="2438400"/>
            <a:ext cx="609600" cy="2438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9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517084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01(j)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2C(j)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64(i)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20(k)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F3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00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B5(RET)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F2(Y)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2C(j)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01(j)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64(i)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1(1)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(z)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(z)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(x)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(x)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938840"/>
              </p:ext>
            </p:extLst>
          </p:nvPr>
        </p:nvGraphicFramePr>
        <p:xfrm>
          <a:off x="4354829" y="4648200"/>
          <a:ext cx="2826703" cy="3855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7502"/>
                <a:gridCol w="18392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SP(0x3D:0x3E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0x10E3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  (</a:t>
                      </a:r>
                      <a:r>
                        <a:rPr lang="en-US" sz="1100" dirty="0" smtClean="0">
                          <a:effectLst/>
                        </a:rPr>
                        <a:t>R28:0x29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0x10E3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343400" y="1371600"/>
            <a:ext cx="2849562" cy="304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000" dirty="0"/>
              <a:t>x=</a:t>
            </a:r>
            <a:r>
              <a:rPr lang="en-US" sz="1000" dirty="0" err="1"/>
              <a:t>a+c</a:t>
            </a:r>
            <a:r>
              <a:rPr lang="en-US" sz="1000" dirty="0"/>
              <a:t>;</a:t>
            </a:r>
          </a:p>
          <a:p>
            <a:r>
              <a:rPr lang="en-US" sz="1000" dirty="0" smtClean="0"/>
              <a:t>y=c-a</a:t>
            </a:r>
            <a:r>
              <a:rPr lang="en-US" sz="1000" dirty="0"/>
              <a:t>;</a:t>
            </a:r>
          </a:p>
          <a:p>
            <a:r>
              <a:rPr lang="en-US" sz="1000" dirty="0" smtClean="0"/>
              <a:t>z=</a:t>
            </a:r>
            <a:r>
              <a:rPr lang="en-US" sz="1000" dirty="0" err="1" smtClean="0"/>
              <a:t>x+y</a:t>
            </a:r>
            <a:r>
              <a:rPr lang="en-US" sz="1000" dirty="0"/>
              <a:t>;</a:t>
            </a:r>
          </a:p>
          <a:p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73463" y="3838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新宋体" pitchFamily="49" charset="-122"/>
              </a:rPr>
              <a:t> 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57300" y="4876800"/>
            <a:ext cx="723900" cy="369332"/>
            <a:chOff x="1257300" y="-9407"/>
            <a:chExt cx="723900" cy="369332"/>
          </a:xfrm>
        </p:grpSpPr>
        <p:sp>
          <p:nvSpPr>
            <p:cNvPr id="11" name="Right Arrow 10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8188" y="4876800"/>
            <a:ext cx="829112" cy="369332"/>
            <a:chOff x="499844" y="1186934"/>
            <a:chExt cx="829112" cy="369332"/>
          </a:xfrm>
        </p:grpSpPr>
        <p:sp>
          <p:nvSpPr>
            <p:cNvPr id="14" name="Right Arrow 13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2" name="Left Brace 1"/>
          <p:cNvSpPr/>
          <p:nvPr/>
        </p:nvSpPr>
        <p:spPr>
          <a:xfrm>
            <a:off x="1371600" y="152400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>
            <a:off x="1371600" y="2438400"/>
            <a:ext cx="609600" cy="2438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660888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01(j)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2C(j)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64(i)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20(k)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F3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00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B5(RET)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F2(Y)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2C(j)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01(j)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64(i)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1(1)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(z)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(z)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(x)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(x)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974197"/>
              </p:ext>
            </p:extLst>
          </p:nvPr>
        </p:nvGraphicFramePr>
        <p:xfrm>
          <a:off x="4354829" y="4648200"/>
          <a:ext cx="2826703" cy="3855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7502"/>
                <a:gridCol w="18392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SP(0x3D:0x3E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0x10E3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  (</a:t>
                      </a:r>
                      <a:r>
                        <a:rPr lang="en-US" sz="1100" dirty="0" smtClean="0">
                          <a:effectLst/>
                        </a:rPr>
                        <a:t>R28:0x29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0x10E3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343400" y="1371600"/>
            <a:ext cx="2849562" cy="304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000" dirty="0"/>
              <a:t>return z;</a:t>
            </a: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000000E1  LDD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R24,Y+5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000000E2  LDD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R25,Y+6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1000" dirty="0"/>
              <a:t>}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000000E3  ADIW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R28,0x0B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it-IT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000000E4  IN </a:t>
            </a:r>
            <a:r>
              <a:rPr lang="it-IT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R0,0x3F</a:t>
            </a:r>
            <a:endParaRPr lang="it-IT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000000E5 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CLI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000000E6  OUT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0x3E,R29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000000E7  OUT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0x3F,R0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000000E8  OUT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0x3D,R28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pt-BR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000000E9  POP </a:t>
            </a:r>
            <a:r>
              <a:rPr lang="pt-BR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R29</a:t>
            </a:r>
          </a:p>
          <a:p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000000EA  </a:t>
            </a:r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POP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R28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000000EB 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RET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73463" y="3838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新宋体" pitchFamily="49" charset="-122"/>
              </a:rPr>
              <a:t> 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57300" y="4876800"/>
            <a:ext cx="723900" cy="369332"/>
            <a:chOff x="1257300" y="-9407"/>
            <a:chExt cx="723900" cy="369332"/>
          </a:xfrm>
        </p:grpSpPr>
        <p:sp>
          <p:nvSpPr>
            <p:cNvPr id="11" name="Right Arrow 10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8188" y="4876800"/>
            <a:ext cx="829112" cy="369332"/>
            <a:chOff x="499844" y="1186934"/>
            <a:chExt cx="829112" cy="369332"/>
          </a:xfrm>
        </p:grpSpPr>
        <p:sp>
          <p:nvSpPr>
            <p:cNvPr id="14" name="Right Arrow 13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2" name="Left Brace 1"/>
          <p:cNvSpPr/>
          <p:nvPr/>
        </p:nvSpPr>
        <p:spPr>
          <a:xfrm>
            <a:off x="1371600" y="152400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>
            <a:off x="1371600" y="2438400"/>
            <a:ext cx="609600" cy="2438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9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334029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01(j)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2C(j)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64(i)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20(k)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F3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00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B5(RET)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F2(Y)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2C(j)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01(j)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64(i)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1(1)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(z)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(z)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(x)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(x)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87555"/>
              </p:ext>
            </p:extLst>
          </p:nvPr>
        </p:nvGraphicFramePr>
        <p:xfrm>
          <a:off x="4354829" y="4648200"/>
          <a:ext cx="2826703" cy="3855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7502"/>
                <a:gridCol w="18392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SP(0x3D:0x3E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0x10E3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  (</a:t>
                      </a:r>
                      <a:r>
                        <a:rPr lang="en-US" sz="1100" dirty="0" smtClean="0">
                          <a:effectLst/>
                        </a:rPr>
                        <a:t>R28:0x29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0x10EE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343400" y="1371600"/>
            <a:ext cx="2849562" cy="304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000" dirty="0"/>
              <a:t>return z;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000000E1  LDD R24,Y+5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000000E2  LDD R25,Y+6</a:t>
            </a:r>
          </a:p>
          <a:p>
            <a:r>
              <a:rPr lang="en-US" sz="1000" dirty="0"/>
              <a:t>}</a:t>
            </a: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000000E3  ADIW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R28,0x0B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it-IT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000000E4  IN </a:t>
            </a:r>
            <a:r>
              <a:rPr lang="it-IT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R0,0x3F</a:t>
            </a:r>
            <a:endParaRPr lang="it-IT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000000E5 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CLI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000000E6  OUT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0x3E,R29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000000E7  OUT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0x3F,R0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000000E8  OUT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0x3D,R28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pt-BR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000000E9  POP </a:t>
            </a:r>
            <a:r>
              <a:rPr lang="pt-BR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R29</a:t>
            </a:r>
          </a:p>
          <a:p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000000EA  </a:t>
            </a:r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POP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R28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000000EB 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RET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73463" y="3838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新宋体" pitchFamily="49" charset="-122"/>
              </a:rPr>
              <a:t> 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57300" y="2971800"/>
            <a:ext cx="723900" cy="369332"/>
            <a:chOff x="1257300" y="-9407"/>
            <a:chExt cx="723900" cy="369332"/>
          </a:xfrm>
        </p:grpSpPr>
        <p:sp>
          <p:nvSpPr>
            <p:cNvPr id="11" name="Right Arrow 10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52088" y="4876800"/>
            <a:ext cx="829112" cy="369332"/>
            <a:chOff x="499844" y="1186934"/>
            <a:chExt cx="829112" cy="369332"/>
          </a:xfrm>
        </p:grpSpPr>
        <p:sp>
          <p:nvSpPr>
            <p:cNvPr id="14" name="Right Arrow 13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2" name="Left Brace 1"/>
          <p:cNvSpPr/>
          <p:nvPr/>
        </p:nvSpPr>
        <p:spPr>
          <a:xfrm>
            <a:off x="1371600" y="152400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0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828491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01(j)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2C(j)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64(i)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20(k)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F3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00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B5(RET)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F2(Y)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68417"/>
              </p:ext>
            </p:extLst>
          </p:nvPr>
        </p:nvGraphicFramePr>
        <p:xfrm>
          <a:off x="4354829" y="4648200"/>
          <a:ext cx="2826703" cy="3855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7502"/>
                <a:gridCol w="18392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SP(0x3D:0x3E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0x10EE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  (</a:t>
                      </a:r>
                      <a:r>
                        <a:rPr lang="en-US" sz="1100" dirty="0" smtClean="0">
                          <a:effectLst/>
                        </a:rPr>
                        <a:t>R28:0x29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0x10EE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343400" y="1371600"/>
            <a:ext cx="2849562" cy="304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000" dirty="0"/>
              <a:t>return z;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000000E1  LDD R24,Y+5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000000E2  LDD R25,Y+6</a:t>
            </a:r>
          </a:p>
          <a:p>
            <a:r>
              <a:rPr lang="en-US" sz="1000" dirty="0"/>
              <a:t>}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000000E3  ADIW R28,0x0B</a:t>
            </a:r>
          </a:p>
          <a:p>
            <a:r>
              <a:rPr lang="it-IT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000000E4  IN R0,0x3F</a:t>
            </a: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000000E5  CLI</a:t>
            </a: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000000E6  OUT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0x3E,R29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000000E7  OUT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0x3F,R0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000000E8  OUT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0x3D,R28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pt-BR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000000E9  POP </a:t>
            </a:r>
            <a:r>
              <a:rPr lang="pt-BR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R29</a:t>
            </a:r>
          </a:p>
          <a:p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000000EA  </a:t>
            </a:r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POP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R28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000000EB 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RET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73463" y="3838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新宋体" pitchFamily="49" charset="-122"/>
              </a:rPr>
              <a:t> 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57300" y="2971800"/>
            <a:ext cx="723900" cy="369332"/>
            <a:chOff x="1257300" y="-9407"/>
            <a:chExt cx="723900" cy="369332"/>
          </a:xfrm>
        </p:grpSpPr>
        <p:sp>
          <p:nvSpPr>
            <p:cNvPr id="11" name="Right Arrow 10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0545" y="2971800"/>
            <a:ext cx="829112" cy="369332"/>
            <a:chOff x="499844" y="1186934"/>
            <a:chExt cx="829112" cy="369332"/>
          </a:xfrm>
        </p:grpSpPr>
        <p:sp>
          <p:nvSpPr>
            <p:cNvPr id="14" name="Right Arrow 13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2" name="Left Brace 1"/>
          <p:cNvSpPr/>
          <p:nvPr/>
        </p:nvSpPr>
        <p:spPr>
          <a:xfrm>
            <a:off x="1371600" y="152400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5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279948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01(j)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2C(j)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64(i)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20(k)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F3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00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B5(RET)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716981"/>
              </p:ext>
            </p:extLst>
          </p:nvPr>
        </p:nvGraphicFramePr>
        <p:xfrm>
          <a:off x="4354829" y="4648200"/>
          <a:ext cx="2826703" cy="3855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7502"/>
                <a:gridCol w="18392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SP(0x3D:0x3E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0x10F0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  (</a:t>
                      </a:r>
                      <a:r>
                        <a:rPr lang="en-US" sz="1100" dirty="0" smtClean="0">
                          <a:effectLst/>
                        </a:rPr>
                        <a:t>R28:0x29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0x10F2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343400" y="1371600"/>
            <a:ext cx="2849562" cy="304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000" dirty="0"/>
              <a:t>return z;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000000E1  LDD R24,Y+5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000000E2  LDD R25,Y+6</a:t>
            </a:r>
          </a:p>
          <a:p>
            <a:r>
              <a:rPr lang="en-US" sz="1000" dirty="0"/>
              <a:t>}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000000E3  ADIW R28,0x0B</a:t>
            </a:r>
          </a:p>
          <a:p>
            <a:r>
              <a:rPr lang="it-IT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000000E4  IN R0,0x3F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000000E5  CLI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000000E6  OUT 0x3E,R29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000000E7  OUT 0x3F,R0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000000E8  OUT 0x3D,R28</a:t>
            </a:r>
          </a:p>
          <a:p>
            <a:r>
              <a:rPr lang="pt-BR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000000E9  POP </a:t>
            </a:r>
            <a:r>
              <a:rPr lang="pt-BR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R29</a:t>
            </a:r>
          </a:p>
          <a:p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000000EA  </a:t>
            </a:r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POP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R28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000000EB 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RET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73463" y="3838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新宋体" pitchFamily="49" charset="-122"/>
              </a:rPr>
              <a:t> 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49062" y="2270417"/>
            <a:ext cx="723900" cy="369332"/>
            <a:chOff x="1257300" y="-9407"/>
            <a:chExt cx="723900" cy="369332"/>
          </a:xfrm>
        </p:grpSpPr>
        <p:sp>
          <p:nvSpPr>
            <p:cNvPr id="11" name="Right Arrow 10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52088" y="2602468"/>
            <a:ext cx="829112" cy="369332"/>
            <a:chOff x="499844" y="1186934"/>
            <a:chExt cx="829112" cy="369332"/>
          </a:xfrm>
        </p:grpSpPr>
        <p:sp>
          <p:nvSpPr>
            <p:cNvPr id="14" name="Right Arrow 13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2" name="Left Brace 1"/>
          <p:cNvSpPr/>
          <p:nvPr/>
        </p:nvSpPr>
        <p:spPr>
          <a:xfrm>
            <a:off x="1371600" y="152400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6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293353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333092"/>
              </p:ext>
            </p:extLst>
          </p:nvPr>
        </p:nvGraphicFramePr>
        <p:xfrm>
          <a:off x="4354829" y="4648200"/>
          <a:ext cx="2826703" cy="3855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7502"/>
                <a:gridCol w="18392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SP(0x3D:0x3E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  (</a:t>
                      </a:r>
                      <a:r>
                        <a:rPr lang="en-US" sz="1100" dirty="0" smtClean="0">
                          <a:effectLst/>
                        </a:rPr>
                        <a:t>R28:0x29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0x10FF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343400" y="1371600"/>
            <a:ext cx="2849562" cy="3048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00000038  CLR R1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00000039  OUT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0x3F,R1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FF0000"/>
                </a:solidFill>
                <a:effectLst/>
                <a:latin typeface="新宋体"/>
                <a:ea typeface="宋体"/>
                <a:cs typeface="新宋体"/>
              </a:rPr>
              <a:t>0000003A  SER R28 </a:t>
            </a:r>
            <a:endParaRPr lang="en-US" sz="1100" dirty="0">
              <a:solidFill>
                <a:srgbClr val="FF0000"/>
              </a:solidFill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FF0000"/>
                </a:solidFill>
                <a:effectLst/>
                <a:latin typeface="新宋体"/>
                <a:ea typeface="宋体"/>
                <a:cs typeface="新宋体"/>
              </a:rPr>
              <a:t>0000003B  LDI </a:t>
            </a:r>
            <a:r>
              <a:rPr lang="en-US" sz="950" dirty="0" smtClean="0">
                <a:solidFill>
                  <a:srgbClr val="FF0000"/>
                </a:solidFill>
                <a:effectLst/>
                <a:latin typeface="新宋体"/>
                <a:ea typeface="宋体"/>
                <a:cs typeface="新宋体"/>
              </a:rPr>
              <a:t>R29,0x10</a:t>
            </a: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	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0000003C  OUT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0x3E,R29</a:t>
            </a: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	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0000003D  OUT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0x3D,R28</a:t>
            </a: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	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0000003E  LDI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R18,0x01</a:t>
            </a: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	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0000003F  LDI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R26,0x00</a:t>
            </a: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	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00000040  LDI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R27,0x01</a:t>
            </a: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	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00000041  RJMP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PC+0x0002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00000042  ST X+,R1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00000043  CPI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R26,0x04</a:t>
            </a: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	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00000044  CPC R27,R18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00000045  BRNE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PC-0x03</a:t>
            </a: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	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00000046  RCALL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PC+0x0030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00000047  RJMP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PC+0x00A5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00000048  RJMP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PC-0x0048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/>
                <a:ea typeface="宋体"/>
                <a:cs typeface="Times New Roman"/>
              </a:rPr>
              <a:t> 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573463" y="3381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73463" y="3838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新宋体" pitchFamily="49" charset="-122"/>
              </a:rPr>
              <a:t> 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57300" y="-9407"/>
            <a:ext cx="723900" cy="369332"/>
            <a:chOff x="1257300" y="-9407"/>
            <a:chExt cx="723900" cy="369332"/>
          </a:xfrm>
        </p:grpSpPr>
        <p:sp>
          <p:nvSpPr>
            <p:cNvPr id="2" name="Right Arrow 1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513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371690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01(j)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2C(j)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64(i)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20(k)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F3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042213"/>
              </p:ext>
            </p:extLst>
          </p:nvPr>
        </p:nvGraphicFramePr>
        <p:xfrm>
          <a:off x="4354829" y="4648200"/>
          <a:ext cx="2826703" cy="3855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7502"/>
                <a:gridCol w="18392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SP(0x3D:0x3E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0x10F2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  (</a:t>
                      </a:r>
                      <a:r>
                        <a:rPr lang="en-US" sz="1100" dirty="0" smtClean="0">
                          <a:effectLst/>
                        </a:rPr>
                        <a:t>R28:0x29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0x10F2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343400" y="1371600"/>
            <a:ext cx="2849562" cy="304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000" dirty="0"/>
              <a:t>return z;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000000E1  LDD R24,Y+5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000000E2  LDD R25,Y+6</a:t>
            </a:r>
          </a:p>
          <a:p>
            <a:r>
              <a:rPr lang="en-US" sz="1000" dirty="0"/>
              <a:t>}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000000E3  ADIW R28,0x0B</a:t>
            </a:r>
          </a:p>
          <a:p>
            <a:r>
              <a:rPr lang="it-IT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000000E4  IN R0,0x3F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000000E5  CLI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000000E6  OUT 0x3E,R29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000000E7  OUT 0x3F,R0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000000E8  OUT 0x3D,R28</a:t>
            </a:r>
          </a:p>
          <a:p>
            <a:r>
              <a:rPr lang="pt-BR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000000E9  POP R29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000000EA  POP R28</a:t>
            </a: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000000EB  RET</a:t>
            </a:r>
          </a:p>
          <a:p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73463" y="3838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新宋体" pitchFamily="49" charset="-122"/>
              </a:rPr>
              <a:t> 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49062" y="2270417"/>
            <a:ext cx="723900" cy="369332"/>
            <a:chOff x="1257300" y="-9407"/>
            <a:chExt cx="723900" cy="369332"/>
          </a:xfrm>
        </p:grpSpPr>
        <p:sp>
          <p:nvSpPr>
            <p:cNvPr id="11" name="Right Arrow 10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2192" y="2270417"/>
            <a:ext cx="829112" cy="369332"/>
            <a:chOff x="499844" y="1186934"/>
            <a:chExt cx="829112" cy="369332"/>
          </a:xfrm>
        </p:grpSpPr>
        <p:sp>
          <p:nvSpPr>
            <p:cNvPr id="14" name="Right Arrow 13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2" name="Left Brace 1"/>
          <p:cNvSpPr/>
          <p:nvPr/>
        </p:nvSpPr>
        <p:spPr>
          <a:xfrm>
            <a:off x="1371600" y="152400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0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467416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01(j)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2C(j)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64(i)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20(k)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F3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11193"/>
              </p:ext>
            </p:extLst>
          </p:nvPr>
        </p:nvGraphicFramePr>
        <p:xfrm>
          <a:off x="4354829" y="4648200"/>
          <a:ext cx="2826703" cy="3855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7502"/>
                <a:gridCol w="18392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SP(0x3D:0x3E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0x10F2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  (</a:t>
                      </a:r>
                      <a:r>
                        <a:rPr lang="en-US" sz="1100" dirty="0" smtClean="0">
                          <a:effectLst/>
                        </a:rPr>
                        <a:t>R28:0x29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0x10F2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343400" y="1371600"/>
            <a:ext cx="2849562" cy="304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000" dirty="0"/>
              <a:t>while(1){}   </a:t>
            </a: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000000B5  RJMP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PC-0x0000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73463" y="3838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新宋体" pitchFamily="49" charset="-122"/>
              </a:rPr>
              <a:t> 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49062" y="2270417"/>
            <a:ext cx="723900" cy="369332"/>
            <a:chOff x="1257300" y="-9407"/>
            <a:chExt cx="723900" cy="369332"/>
          </a:xfrm>
        </p:grpSpPr>
        <p:sp>
          <p:nvSpPr>
            <p:cNvPr id="11" name="Right Arrow 10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2192" y="2270417"/>
            <a:ext cx="829112" cy="369332"/>
            <a:chOff x="499844" y="1186934"/>
            <a:chExt cx="829112" cy="369332"/>
          </a:xfrm>
        </p:grpSpPr>
        <p:sp>
          <p:nvSpPr>
            <p:cNvPr id="14" name="Right Arrow 13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2" name="Left Brace 1"/>
          <p:cNvSpPr/>
          <p:nvPr/>
        </p:nvSpPr>
        <p:spPr>
          <a:xfrm>
            <a:off x="1371600" y="152400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4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991238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01(j)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2C(j)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64(i)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20(k)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F3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R1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R0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SREG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R24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R25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R26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R27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10(R28)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F2(R29)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915080"/>
              </p:ext>
            </p:extLst>
          </p:nvPr>
        </p:nvGraphicFramePr>
        <p:xfrm>
          <a:off x="4354829" y="4648200"/>
          <a:ext cx="2826703" cy="3855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7502"/>
                <a:gridCol w="18392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SP(0x3D:0x3E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0x10E7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  (</a:t>
                      </a:r>
                      <a:r>
                        <a:rPr lang="en-US" sz="1100" dirty="0" smtClean="0">
                          <a:effectLst/>
                        </a:rPr>
                        <a:t>R28:0x29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0x10F2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343400" y="1371600"/>
            <a:ext cx="2849562" cy="304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000" dirty="0"/>
              <a:t> ISR(TIMER0_OVF_vect) {</a:t>
            </a: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00000049  PUSH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R1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0000004A  PUSH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R0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0000004B  LDS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R0,0x005F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0000004D  PUSH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R0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0000004E  CLR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R1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0000004F  PUSH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R24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00000050  PUSH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R25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00000051  PUSH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R26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00000052  PUSH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R27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00000053  PUSH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R28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00000054  PUSH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R29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00000055  IN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R28,0x3D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00000056  IN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R29,0x3E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73463" y="3838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新宋体" pitchFamily="49" charset="-122"/>
              </a:rPr>
              <a:t> 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49062" y="2270417"/>
            <a:ext cx="723900" cy="369332"/>
            <a:chOff x="1257300" y="-9407"/>
            <a:chExt cx="723900" cy="369332"/>
          </a:xfrm>
        </p:grpSpPr>
        <p:sp>
          <p:nvSpPr>
            <p:cNvPr id="11" name="Right Arrow 10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43850" y="4191000"/>
            <a:ext cx="829112" cy="369332"/>
            <a:chOff x="499844" y="1186934"/>
            <a:chExt cx="829112" cy="369332"/>
          </a:xfrm>
        </p:grpSpPr>
        <p:sp>
          <p:nvSpPr>
            <p:cNvPr id="14" name="Right Arrow 13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2" name="Left Brace 1"/>
          <p:cNvSpPr/>
          <p:nvPr/>
        </p:nvSpPr>
        <p:spPr>
          <a:xfrm>
            <a:off x="1371600" y="152400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207387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01(j)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2C(j)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64(i)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20(k)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F3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R1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R0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SREG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R24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R25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R26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R27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10(R28)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F2(R29)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47845"/>
              </p:ext>
            </p:extLst>
          </p:nvPr>
        </p:nvGraphicFramePr>
        <p:xfrm>
          <a:off x="4354829" y="4648200"/>
          <a:ext cx="2826703" cy="3855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7502"/>
                <a:gridCol w="18392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SP(0x3D:0x3E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0x10E7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  (</a:t>
                      </a:r>
                      <a:r>
                        <a:rPr lang="en-US" sz="1100" dirty="0" smtClean="0">
                          <a:effectLst/>
                        </a:rPr>
                        <a:t>R28:0x29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0x10E7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343400" y="1371600"/>
            <a:ext cx="2849562" cy="304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000" dirty="0"/>
              <a:t> ISR(TIMER0_OVF_vect) {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00000049  PUSH R1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0000004A  PUSH R0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0000004B  LDS R0,0x005F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0000004D  PUSH R0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0000004E  CLR R1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0000004F  PUSH R24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00000050  PUSH R25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00000051  PUSH R26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00000052  PUSH R27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00000053  PUSH R28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00000054  PUSH R29</a:t>
            </a: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00000055  IN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R28,0x3D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00000056  IN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R29,0x3E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73463" y="3838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新宋体" pitchFamily="49" charset="-122"/>
              </a:rPr>
              <a:t> 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19950" y="4191000"/>
            <a:ext cx="723900" cy="369332"/>
            <a:chOff x="1257300" y="-9407"/>
            <a:chExt cx="723900" cy="369332"/>
          </a:xfrm>
        </p:grpSpPr>
        <p:sp>
          <p:nvSpPr>
            <p:cNvPr id="11" name="Right Arrow 10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43850" y="4191000"/>
            <a:ext cx="829112" cy="369332"/>
            <a:chOff x="499844" y="1186934"/>
            <a:chExt cx="829112" cy="369332"/>
          </a:xfrm>
        </p:grpSpPr>
        <p:sp>
          <p:nvSpPr>
            <p:cNvPr id="14" name="Right Arrow 13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2" name="Left Brace 1"/>
          <p:cNvSpPr/>
          <p:nvPr/>
        </p:nvSpPr>
        <p:spPr>
          <a:xfrm>
            <a:off x="1371600" y="152400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3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582351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01(j)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2C(j)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64(i)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20(k)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F3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R1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R0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SREG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R24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R25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R26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R27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10(R28)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F2(R29)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672800"/>
              </p:ext>
            </p:extLst>
          </p:nvPr>
        </p:nvGraphicFramePr>
        <p:xfrm>
          <a:off x="4354829" y="4648200"/>
          <a:ext cx="2826703" cy="3855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7502"/>
                <a:gridCol w="18392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SP(0x3D:0x3E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0x10E7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  (</a:t>
                      </a:r>
                      <a:r>
                        <a:rPr lang="en-US" sz="1100" dirty="0" smtClean="0">
                          <a:effectLst/>
                        </a:rPr>
                        <a:t>R28:0x29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0x10E7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343400" y="1371600"/>
            <a:ext cx="2849562" cy="304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000" dirty="0"/>
              <a:t> </a:t>
            </a:r>
            <a:r>
              <a:rPr lang="en-US" sz="1000" dirty="0" err="1"/>
              <a:t>system_time</a:t>
            </a:r>
            <a:r>
              <a:rPr lang="en-US" sz="1000" dirty="0"/>
              <a:t>++;</a:t>
            </a:r>
          </a:p>
          <a:p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73463" y="3838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新宋体" pitchFamily="49" charset="-122"/>
              </a:rPr>
              <a:t> 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19950" y="4191000"/>
            <a:ext cx="723900" cy="369332"/>
            <a:chOff x="1257300" y="-9407"/>
            <a:chExt cx="723900" cy="369332"/>
          </a:xfrm>
        </p:grpSpPr>
        <p:sp>
          <p:nvSpPr>
            <p:cNvPr id="11" name="Right Arrow 10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43850" y="4191000"/>
            <a:ext cx="829112" cy="369332"/>
            <a:chOff x="499844" y="1186934"/>
            <a:chExt cx="829112" cy="369332"/>
          </a:xfrm>
        </p:grpSpPr>
        <p:sp>
          <p:nvSpPr>
            <p:cNvPr id="14" name="Right Arrow 13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2" name="Left Brace 1"/>
          <p:cNvSpPr/>
          <p:nvPr/>
        </p:nvSpPr>
        <p:spPr>
          <a:xfrm>
            <a:off x="1371600" y="152400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8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467745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01(j)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2C(j)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64(i)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20(k)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F3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R1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R0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SREG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R24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R25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R26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R27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41485"/>
              </p:ext>
            </p:extLst>
          </p:nvPr>
        </p:nvGraphicFramePr>
        <p:xfrm>
          <a:off x="4354829" y="4648200"/>
          <a:ext cx="2826703" cy="3855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7502"/>
                <a:gridCol w="18392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SP(0x3D:0x3E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0x10E9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  (</a:t>
                      </a:r>
                      <a:r>
                        <a:rPr lang="en-US" sz="1100" dirty="0" smtClean="0">
                          <a:effectLst/>
                        </a:rPr>
                        <a:t>R28:0x29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0x10F2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343400" y="1371600"/>
            <a:ext cx="2849562" cy="304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000" dirty="0" smtClean="0"/>
              <a:t>}</a:t>
            </a: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0000006A  POP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R29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0000006B  POP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R28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0000006C  POP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R27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0000006D  POP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R26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pt-BR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0000006E  POP </a:t>
            </a:r>
            <a:r>
              <a:rPr lang="pt-BR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R25</a:t>
            </a:r>
            <a:endParaRPr lang="pt-BR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0000006F  POP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R24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00000070  POP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R0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00000071  STS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0x005F,R0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00000073  POP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R0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00000074  POP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R1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00000075 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RETI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73463" y="3838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新宋体" pitchFamily="49" charset="-122"/>
              </a:rPr>
              <a:t> 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57300" y="2244328"/>
            <a:ext cx="723900" cy="369332"/>
            <a:chOff x="1257300" y="-9407"/>
            <a:chExt cx="723900" cy="369332"/>
          </a:xfrm>
        </p:grpSpPr>
        <p:sp>
          <p:nvSpPr>
            <p:cNvPr id="11" name="Right Arrow 10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52088" y="3838575"/>
            <a:ext cx="829112" cy="369332"/>
            <a:chOff x="499844" y="1186934"/>
            <a:chExt cx="829112" cy="369332"/>
          </a:xfrm>
        </p:grpSpPr>
        <p:sp>
          <p:nvSpPr>
            <p:cNvPr id="14" name="Right Arrow 13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2" name="Left Brace 1"/>
          <p:cNvSpPr/>
          <p:nvPr/>
        </p:nvSpPr>
        <p:spPr>
          <a:xfrm>
            <a:off x="1371600" y="152400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1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019317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01(j)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2C(j)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64(i)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20(k)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F3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075880"/>
              </p:ext>
            </p:extLst>
          </p:nvPr>
        </p:nvGraphicFramePr>
        <p:xfrm>
          <a:off x="4354829" y="4648200"/>
          <a:ext cx="2826703" cy="3855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7502"/>
                <a:gridCol w="18392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SP(0x3D:0x3E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0x10F0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  (</a:t>
                      </a:r>
                      <a:r>
                        <a:rPr lang="en-US" sz="1100" dirty="0" smtClean="0">
                          <a:effectLst/>
                        </a:rPr>
                        <a:t>R28:0x29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0x10F2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343400" y="1371600"/>
            <a:ext cx="2849562" cy="304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000" dirty="0" smtClean="0"/>
              <a:t>}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0000006A  POP R29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0000006B  POP R28</a:t>
            </a: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0000006C  POP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R27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0000006D  POP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R26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pt-BR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0000006E  POP </a:t>
            </a:r>
            <a:r>
              <a:rPr lang="pt-BR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R25</a:t>
            </a:r>
            <a:endParaRPr lang="pt-BR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0000006F  POP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R24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00000070  POP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R0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00000071  STS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0x005F,R0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00000073  POP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R0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00000074  POP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R1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00000075 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RETI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73463" y="3838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新宋体" pitchFamily="49" charset="-122"/>
              </a:rPr>
              <a:t> 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57300" y="2244328"/>
            <a:ext cx="723900" cy="369332"/>
            <a:chOff x="1257300" y="-9407"/>
            <a:chExt cx="723900" cy="369332"/>
          </a:xfrm>
        </p:grpSpPr>
        <p:sp>
          <p:nvSpPr>
            <p:cNvPr id="11" name="Right Arrow 10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52088" y="2613660"/>
            <a:ext cx="829112" cy="369332"/>
            <a:chOff x="499844" y="1186934"/>
            <a:chExt cx="829112" cy="369332"/>
          </a:xfrm>
        </p:grpSpPr>
        <p:sp>
          <p:nvSpPr>
            <p:cNvPr id="14" name="Right Arrow 13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2" name="Left Brace 1"/>
          <p:cNvSpPr/>
          <p:nvPr/>
        </p:nvSpPr>
        <p:spPr>
          <a:xfrm>
            <a:off x="1371600" y="152400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4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170904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01(j)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2C(j)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64(i)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20(k)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00(l)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F3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(l)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587105"/>
              </p:ext>
            </p:extLst>
          </p:nvPr>
        </p:nvGraphicFramePr>
        <p:xfrm>
          <a:off x="4354829" y="4648200"/>
          <a:ext cx="2826703" cy="3855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7502"/>
                <a:gridCol w="18392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SP(0x3D:0x3E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0x10F2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  (</a:t>
                      </a:r>
                      <a:r>
                        <a:rPr lang="en-US" sz="1100" dirty="0" smtClean="0">
                          <a:effectLst/>
                        </a:rPr>
                        <a:t>R28:0x29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0x10F2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343400" y="1371600"/>
            <a:ext cx="2849562" cy="304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000" dirty="0" smtClean="0"/>
              <a:t>}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0000006A  POP R29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0000006B  POP R28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0000006C  POP R27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0000006D  POP R26</a:t>
            </a:r>
          </a:p>
          <a:p>
            <a:r>
              <a:rPr lang="pt-BR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0000006E  POP R25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0000006F  POP R24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00000070  POP R0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00000071  STS 0x005F,R0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00000073  POP R0</a:t>
            </a:r>
          </a:p>
          <a:p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00000074  POP R1</a:t>
            </a:r>
          </a:p>
          <a:p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00000075 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RETI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73463" y="3838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新宋体" pitchFamily="49" charset="-122"/>
              </a:rPr>
              <a:t> 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57300" y="2244328"/>
            <a:ext cx="723900" cy="369332"/>
            <a:chOff x="1257300" y="-9407"/>
            <a:chExt cx="723900" cy="369332"/>
          </a:xfrm>
        </p:grpSpPr>
        <p:sp>
          <p:nvSpPr>
            <p:cNvPr id="11" name="Right Arrow 10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7238" y="2242304"/>
            <a:ext cx="829112" cy="369332"/>
            <a:chOff x="499844" y="1186934"/>
            <a:chExt cx="829112" cy="369332"/>
          </a:xfrm>
        </p:grpSpPr>
        <p:sp>
          <p:nvSpPr>
            <p:cNvPr id="14" name="Right Arrow 13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2" name="Left Brace 1"/>
          <p:cNvSpPr/>
          <p:nvPr/>
        </p:nvSpPr>
        <p:spPr>
          <a:xfrm>
            <a:off x="1371600" y="152400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6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0"/>
            <a:ext cx="79248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uint32_t </a:t>
            </a:r>
            <a:r>
              <a:rPr lang="en-US" sz="1400" dirty="0" err="1"/>
              <a:t>system_time</a:t>
            </a:r>
            <a:r>
              <a:rPr lang="en-US" sz="1400" dirty="0" smtClean="0"/>
              <a:t>;</a:t>
            </a:r>
          </a:p>
          <a:p>
            <a:endParaRPr lang="en-US" sz="1400" dirty="0"/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/>
              <a:t>foo(char a, uint16_t b, </a:t>
            </a:r>
            <a:r>
              <a:rPr lang="en-US" sz="1400" dirty="0" err="1"/>
              <a:t>int</a:t>
            </a:r>
            <a:r>
              <a:rPr lang="en-US" sz="1400" dirty="0"/>
              <a:t> c</a:t>
            </a:r>
            <a:r>
              <a:rPr lang="en-US" sz="1400" dirty="0" smtClean="0"/>
              <a:t>);</a:t>
            </a:r>
          </a:p>
          <a:p>
            <a:endParaRPr lang="en-US" sz="1400" dirty="0"/>
          </a:p>
          <a:p>
            <a:r>
              <a:rPr lang="en-US" sz="1400" dirty="0" smtClean="0"/>
              <a:t> </a:t>
            </a:r>
            <a:r>
              <a:rPr lang="en-US" sz="1400" dirty="0"/>
              <a:t>ISR(TIMER0_OVF_vect) 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dirty="0" err="1" smtClean="0"/>
              <a:t>system_time</a:t>
            </a:r>
            <a:r>
              <a:rPr lang="en-US" sz="1400" dirty="0"/>
              <a:t>++;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}</a:t>
            </a:r>
          </a:p>
          <a:p>
            <a:endParaRPr lang="en-US" sz="1400" dirty="0"/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/>
              <a:t>main(void){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system_time</a:t>
            </a:r>
            <a:r>
              <a:rPr lang="en-US" sz="1400" dirty="0" smtClean="0"/>
              <a:t> </a:t>
            </a:r>
            <a:r>
              <a:rPr lang="en-US" sz="1400" dirty="0"/>
              <a:t>= 0;</a:t>
            </a:r>
          </a:p>
          <a:p>
            <a:r>
              <a:rPr lang="en-US" sz="1400" dirty="0" smtClean="0"/>
              <a:t>    TIMSK0 </a:t>
            </a:r>
            <a:r>
              <a:rPr lang="en-US" sz="1400" dirty="0"/>
              <a:t>|= (1&lt;&lt;TOIE0</a:t>
            </a:r>
            <a:r>
              <a:rPr lang="en-US" sz="1400" dirty="0" smtClean="0"/>
              <a:t>);</a:t>
            </a:r>
            <a:endParaRPr lang="en-US" sz="1400" dirty="0"/>
          </a:p>
          <a:p>
            <a:r>
              <a:rPr lang="en-US" sz="1400" dirty="0" smtClean="0"/>
              <a:t>    TCCR0B </a:t>
            </a:r>
            <a:r>
              <a:rPr lang="en-US" sz="1400" dirty="0"/>
              <a:t>|= (1&lt;&lt;CS00</a:t>
            </a:r>
            <a:r>
              <a:rPr lang="en-US" sz="1400" dirty="0" smtClean="0"/>
              <a:t>);</a:t>
            </a:r>
            <a:endParaRPr lang="en-US" sz="1400" dirty="0"/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sei</a:t>
            </a:r>
            <a:r>
              <a:rPr lang="en-US" sz="1400" dirty="0"/>
              <a:t>();</a:t>
            </a:r>
          </a:p>
          <a:p>
            <a:r>
              <a:rPr lang="en-US" sz="1400" dirty="0" smtClean="0"/>
              <a:t>    uint32_t </a:t>
            </a:r>
            <a:r>
              <a:rPr lang="en-US" sz="1400" dirty="0"/>
              <a:t>l;</a:t>
            </a:r>
          </a:p>
          <a:p>
            <a:r>
              <a:rPr lang="en-US" sz="1400" dirty="0" smtClean="0"/>
              <a:t>    l </a:t>
            </a:r>
            <a:r>
              <a:rPr lang="en-US" sz="1400" dirty="0"/>
              <a:t>= 243;</a:t>
            </a:r>
          </a:p>
          <a:p>
            <a:r>
              <a:rPr lang="en-US" sz="1400" dirty="0" smtClean="0"/>
              <a:t>    uint8_t </a:t>
            </a:r>
            <a:r>
              <a:rPr lang="en-US" sz="1400" dirty="0"/>
              <a:t>k;</a:t>
            </a:r>
          </a:p>
          <a:p>
            <a:r>
              <a:rPr lang="en-US" sz="1400" dirty="0" smtClean="0"/>
              <a:t>    k </a:t>
            </a:r>
            <a:r>
              <a:rPr lang="en-US" sz="1400" dirty="0"/>
              <a:t>= 32;</a:t>
            </a:r>
          </a:p>
          <a:p>
            <a:r>
              <a:rPr lang="en-US" sz="1400" dirty="0" smtClean="0"/>
              <a:t>    uint16_t </a:t>
            </a:r>
            <a:r>
              <a:rPr lang="en-US" sz="1400" dirty="0"/>
              <a:t>i;</a:t>
            </a:r>
          </a:p>
          <a:p>
            <a:r>
              <a:rPr lang="en-US" sz="1400" dirty="0" smtClean="0"/>
              <a:t>    i </a:t>
            </a:r>
            <a:r>
              <a:rPr lang="en-US" sz="1400" dirty="0"/>
              <a:t>= 100;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/>
              <a:t>j;</a:t>
            </a:r>
          </a:p>
          <a:p>
            <a:r>
              <a:rPr lang="en-US" sz="1400" dirty="0" smtClean="0"/>
              <a:t>    j=300</a:t>
            </a:r>
            <a:r>
              <a:rPr lang="en-US" sz="1400" dirty="0"/>
              <a:t>;</a:t>
            </a:r>
          </a:p>
          <a:p>
            <a:r>
              <a:rPr lang="en-US" sz="1400" dirty="0" smtClean="0"/>
              <a:t>    foo(1,i,j</a:t>
            </a:r>
            <a:r>
              <a:rPr lang="en-US" sz="1400" dirty="0"/>
              <a:t>); </a:t>
            </a:r>
          </a:p>
          <a:p>
            <a:r>
              <a:rPr lang="en-US" sz="1400" dirty="0" smtClean="0"/>
              <a:t>    while(1</a:t>
            </a:r>
            <a:r>
              <a:rPr lang="en-US" sz="1400" dirty="0"/>
              <a:t>){}   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/>
          </a:p>
          <a:p>
            <a:r>
              <a:rPr lang="en-US" sz="1400" dirty="0" err="1"/>
              <a:t>int</a:t>
            </a:r>
            <a:r>
              <a:rPr lang="en-US" sz="1400" dirty="0"/>
              <a:t> foo(char a, uint16_t b, </a:t>
            </a:r>
            <a:r>
              <a:rPr lang="en-US" sz="1400" dirty="0" err="1"/>
              <a:t>int</a:t>
            </a:r>
            <a:r>
              <a:rPr lang="en-US" sz="1400" dirty="0"/>
              <a:t> c){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/>
              <a:t>x,y,z</a:t>
            </a:r>
            <a:r>
              <a:rPr lang="en-US" sz="1400" dirty="0"/>
              <a:t>;</a:t>
            </a:r>
          </a:p>
          <a:p>
            <a:r>
              <a:rPr lang="en-US" sz="1400" dirty="0" smtClean="0"/>
              <a:t>    x=</a:t>
            </a:r>
            <a:r>
              <a:rPr lang="en-US" sz="1400" dirty="0" err="1" smtClean="0"/>
              <a:t>a+c</a:t>
            </a:r>
            <a:r>
              <a:rPr lang="en-US" sz="1400" dirty="0"/>
              <a:t>;</a:t>
            </a:r>
          </a:p>
          <a:p>
            <a:r>
              <a:rPr lang="en-US" sz="1400" dirty="0" smtClean="0"/>
              <a:t>    y=c-a</a:t>
            </a:r>
            <a:r>
              <a:rPr lang="en-US" sz="1400" dirty="0"/>
              <a:t>;</a:t>
            </a:r>
          </a:p>
          <a:p>
            <a:r>
              <a:rPr lang="en-US" sz="1400" dirty="0" smtClean="0"/>
              <a:t>    z=</a:t>
            </a:r>
            <a:r>
              <a:rPr lang="en-US" sz="1400" dirty="0" err="1" smtClean="0"/>
              <a:t>x+y</a:t>
            </a:r>
            <a:r>
              <a:rPr lang="en-US" sz="1400" dirty="0"/>
              <a:t>;</a:t>
            </a:r>
          </a:p>
          <a:p>
            <a:r>
              <a:rPr lang="en-US" sz="1400" dirty="0" smtClean="0"/>
              <a:t>    return </a:t>
            </a:r>
            <a:r>
              <a:rPr lang="en-US" sz="1400" dirty="0"/>
              <a:t>z;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004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15240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886201" y="1524000"/>
            <a:ext cx="1095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ASM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8400" y="152400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Executables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743200" y="1192528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GCC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667000" y="1793527"/>
            <a:ext cx="1219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13"/>
          <p:cNvSpPr txBox="1"/>
          <p:nvPr/>
        </p:nvSpPr>
        <p:spPr>
          <a:xfrm>
            <a:off x="5105400" y="1192527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GCC</a:t>
            </a:r>
            <a:endParaRPr lang="en-US" sz="3200" dirty="0"/>
          </a:p>
        </p:txBody>
      </p:sp>
      <p:sp>
        <p:nvSpPr>
          <p:cNvPr id="15" name="Right Arrow 14"/>
          <p:cNvSpPr/>
          <p:nvPr/>
        </p:nvSpPr>
        <p:spPr>
          <a:xfrm>
            <a:off x="4981575" y="1793527"/>
            <a:ext cx="1219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86337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271466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692425"/>
              </p:ext>
            </p:extLst>
          </p:nvPr>
        </p:nvGraphicFramePr>
        <p:xfrm>
          <a:off x="4354829" y="4648200"/>
          <a:ext cx="2826703" cy="3855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7502"/>
                <a:gridCol w="18392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SP(0x3D:0x3E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0x10FF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  (</a:t>
                      </a:r>
                      <a:r>
                        <a:rPr lang="en-US" sz="1100" dirty="0" smtClean="0">
                          <a:effectLst/>
                        </a:rPr>
                        <a:t>R28:0x29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0x10FF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343400" y="1371600"/>
            <a:ext cx="2849562" cy="304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00000038  CLR R1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00000039  OUT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0x3F,R1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0000003A  SER R28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0000003B  LDI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R29,0x10</a:t>
            </a: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	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FF0000"/>
                </a:solidFill>
                <a:effectLst/>
                <a:latin typeface="新宋体"/>
                <a:ea typeface="宋体"/>
                <a:cs typeface="新宋体"/>
              </a:rPr>
              <a:t>0000003C  OUT </a:t>
            </a:r>
            <a:r>
              <a:rPr lang="en-US" sz="950" dirty="0" smtClean="0">
                <a:solidFill>
                  <a:srgbClr val="FF0000"/>
                </a:solidFill>
                <a:effectLst/>
                <a:latin typeface="新宋体"/>
                <a:ea typeface="宋体"/>
                <a:cs typeface="新宋体"/>
              </a:rPr>
              <a:t>0x3E,R29</a:t>
            </a:r>
            <a:r>
              <a:rPr lang="en-US" sz="950" dirty="0">
                <a:solidFill>
                  <a:srgbClr val="FF0000"/>
                </a:solidFill>
                <a:effectLst/>
                <a:latin typeface="新宋体"/>
                <a:ea typeface="宋体"/>
                <a:cs typeface="新宋体"/>
              </a:rPr>
              <a:t>	 </a:t>
            </a:r>
            <a:endParaRPr lang="en-US" sz="1100" dirty="0">
              <a:solidFill>
                <a:srgbClr val="FF0000"/>
              </a:solidFill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FF0000"/>
                </a:solidFill>
                <a:effectLst/>
                <a:latin typeface="新宋体"/>
                <a:ea typeface="宋体"/>
                <a:cs typeface="新宋体"/>
              </a:rPr>
              <a:t>0000003D  OUT </a:t>
            </a:r>
            <a:r>
              <a:rPr lang="en-US" sz="950" dirty="0" smtClean="0">
                <a:solidFill>
                  <a:srgbClr val="FF0000"/>
                </a:solidFill>
                <a:effectLst/>
                <a:latin typeface="新宋体"/>
                <a:ea typeface="宋体"/>
                <a:cs typeface="新宋体"/>
              </a:rPr>
              <a:t>0x3D,R28</a:t>
            </a: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	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0000003E  LDI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R18,0x01</a:t>
            </a: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	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0000003F  LDI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R26,0x00</a:t>
            </a: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	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00000040  LDI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R27,0x01</a:t>
            </a: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	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00000041  RJMP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PC+0x0002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00000042  ST X+,R1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00000043  CPI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R26,0x04</a:t>
            </a: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	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00000044  CPC R27,R18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00000045  BRNE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PC-0x03</a:t>
            </a: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	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00000046  RCALL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PC+0x0030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00000047  RJMP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PC+0x00A5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00000048  RJMP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PC-0x0048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/>
                <a:ea typeface="宋体"/>
                <a:cs typeface="Times New Roman"/>
              </a:rPr>
              <a:t> 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573463" y="3381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73463" y="3838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新宋体" pitchFamily="49" charset="-122"/>
              </a:rPr>
              <a:t> 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57300" y="-9407"/>
            <a:ext cx="723900" cy="369332"/>
            <a:chOff x="1257300" y="-9407"/>
            <a:chExt cx="723900" cy="369332"/>
          </a:xfrm>
        </p:grpSpPr>
        <p:sp>
          <p:nvSpPr>
            <p:cNvPr id="11" name="Right Arrow 10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28188" y="1888"/>
            <a:ext cx="829112" cy="369332"/>
            <a:chOff x="499844" y="1186934"/>
            <a:chExt cx="829112" cy="369332"/>
          </a:xfrm>
        </p:grpSpPr>
        <p:sp>
          <p:nvSpPr>
            <p:cNvPr id="14" name="Right Arrow 13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513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15240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886201" y="1524000"/>
            <a:ext cx="1095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ASM’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8400" y="152400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Executables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743200" y="1192528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GCC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667000" y="1793527"/>
            <a:ext cx="1219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13"/>
          <p:cNvSpPr txBox="1"/>
          <p:nvPr/>
        </p:nvSpPr>
        <p:spPr>
          <a:xfrm>
            <a:off x="5105400" y="1192527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GCC</a:t>
            </a:r>
            <a:endParaRPr lang="en-US" sz="3200" dirty="0"/>
          </a:p>
        </p:txBody>
      </p:sp>
      <p:sp>
        <p:nvSpPr>
          <p:cNvPr id="15" name="Right Arrow 14"/>
          <p:cNvSpPr/>
          <p:nvPr/>
        </p:nvSpPr>
        <p:spPr>
          <a:xfrm>
            <a:off x="4981575" y="1793527"/>
            <a:ext cx="1219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TextBox 8"/>
          <p:cNvSpPr txBox="1"/>
          <p:nvPr/>
        </p:nvSpPr>
        <p:spPr>
          <a:xfrm>
            <a:off x="3824416" y="4572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JAVA</a:t>
            </a:r>
            <a:endParaRPr lang="en-US" sz="3200" dirty="0"/>
          </a:p>
        </p:txBody>
      </p:sp>
      <p:sp>
        <p:nvSpPr>
          <p:cNvPr id="2" name="Down Arrow 1"/>
          <p:cNvSpPr/>
          <p:nvPr/>
        </p:nvSpPr>
        <p:spPr>
          <a:xfrm>
            <a:off x="4312097" y="937054"/>
            <a:ext cx="45719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2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2362200"/>
            <a:ext cx="914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05000" y="2362200"/>
            <a:ext cx="762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BSS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67000" y="2362200"/>
            <a:ext cx="990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657600" y="2362200"/>
            <a:ext cx="3581400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239000" y="2362200"/>
            <a:ext cx="914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90600" y="4343400"/>
            <a:ext cx="914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905000" y="4343400"/>
            <a:ext cx="762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BSS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886200" y="4343400"/>
            <a:ext cx="1219199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</a:p>
          <a:p>
            <a:pPr algn="ctr"/>
            <a:r>
              <a:rPr lang="en-US" dirty="0" smtClean="0"/>
              <a:t>(External?)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105399" y="4343400"/>
            <a:ext cx="2133601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239000" y="4343400"/>
            <a:ext cx="914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667001" y="4337222"/>
            <a:ext cx="1219200" cy="1219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SNAPSHOT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76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test1.c:</a:t>
            </a:r>
          </a:p>
          <a:p>
            <a:r>
              <a:rPr lang="en-US" dirty="0"/>
              <a:t>	main-&gt;A-&gt;B-&gt;C</a:t>
            </a:r>
          </a:p>
          <a:p>
            <a:endParaRPr lang="en-US" dirty="0"/>
          </a:p>
          <a:p>
            <a:r>
              <a:rPr lang="en-US" dirty="0"/>
              <a:t>test2.c:</a:t>
            </a:r>
          </a:p>
          <a:p>
            <a:r>
              <a:rPr lang="en-US" dirty="0"/>
              <a:t>	main-&gt;A-&gt;C</a:t>
            </a:r>
          </a:p>
          <a:p>
            <a:r>
              <a:rPr lang="en-US" dirty="0"/>
              <a:t>	   |     </a:t>
            </a:r>
          </a:p>
          <a:p>
            <a:r>
              <a:rPr lang="en-US" dirty="0"/>
              <a:t>	   |-&gt;B-&gt;C</a:t>
            </a:r>
          </a:p>
          <a:p>
            <a:endParaRPr lang="en-US" dirty="0"/>
          </a:p>
          <a:p>
            <a:r>
              <a:rPr lang="en-US" dirty="0"/>
              <a:t>test3.c:</a:t>
            </a:r>
          </a:p>
          <a:p>
            <a:r>
              <a:rPr lang="en-US" dirty="0"/>
              <a:t>	main-&gt;A</a:t>
            </a:r>
          </a:p>
          <a:p>
            <a:r>
              <a:rPr lang="en-US" dirty="0"/>
              <a:t>	  I1</a:t>
            </a:r>
          </a:p>
          <a:p>
            <a:r>
              <a:rPr lang="en-US" dirty="0"/>
              <a:t>	  I2</a:t>
            </a:r>
          </a:p>
          <a:p>
            <a:endParaRPr lang="en-US" dirty="0"/>
          </a:p>
          <a:p>
            <a:r>
              <a:rPr lang="en-US" dirty="0"/>
              <a:t>test4.c:</a:t>
            </a:r>
          </a:p>
          <a:p>
            <a:r>
              <a:rPr lang="en-US" dirty="0"/>
              <a:t>	main-&gt;A</a:t>
            </a:r>
          </a:p>
          <a:p>
            <a:r>
              <a:rPr lang="en-US" dirty="0"/>
              <a:t> 	  I1</a:t>
            </a:r>
          </a:p>
          <a:p>
            <a:r>
              <a:rPr lang="en-US" dirty="0"/>
              <a:t>	  I2-&gt;B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test5.c:</a:t>
            </a:r>
          </a:p>
          <a:p>
            <a:r>
              <a:rPr lang="en-US" dirty="0"/>
              <a:t>	main-&gt;A(recursive)</a:t>
            </a:r>
          </a:p>
        </p:txBody>
      </p:sp>
    </p:spTree>
    <p:extLst>
      <p:ext uri="{BB962C8B-B14F-4D97-AF65-F5344CB8AC3E}">
        <p14:creationId xmlns:p14="http://schemas.microsoft.com/office/powerpoint/2010/main" val="33545937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544645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257300" y="2244328"/>
            <a:ext cx="723900" cy="369332"/>
            <a:chOff x="1257300" y="-9407"/>
            <a:chExt cx="723900" cy="369332"/>
          </a:xfrm>
        </p:grpSpPr>
        <p:sp>
          <p:nvSpPr>
            <p:cNvPr id="11" name="Right Arrow 10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7020" y="2244328"/>
            <a:ext cx="829112" cy="369332"/>
            <a:chOff x="499844" y="1186934"/>
            <a:chExt cx="829112" cy="369332"/>
          </a:xfrm>
        </p:grpSpPr>
        <p:sp>
          <p:nvSpPr>
            <p:cNvPr id="14" name="Right Arrow 13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2" name="Left Brace 1"/>
          <p:cNvSpPr/>
          <p:nvPr/>
        </p:nvSpPr>
        <p:spPr>
          <a:xfrm>
            <a:off x="1371600" y="152400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223857"/>
              </p:ext>
            </p:extLst>
          </p:nvPr>
        </p:nvGraphicFramePr>
        <p:xfrm>
          <a:off x="5867400" y="76200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5067300" y="2244329"/>
            <a:ext cx="723900" cy="369332"/>
            <a:chOff x="1257300" y="-9407"/>
            <a:chExt cx="723900" cy="369332"/>
          </a:xfrm>
        </p:grpSpPr>
        <p:sp>
          <p:nvSpPr>
            <p:cNvPr id="27" name="Right Arrow 26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273199" y="2244328"/>
            <a:ext cx="829112" cy="369332"/>
            <a:chOff x="499844" y="1186934"/>
            <a:chExt cx="829112" cy="369332"/>
          </a:xfrm>
        </p:grpSpPr>
        <p:sp>
          <p:nvSpPr>
            <p:cNvPr id="30" name="Right Arrow 29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32" name="Left Brace 31"/>
          <p:cNvSpPr/>
          <p:nvPr/>
        </p:nvSpPr>
        <p:spPr>
          <a:xfrm>
            <a:off x="5181600" y="152401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57044" y="1013699"/>
            <a:ext cx="4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67044" y="1013699"/>
            <a:ext cx="4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3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820255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257300" y="2244328"/>
            <a:ext cx="723900" cy="369332"/>
            <a:chOff x="1257300" y="-9407"/>
            <a:chExt cx="723900" cy="369332"/>
          </a:xfrm>
        </p:grpSpPr>
        <p:sp>
          <p:nvSpPr>
            <p:cNvPr id="11" name="Right Arrow 10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7020" y="2244328"/>
            <a:ext cx="829112" cy="369332"/>
            <a:chOff x="499844" y="1186934"/>
            <a:chExt cx="829112" cy="369332"/>
          </a:xfrm>
        </p:grpSpPr>
        <p:sp>
          <p:nvSpPr>
            <p:cNvPr id="14" name="Right Arrow 13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2" name="Left Brace 1"/>
          <p:cNvSpPr/>
          <p:nvPr/>
        </p:nvSpPr>
        <p:spPr>
          <a:xfrm>
            <a:off x="1371600" y="152400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00987"/>
              </p:ext>
            </p:extLst>
          </p:nvPr>
        </p:nvGraphicFramePr>
        <p:xfrm>
          <a:off x="5867400" y="76200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Size(A)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Size(A)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5067300" y="2244329"/>
            <a:ext cx="723900" cy="369332"/>
            <a:chOff x="1257300" y="-9407"/>
            <a:chExt cx="723900" cy="369332"/>
          </a:xfrm>
        </p:grpSpPr>
        <p:sp>
          <p:nvSpPr>
            <p:cNvPr id="27" name="Right Arrow 26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69296" y="2620731"/>
            <a:ext cx="829112" cy="369332"/>
            <a:chOff x="499844" y="1186934"/>
            <a:chExt cx="829112" cy="369332"/>
          </a:xfrm>
        </p:grpSpPr>
        <p:sp>
          <p:nvSpPr>
            <p:cNvPr id="30" name="Right Arrow 29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32" name="Left Brace 31"/>
          <p:cNvSpPr/>
          <p:nvPr/>
        </p:nvSpPr>
        <p:spPr>
          <a:xfrm>
            <a:off x="5181600" y="152401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57044" y="1013699"/>
            <a:ext cx="4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67044" y="1013699"/>
            <a:ext cx="4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8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843007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RET(A)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RET(A)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257300" y="2244328"/>
            <a:ext cx="723900" cy="369332"/>
            <a:chOff x="1257300" y="-9407"/>
            <a:chExt cx="723900" cy="369332"/>
          </a:xfrm>
        </p:grpSpPr>
        <p:sp>
          <p:nvSpPr>
            <p:cNvPr id="11" name="Right Arrow 10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64322" y="2613661"/>
            <a:ext cx="829112" cy="369332"/>
            <a:chOff x="499844" y="1186934"/>
            <a:chExt cx="829112" cy="369332"/>
          </a:xfrm>
        </p:grpSpPr>
        <p:sp>
          <p:nvSpPr>
            <p:cNvPr id="14" name="Right Arrow 13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2" name="Left Brace 1"/>
          <p:cNvSpPr/>
          <p:nvPr/>
        </p:nvSpPr>
        <p:spPr>
          <a:xfrm>
            <a:off x="1371600" y="152400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252507"/>
              </p:ext>
            </p:extLst>
          </p:nvPr>
        </p:nvGraphicFramePr>
        <p:xfrm>
          <a:off x="5867400" y="76200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Size(A)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Size(A)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RET(A)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RET(A)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5067300" y="2244329"/>
            <a:ext cx="723900" cy="369332"/>
            <a:chOff x="1257300" y="-9407"/>
            <a:chExt cx="723900" cy="369332"/>
          </a:xfrm>
        </p:grpSpPr>
        <p:sp>
          <p:nvSpPr>
            <p:cNvPr id="27" name="Right Arrow 26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62088" y="2960609"/>
            <a:ext cx="829112" cy="369332"/>
            <a:chOff x="499844" y="1186934"/>
            <a:chExt cx="829112" cy="369332"/>
          </a:xfrm>
        </p:grpSpPr>
        <p:sp>
          <p:nvSpPr>
            <p:cNvPr id="30" name="Right Arrow 29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32" name="Left Brace 31"/>
          <p:cNvSpPr/>
          <p:nvPr/>
        </p:nvSpPr>
        <p:spPr>
          <a:xfrm>
            <a:off x="5181600" y="152401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57044" y="1013699"/>
            <a:ext cx="4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67044" y="1013699"/>
            <a:ext cx="4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5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507926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RET(A)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RET(A)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257300" y="2244328"/>
            <a:ext cx="723900" cy="369332"/>
            <a:chOff x="1257300" y="-9407"/>
            <a:chExt cx="723900" cy="369332"/>
          </a:xfrm>
        </p:grpSpPr>
        <p:sp>
          <p:nvSpPr>
            <p:cNvPr id="11" name="Right Arrow 10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64322" y="2613661"/>
            <a:ext cx="829112" cy="369332"/>
            <a:chOff x="499844" y="1186934"/>
            <a:chExt cx="829112" cy="369332"/>
          </a:xfrm>
        </p:grpSpPr>
        <p:sp>
          <p:nvSpPr>
            <p:cNvPr id="14" name="Right Arrow 13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2" name="Left Brace 1"/>
          <p:cNvSpPr/>
          <p:nvPr/>
        </p:nvSpPr>
        <p:spPr>
          <a:xfrm>
            <a:off x="1371600" y="152400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583393"/>
              </p:ext>
            </p:extLst>
          </p:nvPr>
        </p:nvGraphicFramePr>
        <p:xfrm>
          <a:off x="5867400" y="76200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Size(A)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Size(A)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RET(A)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RET(A)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R1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R2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…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 smtClean="0">
                          <a:effectLst/>
                        </a:rPr>
                        <a:t>Rn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5067300" y="2244329"/>
            <a:ext cx="723900" cy="369332"/>
            <a:chOff x="1257300" y="-9407"/>
            <a:chExt cx="723900" cy="369332"/>
          </a:xfrm>
        </p:grpSpPr>
        <p:sp>
          <p:nvSpPr>
            <p:cNvPr id="27" name="Right Arrow 26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53850" y="3657600"/>
            <a:ext cx="829112" cy="369332"/>
            <a:chOff x="499844" y="1186934"/>
            <a:chExt cx="829112" cy="369332"/>
          </a:xfrm>
        </p:grpSpPr>
        <p:sp>
          <p:nvSpPr>
            <p:cNvPr id="30" name="Right Arrow 29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32" name="Left Brace 31"/>
          <p:cNvSpPr/>
          <p:nvPr/>
        </p:nvSpPr>
        <p:spPr>
          <a:xfrm>
            <a:off x="5181600" y="152401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57044" y="1013699"/>
            <a:ext cx="4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67044" y="1013699"/>
            <a:ext cx="4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Left Bracket 4"/>
          <p:cNvSpPr/>
          <p:nvPr/>
        </p:nvSpPr>
        <p:spPr>
          <a:xfrm>
            <a:off x="5638800" y="3124200"/>
            <a:ext cx="144162" cy="533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267473" y="3124199"/>
            <a:ext cx="1371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CRC</a:t>
            </a:r>
          </a:p>
          <a:p>
            <a:r>
              <a:rPr lang="en-US" sz="1600" dirty="0" smtClean="0"/>
              <a:t>Memory copy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210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573995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RET(A)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RET(A)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257300" y="2244328"/>
            <a:ext cx="723900" cy="369332"/>
            <a:chOff x="1257300" y="-9407"/>
            <a:chExt cx="723900" cy="369332"/>
          </a:xfrm>
        </p:grpSpPr>
        <p:sp>
          <p:nvSpPr>
            <p:cNvPr id="11" name="Right Arrow 10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64322" y="2613661"/>
            <a:ext cx="829112" cy="369332"/>
            <a:chOff x="499844" y="1186934"/>
            <a:chExt cx="829112" cy="369332"/>
          </a:xfrm>
        </p:grpSpPr>
        <p:sp>
          <p:nvSpPr>
            <p:cNvPr id="14" name="Right Arrow 13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2" name="Left Brace 1"/>
          <p:cNvSpPr/>
          <p:nvPr/>
        </p:nvSpPr>
        <p:spPr>
          <a:xfrm>
            <a:off x="1371600" y="152400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73889"/>
              </p:ext>
            </p:extLst>
          </p:nvPr>
        </p:nvGraphicFramePr>
        <p:xfrm>
          <a:off x="5867400" y="76200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Size(A)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Size(A)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RET(A)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RET(A)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CRC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CRC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5067300" y="2244329"/>
            <a:ext cx="723900" cy="369332"/>
            <a:chOff x="1257300" y="-9407"/>
            <a:chExt cx="723900" cy="369332"/>
          </a:xfrm>
        </p:grpSpPr>
        <p:sp>
          <p:nvSpPr>
            <p:cNvPr id="27" name="Right Arrow 26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62088" y="3311128"/>
            <a:ext cx="829112" cy="369332"/>
            <a:chOff x="499844" y="1186934"/>
            <a:chExt cx="829112" cy="369332"/>
          </a:xfrm>
        </p:grpSpPr>
        <p:sp>
          <p:nvSpPr>
            <p:cNvPr id="30" name="Right Arrow 29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32" name="Left Brace 31"/>
          <p:cNvSpPr/>
          <p:nvPr/>
        </p:nvSpPr>
        <p:spPr>
          <a:xfrm>
            <a:off x="5181600" y="152401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57044" y="1013699"/>
            <a:ext cx="4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67044" y="1013699"/>
            <a:ext cx="4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981414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RET(A)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RET(A)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Y(A)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Y(A)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257300" y="2244328"/>
            <a:ext cx="723900" cy="369332"/>
            <a:chOff x="1257300" y="-9407"/>
            <a:chExt cx="723900" cy="369332"/>
          </a:xfrm>
        </p:grpSpPr>
        <p:sp>
          <p:nvSpPr>
            <p:cNvPr id="11" name="Right Arrow 10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52088" y="2941796"/>
            <a:ext cx="829112" cy="369332"/>
            <a:chOff x="499844" y="1186934"/>
            <a:chExt cx="829112" cy="369332"/>
          </a:xfrm>
        </p:grpSpPr>
        <p:sp>
          <p:nvSpPr>
            <p:cNvPr id="14" name="Right Arrow 13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2" name="Left Brace 1"/>
          <p:cNvSpPr/>
          <p:nvPr/>
        </p:nvSpPr>
        <p:spPr>
          <a:xfrm>
            <a:off x="1371600" y="152400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050374"/>
              </p:ext>
            </p:extLst>
          </p:nvPr>
        </p:nvGraphicFramePr>
        <p:xfrm>
          <a:off x="5867400" y="76200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Size(A)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Size(A)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RET(A)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RET(A)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CRC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CRC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Y(A)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Y(A)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5067300" y="2244329"/>
            <a:ext cx="723900" cy="369332"/>
            <a:chOff x="1257300" y="-9407"/>
            <a:chExt cx="723900" cy="369332"/>
          </a:xfrm>
        </p:grpSpPr>
        <p:sp>
          <p:nvSpPr>
            <p:cNvPr id="27" name="Right Arrow 26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62088" y="3657601"/>
            <a:ext cx="829112" cy="369332"/>
            <a:chOff x="499844" y="1186934"/>
            <a:chExt cx="829112" cy="369332"/>
          </a:xfrm>
        </p:grpSpPr>
        <p:sp>
          <p:nvSpPr>
            <p:cNvPr id="30" name="Right Arrow 29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32" name="Left Brace 31"/>
          <p:cNvSpPr/>
          <p:nvPr/>
        </p:nvSpPr>
        <p:spPr>
          <a:xfrm>
            <a:off x="5181600" y="152401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57044" y="1013699"/>
            <a:ext cx="4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67044" y="1013699"/>
            <a:ext cx="4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648246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RET(A)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RET(A)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Y(A)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Y(A)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440422" y="4191000"/>
            <a:ext cx="723900" cy="369332"/>
            <a:chOff x="1257300" y="-9407"/>
            <a:chExt cx="723900" cy="369332"/>
          </a:xfrm>
        </p:grpSpPr>
        <p:sp>
          <p:nvSpPr>
            <p:cNvPr id="11" name="Right Arrow 10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52088" y="4191000"/>
            <a:ext cx="829112" cy="369332"/>
            <a:chOff x="499844" y="1186934"/>
            <a:chExt cx="829112" cy="369332"/>
          </a:xfrm>
        </p:grpSpPr>
        <p:sp>
          <p:nvSpPr>
            <p:cNvPr id="14" name="Right Arrow 13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2" name="Left Brace 1"/>
          <p:cNvSpPr/>
          <p:nvPr/>
        </p:nvSpPr>
        <p:spPr>
          <a:xfrm>
            <a:off x="1371600" y="152400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577266"/>
              </p:ext>
            </p:extLst>
          </p:nvPr>
        </p:nvGraphicFramePr>
        <p:xfrm>
          <a:off x="5867400" y="76200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Size(A)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Size(A)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RET(A)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RET(A)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CRC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CRC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Y(A)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Y(A)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4277195" y="4876800"/>
            <a:ext cx="723900" cy="369332"/>
            <a:chOff x="1257300" y="-9407"/>
            <a:chExt cx="723900" cy="369332"/>
          </a:xfrm>
        </p:grpSpPr>
        <p:sp>
          <p:nvSpPr>
            <p:cNvPr id="27" name="Right Arrow 26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62088" y="4876800"/>
            <a:ext cx="829112" cy="369332"/>
            <a:chOff x="499844" y="1186934"/>
            <a:chExt cx="829112" cy="369332"/>
          </a:xfrm>
        </p:grpSpPr>
        <p:sp>
          <p:nvSpPr>
            <p:cNvPr id="30" name="Right Arrow 29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32" name="Left Brace 31"/>
          <p:cNvSpPr/>
          <p:nvPr/>
        </p:nvSpPr>
        <p:spPr>
          <a:xfrm>
            <a:off x="5181600" y="152401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57044" y="1013699"/>
            <a:ext cx="4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67044" y="1013699"/>
            <a:ext cx="4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" name="Left Brace 2"/>
          <p:cNvSpPr/>
          <p:nvPr/>
        </p:nvSpPr>
        <p:spPr>
          <a:xfrm>
            <a:off x="1371600" y="2438400"/>
            <a:ext cx="609600" cy="1752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57044" y="3130034"/>
            <a:ext cx="4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" name="Left Brace 4"/>
          <p:cNvSpPr/>
          <p:nvPr/>
        </p:nvSpPr>
        <p:spPr>
          <a:xfrm>
            <a:off x="5169366" y="2438400"/>
            <a:ext cx="621834" cy="2438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754810" y="3472934"/>
            <a:ext cx="4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7249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271466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742589"/>
              </p:ext>
            </p:extLst>
          </p:nvPr>
        </p:nvGraphicFramePr>
        <p:xfrm>
          <a:off x="4354829" y="4648200"/>
          <a:ext cx="2826703" cy="3855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7502"/>
                <a:gridCol w="18392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SP(0x3D:0x3E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0x10FF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  (</a:t>
                      </a:r>
                      <a:r>
                        <a:rPr lang="en-US" sz="1100" dirty="0" smtClean="0">
                          <a:effectLst/>
                        </a:rPr>
                        <a:t>R28:0x29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0x10FF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343400" y="1371600"/>
            <a:ext cx="2849562" cy="304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00000038  CLR R1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00000039  OUT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0x3F,R1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0000003A  SER R28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0000003B  LDI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R29,0x10</a:t>
            </a: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	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0000003C  OUT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0x3E,R29</a:t>
            </a: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	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0000003D  OUT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0x3D,R28</a:t>
            </a: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	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0000003E  LDI R18,0x01	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0000003F  LDI R26,0x00	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00000040  LDI R27,0x01</a:t>
            </a: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	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FF0000"/>
                </a:solidFill>
                <a:effectLst/>
                <a:latin typeface="新宋体"/>
                <a:ea typeface="宋体"/>
                <a:cs typeface="新宋体"/>
              </a:rPr>
              <a:t>00000041  RJMP </a:t>
            </a:r>
            <a:r>
              <a:rPr lang="en-US" sz="950" dirty="0" smtClean="0">
                <a:solidFill>
                  <a:srgbClr val="FF0000"/>
                </a:solidFill>
                <a:effectLst/>
                <a:latin typeface="新宋体"/>
                <a:ea typeface="宋体"/>
                <a:cs typeface="新宋体"/>
              </a:rPr>
              <a:t>PC+0x0002 </a:t>
            </a:r>
            <a:endParaRPr lang="en-US" sz="1100" dirty="0">
              <a:solidFill>
                <a:srgbClr val="FF0000"/>
              </a:solidFill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FF0000"/>
                </a:solidFill>
                <a:effectLst/>
                <a:latin typeface="新宋体"/>
                <a:ea typeface="宋体"/>
                <a:cs typeface="新宋体"/>
              </a:rPr>
              <a:t>00000042  ST X+,R1 </a:t>
            </a:r>
            <a:endParaRPr lang="en-US" sz="1100" dirty="0">
              <a:solidFill>
                <a:srgbClr val="FF0000"/>
              </a:solidFill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FF0000"/>
                </a:solidFill>
                <a:effectLst/>
                <a:latin typeface="新宋体"/>
                <a:ea typeface="宋体"/>
                <a:cs typeface="新宋体"/>
              </a:rPr>
              <a:t>00000043  CPI </a:t>
            </a:r>
            <a:r>
              <a:rPr lang="en-US" sz="950" dirty="0" smtClean="0">
                <a:solidFill>
                  <a:srgbClr val="FF0000"/>
                </a:solidFill>
                <a:effectLst/>
                <a:latin typeface="新宋体"/>
                <a:ea typeface="宋体"/>
                <a:cs typeface="新宋体"/>
              </a:rPr>
              <a:t>R26,0x04</a:t>
            </a:r>
            <a:r>
              <a:rPr lang="en-US" sz="950" dirty="0">
                <a:solidFill>
                  <a:srgbClr val="FF0000"/>
                </a:solidFill>
                <a:effectLst/>
                <a:latin typeface="新宋体"/>
                <a:ea typeface="宋体"/>
                <a:cs typeface="新宋体"/>
              </a:rPr>
              <a:t>	 </a:t>
            </a:r>
            <a:endParaRPr lang="en-US" sz="1100" dirty="0">
              <a:solidFill>
                <a:srgbClr val="FF0000"/>
              </a:solidFill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FF0000"/>
                </a:solidFill>
                <a:effectLst/>
                <a:latin typeface="新宋体"/>
                <a:ea typeface="宋体"/>
                <a:cs typeface="新宋体"/>
              </a:rPr>
              <a:t>00000044  CPC R27,R18 </a:t>
            </a:r>
            <a:endParaRPr lang="en-US" sz="1100" dirty="0">
              <a:solidFill>
                <a:srgbClr val="FF0000"/>
              </a:solidFill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FF0000"/>
                </a:solidFill>
                <a:effectLst/>
                <a:latin typeface="新宋体"/>
                <a:ea typeface="宋体"/>
                <a:cs typeface="新宋体"/>
              </a:rPr>
              <a:t>00000045  BRNE </a:t>
            </a:r>
            <a:r>
              <a:rPr lang="en-US" sz="950" dirty="0" smtClean="0">
                <a:solidFill>
                  <a:srgbClr val="FF0000"/>
                </a:solidFill>
                <a:effectLst/>
                <a:latin typeface="新宋体"/>
                <a:ea typeface="宋体"/>
                <a:cs typeface="新宋体"/>
              </a:rPr>
              <a:t>PC-0x03</a:t>
            </a: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	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00000046  RCALL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PC+0x0030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00000047  RJMP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PC+0x00A5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00000048  RJMP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PC-0x0048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/>
                <a:ea typeface="宋体"/>
                <a:cs typeface="Times New Roman"/>
              </a:rPr>
              <a:t> 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573463" y="3381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73463" y="3838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新宋体" pitchFamily="49" charset="-122"/>
              </a:rPr>
              <a:t> 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57300" y="-9407"/>
            <a:ext cx="723900" cy="369332"/>
            <a:chOff x="1257300" y="-9407"/>
            <a:chExt cx="723900" cy="369332"/>
          </a:xfrm>
        </p:grpSpPr>
        <p:sp>
          <p:nvSpPr>
            <p:cNvPr id="11" name="Right Arrow 10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8188" y="1888"/>
            <a:ext cx="829112" cy="369332"/>
            <a:chOff x="499844" y="1186934"/>
            <a:chExt cx="829112" cy="369332"/>
          </a:xfrm>
        </p:grpSpPr>
        <p:sp>
          <p:nvSpPr>
            <p:cNvPr id="14" name="Right Arrow 13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513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529872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RET(A)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RET(A)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Y(A)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Y(A)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440422" y="4191000"/>
            <a:ext cx="723900" cy="369332"/>
            <a:chOff x="1257300" y="-9407"/>
            <a:chExt cx="723900" cy="369332"/>
          </a:xfrm>
        </p:grpSpPr>
        <p:sp>
          <p:nvSpPr>
            <p:cNvPr id="11" name="Right Arrow 10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52088" y="4191000"/>
            <a:ext cx="829112" cy="369332"/>
            <a:chOff x="499844" y="1186934"/>
            <a:chExt cx="829112" cy="369332"/>
          </a:xfrm>
        </p:grpSpPr>
        <p:sp>
          <p:nvSpPr>
            <p:cNvPr id="14" name="Right Arrow 13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2" name="Left Brace 1"/>
          <p:cNvSpPr/>
          <p:nvPr/>
        </p:nvSpPr>
        <p:spPr>
          <a:xfrm>
            <a:off x="1371600" y="152400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959862"/>
              </p:ext>
            </p:extLst>
          </p:nvPr>
        </p:nvGraphicFramePr>
        <p:xfrm>
          <a:off x="5867400" y="76200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Size(A)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Size(A)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RET(A)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RET(A)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CRC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CRC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Y(A)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Y(A)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Size(B)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Size(B)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5067300" y="4876800"/>
            <a:ext cx="723900" cy="369332"/>
            <a:chOff x="1257300" y="-9407"/>
            <a:chExt cx="723900" cy="369332"/>
          </a:xfrm>
        </p:grpSpPr>
        <p:sp>
          <p:nvSpPr>
            <p:cNvPr id="27" name="Right Arrow 26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76381" y="5246132"/>
            <a:ext cx="829112" cy="369332"/>
            <a:chOff x="499844" y="1186934"/>
            <a:chExt cx="829112" cy="369332"/>
          </a:xfrm>
        </p:grpSpPr>
        <p:sp>
          <p:nvSpPr>
            <p:cNvPr id="30" name="Right Arrow 29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32" name="Left Brace 31"/>
          <p:cNvSpPr/>
          <p:nvPr/>
        </p:nvSpPr>
        <p:spPr>
          <a:xfrm>
            <a:off x="5181600" y="152401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57044" y="1013699"/>
            <a:ext cx="4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67044" y="1013699"/>
            <a:ext cx="4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" name="Left Brace 2"/>
          <p:cNvSpPr/>
          <p:nvPr/>
        </p:nvSpPr>
        <p:spPr>
          <a:xfrm>
            <a:off x="1371600" y="2438400"/>
            <a:ext cx="609600" cy="1752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57044" y="3130034"/>
            <a:ext cx="4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" name="Left Brace 4"/>
          <p:cNvSpPr/>
          <p:nvPr/>
        </p:nvSpPr>
        <p:spPr>
          <a:xfrm>
            <a:off x="5169366" y="2438400"/>
            <a:ext cx="621834" cy="2438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754810" y="3472934"/>
            <a:ext cx="4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3436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504749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RET(A)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RET(A)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Y(A)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Y(A)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440422" y="4191000"/>
            <a:ext cx="723900" cy="369332"/>
            <a:chOff x="1257300" y="-9407"/>
            <a:chExt cx="723900" cy="369332"/>
          </a:xfrm>
        </p:grpSpPr>
        <p:sp>
          <p:nvSpPr>
            <p:cNvPr id="11" name="Right Arrow 10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52088" y="4191000"/>
            <a:ext cx="829112" cy="369332"/>
            <a:chOff x="499844" y="1186934"/>
            <a:chExt cx="829112" cy="369332"/>
          </a:xfrm>
        </p:grpSpPr>
        <p:sp>
          <p:nvSpPr>
            <p:cNvPr id="14" name="Right Arrow 13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2" name="Left Brace 1"/>
          <p:cNvSpPr/>
          <p:nvPr/>
        </p:nvSpPr>
        <p:spPr>
          <a:xfrm>
            <a:off x="1371600" y="152400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317240"/>
              </p:ext>
            </p:extLst>
          </p:nvPr>
        </p:nvGraphicFramePr>
        <p:xfrm>
          <a:off x="5867400" y="76200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Size(A)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Size(A)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RET(A)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RET(A)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CRC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CRC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Y(A)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Y(A)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4277195" y="4876800"/>
            <a:ext cx="723900" cy="369332"/>
            <a:chOff x="1257300" y="-9407"/>
            <a:chExt cx="723900" cy="369332"/>
          </a:xfrm>
        </p:grpSpPr>
        <p:sp>
          <p:nvSpPr>
            <p:cNvPr id="27" name="Right Arrow 26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62088" y="4876800"/>
            <a:ext cx="829112" cy="369332"/>
            <a:chOff x="499844" y="1186934"/>
            <a:chExt cx="829112" cy="369332"/>
          </a:xfrm>
        </p:grpSpPr>
        <p:sp>
          <p:nvSpPr>
            <p:cNvPr id="30" name="Right Arrow 29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32" name="Left Brace 31"/>
          <p:cNvSpPr/>
          <p:nvPr/>
        </p:nvSpPr>
        <p:spPr>
          <a:xfrm>
            <a:off x="5181600" y="152401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57044" y="1013699"/>
            <a:ext cx="4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67044" y="1013699"/>
            <a:ext cx="4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" name="Left Brace 2"/>
          <p:cNvSpPr/>
          <p:nvPr/>
        </p:nvSpPr>
        <p:spPr>
          <a:xfrm>
            <a:off x="1371600" y="2438400"/>
            <a:ext cx="609600" cy="1752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57044" y="3130034"/>
            <a:ext cx="4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" name="Left Brace 4"/>
          <p:cNvSpPr/>
          <p:nvPr/>
        </p:nvSpPr>
        <p:spPr>
          <a:xfrm>
            <a:off x="5169366" y="2438400"/>
            <a:ext cx="621834" cy="2438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754810" y="3472934"/>
            <a:ext cx="4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3009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363422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RET(A)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RET(A)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Y(A)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Y(A)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257300" y="2971800"/>
            <a:ext cx="723900" cy="369332"/>
            <a:chOff x="1257300" y="-9407"/>
            <a:chExt cx="723900" cy="369332"/>
          </a:xfrm>
        </p:grpSpPr>
        <p:sp>
          <p:nvSpPr>
            <p:cNvPr id="11" name="Right Arrow 10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7020" y="2971800"/>
            <a:ext cx="829112" cy="369332"/>
            <a:chOff x="499844" y="1186934"/>
            <a:chExt cx="829112" cy="369332"/>
          </a:xfrm>
        </p:grpSpPr>
        <p:sp>
          <p:nvSpPr>
            <p:cNvPr id="14" name="Right Arrow 13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2" name="Left Brace 1"/>
          <p:cNvSpPr/>
          <p:nvPr/>
        </p:nvSpPr>
        <p:spPr>
          <a:xfrm>
            <a:off x="1371600" y="152400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194177"/>
              </p:ext>
            </p:extLst>
          </p:nvPr>
        </p:nvGraphicFramePr>
        <p:xfrm>
          <a:off x="5867400" y="76200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Size(A)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Size(A)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RET(A)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RET(A)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CRC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CRC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Y(A)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Y(A)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5067300" y="3657600"/>
            <a:ext cx="723900" cy="369332"/>
            <a:chOff x="1257300" y="-9407"/>
            <a:chExt cx="723900" cy="369332"/>
          </a:xfrm>
        </p:grpSpPr>
        <p:sp>
          <p:nvSpPr>
            <p:cNvPr id="27" name="Right Arrow 26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254664" y="3657600"/>
            <a:ext cx="829112" cy="369332"/>
            <a:chOff x="499844" y="1186934"/>
            <a:chExt cx="829112" cy="369332"/>
          </a:xfrm>
        </p:grpSpPr>
        <p:sp>
          <p:nvSpPr>
            <p:cNvPr id="30" name="Right Arrow 29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32" name="Left Brace 31"/>
          <p:cNvSpPr/>
          <p:nvPr/>
        </p:nvSpPr>
        <p:spPr>
          <a:xfrm>
            <a:off x="5181600" y="152401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57044" y="1013699"/>
            <a:ext cx="4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67044" y="1013699"/>
            <a:ext cx="4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0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599195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RET(A)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RET(A)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257300" y="2252087"/>
            <a:ext cx="723900" cy="369332"/>
            <a:chOff x="1257300" y="-9407"/>
            <a:chExt cx="723900" cy="369332"/>
          </a:xfrm>
        </p:grpSpPr>
        <p:sp>
          <p:nvSpPr>
            <p:cNvPr id="11" name="Right Arrow 10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52088" y="2597459"/>
            <a:ext cx="829112" cy="369332"/>
            <a:chOff x="499844" y="1186934"/>
            <a:chExt cx="829112" cy="369332"/>
          </a:xfrm>
        </p:grpSpPr>
        <p:sp>
          <p:nvSpPr>
            <p:cNvPr id="14" name="Right Arrow 13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2" name="Left Brace 1"/>
          <p:cNvSpPr/>
          <p:nvPr/>
        </p:nvSpPr>
        <p:spPr>
          <a:xfrm>
            <a:off x="1371600" y="152400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782214"/>
              </p:ext>
            </p:extLst>
          </p:nvPr>
        </p:nvGraphicFramePr>
        <p:xfrm>
          <a:off x="5867400" y="76200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Size(A)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Size(A)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RET(A)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RET(A)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CRC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CRC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5067300" y="2274947"/>
            <a:ext cx="723900" cy="369332"/>
            <a:chOff x="1257300" y="-9407"/>
            <a:chExt cx="723900" cy="369332"/>
          </a:xfrm>
        </p:grpSpPr>
        <p:sp>
          <p:nvSpPr>
            <p:cNvPr id="27" name="Right Arrow 26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62088" y="3288268"/>
            <a:ext cx="829112" cy="369332"/>
            <a:chOff x="499844" y="1186934"/>
            <a:chExt cx="829112" cy="369332"/>
          </a:xfrm>
        </p:grpSpPr>
        <p:sp>
          <p:nvSpPr>
            <p:cNvPr id="30" name="Right Arrow 29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32" name="Left Brace 31"/>
          <p:cNvSpPr/>
          <p:nvPr/>
        </p:nvSpPr>
        <p:spPr>
          <a:xfrm>
            <a:off x="5181600" y="152401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57044" y="1013699"/>
            <a:ext cx="4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67044" y="1013699"/>
            <a:ext cx="4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1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993675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RET(A)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RET(A)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257300" y="2252087"/>
            <a:ext cx="723900" cy="369332"/>
            <a:chOff x="1257300" y="-9407"/>
            <a:chExt cx="723900" cy="369332"/>
          </a:xfrm>
        </p:grpSpPr>
        <p:sp>
          <p:nvSpPr>
            <p:cNvPr id="11" name="Right Arrow 10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52088" y="2597459"/>
            <a:ext cx="829112" cy="369332"/>
            <a:chOff x="499844" y="1186934"/>
            <a:chExt cx="829112" cy="369332"/>
          </a:xfrm>
        </p:grpSpPr>
        <p:sp>
          <p:nvSpPr>
            <p:cNvPr id="14" name="Right Arrow 13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2" name="Left Brace 1"/>
          <p:cNvSpPr/>
          <p:nvPr/>
        </p:nvSpPr>
        <p:spPr>
          <a:xfrm>
            <a:off x="1371600" y="152400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569736"/>
              </p:ext>
            </p:extLst>
          </p:nvPr>
        </p:nvGraphicFramePr>
        <p:xfrm>
          <a:off x="5867400" y="76200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Size(A)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Size(A)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RET(A)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RET(A)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CRC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CRC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R1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R2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…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 smtClean="0">
                          <a:effectLst/>
                        </a:rPr>
                        <a:t>Rn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5067300" y="2274947"/>
            <a:ext cx="723900" cy="369332"/>
            <a:chOff x="1257300" y="-9407"/>
            <a:chExt cx="723900" cy="369332"/>
          </a:xfrm>
        </p:grpSpPr>
        <p:sp>
          <p:nvSpPr>
            <p:cNvPr id="27" name="Right Arrow 26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62088" y="4038600"/>
            <a:ext cx="829112" cy="369332"/>
            <a:chOff x="499844" y="1186934"/>
            <a:chExt cx="829112" cy="369332"/>
          </a:xfrm>
        </p:grpSpPr>
        <p:sp>
          <p:nvSpPr>
            <p:cNvPr id="30" name="Right Arrow 29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32" name="Left Brace 31"/>
          <p:cNvSpPr/>
          <p:nvPr/>
        </p:nvSpPr>
        <p:spPr>
          <a:xfrm>
            <a:off x="5181600" y="152401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57044" y="1013699"/>
            <a:ext cx="4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67044" y="1013699"/>
            <a:ext cx="4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Left Bracket 19"/>
          <p:cNvSpPr/>
          <p:nvPr/>
        </p:nvSpPr>
        <p:spPr>
          <a:xfrm>
            <a:off x="5710881" y="3464122"/>
            <a:ext cx="144162" cy="533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339554" y="3464121"/>
            <a:ext cx="1371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CRC</a:t>
            </a:r>
          </a:p>
          <a:p>
            <a:r>
              <a:rPr lang="en-US" sz="1600" dirty="0" smtClean="0"/>
              <a:t>Memory copy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3907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927241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RET(A)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RET(A)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257300" y="2252087"/>
            <a:ext cx="723900" cy="369332"/>
            <a:chOff x="1257300" y="-9407"/>
            <a:chExt cx="723900" cy="369332"/>
          </a:xfrm>
        </p:grpSpPr>
        <p:sp>
          <p:nvSpPr>
            <p:cNvPr id="11" name="Right Arrow 10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52088" y="2597459"/>
            <a:ext cx="829112" cy="369332"/>
            <a:chOff x="499844" y="1186934"/>
            <a:chExt cx="829112" cy="369332"/>
          </a:xfrm>
        </p:grpSpPr>
        <p:sp>
          <p:nvSpPr>
            <p:cNvPr id="14" name="Right Arrow 13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2" name="Left Brace 1"/>
          <p:cNvSpPr/>
          <p:nvPr/>
        </p:nvSpPr>
        <p:spPr>
          <a:xfrm>
            <a:off x="1371600" y="152400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637583"/>
              </p:ext>
            </p:extLst>
          </p:nvPr>
        </p:nvGraphicFramePr>
        <p:xfrm>
          <a:off x="5867400" y="76200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Size(A)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Size(A)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RET(A)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RET(A)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CRC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CRC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5067300" y="2274947"/>
            <a:ext cx="723900" cy="369332"/>
            <a:chOff x="1257300" y="-9407"/>
            <a:chExt cx="723900" cy="369332"/>
          </a:xfrm>
        </p:grpSpPr>
        <p:sp>
          <p:nvSpPr>
            <p:cNvPr id="27" name="Right Arrow 26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74322" y="3276600"/>
            <a:ext cx="816878" cy="369332"/>
            <a:chOff x="499844" y="1186934"/>
            <a:chExt cx="816878" cy="369332"/>
          </a:xfrm>
        </p:grpSpPr>
        <p:sp>
          <p:nvSpPr>
            <p:cNvPr id="30" name="Right Arrow 29"/>
            <p:cNvSpPr/>
            <p:nvPr/>
          </p:nvSpPr>
          <p:spPr>
            <a:xfrm>
              <a:off x="859522" y="137529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32" name="Left Brace 31"/>
          <p:cNvSpPr/>
          <p:nvPr/>
        </p:nvSpPr>
        <p:spPr>
          <a:xfrm>
            <a:off x="5181600" y="152401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57044" y="1013699"/>
            <a:ext cx="4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67044" y="1013699"/>
            <a:ext cx="4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2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497292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RET(A)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RET(A)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257300" y="2252087"/>
            <a:ext cx="723900" cy="369332"/>
            <a:chOff x="1257300" y="-9407"/>
            <a:chExt cx="723900" cy="369332"/>
          </a:xfrm>
        </p:grpSpPr>
        <p:sp>
          <p:nvSpPr>
            <p:cNvPr id="11" name="Right Arrow 10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52088" y="2597459"/>
            <a:ext cx="829112" cy="369332"/>
            <a:chOff x="499844" y="1186934"/>
            <a:chExt cx="829112" cy="369332"/>
          </a:xfrm>
        </p:grpSpPr>
        <p:sp>
          <p:nvSpPr>
            <p:cNvPr id="14" name="Right Arrow 13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2" name="Left Brace 1"/>
          <p:cNvSpPr/>
          <p:nvPr/>
        </p:nvSpPr>
        <p:spPr>
          <a:xfrm>
            <a:off x="1371600" y="152400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507195"/>
              </p:ext>
            </p:extLst>
          </p:nvPr>
        </p:nvGraphicFramePr>
        <p:xfrm>
          <a:off x="5867400" y="76200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Size(A)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Size(A)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RET(A)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RET(A)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5067300" y="2274947"/>
            <a:ext cx="723900" cy="369332"/>
            <a:chOff x="1257300" y="-9407"/>
            <a:chExt cx="723900" cy="369332"/>
          </a:xfrm>
        </p:grpSpPr>
        <p:sp>
          <p:nvSpPr>
            <p:cNvPr id="27" name="Right Arrow 26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79084" y="2945010"/>
            <a:ext cx="816878" cy="369332"/>
            <a:chOff x="499844" y="1186934"/>
            <a:chExt cx="816878" cy="369332"/>
          </a:xfrm>
        </p:grpSpPr>
        <p:sp>
          <p:nvSpPr>
            <p:cNvPr id="30" name="Right Arrow 29"/>
            <p:cNvSpPr/>
            <p:nvPr/>
          </p:nvSpPr>
          <p:spPr>
            <a:xfrm>
              <a:off x="859522" y="137529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32" name="Left Brace 31"/>
          <p:cNvSpPr/>
          <p:nvPr/>
        </p:nvSpPr>
        <p:spPr>
          <a:xfrm>
            <a:off x="5181600" y="152401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57044" y="1013699"/>
            <a:ext cx="4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67044" y="1013699"/>
            <a:ext cx="4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922070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257300" y="2252087"/>
            <a:ext cx="723900" cy="369332"/>
            <a:chOff x="1257300" y="-9407"/>
            <a:chExt cx="723900" cy="369332"/>
          </a:xfrm>
        </p:grpSpPr>
        <p:sp>
          <p:nvSpPr>
            <p:cNvPr id="11" name="Right Arrow 10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8188" y="2252912"/>
            <a:ext cx="829112" cy="369332"/>
            <a:chOff x="499844" y="1186934"/>
            <a:chExt cx="829112" cy="369332"/>
          </a:xfrm>
        </p:grpSpPr>
        <p:sp>
          <p:nvSpPr>
            <p:cNvPr id="14" name="Right Arrow 13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2" name="Left Brace 1"/>
          <p:cNvSpPr/>
          <p:nvPr/>
        </p:nvSpPr>
        <p:spPr>
          <a:xfrm>
            <a:off x="1371600" y="152400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051678"/>
              </p:ext>
            </p:extLst>
          </p:nvPr>
        </p:nvGraphicFramePr>
        <p:xfrm>
          <a:off x="5867400" y="76200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Size(A)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Size(A)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5067300" y="2274947"/>
            <a:ext cx="723900" cy="369332"/>
            <a:chOff x="1257300" y="-9407"/>
            <a:chExt cx="723900" cy="369332"/>
          </a:xfrm>
        </p:grpSpPr>
        <p:sp>
          <p:nvSpPr>
            <p:cNvPr id="27" name="Right Arrow 26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74322" y="2591385"/>
            <a:ext cx="816878" cy="369332"/>
            <a:chOff x="499844" y="1186934"/>
            <a:chExt cx="816878" cy="369332"/>
          </a:xfrm>
        </p:grpSpPr>
        <p:sp>
          <p:nvSpPr>
            <p:cNvPr id="30" name="Right Arrow 29"/>
            <p:cNvSpPr/>
            <p:nvPr/>
          </p:nvSpPr>
          <p:spPr>
            <a:xfrm>
              <a:off x="859522" y="137529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  <p:sp>
        <p:nvSpPr>
          <p:cNvPr id="32" name="Left Brace 31"/>
          <p:cNvSpPr/>
          <p:nvPr/>
        </p:nvSpPr>
        <p:spPr>
          <a:xfrm>
            <a:off x="5181600" y="152401"/>
            <a:ext cx="609600" cy="2091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57044" y="1013699"/>
            <a:ext cx="4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67044" y="1013699"/>
            <a:ext cx="4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33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94719" y="2063578"/>
            <a:ext cx="914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09119" y="2063578"/>
            <a:ext cx="762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BSS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90320" y="2063578"/>
            <a:ext cx="121508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</a:p>
          <a:p>
            <a:pPr algn="ctr"/>
            <a:r>
              <a:rPr lang="en-US" dirty="0" smtClean="0"/>
              <a:t>(External?)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05400" y="2063578"/>
            <a:ext cx="2137719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43119" y="2063578"/>
            <a:ext cx="914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71120" y="2057400"/>
            <a:ext cx="1219200" cy="1219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SNAPSHOT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66800" y="4572000"/>
            <a:ext cx="1295400" cy="1219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Customized Stack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453582" y="4572000"/>
            <a:ext cx="762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20" name="Elbow Connector 19"/>
          <p:cNvCxnSpPr/>
          <p:nvPr/>
        </p:nvCxnSpPr>
        <p:spPr>
          <a:xfrm rot="5400000">
            <a:off x="1659410" y="2950690"/>
            <a:ext cx="1676400" cy="15662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3272482" y="3733800"/>
            <a:ext cx="1562100" cy="821724"/>
          </a:xfrm>
          <a:prstGeom prst="bentConnector3">
            <a:avLst>
              <a:gd name="adj1" fmla="val 10009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453582" y="4953000"/>
            <a:ext cx="762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453582" y="5334000"/>
            <a:ext cx="762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86400" y="4681835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</a:t>
            </a:r>
            <a:r>
              <a:rPr lang="en-US" dirty="0" err="1" smtClean="0"/>
              <a:t>gcc</a:t>
            </a:r>
            <a:r>
              <a:rPr lang="en-US" dirty="0" smtClean="0"/>
              <a:t>?</a:t>
            </a:r>
          </a:p>
          <a:p>
            <a:r>
              <a:rPr lang="en-US" dirty="0" smtClean="0"/>
              <a:t>Use a dedicated register as the SP.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082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2362200"/>
            <a:ext cx="914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05000" y="2362200"/>
            <a:ext cx="762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BSS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67000" y="2362200"/>
            <a:ext cx="990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657600" y="2362200"/>
            <a:ext cx="3581400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239000" y="2362200"/>
            <a:ext cx="914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90600" y="4343400"/>
            <a:ext cx="914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905000" y="4343400"/>
            <a:ext cx="762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BSS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334000" y="4343400"/>
            <a:ext cx="1143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</a:p>
          <a:p>
            <a:pPr algn="ctr"/>
            <a:r>
              <a:rPr lang="en-US" dirty="0" smtClean="0"/>
              <a:t>(External)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477000" y="4343400"/>
            <a:ext cx="762000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239000" y="4343400"/>
            <a:ext cx="914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677296" y="4343400"/>
            <a:ext cx="1361304" cy="1219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CHECKSUM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044777" y="4343400"/>
            <a:ext cx="1289223" cy="1219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SNAPSHOT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3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753875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30836"/>
              </p:ext>
            </p:extLst>
          </p:nvPr>
        </p:nvGraphicFramePr>
        <p:xfrm>
          <a:off x="4354829" y="4648200"/>
          <a:ext cx="2826703" cy="3855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7502"/>
                <a:gridCol w="18392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SP(0x3D:0x3E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0x10FD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  (</a:t>
                      </a:r>
                      <a:r>
                        <a:rPr lang="en-US" sz="1100" dirty="0" smtClean="0">
                          <a:effectLst/>
                        </a:rPr>
                        <a:t>R28:0x29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0x10FF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343400" y="1371600"/>
            <a:ext cx="2849562" cy="304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00000038  CLR R1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00000039  OUT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0x3F,R1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0000003A  SER R28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0000003B  LDI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R29,0x10</a:t>
            </a: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	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0000003C  OUT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0x3E,R29</a:t>
            </a: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	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0000003D  OUT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0x3D,R28</a:t>
            </a: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	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0000003E  LDI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R18,0x01</a:t>
            </a: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	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0000003F  LDI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R26,0x00</a:t>
            </a: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	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00000040  LDI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R27,0x01</a:t>
            </a: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	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00000041  RJMP PC+0x0002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00000042  ST X+,R1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00000043  CPI R26,0x04	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00000044  CPC R27,R18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00000045  BRNE PC-0x03</a:t>
            </a: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	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FF0000"/>
                </a:solidFill>
                <a:effectLst/>
                <a:latin typeface="新宋体"/>
                <a:ea typeface="宋体"/>
                <a:cs typeface="新宋体"/>
              </a:rPr>
              <a:t>00000046  RCALL </a:t>
            </a:r>
            <a:r>
              <a:rPr lang="en-US" sz="950" dirty="0" smtClean="0">
                <a:solidFill>
                  <a:srgbClr val="FF0000"/>
                </a:solidFill>
                <a:effectLst/>
                <a:latin typeface="新宋体"/>
                <a:ea typeface="宋体"/>
                <a:cs typeface="新宋体"/>
              </a:rPr>
              <a:t>PC+0x0030 </a:t>
            </a:r>
            <a:endParaRPr lang="en-US" sz="1100" dirty="0">
              <a:solidFill>
                <a:srgbClr val="FF0000"/>
              </a:solidFill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00000047  RJMP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PC+0x00A5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dirty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00000048  RJMP </a:t>
            </a:r>
            <a:r>
              <a:rPr lang="en-US" sz="950" dirty="0" smtClean="0">
                <a:solidFill>
                  <a:srgbClr val="808080"/>
                </a:solidFill>
                <a:effectLst/>
                <a:latin typeface="新宋体"/>
                <a:ea typeface="宋体"/>
                <a:cs typeface="新宋体"/>
              </a:rPr>
              <a:t>PC-0x0048 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/>
                <a:ea typeface="宋体"/>
                <a:cs typeface="Times New Roman"/>
              </a:rPr>
              <a:t> 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73463" y="3838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新宋体" pitchFamily="49" charset="-122"/>
              </a:rPr>
              <a:t> 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57300" y="-9407"/>
            <a:ext cx="723900" cy="369332"/>
            <a:chOff x="1257300" y="-9407"/>
            <a:chExt cx="723900" cy="369332"/>
          </a:xfrm>
        </p:grpSpPr>
        <p:sp>
          <p:nvSpPr>
            <p:cNvPr id="11" name="Right Arrow 10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52088" y="325875"/>
            <a:ext cx="829112" cy="369332"/>
            <a:chOff x="499844" y="1186934"/>
            <a:chExt cx="829112" cy="369332"/>
          </a:xfrm>
        </p:grpSpPr>
        <p:sp>
          <p:nvSpPr>
            <p:cNvPr id="14" name="Right Arrow 13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269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AVR Studio vs. </a:t>
            </a:r>
            <a:r>
              <a:rPr lang="en-US" dirty="0" err="1" smtClean="0"/>
              <a:t>avrgcc+Simulavr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5800" y="2456408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2971800" y="2424709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ASM(AT&amp;T)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6705600" y="2433550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Executables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1143000" y="2102078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AVR Studio</a:t>
            </a:r>
            <a:endParaRPr lang="en-US" sz="3200" dirty="0"/>
          </a:p>
        </p:txBody>
      </p:sp>
      <p:sp>
        <p:nvSpPr>
          <p:cNvPr id="22" name="Right Arrow 21"/>
          <p:cNvSpPr/>
          <p:nvPr/>
        </p:nvSpPr>
        <p:spPr>
          <a:xfrm>
            <a:off x="1143000" y="2703077"/>
            <a:ext cx="1905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4" name="Right Arrow 23"/>
          <p:cNvSpPr/>
          <p:nvPr/>
        </p:nvSpPr>
        <p:spPr>
          <a:xfrm>
            <a:off x="4981574" y="2694236"/>
            <a:ext cx="164782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5" name="TextBox 24"/>
          <p:cNvSpPr txBox="1"/>
          <p:nvPr/>
        </p:nvSpPr>
        <p:spPr>
          <a:xfrm>
            <a:off x="1143000" y="2725937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avrgcc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4953000" y="2124880"/>
            <a:ext cx="213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a</a:t>
            </a:r>
            <a:r>
              <a:rPr lang="en-US" sz="3200" dirty="0" err="1" smtClean="0"/>
              <a:t>vrgcc</a:t>
            </a:r>
            <a:r>
              <a:rPr lang="en-US" sz="3200" dirty="0" smtClean="0"/>
              <a:t> assembler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1323975" y="4615819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ASM(INTEL)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5562600" y="4621529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Executables</a:t>
            </a:r>
            <a:endParaRPr lang="en-US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3562350" y="4267200"/>
            <a:ext cx="1838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AVRASM</a:t>
            </a:r>
            <a:endParaRPr lang="en-US" sz="3200" dirty="0"/>
          </a:p>
        </p:txBody>
      </p:sp>
      <p:sp>
        <p:nvSpPr>
          <p:cNvPr id="32" name="Right Arrow 31"/>
          <p:cNvSpPr/>
          <p:nvPr/>
        </p:nvSpPr>
        <p:spPr>
          <a:xfrm>
            <a:off x="3581400" y="4891058"/>
            <a:ext cx="1866901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95867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055839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233136"/>
              </p:ext>
            </p:extLst>
          </p:nvPr>
        </p:nvGraphicFramePr>
        <p:xfrm>
          <a:off x="4354829" y="4648200"/>
          <a:ext cx="2826703" cy="3855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7502"/>
                <a:gridCol w="18392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SP(0x3D:0x3E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0x10FB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  (</a:t>
                      </a:r>
                      <a:r>
                        <a:rPr lang="en-US" sz="1100" dirty="0" smtClean="0">
                          <a:effectLst/>
                        </a:rPr>
                        <a:t>R28:0x29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0x10FF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343400" y="1371600"/>
            <a:ext cx="2849562" cy="304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950" dirty="0" err="1">
                <a:latin typeface="新宋体"/>
                <a:ea typeface="宋体"/>
                <a:cs typeface="新宋体"/>
              </a:rPr>
              <a:t>int</a:t>
            </a:r>
            <a:r>
              <a:rPr lang="en-US" sz="950" dirty="0">
                <a:latin typeface="新宋体"/>
                <a:ea typeface="宋体"/>
                <a:cs typeface="新宋体"/>
              </a:rPr>
              <a:t> main(void){</a:t>
            </a:r>
          </a:p>
          <a:p>
            <a:pPr>
              <a:lnSpc>
                <a:spcPct val="115000"/>
              </a:lnSpc>
            </a:pPr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00000076  PUSH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R28</a:t>
            </a:r>
          </a:p>
          <a:p>
            <a:pPr>
              <a:lnSpc>
                <a:spcPct val="115000"/>
              </a:lnSpc>
            </a:pP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00000077  PUSH R29</a:t>
            </a:r>
          </a:p>
          <a:p>
            <a:pPr>
              <a:lnSpc>
                <a:spcPct val="115000"/>
              </a:lnSpc>
            </a:pP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00000078  </a:t>
            </a:r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IN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R28,0x3D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pPr>
              <a:lnSpc>
                <a:spcPct val="115000"/>
              </a:lnSpc>
            </a:pPr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00000079  IN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R29,0x3E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pPr>
              <a:lnSpc>
                <a:spcPct val="115000"/>
              </a:lnSpc>
            </a:pPr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0000007A  SBIW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R28,0x09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pPr>
              <a:lnSpc>
                <a:spcPct val="115000"/>
              </a:lnSpc>
            </a:pPr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0000007B  IN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R0,0x3F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pPr>
              <a:lnSpc>
                <a:spcPct val="115000"/>
              </a:lnSpc>
            </a:pPr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0000007C 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CLI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pPr>
              <a:lnSpc>
                <a:spcPct val="115000"/>
              </a:lnSpc>
            </a:pPr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0000007D  OUT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0x3E,R29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pPr>
              <a:lnSpc>
                <a:spcPct val="115000"/>
              </a:lnSpc>
            </a:pPr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0000007E  OUT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0x3F,R0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pPr>
              <a:lnSpc>
                <a:spcPct val="115000"/>
              </a:lnSpc>
            </a:pPr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0000007F  OUT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0x3D,R28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ffectLst/>
                <a:latin typeface="Calibri"/>
                <a:ea typeface="宋体"/>
                <a:cs typeface="Times New Roman"/>
              </a:rPr>
              <a:t> 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73463" y="3838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新宋体" pitchFamily="49" charset="-122"/>
              </a:rPr>
              <a:t> 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57300" y="-9407"/>
            <a:ext cx="723900" cy="369332"/>
            <a:chOff x="1257300" y="-9407"/>
            <a:chExt cx="723900" cy="369332"/>
          </a:xfrm>
        </p:grpSpPr>
        <p:sp>
          <p:nvSpPr>
            <p:cNvPr id="11" name="Right Arrow 10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52088" y="695207"/>
            <a:ext cx="829112" cy="369332"/>
            <a:chOff x="499844" y="1186934"/>
            <a:chExt cx="829112" cy="369332"/>
          </a:xfrm>
        </p:grpSpPr>
        <p:sp>
          <p:nvSpPr>
            <p:cNvPr id="14" name="Right Arrow 13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9005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934183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343671"/>
              </p:ext>
            </p:extLst>
          </p:nvPr>
        </p:nvGraphicFramePr>
        <p:xfrm>
          <a:off x="4354829" y="4648200"/>
          <a:ext cx="2826703" cy="3855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7502"/>
                <a:gridCol w="18392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SP(0x3D:0x3E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0x10FB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  (</a:t>
                      </a:r>
                      <a:r>
                        <a:rPr lang="en-US" sz="1100" dirty="0" smtClean="0">
                          <a:effectLst/>
                        </a:rPr>
                        <a:t>R28:0x29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0x10FB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343400" y="1371600"/>
            <a:ext cx="2849562" cy="304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950" dirty="0" err="1">
                <a:latin typeface="新宋体"/>
                <a:ea typeface="宋体"/>
                <a:cs typeface="新宋体"/>
              </a:rPr>
              <a:t>int</a:t>
            </a:r>
            <a:r>
              <a:rPr lang="en-US" sz="950" dirty="0">
                <a:latin typeface="新宋体"/>
                <a:ea typeface="宋体"/>
                <a:cs typeface="新宋体"/>
              </a:rPr>
              <a:t> main(void){</a:t>
            </a:r>
          </a:p>
          <a:p>
            <a:pPr>
              <a:lnSpc>
                <a:spcPct val="115000"/>
              </a:lnSpc>
            </a:pPr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00000076  PUSH R28</a:t>
            </a:r>
          </a:p>
          <a:p>
            <a:pPr>
              <a:lnSpc>
                <a:spcPct val="115000"/>
              </a:lnSpc>
            </a:pPr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00000077  PUSH R29</a:t>
            </a:r>
          </a:p>
          <a:p>
            <a:pPr>
              <a:lnSpc>
                <a:spcPct val="115000"/>
              </a:lnSpc>
            </a:pP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00000078  </a:t>
            </a:r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IN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R28,0x3D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pPr>
              <a:lnSpc>
                <a:spcPct val="115000"/>
              </a:lnSpc>
            </a:pPr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00000079  IN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R29,0x3E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pPr>
              <a:lnSpc>
                <a:spcPct val="115000"/>
              </a:lnSpc>
            </a:pPr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0000007A  SBIW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R28,0x09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pPr>
              <a:lnSpc>
                <a:spcPct val="115000"/>
              </a:lnSpc>
            </a:pPr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0000007B  IN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R0,0x3F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pPr>
              <a:lnSpc>
                <a:spcPct val="115000"/>
              </a:lnSpc>
            </a:pPr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0000007C 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CLI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pPr>
              <a:lnSpc>
                <a:spcPct val="115000"/>
              </a:lnSpc>
            </a:pPr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0000007D  OUT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0x3E,R29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pPr>
              <a:lnSpc>
                <a:spcPct val="115000"/>
              </a:lnSpc>
            </a:pPr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0000007E  OUT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0x3F,R0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pPr>
              <a:lnSpc>
                <a:spcPct val="115000"/>
              </a:lnSpc>
            </a:pPr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0000007F  OUT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0x3D,R28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ffectLst/>
                <a:latin typeface="Calibri"/>
                <a:ea typeface="宋体"/>
                <a:cs typeface="Times New Roman"/>
              </a:rPr>
              <a:t> 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73463" y="3838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新宋体" pitchFamily="49" charset="-122"/>
              </a:rPr>
              <a:t> 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28188" y="695207"/>
            <a:ext cx="723900" cy="369332"/>
            <a:chOff x="1257300" y="-9407"/>
            <a:chExt cx="723900" cy="369332"/>
          </a:xfrm>
        </p:grpSpPr>
        <p:sp>
          <p:nvSpPr>
            <p:cNvPr id="11" name="Right Arrow 10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52088" y="695207"/>
            <a:ext cx="829112" cy="369332"/>
            <a:chOff x="499844" y="1186934"/>
            <a:chExt cx="829112" cy="369332"/>
          </a:xfrm>
        </p:grpSpPr>
        <p:sp>
          <p:nvSpPr>
            <p:cNvPr id="14" name="Right Arrow 13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717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602782"/>
              </p:ext>
            </p:extLst>
          </p:nvPr>
        </p:nvGraphicFramePr>
        <p:xfrm>
          <a:off x="2057400" y="76199"/>
          <a:ext cx="1524000" cy="6659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561"/>
                <a:gridCol w="921439"/>
              </a:tblGrid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00(RET)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47(RET)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10(Y)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FF(Y)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0x10F0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0x10E9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0x10E8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0x10E7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0x10E6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0x10E5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0x10E4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0x10E3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0x10E2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0x10E1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0x10E0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0x10DF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0x10DE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0x10DD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0x10DC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0x10DB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  <a:tr h="141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0x10DA</a:t>
                      </a:r>
                      <a:endParaRPr lang="en-US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8838" marR="38838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063732"/>
              </p:ext>
            </p:extLst>
          </p:nvPr>
        </p:nvGraphicFramePr>
        <p:xfrm>
          <a:off x="4354829" y="4648200"/>
          <a:ext cx="2826703" cy="3855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7502"/>
                <a:gridCol w="18392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SP(0x3D:0x3E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0x10FB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  (</a:t>
                      </a:r>
                      <a:r>
                        <a:rPr lang="en-US" sz="1100" dirty="0" smtClean="0">
                          <a:effectLst/>
                        </a:rPr>
                        <a:t>R28:0x29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0x10F2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343400" y="1371600"/>
            <a:ext cx="2849562" cy="304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950" dirty="0" err="1">
                <a:latin typeface="新宋体"/>
                <a:ea typeface="宋体"/>
                <a:cs typeface="新宋体"/>
              </a:rPr>
              <a:t>int</a:t>
            </a:r>
            <a:r>
              <a:rPr lang="en-US" sz="950" dirty="0">
                <a:latin typeface="新宋体"/>
                <a:ea typeface="宋体"/>
                <a:cs typeface="新宋体"/>
              </a:rPr>
              <a:t> main(void){</a:t>
            </a:r>
          </a:p>
          <a:p>
            <a:pPr>
              <a:lnSpc>
                <a:spcPct val="115000"/>
              </a:lnSpc>
            </a:pPr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00000076  PUSH R28</a:t>
            </a:r>
          </a:p>
          <a:p>
            <a:pPr>
              <a:lnSpc>
                <a:spcPct val="115000"/>
              </a:lnSpc>
            </a:pPr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00000077  PUSH R29</a:t>
            </a:r>
          </a:p>
          <a:p>
            <a:pPr>
              <a:lnSpc>
                <a:spcPct val="115000"/>
              </a:lnSpc>
            </a:pPr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00000078  IN R28,0x3D</a:t>
            </a:r>
          </a:p>
          <a:p>
            <a:pPr>
              <a:lnSpc>
                <a:spcPct val="115000"/>
              </a:lnSpc>
            </a:pPr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00000079  IN R29,0x3E</a:t>
            </a:r>
          </a:p>
          <a:p>
            <a:pPr>
              <a:lnSpc>
                <a:spcPct val="115000"/>
              </a:lnSpc>
            </a:pPr>
            <a:r>
              <a:rPr lang="en-US" sz="950" dirty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0000007A  SBIW </a:t>
            </a:r>
            <a:r>
              <a:rPr lang="en-US" sz="950" dirty="0" smtClean="0">
                <a:solidFill>
                  <a:srgbClr val="FF0000"/>
                </a:solidFill>
                <a:latin typeface="新宋体"/>
                <a:ea typeface="宋体"/>
                <a:cs typeface="新宋体"/>
              </a:rPr>
              <a:t>R28,0x09</a:t>
            </a:r>
            <a:endParaRPr lang="en-US" sz="950" dirty="0">
              <a:solidFill>
                <a:srgbClr val="FF0000"/>
              </a:solidFill>
              <a:latin typeface="新宋体"/>
              <a:ea typeface="宋体"/>
              <a:cs typeface="新宋体"/>
            </a:endParaRPr>
          </a:p>
          <a:p>
            <a:pPr>
              <a:lnSpc>
                <a:spcPct val="115000"/>
              </a:lnSpc>
            </a:pPr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0000007B  IN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R0,0x3F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pPr>
              <a:lnSpc>
                <a:spcPct val="115000"/>
              </a:lnSpc>
            </a:pPr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0000007C 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CLI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pPr>
              <a:lnSpc>
                <a:spcPct val="115000"/>
              </a:lnSpc>
            </a:pPr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0000007D  OUT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0x3E,R29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pPr>
              <a:lnSpc>
                <a:spcPct val="115000"/>
              </a:lnSpc>
            </a:pPr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0000007E  OUT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0x3F,R0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pPr>
              <a:lnSpc>
                <a:spcPct val="115000"/>
              </a:lnSpc>
            </a:pPr>
            <a:r>
              <a:rPr lang="en-US" sz="950" dirty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0000007F  OUT </a:t>
            </a:r>
            <a:r>
              <a:rPr lang="en-US" sz="950" dirty="0" smtClean="0">
                <a:solidFill>
                  <a:srgbClr val="808080"/>
                </a:solidFill>
                <a:latin typeface="新宋体"/>
                <a:ea typeface="宋体"/>
                <a:cs typeface="新宋体"/>
              </a:rPr>
              <a:t>0x3D,R28</a:t>
            </a:r>
            <a:endParaRPr lang="en-US" sz="950" dirty="0">
              <a:solidFill>
                <a:srgbClr val="808080"/>
              </a:solidFill>
              <a:latin typeface="新宋体"/>
              <a:ea typeface="宋体"/>
              <a:cs typeface="新宋体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ffectLst/>
                <a:latin typeface="Calibri"/>
                <a:ea typeface="宋体"/>
                <a:cs typeface="Times New Roman"/>
              </a:rPr>
              <a:t> </a:t>
            </a:r>
            <a:endParaRPr lang="en-US" sz="1100" dirty="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73463" y="3838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新宋体" pitchFamily="49" charset="-122"/>
              </a:rPr>
              <a:t> 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57300" y="2244328"/>
            <a:ext cx="723900" cy="369332"/>
            <a:chOff x="1257300" y="-9407"/>
            <a:chExt cx="723900" cy="369332"/>
          </a:xfrm>
        </p:grpSpPr>
        <p:sp>
          <p:nvSpPr>
            <p:cNvPr id="11" name="Right Arrow 10"/>
            <p:cNvSpPr/>
            <p:nvPr/>
          </p:nvSpPr>
          <p:spPr>
            <a:xfrm>
              <a:off x="1524000" y="152400"/>
              <a:ext cx="45720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7300" y="-9407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52088" y="695207"/>
            <a:ext cx="829112" cy="369332"/>
            <a:chOff x="499844" y="1186934"/>
            <a:chExt cx="829112" cy="369332"/>
          </a:xfrm>
        </p:grpSpPr>
        <p:sp>
          <p:nvSpPr>
            <p:cNvPr id="14" name="Right Arrow 13"/>
            <p:cNvSpPr/>
            <p:nvPr/>
          </p:nvSpPr>
          <p:spPr>
            <a:xfrm>
              <a:off x="871756" y="1348741"/>
              <a:ext cx="457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9844" y="1186934"/>
              <a:ext cx="41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620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5484</TotalTime>
  <Words>5043</Words>
  <Application>Microsoft Office PowerPoint</Application>
  <PresentationFormat>On-screen Show (4:3)</PresentationFormat>
  <Paragraphs>5912</Paragraphs>
  <Slides>60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AVR Studio vs. avrgcc+Simulavr</vt:lpstr>
    </vt:vector>
  </TitlesOfParts>
  <Company>Clemson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</dc:creator>
  <cp:lastModifiedBy>jonas</cp:lastModifiedBy>
  <cp:revision>106</cp:revision>
  <dcterms:created xsi:type="dcterms:W3CDTF">2013-09-13T17:37:20Z</dcterms:created>
  <dcterms:modified xsi:type="dcterms:W3CDTF">2013-10-29T21:11:17Z</dcterms:modified>
</cp:coreProperties>
</file>