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61" r:id="rId8"/>
    <p:sldId id="288" r:id="rId9"/>
    <p:sldId id="290" r:id="rId10"/>
    <p:sldId id="287" r:id="rId11"/>
    <p:sldId id="291" r:id="rId12"/>
    <p:sldId id="289" r:id="rId13"/>
    <p:sldId id="292" r:id="rId14"/>
    <p:sldId id="293" r:id="rId15"/>
    <p:sldId id="260" r:id="rId16"/>
    <p:sldId id="295" r:id="rId17"/>
    <p:sldId id="297" r:id="rId18"/>
    <p:sldId id="298" r:id="rId19"/>
    <p:sldId id="296" r:id="rId20"/>
    <p:sldId id="300" r:id="rId21"/>
    <p:sldId id="299" r:id="rId22"/>
    <p:sldId id="286" r:id="rId23"/>
    <p:sldId id="301" r:id="rId24"/>
    <p:sldId id="302" r:id="rId25"/>
    <p:sldId id="303" r:id="rId26"/>
    <p:sldId id="322" r:id="rId27"/>
    <p:sldId id="304" r:id="rId28"/>
    <p:sldId id="305" r:id="rId29"/>
    <p:sldId id="306" r:id="rId30"/>
    <p:sldId id="307" r:id="rId31"/>
    <p:sldId id="308" r:id="rId32"/>
    <p:sldId id="313" r:id="rId33"/>
    <p:sldId id="309" r:id="rId34"/>
    <p:sldId id="310" r:id="rId35"/>
    <p:sldId id="311" r:id="rId36"/>
    <p:sldId id="312" r:id="rId37"/>
    <p:sldId id="266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26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esktop\we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esktop\we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esktop\wek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esktop\wek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44330945118349"/>
          <c:y val="0.12498078805979973"/>
          <c:w val="0.7807952046534723"/>
          <c:h val="0.73684792535729271"/>
        </c:manualLayout>
      </c:layout>
      <c:lineChart>
        <c:grouping val="stacked"/>
        <c:varyColors val="0"/>
        <c:ser>
          <c:idx val="1"/>
          <c:order val="0"/>
          <c:tx>
            <c:v>Test vs Train Set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S!$A$14:$A$19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S!$B$39:$B$44</c:f>
              <c:numCache>
                <c:formatCode>General</c:formatCode>
                <c:ptCount val="6"/>
                <c:pt idx="0">
                  <c:v>1029</c:v>
                </c:pt>
                <c:pt idx="1">
                  <c:v>661</c:v>
                </c:pt>
                <c:pt idx="2">
                  <c:v>588</c:v>
                </c:pt>
                <c:pt idx="3">
                  <c:v>488</c:v>
                </c:pt>
                <c:pt idx="4">
                  <c:v>451</c:v>
                </c:pt>
                <c:pt idx="5">
                  <c:v>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87-41C0-9DC1-F6DAEFEE22F3}"/>
            </c:ext>
          </c:extLst>
        </c:ser>
        <c:ser>
          <c:idx val="0"/>
          <c:order val="1"/>
          <c:tx>
            <c:v>Full Training set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S!$A$14:$A$19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S!$C$39:$C$44</c:f>
              <c:numCache>
                <c:formatCode>General</c:formatCode>
                <c:ptCount val="6"/>
                <c:pt idx="0">
                  <c:v>683</c:v>
                </c:pt>
                <c:pt idx="1">
                  <c:v>454</c:v>
                </c:pt>
                <c:pt idx="2">
                  <c:v>342</c:v>
                </c:pt>
                <c:pt idx="3">
                  <c:v>310</c:v>
                </c:pt>
                <c:pt idx="4">
                  <c:v>282</c:v>
                </c:pt>
                <c:pt idx="5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87-41C0-9DC1-F6DAEFEE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659055"/>
        <c:axId val="1024658639"/>
      </c:lineChart>
      <c:catAx>
        <c:axId val="102465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Number</a:t>
                </a:r>
                <a:r>
                  <a:rPr lang="en-PH" cap="none" baseline="0" dirty="0" smtClean="0"/>
                  <a:t> Of Clusters</a:t>
                </a:r>
                <a:endParaRPr lang="en-PH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8639"/>
        <c:crosses val="autoZero"/>
        <c:auto val="1"/>
        <c:lblAlgn val="ctr"/>
        <c:lblOffset val="100"/>
        <c:noMultiLvlLbl val="0"/>
      </c:catAx>
      <c:valAx>
        <c:axId val="1024658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Sum</a:t>
                </a:r>
                <a:r>
                  <a:rPr lang="en-PH" cap="none" baseline="0" dirty="0" smtClean="0"/>
                  <a:t> of</a:t>
                </a:r>
                <a:r>
                  <a:rPr lang="en-PH" cap="none" dirty="0" smtClean="0"/>
                  <a:t> Squared Errors</a:t>
                </a:r>
                <a:endParaRPr lang="en-PH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9055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59158156023854835"/>
          <c:y val="0.18752433375295172"/>
          <c:w val="0.34215317247656207"/>
          <c:h val="0.14106681805840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44330945118349"/>
          <c:y val="0.12498078805979973"/>
          <c:w val="0.7807952046534723"/>
          <c:h val="0.73684792535729271"/>
        </c:manualLayout>
      </c:layout>
      <c:lineChart>
        <c:grouping val="stacked"/>
        <c:varyColors val="0"/>
        <c:ser>
          <c:idx val="1"/>
          <c:order val="0"/>
          <c:tx>
            <c:v>Test vs Train set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F!$B$20:$B$25</c:f>
              <c:numCache>
                <c:formatCode>General</c:formatCode>
                <c:ptCount val="6"/>
                <c:pt idx="0">
                  <c:v>1313</c:v>
                </c:pt>
                <c:pt idx="1">
                  <c:v>187</c:v>
                </c:pt>
                <c:pt idx="2">
                  <c:v>131</c:v>
                </c:pt>
                <c:pt idx="3">
                  <c:v>107</c:v>
                </c:pt>
                <c:pt idx="4">
                  <c:v>93</c:v>
                </c:pt>
                <c:pt idx="5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DF-429F-B62C-8F775598CD9B}"/>
            </c:ext>
          </c:extLst>
        </c:ser>
        <c:ser>
          <c:idx val="0"/>
          <c:order val="1"/>
          <c:tx>
            <c:v>Full Training set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F!$C$20:$C$25</c:f>
              <c:numCache>
                <c:formatCode>General</c:formatCode>
                <c:ptCount val="6"/>
                <c:pt idx="0">
                  <c:v>863</c:v>
                </c:pt>
                <c:pt idx="1">
                  <c:v>121</c:v>
                </c:pt>
                <c:pt idx="2">
                  <c:v>80</c:v>
                </c:pt>
                <c:pt idx="3">
                  <c:v>75</c:v>
                </c:pt>
                <c:pt idx="4">
                  <c:v>63</c:v>
                </c:pt>
                <c:pt idx="5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DF-429F-B62C-8F775598C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659055"/>
        <c:axId val="1024658639"/>
      </c:lineChart>
      <c:catAx>
        <c:axId val="102465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Number</a:t>
                </a:r>
                <a:r>
                  <a:rPr lang="en-PH" cap="none" baseline="0" dirty="0" smtClean="0"/>
                  <a:t> Of Clusters</a:t>
                </a:r>
                <a:endParaRPr lang="en-PH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8639"/>
        <c:crosses val="autoZero"/>
        <c:auto val="1"/>
        <c:lblAlgn val="ctr"/>
        <c:lblOffset val="100"/>
        <c:noMultiLvlLbl val="0"/>
      </c:catAx>
      <c:valAx>
        <c:axId val="1024658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Sum of Squared Errors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9055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62829869239318059"/>
          <c:y val="0.18752433375295172"/>
          <c:w val="0.30728310988153507"/>
          <c:h val="0.14106681805840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44330945118349"/>
          <c:y val="0.12498078805979973"/>
          <c:w val="0.7807952046534723"/>
          <c:h val="0.73684792535729271"/>
        </c:manualLayout>
      </c:layout>
      <c:lineChart>
        <c:grouping val="stacked"/>
        <c:varyColors val="0"/>
        <c:ser>
          <c:idx val="1"/>
          <c:order val="0"/>
          <c:tx>
            <c:v>Train vs Test Set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A!$B$23:$B$28</c:f>
              <c:numCache>
                <c:formatCode>General</c:formatCode>
                <c:ptCount val="6"/>
                <c:pt idx="0">
                  <c:v>425</c:v>
                </c:pt>
                <c:pt idx="1">
                  <c:v>204</c:v>
                </c:pt>
                <c:pt idx="2">
                  <c:v>97</c:v>
                </c:pt>
                <c:pt idx="3">
                  <c:v>71</c:v>
                </c:pt>
                <c:pt idx="4">
                  <c:v>49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C-46C3-9EC9-228B606319B6}"/>
            </c:ext>
          </c:extLst>
        </c:ser>
        <c:ser>
          <c:idx val="0"/>
          <c:order val="1"/>
          <c:tx>
            <c:v>Full Training Set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A!$C$23:$C$28</c:f>
              <c:numCache>
                <c:formatCode>General</c:formatCode>
                <c:ptCount val="6"/>
                <c:pt idx="0">
                  <c:v>289</c:v>
                </c:pt>
                <c:pt idx="1">
                  <c:v>115</c:v>
                </c:pt>
                <c:pt idx="2">
                  <c:v>61</c:v>
                </c:pt>
                <c:pt idx="3">
                  <c:v>41</c:v>
                </c:pt>
                <c:pt idx="4">
                  <c:v>37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C-46C3-9EC9-228B60631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659055"/>
        <c:axId val="1024658639"/>
      </c:lineChart>
      <c:catAx>
        <c:axId val="102465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Number</a:t>
                </a:r>
                <a:r>
                  <a:rPr lang="en-PH" cap="none" baseline="0" dirty="0" smtClean="0"/>
                  <a:t> Of Clusters</a:t>
                </a:r>
                <a:endParaRPr lang="en-PH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8639"/>
        <c:crosses val="autoZero"/>
        <c:auto val="1"/>
        <c:lblAlgn val="ctr"/>
        <c:lblOffset val="100"/>
        <c:noMultiLvlLbl val="0"/>
      </c:catAx>
      <c:valAx>
        <c:axId val="1024658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Sum of Squared Errors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9055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58442434618787276"/>
          <c:y val="0.18752433375295172"/>
          <c:w val="0.35115741772055226"/>
          <c:h val="0.14106681805840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44330945118349"/>
          <c:y val="0.12498078805979973"/>
          <c:w val="0.7807952046534723"/>
          <c:h val="0.73684792535729271"/>
        </c:manualLayout>
      </c:layout>
      <c:lineChart>
        <c:grouping val="stacked"/>
        <c:varyColors val="0"/>
        <c:ser>
          <c:idx val="1"/>
          <c:order val="0"/>
          <c:tx>
            <c:v>Train vs Test set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FIP!$B$19:$B$24</c:f>
              <c:numCache>
                <c:formatCode>General</c:formatCode>
                <c:ptCount val="6"/>
                <c:pt idx="0">
                  <c:v>1004</c:v>
                </c:pt>
                <c:pt idx="1">
                  <c:v>751</c:v>
                </c:pt>
                <c:pt idx="2">
                  <c:v>710</c:v>
                </c:pt>
                <c:pt idx="3">
                  <c:v>661</c:v>
                </c:pt>
                <c:pt idx="4">
                  <c:v>620</c:v>
                </c:pt>
                <c:pt idx="5">
                  <c:v>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A-4ABE-9388-2AD885CDB21F}"/>
            </c:ext>
          </c:extLst>
        </c:ser>
        <c:ser>
          <c:idx val="0"/>
          <c:order val="1"/>
          <c:tx>
            <c:v>Full Training set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FIP!$C$19:$C$24</c:f>
              <c:numCache>
                <c:formatCode>General</c:formatCode>
                <c:ptCount val="6"/>
                <c:pt idx="0">
                  <c:v>686</c:v>
                </c:pt>
                <c:pt idx="1">
                  <c:v>546</c:v>
                </c:pt>
                <c:pt idx="2">
                  <c:v>466</c:v>
                </c:pt>
                <c:pt idx="3">
                  <c:v>435</c:v>
                </c:pt>
                <c:pt idx="4">
                  <c:v>425</c:v>
                </c:pt>
                <c:pt idx="5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A-4ABE-9388-2AD885CDB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659055"/>
        <c:axId val="1024658639"/>
      </c:lineChart>
      <c:catAx>
        <c:axId val="102465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Number</a:t>
                </a:r>
                <a:r>
                  <a:rPr lang="en-PH" cap="none" baseline="0" dirty="0" smtClean="0"/>
                  <a:t> Of Clusters</a:t>
                </a:r>
                <a:endParaRPr lang="en-PH" cap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8639"/>
        <c:crosses val="autoZero"/>
        <c:auto val="1"/>
        <c:lblAlgn val="ctr"/>
        <c:lblOffset val="100"/>
        <c:noMultiLvlLbl val="0"/>
      </c:catAx>
      <c:valAx>
        <c:axId val="1024658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cap="none" dirty="0" smtClean="0"/>
                  <a:t>Sum of Squared Errors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659055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59666643329493307"/>
          <c:y val="0.18752433375295172"/>
          <c:w val="0.3370682994201773"/>
          <c:h val="0.14106681805840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23/07/2018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23/07/2018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2280D3A9-D3EA-475F-9F9A-E66A4C5193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2566370"/>
            <a:ext cx="4817306" cy="31105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EEDBDC58-1E7B-41DF-8949-86F8FB9EF0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1294" y="2566370"/>
            <a:ext cx="4817306" cy="311053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4A8E9E6A-EFD8-4B38-93A9-009D766C31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2094" y="1831208"/>
            <a:ext cx="4817306" cy="4562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086253-40FB-486F-A779-6F20AB3FF7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41294" y="1831208"/>
            <a:ext cx="4817306" cy="4562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65" r:id="rId7"/>
    <p:sldLayoutId id="2147483662" r:id="rId8"/>
    <p:sldLayoutId id="2147483663" r:id="rId9"/>
    <p:sldLayoutId id="2147483664" r:id="rId10"/>
    <p:sldLayoutId id="2147483672" r:id="rId11"/>
    <p:sldLayoutId id="2147483667" r:id="rId12"/>
    <p:sldLayoutId id="214748366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F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24" y="2525763"/>
            <a:ext cx="2248214" cy="1686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33"/>
          <a:stretch/>
        </p:blipFill>
        <p:spPr>
          <a:xfrm>
            <a:off x="4475748" y="1634316"/>
            <a:ext cx="7182852" cy="31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6" y="2576391"/>
            <a:ext cx="2695951" cy="1705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6"/>
          <a:stretch/>
        </p:blipFill>
        <p:spPr>
          <a:xfrm>
            <a:off x="4272548" y="1634316"/>
            <a:ext cx="7182852" cy="3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140242"/>
            <a:ext cx="8444243" cy="1605013"/>
          </a:xfrm>
        </p:spPr>
        <p:txBody>
          <a:bodyPr>
            <a:normAutofit/>
          </a:bodyPr>
          <a:lstStyle/>
          <a:p>
            <a:r>
              <a:rPr lang="en-GB" dirty="0" smtClean="0"/>
              <a:t>Attitude-based Recommendation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second part, we…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785101" cy="4093243"/>
          </a:xfrm>
        </p:spPr>
        <p:txBody>
          <a:bodyPr/>
          <a:lstStyle/>
          <a:p>
            <a:r>
              <a:rPr lang="en-US" sz="2000" dirty="0" smtClean="0"/>
              <a:t>Search for different identifiers using the </a:t>
            </a:r>
          </a:p>
          <a:p>
            <a:pPr lvl="1"/>
            <a:r>
              <a:rPr lang="en-US" dirty="0" smtClean="0"/>
              <a:t>Trust, expertise, privacy concern, surveillance, intrusion, secondary use of information</a:t>
            </a:r>
          </a:p>
          <a:p>
            <a:pPr lvl="1"/>
            <a:r>
              <a:rPr lang="en-US" dirty="0" smtClean="0"/>
              <a:t>Social Influence and Homophily effect</a:t>
            </a:r>
          </a:p>
          <a:p>
            <a:pPr lvl="1"/>
            <a:r>
              <a:rPr lang="en-US" dirty="0" smtClean="0"/>
              <a:t>Negotiability</a:t>
            </a:r>
          </a:p>
          <a:p>
            <a:pPr lvl="1"/>
            <a:r>
              <a:rPr lang="en-US" dirty="0" smtClean="0"/>
              <a:t>Exercise data and Demographics (Spoiler: no accurate results for these data)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Build USER INTERFACE USING THESE RESULTS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9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9" y="1866225"/>
            <a:ext cx="5393542" cy="458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16" y="1879796"/>
            <a:ext cx="6585284" cy="38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9" y="1491498"/>
            <a:ext cx="2457793" cy="181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1" y="1491498"/>
            <a:ext cx="705901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F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7" y="1962973"/>
            <a:ext cx="2743583" cy="173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22" y="1716596"/>
            <a:ext cx="701137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542925"/>
            <a:ext cx="11381874" cy="978729"/>
          </a:xfrm>
        </p:spPr>
        <p:txBody>
          <a:bodyPr/>
          <a:lstStyle/>
          <a:p>
            <a:r>
              <a:rPr lang="en-GB" dirty="0" smtClean="0"/>
              <a:t>Features that drives the recommendation – F 2</a:t>
            </a:r>
            <a:r>
              <a:rPr lang="en-GB" baseline="30000" dirty="0" smtClean="0"/>
              <a:t>nd</a:t>
            </a:r>
            <a:r>
              <a:rPr lang="en-GB" dirty="0" smtClean="0"/>
              <a:t> with TRICK!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10" y="1591071"/>
            <a:ext cx="2029108" cy="1676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40" y="1431872"/>
            <a:ext cx="6973273" cy="4210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68" y="3624303"/>
            <a:ext cx="1875234" cy="1406425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180864" y="300083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5308836"/>
            <a:ext cx="2283829" cy="1443253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3180685" y="472811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726" y="1591071"/>
            <a:ext cx="2068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Instead, of using cluster labels to build the tree, use the </a:t>
            </a:r>
            <a:r>
              <a:rPr lang="en-PH" dirty="0" err="1" smtClean="0">
                <a:solidFill>
                  <a:schemeClr val="bg1">
                    <a:lumMod val="95000"/>
                  </a:schemeClr>
                </a:solidFill>
              </a:rPr>
              <a:t>f_activities</a:t>
            </a:r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 as the output!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652" y="3562785"/>
            <a:ext cx="250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Plus Knowing that the </a:t>
            </a:r>
            <a:r>
              <a:rPr lang="en-PH" dirty="0" err="1" smtClean="0">
                <a:solidFill>
                  <a:schemeClr val="bg1">
                    <a:lumMod val="95000"/>
                  </a:schemeClr>
                </a:solidFill>
              </a:rPr>
              <a:t>f_activities</a:t>
            </a:r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 is a determiner from part 1</a:t>
            </a:r>
          </a:p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(98</a:t>
            </a:r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accuracy)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998" y="5281545"/>
            <a:ext cx="250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Same tree from previous slide with 3% more accuracy! 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5" y="2268322"/>
            <a:ext cx="2638793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16" y="1634315"/>
            <a:ext cx="723048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Trust, </a:t>
            </a:r>
            <a:r>
              <a:rPr lang="en-US" dirty="0" smtClean="0"/>
              <a:t>Expertise, Privacy Concern Conclusion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789" y="1615876"/>
            <a:ext cx="11242840" cy="4917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reviewing the questionnaire, TRUST1 question is appropriate for the G Dataset as it is a question on  HANDLING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I believe the company providing this fitness tracker is trustworthy in handling my information</a:t>
            </a:r>
            <a:r>
              <a:rPr lang="en-PH" i="1" dirty="0" smtClean="0"/>
              <a:t>.</a:t>
            </a:r>
          </a:p>
          <a:p>
            <a:pPr marL="971550" lvl="1" indent="-285750"/>
            <a:r>
              <a:rPr lang="en-PH" dirty="0" smtClean="0"/>
              <a:t>Those who agree (6) and extremely agree (7) are recommended with the socially active (more permissions)</a:t>
            </a:r>
          </a:p>
          <a:p>
            <a:pPr marL="971550" lvl="1" indent="-285750"/>
            <a:r>
              <a:rPr lang="en-PH" dirty="0" smtClean="0"/>
              <a:t>Those who completely disagree to somewhat agree (1-5) (doesn’t trust) are health-focused (less permissions given)</a:t>
            </a:r>
          </a:p>
          <a:p>
            <a:pPr marL="971550" lvl="1" indent="-285750"/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Trust4 for are also perfect </a:t>
            </a:r>
            <a:r>
              <a:rPr lang="en-PH" dirty="0"/>
              <a:t>for A and F since </a:t>
            </a:r>
            <a:r>
              <a:rPr lang="en-PH" dirty="0" smtClean="0"/>
              <a:t>they are information provided to the third party.</a:t>
            </a:r>
          </a:p>
          <a:p>
            <a:pPr marL="971550" lvl="1" indent="-285750"/>
            <a:r>
              <a:rPr lang="en-PH" i="1" dirty="0"/>
              <a:t>I believe this company is honest when it comes to using the information I provide.</a:t>
            </a:r>
            <a:r>
              <a:rPr lang="en-PH" dirty="0"/>
              <a:t> </a:t>
            </a:r>
            <a:endParaRPr lang="en-PH" dirty="0" smtClean="0"/>
          </a:p>
          <a:p>
            <a:pPr marL="971550" lvl="1" indent="-285750"/>
            <a:r>
              <a:rPr lang="en-PH" dirty="0" smtClean="0"/>
              <a:t>Those who strongly disagree to neutral (to somewhat disagree for A)  are more likely to deny permission and are recommended with the strict (minimum for A)</a:t>
            </a:r>
          </a:p>
          <a:p>
            <a:pPr marL="971550" lvl="1" indent="-285750"/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For the S permissions, we need expertise and privacy concern</a:t>
            </a:r>
          </a:p>
          <a:p>
            <a:pPr marL="971550" lvl="1" indent="-285750"/>
            <a:r>
              <a:rPr lang="en-PH" dirty="0" smtClean="0"/>
              <a:t>Those who agree that other people are too concerned with online privacy issues and believe they are able </a:t>
            </a:r>
            <a:r>
              <a:rPr lang="en-PH" dirty="0"/>
              <a:t>to choose the right healthy-living </a:t>
            </a:r>
            <a:r>
              <a:rPr lang="en-PH" dirty="0" smtClean="0"/>
              <a:t>measures</a:t>
            </a:r>
            <a:r>
              <a:rPr lang="en-PH" dirty="0"/>
              <a:t> </a:t>
            </a:r>
            <a:r>
              <a:rPr lang="en-PH" dirty="0" smtClean="0"/>
              <a:t>are people who are unconcerned (cluster 1), etc….</a:t>
            </a:r>
          </a:p>
          <a:p>
            <a:pPr marL="285750" indent="-285750"/>
            <a:endParaRPr lang="en-PH" dirty="0" smtClean="0"/>
          </a:p>
          <a:p>
            <a:pPr lvl="1" indent="0">
              <a:buNone/>
            </a:pPr>
            <a:r>
              <a:rPr lang="en-PH" dirty="0" smtClean="0"/>
              <a:t> 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4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Privacy Profiles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Part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140242"/>
            <a:ext cx="8444243" cy="1605013"/>
          </a:xfrm>
        </p:spPr>
        <p:txBody>
          <a:bodyPr>
            <a:normAutofit/>
          </a:bodyPr>
          <a:lstStyle/>
          <a:p>
            <a:r>
              <a:rPr lang="en-GB" dirty="0" smtClean="0"/>
              <a:t>Social Influence/ Homophily Effect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25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2" y="2001382"/>
            <a:ext cx="2638793" cy="172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20" y="1677487"/>
            <a:ext cx="721143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7" y="1809575"/>
            <a:ext cx="3334215" cy="2934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93" y="1809575"/>
            <a:ext cx="706853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</a:t>
            </a:r>
            <a:r>
              <a:rPr lang="en-GB" dirty="0" smtClean="0"/>
              <a:t>– A NEW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5" y="2029683"/>
            <a:ext cx="2381582" cy="1571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7775" y="263093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NEW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01" y="1653368"/>
            <a:ext cx="698279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F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6" y="2218681"/>
            <a:ext cx="2619741" cy="1781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13" y="1747407"/>
            <a:ext cx="713522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29" y="2468604"/>
            <a:ext cx="2791215" cy="180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20" y="1788029"/>
            <a:ext cx="717332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0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 and Homophily Effect Conclusion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789" y="1615876"/>
            <a:ext cx="11242840" cy="4917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 smtClean="0"/>
              <a:t>Are </a:t>
            </a:r>
            <a:r>
              <a:rPr lang="en-PH" i="1" dirty="0"/>
              <a:t>you open to the idea of meeting new friends while </a:t>
            </a:r>
            <a:r>
              <a:rPr lang="en-PH" i="1" dirty="0" smtClean="0"/>
              <a:t>you exercise? (INFLUENCE4 – Homophily effect)</a:t>
            </a:r>
          </a:p>
          <a:p>
            <a:pPr marL="971550" lvl="1" indent="-285750"/>
            <a:r>
              <a:rPr lang="en-PH" dirty="0" smtClean="0"/>
              <a:t>Those who answere</a:t>
            </a:r>
            <a:r>
              <a:rPr lang="en-PH" dirty="0"/>
              <a:t>d Definitely </a:t>
            </a:r>
            <a:r>
              <a:rPr lang="en-PH" dirty="0" smtClean="0"/>
              <a:t>Yes (1) are unconcerned (cluster 1 S) and </a:t>
            </a:r>
          </a:p>
          <a:p>
            <a:pPr marL="971550" lvl="1" indent="-285750"/>
            <a:r>
              <a:rPr lang="en-PH" dirty="0"/>
              <a:t>Those who answered Definitely </a:t>
            </a:r>
            <a:r>
              <a:rPr lang="en-PH" dirty="0" smtClean="0"/>
              <a:t>No (7) </a:t>
            </a:r>
            <a:r>
              <a:rPr lang="en-PH" dirty="0"/>
              <a:t>are </a:t>
            </a:r>
            <a:r>
              <a:rPr lang="en-PH" dirty="0" smtClean="0"/>
              <a:t>anonymous </a:t>
            </a:r>
            <a:r>
              <a:rPr lang="en-PH" dirty="0"/>
              <a:t>(</a:t>
            </a:r>
            <a:r>
              <a:rPr lang="en-PH" dirty="0" smtClean="0"/>
              <a:t>cluster 0 A) </a:t>
            </a:r>
          </a:p>
          <a:p>
            <a:pPr lvl="1" indent="0">
              <a:buNone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 smtClean="0"/>
              <a:t>How often </a:t>
            </a:r>
            <a:r>
              <a:rPr lang="en-PH" i="1" dirty="0"/>
              <a:t>do you meet new friends while you exercise</a:t>
            </a:r>
            <a:r>
              <a:rPr lang="en-PH" i="1" dirty="0" smtClean="0"/>
              <a:t>? (Influence3- Homophily Effect)</a:t>
            </a:r>
            <a:endParaRPr lang="en-PH" i="1" dirty="0"/>
          </a:p>
          <a:p>
            <a:pPr marL="971550" lvl="1" indent="-285750"/>
            <a:r>
              <a:rPr lang="en-PH" dirty="0"/>
              <a:t>Those who answered </a:t>
            </a:r>
            <a:r>
              <a:rPr lang="en-PH" dirty="0" smtClean="0"/>
              <a:t>Never Occurred (7) </a:t>
            </a:r>
            <a:r>
              <a:rPr lang="en-PH" dirty="0"/>
              <a:t>are </a:t>
            </a:r>
            <a:r>
              <a:rPr lang="en-PH" dirty="0" smtClean="0"/>
              <a:t>STRICT (cluster 1 F) </a:t>
            </a:r>
          </a:p>
          <a:p>
            <a:pPr lvl="1" indent="0">
              <a:buNone/>
            </a:pPr>
            <a:endParaRPr lang="en-P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If your &lt;b&gt;social media friends&lt;/b&gt; exercise, does this influence you to exercise? (INFLUENCE2- Social Influence)</a:t>
            </a:r>
          </a:p>
          <a:p>
            <a:pPr marL="971550" lvl="1" indent="-285750"/>
            <a:r>
              <a:rPr lang="en-PH" dirty="0"/>
              <a:t>Those who answered Definitely Yes to Neutral (1-4) are socially active (</a:t>
            </a:r>
            <a:r>
              <a:rPr lang="en-PH" dirty="0" smtClean="0"/>
              <a:t>cluster 0 </a:t>
            </a:r>
            <a:r>
              <a:rPr lang="en-PH" dirty="0"/>
              <a:t>G) </a:t>
            </a:r>
          </a:p>
          <a:p>
            <a:pPr marL="285750" indent="-285750"/>
            <a:endParaRPr lang="en-PH" dirty="0" smtClean="0"/>
          </a:p>
          <a:p>
            <a:pPr lvl="1" indent="0">
              <a:buNone/>
            </a:pPr>
            <a:r>
              <a:rPr lang="en-PH" dirty="0" smtClean="0"/>
              <a:t> 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53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140242"/>
            <a:ext cx="8444243" cy="1605013"/>
          </a:xfrm>
        </p:spPr>
        <p:txBody>
          <a:bodyPr>
            <a:normAutofit/>
          </a:bodyPr>
          <a:lstStyle/>
          <a:p>
            <a:r>
              <a:rPr lang="en-GB" dirty="0" smtClean="0"/>
              <a:t>Negotiability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6" y="2167566"/>
            <a:ext cx="2724530" cy="175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32" y="1745398"/>
            <a:ext cx="729716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0" y="3096503"/>
            <a:ext cx="2638793" cy="177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3" y="1431844"/>
            <a:ext cx="7087589" cy="4001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389" y="5851306"/>
            <a:ext cx="967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Distance and Steps are the highest in accuracy, but does not have good recall (imbalance) so I chose the next, which is identity, having 2% lesser in accuracy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first part, we…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Cluster relevant Profiles</a:t>
            </a:r>
          </a:p>
          <a:p>
            <a:pPr lvl="1"/>
            <a:r>
              <a:rPr lang="en-US" dirty="0" smtClean="0"/>
              <a:t>Choose the appropriate cluster numbers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Define the Privacy Profiles</a:t>
            </a:r>
          </a:p>
          <a:p>
            <a:pPr lvl="1"/>
            <a:r>
              <a:rPr lang="en-US" dirty="0" smtClean="0"/>
              <a:t>Create definition from the cluster centroid</a:t>
            </a:r>
          </a:p>
          <a:p>
            <a:pPr lvl="1"/>
            <a:endParaRPr lang="en-US" dirty="0"/>
          </a:p>
          <a:p>
            <a:r>
              <a:rPr lang="en-US" sz="2000" dirty="0" smtClean="0"/>
              <a:t>Find the features that drives the recommendation</a:t>
            </a:r>
          </a:p>
          <a:p>
            <a:pPr lvl="1"/>
            <a:r>
              <a:rPr lang="en-US" dirty="0" smtClean="0"/>
              <a:t>Evaluate using J48 tree algorithm</a:t>
            </a:r>
          </a:p>
          <a:p>
            <a:pPr lvl="1"/>
            <a:r>
              <a:rPr lang="en-US" dirty="0" smtClean="0"/>
              <a:t>Use cross fold 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2" y="2237993"/>
            <a:ext cx="2838846" cy="1876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42" y="1610499"/>
            <a:ext cx="729716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F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6" y="2069551"/>
            <a:ext cx="2829320" cy="1876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32" y="1634315"/>
            <a:ext cx="735432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03" y="2524246"/>
            <a:ext cx="2810267" cy="1857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96" y="1629552"/>
            <a:ext cx="735432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Negotiability Conclusion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789" y="1615876"/>
            <a:ext cx="11242840" cy="4917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Would you share the </a:t>
            </a:r>
            <a:r>
              <a:rPr lang="en-PH" i="1" dirty="0" smtClean="0"/>
              <a:t>phone permission if the </a:t>
            </a:r>
            <a:r>
              <a:rPr lang="en-PH" i="1" dirty="0"/>
              <a:t>benefits significantly increased</a:t>
            </a:r>
            <a:r>
              <a:rPr lang="en-PH" i="1" dirty="0" smtClean="0"/>
              <a:t>? (phone2d S)</a:t>
            </a:r>
          </a:p>
          <a:p>
            <a:pPr marL="971550" lvl="1" indent="-285750"/>
            <a:r>
              <a:rPr lang="en-PH" dirty="0" smtClean="0"/>
              <a:t>If yes (1), unconcerned (</a:t>
            </a:r>
            <a:r>
              <a:rPr lang="en-PH" dirty="0"/>
              <a:t>cluster1), If no, minimal (cluster 0</a:t>
            </a:r>
            <a:r>
              <a:rPr lang="en-PH" dirty="0" smtClean="0"/>
              <a:t>) </a:t>
            </a:r>
            <a:r>
              <a:rPr lang="en-PH" dirty="0" smtClean="0">
                <a:sym typeface="Wingdings" panose="05000000000000000000" pitchFamily="2" charset="2"/>
              </a:rPr>
              <a:t> coincides with Smartphone Set!</a:t>
            </a:r>
            <a:endParaRPr lang="en-PH" dirty="0" smtClean="0"/>
          </a:p>
          <a:p>
            <a:pPr lvl="1" indent="0">
              <a:buNone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Would you share the </a:t>
            </a:r>
            <a:r>
              <a:rPr lang="en-PH" i="1" dirty="0" smtClean="0"/>
              <a:t>sleep fitness data </a:t>
            </a:r>
            <a:r>
              <a:rPr lang="en-PH" i="1" dirty="0"/>
              <a:t>if the </a:t>
            </a:r>
            <a:r>
              <a:rPr lang="en-PH" i="1" dirty="0" smtClean="0"/>
              <a:t> risk significantly decreased? (minutesasleep2c F)</a:t>
            </a:r>
            <a:endParaRPr lang="en-PH" i="1" dirty="0"/>
          </a:p>
          <a:p>
            <a:pPr marL="971550" lvl="1" indent="-285750"/>
            <a:r>
              <a:rPr lang="en-PH" dirty="0"/>
              <a:t>If yes (1), unconcerned (cluster1), If no, </a:t>
            </a:r>
            <a:r>
              <a:rPr lang="en-PH" dirty="0" smtClean="0"/>
              <a:t>strict </a:t>
            </a:r>
            <a:r>
              <a:rPr lang="en-PH" dirty="0"/>
              <a:t>(cluster 0) </a:t>
            </a:r>
            <a:r>
              <a:rPr lang="en-PH" dirty="0">
                <a:sym typeface="Wingdings" panose="05000000000000000000" pitchFamily="2" charset="2"/>
              </a:rPr>
              <a:t> coincides with </a:t>
            </a:r>
            <a:r>
              <a:rPr lang="en-PH" dirty="0" smtClean="0">
                <a:sym typeface="Wingdings" panose="05000000000000000000" pitchFamily="2" charset="2"/>
              </a:rPr>
              <a:t>Fitness Set (sleep is a fitness p)!</a:t>
            </a:r>
          </a:p>
          <a:p>
            <a:pPr lvl="1" indent="0">
              <a:buNone/>
            </a:pPr>
            <a:endParaRPr lang="en-PH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Would you share the </a:t>
            </a:r>
            <a:r>
              <a:rPr lang="en-PH" i="1" dirty="0" smtClean="0"/>
              <a:t>profile if </a:t>
            </a:r>
            <a:r>
              <a:rPr lang="en-PH" i="1" dirty="0"/>
              <a:t>the benefits significantly increased? </a:t>
            </a:r>
            <a:r>
              <a:rPr lang="en-PH" i="1" dirty="0" smtClean="0"/>
              <a:t>(profile2c G)</a:t>
            </a:r>
            <a:endParaRPr lang="en-PH" i="1" dirty="0"/>
          </a:p>
          <a:p>
            <a:pPr marL="971550" lvl="1" indent="-285750"/>
            <a:r>
              <a:rPr lang="en-PH" dirty="0"/>
              <a:t>If yes (1), </a:t>
            </a:r>
            <a:r>
              <a:rPr lang="en-PH" dirty="0" smtClean="0"/>
              <a:t>socially active </a:t>
            </a:r>
            <a:r>
              <a:rPr lang="en-PH" dirty="0"/>
              <a:t>(cluster1), If no, </a:t>
            </a:r>
            <a:r>
              <a:rPr lang="en-PH" dirty="0" smtClean="0"/>
              <a:t>health focus </a:t>
            </a:r>
            <a:r>
              <a:rPr lang="en-PH" dirty="0"/>
              <a:t>(cluster 0</a:t>
            </a:r>
            <a:r>
              <a:rPr lang="en-PH" dirty="0" smtClean="0"/>
              <a:t>) </a:t>
            </a:r>
            <a:r>
              <a:rPr lang="en-PH" dirty="0">
                <a:sym typeface="Wingdings" panose="05000000000000000000" pitchFamily="2" charset="2"/>
              </a:rPr>
              <a:t> coincides with </a:t>
            </a:r>
            <a:r>
              <a:rPr lang="en-PH" dirty="0" smtClean="0">
                <a:sym typeface="Wingdings" panose="05000000000000000000" pitchFamily="2" charset="2"/>
              </a:rPr>
              <a:t>G set about social!</a:t>
            </a:r>
          </a:p>
          <a:p>
            <a:pPr marL="971550" lvl="1" indent="-285750"/>
            <a:r>
              <a:rPr lang="en-PH" dirty="0" smtClean="0">
                <a:sym typeface="Wingdings" panose="05000000000000000000" pitchFamily="2" charset="2"/>
              </a:rPr>
              <a:t>BONUS: both profile and friends are good identifiers for G set </a:t>
            </a:r>
          </a:p>
          <a:p>
            <a:pPr lvl="1" indent="0">
              <a:buNone/>
            </a:pPr>
            <a:endParaRPr lang="en-P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i="1" dirty="0"/>
              <a:t>Would you share </a:t>
            </a:r>
            <a:r>
              <a:rPr lang="en-PH" i="1" dirty="0" smtClean="0"/>
              <a:t>your identity if </a:t>
            </a:r>
            <a:r>
              <a:rPr lang="en-PH" i="1" dirty="0"/>
              <a:t>the </a:t>
            </a:r>
            <a:r>
              <a:rPr lang="en-PH" i="1" dirty="0" smtClean="0"/>
              <a:t>risks </a:t>
            </a:r>
            <a:r>
              <a:rPr lang="en-PH" i="1" dirty="0"/>
              <a:t>significantly </a:t>
            </a:r>
            <a:r>
              <a:rPr lang="en-PH" i="1" dirty="0" smtClean="0"/>
              <a:t>decreased</a:t>
            </a:r>
            <a:r>
              <a:rPr lang="en-PH" i="1" dirty="0"/>
              <a:t>? </a:t>
            </a:r>
            <a:r>
              <a:rPr lang="en-PH" i="1" dirty="0" smtClean="0"/>
              <a:t>(identity2c A)</a:t>
            </a:r>
            <a:endParaRPr lang="en-PH" i="1" dirty="0"/>
          </a:p>
          <a:p>
            <a:pPr marL="971550" lvl="1" indent="-285750"/>
            <a:r>
              <a:rPr lang="en-PH" dirty="0"/>
              <a:t>If </a:t>
            </a:r>
            <a:r>
              <a:rPr lang="en-PH" dirty="0" smtClean="0"/>
              <a:t>yes (1), unconcerned </a:t>
            </a:r>
            <a:r>
              <a:rPr lang="en-PH" dirty="0"/>
              <a:t>(</a:t>
            </a:r>
            <a:r>
              <a:rPr lang="en-PH" dirty="0" smtClean="0"/>
              <a:t>cluster1), </a:t>
            </a:r>
            <a:r>
              <a:rPr lang="en-PH" dirty="0"/>
              <a:t>If no, </a:t>
            </a:r>
            <a:r>
              <a:rPr lang="en-PH" dirty="0" smtClean="0"/>
              <a:t>Anonymous </a:t>
            </a:r>
            <a:r>
              <a:rPr lang="en-PH" dirty="0"/>
              <a:t>(cluster 0) </a:t>
            </a:r>
            <a:r>
              <a:rPr lang="en-PH" dirty="0">
                <a:sym typeface="Wingdings" panose="05000000000000000000" pitchFamily="2" charset="2"/>
              </a:rPr>
              <a:t> coincides with </a:t>
            </a:r>
            <a:r>
              <a:rPr lang="en-PH" dirty="0" smtClean="0">
                <a:sym typeface="Wingdings" panose="05000000000000000000" pitchFamily="2" charset="2"/>
              </a:rPr>
              <a:t>Application </a:t>
            </a:r>
            <a:r>
              <a:rPr lang="en-PH" dirty="0">
                <a:sym typeface="Wingdings" panose="05000000000000000000" pitchFamily="2" charset="2"/>
              </a:rPr>
              <a:t>permission!</a:t>
            </a:r>
            <a:endParaRPr lang="en-PH" dirty="0"/>
          </a:p>
          <a:p>
            <a:pPr lvl="1" indent="0">
              <a:buNone/>
            </a:pPr>
            <a:endParaRPr lang="en-PH" dirty="0"/>
          </a:p>
          <a:p>
            <a:pPr marL="285750" indent="-285750"/>
            <a:endParaRPr lang="en-PH" dirty="0" smtClean="0"/>
          </a:p>
          <a:p>
            <a:pPr lvl="1" indent="0">
              <a:buNone/>
            </a:pPr>
            <a:r>
              <a:rPr lang="en-PH" dirty="0" smtClean="0"/>
              <a:t> 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4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530894"/>
            <a:ext cx="11658600" cy="978729"/>
          </a:xfrm>
        </p:spPr>
        <p:txBody>
          <a:bodyPr/>
          <a:lstStyle/>
          <a:p>
            <a:r>
              <a:rPr lang="en-US" dirty="0" smtClean="0"/>
              <a:t>User Evaluation (accuracy table on the 30 user validation set)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29168"/>
              </p:ext>
            </p:extLst>
          </p:nvPr>
        </p:nvGraphicFramePr>
        <p:xfrm>
          <a:off x="1085851" y="1411571"/>
          <a:ext cx="929248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233">
                  <a:extLst>
                    <a:ext uri="{9D8B030D-6E8A-4147-A177-3AD203B41FA5}">
                      <a16:colId xmlns:a16="http://schemas.microsoft.com/office/drawing/2014/main" val="3590635053"/>
                    </a:ext>
                  </a:extLst>
                </a:gridCol>
                <a:gridCol w="981009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149204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492048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1492048">
                  <a:extLst>
                    <a:ext uri="{9D8B030D-6E8A-4147-A177-3AD203B41FA5}">
                      <a16:colId xmlns:a16="http://schemas.microsoft.com/office/drawing/2014/main" val="2722312027"/>
                    </a:ext>
                  </a:extLst>
                </a:gridCol>
                <a:gridCol w="1492048">
                  <a:extLst>
                    <a:ext uri="{9D8B030D-6E8A-4147-A177-3AD203B41FA5}">
                      <a16:colId xmlns:a16="http://schemas.microsoft.com/office/drawing/2014/main" val="452734711"/>
                    </a:ext>
                  </a:extLst>
                </a:gridCol>
                <a:gridCol w="1492048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Smart</a:t>
                      </a:r>
                    </a:p>
                    <a:p>
                      <a:pPr algn="ctr"/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Baseline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Direct</a:t>
                      </a:r>
                      <a:r>
                        <a:rPr lang="en-US" sz="1600" b="0" baseline="0" dirty="0" smtClean="0">
                          <a:latin typeface="+mn-lt"/>
                          <a:cs typeface="Arial" panose="020B0604020202020204" pitchFamily="34" charset="0"/>
                        </a:rPr>
                        <a:t> Identifiers</a:t>
                      </a:r>
                      <a:endParaRPr lang="en-GB" sz="16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baseline="0" dirty="0" smtClean="0">
                          <a:latin typeface="+mn-lt"/>
                          <a:cs typeface="Arial" panose="020B0604020202020204" pitchFamily="34" charset="0"/>
                        </a:rPr>
                        <a:t>(from FIRST PART)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Attitude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Trust, </a:t>
                      </a:r>
                      <a:r>
                        <a:rPr lang="en-US" sz="1600" b="0" dirty="0" err="1" smtClean="0">
                          <a:latin typeface="+mn-lt"/>
                          <a:cs typeface="Arial" panose="020B0604020202020204" pitchFamily="34" charset="0"/>
                        </a:rPr>
                        <a:t>gpc</a:t>
                      </a: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err="1" smtClean="0">
                          <a:latin typeface="+mn-lt"/>
                          <a:cs typeface="Arial" panose="020B0604020202020204" pitchFamily="34" charset="0"/>
                        </a:rPr>
                        <a:t>exp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latin typeface="+mn-lt"/>
                          <a:cs typeface="Arial" panose="020B0604020202020204" pitchFamily="34" charset="0"/>
                        </a:rPr>
                        <a:t>Social influence/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latin typeface="+mn-lt"/>
                          <a:cs typeface="Arial" panose="020B0604020202020204" pitchFamily="34" charset="0"/>
                        </a:rPr>
                        <a:t>Homophily Effect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latin typeface="+mn-lt"/>
                          <a:cs typeface="Arial" panose="020B0604020202020204" pitchFamily="34" charset="0"/>
                        </a:rPr>
                        <a:t>Negotiability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User Demographics/ Health Questions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S(</a:t>
                      </a:r>
                      <a:r>
                        <a:rPr lang="en-GB" sz="1400" dirty="0" err="1" smtClean="0">
                          <a:latin typeface="+mn-lt"/>
                        </a:rPr>
                        <a:t>ave</a:t>
                      </a:r>
                      <a:r>
                        <a:rPr lang="en-GB" sz="1400" dirty="0" smtClean="0">
                          <a:latin typeface="+mn-lt"/>
                        </a:rPr>
                        <a:t>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70.28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78.06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71.11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68.33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74.44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X No GOOD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A(</a:t>
                      </a:r>
                      <a:r>
                        <a:rPr lang="en-GB" sz="1400" dirty="0" err="1" smtClean="0">
                          <a:latin typeface="+mn-lt"/>
                        </a:rPr>
                        <a:t>ave</a:t>
                      </a:r>
                      <a:r>
                        <a:rPr lang="en-GB" sz="1400" dirty="0" smtClean="0">
                          <a:latin typeface="+mn-lt"/>
                        </a:rPr>
                        <a:t>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66.67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83.89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+mn-lt"/>
                        </a:rPr>
                        <a:t>66.67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70.00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64.44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X No GOOD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F(</a:t>
                      </a:r>
                      <a:r>
                        <a:rPr lang="en-GB" sz="1400" dirty="0" err="1" smtClean="0">
                          <a:latin typeface="+mn-lt"/>
                        </a:rPr>
                        <a:t>ave</a:t>
                      </a:r>
                      <a:r>
                        <a:rPr lang="en-GB" sz="1400" dirty="0" smtClean="0">
                          <a:latin typeface="+mn-lt"/>
                        </a:rPr>
                        <a:t>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66.19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94.29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70.00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70.47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76.19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X No GOOD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G(</a:t>
                      </a:r>
                      <a:r>
                        <a:rPr lang="en-GB" sz="1400" dirty="0" err="1" smtClean="0">
                          <a:latin typeface="+mn-lt"/>
                        </a:rPr>
                        <a:t>ave</a:t>
                      </a:r>
                      <a:r>
                        <a:rPr lang="en-GB" sz="1400" dirty="0" smtClean="0">
                          <a:latin typeface="+mn-lt"/>
                        </a:rPr>
                        <a:t>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71.02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76.41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72.3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69.74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72.56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X No GOOD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Ave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68.74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83.41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70.52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69.62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73.11</a:t>
                      </a:r>
                      <a:endParaRPr lang="en-GB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X No GOOD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140242"/>
            <a:ext cx="8444243" cy="1605013"/>
          </a:xfrm>
        </p:spPr>
        <p:txBody>
          <a:bodyPr>
            <a:normAutofit/>
          </a:bodyPr>
          <a:lstStyle/>
          <a:p>
            <a:r>
              <a:rPr lang="en-GB" dirty="0" smtClean="0"/>
              <a:t>User Interface Design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 txBox="1">
            <a:spLocks/>
          </p:cNvSpPr>
          <p:nvPr/>
        </p:nvSpPr>
        <p:spPr>
          <a:xfrm>
            <a:off x="4371076" y="2335632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b="0" dirty="0" smtClean="0"/>
              <a:t>No question for Smart Profile</a:t>
            </a:r>
            <a:endParaRPr lang="en-US" sz="36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68"/>
          <a:stretch/>
        </p:blipFill>
        <p:spPr>
          <a:xfrm>
            <a:off x="3053554" y="3370413"/>
            <a:ext cx="1895682" cy="1867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42"/>
          <a:stretch/>
        </p:blipFill>
        <p:spPr>
          <a:xfrm>
            <a:off x="6976214" y="3370413"/>
            <a:ext cx="2115400" cy="3000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13"/>
          <a:stretch/>
        </p:blipFill>
        <p:spPr>
          <a:xfrm>
            <a:off x="5070977" y="3370413"/>
            <a:ext cx="1783496" cy="289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5"/>
          <a:stretch/>
        </p:blipFill>
        <p:spPr>
          <a:xfrm>
            <a:off x="9213355" y="3370413"/>
            <a:ext cx="187087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4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1" y="3762103"/>
            <a:ext cx="2572109" cy="1952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01" y="3762103"/>
            <a:ext cx="2505425" cy="1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27" y="3762103"/>
            <a:ext cx="2248214" cy="1686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42" y="3743050"/>
            <a:ext cx="2695951" cy="170521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 txBox="1">
            <a:spLocks/>
          </p:cNvSpPr>
          <p:nvPr/>
        </p:nvSpPr>
        <p:spPr>
          <a:xfrm>
            <a:off x="3676291" y="2540168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b="0" dirty="0" smtClean="0"/>
              <a:t>Direct questions (4 q) MOST ACCURATE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659256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 txBox="1">
            <a:spLocks/>
          </p:cNvSpPr>
          <p:nvPr/>
        </p:nvSpPr>
        <p:spPr>
          <a:xfrm>
            <a:off x="4130444" y="2407820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b="0" dirty="0" smtClean="0"/>
              <a:t>Attitude (4 questions 7pt </a:t>
            </a:r>
            <a:r>
              <a:rPr lang="en-US" sz="3600" b="0" dirty="0" err="1" smtClean="0"/>
              <a:t>likert</a:t>
            </a:r>
            <a:r>
              <a:rPr lang="en-US" sz="3600" b="0" dirty="0" smtClean="0"/>
              <a:t> scale)</a:t>
            </a:r>
            <a:endParaRPr lang="en-US" sz="3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 txBox="1">
            <a:spLocks/>
          </p:cNvSpPr>
          <p:nvPr/>
        </p:nvSpPr>
        <p:spPr>
          <a:xfrm>
            <a:off x="2923673" y="4094381"/>
            <a:ext cx="10551695" cy="2871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PH" sz="1600" dirty="0">
                <a:solidFill>
                  <a:schemeClr val="bg1"/>
                </a:solidFill>
              </a:rPr>
              <a:t>I believe the company providing this fitness tracker is trustworthy in handling my information</a:t>
            </a:r>
            <a:r>
              <a:rPr lang="en-PH" sz="1600" dirty="0" smtClean="0">
                <a:solidFill>
                  <a:schemeClr val="bg1"/>
                </a:solidFill>
              </a:rPr>
              <a:t>.</a:t>
            </a:r>
            <a:endParaRPr lang="en-PH" sz="16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600" dirty="0" smtClean="0">
                <a:solidFill>
                  <a:schemeClr val="bg1"/>
                </a:solidFill>
              </a:rPr>
              <a:t>I </a:t>
            </a:r>
            <a:r>
              <a:rPr lang="en-PH" sz="1600" dirty="0">
                <a:solidFill>
                  <a:schemeClr val="bg1"/>
                </a:solidFill>
              </a:rPr>
              <a:t>believe this company is honest when it comes to using the information I provide</a:t>
            </a:r>
            <a:r>
              <a:rPr lang="en-PH" sz="1600" dirty="0" smtClean="0">
                <a:solidFill>
                  <a:schemeClr val="bg1"/>
                </a:solidFill>
              </a:rPr>
              <a:t>.</a:t>
            </a:r>
            <a:endParaRPr lang="en-PH" sz="16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600" dirty="0">
                <a:solidFill>
                  <a:schemeClr val="bg1"/>
                </a:solidFill>
              </a:rPr>
              <a:t>I am able to choose the right healthy-living measures</a:t>
            </a:r>
            <a:r>
              <a:rPr lang="en-PH" sz="1600" dirty="0" smtClean="0">
                <a:solidFill>
                  <a:schemeClr val="bg1"/>
                </a:solidFill>
              </a:rPr>
              <a:t>.</a:t>
            </a:r>
            <a:endParaRPr lang="en-PH" sz="16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600" dirty="0">
                <a:solidFill>
                  <a:schemeClr val="bg1"/>
                </a:solidFill>
              </a:rPr>
              <a:t>I believe other people are too concerned with online privacy issues</a:t>
            </a:r>
            <a:r>
              <a:rPr lang="en-PH" sz="1600" dirty="0" smtClean="0">
                <a:solidFill>
                  <a:schemeClr val="bg1"/>
                </a:solidFill>
              </a:rPr>
              <a:t>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38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 txBox="1">
            <a:spLocks/>
          </p:cNvSpPr>
          <p:nvPr/>
        </p:nvSpPr>
        <p:spPr>
          <a:xfrm>
            <a:off x="4214665" y="2094999"/>
            <a:ext cx="11214100" cy="1033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b="0" dirty="0" smtClean="0"/>
              <a:t>Negotiability (4 questions allow/deny)</a:t>
            </a:r>
            <a:endParaRPr lang="en-US" sz="3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 txBox="1">
            <a:spLocks/>
          </p:cNvSpPr>
          <p:nvPr/>
        </p:nvSpPr>
        <p:spPr>
          <a:xfrm>
            <a:off x="3188368" y="3769528"/>
            <a:ext cx="10551695" cy="2871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PH" sz="1400" i="1" dirty="0">
                <a:solidFill>
                  <a:schemeClr val="bg1"/>
                </a:solidFill>
              </a:rPr>
              <a:t>Would you share the phone permission if the benefits significantly increased? </a:t>
            </a:r>
            <a:endParaRPr lang="en-PH" sz="1400" i="1" dirty="0" smtClean="0">
              <a:solidFill>
                <a:schemeClr val="bg1"/>
              </a:solidFill>
            </a:endParaRPr>
          </a:p>
          <a:p>
            <a:pPr marL="285750" indent="-285750"/>
            <a:r>
              <a:rPr lang="en-PH" sz="1400" i="1" dirty="0" smtClean="0">
                <a:solidFill>
                  <a:schemeClr val="bg1"/>
                </a:solidFill>
              </a:rPr>
              <a:t>Would </a:t>
            </a:r>
            <a:r>
              <a:rPr lang="en-PH" sz="1400" i="1" dirty="0">
                <a:solidFill>
                  <a:schemeClr val="bg1"/>
                </a:solidFill>
              </a:rPr>
              <a:t>you share the sleep fitness data if the  risk significantly decreased? </a:t>
            </a:r>
            <a:endParaRPr lang="en-PH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/>
            <a:r>
              <a:rPr lang="en-PH" sz="1400" i="1" dirty="0">
                <a:solidFill>
                  <a:schemeClr val="bg1"/>
                </a:solidFill>
              </a:rPr>
              <a:t>Would you share the profile if the benefits significantly increased? </a:t>
            </a:r>
            <a:endParaRPr lang="en-PH" sz="14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400" i="1" dirty="0">
                <a:solidFill>
                  <a:schemeClr val="bg1"/>
                </a:solidFill>
              </a:rPr>
              <a:t>Would you share your identity if the risks significantly decreased? </a:t>
            </a:r>
            <a:endParaRPr lang="en-PH" sz="1400" dirty="0">
              <a:solidFill>
                <a:schemeClr val="bg1"/>
              </a:solidFill>
            </a:endParaRPr>
          </a:p>
          <a:p>
            <a:pPr lvl="1" indent="0">
              <a:buNone/>
            </a:pPr>
            <a:r>
              <a:rPr lang="en-PH" sz="1400" dirty="0">
                <a:solidFill>
                  <a:schemeClr val="bg1"/>
                </a:solidFill>
              </a:rPr>
              <a:t>  	</a:t>
            </a:r>
            <a:endParaRPr lang="en-GB" sz="1400" dirty="0">
              <a:solidFill>
                <a:schemeClr val="bg1"/>
              </a:solidFill>
            </a:endParaRPr>
          </a:p>
          <a:p>
            <a:pPr lvl="1" indent="0">
              <a:buNone/>
            </a:pPr>
            <a:r>
              <a:rPr lang="en-PH" sz="1400" dirty="0" smtClean="0">
                <a:solidFill>
                  <a:schemeClr val="bg1"/>
                </a:solidFill>
              </a:rPr>
              <a:t>  </a:t>
            </a:r>
            <a:r>
              <a:rPr lang="en-PH" sz="1400" dirty="0">
                <a:solidFill>
                  <a:schemeClr val="bg1"/>
                </a:solidFill>
              </a:rPr>
              <a:t>	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1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Evaluating the number of clusters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8226" y="1950408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31" y="4617036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5392" y="1698972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0613" y="4975127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G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698571"/>
              </p:ext>
            </p:extLst>
          </p:nvPr>
        </p:nvGraphicFramePr>
        <p:xfrm>
          <a:off x="1234526" y="1385984"/>
          <a:ext cx="3785356" cy="218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156968"/>
              </p:ext>
            </p:extLst>
          </p:nvPr>
        </p:nvGraphicFramePr>
        <p:xfrm>
          <a:off x="6766449" y="1385984"/>
          <a:ext cx="3785356" cy="2180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16997"/>
              </p:ext>
            </p:extLst>
          </p:nvPr>
        </p:nvGraphicFramePr>
        <p:xfrm>
          <a:off x="1234526" y="3881255"/>
          <a:ext cx="3785356" cy="218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09478"/>
              </p:ext>
            </p:extLst>
          </p:nvPr>
        </p:nvGraphicFramePr>
        <p:xfrm>
          <a:off x="6766449" y="3873844"/>
          <a:ext cx="3785356" cy="219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 txBox="1">
            <a:spLocks/>
          </p:cNvSpPr>
          <p:nvPr/>
        </p:nvSpPr>
        <p:spPr>
          <a:xfrm>
            <a:off x="4214665" y="2094999"/>
            <a:ext cx="11214100" cy="1033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b="0" dirty="0" smtClean="0"/>
              <a:t>Social influence &amp; Homophily Effect</a:t>
            </a:r>
          </a:p>
          <a:p>
            <a:r>
              <a:rPr lang="en-US" sz="3600" b="0" dirty="0" smtClean="0"/>
              <a:t> (3 questions 7pt </a:t>
            </a:r>
            <a:r>
              <a:rPr lang="en-US" sz="3600" b="0" dirty="0" err="1" smtClean="0"/>
              <a:t>likert</a:t>
            </a:r>
            <a:r>
              <a:rPr lang="en-US" sz="3600" b="0" dirty="0" smtClean="0"/>
              <a:t> scale)</a:t>
            </a:r>
            <a:endParaRPr lang="en-US" sz="3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 txBox="1">
            <a:spLocks/>
          </p:cNvSpPr>
          <p:nvPr/>
        </p:nvSpPr>
        <p:spPr>
          <a:xfrm>
            <a:off x="3188368" y="3769528"/>
            <a:ext cx="10551695" cy="2871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PH" sz="1600" i="1" dirty="0">
                <a:solidFill>
                  <a:schemeClr val="bg1"/>
                </a:solidFill>
              </a:rPr>
              <a:t>Are you open to the idea of meeting new friends while you exercise? </a:t>
            </a:r>
            <a:endParaRPr lang="en-PH" sz="14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600" i="1" dirty="0">
                <a:solidFill>
                  <a:schemeClr val="bg1"/>
                </a:solidFill>
              </a:rPr>
              <a:t>How often do you meet new friends while you exercise? </a:t>
            </a:r>
            <a:endParaRPr lang="en-PH" sz="1400" dirty="0">
              <a:solidFill>
                <a:schemeClr val="bg1"/>
              </a:solidFill>
            </a:endParaRPr>
          </a:p>
          <a:p>
            <a:pPr marL="285750" indent="-285750"/>
            <a:r>
              <a:rPr lang="en-PH" sz="1600" i="1" dirty="0">
                <a:solidFill>
                  <a:schemeClr val="bg1"/>
                </a:solidFill>
              </a:rPr>
              <a:t>If your &lt;b&gt;social media friends&lt;/b&gt; exercise, does this influence you to exercise? </a:t>
            </a:r>
            <a:endParaRPr lang="en-PH" sz="1600" dirty="0">
              <a:solidFill>
                <a:schemeClr val="bg1"/>
              </a:solidFill>
            </a:endParaRPr>
          </a:p>
          <a:p>
            <a:pPr lvl="1" indent="0">
              <a:buNone/>
            </a:pPr>
            <a:r>
              <a:rPr lang="en-PH" sz="1400" dirty="0">
                <a:solidFill>
                  <a:schemeClr val="bg1"/>
                </a:solidFill>
              </a:rPr>
              <a:t>  	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3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Furthermore, we can…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785101" cy="4093243"/>
          </a:xfrm>
        </p:spPr>
        <p:txBody>
          <a:bodyPr/>
          <a:lstStyle/>
          <a:p>
            <a:r>
              <a:rPr lang="en-US" sz="2000" dirty="0" smtClean="0"/>
              <a:t>Create Profiles from Negotiability so dynamically if the risks/benefits increases/decreases, we already have the Profiles for recommendation.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TO DO: Semi-automation (i.e., If Cluster1 selected for S set, provide recommendation for other sets.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9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9323120" cy="28593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“I chose 2 clusters for each set using the elbow method, it fits well especially for the F set which is highly binary. For the A set, it is debatable between 2 and 3 though, but I still chose 2 for simplicity and uniformity, also to reduce overfitting.”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smtClean="0"/>
              <a:t>Odnan Ref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the Profiles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" y="1458160"/>
            <a:ext cx="3353268" cy="2896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06" y="2729925"/>
            <a:ext cx="3362794" cy="3248478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3085" y="1876338"/>
            <a:ext cx="7919736" cy="765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0) </a:t>
            </a:r>
            <a:r>
              <a:rPr lang="en-GB" dirty="0"/>
              <a:t> </a:t>
            </a:r>
            <a:r>
              <a:rPr lang="en-GB" dirty="0" smtClean="0"/>
              <a:t>Minimal – Allows only the minimum permissions needed to run the app (unsure)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1) Unconcerned  – Allows every app smartphone permission request</a:t>
            </a:r>
            <a:endParaRPr lang="en-GB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7702" y="4672445"/>
            <a:ext cx="7298104" cy="9944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0) </a:t>
            </a:r>
            <a:r>
              <a:rPr lang="en-GB" dirty="0"/>
              <a:t> </a:t>
            </a:r>
            <a:r>
              <a:rPr lang="en-GB" dirty="0" smtClean="0"/>
              <a:t>Unconcerned – Allows third party apps to access her fitness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1) Strict  – Does not allow any third party to access her fitness data</a:t>
            </a:r>
          </a:p>
          <a:p>
            <a:pPr marL="971550" lvl="1" indent="-285750"/>
            <a:r>
              <a:rPr lang="en-GB" dirty="0" smtClean="0"/>
              <a:t>NOTE: F data is much more affected by the WHO context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991527" y="1427627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500" y="4733868"/>
            <a:ext cx="4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the Profiles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4" y="1469136"/>
            <a:ext cx="3353268" cy="18671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2" y="2992355"/>
            <a:ext cx="3581900" cy="3000794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61494" y="1904834"/>
            <a:ext cx="5621703" cy="765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0) </a:t>
            </a:r>
            <a:r>
              <a:rPr lang="en-GB" dirty="0"/>
              <a:t> </a:t>
            </a:r>
            <a:r>
              <a:rPr lang="en-GB" dirty="0" smtClean="0"/>
              <a:t>Anonymous – Does not allow names and birthday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1) Unconcerned  – Allows every app permission request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6432" y="4109954"/>
            <a:ext cx="7166810" cy="765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0) </a:t>
            </a:r>
            <a:r>
              <a:rPr lang="en-GB" dirty="0"/>
              <a:t> </a:t>
            </a:r>
            <a:r>
              <a:rPr lang="en-GB" dirty="0" smtClean="0"/>
              <a:t>Socially Active – allows social media (friends only) and health apps to access her fitness data and allows for social, safety, and health purposes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(Cluster 1) Health-focused  – Does not allow any other third party (aside from the main third party) and allows her data to be accessed only for the health and safety purposes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071408" y="1469136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723" y="4308085"/>
            <a:ext cx="4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G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8052" y="5649206"/>
            <a:ext cx="859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LEGEND:</a:t>
            </a:r>
            <a:b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1- allow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0- deny</a:t>
            </a:r>
          </a:p>
          <a:p>
            <a:endParaRPr lang="en-PH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8544" y="5842336"/>
            <a:ext cx="118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For Frequency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1- separate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2- when using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3- continuous</a:t>
            </a:r>
          </a:p>
          <a:p>
            <a:endParaRPr lang="en-PH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0865" y="5842337"/>
            <a:ext cx="178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Retention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1- indefinite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2- uninstalled</a:t>
            </a:r>
          </a:p>
          <a:p>
            <a:r>
              <a:rPr lang="en-PH" sz="1200" dirty="0" smtClean="0">
                <a:solidFill>
                  <a:schemeClr val="bg1">
                    <a:lumMod val="95000"/>
                  </a:schemeClr>
                </a:solidFill>
              </a:rPr>
              <a:t>3- when no longer used</a:t>
            </a:r>
          </a:p>
          <a:p>
            <a:endParaRPr lang="en-PH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08" y="2476613"/>
            <a:ext cx="2572109" cy="1952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2"/>
          <a:stretch/>
        </p:blipFill>
        <p:spPr>
          <a:xfrm>
            <a:off x="4647222" y="1743868"/>
            <a:ext cx="7011378" cy="30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that drives the recommendation - 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07" y="2410658"/>
            <a:ext cx="2505425" cy="1790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6"/>
          <a:stretch/>
        </p:blipFill>
        <p:spPr>
          <a:xfrm>
            <a:off x="4712905" y="1634315"/>
            <a:ext cx="6925642" cy="30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3" id="{4D93B98C-71F6-4C9E-A9C7-30410590B170}" vid="{AADF5497-0D3A-4AE3-BE2E-E63BB850DE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B01C05-BE9B-41B9-AC17-C4653B11B39B}">
  <ds:schemaRefs>
    <ds:schemaRef ds:uri="http://purl.org/dc/terms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ADFA862-66F9-40D5-B7A4-7D0512592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FE126-B4FB-490E-9C4C-9A0E03435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1487</Words>
  <Application>Microsoft Office PowerPoint</Application>
  <PresentationFormat>Widescreen</PresentationFormat>
  <Paragraphs>241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Current Results</vt:lpstr>
      <vt:lpstr>Clustering Privacy Profiles</vt:lpstr>
      <vt:lpstr>In the first part, we…</vt:lpstr>
      <vt:lpstr>Evaluating the number of clusters</vt:lpstr>
      <vt:lpstr>“I chose 2 clusters for each set using the elbow method, it fits well especially for the F set which is highly binary. For the A set, it is debatable between 2 and 3 though, but I still chose 2 for simplicity and uniformity, also to reduce overfitting.” - Odnan Ref</vt:lpstr>
      <vt:lpstr>Defining the Profiles</vt:lpstr>
      <vt:lpstr>Defining the Profiles</vt:lpstr>
      <vt:lpstr>Features that drives the recommendation - S</vt:lpstr>
      <vt:lpstr>Features that drives the recommendation - A</vt:lpstr>
      <vt:lpstr>Features that drives the recommendation - F</vt:lpstr>
      <vt:lpstr>Features that drives the recommendation - G</vt:lpstr>
      <vt:lpstr>Attitude-based Recommendation</vt:lpstr>
      <vt:lpstr>In the second part, we…</vt:lpstr>
      <vt:lpstr>Features that drives the recommendation - S</vt:lpstr>
      <vt:lpstr>Features that drives the recommendation - A</vt:lpstr>
      <vt:lpstr>Features that drives the recommendation - F</vt:lpstr>
      <vt:lpstr>Features that drives the recommendation – F 2nd with TRICK!</vt:lpstr>
      <vt:lpstr>Features that drives the recommendation - G</vt:lpstr>
      <vt:lpstr>Trust, Expertise, Privacy Concern Conclusion</vt:lpstr>
      <vt:lpstr>Social Influence/ Homophily Effect</vt:lpstr>
      <vt:lpstr>Features that drives the recommendation - S</vt:lpstr>
      <vt:lpstr>Features that drives the recommendation - A</vt:lpstr>
      <vt:lpstr>Features that drives the recommendation – A NEW</vt:lpstr>
      <vt:lpstr>Features that drives the recommendation - F</vt:lpstr>
      <vt:lpstr>Features that drives the recommendation - G</vt:lpstr>
      <vt:lpstr>Social Influence and Homophily Effect Conclusion</vt:lpstr>
      <vt:lpstr>Negotiability</vt:lpstr>
      <vt:lpstr>Features that drives the recommendation - S</vt:lpstr>
      <vt:lpstr>Features that drives the recommendation - A</vt:lpstr>
      <vt:lpstr>Features that drives the recommendation - A</vt:lpstr>
      <vt:lpstr>Features that drives the recommendation - F</vt:lpstr>
      <vt:lpstr>Features that drives the recommendation - G</vt:lpstr>
      <vt:lpstr>Negotiability Conclusion</vt:lpstr>
      <vt:lpstr>User Evaluation (accuracy table on the 30 user validation set)</vt:lpstr>
      <vt:lpstr>User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Furthermore, we can…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2018-06-26T19:17:10Z</dcterms:created>
  <dcterms:modified xsi:type="dcterms:W3CDTF">2018-07-24T02:02:27Z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