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CE1"/>
    <a:srgbClr val="E5D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FD7-BB7A-408C-9877-95EF1D22AA6B}" type="datetimeFigureOut">
              <a:rPr lang="zh-CN" altLang="en-US" smtClean="0"/>
              <a:t>2012-7-11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B8F9-AA3B-4FD9-8944-00A8444F1D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FD7-BB7A-408C-9877-95EF1D22AA6B}" type="datetimeFigureOut">
              <a:rPr lang="zh-CN" altLang="en-US" smtClean="0"/>
              <a:t>2012-7-11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B8F9-AA3B-4FD9-8944-00A8444F1D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FD7-BB7A-408C-9877-95EF1D22AA6B}" type="datetimeFigureOut">
              <a:rPr lang="zh-CN" altLang="en-US" smtClean="0"/>
              <a:t>2012-7-11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B8F9-AA3B-4FD9-8944-00A8444F1D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FD7-BB7A-408C-9877-95EF1D22AA6B}" type="datetimeFigureOut">
              <a:rPr lang="zh-CN" altLang="en-US" smtClean="0"/>
              <a:t>2012-7-11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B8F9-AA3B-4FD9-8944-00A8444F1D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FD7-BB7A-408C-9877-95EF1D22AA6B}" type="datetimeFigureOut">
              <a:rPr lang="zh-CN" altLang="en-US" smtClean="0"/>
              <a:t>2012-7-11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B8F9-AA3B-4FD9-8944-00A8444F1D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FD7-BB7A-408C-9877-95EF1D22AA6B}" type="datetimeFigureOut">
              <a:rPr lang="zh-CN" altLang="en-US" smtClean="0"/>
              <a:t>2012-7-11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B8F9-AA3B-4FD9-8944-00A8444F1D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FD7-BB7A-408C-9877-95EF1D22AA6B}" type="datetimeFigureOut">
              <a:rPr lang="zh-CN" altLang="en-US" smtClean="0"/>
              <a:t>2012-7-11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B8F9-AA3B-4FD9-8944-00A8444F1D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FD7-BB7A-408C-9877-95EF1D22AA6B}" type="datetimeFigureOut">
              <a:rPr lang="zh-CN" altLang="en-US" smtClean="0"/>
              <a:t>2012-7-11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B8F9-AA3B-4FD9-8944-00A8444F1D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FD7-BB7A-408C-9877-95EF1D22AA6B}" type="datetimeFigureOut">
              <a:rPr lang="zh-CN" altLang="en-US" smtClean="0"/>
              <a:t>2012-7-11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B8F9-AA3B-4FD9-8944-00A8444F1D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FD7-BB7A-408C-9877-95EF1D22AA6B}" type="datetimeFigureOut">
              <a:rPr lang="zh-CN" altLang="en-US" smtClean="0"/>
              <a:t>2012-7-11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B8F9-AA3B-4FD9-8944-00A8444F1D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FD7-BB7A-408C-9877-95EF1D22AA6B}" type="datetimeFigureOut">
              <a:rPr lang="zh-CN" altLang="en-US" smtClean="0"/>
              <a:t>2012-7-11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B8F9-AA3B-4FD9-8944-00A8444F1D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3CFD7-BB7A-408C-9877-95EF1D22AA6B}" type="datetimeFigureOut">
              <a:rPr lang="zh-CN" altLang="en-US" smtClean="0"/>
              <a:t>2012-7-11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0B8F9-AA3B-4FD9-8944-00A8444F1D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*算法及导航网格寻路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Weiler-Athenton</a:t>
            </a:r>
            <a:r>
              <a:rPr lang="zh-CN" altLang="en-US" dirty="0" smtClean="0"/>
              <a:t>多边形合并算法</a:t>
            </a:r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>
          <a:xfrm>
            <a:off x="1115616" y="2633532"/>
            <a:ext cx="2491409" cy="2451652"/>
          </a:xfrm>
          <a:custGeom>
            <a:avLst/>
            <a:gdLst>
              <a:gd name="connsiteX0" fmla="*/ 0 w 2491409"/>
              <a:gd name="connsiteY0" fmla="*/ 715617 h 2451652"/>
              <a:gd name="connsiteX1" fmla="*/ 1338470 w 2491409"/>
              <a:gd name="connsiteY1" fmla="*/ 0 h 2451652"/>
              <a:gd name="connsiteX2" fmla="*/ 2491409 w 2491409"/>
              <a:gd name="connsiteY2" fmla="*/ 1232452 h 2451652"/>
              <a:gd name="connsiteX3" fmla="*/ 66261 w 2491409"/>
              <a:gd name="connsiteY3" fmla="*/ 2451652 h 2451652"/>
              <a:gd name="connsiteX4" fmla="*/ 0 w 2491409"/>
              <a:gd name="connsiteY4" fmla="*/ 715617 h 245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1409" h="2451652">
                <a:moveTo>
                  <a:pt x="0" y="715617"/>
                </a:moveTo>
                <a:lnTo>
                  <a:pt x="1338470" y="0"/>
                </a:lnTo>
                <a:lnTo>
                  <a:pt x="2491409" y="1232452"/>
                </a:lnTo>
                <a:lnTo>
                  <a:pt x="66261" y="2451652"/>
                </a:lnTo>
                <a:lnTo>
                  <a:pt x="0" y="715617"/>
                </a:lnTo>
                <a:close/>
              </a:path>
            </a:pathLst>
          </a:custGeom>
          <a:solidFill>
            <a:srgbClr val="EEECE1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1403648" y="1959650"/>
            <a:ext cx="2792627" cy="2471352"/>
          </a:xfrm>
          <a:custGeom>
            <a:avLst/>
            <a:gdLst>
              <a:gd name="connsiteX0" fmla="*/ 432486 w 2792627"/>
              <a:gd name="connsiteY0" fmla="*/ 24714 h 2471352"/>
              <a:gd name="connsiteX1" fmla="*/ 0 w 2792627"/>
              <a:gd name="connsiteY1" fmla="*/ 1655806 h 2471352"/>
              <a:gd name="connsiteX2" fmla="*/ 1248032 w 2792627"/>
              <a:gd name="connsiteY2" fmla="*/ 1445741 h 2471352"/>
              <a:gd name="connsiteX3" fmla="*/ 1371600 w 2792627"/>
              <a:gd name="connsiteY3" fmla="*/ 2051222 h 2471352"/>
              <a:gd name="connsiteX4" fmla="*/ 2792627 w 2792627"/>
              <a:gd name="connsiteY4" fmla="*/ 2471352 h 2471352"/>
              <a:gd name="connsiteX5" fmla="*/ 2063578 w 2792627"/>
              <a:gd name="connsiteY5" fmla="*/ 0 h 2471352"/>
              <a:gd name="connsiteX6" fmla="*/ 432486 w 2792627"/>
              <a:gd name="connsiteY6" fmla="*/ 24714 h 247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2627" h="2471352">
                <a:moveTo>
                  <a:pt x="432486" y="24714"/>
                </a:moveTo>
                <a:lnTo>
                  <a:pt x="0" y="1655806"/>
                </a:lnTo>
                <a:lnTo>
                  <a:pt x="1248032" y="1445741"/>
                </a:lnTo>
                <a:lnTo>
                  <a:pt x="1371600" y="2051222"/>
                </a:lnTo>
                <a:lnTo>
                  <a:pt x="2792627" y="2471352"/>
                </a:lnTo>
                <a:lnTo>
                  <a:pt x="2063578" y="0"/>
                </a:lnTo>
                <a:lnTo>
                  <a:pt x="432486" y="24714"/>
                </a:lnTo>
                <a:close/>
              </a:path>
            </a:pathLst>
          </a:custGeom>
          <a:solidFill>
            <a:srgbClr val="EEECE1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004048" y="2564904"/>
            <a:ext cx="2162432" cy="1717589"/>
          </a:xfrm>
          <a:custGeom>
            <a:avLst/>
            <a:gdLst>
              <a:gd name="connsiteX0" fmla="*/ 593124 w 2162432"/>
              <a:gd name="connsiteY0" fmla="*/ 0 h 1717589"/>
              <a:gd name="connsiteX1" fmla="*/ 988540 w 2162432"/>
              <a:gd name="connsiteY1" fmla="*/ 914400 h 1717589"/>
              <a:gd name="connsiteX2" fmla="*/ 2162432 w 2162432"/>
              <a:gd name="connsiteY2" fmla="*/ 1309816 h 1717589"/>
              <a:gd name="connsiteX3" fmla="*/ 0 w 2162432"/>
              <a:gd name="connsiteY3" fmla="*/ 1717589 h 1717589"/>
              <a:gd name="connsiteX4" fmla="*/ 593124 w 2162432"/>
              <a:gd name="connsiteY4" fmla="*/ 0 h 1717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432" h="1717589">
                <a:moveTo>
                  <a:pt x="593124" y="0"/>
                </a:moveTo>
                <a:lnTo>
                  <a:pt x="988540" y="914400"/>
                </a:lnTo>
                <a:lnTo>
                  <a:pt x="2162432" y="1309816"/>
                </a:lnTo>
                <a:lnTo>
                  <a:pt x="0" y="1717589"/>
                </a:lnTo>
                <a:lnTo>
                  <a:pt x="593124" y="0"/>
                </a:lnTo>
                <a:close/>
              </a:path>
            </a:pathLst>
          </a:custGeom>
          <a:solidFill>
            <a:srgbClr val="EEECE1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5114561" y="1890584"/>
            <a:ext cx="3163330" cy="2829697"/>
          </a:xfrm>
          <a:custGeom>
            <a:avLst/>
            <a:gdLst>
              <a:gd name="connsiteX0" fmla="*/ 0 w 3163330"/>
              <a:gd name="connsiteY0" fmla="*/ 1260389 h 2829697"/>
              <a:gd name="connsiteX1" fmla="*/ 1556951 w 3163330"/>
              <a:gd name="connsiteY1" fmla="*/ 1037967 h 2829697"/>
              <a:gd name="connsiteX2" fmla="*/ 1495168 w 3163330"/>
              <a:gd name="connsiteY2" fmla="*/ 2829697 h 2829697"/>
              <a:gd name="connsiteX3" fmla="*/ 3163330 w 3163330"/>
              <a:gd name="connsiteY3" fmla="*/ 852616 h 2829697"/>
              <a:gd name="connsiteX4" fmla="*/ 593124 w 3163330"/>
              <a:gd name="connsiteY4" fmla="*/ 0 h 2829697"/>
              <a:gd name="connsiteX5" fmla="*/ 0 w 3163330"/>
              <a:gd name="connsiteY5" fmla="*/ 1260389 h 282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3330" h="2829697">
                <a:moveTo>
                  <a:pt x="0" y="1260389"/>
                </a:moveTo>
                <a:lnTo>
                  <a:pt x="1556951" y="1037967"/>
                </a:lnTo>
                <a:lnTo>
                  <a:pt x="1495168" y="2829697"/>
                </a:lnTo>
                <a:lnTo>
                  <a:pt x="3163330" y="852616"/>
                </a:lnTo>
                <a:lnTo>
                  <a:pt x="593124" y="0"/>
                </a:lnTo>
                <a:lnTo>
                  <a:pt x="0" y="1260389"/>
                </a:lnTo>
                <a:close/>
              </a:path>
            </a:pathLst>
          </a:custGeom>
          <a:solidFill>
            <a:srgbClr val="EEECE1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计算两个多变形的所有交点。并用这些交点把每条边变成多条边，并计算该交点是入点还是出点。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遍历主多变形的所有顶点，如果是出点，就交换到次多变形对应的点，次多边形继续遍历其所有顶点，直到顶点为出点，交换到主多变形对应的顶点。直到遍历完组多变形的所有顶点。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多边形相交的特殊情况</a:t>
            </a:r>
            <a:endParaRPr lang="zh-CN" altLang="en-US" dirty="0"/>
          </a:p>
        </p:txBody>
      </p:sp>
      <p:sp>
        <p:nvSpPr>
          <p:cNvPr id="8" name="任意多边形 7"/>
          <p:cNvSpPr/>
          <p:nvPr/>
        </p:nvSpPr>
        <p:spPr>
          <a:xfrm>
            <a:off x="2039303" y="2564904"/>
            <a:ext cx="2100649" cy="1368152"/>
          </a:xfrm>
          <a:custGeom>
            <a:avLst/>
            <a:gdLst>
              <a:gd name="connsiteX0" fmla="*/ 0 w 2100649"/>
              <a:gd name="connsiteY0" fmla="*/ 0 h 1767016"/>
              <a:gd name="connsiteX1" fmla="*/ 61784 w 2100649"/>
              <a:gd name="connsiteY1" fmla="*/ 1729946 h 1767016"/>
              <a:gd name="connsiteX2" fmla="*/ 2100649 w 2100649"/>
              <a:gd name="connsiteY2" fmla="*/ 1767016 h 1767016"/>
              <a:gd name="connsiteX3" fmla="*/ 2026509 w 2100649"/>
              <a:gd name="connsiteY3" fmla="*/ 61784 h 1767016"/>
              <a:gd name="connsiteX4" fmla="*/ 0 w 2100649"/>
              <a:gd name="connsiteY4" fmla="*/ 0 h 176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0649" h="1767016">
                <a:moveTo>
                  <a:pt x="0" y="0"/>
                </a:moveTo>
                <a:lnTo>
                  <a:pt x="61784" y="1729946"/>
                </a:lnTo>
                <a:lnTo>
                  <a:pt x="2100649" y="1767016"/>
                </a:lnTo>
                <a:lnTo>
                  <a:pt x="2026509" y="617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828401" y="2996952"/>
            <a:ext cx="1223319" cy="889686"/>
          </a:xfrm>
          <a:custGeom>
            <a:avLst/>
            <a:gdLst>
              <a:gd name="connsiteX0" fmla="*/ 0 w 1223319"/>
              <a:gd name="connsiteY0" fmla="*/ 0 h 889686"/>
              <a:gd name="connsiteX1" fmla="*/ 1223319 w 1223319"/>
              <a:gd name="connsiteY1" fmla="*/ 12356 h 889686"/>
              <a:gd name="connsiteX2" fmla="*/ 333632 w 1223319"/>
              <a:gd name="connsiteY2" fmla="*/ 889686 h 889686"/>
              <a:gd name="connsiteX3" fmla="*/ 0 w 1223319"/>
              <a:gd name="connsiteY3" fmla="*/ 0 h 88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319" h="889686">
                <a:moveTo>
                  <a:pt x="0" y="0"/>
                </a:moveTo>
                <a:lnTo>
                  <a:pt x="1223319" y="12356"/>
                </a:lnTo>
                <a:lnTo>
                  <a:pt x="333632" y="8896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64088" y="2924944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04048" y="2708920"/>
            <a:ext cx="3600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364088" y="4293096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364088" y="4509120"/>
            <a:ext cx="3600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1.A*</a:t>
            </a:r>
            <a:r>
              <a:rPr lang="zh-CN" altLang="en-US" dirty="0" smtClean="0"/>
              <a:t>寻路算法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最小堆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路径优化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导航网格寻路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基于导航网格的</a:t>
            </a:r>
            <a:r>
              <a:rPr lang="en-US" altLang="zh-CN" dirty="0" smtClean="0"/>
              <a:t>A*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多变形合并算法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多边形三角剖分算法</a:t>
            </a:r>
            <a:endParaRPr lang="en-US" altLang="zh-CN" dirty="0" smtClean="0"/>
          </a:p>
          <a:p>
            <a:r>
              <a:rPr lang="en-US" altLang="zh-CN" dirty="0" smtClean="0"/>
              <a:t>8.LOS</a:t>
            </a:r>
            <a:r>
              <a:rPr lang="zh-CN" altLang="en-US" dirty="0" smtClean="0"/>
              <a:t>算法优化路径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2096"/>
            <a:ext cx="8496944" cy="5047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*算法相关定义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 smtClean="0"/>
              <a:t>g</a:t>
            </a:r>
            <a:r>
              <a:rPr lang="zh-CN" altLang="en-US" sz="2800" dirty="0" smtClean="0"/>
              <a:t>：从起点沿着已生成的路径到达给定位置的移动开销</a:t>
            </a:r>
            <a:endParaRPr lang="en-US" altLang="zh-CN" sz="2800" dirty="0" smtClean="0"/>
          </a:p>
          <a:p>
            <a:r>
              <a:rPr lang="en-US" altLang="zh-CN" sz="2800" dirty="0" smtClean="0"/>
              <a:t>h: </a:t>
            </a:r>
            <a:r>
              <a:rPr lang="zh-CN" altLang="en-US" sz="2800" dirty="0" smtClean="0"/>
              <a:t>从给定位置到达目标位置的估计移动开销</a:t>
            </a:r>
            <a:endParaRPr lang="en-US" altLang="zh-CN" sz="2800" dirty="0" smtClean="0"/>
          </a:p>
          <a:p>
            <a:r>
              <a:rPr lang="en-US" altLang="zh-CN" sz="2800" dirty="0" smtClean="0"/>
              <a:t>f:g+h</a:t>
            </a:r>
            <a:r>
              <a:rPr lang="zh-CN" altLang="en-US" sz="2800" dirty="0" smtClean="0"/>
              <a:t>，即从起点经过给定位置到达目标位置的移动开销</a:t>
            </a:r>
            <a:endParaRPr lang="en-US" altLang="zh-CN" sz="2800" dirty="0" smtClean="0"/>
          </a:p>
          <a:p>
            <a:r>
              <a:rPr lang="zh-CN" altLang="en-US" sz="2800" dirty="0" smtClean="0"/>
              <a:t>节点：寻路过程中形成的节点，一般会包含位置信息，</a:t>
            </a:r>
            <a:r>
              <a:rPr lang="en-US" altLang="zh-CN" sz="2800" dirty="0" err="1" smtClean="0"/>
              <a:t>g,h,f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到达该节点的前一个节点引用</a:t>
            </a:r>
            <a:endParaRPr lang="en-US" altLang="zh-CN" sz="2800" dirty="0" smtClean="0"/>
          </a:p>
          <a:p>
            <a:r>
              <a:rPr lang="en-US" altLang="zh-CN" sz="2800" dirty="0" smtClean="0"/>
              <a:t>Close</a:t>
            </a:r>
            <a:r>
              <a:rPr lang="zh-CN" altLang="en-US" sz="2800" dirty="0" smtClean="0"/>
              <a:t>列表：已被访问的节点，且已经作为最小节点去生成后续的节点的集合</a:t>
            </a:r>
            <a:endParaRPr lang="en-US" altLang="zh-CN" sz="2800" dirty="0" smtClean="0"/>
          </a:p>
          <a:p>
            <a:r>
              <a:rPr lang="en-US" altLang="zh-CN" sz="2800" dirty="0" smtClean="0"/>
              <a:t>Open</a:t>
            </a:r>
            <a:r>
              <a:rPr lang="zh-CN" altLang="en-US" sz="2800" dirty="0" smtClean="0"/>
              <a:t>列表：已被访问的节点，且未被加入到</a:t>
            </a:r>
            <a:r>
              <a:rPr lang="en-US" altLang="zh-CN" sz="2800" dirty="0" smtClean="0"/>
              <a:t>Close</a:t>
            </a:r>
            <a:r>
              <a:rPr lang="zh-CN" altLang="en-US" sz="2800" dirty="0" smtClean="0"/>
              <a:t>列表中的集合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67744" y="44624"/>
            <a:ext cx="35283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把</a:t>
            </a:r>
            <a:r>
              <a:rPr lang="zh-CN" altLang="en-US" sz="1400" b="1" dirty="0" smtClean="0"/>
              <a:t>计算</a:t>
            </a:r>
            <a:r>
              <a:rPr lang="zh-CN" altLang="en-US" sz="1400" b="1" dirty="0" smtClean="0"/>
              <a:t>起点的</a:t>
            </a:r>
            <a:r>
              <a:rPr lang="en-US" altLang="zh-CN" sz="1400" b="1" dirty="0" smtClean="0"/>
              <a:t>g</a:t>
            </a:r>
            <a:r>
              <a:rPr lang="zh-CN" altLang="en-US" sz="1400" b="1" dirty="0" smtClean="0"/>
              <a:t>、</a:t>
            </a:r>
            <a:r>
              <a:rPr lang="en-US" altLang="zh-CN" sz="1400" b="1" dirty="0" smtClean="0"/>
              <a:t>h</a:t>
            </a:r>
            <a:r>
              <a:rPr lang="zh-CN" altLang="en-US" sz="1400" b="1" dirty="0"/>
              <a:t>、</a:t>
            </a:r>
            <a:r>
              <a:rPr lang="en-US" altLang="zh-CN" sz="1400" b="1" dirty="0" smtClean="0"/>
              <a:t>f</a:t>
            </a:r>
            <a:r>
              <a:rPr lang="zh-CN" altLang="en-US" sz="1400" b="1" dirty="0" smtClean="0"/>
              <a:t>，并作为一个节点放入</a:t>
            </a:r>
            <a:r>
              <a:rPr lang="en-US" altLang="zh-CN" sz="1400" b="1" dirty="0" smtClean="0"/>
              <a:t>Open</a:t>
            </a:r>
            <a:r>
              <a:rPr lang="zh-CN" altLang="en-US" sz="1400" b="1" dirty="0" smtClean="0"/>
              <a:t>列表里</a:t>
            </a:r>
            <a:endParaRPr lang="zh-CN" altLang="en-US" sz="1400" b="1" dirty="0"/>
          </a:p>
        </p:txBody>
      </p:sp>
      <p:cxnSp>
        <p:nvCxnSpPr>
          <p:cNvPr id="8" name="直接箭头连接符 7"/>
          <p:cNvCxnSpPr>
            <a:stCxn id="6" idx="2"/>
            <a:endCxn id="9" idx="0"/>
          </p:cNvCxnSpPr>
          <p:nvPr/>
        </p:nvCxnSpPr>
        <p:spPr>
          <a:xfrm>
            <a:off x="4031940" y="620688"/>
            <a:ext cx="360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决策 8"/>
          <p:cNvSpPr/>
          <p:nvPr/>
        </p:nvSpPr>
        <p:spPr>
          <a:xfrm>
            <a:off x="2843808" y="836712"/>
            <a:ext cx="2448272" cy="5040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Open</a:t>
            </a:r>
            <a:r>
              <a:rPr lang="zh-CN" altLang="en-US" sz="1400" b="1" dirty="0" smtClean="0"/>
              <a:t>表中有节点</a:t>
            </a:r>
            <a:endParaRPr lang="zh-CN" altLang="en-US" sz="1400" b="1" dirty="0"/>
          </a:p>
        </p:txBody>
      </p:sp>
      <p:sp>
        <p:nvSpPr>
          <p:cNvPr id="11" name="椭圆 10"/>
          <p:cNvSpPr/>
          <p:nvPr/>
        </p:nvSpPr>
        <p:spPr>
          <a:xfrm>
            <a:off x="6156176" y="836712"/>
            <a:ext cx="129614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没有路径</a:t>
            </a:r>
            <a:endParaRPr lang="zh-CN" altLang="en-US" sz="1400" b="1" dirty="0"/>
          </a:p>
        </p:txBody>
      </p:sp>
      <p:cxnSp>
        <p:nvCxnSpPr>
          <p:cNvPr id="13" name="直接箭头连接符 12"/>
          <p:cNvCxnSpPr>
            <a:stCxn id="9" idx="3"/>
            <a:endCxn id="11" idx="2"/>
          </p:cNvCxnSpPr>
          <p:nvPr/>
        </p:nvCxnSpPr>
        <p:spPr>
          <a:xfrm>
            <a:off x="5292080" y="108874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80112" y="7647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否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2483768" y="1484784"/>
            <a:ext cx="31683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选取</a:t>
            </a:r>
            <a:r>
              <a:rPr lang="en-US" altLang="zh-CN" sz="1400" b="1" dirty="0" smtClean="0"/>
              <a:t>Open</a:t>
            </a:r>
            <a:r>
              <a:rPr lang="zh-CN" altLang="en-US" sz="1400" b="1" dirty="0" smtClean="0"/>
              <a:t>表中</a:t>
            </a:r>
            <a:r>
              <a:rPr lang="en-US" altLang="zh-CN" sz="1400" b="1" dirty="0" smtClean="0"/>
              <a:t>f</a:t>
            </a:r>
            <a:r>
              <a:rPr lang="zh-CN" altLang="en-US" sz="1400" b="1" dirty="0" smtClean="0"/>
              <a:t>值最小的节点</a:t>
            </a:r>
            <a:r>
              <a:rPr lang="en-US" altLang="zh-CN" sz="1400" b="1" dirty="0" err="1" smtClean="0"/>
              <a:t>MinNode</a:t>
            </a:r>
            <a:r>
              <a:rPr lang="zh-CN" altLang="en-US" sz="1400" b="1" dirty="0" smtClean="0"/>
              <a:t>，放入</a:t>
            </a:r>
            <a:r>
              <a:rPr lang="en-US" altLang="zh-CN" sz="1400" b="1" dirty="0" smtClean="0"/>
              <a:t>Close</a:t>
            </a:r>
            <a:r>
              <a:rPr lang="zh-CN" altLang="en-US" sz="1400" b="1" dirty="0" smtClean="0"/>
              <a:t>表中</a:t>
            </a:r>
            <a:endParaRPr lang="zh-CN" altLang="en-US" sz="1400" b="1" dirty="0"/>
          </a:p>
        </p:txBody>
      </p:sp>
      <p:cxnSp>
        <p:nvCxnSpPr>
          <p:cNvPr id="18" name="直接箭头连接符 17"/>
          <p:cNvCxnSpPr>
            <a:stCxn id="9" idx="2"/>
            <a:endCxn id="16" idx="0"/>
          </p:cNvCxnSpPr>
          <p:nvPr/>
        </p:nvCxnSpPr>
        <p:spPr>
          <a:xfrm>
            <a:off x="4067944" y="134076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决策 18"/>
          <p:cNvSpPr/>
          <p:nvPr/>
        </p:nvSpPr>
        <p:spPr>
          <a:xfrm>
            <a:off x="2627784" y="2204864"/>
            <a:ext cx="2880320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minNode</a:t>
            </a:r>
            <a:r>
              <a:rPr lang="zh-CN" altLang="en-US" sz="1400" b="1" dirty="0" smtClean="0"/>
              <a:t>是终点</a:t>
            </a:r>
            <a:endParaRPr lang="zh-CN" altLang="en-US" sz="1400" b="1" dirty="0"/>
          </a:p>
        </p:txBody>
      </p:sp>
      <p:cxnSp>
        <p:nvCxnSpPr>
          <p:cNvPr id="21" name="直接箭头连接符 20"/>
          <p:cNvCxnSpPr>
            <a:stCxn id="16" idx="2"/>
            <a:endCxn id="19" idx="0"/>
          </p:cNvCxnSpPr>
          <p:nvPr/>
        </p:nvCxnSpPr>
        <p:spPr>
          <a:xfrm>
            <a:off x="4067944" y="198884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3"/>
            <a:endCxn id="24" idx="2"/>
          </p:cNvCxnSpPr>
          <p:nvPr/>
        </p:nvCxnSpPr>
        <p:spPr>
          <a:xfrm>
            <a:off x="5508104" y="2420888"/>
            <a:ext cx="720080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6228184" y="2204864"/>
            <a:ext cx="136815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计算路径</a:t>
            </a:r>
            <a:endParaRPr lang="zh-CN" altLang="en-US" sz="1400" b="1" dirty="0"/>
          </a:p>
        </p:txBody>
      </p:sp>
      <p:sp>
        <p:nvSpPr>
          <p:cNvPr id="39" name="矩形 38"/>
          <p:cNvSpPr/>
          <p:nvPr/>
        </p:nvSpPr>
        <p:spPr>
          <a:xfrm>
            <a:off x="2051720" y="2852936"/>
            <a:ext cx="40324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遍历</a:t>
            </a:r>
            <a:r>
              <a:rPr lang="en-US" altLang="zh-CN" sz="1400" b="1" dirty="0" err="1" smtClean="0"/>
              <a:t>minNode</a:t>
            </a:r>
            <a:r>
              <a:rPr lang="zh-CN" altLang="en-US" sz="1400" b="1" dirty="0" smtClean="0"/>
              <a:t>的后续可过节点</a:t>
            </a:r>
            <a:r>
              <a:rPr lang="en-US" altLang="zh-CN" sz="1400" b="1" dirty="0" err="1" smtClean="0"/>
              <a:t>NextNode</a:t>
            </a:r>
            <a:r>
              <a:rPr lang="zh-CN" altLang="en-US" sz="1400" b="1" dirty="0" smtClean="0"/>
              <a:t>，计算后续节点的</a:t>
            </a:r>
            <a:r>
              <a:rPr lang="en-US" altLang="zh-CN" sz="1400" b="1" dirty="0" smtClean="0"/>
              <a:t>g</a:t>
            </a:r>
            <a:r>
              <a:rPr lang="zh-CN" altLang="en-US" sz="1400" b="1" dirty="0" smtClean="0"/>
              <a:t>、</a:t>
            </a:r>
            <a:r>
              <a:rPr lang="en-US" altLang="zh-CN" sz="1400" b="1" dirty="0" smtClean="0"/>
              <a:t>h</a:t>
            </a:r>
            <a:r>
              <a:rPr lang="zh-CN" altLang="en-US" sz="1400" b="1" dirty="0" smtClean="0"/>
              <a:t>、</a:t>
            </a:r>
            <a:r>
              <a:rPr lang="en-US" altLang="zh-CN" sz="1400" b="1" dirty="0" smtClean="0"/>
              <a:t>f</a:t>
            </a:r>
            <a:endParaRPr lang="zh-CN" altLang="en-US" sz="1400" b="1" dirty="0"/>
          </a:p>
        </p:txBody>
      </p:sp>
      <p:cxnSp>
        <p:nvCxnSpPr>
          <p:cNvPr id="41" name="直接箭头连接符 40"/>
          <p:cNvCxnSpPr>
            <a:stCxn id="19" idx="2"/>
            <a:endCxn id="39" idx="0"/>
          </p:cNvCxnSpPr>
          <p:nvPr/>
        </p:nvCxnSpPr>
        <p:spPr>
          <a:xfrm>
            <a:off x="4067944" y="263691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决策 79"/>
          <p:cNvSpPr/>
          <p:nvPr/>
        </p:nvSpPr>
        <p:spPr>
          <a:xfrm>
            <a:off x="2483768" y="3573016"/>
            <a:ext cx="3168352" cy="5040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NextNode</a:t>
            </a:r>
            <a:r>
              <a:rPr lang="zh-CN" altLang="en-US" sz="1400" b="1" dirty="0" smtClean="0"/>
              <a:t>在</a:t>
            </a:r>
            <a:r>
              <a:rPr lang="en-US" altLang="zh-CN" sz="1400" b="1" dirty="0" smtClean="0"/>
              <a:t>Close</a:t>
            </a:r>
            <a:r>
              <a:rPr lang="zh-CN" altLang="en-US" sz="1400" b="1" dirty="0" smtClean="0"/>
              <a:t>列表中</a:t>
            </a:r>
            <a:endParaRPr lang="zh-CN" altLang="en-US" sz="1400" b="1" dirty="0"/>
          </a:p>
        </p:txBody>
      </p:sp>
      <p:cxnSp>
        <p:nvCxnSpPr>
          <p:cNvPr id="82" name="直接箭头连接符 81"/>
          <p:cNvCxnSpPr>
            <a:stCxn id="39" idx="2"/>
            <a:endCxn id="80" idx="0"/>
          </p:cNvCxnSpPr>
          <p:nvPr/>
        </p:nvCxnSpPr>
        <p:spPr>
          <a:xfrm>
            <a:off x="4067944" y="335699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80" idx="2"/>
            <a:endCxn id="92" idx="0"/>
          </p:cNvCxnSpPr>
          <p:nvPr/>
        </p:nvCxnSpPr>
        <p:spPr>
          <a:xfrm>
            <a:off x="4067944" y="40770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724128" y="19888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是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139952" y="4005064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否</a:t>
            </a:r>
            <a:endParaRPr lang="zh-CN" altLang="en-US" b="1" dirty="0"/>
          </a:p>
        </p:txBody>
      </p:sp>
      <p:sp>
        <p:nvSpPr>
          <p:cNvPr id="92" name="流程图: 决策 91"/>
          <p:cNvSpPr/>
          <p:nvPr/>
        </p:nvSpPr>
        <p:spPr>
          <a:xfrm>
            <a:off x="2483768" y="4293096"/>
            <a:ext cx="3168352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NextNode</a:t>
            </a:r>
            <a:r>
              <a:rPr lang="zh-CN" altLang="en-US" sz="1400" b="1" dirty="0" smtClean="0"/>
              <a:t>在</a:t>
            </a:r>
            <a:r>
              <a:rPr lang="en-US" altLang="zh-CN" sz="1400" b="1" dirty="0" smtClean="0"/>
              <a:t>Open</a:t>
            </a:r>
            <a:r>
              <a:rPr lang="zh-CN" altLang="en-US" sz="1400" b="1" dirty="0" smtClean="0"/>
              <a:t>列表中</a:t>
            </a:r>
            <a:endParaRPr lang="zh-CN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139952" y="486916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是</a:t>
            </a:r>
          </a:p>
        </p:txBody>
      </p:sp>
      <p:sp>
        <p:nvSpPr>
          <p:cNvPr id="98" name="矩形 97"/>
          <p:cNvSpPr/>
          <p:nvPr/>
        </p:nvSpPr>
        <p:spPr>
          <a:xfrm>
            <a:off x="6027106" y="4211796"/>
            <a:ext cx="417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否</a:t>
            </a:r>
            <a:endParaRPr lang="zh-CN" altLang="en-US" b="1" dirty="0"/>
          </a:p>
        </p:txBody>
      </p:sp>
      <p:sp>
        <p:nvSpPr>
          <p:cNvPr id="99" name="矩形 98"/>
          <p:cNvSpPr/>
          <p:nvPr/>
        </p:nvSpPr>
        <p:spPr>
          <a:xfrm>
            <a:off x="6156176" y="4869160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把</a:t>
            </a:r>
            <a:r>
              <a:rPr lang="en-US" altLang="zh-CN" sz="1400" dirty="0" err="1" smtClean="0"/>
              <a:t>NextNode</a:t>
            </a:r>
            <a:r>
              <a:rPr lang="zh-CN" altLang="en-US" sz="1400" dirty="0" smtClean="0"/>
              <a:t>放入</a:t>
            </a:r>
            <a:r>
              <a:rPr lang="en-US" altLang="zh-CN" sz="1400" dirty="0" err="1" smtClean="0"/>
              <a:t>OpenList</a:t>
            </a:r>
            <a:r>
              <a:rPr lang="zh-CN" altLang="en-US" sz="1400" dirty="0" smtClean="0"/>
              <a:t>中</a:t>
            </a:r>
            <a:endParaRPr lang="zh-CN" altLang="en-US" sz="1400" dirty="0"/>
          </a:p>
        </p:txBody>
      </p:sp>
      <p:cxnSp>
        <p:nvCxnSpPr>
          <p:cNvPr id="144" name="直接箭头连接符 143"/>
          <p:cNvCxnSpPr>
            <a:stCxn id="92" idx="2"/>
            <a:endCxn id="145" idx="0"/>
          </p:cNvCxnSpPr>
          <p:nvPr/>
        </p:nvCxnSpPr>
        <p:spPr>
          <a:xfrm>
            <a:off x="4067944" y="4869160"/>
            <a:ext cx="360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流程图: 决策 144"/>
          <p:cNvSpPr/>
          <p:nvPr/>
        </p:nvSpPr>
        <p:spPr>
          <a:xfrm>
            <a:off x="2915816" y="5229200"/>
            <a:ext cx="2376264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f(</a:t>
            </a:r>
            <a:r>
              <a:rPr lang="en-US" altLang="zh-CN" sz="1400" b="1" dirty="0" err="1" smtClean="0"/>
              <a:t>NextNode</a:t>
            </a:r>
            <a:r>
              <a:rPr lang="en-US" altLang="zh-CN" sz="1400" b="1" dirty="0" smtClean="0"/>
              <a:t>)&lt;f(</a:t>
            </a:r>
            <a:r>
              <a:rPr lang="en-US" altLang="zh-CN" sz="1400" b="1" dirty="0" err="1" smtClean="0"/>
              <a:t>MindNode</a:t>
            </a:r>
            <a:r>
              <a:rPr lang="en-US" altLang="zh-CN" sz="1400" b="1" dirty="0" smtClean="0"/>
              <a:t>)</a:t>
            </a:r>
            <a:endParaRPr lang="zh-CN" altLang="en-US" sz="1400" b="1" dirty="0"/>
          </a:p>
        </p:txBody>
      </p:sp>
      <p:sp>
        <p:nvSpPr>
          <p:cNvPr id="147" name="矩形 146"/>
          <p:cNvSpPr/>
          <p:nvPr/>
        </p:nvSpPr>
        <p:spPr>
          <a:xfrm>
            <a:off x="2987824" y="6093296"/>
            <a:ext cx="23042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NextNode</a:t>
            </a:r>
            <a:r>
              <a:rPr lang="zh-CN" altLang="en-US" sz="1400" b="1" dirty="0" smtClean="0"/>
              <a:t>的</a:t>
            </a:r>
            <a:r>
              <a:rPr lang="en-US" altLang="zh-CN" sz="1400" b="1" dirty="0" err="1" smtClean="0"/>
              <a:t>g,f</a:t>
            </a:r>
            <a:r>
              <a:rPr lang="en-US" altLang="zh-CN" sz="1400" b="1" dirty="0" smtClean="0"/>
              <a:t>,</a:t>
            </a:r>
            <a:r>
              <a:rPr lang="zh-CN" altLang="en-US" sz="1400" b="1" dirty="0" smtClean="0"/>
              <a:t>记录父节点为</a:t>
            </a:r>
            <a:r>
              <a:rPr lang="en-US" altLang="zh-CN" sz="1400" b="1" dirty="0" err="1" smtClean="0"/>
              <a:t>MinNode</a:t>
            </a:r>
            <a:endParaRPr lang="zh-CN" altLang="en-US" sz="1400" b="1" dirty="0"/>
          </a:p>
        </p:txBody>
      </p:sp>
      <p:cxnSp>
        <p:nvCxnSpPr>
          <p:cNvPr id="149" name="直接箭头连接符 148"/>
          <p:cNvCxnSpPr>
            <a:stCxn id="145" idx="2"/>
            <a:endCxn id="147" idx="0"/>
          </p:cNvCxnSpPr>
          <p:nvPr/>
        </p:nvCxnSpPr>
        <p:spPr>
          <a:xfrm>
            <a:off x="4103948" y="5841848"/>
            <a:ext cx="36004" cy="251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形状 152"/>
          <p:cNvCxnSpPr>
            <a:stCxn id="147" idx="2"/>
            <a:endCxn id="9" idx="1"/>
          </p:cNvCxnSpPr>
          <p:nvPr/>
        </p:nvCxnSpPr>
        <p:spPr>
          <a:xfrm rot="5400000" flipH="1">
            <a:off x="737574" y="3194974"/>
            <a:ext cx="5508612" cy="1296144"/>
          </a:xfrm>
          <a:prstGeom prst="bentConnector4">
            <a:avLst>
              <a:gd name="adj1" fmla="val -2947"/>
              <a:gd name="adj2" fmla="val 2096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形状 155"/>
          <p:cNvCxnSpPr>
            <a:stCxn id="145" idx="3"/>
          </p:cNvCxnSpPr>
          <p:nvPr/>
        </p:nvCxnSpPr>
        <p:spPr>
          <a:xfrm flipH="1">
            <a:off x="4139952" y="5535524"/>
            <a:ext cx="1152128" cy="1232176"/>
          </a:xfrm>
          <a:prstGeom prst="bentConnector4">
            <a:avLst>
              <a:gd name="adj1" fmla="val -19842"/>
              <a:gd name="adj2" fmla="val 989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5292080" y="5085184"/>
            <a:ext cx="417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否</a:t>
            </a:r>
            <a:endParaRPr lang="zh-CN" altLang="en-US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4139952" y="573325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是</a:t>
            </a:r>
          </a:p>
        </p:txBody>
      </p:sp>
      <p:cxnSp>
        <p:nvCxnSpPr>
          <p:cNvPr id="186" name="肘形连接符 185"/>
          <p:cNvCxnSpPr/>
          <p:nvPr/>
        </p:nvCxnSpPr>
        <p:spPr>
          <a:xfrm rot="5400000">
            <a:off x="5544108" y="5265204"/>
            <a:ext cx="1440160" cy="15121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形状 195"/>
          <p:cNvCxnSpPr>
            <a:endCxn id="99" idx="0"/>
          </p:cNvCxnSpPr>
          <p:nvPr/>
        </p:nvCxnSpPr>
        <p:spPr>
          <a:xfrm>
            <a:off x="5652120" y="4581128"/>
            <a:ext cx="1368152" cy="2880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4139952" y="255561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否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1.Open</a:t>
            </a:r>
            <a:r>
              <a:rPr lang="zh-CN" altLang="en-US" dirty="0" smtClean="0"/>
              <a:t>列表用最小堆来维护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最小堆性质：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根节点的值最小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/>
              <a:t>父</a:t>
            </a:r>
            <a:r>
              <a:rPr lang="zh-CN" altLang="en-US" dirty="0" smtClean="0"/>
              <a:t>节点的值必定大于或等于子节点的值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效率：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添加</a:t>
            </a:r>
            <a:r>
              <a:rPr lang="en-US" altLang="zh-CN" dirty="0" smtClean="0"/>
              <a:t>:O(log(n))</a:t>
            </a:r>
          </a:p>
          <a:p>
            <a:pPr>
              <a:buNone/>
            </a:pPr>
            <a:r>
              <a:rPr lang="zh-CN" altLang="en-US" dirty="0" smtClean="0"/>
              <a:t>更新：</a:t>
            </a:r>
            <a:r>
              <a:rPr lang="en-US" altLang="zh-CN" dirty="0" smtClean="0"/>
              <a:t>O(log(n))</a:t>
            </a:r>
          </a:p>
          <a:p>
            <a:pPr>
              <a:buNone/>
            </a:pPr>
            <a:r>
              <a:rPr lang="zh-CN" altLang="en-US" dirty="0" smtClean="0"/>
              <a:t>删除：</a:t>
            </a:r>
            <a:r>
              <a:rPr lang="en-US" altLang="zh-CN" dirty="0" smtClean="0"/>
              <a:t>O(1)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Floyed</a:t>
            </a:r>
            <a:r>
              <a:rPr lang="zh-CN" altLang="en-US" dirty="0" smtClean="0"/>
              <a:t>路径优化算法</a:t>
            </a:r>
            <a:endParaRPr lang="en-US" altLang="zh-CN" dirty="0" smtClean="0"/>
          </a:p>
          <a:p>
            <a:r>
              <a:rPr lang="en-US" altLang="zh-CN" dirty="0" err="1" smtClean="0"/>
              <a:t>Bresenham</a:t>
            </a:r>
            <a:r>
              <a:rPr lang="zh-CN" altLang="en-US" dirty="0" smtClean="0"/>
              <a:t>直线算法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基于导航网格的寻路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多边形合并算法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三角剖分算法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基于导航网格的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*寻路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/>
              <a:t>路径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611" y="941065"/>
            <a:ext cx="8486861" cy="508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454</Words>
  <Application>Microsoft Office PowerPoint</Application>
  <PresentationFormat>全屏显示(4:3)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A*算法及导航网格寻路</vt:lpstr>
      <vt:lpstr>主要内容</vt:lpstr>
      <vt:lpstr>幻灯片 3</vt:lpstr>
      <vt:lpstr>A*算法相关定义</vt:lpstr>
      <vt:lpstr>幻灯片 5</vt:lpstr>
      <vt:lpstr>最小堆</vt:lpstr>
      <vt:lpstr>路径优化</vt:lpstr>
      <vt:lpstr>基于导航网格的寻路</vt:lpstr>
      <vt:lpstr>幻灯片 9</vt:lpstr>
      <vt:lpstr>Weiler-Athenton多边形合并算法</vt:lpstr>
      <vt:lpstr>幻灯片 11</vt:lpstr>
      <vt:lpstr>多边形相交的特殊情况</vt:lpstr>
      <vt:lpstr>幻灯片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A*算法及导航网格寻路</dc:title>
  <dc:creator>user</dc:creator>
  <cp:lastModifiedBy>user</cp:lastModifiedBy>
  <cp:revision>52</cp:revision>
  <dcterms:created xsi:type="dcterms:W3CDTF">2012-07-11T03:39:11Z</dcterms:created>
  <dcterms:modified xsi:type="dcterms:W3CDTF">2012-07-11T10:12:04Z</dcterms:modified>
</cp:coreProperties>
</file>