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 id="261" r:id="rId7"/>
    <p:sldId id="277" r:id="rId8"/>
    <p:sldId id="262" r:id="rId9"/>
    <p:sldId id="263" r:id="rId10"/>
    <p:sldId id="264" r:id="rId11"/>
    <p:sldId id="265" r:id="rId12"/>
    <p:sldId id="266" r:id="rId13"/>
    <p:sldId id="267" r:id="rId14"/>
    <p:sldId id="268" r:id="rId15"/>
    <p:sldId id="270" r:id="rId16"/>
    <p:sldId id="271" r:id="rId17"/>
    <p:sldId id="272" r:id="rId18"/>
    <p:sldId id="273" r:id="rId19"/>
    <p:sldId id="274" r:id="rId20"/>
    <p:sldId id="275" r:id="rId21"/>
    <p:sldId id="276" r:id="rId22"/>
    <p:sldId id="278" r:id="rId23"/>
    <p:sldId id="279" r:id="rId24"/>
    <p:sldId id="280"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9C3"/>
    <a:srgbClr val="EEECE1"/>
    <a:srgbClr val="E5D8F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2178" y="-84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AE3CFD7-BB7A-408C-9877-95EF1D22AA6B}" type="datetimeFigureOut">
              <a:rPr lang="zh-CN" altLang="en-US" smtClean="0"/>
              <a:pPr/>
              <a:t>2012-7-12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90B8F9-AA3B-4FD9-8944-00A8444F1D6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AE3CFD7-BB7A-408C-9877-95EF1D22AA6B}" type="datetimeFigureOut">
              <a:rPr lang="zh-CN" altLang="en-US" smtClean="0"/>
              <a:pPr/>
              <a:t>2012-7-12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90B8F9-AA3B-4FD9-8944-00A8444F1D6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AE3CFD7-BB7A-408C-9877-95EF1D22AA6B}" type="datetimeFigureOut">
              <a:rPr lang="zh-CN" altLang="en-US" smtClean="0"/>
              <a:pPr/>
              <a:t>2012-7-12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90B8F9-AA3B-4FD9-8944-00A8444F1D6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AE3CFD7-BB7A-408C-9877-95EF1D22AA6B}" type="datetimeFigureOut">
              <a:rPr lang="zh-CN" altLang="en-US" smtClean="0"/>
              <a:pPr/>
              <a:t>2012-7-12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90B8F9-AA3B-4FD9-8944-00A8444F1D6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AE3CFD7-BB7A-408C-9877-95EF1D22AA6B}" type="datetimeFigureOut">
              <a:rPr lang="zh-CN" altLang="en-US" smtClean="0"/>
              <a:pPr/>
              <a:t>2012-7-12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90B8F9-AA3B-4FD9-8944-00A8444F1D6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AE3CFD7-BB7A-408C-9877-95EF1D22AA6B}" type="datetimeFigureOut">
              <a:rPr lang="zh-CN" altLang="en-US" smtClean="0"/>
              <a:pPr/>
              <a:t>2012-7-12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90B8F9-AA3B-4FD9-8944-00A8444F1D6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AE3CFD7-BB7A-408C-9877-95EF1D22AA6B}" type="datetimeFigureOut">
              <a:rPr lang="zh-CN" altLang="en-US" smtClean="0"/>
              <a:pPr/>
              <a:t>2012-7-12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290B8F9-AA3B-4FD9-8944-00A8444F1D6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AE3CFD7-BB7A-408C-9877-95EF1D22AA6B}" type="datetimeFigureOut">
              <a:rPr lang="zh-CN" altLang="en-US" smtClean="0"/>
              <a:pPr/>
              <a:t>2012-7-12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290B8F9-AA3B-4FD9-8944-00A8444F1D6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AE3CFD7-BB7A-408C-9877-95EF1D22AA6B}" type="datetimeFigureOut">
              <a:rPr lang="zh-CN" altLang="en-US" smtClean="0"/>
              <a:pPr/>
              <a:t>2012-7-12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290B8F9-AA3B-4FD9-8944-00A8444F1D6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AE3CFD7-BB7A-408C-9877-95EF1D22AA6B}" type="datetimeFigureOut">
              <a:rPr lang="zh-CN" altLang="en-US" smtClean="0"/>
              <a:pPr/>
              <a:t>2012-7-12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90B8F9-AA3B-4FD9-8944-00A8444F1D6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AE3CFD7-BB7A-408C-9877-95EF1D22AA6B}" type="datetimeFigureOut">
              <a:rPr lang="zh-CN" altLang="en-US" smtClean="0"/>
              <a:pPr/>
              <a:t>2012-7-12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90B8F9-AA3B-4FD9-8944-00A8444F1D6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E3CFD7-BB7A-408C-9877-95EF1D22AA6B}" type="datetimeFigureOut">
              <a:rPr lang="zh-CN" altLang="en-US" smtClean="0"/>
              <a:pPr/>
              <a:t>2012-7-12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90B8F9-AA3B-4FD9-8944-00A8444F1D6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smtClean="0"/>
              <a:t>A</a:t>
            </a:r>
            <a:r>
              <a:rPr lang="zh-CN" altLang="en-US" b="1" dirty="0" smtClean="0"/>
              <a:t>*算法及导航网格寻路</a:t>
            </a:r>
            <a:endParaRPr lang="zh-CN" alt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33611" y="941065"/>
            <a:ext cx="8486861" cy="50802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Weiler-Athenton</a:t>
            </a:r>
            <a:r>
              <a:rPr lang="zh-CN" altLang="en-US" b="1" dirty="0" smtClean="0"/>
              <a:t>多边形合并算法</a:t>
            </a:r>
            <a:endParaRPr lang="zh-CN" altLang="en-US" b="1" dirty="0"/>
          </a:p>
        </p:txBody>
      </p:sp>
      <p:sp>
        <p:nvSpPr>
          <p:cNvPr id="6" name="任意多边形 5"/>
          <p:cNvSpPr/>
          <p:nvPr/>
        </p:nvSpPr>
        <p:spPr>
          <a:xfrm>
            <a:off x="1115616" y="2633532"/>
            <a:ext cx="2491409" cy="2451652"/>
          </a:xfrm>
          <a:custGeom>
            <a:avLst/>
            <a:gdLst>
              <a:gd name="connsiteX0" fmla="*/ 0 w 2491409"/>
              <a:gd name="connsiteY0" fmla="*/ 715617 h 2451652"/>
              <a:gd name="connsiteX1" fmla="*/ 1338470 w 2491409"/>
              <a:gd name="connsiteY1" fmla="*/ 0 h 2451652"/>
              <a:gd name="connsiteX2" fmla="*/ 2491409 w 2491409"/>
              <a:gd name="connsiteY2" fmla="*/ 1232452 h 2451652"/>
              <a:gd name="connsiteX3" fmla="*/ 66261 w 2491409"/>
              <a:gd name="connsiteY3" fmla="*/ 2451652 h 2451652"/>
              <a:gd name="connsiteX4" fmla="*/ 0 w 2491409"/>
              <a:gd name="connsiteY4" fmla="*/ 715617 h 2451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1409" h="2451652">
                <a:moveTo>
                  <a:pt x="0" y="715617"/>
                </a:moveTo>
                <a:lnTo>
                  <a:pt x="1338470" y="0"/>
                </a:lnTo>
                <a:lnTo>
                  <a:pt x="2491409" y="1232452"/>
                </a:lnTo>
                <a:lnTo>
                  <a:pt x="66261" y="2451652"/>
                </a:lnTo>
                <a:lnTo>
                  <a:pt x="0" y="715617"/>
                </a:lnTo>
                <a:close/>
              </a:path>
            </a:pathLst>
          </a:custGeom>
          <a:solidFill>
            <a:srgbClr val="EEECE1">
              <a:alpha val="4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1403648" y="1959650"/>
            <a:ext cx="2792627" cy="2471352"/>
          </a:xfrm>
          <a:custGeom>
            <a:avLst/>
            <a:gdLst>
              <a:gd name="connsiteX0" fmla="*/ 432486 w 2792627"/>
              <a:gd name="connsiteY0" fmla="*/ 24714 h 2471352"/>
              <a:gd name="connsiteX1" fmla="*/ 0 w 2792627"/>
              <a:gd name="connsiteY1" fmla="*/ 1655806 h 2471352"/>
              <a:gd name="connsiteX2" fmla="*/ 1248032 w 2792627"/>
              <a:gd name="connsiteY2" fmla="*/ 1445741 h 2471352"/>
              <a:gd name="connsiteX3" fmla="*/ 1371600 w 2792627"/>
              <a:gd name="connsiteY3" fmla="*/ 2051222 h 2471352"/>
              <a:gd name="connsiteX4" fmla="*/ 2792627 w 2792627"/>
              <a:gd name="connsiteY4" fmla="*/ 2471352 h 2471352"/>
              <a:gd name="connsiteX5" fmla="*/ 2063578 w 2792627"/>
              <a:gd name="connsiteY5" fmla="*/ 0 h 2471352"/>
              <a:gd name="connsiteX6" fmla="*/ 432486 w 2792627"/>
              <a:gd name="connsiteY6" fmla="*/ 24714 h 2471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2627" h="2471352">
                <a:moveTo>
                  <a:pt x="432486" y="24714"/>
                </a:moveTo>
                <a:lnTo>
                  <a:pt x="0" y="1655806"/>
                </a:lnTo>
                <a:lnTo>
                  <a:pt x="1248032" y="1445741"/>
                </a:lnTo>
                <a:lnTo>
                  <a:pt x="1371600" y="2051222"/>
                </a:lnTo>
                <a:lnTo>
                  <a:pt x="2792627" y="2471352"/>
                </a:lnTo>
                <a:lnTo>
                  <a:pt x="2063578" y="0"/>
                </a:lnTo>
                <a:lnTo>
                  <a:pt x="432486" y="24714"/>
                </a:lnTo>
                <a:close/>
              </a:path>
            </a:pathLst>
          </a:custGeom>
          <a:solidFill>
            <a:srgbClr val="EEECE1">
              <a:alpha val="4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5004048" y="2564904"/>
            <a:ext cx="2162432" cy="1717589"/>
          </a:xfrm>
          <a:custGeom>
            <a:avLst/>
            <a:gdLst>
              <a:gd name="connsiteX0" fmla="*/ 593124 w 2162432"/>
              <a:gd name="connsiteY0" fmla="*/ 0 h 1717589"/>
              <a:gd name="connsiteX1" fmla="*/ 988540 w 2162432"/>
              <a:gd name="connsiteY1" fmla="*/ 914400 h 1717589"/>
              <a:gd name="connsiteX2" fmla="*/ 2162432 w 2162432"/>
              <a:gd name="connsiteY2" fmla="*/ 1309816 h 1717589"/>
              <a:gd name="connsiteX3" fmla="*/ 0 w 2162432"/>
              <a:gd name="connsiteY3" fmla="*/ 1717589 h 1717589"/>
              <a:gd name="connsiteX4" fmla="*/ 593124 w 2162432"/>
              <a:gd name="connsiteY4" fmla="*/ 0 h 1717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432" h="1717589">
                <a:moveTo>
                  <a:pt x="593124" y="0"/>
                </a:moveTo>
                <a:lnTo>
                  <a:pt x="988540" y="914400"/>
                </a:lnTo>
                <a:lnTo>
                  <a:pt x="2162432" y="1309816"/>
                </a:lnTo>
                <a:lnTo>
                  <a:pt x="0" y="1717589"/>
                </a:lnTo>
                <a:lnTo>
                  <a:pt x="593124" y="0"/>
                </a:lnTo>
                <a:close/>
              </a:path>
            </a:pathLst>
          </a:custGeom>
          <a:solidFill>
            <a:srgbClr val="EEECE1">
              <a:alpha val="4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5114561" y="1890584"/>
            <a:ext cx="3163330" cy="2829697"/>
          </a:xfrm>
          <a:custGeom>
            <a:avLst/>
            <a:gdLst>
              <a:gd name="connsiteX0" fmla="*/ 0 w 3163330"/>
              <a:gd name="connsiteY0" fmla="*/ 1260389 h 2829697"/>
              <a:gd name="connsiteX1" fmla="*/ 1556951 w 3163330"/>
              <a:gd name="connsiteY1" fmla="*/ 1037967 h 2829697"/>
              <a:gd name="connsiteX2" fmla="*/ 1495168 w 3163330"/>
              <a:gd name="connsiteY2" fmla="*/ 2829697 h 2829697"/>
              <a:gd name="connsiteX3" fmla="*/ 3163330 w 3163330"/>
              <a:gd name="connsiteY3" fmla="*/ 852616 h 2829697"/>
              <a:gd name="connsiteX4" fmla="*/ 593124 w 3163330"/>
              <a:gd name="connsiteY4" fmla="*/ 0 h 2829697"/>
              <a:gd name="connsiteX5" fmla="*/ 0 w 3163330"/>
              <a:gd name="connsiteY5" fmla="*/ 1260389 h 2829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3330" h="2829697">
                <a:moveTo>
                  <a:pt x="0" y="1260389"/>
                </a:moveTo>
                <a:lnTo>
                  <a:pt x="1556951" y="1037967"/>
                </a:lnTo>
                <a:lnTo>
                  <a:pt x="1495168" y="2829697"/>
                </a:lnTo>
                <a:lnTo>
                  <a:pt x="3163330" y="852616"/>
                </a:lnTo>
                <a:lnTo>
                  <a:pt x="593124" y="0"/>
                </a:lnTo>
                <a:lnTo>
                  <a:pt x="0" y="1260389"/>
                </a:lnTo>
                <a:close/>
              </a:path>
            </a:pathLst>
          </a:custGeom>
          <a:solidFill>
            <a:srgbClr val="EEECE1">
              <a:alpha val="4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1" dirty="0" smtClean="0"/>
              <a:t>1.</a:t>
            </a:r>
            <a:r>
              <a:rPr lang="zh-CN" altLang="en-US" b="1" dirty="0" smtClean="0"/>
              <a:t>计算两个多变形的所有交点。并用这些交点把每条边变成多条边，并计算该交点是入点还是出点。</a:t>
            </a:r>
            <a:endParaRPr lang="en-US" altLang="zh-CN" b="1" dirty="0" smtClean="0"/>
          </a:p>
          <a:p>
            <a:r>
              <a:rPr lang="en-US" altLang="zh-CN" b="1" dirty="0" smtClean="0"/>
              <a:t>2.</a:t>
            </a:r>
            <a:r>
              <a:rPr lang="zh-CN" altLang="en-US" b="1" dirty="0" smtClean="0"/>
              <a:t>遍历主多变形的所有顶点，如果是出点，就交换到次多变形对应的点，次多边形继续遍历其所有顶点，直到顶点为出点，交换到主多变形对应的顶点。直到遍历完组多变形的所有顶点。</a:t>
            </a:r>
            <a:endParaRPr lang="zh-CN" altLang="en-US" b="1" dirty="0"/>
          </a:p>
        </p:txBody>
      </p:sp>
      <p:sp>
        <p:nvSpPr>
          <p:cNvPr id="4" name="标题 1"/>
          <p:cNvSpPr>
            <a:spLocks noGrp="1"/>
          </p:cNvSpPr>
          <p:nvPr>
            <p:ph type="title"/>
          </p:nvPr>
        </p:nvSpPr>
        <p:spPr>
          <a:xfrm>
            <a:off x="457200" y="274638"/>
            <a:ext cx="8229600" cy="1143000"/>
          </a:xfrm>
        </p:spPr>
        <p:txBody>
          <a:bodyPr/>
          <a:lstStyle/>
          <a:p>
            <a:r>
              <a:rPr lang="en-US" altLang="zh-CN" b="1" dirty="0" err="1"/>
              <a:t>Weiler-Athenton</a:t>
            </a:r>
            <a:r>
              <a:rPr lang="zh-CN" altLang="en-US" b="1" dirty="0" smtClean="0"/>
              <a:t>多边形合并算法</a:t>
            </a:r>
            <a:endParaRPr lang="zh-CN" altLang="en-US"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多边形相交的特殊情况</a:t>
            </a:r>
            <a:endParaRPr lang="zh-CN" altLang="en-US" b="1" dirty="0"/>
          </a:p>
        </p:txBody>
      </p:sp>
      <p:sp>
        <p:nvSpPr>
          <p:cNvPr id="8" name="任意多边形 7"/>
          <p:cNvSpPr/>
          <p:nvPr/>
        </p:nvSpPr>
        <p:spPr>
          <a:xfrm>
            <a:off x="2039303" y="2564904"/>
            <a:ext cx="2100649" cy="1368152"/>
          </a:xfrm>
          <a:custGeom>
            <a:avLst/>
            <a:gdLst>
              <a:gd name="connsiteX0" fmla="*/ 0 w 2100649"/>
              <a:gd name="connsiteY0" fmla="*/ 0 h 1767016"/>
              <a:gd name="connsiteX1" fmla="*/ 61784 w 2100649"/>
              <a:gd name="connsiteY1" fmla="*/ 1729946 h 1767016"/>
              <a:gd name="connsiteX2" fmla="*/ 2100649 w 2100649"/>
              <a:gd name="connsiteY2" fmla="*/ 1767016 h 1767016"/>
              <a:gd name="connsiteX3" fmla="*/ 2026509 w 2100649"/>
              <a:gd name="connsiteY3" fmla="*/ 61784 h 1767016"/>
              <a:gd name="connsiteX4" fmla="*/ 0 w 2100649"/>
              <a:gd name="connsiteY4" fmla="*/ 0 h 1767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0649" h="1767016">
                <a:moveTo>
                  <a:pt x="0" y="0"/>
                </a:moveTo>
                <a:lnTo>
                  <a:pt x="61784" y="1729946"/>
                </a:lnTo>
                <a:lnTo>
                  <a:pt x="2100649" y="1767016"/>
                </a:lnTo>
                <a:lnTo>
                  <a:pt x="2026509" y="6178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828401" y="2996952"/>
            <a:ext cx="1223319" cy="889686"/>
          </a:xfrm>
          <a:custGeom>
            <a:avLst/>
            <a:gdLst>
              <a:gd name="connsiteX0" fmla="*/ 0 w 1223319"/>
              <a:gd name="connsiteY0" fmla="*/ 0 h 889686"/>
              <a:gd name="connsiteX1" fmla="*/ 1223319 w 1223319"/>
              <a:gd name="connsiteY1" fmla="*/ 12356 h 889686"/>
              <a:gd name="connsiteX2" fmla="*/ 333632 w 1223319"/>
              <a:gd name="connsiteY2" fmla="*/ 889686 h 889686"/>
              <a:gd name="connsiteX3" fmla="*/ 0 w 1223319"/>
              <a:gd name="connsiteY3" fmla="*/ 0 h 889686"/>
            </a:gdLst>
            <a:ahLst/>
            <a:cxnLst>
              <a:cxn ang="0">
                <a:pos x="connsiteX0" y="connsiteY0"/>
              </a:cxn>
              <a:cxn ang="0">
                <a:pos x="connsiteX1" y="connsiteY1"/>
              </a:cxn>
              <a:cxn ang="0">
                <a:pos x="connsiteX2" y="connsiteY2"/>
              </a:cxn>
              <a:cxn ang="0">
                <a:pos x="connsiteX3" y="connsiteY3"/>
              </a:cxn>
            </a:cxnLst>
            <a:rect l="l" t="t" r="r" b="b"/>
            <a:pathLst>
              <a:path w="1223319" h="889686">
                <a:moveTo>
                  <a:pt x="0" y="0"/>
                </a:moveTo>
                <a:lnTo>
                  <a:pt x="1223319" y="12356"/>
                </a:lnTo>
                <a:lnTo>
                  <a:pt x="333632" y="889686"/>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364088" y="2924944"/>
            <a:ext cx="151216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004048" y="2708920"/>
            <a:ext cx="36004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364088" y="4293096"/>
            <a:ext cx="151216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364088" y="4509120"/>
            <a:ext cx="36004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自创基于格子地图的多边形算法</a:t>
            </a:r>
            <a:endParaRPr lang="zh-CN" altLang="en-US" b="1" dirty="0"/>
          </a:p>
        </p:txBody>
      </p:sp>
      <p:sp>
        <p:nvSpPr>
          <p:cNvPr id="3" name="内容占位符 2"/>
          <p:cNvSpPr>
            <a:spLocks noGrp="1"/>
          </p:cNvSpPr>
          <p:nvPr>
            <p:ph idx="1"/>
          </p:nvPr>
        </p:nvSpPr>
        <p:spPr/>
        <p:txBody>
          <a:bodyPr>
            <a:normAutofit lnSpcReduction="10000"/>
          </a:bodyPr>
          <a:lstStyle/>
          <a:p>
            <a:r>
              <a:rPr lang="en-US" altLang="zh-CN" b="1" dirty="0" smtClean="0"/>
              <a:t>1.</a:t>
            </a:r>
            <a:r>
              <a:rPr lang="zh-CN" altLang="en-US" b="1" dirty="0" smtClean="0"/>
              <a:t>遍历所有的格子点，如果该格子点还未被访问过。</a:t>
            </a:r>
            <a:endParaRPr lang="en-US" altLang="zh-CN" b="1" dirty="0" smtClean="0"/>
          </a:p>
          <a:p>
            <a:r>
              <a:rPr lang="en-US" altLang="zh-CN" b="1" dirty="0" smtClean="0"/>
              <a:t>         1</a:t>
            </a:r>
            <a:r>
              <a:rPr lang="zh-CN" altLang="en-US" b="1" dirty="0" smtClean="0"/>
              <a:t>）如果是可过点，则按顺时针方向依次遍历邻接于不可过点的所有可过点，形成一个多边形；如果是不可过点，则按逆时针方向依次遍历邻接于可过点的所有不可过点，形成一个多边形。  </a:t>
            </a:r>
            <a:endParaRPr lang="en-US" altLang="zh-CN" b="1" dirty="0" smtClean="0"/>
          </a:p>
          <a:p>
            <a:r>
              <a:rPr lang="en-US" altLang="zh-CN" b="1" dirty="0" smtClean="0"/>
              <a:t>        2</a:t>
            </a:r>
            <a:r>
              <a:rPr lang="zh-CN" altLang="en-US" b="1" dirty="0" smtClean="0"/>
              <a:t>）从该点出发，遍历所有邻接的同可过或同不可过点，将这些点标记为已访问。</a:t>
            </a:r>
            <a:endParaRPr lang="en-US" altLang="zh-CN" b="1"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33611" y="941065"/>
            <a:ext cx="8486861" cy="50802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Delaunay</a:t>
            </a:r>
            <a:r>
              <a:rPr lang="zh-CN" altLang="en-US" b="1" dirty="0" smtClean="0"/>
              <a:t>三角剖分</a:t>
            </a:r>
            <a:endParaRPr lang="zh-CN" altLang="en-US" b="1" dirty="0"/>
          </a:p>
        </p:txBody>
      </p:sp>
      <p:sp>
        <p:nvSpPr>
          <p:cNvPr id="3" name="内容占位符 2"/>
          <p:cNvSpPr>
            <a:spLocks noGrp="1"/>
          </p:cNvSpPr>
          <p:nvPr>
            <p:ph idx="1"/>
          </p:nvPr>
        </p:nvSpPr>
        <p:spPr/>
        <p:txBody>
          <a:bodyPr>
            <a:normAutofit lnSpcReduction="10000"/>
          </a:bodyPr>
          <a:lstStyle/>
          <a:p>
            <a:r>
              <a:rPr lang="en-US" altLang="zh-CN" b="1" dirty="0" smtClean="0"/>
              <a:t>【</a:t>
            </a:r>
            <a:r>
              <a:rPr lang="zh-CN" altLang="en-US" b="1" dirty="0" smtClean="0"/>
              <a:t>定义</a:t>
            </a:r>
            <a:r>
              <a:rPr lang="en-US" altLang="zh-CN" b="1" dirty="0" smtClean="0"/>
              <a:t>】Delaunay</a:t>
            </a:r>
            <a:r>
              <a:rPr lang="zh-CN" altLang="en-US" b="1" dirty="0" smtClean="0"/>
              <a:t>边：假设</a:t>
            </a:r>
            <a:r>
              <a:rPr lang="en-US" altLang="zh-CN" b="1" dirty="0" smtClean="0"/>
              <a:t>E</a:t>
            </a:r>
            <a:r>
              <a:rPr lang="zh-CN" altLang="en-US" b="1" dirty="0" smtClean="0"/>
              <a:t>中的一条边</a:t>
            </a:r>
            <a:r>
              <a:rPr lang="en-US" altLang="zh-CN" b="1" dirty="0" smtClean="0"/>
              <a:t>e</a:t>
            </a:r>
            <a:r>
              <a:rPr lang="zh-CN" altLang="en-US" b="1" dirty="0" smtClean="0"/>
              <a:t>（两个端点为</a:t>
            </a:r>
            <a:r>
              <a:rPr lang="en-US" altLang="zh-CN" b="1" dirty="0" err="1" smtClean="0"/>
              <a:t>a,b</a:t>
            </a:r>
            <a:r>
              <a:rPr lang="zh-CN" altLang="en-US" b="1" dirty="0" smtClean="0"/>
              <a:t>），</a:t>
            </a:r>
            <a:r>
              <a:rPr lang="en-US" altLang="zh-CN" b="1" dirty="0" smtClean="0"/>
              <a:t>e</a:t>
            </a:r>
            <a:r>
              <a:rPr lang="zh-CN" altLang="en-US" b="1" dirty="0" smtClean="0"/>
              <a:t>若满足下列条件，则称之为</a:t>
            </a:r>
            <a:r>
              <a:rPr lang="en-US" altLang="zh-CN" b="1" dirty="0" smtClean="0"/>
              <a:t>Delaunay</a:t>
            </a:r>
            <a:r>
              <a:rPr lang="zh-CN" altLang="en-US" b="1" dirty="0" smtClean="0"/>
              <a:t>边：存在一个圆经过</a:t>
            </a:r>
            <a:r>
              <a:rPr lang="en-US" altLang="zh-CN" b="1" dirty="0" err="1" smtClean="0"/>
              <a:t>a,b</a:t>
            </a:r>
            <a:r>
              <a:rPr lang="zh-CN" altLang="en-US" b="1" dirty="0" smtClean="0"/>
              <a:t>两点，圆内</a:t>
            </a:r>
            <a:r>
              <a:rPr lang="en-US" altLang="zh-CN" b="1" dirty="0" smtClean="0"/>
              <a:t>(</a:t>
            </a:r>
            <a:r>
              <a:rPr lang="zh-CN" altLang="en-US" b="1" dirty="0" smtClean="0"/>
              <a:t>注意是圆内，圆上最多三点共圆</a:t>
            </a:r>
            <a:r>
              <a:rPr lang="en-US" altLang="zh-CN" b="1" dirty="0" smtClean="0"/>
              <a:t>)</a:t>
            </a:r>
            <a:r>
              <a:rPr lang="zh-CN" altLang="en-US" b="1" dirty="0" smtClean="0"/>
              <a:t>不含点集</a:t>
            </a:r>
            <a:r>
              <a:rPr lang="en-US" altLang="zh-CN" b="1" dirty="0" smtClean="0"/>
              <a:t>V</a:t>
            </a:r>
            <a:r>
              <a:rPr lang="zh-CN" altLang="en-US" b="1" dirty="0" smtClean="0"/>
              <a:t>中任何其他的点，这一特性又称空圆特性。</a:t>
            </a:r>
          </a:p>
          <a:p>
            <a:r>
              <a:rPr lang="zh-CN" altLang="en-US" b="1" dirty="0" smtClean="0"/>
              <a:t>    </a:t>
            </a:r>
            <a:r>
              <a:rPr lang="en-US" altLang="zh-CN" b="1" dirty="0" smtClean="0"/>
              <a:t>【</a:t>
            </a:r>
            <a:r>
              <a:rPr lang="zh-CN" altLang="en-US" b="1" dirty="0" smtClean="0"/>
              <a:t>定义</a:t>
            </a:r>
            <a:r>
              <a:rPr lang="en-US" altLang="zh-CN" b="1" dirty="0" smtClean="0"/>
              <a:t>】Delaunay</a:t>
            </a:r>
            <a:r>
              <a:rPr lang="zh-CN" altLang="en-US" b="1" dirty="0" smtClean="0"/>
              <a:t>三角剖分：如果点集</a:t>
            </a:r>
            <a:r>
              <a:rPr lang="en-US" altLang="zh-CN" b="1" dirty="0" smtClean="0"/>
              <a:t>V</a:t>
            </a:r>
            <a:r>
              <a:rPr lang="zh-CN" altLang="en-US" b="1" dirty="0" smtClean="0"/>
              <a:t>的一个三角剖分</a:t>
            </a:r>
            <a:r>
              <a:rPr lang="en-US" altLang="zh-CN" b="1" dirty="0" smtClean="0"/>
              <a:t>T</a:t>
            </a:r>
            <a:r>
              <a:rPr lang="zh-CN" altLang="en-US" b="1" dirty="0" smtClean="0"/>
              <a:t>只包含</a:t>
            </a:r>
            <a:r>
              <a:rPr lang="en-US" altLang="zh-CN" b="1" dirty="0" smtClean="0"/>
              <a:t>Delaunay</a:t>
            </a:r>
            <a:r>
              <a:rPr lang="zh-CN" altLang="en-US" b="1" dirty="0" smtClean="0"/>
              <a:t>边，那么该三角剖分称为</a:t>
            </a:r>
            <a:r>
              <a:rPr lang="en-US" altLang="zh-CN" b="1" dirty="0" smtClean="0"/>
              <a:t>Delaunay</a:t>
            </a:r>
            <a:r>
              <a:rPr lang="zh-CN" altLang="en-US" b="1" dirty="0" smtClean="0"/>
              <a:t>三角剖分。</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Delaunay</a:t>
            </a:r>
            <a:r>
              <a:rPr lang="zh-CN" altLang="en-US" b="1" dirty="0" smtClean="0"/>
              <a:t>三角剖分特性</a:t>
            </a:r>
            <a:endParaRPr lang="zh-CN" altLang="en-US" b="1" dirty="0"/>
          </a:p>
        </p:txBody>
      </p:sp>
      <p:sp>
        <p:nvSpPr>
          <p:cNvPr id="3" name="内容占位符 2"/>
          <p:cNvSpPr>
            <a:spLocks noGrp="1"/>
          </p:cNvSpPr>
          <p:nvPr>
            <p:ph idx="1"/>
          </p:nvPr>
        </p:nvSpPr>
        <p:spPr/>
        <p:txBody>
          <a:bodyPr>
            <a:normAutofit fontScale="77500" lnSpcReduction="20000"/>
          </a:bodyPr>
          <a:lstStyle/>
          <a:p>
            <a:r>
              <a:rPr lang="zh-CN" altLang="en-US" b="1" dirty="0" smtClean="0"/>
              <a:t>    </a:t>
            </a:r>
            <a:r>
              <a:rPr lang="en-US" altLang="zh-CN" b="1" dirty="0" smtClean="0"/>
              <a:t>1.</a:t>
            </a:r>
            <a:r>
              <a:rPr lang="zh-CN" altLang="en-US" b="1" dirty="0" smtClean="0"/>
              <a:t>最接近：以最近临的三点形成三角形，且各线段</a:t>
            </a:r>
            <a:r>
              <a:rPr lang="en-US" altLang="zh-CN" b="1" dirty="0" smtClean="0"/>
              <a:t>(</a:t>
            </a:r>
            <a:r>
              <a:rPr lang="zh-CN" altLang="en-US" b="1" dirty="0" smtClean="0"/>
              <a:t>三角形的边</a:t>
            </a:r>
            <a:r>
              <a:rPr lang="en-US" altLang="zh-CN" b="1" dirty="0" smtClean="0"/>
              <a:t>)</a:t>
            </a:r>
            <a:r>
              <a:rPr lang="zh-CN" altLang="en-US" b="1" dirty="0" smtClean="0"/>
              <a:t>皆不相交。</a:t>
            </a:r>
          </a:p>
          <a:p>
            <a:r>
              <a:rPr lang="zh-CN" altLang="en-US" b="1" dirty="0" smtClean="0"/>
              <a:t>    </a:t>
            </a:r>
            <a:r>
              <a:rPr lang="en-US" altLang="zh-CN" b="1" dirty="0" smtClean="0"/>
              <a:t>2.</a:t>
            </a:r>
            <a:r>
              <a:rPr lang="zh-CN" altLang="en-US" b="1" dirty="0" smtClean="0"/>
              <a:t>唯一性：不论从区域何处开始构建，最终都将得到一致的结果。</a:t>
            </a:r>
          </a:p>
          <a:p>
            <a:r>
              <a:rPr lang="zh-CN" altLang="en-US" b="1" dirty="0" smtClean="0"/>
              <a:t>    </a:t>
            </a:r>
            <a:r>
              <a:rPr lang="en-US" altLang="zh-CN" b="1" dirty="0" smtClean="0"/>
              <a:t>3.</a:t>
            </a:r>
            <a:r>
              <a:rPr lang="zh-CN" altLang="en-US" b="1" dirty="0" smtClean="0"/>
              <a:t>最优性：任意两个相邻三角形形成的凸四边形的对角线如果可以互换的话，那么两个三角形六个内角中最小的角度不会变大。</a:t>
            </a:r>
          </a:p>
          <a:p>
            <a:r>
              <a:rPr lang="zh-CN" altLang="en-US" b="1" dirty="0" smtClean="0"/>
              <a:t>    </a:t>
            </a:r>
            <a:r>
              <a:rPr lang="en-US" altLang="zh-CN" b="1" dirty="0" smtClean="0"/>
              <a:t>4.</a:t>
            </a:r>
            <a:r>
              <a:rPr lang="zh-CN" altLang="en-US" b="1" dirty="0" smtClean="0"/>
              <a:t>最规则：如果将三角网中的每个三角形的最小角进行升序排列，则</a:t>
            </a:r>
            <a:r>
              <a:rPr lang="en-US" altLang="zh-CN" b="1" dirty="0" smtClean="0"/>
              <a:t>Delaunay</a:t>
            </a:r>
            <a:r>
              <a:rPr lang="zh-CN" altLang="en-US" b="1" dirty="0" smtClean="0"/>
              <a:t>三角网的排列得到的数值最大。</a:t>
            </a:r>
          </a:p>
          <a:p>
            <a:r>
              <a:rPr lang="zh-CN" altLang="en-US" b="1" dirty="0" smtClean="0"/>
              <a:t>    </a:t>
            </a:r>
            <a:r>
              <a:rPr lang="en-US" altLang="zh-CN" b="1" dirty="0" smtClean="0"/>
              <a:t>5.</a:t>
            </a:r>
            <a:r>
              <a:rPr lang="zh-CN" altLang="en-US" b="1" dirty="0" smtClean="0"/>
              <a:t>区域性：新增、删除、移动某一个顶点时只会影响临近的三角形。</a:t>
            </a:r>
          </a:p>
          <a:p>
            <a:r>
              <a:rPr lang="zh-CN" altLang="en-US" b="1" dirty="0" smtClean="0"/>
              <a:t>    </a:t>
            </a:r>
            <a:r>
              <a:rPr lang="en-US" altLang="zh-CN" b="1" dirty="0" smtClean="0"/>
              <a:t>6.</a:t>
            </a:r>
            <a:r>
              <a:rPr lang="zh-CN" altLang="en-US" b="1" dirty="0" smtClean="0"/>
              <a:t>具有凸多边形的外壳：三角网最外层的边界形成一个凸多边形的外壳。 </a:t>
            </a:r>
          </a:p>
          <a:p>
            <a:endParaRPr lang="zh-CN" altLang="en-US"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点对于直线可见</a:t>
            </a:r>
            <a:endParaRPr lang="zh-CN" altLang="en-US" b="1" dirty="0"/>
          </a:p>
        </p:txBody>
      </p:sp>
      <p:sp>
        <p:nvSpPr>
          <p:cNvPr id="3" name="内容占位符 2"/>
          <p:cNvSpPr>
            <a:spLocks noGrp="1"/>
          </p:cNvSpPr>
          <p:nvPr>
            <p:ph idx="1"/>
          </p:nvPr>
        </p:nvSpPr>
        <p:spPr/>
        <p:txBody>
          <a:bodyPr>
            <a:normAutofit fontScale="85000" lnSpcReduction="10000"/>
          </a:bodyPr>
          <a:lstStyle/>
          <a:p>
            <a:r>
              <a:rPr lang="en-US" altLang="zh-CN" b="1" dirty="0" smtClean="0"/>
              <a:t>A. </a:t>
            </a:r>
            <a:r>
              <a:rPr lang="zh-CN" altLang="en-US" b="1" dirty="0" smtClean="0"/>
              <a:t>我们称点 </a:t>
            </a:r>
            <a:r>
              <a:rPr lang="en-US" altLang="zh-CN" b="1" dirty="0" smtClean="0"/>
              <a:t>p3 </a:t>
            </a:r>
            <a:r>
              <a:rPr lang="zh-CN" altLang="en-US" b="1" dirty="0" smtClean="0"/>
              <a:t>为直线 </a:t>
            </a:r>
            <a:r>
              <a:rPr lang="en-US" altLang="zh-CN" b="1" dirty="0" smtClean="0"/>
              <a:t>p1p2 </a:t>
            </a:r>
            <a:r>
              <a:rPr lang="zh-CN" altLang="en-US" b="1" dirty="0" smtClean="0"/>
              <a:t>的可见点，其必须满足下面三个条件：</a:t>
            </a:r>
          </a:p>
          <a:p>
            <a:r>
              <a:rPr lang="zh-CN" altLang="en-US" b="1" dirty="0" smtClean="0"/>
              <a:t> </a:t>
            </a:r>
          </a:p>
          <a:p>
            <a:r>
              <a:rPr lang="zh-CN" altLang="en-US" b="1" dirty="0" smtClean="0"/>
              <a:t>（</a:t>
            </a:r>
            <a:r>
              <a:rPr lang="en-US" altLang="zh-CN" b="1" dirty="0" smtClean="0"/>
              <a:t>1</a:t>
            </a:r>
            <a:r>
              <a:rPr lang="zh-CN" altLang="en-US" b="1" dirty="0" smtClean="0"/>
              <a:t>） </a:t>
            </a:r>
            <a:r>
              <a:rPr lang="en-US" altLang="zh-CN" b="1" dirty="0" smtClean="0"/>
              <a:t>p3 </a:t>
            </a:r>
            <a:r>
              <a:rPr lang="zh-CN" altLang="en-US" b="1" dirty="0" smtClean="0"/>
              <a:t>在边 </a:t>
            </a:r>
            <a:r>
              <a:rPr lang="en-US" altLang="zh-CN" b="1" dirty="0" smtClean="0"/>
              <a:t>p1p2 </a:t>
            </a:r>
            <a:r>
              <a:rPr lang="zh-CN" altLang="en-US" b="1" dirty="0" smtClean="0"/>
              <a:t>的右侧 </a:t>
            </a:r>
            <a:r>
              <a:rPr lang="en-US" altLang="zh-CN" b="1" dirty="0" smtClean="0"/>
              <a:t>(</a:t>
            </a:r>
            <a:r>
              <a:rPr lang="zh-CN" altLang="en-US" b="1" dirty="0" smtClean="0"/>
              <a:t>顶点顺序为顺时针</a:t>
            </a:r>
            <a:r>
              <a:rPr lang="en-US" altLang="zh-CN" b="1" dirty="0" smtClean="0"/>
              <a:t>)</a:t>
            </a:r>
            <a:r>
              <a:rPr lang="zh-CN" altLang="en-US" b="1" dirty="0" smtClean="0"/>
              <a:t>；</a:t>
            </a:r>
          </a:p>
          <a:p>
            <a:r>
              <a:rPr lang="zh-CN" altLang="en-US" b="1" dirty="0" smtClean="0"/>
              <a:t> </a:t>
            </a:r>
          </a:p>
          <a:p>
            <a:r>
              <a:rPr lang="zh-CN" altLang="en-US" b="1" dirty="0" smtClean="0"/>
              <a:t>（</a:t>
            </a:r>
            <a:r>
              <a:rPr lang="en-US" altLang="zh-CN" b="1" dirty="0" smtClean="0"/>
              <a:t>2</a:t>
            </a:r>
            <a:r>
              <a:rPr lang="zh-CN" altLang="en-US" b="1" dirty="0" smtClean="0"/>
              <a:t>） </a:t>
            </a:r>
            <a:r>
              <a:rPr lang="en-US" altLang="zh-CN" b="1" dirty="0" smtClean="0"/>
              <a:t>p3 </a:t>
            </a:r>
            <a:r>
              <a:rPr lang="zh-CN" altLang="en-US" b="1" dirty="0" smtClean="0"/>
              <a:t>与 </a:t>
            </a:r>
            <a:r>
              <a:rPr lang="en-US" altLang="zh-CN" b="1" dirty="0" smtClean="0"/>
              <a:t>p1 </a:t>
            </a:r>
            <a:r>
              <a:rPr lang="zh-CN" altLang="en-US" b="1" dirty="0" smtClean="0"/>
              <a:t>可见，即 </a:t>
            </a:r>
            <a:r>
              <a:rPr lang="en-US" altLang="zh-CN" b="1" dirty="0" smtClean="0"/>
              <a:t>p1p3 </a:t>
            </a:r>
            <a:r>
              <a:rPr lang="zh-CN" altLang="en-US" b="1" dirty="0" smtClean="0"/>
              <a:t>不与任何一个约束边相交；</a:t>
            </a:r>
          </a:p>
          <a:p>
            <a:r>
              <a:rPr lang="zh-CN" altLang="en-US" b="1" dirty="0" smtClean="0"/>
              <a:t> </a:t>
            </a:r>
          </a:p>
          <a:p>
            <a:r>
              <a:rPr lang="zh-CN" altLang="en-US" b="1" dirty="0" smtClean="0"/>
              <a:t>（</a:t>
            </a:r>
            <a:r>
              <a:rPr lang="en-US" altLang="zh-CN" b="1" dirty="0" smtClean="0"/>
              <a:t>3</a:t>
            </a:r>
            <a:r>
              <a:rPr lang="zh-CN" altLang="en-US" b="1" dirty="0" smtClean="0"/>
              <a:t>） </a:t>
            </a:r>
            <a:r>
              <a:rPr lang="en-US" altLang="zh-CN" b="1" dirty="0" smtClean="0"/>
              <a:t>p3 </a:t>
            </a:r>
            <a:r>
              <a:rPr lang="zh-CN" altLang="en-US" b="1" dirty="0" smtClean="0"/>
              <a:t>与 </a:t>
            </a:r>
            <a:r>
              <a:rPr lang="en-US" altLang="zh-CN" b="1" dirty="0" smtClean="0"/>
              <a:t>p2 </a:t>
            </a:r>
            <a:r>
              <a:rPr lang="zh-CN" altLang="en-US" b="1" dirty="0" smtClean="0"/>
              <a:t>可见</a:t>
            </a:r>
          </a:p>
          <a:p>
            <a:r>
              <a:rPr lang="zh-CN" altLang="en-US" b="1" dirty="0" smtClean="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DT</a:t>
            </a:r>
            <a:r>
              <a:rPr lang="zh-CN" altLang="en-US" b="1" dirty="0" smtClean="0"/>
              <a:t>点</a:t>
            </a:r>
            <a:endParaRPr lang="zh-CN" altLang="en-US" b="1" dirty="0"/>
          </a:p>
        </p:txBody>
      </p:sp>
      <p:sp>
        <p:nvSpPr>
          <p:cNvPr id="3" name="内容占位符 2"/>
          <p:cNvSpPr>
            <a:spLocks noGrp="1"/>
          </p:cNvSpPr>
          <p:nvPr>
            <p:ph idx="1"/>
          </p:nvPr>
        </p:nvSpPr>
        <p:spPr/>
        <p:txBody>
          <a:bodyPr>
            <a:normAutofit fontScale="62500" lnSpcReduction="20000"/>
          </a:bodyPr>
          <a:lstStyle/>
          <a:p>
            <a:r>
              <a:rPr lang="zh-CN" altLang="en-US" b="1" dirty="0" smtClean="0"/>
              <a:t>在一个约束</a:t>
            </a:r>
            <a:r>
              <a:rPr lang="en-US" altLang="zh-CN" b="1" dirty="0" smtClean="0"/>
              <a:t>Delaunay</a:t>
            </a:r>
            <a:r>
              <a:rPr lang="zh-CN" altLang="en-US" b="1" dirty="0" smtClean="0"/>
              <a:t>三角形中，其中与一条边相对的顶点称为该边的</a:t>
            </a:r>
            <a:r>
              <a:rPr lang="en-US" altLang="zh-CN" b="1" dirty="0" smtClean="0"/>
              <a:t>DT</a:t>
            </a:r>
            <a:r>
              <a:rPr lang="zh-CN" altLang="en-US" b="1" dirty="0" smtClean="0"/>
              <a:t>点。</a:t>
            </a:r>
          </a:p>
          <a:p>
            <a:r>
              <a:rPr lang="zh-CN" altLang="en-US" b="1" dirty="0" smtClean="0"/>
              <a:t> </a:t>
            </a:r>
          </a:p>
          <a:p>
            <a:r>
              <a:rPr lang="zh-CN" altLang="en-US" b="1" dirty="0" smtClean="0"/>
              <a:t>确定 </a:t>
            </a:r>
            <a:r>
              <a:rPr lang="en-US" altLang="zh-CN" b="1" dirty="0" smtClean="0"/>
              <a:t>DT </a:t>
            </a:r>
            <a:r>
              <a:rPr lang="zh-CN" altLang="en-US" b="1" dirty="0" smtClean="0"/>
              <a:t>点的过程如下：</a:t>
            </a:r>
          </a:p>
          <a:p>
            <a:r>
              <a:rPr lang="zh-CN" altLang="en-US" b="1" dirty="0" smtClean="0"/>
              <a:t> </a:t>
            </a:r>
          </a:p>
          <a:p>
            <a:r>
              <a:rPr lang="en-US" altLang="zh-CN" b="1" dirty="0" smtClean="0"/>
              <a:t>Step1.  </a:t>
            </a:r>
            <a:r>
              <a:rPr lang="zh-CN" altLang="en-US" b="1" dirty="0" smtClean="0"/>
              <a:t>构造 </a:t>
            </a:r>
            <a:r>
              <a:rPr lang="en-US" altLang="zh-CN" b="1" dirty="0" smtClean="0"/>
              <a:t>Δp1p2p3 </a:t>
            </a:r>
            <a:r>
              <a:rPr lang="zh-CN" altLang="en-US" b="1" dirty="0" smtClean="0"/>
              <a:t>的外接圆 </a:t>
            </a:r>
            <a:r>
              <a:rPr lang="en-US" altLang="zh-CN" b="1" dirty="0" smtClean="0"/>
              <a:t>C</a:t>
            </a:r>
            <a:r>
              <a:rPr lang="zh-CN" altLang="en-US" b="1" dirty="0" smtClean="0"/>
              <a:t>（</a:t>
            </a:r>
            <a:r>
              <a:rPr lang="en-US" altLang="zh-CN" b="1" dirty="0" smtClean="0"/>
              <a:t>p1</a:t>
            </a:r>
            <a:r>
              <a:rPr lang="zh-CN" altLang="en-US" b="1" dirty="0" smtClean="0"/>
              <a:t>，</a:t>
            </a:r>
            <a:r>
              <a:rPr lang="en-US" altLang="zh-CN" b="1" dirty="0" smtClean="0"/>
              <a:t>p2</a:t>
            </a:r>
            <a:r>
              <a:rPr lang="zh-CN" altLang="en-US" b="1" dirty="0" smtClean="0"/>
              <a:t>，</a:t>
            </a:r>
            <a:r>
              <a:rPr lang="en-US" altLang="zh-CN" b="1" dirty="0" smtClean="0"/>
              <a:t>p3</a:t>
            </a:r>
            <a:r>
              <a:rPr lang="zh-CN" altLang="en-US" b="1" dirty="0" smtClean="0"/>
              <a:t>）及其网格包围盒 </a:t>
            </a:r>
            <a:r>
              <a:rPr lang="en-US" altLang="zh-CN" b="1" dirty="0" smtClean="0"/>
              <a:t>B</a:t>
            </a:r>
            <a:r>
              <a:rPr lang="zh-CN" altLang="en-US" b="1" dirty="0" smtClean="0"/>
              <a:t>（</a:t>
            </a:r>
            <a:r>
              <a:rPr lang="en-US" altLang="zh-CN" b="1" dirty="0" smtClean="0"/>
              <a:t>C</a:t>
            </a:r>
            <a:r>
              <a:rPr lang="zh-CN" altLang="en-US" b="1" dirty="0" smtClean="0"/>
              <a:t>（</a:t>
            </a:r>
            <a:r>
              <a:rPr lang="en-US" altLang="zh-CN" b="1" dirty="0" smtClean="0"/>
              <a:t>p1</a:t>
            </a:r>
            <a:r>
              <a:rPr lang="zh-CN" altLang="en-US" b="1" dirty="0" smtClean="0"/>
              <a:t>，</a:t>
            </a:r>
            <a:r>
              <a:rPr lang="en-US" altLang="zh-CN" b="1" dirty="0" smtClean="0"/>
              <a:t>p2</a:t>
            </a:r>
            <a:r>
              <a:rPr lang="zh-CN" altLang="en-US" b="1" dirty="0" smtClean="0"/>
              <a:t>，</a:t>
            </a:r>
            <a:r>
              <a:rPr lang="en-US" altLang="zh-CN" b="1" dirty="0" smtClean="0"/>
              <a:t>p3</a:t>
            </a:r>
            <a:r>
              <a:rPr lang="zh-CN" altLang="en-US" b="1" dirty="0" smtClean="0"/>
              <a:t>））</a:t>
            </a:r>
          </a:p>
          <a:p>
            <a:r>
              <a:rPr lang="zh-CN" altLang="en-US" b="1" dirty="0" smtClean="0"/>
              <a:t> </a:t>
            </a:r>
          </a:p>
          <a:p>
            <a:r>
              <a:rPr lang="en-US" altLang="zh-CN" b="1" dirty="0" smtClean="0"/>
              <a:t>Step2. </a:t>
            </a:r>
            <a:r>
              <a:rPr lang="zh-CN" altLang="en-US" b="1" dirty="0" smtClean="0"/>
              <a:t>依次访问网格包围盒内的每个网格单元： 对未作当前趟数标记的网格单元进行搜索，并将其标记为当前趟数；若某个网格单元中存在可见点 </a:t>
            </a:r>
            <a:r>
              <a:rPr lang="en-US" altLang="zh-CN" b="1" dirty="0" smtClean="0"/>
              <a:t>p, </a:t>
            </a:r>
            <a:r>
              <a:rPr lang="zh-CN" altLang="en-US" b="1" dirty="0" smtClean="0"/>
              <a:t>并且 ∠</a:t>
            </a:r>
            <a:r>
              <a:rPr lang="en-US" altLang="zh-CN" b="1" dirty="0" smtClean="0"/>
              <a:t>p1pp2 &gt; ∠p1p3p2</a:t>
            </a:r>
            <a:r>
              <a:rPr lang="zh-CN" altLang="en-US" b="1" dirty="0" smtClean="0"/>
              <a:t>，则令 </a:t>
            </a:r>
            <a:r>
              <a:rPr lang="en-US" altLang="zh-CN" b="1" dirty="0" smtClean="0"/>
              <a:t>p3=p1</a:t>
            </a:r>
            <a:r>
              <a:rPr lang="zh-CN" altLang="en-US" b="1" dirty="0" smtClean="0"/>
              <a:t>，转</a:t>
            </a:r>
            <a:r>
              <a:rPr lang="en-US" altLang="zh-CN" b="1" dirty="0" smtClean="0"/>
              <a:t>Step1</a:t>
            </a:r>
            <a:r>
              <a:rPr lang="zh-CN" altLang="en-US" b="1" dirty="0" smtClean="0"/>
              <a:t>；否则，转</a:t>
            </a:r>
            <a:r>
              <a:rPr lang="en-US" altLang="zh-CN" b="1" dirty="0" smtClean="0"/>
              <a:t>Step3.</a:t>
            </a:r>
          </a:p>
          <a:p>
            <a:r>
              <a:rPr lang="en-US" altLang="zh-CN" b="1" dirty="0" smtClean="0"/>
              <a:t> </a:t>
            </a:r>
          </a:p>
          <a:p>
            <a:r>
              <a:rPr lang="en-US" altLang="zh-CN" b="1" dirty="0" smtClean="0"/>
              <a:t>Step3.  </a:t>
            </a:r>
            <a:r>
              <a:rPr lang="zh-CN" altLang="en-US" b="1" dirty="0" smtClean="0"/>
              <a:t>若当前网格包围盒内所有网格单元都已被标记为当前趟数，也即</a:t>
            </a:r>
            <a:r>
              <a:rPr lang="en-US" altLang="zh-CN" b="1" dirty="0" smtClean="0"/>
              <a:t>C</a:t>
            </a:r>
            <a:r>
              <a:rPr lang="zh-CN" altLang="en-US" b="1" dirty="0" smtClean="0"/>
              <a:t>（</a:t>
            </a:r>
            <a:r>
              <a:rPr lang="en-US" altLang="zh-CN" b="1" dirty="0" smtClean="0"/>
              <a:t>p1</a:t>
            </a:r>
            <a:r>
              <a:rPr lang="zh-CN" altLang="en-US" b="1" dirty="0" smtClean="0"/>
              <a:t>，</a:t>
            </a:r>
            <a:r>
              <a:rPr lang="en-US" altLang="zh-CN" b="1" dirty="0" smtClean="0"/>
              <a:t>p2</a:t>
            </a:r>
            <a:r>
              <a:rPr lang="zh-CN" altLang="en-US" b="1" dirty="0" smtClean="0"/>
              <a:t>，</a:t>
            </a:r>
            <a:r>
              <a:rPr lang="en-US" altLang="zh-CN" b="1" dirty="0" smtClean="0"/>
              <a:t>p3</a:t>
            </a:r>
            <a:r>
              <a:rPr lang="zh-CN" altLang="en-US" b="1" dirty="0" smtClean="0"/>
              <a:t>）内无可见点，则 </a:t>
            </a:r>
            <a:r>
              <a:rPr lang="en-US" altLang="zh-CN" b="1" dirty="0" smtClean="0"/>
              <a:t>p3 </a:t>
            </a:r>
            <a:r>
              <a:rPr lang="zh-CN" altLang="en-US" b="1" dirty="0" smtClean="0"/>
              <a:t>为的 </a:t>
            </a:r>
            <a:r>
              <a:rPr lang="en-US" altLang="zh-CN" b="1" dirty="0" smtClean="0"/>
              <a:t>p1p2 </a:t>
            </a:r>
            <a:r>
              <a:rPr lang="zh-CN" altLang="en-US" b="1" dirty="0" smtClean="0"/>
              <a:t>的 </a:t>
            </a:r>
            <a:r>
              <a:rPr lang="en-US" altLang="zh-CN" b="1" dirty="0" smtClean="0"/>
              <a:t>DT </a:t>
            </a:r>
            <a:r>
              <a:rPr lang="zh-CN" altLang="en-US" b="1" dirty="0" smtClean="0"/>
              <a:t>点</a:t>
            </a:r>
          </a:p>
          <a:p>
            <a:endParaRPr lang="zh-CN" altLang="en-US"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主要内容</a:t>
            </a:r>
            <a:endParaRPr lang="zh-CN" altLang="en-US" b="1" dirty="0"/>
          </a:p>
        </p:txBody>
      </p:sp>
      <p:sp>
        <p:nvSpPr>
          <p:cNvPr id="3" name="内容占位符 2"/>
          <p:cNvSpPr>
            <a:spLocks noGrp="1"/>
          </p:cNvSpPr>
          <p:nvPr>
            <p:ph idx="1"/>
          </p:nvPr>
        </p:nvSpPr>
        <p:spPr/>
        <p:txBody>
          <a:bodyPr>
            <a:normAutofit lnSpcReduction="10000"/>
          </a:bodyPr>
          <a:lstStyle/>
          <a:p>
            <a:r>
              <a:rPr lang="en-US" altLang="zh-CN" b="1" dirty="0" smtClean="0"/>
              <a:t>1.A*</a:t>
            </a:r>
            <a:r>
              <a:rPr lang="zh-CN" altLang="en-US" b="1" dirty="0" smtClean="0"/>
              <a:t>寻路算法</a:t>
            </a:r>
            <a:endParaRPr lang="en-US" altLang="zh-CN" b="1" dirty="0" smtClean="0"/>
          </a:p>
          <a:p>
            <a:r>
              <a:rPr lang="en-US" altLang="zh-CN" b="1" dirty="0" smtClean="0"/>
              <a:t>2.</a:t>
            </a:r>
            <a:r>
              <a:rPr lang="zh-CN" altLang="en-US" b="1" dirty="0" smtClean="0"/>
              <a:t>最小堆</a:t>
            </a:r>
            <a:endParaRPr lang="en-US" altLang="zh-CN" b="1" dirty="0" smtClean="0"/>
          </a:p>
          <a:p>
            <a:r>
              <a:rPr lang="en-US" altLang="zh-CN" b="1" dirty="0" smtClean="0"/>
              <a:t>3.</a:t>
            </a:r>
            <a:r>
              <a:rPr lang="zh-CN" altLang="en-US" b="1" dirty="0" smtClean="0"/>
              <a:t>基于格子寻路的路径优化</a:t>
            </a:r>
            <a:endParaRPr lang="en-US" altLang="zh-CN" b="1" dirty="0" smtClean="0"/>
          </a:p>
          <a:p>
            <a:r>
              <a:rPr lang="en-US" altLang="zh-CN" b="1" dirty="0" smtClean="0"/>
              <a:t>4.</a:t>
            </a:r>
            <a:r>
              <a:rPr lang="zh-CN" altLang="en-US" b="1" dirty="0" smtClean="0"/>
              <a:t>导航网格寻路</a:t>
            </a:r>
            <a:endParaRPr lang="en-US" altLang="zh-CN" b="1" dirty="0" smtClean="0"/>
          </a:p>
          <a:p>
            <a:r>
              <a:rPr lang="en-US" altLang="zh-CN" b="1" dirty="0" smtClean="0"/>
              <a:t>5.</a:t>
            </a:r>
            <a:r>
              <a:rPr lang="zh-CN" altLang="en-US" b="1" dirty="0" smtClean="0"/>
              <a:t>基于导航网格的</a:t>
            </a:r>
            <a:r>
              <a:rPr lang="en-US" altLang="zh-CN" b="1" dirty="0" smtClean="0"/>
              <a:t>A*</a:t>
            </a:r>
            <a:r>
              <a:rPr lang="zh-CN" altLang="en-US" b="1" dirty="0" smtClean="0"/>
              <a:t>算法</a:t>
            </a:r>
            <a:endParaRPr lang="en-US" altLang="zh-CN" b="1" dirty="0" smtClean="0"/>
          </a:p>
          <a:p>
            <a:r>
              <a:rPr lang="en-US" altLang="zh-CN" b="1" dirty="0" smtClean="0"/>
              <a:t>6.</a:t>
            </a:r>
            <a:r>
              <a:rPr lang="zh-CN" altLang="en-US" b="1" dirty="0" smtClean="0"/>
              <a:t>多变形合并算法</a:t>
            </a:r>
            <a:endParaRPr lang="en-US" altLang="zh-CN" b="1" dirty="0" smtClean="0"/>
          </a:p>
          <a:p>
            <a:r>
              <a:rPr lang="en-US" altLang="zh-CN" b="1" dirty="0" smtClean="0"/>
              <a:t>7.</a:t>
            </a:r>
            <a:r>
              <a:rPr lang="zh-CN" altLang="en-US" b="1" dirty="0" smtClean="0"/>
              <a:t>多边形三角剖分算法</a:t>
            </a:r>
            <a:endParaRPr lang="en-US" altLang="zh-CN" b="1" dirty="0" smtClean="0"/>
          </a:p>
          <a:p>
            <a:r>
              <a:rPr lang="en-US" altLang="zh-CN" b="1" dirty="0" smtClean="0"/>
              <a:t>8.</a:t>
            </a:r>
            <a:r>
              <a:rPr lang="zh-CN" altLang="en-US" b="1" dirty="0" smtClean="0"/>
              <a:t>导航网格</a:t>
            </a:r>
            <a:r>
              <a:rPr lang="en-US" altLang="zh-CN" b="1" dirty="0" smtClean="0"/>
              <a:t>LOS</a:t>
            </a:r>
            <a:r>
              <a:rPr lang="zh-CN" altLang="en-US" b="1" dirty="0" smtClean="0"/>
              <a:t>路径优化算法</a:t>
            </a:r>
            <a:endParaRPr lang="zh-CN" altLang="en-US"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Delaunay</a:t>
            </a:r>
            <a:r>
              <a:rPr lang="zh-CN" altLang="en-US" b="1" dirty="0" smtClean="0"/>
              <a:t>三角剖分实现</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b="1" dirty="0" smtClean="0"/>
              <a:t>Step1. </a:t>
            </a:r>
            <a:r>
              <a:rPr lang="zh-CN" altLang="en-US" b="1" dirty="0" smtClean="0"/>
              <a:t>取任意一条边 </a:t>
            </a:r>
            <a:r>
              <a:rPr lang="en-US" altLang="zh-CN" b="1" dirty="0" smtClean="0"/>
              <a:t>p1p2 .</a:t>
            </a:r>
          </a:p>
          <a:p>
            <a:endParaRPr lang="en-US" altLang="zh-CN" b="1" dirty="0" smtClean="0"/>
          </a:p>
          <a:p>
            <a:r>
              <a:rPr lang="en-US" altLang="zh-CN" b="1" dirty="0" smtClean="0"/>
              <a:t>Step2.  </a:t>
            </a:r>
            <a:r>
              <a:rPr lang="zh-CN" altLang="en-US" b="1" dirty="0" smtClean="0"/>
              <a:t>计算 </a:t>
            </a:r>
            <a:r>
              <a:rPr lang="en-US" altLang="zh-CN" b="1" dirty="0" smtClean="0"/>
              <a:t>DT </a:t>
            </a:r>
            <a:r>
              <a:rPr lang="zh-CN" altLang="en-US" b="1" dirty="0" smtClean="0"/>
              <a:t>点 </a:t>
            </a:r>
            <a:r>
              <a:rPr lang="en-US" altLang="zh-CN" b="1" dirty="0" smtClean="0"/>
              <a:t>p3</a:t>
            </a:r>
            <a:r>
              <a:rPr lang="zh-CN" altLang="en-US" b="1" dirty="0" smtClean="0"/>
              <a:t>，构成约束 </a:t>
            </a:r>
            <a:r>
              <a:rPr lang="en-US" altLang="zh-CN" b="1" dirty="0" smtClean="0"/>
              <a:t>Delaunay </a:t>
            </a:r>
            <a:r>
              <a:rPr lang="zh-CN" altLang="en-US" b="1" dirty="0" smtClean="0"/>
              <a:t>三角形 </a:t>
            </a:r>
            <a:r>
              <a:rPr lang="en-US" altLang="zh-CN" b="1" dirty="0" smtClean="0"/>
              <a:t>Δp1p2p3 .</a:t>
            </a:r>
          </a:p>
          <a:p>
            <a:endParaRPr lang="en-US" altLang="zh-CN" b="1" dirty="0" smtClean="0"/>
          </a:p>
          <a:p>
            <a:r>
              <a:rPr lang="en-US" altLang="zh-CN" b="1" dirty="0" smtClean="0"/>
              <a:t>Step3. </a:t>
            </a:r>
            <a:r>
              <a:rPr lang="zh-CN" altLang="en-US" b="1" dirty="0" smtClean="0"/>
              <a:t>如果新生成的边 </a:t>
            </a:r>
            <a:r>
              <a:rPr lang="en-US" altLang="zh-CN" b="1" dirty="0" smtClean="0"/>
              <a:t>p1p3 </a:t>
            </a:r>
            <a:r>
              <a:rPr lang="zh-CN" altLang="en-US" b="1" dirty="0" smtClean="0"/>
              <a:t>不是约束边，若已经在堆栈中，则将其从中删除；否则，将其放入堆栈；类似地，可处理 </a:t>
            </a:r>
            <a:r>
              <a:rPr lang="en-US" altLang="zh-CN" b="1" dirty="0" smtClean="0"/>
              <a:t>p3p2 .</a:t>
            </a:r>
          </a:p>
          <a:p>
            <a:endParaRPr lang="en-US" altLang="zh-CN" b="1" dirty="0" smtClean="0"/>
          </a:p>
          <a:p>
            <a:r>
              <a:rPr lang="en-US" altLang="zh-CN" b="1" dirty="0" smtClean="0"/>
              <a:t>Step4. </a:t>
            </a:r>
            <a:r>
              <a:rPr lang="zh-CN" altLang="en-US" b="1" dirty="0" smtClean="0"/>
              <a:t>若堆栈不空，则从中取出一条边，转</a:t>
            </a:r>
            <a:r>
              <a:rPr lang="en-US" altLang="zh-CN" b="1" dirty="0" smtClean="0"/>
              <a:t>Step3</a:t>
            </a:r>
            <a:r>
              <a:rPr lang="zh-CN" altLang="en-US" b="1" dirty="0" smtClean="0"/>
              <a:t>；否则，算法停止 </a:t>
            </a:r>
            <a:r>
              <a:rPr lang="en-US" altLang="zh-CN" b="1" dirty="0" smtClean="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基于导航网格的寻路</a:t>
            </a:r>
            <a:endParaRPr lang="zh-CN" altLang="en-US" b="1" dirty="0"/>
          </a:p>
        </p:txBody>
      </p:sp>
      <p:sp>
        <p:nvSpPr>
          <p:cNvPr id="3" name="内容占位符 2"/>
          <p:cNvSpPr>
            <a:spLocks noGrp="1"/>
          </p:cNvSpPr>
          <p:nvPr>
            <p:ph idx="1"/>
          </p:nvPr>
        </p:nvSpPr>
        <p:spPr/>
        <p:txBody>
          <a:bodyPr>
            <a:normAutofit/>
          </a:bodyPr>
          <a:lstStyle/>
          <a:p>
            <a:r>
              <a:rPr lang="zh-CN" altLang="en-US" b="1" dirty="0" smtClean="0"/>
              <a:t>后续节点：当前三角形相邻的三方向的三角形为后续节点。</a:t>
            </a:r>
            <a:endParaRPr lang="en-US" altLang="zh-CN" b="1" dirty="0" smtClean="0"/>
          </a:p>
          <a:p>
            <a:r>
              <a:rPr lang="zh-CN" altLang="en-US" b="1" dirty="0" smtClean="0"/>
              <a:t>当前节点</a:t>
            </a:r>
            <a:r>
              <a:rPr lang="en-US" altLang="zh-CN" b="1" dirty="0" err="1" smtClean="0"/>
              <a:t>currentNode</a:t>
            </a:r>
            <a:r>
              <a:rPr lang="zh-CN" altLang="en-US" b="1" dirty="0" smtClean="0"/>
              <a:t>与后续节点</a:t>
            </a:r>
            <a:r>
              <a:rPr lang="en-US" altLang="zh-CN" b="1" dirty="0" err="1" smtClean="0"/>
              <a:t>nextNode</a:t>
            </a:r>
            <a:r>
              <a:rPr lang="zh-CN" altLang="en-US" b="1" dirty="0" smtClean="0"/>
              <a:t>的距离为两三角重心间的直线距离</a:t>
            </a:r>
            <a:r>
              <a:rPr lang="en-US" altLang="zh-CN" b="1" dirty="0" smtClean="0"/>
              <a:t>g0</a:t>
            </a:r>
            <a:r>
              <a:rPr lang="zh-CN" altLang="en-US" b="1" dirty="0" smtClean="0"/>
              <a:t>。</a:t>
            </a:r>
            <a:r>
              <a:rPr lang="en-US" altLang="zh-CN" b="1" dirty="0" smtClean="0"/>
              <a:t>g(</a:t>
            </a:r>
            <a:r>
              <a:rPr lang="en-US" altLang="zh-CN" b="1" dirty="0" err="1" smtClean="0"/>
              <a:t>nextNode</a:t>
            </a:r>
            <a:r>
              <a:rPr lang="en-US" altLang="zh-CN" b="1" dirty="0" smtClean="0"/>
              <a:t>) = g(</a:t>
            </a:r>
            <a:r>
              <a:rPr lang="en-US" altLang="zh-CN" b="1" dirty="0" err="1" smtClean="0"/>
              <a:t>currentNode</a:t>
            </a:r>
            <a:r>
              <a:rPr lang="en-US" altLang="zh-CN" b="1" dirty="0" smtClean="0"/>
              <a:t>)+g0</a:t>
            </a:r>
          </a:p>
          <a:p>
            <a:r>
              <a:rPr lang="en-US" altLang="zh-CN" b="1" dirty="0" smtClean="0"/>
              <a:t>h: </a:t>
            </a:r>
            <a:r>
              <a:rPr lang="en-US" altLang="zh-CN" b="1" dirty="0" err="1" smtClean="0"/>
              <a:t>nextNode</a:t>
            </a:r>
            <a:r>
              <a:rPr lang="zh-CN" altLang="en-US" b="1" dirty="0" smtClean="0"/>
              <a:t>到达目标节点的估计移动开销为当前三角形的重心到目标点的直线距离</a:t>
            </a:r>
          </a:p>
          <a:p>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基于格子的</a:t>
            </a:r>
            <a:r>
              <a:rPr lang="en-US" altLang="zh-CN" dirty="0" smtClean="0"/>
              <a:t>A</a:t>
            </a:r>
            <a:r>
              <a:rPr lang="zh-CN" altLang="en-US" dirty="0" smtClean="0"/>
              <a:t>*算法</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b="1" dirty="0" smtClean="0"/>
              <a:t>后续节点：当前节点相邻的八个方向的节点为后续节点。</a:t>
            </a:r>
            <a:endParaRPr lang="en-US" altLang="zh-CN" b="1" dirty="0" smtClean="0"/>
          </a:p>
          <a:p>
            <a:r>
              <a:rPr lang="zh-CN" altLang="en-US" b="1" dirty="0" smtClean="0"/>
              <a:t>当前点</a:t>
            </a:r>
            <a:r>
              <a:rPr lang="en-US" altLang="zh-CN" b="1" dirty="0" err="1" smtClean="0"/>
              <a:t>currentNode</a:t>
            </a:r>
            <a:r>
              <a:rPr lang="zh-CN" altLang="en-US" b="1" dirty="0" smtClean="0"/>
              <a:t>与后续节点</a:t>
            </a:r>
            <a:r>
              <a:rPr lang="en-US" altLang="zh-CN" b="1" dirty="0" err="1" smtClean="0"/>
              <a:t>nextNode</a:t>
            </a:r>
            <a:r>
              <a:rPr lang="zh-CN" altLang="en-US" b="1" dirty="0" smtClean="0"/>
              <a:t>的距离为两点间的直线距离</a:t>
            </a:r>
            <a:r>
              <a:rPr lang="en-US" altLang="zh-CN" b="1" dirty="0" smtClean="0"/>
              <a:t>g0</a:t>
            </a:r>
            <a:r>
              <a:rPr lang="zh-CN" altLang="en-US" b="1" dirty="0" smtClean="0"/>
              <a:t>。</a:t>
            </a:r>
            <a:r>
              <a:rPr lang="en-US" altLang="zh-CN" b="1" dirty="0" smtClean="0"/>
              <a:t>g(</a:t>
            </a:r>
            <a:r>
              <a:rPr lang="en-US" altLang="zh-CN" b="1" dirty="0" err="1" smtClean="0"/>
              <a:t>nextNode</a:t>
            </a:r>
            <a:r>
              <a:rPr lang="en-US" altLang="zh-CN" b="1" dirty="0" smtClean="0"/>
              <a:t>) = g(</a:t>
            </a:r>
            <a:r>
              <a:rPr lang="en-US" altLang="zh-CN" b="1" dirty="0" err="1" smtClean="0"/>
              <a:t>currentNode</a:t>
            </a:r>
            <a:r>
              <a:rPr lang="en-US" altLang="zh-CN" b="1" dirty="0" smtClean="0"/>
              <a:t>)+g0</a:t>
            </a:r>
          </a:p>
          <a:p>
            <a:r>
              <a:rPr lang="en-US" altLang="zh-CN" b="1" dirty="0" smtClean="0"/>
              <a:t>h: </a:t>
            </a:r>
            <a:r>
              <a:rPr lang="en-US" altLang="zh-CN" b="1" dirty="0" err="1" smtClean="0"/>
              <a:t>nextNode</a:t>
            </a:r>
            <a:r>
              <a:rPr lang="zh-CN" altLang="en-US" b="1" dirty="0" smtClean="0"/>
              <a:t>（坐标为</a:t>
            </a:r>
            <a:r>
              <a:rPr lang="en-US" altLang="zh-CN" b="1" dirty="0" smtClean="0"/>
              <a:t>x1,y1)</a:t>
            </a:r>
            <a:r>
              <a:rPr lang="zh-CN" altLang="en-US" b="1" dirty="0" smtClean="0"/>
              <a:t>到达目标节点</a:t>
            </a:r>
            <a:r>
              <a:rPr lang="en-US" altLang="zh-CN" b="1" dirty="0" smtClean="0"/>
              <a:t>(</a:t>
            </a:r>
            <a:r>
              <a:rPr lang="zh-CN" altLang="en-US" b="1" dirty="0" smtClean="0"/>
              <a:t>坐标为</a:t>
            </a:r>
            <a:r>
              <a:rPr lang="en-US" altLang="zh-CN" b="1" dirty="0" smtClean="0"/>
              <a:t>x2,y2)</a:t>
            </a:r>
            <a:r>
              <a:rPr lang="zh-CN" altLang="en-US" b="1" dirty="0" smtClean="0"/>
              <a:t>的估计移动开销为</a:t>
            </a:r>
            <a:r>
              <a:rPr lang="en-US" altLang="zh-CN" b="1" dirty="0" smtClean="0"/>
              <a:t>1.4</a:t>
            </a:r>
            <a:r>
              <a:rPr lang="zh-CN" altLang="en-US" b="1" dirty="0" smtClean="0"/>
              <a:t>*</a:t>
            </a:r>
            <a:r>
              <a:rPr lang="en-US" altLang="zh-CN" b="1" dirty="0" smtClean="0"/>
              <a:t>Math.min(Math.abs(x1-x2),Math.abs(y1-y2))+Math.abs(Math.min(Math.abs(x1-x2)-Math.abs(y1-y2))</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导航网格</a:t>
            </a:r>
            <a:r>
              <a:rPr lang="en-US" altLang="zh-CN" b="1" dirty="0" smtClean="0"/>
              <a:t>A</a:t>
            </a:r>
            <a:r>
              <a:rPr lang="zh-CN" altLang="en-US" b="1" dirty="0" smtClean="0"/>
              <a:t>*寻路路径优化</a:t>
            </a:r>
            <a:endParaRPr lang="zh-CN" altLang="en-US" b="1" dirty="0"/>
          </a:p>
        </p:txBody>
      </p:sp>
      <p:grpSp>
        <p:nvGrpSpPr>
          <p:cNvPr id="129" name="组合 128"/>
          <p:cNvGrpSpPr/>
          <p:nvPr/>
        </p:nvGrpSpPr>
        <p:grpSpPr>
          <a:xfrm>
            <a:off x="971600" y="2132856"/>
            <a:ext cx="1080120" cy="1195489"/>
            <a:chOff x="899592" y="3212976"/>
            <a:chExt cx="638175" cy="706339"/>
          </a:xfrm>
        </p:grpSpPr>
        <p:grpSp>
          <p:nvGrpSpPr>
            <p:cNvPr id="53" name="组合 52"/>
            <p:cNvGrpSpPr/>
            <p:nvPr/>
          </p:nvGrpSpPr>
          <p:grpSpPr>
            <a:xfrm>
              <a:off x="903322" y="3212976"/>
              <a:ext cx="621417" cy="706339"/>
              <a:chOff x="1270555" y="4528939"/>
              <a:chExt cx="621417" cy="706339"/>
            </a:xfrm>
          </p:grpSpPr>
          <p:sp>
            <p:nvSpPr>
              <p:cNvPr id="87" name="任意多边形 86"/>
              <p:cNvSpPr/>
              <p:nvPr/>
            </p:nvSpPr>
            <p:spPr>
              <a:xfrm>
                <a:off x="1271595" y="4570588"/>
                <a:ext cx="620377" cy="664690"/>
              </a:xfrm>
              <a:custGeom>
                <a:avLst/>
                <a:gdLst>
                  <a:gd name="connsiteX0" fmla="*/ 0 w 1200150"/>
                  <a:gd name="connsiteY0" fmla="*/ 266700 h 1285875"/>
                  <a:gd name="connsiteX1" fmla="*/ 0 w 1200150"/>
                  <a:gd name="connsiteY1" fmla="*/ 1285875 h 1285875"/>
                  <a:gd name="connsiteX2" fmla="*/ 1200150 w 1200150"/>
                  <a:gd name="connsiteY2" fmla="*/ 0 h 1285875"/>
                  <a:gd name="connsiteX3" fmla="*/ 0 w 1200150"/>
                  <a:gd name="connsiteY3" fmla="*/ 266700 h 1285875"/>
                </a:gdLst>
                <a:ahLst/>
                <a:cxnLst>
                  <a:cxn ang="0">
                    <a:pos x="connsiteX0" y="connsiteY0"/>
                  </a:cxn>
                  <a:cxn ang="0">
                    <a:pos x="connsiteX1" y="connsiteY1"/>
                  </a:cxn>
                  <a:cxn ang="0">
                    <a:pos x="connsiteX2" y="connsiteY2"/>
                  </a:cxn>
                  <a:cxn ang="0">
                    <a:pos x="connsiteX3" y="connsiteY3"/>
                  </a:cxn>
                </a:cxnLst>
                <a:rect l="l" t="t" r="r" b="b"/>
                <a:pathLst>
                  <a:path w="1200150" h="1285875">
                    <a:moveTo>
                      <a:pt x="0" y="266700"/>
                    </a:moveTo>
                    <a:lnTo>
                      <a:pt x="0" y="1285875"/>
                    </a:lnTo>
                    <a:lnTo>
                      <a:pt x="1200150" y="0"/>
                    </a:lnTo>
                    <a:lnTo>
                      <a:pt x="0" y="2667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8" name="直接箭头连接符 87"/>
              <p:cNvCxnSpPr>
                <a:stCxn id="87" idx="1"/>
                <a:endCxn id="87" idx="0"/>
              </p:cNvCxnSpPr>
              <p:nvPr/>
            </p:nvCxnSpPr>
            <p:spPr>
              <a:xfrm flipV="1">
                <a:off x="1271595" y="4708450"/>
                <a:ext cx="0" cy="52682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87" idx="1"/>
                <a:endCxn id="87" idx="2"/>
              </p:cNvCxnSpPr>
              <p:nvPr/>
            </p:nvCxnSpPr>
            <p:spPr>
              <a:xfrm flipV="1">
                <a:off x="1271595" y="4570588"/>
                <a:ext cx="620377" cy="66469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121" idx="2"/>
              </p:cNvCxnSpPr>
              <p:nvPr/>
            </p:nvCxnSpPr>
            <p:spPr>
              <a:xfrm flipV="1">
                <a:off x="1270555" y="4528939"/>
                <a:ext cx="434420" cy="206986"/>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21" name="任意多边形 120"/>
            <p:cNvSpPr/>
            <p:nvPr/>
          </p:nvSpPr>
          <p:spPr>
            <a:xfrm>
              <a:off x="899592" y="3212976"/>
              <a:ext cx="638175" cy="190500"/>
            </a:xfrm>
            <a:custGeom>
              <a:avLst/>
              <a:gdLst>
                <a:gd name="connsiteX0" fmla="*/ 0 w 638175"/>
                <a:gd name="connsiteY0" fmla="*/ 190500 h 190500"/>
                <a:gd name="connsiteX1" fmla="*/ 638175 w 638175"/>
                <a:gd name="connsiteY1" fmla="*/ 57150 h 190500"/>
                <a:gd name="connsiteX2" fmla="*/ 438150 w 638175"/>
                <a:gd name="connsiteY2" fmla="*/ 0 h 190500"/>
                <a:gd name="connsiteX3" fmla="*/ 0 w 638175"/>
                <a:gd name="connsiteY3" fmla="*/ 190500 h 190500"/>
              </a:gdLst>
              <a:ahLst/>
              <a:cxnLst>
                <a:cxn ang="0">
                  <a:pos x="connsiteX0" y="connsiteY0"/>
                </a:cxn>
                <a:cxn ang="0">
                  <a:pos x="connsiteX1" y="connsiteY1"/>
                </a:cxn>
                <a:cxn ang="0">
                  <a:pos x="connsiteX2" y="connsiteY2"/>
                </a:cxn>
                <a:cxn ang="0">
                  <a:pos x="connsiteX3" y="connsiteY3"/>
                </a:cxn>
              </a:cxnLst>
              <a:rect l="l" t="t" r="r" b="b"/>
              <a:pathLst>
                <a:path w="638175" h="190500">
                  <a:moveTo>
                    <a:pt x="0" y="190500"/>
                  </a:moveTo>
                  <a:lnTo>
                    <a:pt x="638175" y="57150"/>
                  </a:lnTo>
                  <a:lnTo>
                    <a:pt x="438150" y="0"/>
                  </a:lnTo>
                  <a:lnTo>
                    <a:pt x="0" y="1905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4" name="直接连接符 123"/>
            <p:cNvCxnSpPr>
              <a:stCxn id="87" idx="0"/>
              <a:endCxn id="121" idx="2"/>
            </p:cNvCxnSpPr>
            <p:nvPr/>
          </p:nvCxnSpPr>
          <p:spPr>
            <a:xfrm flipV="1">
              <a:off x="904362" y="3212976"/>
              <a:ext cx="433380" cy="17951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121" idx="1"/>
              <a:endCxn id="121" idx="0"/>
            </p:cNvCxnSpPr>
            <p:nvPr/>
          </p:nvCxnSpPr>
          <p:spPr>
            <a:xfrm flipH="1">
              <a:off x="899592" y="3270126"/>
              <a:ext cx="638175" cy="13335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44" name="组合 143"/>
          <p:cNvGrpSpPr/>
          <p:nvPr/>
        </p:nvGrpSpPr>
        <p:grpSpPr>
          <a:xfrm>
            <a:off x="2339752" y="2204864"/>
            <a:ext cx="1080120" cy="1195489"/>
            <a:chOff x="2267744" y="3284984"/>
            <a:chExt cx="1080120" cy="1195489"/>
          </a:xfrm>
        </p:grpSpPr>
        <p:grpSp>
          <p:nvGrpSpPr>
            <p:cNvPr id="133" name="组合 52"/>
            <p:cNvGrpSpPr/>
            <p:nvPr/>
          </p:nvGrpSpPr>
          <p:grpSpPr>
            <a:xfrm>
              <a:off x="2274057" y="3284984"/>
              <a:ext cx="1051757" cy="1195489"/>
              <a:chOff x="1270555" y="4528939"/>
              <a:chExt cx="621417" cy="706339"/>
            </a:xfrm>
          </p:grpSpPr>
          <p:sp>
            <p:nvSpPr>
              <p:cNvPr id="137" name="任意多边形 136"/>
              <p:cNvSpPr/>
              <p:nvPr/>
            </p:nvSpPr>
            <p:spPr>
              <a:xfrm>
                <a:off x="1271595" y="4570588"/>
                <a:ext cx="620377" cy="664690"/>
              </a:xfrm>
              <a:custGeom>
                <a:avLst/>
                <a:gdLst>
                  <a:gd name="connsiteX0" fmla="*/ 0 w 1200150"/>
                  <a:gd name="connsiteY0" fmla="*/ 266700 h 1285875"/>
                  <a:gd name="connsiteX1" fmla="*/ 0 w 1200150"/>
                  <a:gd name="connsiteY1" fmla="*/ 1285875 h 1285875"/>
                  <a:gd name="connsiteX2" fmla="*/ 1200150 w 1200150"/>
                  <a:gd name="connsiteY2" fmla="*/ 0 h 1285875"/>
                  <a:gd name="connsiteX3" fmla="*/ 0 w 1200150"/>
                  <a:gd name="connsiteY3" fmla="*/ 266700 h 1285875"/>
                </a:gdLst>
                <a:ahLst/>
                <a:cxnLst>
                  <a:cxn ang="0">
                    <a:pos x="connsiteX0" y="connsiteY0"/>
                  </a:cxn>
                  <a:cxn ang="0">
                    <a:pos x="connsiteX1" y="connsiteY1"/>
                  </a:cxn>
                  <a:cxn ang="0">
                    <a:pos x="connsiteX2" y="connsiteY2"/>
                  </a:cxn>
                  <a:cxn ang="0">
                    <a:pos x="connsiteX3" y="connsiteY3"/>
                  </a:cxn>
                </a:cxnLst>
                <a:rect l="l" t="t" r="r" b="b"/>
                <a:pathLst>
                  <a:path w="1200150" h="1285875">
                    <a:moveTo>
                      <a:pt x="0" y="266700"/>
                    </a:moveTo>
                    <a:lnTo>
                      <a:pt x="0" y="1285875"/>
                    </a:lnTo>
                    <a:lnTo>
                      <a:pt x="1200150" y="0"/>
                    </a:lnTo>
                    <a:lnTo>
                      <a:pt x="0" y="2667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8" name="直接箭头连接符 137"/>
              <p:cNvCxnSpPr>
                <a:stCxn id="137" idx="1"/>
                <a:endCxn id="137" idx="0"/>
              </p:cNvCxnSpPr>
              <p:nvPr/>
            </p:nvCxnSpPr>
            <p:spPr>
              <a:xfrm flipV="1">
                <a:off x="1271595" y="4708450"/>
                <a:ext cx="0" cy="52682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a:stCxn id="137" idx="1"/>
                <a:endCxn id="137" idx="2"/>
              </p:cNvCxnSpPr>
              <p:nvPr/>
            </p:nvCxnSpPr>
            <p:spPr>
              <a:xfrm flipV="1">
                <a:off x="1271595" y="4570588"/>
                <a:ext cx="620377" cy="66469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0" name="直接连接符 139"/>
              <p:cNvCxnSpPr>
                <a:endCxn id="134" idx="2"/>
              </p:cNvCxnSpPr>
              <p:nvPr/>
            </p:nvCxnSpPr>
            <p:spPr>
              <a:xfrm flipV="1">
                <a:off x="1270555" y="4528939"/>
                <a:ext cx="434420" cy="206986"/>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34" name="任意多边形 133"/>
            <p:cNvSpPr/>
            <p:nvPr/>
          </p:nvSpPr>
          <p:spPr>
            <a:xfrm>
              <a:off x="2267744" y="3284984"/>
              <a:ext cx="1080120" cy="322424"/>
            </a:xfrm>
            <a:custGeom>
              <a:avLst/>
              <a:gdLst>
                <a:gd name="connsiteX0" fmla="*/ 0 w 638175"/>
                <a:gd name="connsiteY0" fmla="*/ 190500 h 190500"/>
                <a:gd name="connsiteX1" fmla="*/ 638175 w 638175"/>
                <a:gd name="connsiteY1" fmla="*/ 57150 h 190500"/>
                <a:gd name="connsiteX2" fmla="*/ 438150 w 638175"/>
                <a:gd name="connsiteY2" fmla="*/ 0 h 190500"/>
                <a:gd name="connsiteX3" fmla="*/ 0 w 638175"/>
                <a:gd name="connsiteY3" fmla="*/ 190500 h 190500"/>
              </a:gdLst>
              <a:ahLst/>
              <a:cxnLst>
                <a:cxn ang="0">
                  <a:pos x="connsiteX0" y="connsiteY0"/>
                </a:cxn>
                <a:cxn ang="0">
                  <a:pos x="connsiteX1" y="connsiteY1"/>
                </a:cxn>
                <a:cxn ang="0">
                  <a:pos x="connsiteX2" y="connsiteY2"/>
                </a:cxn>
                <a:cxn ang="0">
                  <a:pos x="connsiteX3" y="connsiteY3"/>
                </a:cxn>
              </a:cxnLst>
              <a:rect l="l" t="t" r="r" b="b"/>
              <a:pathLst>
                <a:path w="638175" h="190500">
                  <a:moveTo>
                    <a:pt x="0" y="190500"/>
                  </a:moveTo>
                  <a:lnTo>
                    <a:pt x="638175" y="57150"/>
                  </a:lnTo>
                  <a:lnTo>
                    <a:pt x="438150" y="0"/>
                  </a:lnTo>
                  <a:lnTo>
                    <a:pt x="0" y="1905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stCxn id="137" idx="0"/>
              <a:endCxn id="134" idx="2"/>
            </p:cNvCxnSpPr>
            <p:nvPr/>
          </p:nvCxnSpPr>
          <p:spPr>
            <a:xfrm flipV="1">
              <a:off x="2275817" y="3284984"/>
              <a:ext cx="733502" cy="303825"/>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134" idx="1"/>
              <a:endCxn id="137" idx="0"/>
            </p:cNvCxnSpPr>
            <p:nvPr/>
          </p:nvCxnSpPr>
          <p:spPr>
            <a:xfrm flipH="1">
              <a:off x="2275817" y="3381711"/>
              <a:ext cx="1072047" cy="20709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stCxn id="137" idx="1"/>
              <a:endCxn id="134" idx="2"/>
            </p:cNvCxnSpPr>
            <p:nvPr/>
          </p:nvCxnSpPr>
          <p:spPr>
            <a:xfrm flipV="1">
              <a:off x="2275817" y="3284984"/>
              <a:ext cx="733502" cy="1195489"/>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3995936" y="2060848"/>
            <a:ext cx="1080120" cy="1195489"/>
            <a:chOff x="2267744" y="3284984"/>
            <a:chExt cx="1080120" cy="1195489"/>
          </a:xfrm>
        </p:grpSpPr>
        <p:grpSp>
          <p:nvGrpSpPr>
            <p:cNvPr id="57" name="组合 52"/>
            <p:cNvGrpSpPr/>
            <p:nvPr/>
          </p:nvGrpSpPr>
          <p:grpSpPr>
            <a:xfrm>
              <a:off x="2274057" y="3284984"/>
              <a:ext cx="1051757" cy="1195489"/>
              <a:chOff x="1270555" y="4528939"/>
              <a:chExt cx="621417" cy="706339"/>
            </a:xfrm>
          </p:grpSpPr>
          <p:sp>
            <p:nvSpPr>
              <p:cNvPr id="66" name="任意多边形 65"/>
              <p:cNvSpPr/>
              <p:nvPr/>
            </p:nvSpPr>
            <p:spPr>
              <a:xfrm>
                <a:off x="1271595" y="4570588"/>
                <a:ext cx="620377" cy="664690"/>
              </a:xfrm>
              <a:custGeom>
                <a:avLst/>
                <a:gdLst>
                  <a:gd name="connsiteX0" fmla="*/ 0 w 1200150"/>
                  <a:gd name="connsiteY0" fmla="*/ 266700 h 1285875"/>
                  <a:gd name="connsiteX1" fmla="*/ 0 w 1200150"/>
                  <a:gd name="connsiteY1" fmla="*/ 1285875 h 1285875"/>
                  <a:gd name="connsiteX2" fmla="*/ 1200150 w 1200150"/>
                  <a:gd name="connsiteY2" fmla="*/ 0 h 1285875"/>
                  <a:gd name="connsiteX3" fmla="*/ 0 w 1200150"/>
                  <a:gd name="connsiteY3" fmla="*/ 266700 h 1285875"/>
                </a:gdLst>
                <a:ahLst/>
                <a:cxnLst>
                  <a:cxn ang="0">
                    <a:pos x="connsiteX0" y="connsiteY0"/>
                  </a:cxn>
                  <a:cxn ang="0">
                    <a:pos x="connsiteX1" y="connsiteY1"/>
                  </a:cxn>
                  <a:cxn ang="0">
                    <a:pos x="connsiteX2" y="connsiteY2"/>
                  </a:cxn>
                  <a:cxn ang="0">
                    <a:pos x="connsiteX3" y="connsiteY3"/>
                  </a:cxn>
                </a:cxnLst>
                <a:rect l="l" t="t" r="r" b="b"/>
                <a:pathLst>
                  <a:path w="1200150" h="1285875">
                    <a:moveTo>
                      <a:pt x="0" y="266700"/>
                    </a:moveTo>
                    <a:lnTo>
                      <a:pt x="0" y="1285875"/>
                    </a:lnTo>
                    <a:lnTo>
                      <a:pt x="1200150" y="0"/>
                    </a:lnTo>
                    <a:lnTo>
                      <a:pt x="0" y="2667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3" name="直接箭头连接符 72"/>
              <p:cNvCxnSpPr>
                <a:stCxn id="66" idx="1"/>
                <a:endCxn id="66" idx="0"/>
              </p:cNvCxnSpPr>
              <p:nvPr/>
            </p:nvCxnSpPr>
            <p:spPr>
              <a:xfrm flipV="1">
                <a:off x="1271595" y="4708450"/>
                <a:ext cx="0" cy="52682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58" idx="2"/>
              </p:cNvCxnSpPr>
              <p:nvPr/>
            </p:nvCxnSpPr>
            <p:spPr>
              <a:xfrm flipV="1">
                <a:off x="1270555" y="4528939"/>
                <a:ext cx="434420" cy="206986"/>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58" name="任意多边形 57"/>
            <p:cNvSpPr/>
            <p:nvPr/>
          </p:nvSpPr>
          <p:spPr>
            <a:xfrm>
              <a:off x="2267744" y="3284984"/>
              <a:ext cx="1080120" cy="322424"/>
            </a:xfrm>
            <a:custGeom>
              <a:avLst/>
              <a:gdLst>
                <a:gd name="connsiteX0" fmla="*/ 0 w 638175"/>
                <a:gd name="connsiteY0" fmla="*/ 190500 h 190500"/>
                <a:gd name="connsiteX1" fmla="*/ 638175 w 638175"/>
                <a:gd name="connsiteY1" fmla="*/ 57150 h 190500"/>
                <a:gd name="connsiteX2" fmla="*/ 438150 w 638175"/>
                <a:gd name="connsiteY2" fmla="*/ 0 h 190500"/>
                <a:gd name="connsiteX3" fmla="*/ 0 w 638175"/>
                <a:gd name="connsiteY3" fmla="*/ 190500 h 190500"/>
              </a:gdLst>
              <a:ahLst/>
              <a:cxnLst>
                <a:cxn ang="0">
                  <a:pos x="connsiteX0" y="connsiteY0"/>
                </a:cxn>
                <a:cxn ang="0">
                  <a:pos x="connsiteX1" y="connsiteY1"/>
                </a:cxn>
                <a:cxn ang="0">
                  <a:pos x="connsiteX2" y="connsiteY2"/>
                </a:cxn>
                <a:cxn ang="0">
                  <a:pos x="connsiteX3" y="connsiteY3"/>
                </a:cxn>
              </a:cxnLst>
              <a:rect l="l" t="t" r="r" b="b"/>
              <a:pathLst>
                <a:path w="638175" h="190500">
                  <a:moveTo>
                    <a:pt x="0" y="190500"/>
                  </a:moveTo>
                  <a:lnTo>
                    <a:pt x="638175" y="57150"/>
                  </a:lnTo>
                  <a:lnTo>
                    <a:pt x="438150" y="0"/>
                  </a:lnTo>
                  <a:lnTo>
                    <a:pt x="0" y="1905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0" name="直接连接符 59"/>
            <p:cNvCxnSpPr>
              <a:stCxn id="66" idx="0"/>
              <a:endCxn id="58" idx="2"/>
            </p:cNvCxnSpPr>
            <p:nvPr/>
          </p:nvCxnSpPr>
          <p:spPr>
            <a:xfrm flipV="1">
              <a:off x="2275817" y="3284984"/>
              <a:ext cx="733502" cy="303825"/>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8" idx="1"/>
              <a:endCxn id="66" idx="0"/>
            </p:cNvCxnSpPr>
            <p:nvPr/>
          </p:nvCxnSpPr>
          <p:spPr>
            <a:xfrm flipH="1">
              <a:off x="2275817" y="3381711"/>
              <a:ext cx="1072047" cy="20709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84" name="直接箭头连接符 83"/>
          <p:cNvCxnSpPr/>
          <p:nvPr/>
        </p:nvCxnSpPr>
        <p:spPr>
          <a:xfrm flipV="1">
            <a:off x="4004009" y="2060848"/>
            <a:ext cx="733502" cy="119548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a:off x="6084168" y="989112"/>
            <a:ext cx="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91" name="组合 90"/>
          <p:cNvGrpSpPr/>
          <p:nvPr/>
        </p:nvGrpSpPr>
        <p:grpSpPr>
          <a:xfrm>
            <a:off x="5292080" y="1628800"/>
            <a:ext cx="1439502" cy="1918257"/>
            <a:chOff x="5428023" y="2562225"/>
            <a:chExt cx="1439502" cy="1918257"/>
          </a:xfrm>
        </p:grpSpPr>
        <p:grpSp>
          <p:nvGrpSpPr>
            <p:cNvPr id="86" name="组合 52"/>
            <p:cNvGrpSpPr/>
            <p:nvPr/>
          </p:nvGrpSpPr>
          <p:grpSpPr>
            <a:xfrm>
              <a:off x="5436097" y="3355476"/>
              <a:ext cx="1049997" cy="1125006"/>
              <a:chOff x="1271595" y="4570586"/>
              <a:chExt cx="620377" cy="664692"/>
            </a:xfrm>
          </p:grpSpPr>
          <p:sp>
            <p:nvSpPr>
              <p:cNvPr id="93" name="任意多边形 92"/>
              <p:cNvSpPr/>
              <p:nvPr/>
            </p:nvSpPr>
            <p:spPr>
              <a:xfrm>
                <a:off x="1271595" y="4570586"/>
                <a:ext cx="620377" cy="664689"/>
              </a:xfrm>
              <a:custGeom>
                <a:avLst/>
                <a:gdLst>
                  <a:gd name="connsiteX0" fmla="*/ 0 w 1200150"/>
                  <a:gd name="connsiteY0" fmla="*/ 266700 h 1285875"/>
                  <a:gd name="connsiteX1" fmla="*/ 0 w 1200150"/>
                  <a:gd name="connsiteY1" fmla="*/ 1285875 h 1285875"/>
                  <a:gd name="connsiteX2" fmla="*/ 1200150 w 1200150"/>
                  <a:gd name="connsiteY2" fmla="*/ 0 h 1285875"/>
                  <a:gd name="connsiteX3" fmla="*/ 0 w 1200150"/>
                  <a:gd name="connsiteY3" fmla="*/ 266700 h 1285875"/>
                </a:gdLst>
                <a:ahLst/>
                <a:cxnLst>
                  <a:cxn ang="0">
                    <a:pos x="connsiteX0" y="connsiteY0"/>
                  </a:cxn>
                  <a:cxn ang="0">
                    <a:pos x="connsiteX1" y="connsiteY1"/>
                  </a:cxn>
                  <a:cxn ang="0">
                    <a:pos x="connsiteX2" y="connsiteY2"/>
                  </a:cxn>
                  <a:cxn ang="0">
                    <a:pos x="connsiteX3" y="connsiteY3"/>
                  </a:cxn>
                </a:cxnLst>
                <a:rect l="l" t="t" r="r" b="b"/>
                <a:pathLst>
                  <a:path w="1200150" h="1285875">
                    <a:moveTo>
                      <a:pt x="0" y="266700"/>
                    </a:moveTo>
                    <a:lnTo>
                      <a:pt x="0" y="1285875"/>
                    </a:lnTo>
                    <a:lnTo>
                      <a:pt x="1200150" y="0"/>
                    </a:lnTo>
                    <a:lnTo>
                      <a:pt x="0" y="2667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4" name="直接箭头连接符 93"/>
              <p:cNvCxnSpPr>
                <a:stCxn id="93" idx="1"/>
                <a:endCxn id="93" idx="0"/>
              </p:cNvCxnSpPr>
              <p:nvPr/>
            </p:nvCxnSpPr>
            <p:spPr>
              <a:xfrm flipV="1">
                <a:off x="1271595" y="4708450"/>
                <a:ext cx="0" cy="52682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90" name="任意多边形 89"/>
            <p:cNvSpPr/>
            <p:nvPr/>
          </p:nvSpPr>
          <p:spPr>
            <a:xfrm>
              <a:off x="5428023" y="3284984"/>
              <a:ext cx="1080120" cy="322424"/>
            </a:xfrm>
            <a:custGeom>
              <a:avLst/>
              <a:gdLst>
                <a:gd name="connsiteX0" fmla="*/ 0 w 638175"/>
                <a:gd name="connsiteY0" fmla="*/ 190500 h 190500"/>
                <a:gd name="connsiteX1" fmla="*/ 638175 w 638175"/>
                <a:gd name="connsiteY1" fmla="*/ 57150 h 190500"/>
                <a:gd name="connsiteX2" fmla="*/ 438150 w 638175"/>
                <a:gd name="connsiteY2" fmla="*/ 0 h 190500"/>
                <a:gd name="connsiteX3" fmla="*/ 0 w 638175"/>
                <a:gd name="connsiteY3" fmla="*/ 190500 h 190500"/>
              </a:gdLst>
              <a:ahLst/>
              <a:cxnLst>
                <a:cxn ang="0">
                  <a:pos x="connsiteX0" y="connsiteY0"/>
                </a:cxn>
                <a:cxn ang="0">
                  <a:pos x="connsiteX1" y="connsiteY1"/>
                </a:cxn>
                <a:cxn ang="0">
                  <a:pos x="connsiteX2" y="connsiteY2"/>
                </a:cxn>
                <a:cxn ang="0">
                  <a:pos x="connsiteX3" y="connsiteY3"/>
                </a:cxn>
              </a:cxnLst>
              <a:rect l="l" t="t" r="r" b="b"/>
              <a:pathLst>
                <a:path w="638175" h="190500">
                  <a:moveTo>
                    <a:pt x="0" y="190500"/>
                  </a:moveTo>
                  <a:lnTo>
                    <a:pt x="638175" y="57150"/>
                  </a:lnTo>
                  <a:lnTo>
                    <a:pt x="438150" y="0"/>
                  </a:lnTo>
                  <a:lnTo>
                    <a:pt x="0" y="1905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箭头连接符 95"/>
            <p:cNvCxnSpPr/>
            <p:nvPr/>
          </p:nvCxnSpPr>
          <p:spPr>
            <a:xfrm flipV="1">
              <a:off x="5436096" y="3284984"/>
              <a:ext cx="733502" cy="119548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4" name="任意多边形 103"/>
            <p:cNvSpPr/>
            <p:nvPr/>
          </p:nvSpPr>
          <p:spPr>
            <a:xfrm>
              <a:off x="5438775" y="2562225"/>
              <a:ext cx="1428750" cy="1028700"/>
            </a:xfrm>
            <a:custGeom>
              <a:avLst/>
              <a:gdLst>
                <a:gd name="connsiteX0" fmla="*/ 0 w 1428750"/>
                <a:gd name="connsiteY0" fmla="*/ 1028700 h 1028700"/>
                <a:gd name="connsiteX1" fmla="*/ 714375 w 1428750"/>
                <a:gd name="connsiteY1" fmla="*/ 723900 h 1028700"/>
                <a:gd name="connsiteX2" fmla="*/ 1428750 w 1428750"/>
                <a:gd name="connsiteY2" fmla="*/ 0 h 1028700"/>
                <a:gd name="connsiteX3" fmla="*/ 0 w 1428750"/>
                <a:gd name="connsiteY3" fmla="*/ 1028700 h 1028700"/>
              </a:gdLst>
              <a:ahLst/>
              <a:cxnLst>
                <a:cxn ang="0">
                  <a:pos x="connsiteX0" y="connsiteY0"/>
                </a:cxn>
                <a:cxn ang="0">
                  <a:pos x="connsiteX1" y="connsiteY1"/>
                </a:cxn>
                <a:cxn ang="0">
                  <a:pos x="connsiteX2" y="connsiteY2"/>
                </a:cxn>
                <a:cxn ang="0">
                  <a:pos x="connsiteX3" y="connsiteY3"/>
                </a:cxn>
              </a:cxnLst>
              <a:rect l="l" t="t" r="r" b="b"/>
              <a:pathLst>
                <a:path w="1428750" h="1028700">
                  <a:moveTo>
                    <a:pt x="0" y="1028700"/>
                  </a:moveTo>
                  <a:lnTo>
                    <a:pt x="714375" y="723900"/>
                  </a:lnTo>
                  <a:lnTo>
                    <a:pt x="1428750" y="0"/>
                  </a:lnTo>
                  <a:lnTo>
                    <a:pt x="0" y="10287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8" name="直接连接符 107"/>
            <p:cNvCxnSpPr>
              <a:stCxn id="104" idx="2"/>
              <a:endCxn id="90" idx="2"/>
            </p:cNvCxnSpPr>
            <p:nvPr/>
          </p:nvCxnSpPr>
          <p:spPr>
            <a:xfrm flipH="1">
              <a:off x="6169598" y="2562225"/>
              <a:ext cx="697927" cy="72275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104" idx="0"/>
            </p:cNvCxnSpPr>
            <p:nvPr/>
          </p:nvCxnSpPr>
          <p:spPr>
            <a:xfrm flipV="1">
              <a:off x="5438775" y="3284984"/>
              <a:ext cx="730823" cy="30594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53" name="组合 152"/>
          <p:cNvGrpSpPr/>
          <p:nvPr/>
        </p:nvGrpSpPr>
        <p:grpSpPr>
          <a:xfrm>
            <a:off x="6732240" y="1556792"/>
            <a:ext cx="1439502" cy="1918252"/>
            <a:chOff x="6660232" y="2636912"/>
            <a:chExt cx="1439502" cy="1918252"/>
          </a:xfrm>
        </p:grpSpPr>
        <p:sp>
          <p:nvSpPr>
            <p:cNvPr id="103" name="任意多边形 102"/>
            <p:cNvSpPr/>
            <p:nvPr/>
          </p:nvSpPr>
          <p:spPr>
            <a:xfrm>
              <a:off x="6668306" y="3430163"/>
              <a:ext cx="1049997" cy="1125001"/>
            </a:xfrm>
            <a:custGeom>
              <a:avLst/>
              <a:gdLst>
                <a:gd name="connsiteX0" fmla="*/ 0 w 1200150"/>
                <a:gd name="connsiteY0" fmla="*/ 266700 h 1285875"/>
                <a:gd name="connsiteX1" fmla="*/ 0 w 1200150"/>
                <a:gd name="connsiteY1" fmla="*/ 1285875 h 1285875"/>
                <a:gd name="connsiteX2" fmla="*/ 1200150 w 1200150"/>
                <a:gd name="connsiteY2" fmla="*/ 0 h 1285875"/>
                <a:gd name="connsiteX3" fmla="*/ 0 w 1200150"/>
                <a:gd name="connsiteY3" fmla="*/ 266700 h 1285875"/>
              </a:gdLst>
              <a:ahLst/>
              <a:cxnLst>
                <a:cxn ang="0">
                  <a:pos x="connsiteX0" y="connsiteY0"/>
                </a:cxn>
                <a:cxn ang="0">
                  <a:pos x="connsiteX1" y="connsiteY1"/>
                </a:cxn>
                <a:cxn ang="0">
                  <a:pos x="connsiteX2" y="connsiteY2"/>
                </a:cxn>
                <a:cxn ang="0">
                  <a:pos x="connsiteX3" y="connsiteY3"/>
                </a:cxn>
              </a:cxnLst>
              <a:rect l="l" t="t" r="r" b="b"/>
              <a:pathLst>
                <a:path w="1200150" h="1285875">
                  <a:moveTo>
                    <a:pt x="0" y="266700"/>
                  </a:moveTo>
                  <a:lnTo>
                    <a:pt x="0" y="1285875"/>
                  </a:lnTo>
                  <a:lnTo>
                    <a:pt x="1200150" y="0"/>
                  </a:lnTo>
                  <a:lnTo>
                    <a:pt x="0" y="2667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任意多边形 97"/>
            <p:cNvSpPr/>
            <p:nvPr/>
          </p:nvSpPr>
          <p:spPr>
            <a:xfrm>
              <a:off x="6660232" y="3359671"/>
              <a:ext cx="1080120" cy="322424"/>
            </a:xfrm>
            <a:custGeom>
              <a:avLst/>
              <a:gdLst>
                <a:gd name="connsiteX0" fmla="*/ 0 w 638175"/>
                <a:gd name="connsiteY0" fmla="*/ 190500 h 190500"/>
                <a:gd name="connsiteX1" fmla="*/ 638175 w 638175"/>
                <a:gd name="connsiteY1" fmla="*/ 57150 h 190500"/>
                <a:gd name="connsiteX2" fmla="*/ 438150 w 638175"/>
                <a:gd name="connsiteY2" fmla="*/ 0 h 190500"/>
                <a:gd name="connsiteX3" fmla="*/ 0 w 638175"/>
                <a:gd name="connsiteY3" fmla="*/ 190500 h 190500"/>
              </a:gdLst>
              <a:ahLst/>
              <a:cxnLst>
                <a:cxn ang="0">
                  <a:pos x="connsiteX0" y="connsiteY0"/>
                </a:cxn>
                <a:cxn ang="0">
                  <a:pos x="connsiteX1" y="connsiteY1"/>
                </a:cxn>
                <a:cxn ang="0">
                  <a:pos x="connsiteX2" y="connsiteY2"/>
                </a:cxn>
                <a:cxn ang="0">
                  <a:pos x="connsiteX3" y="connsiteY3"/>
                </a:cxn>
              </a:cxnLst>
              <a:rect l="l" t="t" r="r" b="b"/>
              <a:pathLst>
                <a:path w="638175" h="190500">
                  <a:moveTo>
                    <a:pt x="0" y="190500"/>
                  </a:moveTo>
                  <a:lnTo>
                    <a:pt x="638175" y="57150"/>
                  </a:lnTo>
                  <a:lnTo>
                    <a:pt x="438150" y="0"/>
                  </a:lnTo>
                  <a:lnTo>
                    <a:pt x="0" y="1905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6670984" y="2636912"/>
              <a:ext cx="1428750" cy="1028700"/>
            </a:xfrm>
            <a:custGeom>
              <a:avLst/>
              <a:gdLst>
                <a:gd name="connsiteX0" fmla="*/ 0 w 1428750"/>
                <a:gd name="connsiteY0" fmla="*/ 1028700 h 1028700"/>
                <a:gd name="connsiteX1" fmla="*/ 714375 w 1428750"/>
                <a:gd name="connsiteY1" fmla="*/ 723900 h 1028700"/>
                <a:gd name="connsiteX2" fmla="*/ 1428750 w 1428750"/>
                <a:gd name="connsiteY2" fmla="*/ 0 h 1028700"/>
                <a:gd name="connsiteX3" fmla="*/ 0 w 1428750"/>
                <a:gd name="connsiteY3" fmla="*/ 1028700 h 1028700"/>
              </a:gdLst>
              <a:ahLst/>
              <a:cxnLst>
                <a:cxn ang="0">
                  <a:pos x="connsiteX0" y="connsiteY0"/>
                </a:cxn>
                <a:cxn ang="0">
                  <a:pos x="connsiteX1" y="connsiteY1"/>
                </a:cxn>
                <a:cxn ang="0">
                  <a:pos x="connsiteX2" y="connsiteY2"/>
                </a:cxn>
                <a:cxn ang="0">
                  <a:pos x="connsiteX3" y="connsiteY3"/>
                </a:cxn>
              </a:cxnLst>
              <a:rect l="l" t="t" r="r" b="b"/>
              <a:pathLst>
                <a:path w="1428750" h="1028700">
                  <a:moveTo>
                    <a:pt x="0" y="1028700"/>
                  </a:moveTo>
                  <a:lnTo>
                    <a:pt x="714375" y="723900"/>
                  </a:lnTo>
                  <a:lnTo>
                    <a:pt x="1428750" y="0"/>
                  </a:lnTo>
                  <a:lnTo>
                    <a:pt x="0" y="10287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1" name="直接连接符 100"/>
            <p:cNvCxnSpPr>
              <a:stCxn id="100" idx="2"/>
              <a:endCxn id="98" idx="2"/>
            </p:cNvCxnSpPr>
            <p:nvPr/>
          </p:nvCxnSpPr>
          <p:spPr>
            <a:xfrm flipH="1">
              <a:off x="7401807" y="2636912"/>
              <a:ext cx="697927" cy="72275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100" idx="0"/>
            </p:cNvCxnSpPr>
            <p:nvPr/>
          </p:nvCxnSpPr>
          <p:spPr>
            <a:xfrm flipV="1">
              <a:off x="6670984" y="3359671"/>
              <a:ext cx="730823" cy="30594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100" idx="1"/>
              <a:endCxn id="98" idx="0"/>
            </p:cNvCxnSpPr>
            <p:nvPr/>
          </p:nvCxnSpPr>
          <p:spPr>
            <a:xfrm flipH="1">
              <a:off x="6660232" y="3360812"/>
              <a:ext cx="725127" cy="32128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54" name="组合 153"/>
          <p:cNvGrpSpPr/>
          <p:nvPr/>
        </p:nvGrpSpPr>
        <p:grpSpPr>
          <a:xfrm>
            <a:off x="1187624" y="3573016"/>
            <a:ext cx="1439502" cy="1918252"/>
            <a:chOff x="6660232" y="2636912"/>
            <a:chExt cx="1439502" cy="1918252"/>
          </a:xfrm>
        </p:grpSpPr>
        <p:sp>
          <p:nvSpPr>
            <p:cNvPr id="155" name="任意多边形 154"/>
            <p:cNvSpPr/>
            <p:nvPr/>
          </p:nvSpPr>
          <p:spPr>
            <a:xfrm>
              <a:off x="6668306" y="3430163"/>
              <a:ext cx="1049997" cy="1125001"/>
            </a:xfrm>
            <a:custGeom>
              <a:avLst/>
              <a:gdLst>
                <a:gd name="connsiteX0" fmla="*/ 0 w 1200150"/>
                <a:gd name="connsiteY0" fmla="*/ 266700 h 1285875"/>
                <a:gd name="connsiteX1" fmla="*/ 0 w 1200150"/>
                <a:gd name="connsiteY1" fmla="*/ 1285875 h 1285875"/>
                <a:gd name="connsiteX2" fmla="*/ 1200150 w 1200150"/>
                <a:gd name="connsiteY2" fmla="*/ 0 h 1285875"/>
                <a:gd name="connsiteX3" fmla="*/ 0 w 1200150"/>
                <a:gd name="connsiteY3" fmla="*/ 266700 h 1285875"/>
              </a:gdLst>
              <a:ahLst/>
              <a:cxnLst>
                <a:cxn ang="0">
                  <a:pos x="connsiteX0" y="connsiteY0"/>
                </a:cxn>
                <a:cxn ang="0">
                  <a:pos x="connsiteX1" y="connsiteY1"/>
                </a:cxn>
                <a:cxn ang="0">
                  <a:pos x="connsiteX2" y="connsiteY2"/>
                </a:cxn>
                <a:cxn ang="0">
                  <a:pos x="connsiteX3" y="connsiteY3"/>
                </a:cxn>
              </a:cxnLst>
              <a:rect l="l" t="t" r="r" b="b"/>
              <a:pathLst>
                <a:path w="1200150" h="1285875">
                  <a:moveTo>
                    <a:pt x="0" y="266700"/>
                  </a:moveTo>
                  <a:lnTo>
                    <a:pt x="0" y="1285875"/>
                  </a:lnTo>
                  <a:lnTo>
                    <a:pt x="1200150" y="0"/>
                  </a:lnTo>
                  <a:lnTo>
                    <a:pt x="0" y="2667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任意多边形 155"/>
            <p:cNvSpPr/>
            <p:nvPr/>
          </p:nvSpPr>
          <p:spPr>
            <a:xfrm>
              <a:off x="6660232" y="3359671"/>
              <a:ext cx="1080120" cy="322424"/>
            </a:xfrm>
            <a:custGeom>
              <a:avLst/>
              <a:gdLst>
                <a:gd name="connsiteX0" fmla="*/ 0 w 638175"/>
                <a:gd name="connsiteY0" fmla="*/ 190500 h 190500"/>
                <a:gd name="connsiteX1" fmla="*/ 638175 w 638175"/>
                <a:gd name="connsiteY1" fmla="*/ 57150 h 190500"/>
                <a:gd name="connsiteX2" fmla="*/ 438150 w 638175"/>
                <a:gd name="connsiteY2" fmla="*/ 0 h 190500"/>
                <a:gd name="connsiteX3" fmla="*/ 0 w 638175"/>
                <a:gd name="connsiteY3" fmla="*/ 190500 h 190500"/>
              </a:gdLst>
              <a:ahLst/>
              <a:cxnLst>
                <a:cxn ang="0">
                  <a:pos x="connsiteX0" y="connsiteY0"/>
                </a:cxn>
                <a:cxn ang="0">
                  <a:pos x="connsiteX1" y="connsiteY1"/>
                </a:cxn>
                <a:cxn ang="0">
                  <a:pos x="connsiteX2" y="connsiteY2"/>
                </a:cxn>
                <a:cxn ang="0">
                  <a:pos x="connsiteX3" y="connsiteY3"/>
                </a:cxn>
              </a:cxnLst>
              <a:rect l="l" t="t" r="r" b="b"/>
              <a:pathLst>
                <a:path w="638175" h="190500">
                  <a:moveTo>
                    <a:pt x="0" y="190500"/>
                  </a:moveTo>
                  <a:lnTo>
                    <a:pt x="638175" y="57150"/>
                  </a:lnTo>
                  <a:lnTo>
                    <a:pt x="438150" y="0"/>
                  </a:lnTo>
                  <a:lnTo>
                    <a:pt x="0" y="1905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任意多边形 156"/>
            <p:cNvSpPr/>
            <p:nvPr/>
          </p:nvSpPr>
          <p:spPr>
            <a:xfrm>
              <a:off x="6670984" y="2636912"/>
              <a:ext cx="1428750" cy="1028700"/>
            </a:xfrm>
            <a:custGeom>
              <a:avLst/>
              <a:gdLst>
                <a:gd name="connsiteX0" fmla="*/ 0 w 1428750"/>
                <a:gd name="connsiteY0" fmla="*/ 1028700 h 1028700"/>
                <a:gd name="connsiteX1" fmla="*/ 714375 w 1428750"/>
                <a:gd name="connsiteY1" fmla="*/ 723900 h 1028700"/>
                <a:gd name="connsiteX2" fmla="*/ 1428750 w 1428750"/>
                <a:gd name="connsiteY2" fmla="*/ 0 h 1028700"/>
                <a:gd name="connsiteX3" fmla="*/ 0 w 1428750"/>
                <a:gd name="connsiteY3" fmla="*/ 1028700 h 1028700"/>
              </a:gdLst>
              <a:ahLst/>
              <a:cxnLst>
                <a:cxn ang="0">
                  <a:pos x="connsiteX0" y="connsiteY0"/>
                </a:cxn>
                <a:cxn ang="0">
                  <a:pos x="connsiteX1" y="connsiteY1"/>
                </a:cxn>
                <a:cxn ang="0">
                  <a:pos x="connsiteX2" y="connsiteY2"/>
                </a:cxn>
                <a:cxn ang="0">
                  <a:pos x="connsiteX3" y="connsiteY3"/>
                </a:cxn>
              </a:cxnLst>
              <a:rect l="l" t="t" r="r" b="b"/>
              <a:pathLst>
                <a:path w="1428750" h="1028700">
                  <a:moveTo>
                    <a:pt x="0" y="1028700"/>
                  </a:moveTo>
                  <a:lnTo>
                    <a:pt x="714375" y="723900"/>
                  </a:lnTo>
                  <a:lnTo>
                    <a:pt x="1428750" y="0"/>
                  </a:lnTo>
                  <a:lnTo>
                    <a:pt x="0" y="10287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157" idx="2"/>
              <a:endCxn id="156" idx="2"/>
            </p:cNvCxnSpPr>
            <p:nvPr/>
          </p:nvCxnSpPr>
          <p:spPr>
            <a:xfrm flipH="1">
              <a:off x="7401807" y="2636912"/>
              <a:ext cx="697927" cy="72275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0" name="直接箭头连接符 159"/>
            <p:cNvCxnSpPr>
              <a:stCxn id="157" idx="1"/>
              <a:endCxn id="157" idx="2"/>
            </p:cNvCxnSpPr>
            <p:nvPr/>
          </p:nvCxnSpPr>
          <p:spPr>
            <a:xfrm flipV="1">
              <a:off x="7385359" y="2636912"/>
              <a:ext cx="714375" cy="7239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62" name="组合 161"/>
          <p:cNvGrpSpPr/>
          <p:nvPr/>
        </p:nvGrpSpPr>
        <p:grpSpPr>
          <a:xfrm>
            <a:off x="2555776" y="3501008"/>
            <a:ext cx="1439502" cy="1918252"/>
            <a:chOff x="6660232" y="2636912"/>
            <a:chExt cx="1439502" cy="1918252"/>
          </a:xfrm>
        </p:grpSpPr>
        <p:sp>
          <p:nvSpPr>
            <p:cNvPr id="163" name="任意多边形 162"/>
            <p:cNvSpPr/>
            <p:nvPr/>
          </p:nvSpPr>
          <p:spPr>
            <a:xfrm>
              <a:off x="6668306" y="3430163"/>
              <a:ext cx="1049997" cy="1125001"/>
            </a:xfrm>
            <a:custGeom>
              <a:avLst/>
              <a:gdLst>
                <a:gd name="connsiteX0" fmla="*/ 0 w 1200150"/>
                <a:gd name="connsiteY0" fmla="*/ 266700 h 1285875"/>
                <a:gd name="connsiteX1" fmla="*/ 0 w 1200150"/>
                <a:gd name="connsiteY1" fmla="*/ 1285875 h 1285875"/>
                <a:gd name="connsiteX2" fmla="*/ 1200150 w 1200150"/>
                <a:gd name="connsiteY2" fmla="*/ 0 h 1285875"/>
                <a:gd name="connsiteX3" fmla="*/ 0 w 1200150"/>
                <a:gd name="connsiteY3" fmla="*/ 266700 h 1285875"/>
              </a:gdLst>
              <a:ahLst/>
              <a:cxnLst>
                <a:cxn ang="0">
                  <a:pos x="connsiteX0" y="connsiteY0"/>
                </a:cxn>
                <a:cxn ang="0">
                  <a:pos x="connsiteX1" y="connsiteY1"/>
                </a:cxn>
                <a:cxn ang="0">
                  <a:pos x="connsiteX2" y="connsiteY2"/>
                </a:cxn>
                <a:cxn ang="0">
                  <a:pos x="connsiteX3" y="connsiteY3"/>
                </a:cxn>
              </a:cxnLst>
              <a:rect l="l" t="t" r="r" b="b"/>
              <a:pathLst>
                <a:path w="1200150" h="1285875">
                  <a:moveTo>
                    <a:pt x="0" y="266700"/>
                  </a:moveTo>
                  <a:lnTo>
                    <a:pt x="0" y="1285875"/>
                  </a:lnTo>
                  <a:lnTo>
                    <a:pt x="1200150" y="0"/>
                  </a:lnTo>
                  <a:lnTo>
                    <a:pt x="0" y="2667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任意多边形 163"/>
            <p:cNvSpPr/>
            <p:nvPr/>
          </p:nvSpPr>
          <p:spPr>
            <a:xfrm>
              <a:off x="6660232" y="3359671"/>
              <a:ext cx="1080120" cy="322424"/>
            </a:xfrm>
            <a:custGeom>
              <a:avLst/>
              <a:gdLst>
                <a:gd name="connsiteX0" fmla="*/ 0 w 638175"/>
                <a:gd name="connsiteY0" fmla="*/ 190500 h 190500"/>
                <a:gd name="connsiteX1" fmla="*/ 638175 w 638175"/>
                <a:gd name="connsiteY1" fmla="*/ 57150 h 190500"/>
                <a:gd name="connsiteX2" fmla="*/ 438150 w 638175"/>
                <a:gd name="connsiteY2" fmla="*/ 0 h 190500"/>
                <a:gd name="connsiteX3" fmla="*/ 0 w 638175"/>
                <a:gd name="connsiteY3" fmla="*/ 190500 h 190500"/>
              </a:gdLst>
              <a:ahLst/>
              <a:cxnLst>
                <a:cxn ang="0">
                  <a:pos x="connsiteX0" y="connsiteY0"/>
                </a:cxn>
                <a:cxn ang="0">
                  <a:pos x="connsiteX1" y="connsiteY1"/>
                </a:cxn>
                <a:cxn ang="0">
                  <a:pos x="connsiteX2" y="connsiteY2"/>
                </a:cxn>
                <a:cxn ang="0">
                  <a:pos x="connsiteX3" y="connsiteY3"/>
                </a:cxn>
              </a:cxnLst>
              <a:rect l="l" t="t" r="r" b="b"/>
              <a:pathLst>
                <a:path w="638175" h="190500">
                  <a:moveTo>
                    <a:pt x="0" y="190500"/>
                  </a:moveTo>
                  <a:lnTo>
                    <a:pt x="638175" y="57150"/>
                  </a:lnTo>
                  <a:lnTo>
                    <a:pt x="438150" y="0"/>
                  </a:lnTo>
                  <a:lnTo>
                    <a:pt x="0" y="1905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任意多边形 164"/>
            <p:cNvSpPr/>
            <p:nvPr/>
          </p:nvSpPr>
          <p:spPr>
            <a:xfrm>
              <a:off x="6670984" y="2636912"/>
              <a:ext cx="1428750" cy="1028700"/>
            </a:xfrm>
            <a:custGeom>
              <a:avLst/>
              <a:gdLst>
                <a:gd name="connsiteX0" fmla="*/ 0 w 1428750"/>
                <a:gd name="connsiteY0" fmla="*/ 1028700 h 1028700"/>
                <a:gd name="connsiteX1" fmla="*/ 714375 w 1428750"/>
                <a:gd name="connsiteY1" fmla="*/ 723900 h 1028700"/>
                <a:gd name="connsiteX2" fmla="*/ 1428750 w 1428750"/>
                <a:gd name="connsiteY2" fmla="*/ 0 h 1028700"/>
                <a:gd name="connsiteX3" fmla="*/ 0 w 1428750"/>
                <a:gd name="connsiteY3" fmla="*/ 1028700 h 1028700"/>
              </a:gdLst>
              <a:ahLst/>
              <a:cxnLst>
                <a:cxn ang="0">
                  <a:pos x="connsiteX0" y="connsiteY0"/>
                </a:cxn>
                <a:cxn ang="0">
                  <a:pos x="connsiteX1" y="connsiteY1"/>
                </a:cxn>
                <a:cxn ang="0">
                  <a:pos x="connsiteX2" y="connsiteY2"/>
                </a:cxn>
                <a:cxn ang="0">
                  <a:pos x="connsiteX3" y="connsiteY3"/>
                </a:cxn>
              </a:cxnLst>
              <a:rect l="l" t="t" r="r" b="b"/>
              <a:pathLst>
                <a:path w="1428750" h="1028700">
                  <a:moveTo>
                    <a:pt x="0" y="1028700"/>
                  </a:moveTo>
                  <a:lnTo>
                    <a:pt x="714375" y="723900"/>
                  </a:lnTo>
                  <a:lnTo>
                    <a:pt x="1428750" y="0"/>
                  </a:lnTo>
                  <a:lnTo>
                    <a:pt x="0" y="10287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6" name="直接连接符 165"/>
            <p:cNvCxnSpPr>
              <a:stCxn id="165" idx="2"/>
              <a:endCxn id="164" idx="2"/>
            </p:cNvCxnSpPr>
            <p:nvPr/>
          </p:nvCxnSpPr>
          <p:spPr>
            <a:xfrm flipH="1">
              <a:off x="7401807" y="2636912"/>
              <a:ext cx="697927" cy="72275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68" name="任意多边形 167"/>
          <p:cNvSpPr/>
          <p:nvPr/>
        </p:nvSpPr>
        <p:spPr>
          <a:xfrm>
            <a:off x="3320033" y="3516238"/>
            <a:ext cx="1447800" cy="704850"/>
          </a:xfrm>
          <a:custGeom>
            <a:avLst/>
            <a:gdLst>
              <a:gd name="connsiteX0" fmla="*/ 0 w 1447800"/>
              <a:gd name="connsiteY0" fmla="*/ 704850 h 704850"/>
              <a:gd name="connsiteX1" fmla="*/ 1447800 w 1447800"/>
              <a:gd name="connsiteY1" fmla="*/ 628650 h 704850"/>
              <a:gd name="connsiteX2" fmla="*/ 666750 w 1447800"/>
              <a:gd name="connsiteY2" fmla="*/ 0 h 704850"/>
              <a:gd name="connsiteX3" fmla="*/ 0 w 1447800"/>
              <a:gd name="connsiteY3" fmla="*/ 704850 h 704850"/>
            </a:gdLst>
            <a:ahLst/>
            <a:cxnLst>
              <a:cxn ang="0">
                <a:pos x="connsiteX0" y="connsiteY0"/>
              </a:cxn>
              <a:cxn ang="0">
                <a:pos x="connsiteX1" y="connsiteY1"/>
              </a:cxn>
              <a:cxn ang="0">
                <a:pos x="connsiteX2" y="connsiteY2"/>
              </a:cxn>
              <a:cxn ang="0">
                <a:pos x="connsiteX3" y="connsiteY3"/>
              </a:cxn>
            </a:cxnLst>
            <a:rect l="l" t="t" r="r" b="b"/>
            <a:pathLst>
              <a:path w="1447800" h="704850">
                <a:moveTo>
                  <a:pt x="0" y="704850"/>
                </a:moveTo>
                <a:lnTo>
                  <a:pt x="1447800" y="628650"/>
                </a:lnTo>
                <a:lnTo>
                  <a:pt x="666750" y="0"/>
                </a:lnTo>
                <a:lnTo>
                  <a:pt x="0" y="70485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9" name="直接箭头连接符 168"/>
          <p:cNvCxnSpPr/>
          <p:nvPr/>
        </p:nvCxnSpPr>
        <p:spPr>
          <a:xfrm flipV="1">
            <a:off x="3280903" y="3501008"/>
            <a:ext cx="714375" cy="7239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0" name="直接连接符 169"/>
          <p:cNvCxnSpPr>
            <a:stCxn id="168" idx="1"/>
          </p:cNvCxnSpPr>
          <p:nvPr/>
        </p:nvCxnSpPr>
        <p:spPr>
          <a:xfrm flipH="1" flipV="1">
            <a:off x="3995937" y="3492082"/>
            <a:ext cx="771896" cy="652806"/>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a:stCxn id="165" idx="1"/>
            <a:endCxn id="168" idx="1"/>
          </p:cNvCxnSpPr>
          <p:nvPr/>
        </p:nvCxnSpPr>
        <p:spPr>
          <a:xfrm flipV="1">
            <a:off x="3280903" y="4144888"/>
            <a:ext cx="1486930" cy="8002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4848" y="2492896"/>
            <a:ext cx="8229600" cy="1143000"/>
          </a:xfrm>
        </p:spPr>
        <p:txBody>
          <a:bodyPr>
            <a:noAutofit/>
          </a:bodyPr>
          <a:lstStyle/>
          <a:p>
            <a:r>
              <a:rPr lang="en-US" altLang="zh-CN" sz="9600" dirty="0" smtClean="0"/>
              <a:t>Q&amp;A</a:t>
            </a:r>
            <a:endParaRPr lang="zh-CN" altLang="en-US" sz="9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srcRect/>
          <a:stretch>
            <a:fillRect/>
          </a:stretch>
        </p:blipFill>
        <p:spPr bwMode="auto">
          <a:xfrm>
            <a:off x="323528" y="902096"/>
            <a:ext cx="8496944" cy="50471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A</a:t>
            </a:r>
            <a:r>
              <a:rPr lang="zh-CN" altLang="en-US" b="1" dirty="0" smtClean="0"/>
              <a:t>*算法相关定义</a:t>
            </a:r>
            <a:endParaRPr lang="zh-CN" altLang="en-US" b="1" dirty="0"/>
          </a:p>
        </p:txBody>
      </p:sp>
      <p:sp>
        <p:nvSpPr>
          <p:cNvPr id="3" name="内容占位符 2"/>
          <p:cNvSpPr>
            <a:spLocks noGrp="1"/>
          </p:cNvSpPr>
          <p:nvPr>
            <p:ph idx="1"/>
          </p:nvPr>
        </p:nvSpPr>
        <p:spPr/>
        <p:txBody>
          <a:bodyPr>
            <a:normAutofit fontScale="92500" lnSpcReduction="10000"/>
          </a:bodyPr>
          <a:lstStyle/>
          <a:p>
            <a:r>
              <a:rPr lang="en-US" altLang="zh-CN" sz="2800" b="1" dirty="0" smtClean="0"/>
              <a:t>g</a:t>
            </a:r>
            <a:r>
              <a:rPr lang="zh-CN" altLang="en-US" sz="2800" b="1" dirty="0" smtClean="0"/>
              <a:t>：从起点沿着已生成的路径到达给定位置的移动开销</a:t>
            </a:r>
            <a:endParaRPr lang="en-US" altLang="zh-CN" sz="2800" b="1" dirty="0" smtClean="0"/>
          </a:p>
          <a:p>
            <a:r>
              <a:rPr lang="en-US" altLang="zh-CN" sz="2800" b="1" dirty="0" smtClean="0"/>
              <a:t>h: </a:t>
            </a:r>
            <a:r>
              <a:rPr lang="zh-CN" altLang="en-US" sz="2800" b="1" dirty="0" smtClean="0"/>
              <a:t>从给定位置到达目标位置的估计移动开销</a:t>
            </a:r>
            <a:endParaRPr lang="en-US" altLang="zh-CN" sz="2800" b="1" dirty="0" smtClean="0"/>
          </a:p>
          <a:p>
            <a:r>
              <a:rPr lang="en-US" altLang="zh-CN" sz="2800" b="1" dirty="0" smtClean="0"/>
              <a:t>f:g+h</a:t>
            </a:r>
            <a:r>
              <a:rPr lang="zh-CN" altLang="en-US" sz="2800" b="1" dirty="0" smtClean="0"/>
              <a:t>，即从起点经过给定位置到达目标位置的移动开销</a:t>
            </a:r>
            <a:endParaRPr lang="en-US" altLang="zh-CN" sz="2800" b="1" dirty="0" smtClean="0"/>
          </a:p>
          <a:p>
            <a:r>
              <a:rPr lang="zh-CN" altLang="en-US" sz="2800" b="1" dirty="0" smtClean="0"/>
              <a:t>节点：寻路过程中形成的节点，一般会包含位置信息，</a:t>
            </a:r>
            <a:r>
              <a:rPr lang="en-US" altLang="zh-CN" sz="2800" b="1" dirty="0" err="1" smtClean="0"/>
              <a:t>g,h,f</a:t>
            </a:r>
            <a:r>
              <a:rPr lang="en-US" altLang="zh-CN" sz="2800" b="1" dirty="0" smtClean="0"/>
              <a:t>,</a:t>
            </a:r>
            <a:r>
              <a:rPr lang="zh-CN" altLang="en-US" sz="2800" b="1" dirty="0" smtClean="0"/>
              <a:t>到达该节点的前一个节点引用</a:t>
            </a:r>
            <a:endParaRPr lang="en-US" altLang="zh-CN" sz="2800" b="1" dirty="0" smtClean="0"/>
          </a:p>
          <a:p>
            <a:r>
              <a:rPr lang="en-US" altLang="zh-CN" sz="2800" b="1" dirty="0" smtClean="0"/>
              <a:t>Close</a:t>
            </a:r>
            <a:r>
              <a:rPr lang="zh-CN" altLang="en-US" sz="2800" b="1" dirty="0" smtClean="0"/>
              <a:t>列表：已被访问的节点，且已经作为最小节点去生成后续的节点的集合</a:t>
            </a:r>
            <a:endParaRPr lang="en-US" altLang="zh-CN" sz="2800" b="1" dirty="0" smtClean="0"/>
          </a:p>
          <a:p>
            <a:r>
              <a:rPr lang="en-US" altLang="zh-CN" sz="2800" b="1" dirty="0" smtClean="0"/>
              <a:t>Open</a:t>
            </a:r>
            <a:r>
              <a:rPr lang="zh-CN" altLang="en-US" sz="2800" b="1" dirty="0" smtClean="0"/>
              <a:t>列表：已被访问的节点，且未被加入到</a:t>
            </a:r>
            <a:r>
              <a:rPr lang="en-US" altLang="zh-CN" sz="2800" b="1" dirty="0" smtClean="0"/>
              <a:t>Close</a:t>
            </a:r>
            <a:r>
              <a:rPr lang="zh-CN" altLang="en-US" sz="2800" b="1" dirty="0" smtClean="0"/>
              <a:t>列表中的集合</a:t>
            </a:r>
            <a:endParaRPr lang="en-US" altLang="zh-CN" sz="2800" b="1" dirty="0" smtClean="0"/>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267744" y="44624"/>
            <a:ext cx="352839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把计算起点的</a:t>
            </a:r>
            <a:r>
              <a:rPr lang="en-US" altLang="zh-CN" sz="1400" b="1" dirty="0" smtClean="0"/>
              <a:t>g</a:t>
            </a:r>
            <a:r>
              <a:rPr lang="zh-CN" altLang="en-US" sz="1400" b="1" dirty="0" smtClean="0"/>
              <a:t>、</a:t>
            </a:r>
            <a:r>
              <a:rPr lang="en-US" altLang="zh-CN" sz="1400" b="1" dirty="0" smtClean="0"/>
              <a:t>h</a:t>
            </a:r>
            <a:r>
              <a:rPr lang="zh-CN" altLang="en-US" sz="1400" b="1" dirty="0"/>
              <a:t>、</a:t>
            </a:r>
            <a:r>
              <a:rPr lang="en-US" altLang="zh-CN" sz="1400" b="1" dirty="0" smtClean="0"/>
              <a:t>f</a:t>
            </a:r>
            <a:r>
              <a:rPr lang="zh-CN" altLang="en-US" sz="1400" b="1" dirty="0" smtClean="0"/>
              <a:t>，并作为一个节点放入</a:t>
            </a:r>
            <a:r>
              <a:rPr lang="en-US" altLang="zh-CN" sz="1400" b="1" dirty="0" smtClean="0"/>
              <a:t>Open</a:t>
            </a:r>
            <a:r>
              <a:rPr lang="zh-CN" altLang="en-US" sz="1400" b="1" dirty="0" smtClean="0"/>
              <a:t>列表里</a:t>
            </a:r>
            <a:endParaRPr lang="zh-CN" altLang="en-US" sz="1400" b="1" dirty="0"/>
          </a:p>
        </p:txBody>
      </p:sp>
      <p:cxnSp>
        <p:nvCxnSpPr>
          <p:cNvPr id="8" name="直接箭头连接符 7"/>
          <p:cNvCxnSpPr>
            <a:stCxn id="6" idx="2"/>
            <a:endCxn id="9" idx="0"/>
          </p:cNvCxnSpPr>
          <p:nvPr/>
        </p:nvCxnSpPr>
        <p:spPr>
          <a:xfrm>
            <a:off x="4031940" y="620688"/>
            <a:ext cx="36004"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流程图: 决策 8"/>
          <p:cNvSpPr/>
          <p:nvPr/>
        </p:nvSpPr>
        <p:spPr>
          <a:xfrm>
            <a:off x="2843808" y="836712"/>
            <a:ext cx="2448272" cy="50405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t>Open</a:t>
            </a:r>
            <a:r>
              <a:rPr lang="zh-CN" altLang="en-US" sz="1400" b="1" dirty="0" smtClean="0"/>
              <a:t>表中有节点</a:t>
            </a:r>
            <a:endParaRPr lang="zh-CN" altLang="en-US" sz="1400" b="1" dirty="0"/>
          </a:p>
        </p:txBody>
      </p:sp>
      <p:sp>
        <p:nvSpPr>
          <p:cNvPr id="11" name="椭圆 10"/>
          <p:cNvSpPr/>
          <p:nvPr/>
        </p:nvSpPr>
        <p:spPr>
          <a:xfrm>
            <a:off x="6156176" y="836712"/>
            <a:ext cx="129614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没有路径</a:t>
            </a:r>
            <a:endParaRPr lang="zh-CN" altLang="en-US" sz="1400" b="1" dirty="0"/>
          </a:p>
        </p:txBody>
      </p:sp>
      <p:cxnSp>
        <p:nvCxnSpPr>
          <p:cNvPr id="13" name="直接箭头连接符 12"/>
          <p:cNvCxnSpPr>
            <a:stCxn id="9" idx="3"/>
            <a:endCxn id="11" idx="2"/>
          </p:cNvCxnSpPr>
          <p:nvPr/>
        </p:nvCxnSpPr>
        <p:spPr>
          <a:xfrm>
            <a:off x="5292080" y="1088740"/>
            <a:ext cx="864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580112" y="764704"/>
            <a:ext cx="415498" cy="369332"/>
          </a:xfrm>
          <a:prstGeom prst="rect">
            <a:avLst/>
          </a:prstGeom>
          <a:noFill/>
        </p:spPr>
        <p:txBody>
          <a:bodyPr wrap="none" rtlCol="0">
            <a:spAutoFit/>
          </a:bodyPr>
          <a:lstStyle/>
          <a:p>
            <a:r>
              <a:rPr lang="zh-CN" altLang="en-US" b="1" dirty="0" smtClean="0"/>
              <a:t>否</a:t>
            </a:r>
            <a:endParaRPr lang="zh-CN" altLang="en-US" b="1" dirty="0"/>
          </a:p>
        </p:txBody>
      </p:sp>
      <p:sp>
        <p:nvSpPr>
          <p:cNvPr id="16" name="矩形 15"/>
          <p:cNvSpPr/>
          <p:nvPr/>
        </p:nvSpPr>
        <p:spPr>
          <a:xfrm>
            <a:off x="2483768" y="1484784"/>
            <a:ext cx="316835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选取</a:t>
            </a:r>
            <a:r>
              <a:rPr lang="en-US" altLang="zh-CN" sz="1400" b="1" dirty="0" smtClean="0"/>
              <a:t>Open</a:t>
            </a:r>
            <a:r>
              <a:rPr lang="zh-CN" altLang="en-US" sz="1400" b="1" dirty="0" smtClean="0"/>
              <a:t>表中</a:t>
            </a:r>
            <a:r>
              <a:rPr lang="en-US" altLang="zh-CN" sz="1400" b="1" dirty="0" smtClean="0"/>
              <a:t>f</a:t>
            </a:r>
            <a:r>
              <a:rPr lang="zh-CN" altLang="en-US" sz="1400" b="1" dirty="0" smtClean="0"/>
              <a:t>值最小的节点</a:t>
            </a:r>
            <a:r>
              <a:rPr lang="en-US" altLang="zh-CN" sz="1400" b="1" dirty="0" err="1" smtClean="0"/>
              <a:t>MinNode</a:t>
            </a:r>
            <a:r>
              <a:rPr lang="zh-CN" altLang="en-US" sz="1400" b="1" dirty="0" smtClean="0"/>
              <a:t>，放入</a:t>
            </a:r>
            <a:r>
              <a:rPr lang="en-US" altLang="zh-CN" sz="1400" b="1" dirty="0" smtClean="0"/>
              <a:t>Close</a:t>
            </a:r>
            <a:r>
              <a:rPr lang="zh-CN" altLang="en-US" sz="1400" b="1" dirty="0" smtClean="0"/>
              <a:t>表中</a:t>
            </a:r>
            <a:endParaRPr lang="zh-CN" altLang="en-US" sz="1400" b="1" dirty="0"/>
          </a:p>
        </p:txBody>
      </p:sp>
      <p:cxnSp>
        <p:nvCxnSpPr>
          <p:cNvPr id="18" name="直接箭头连接符 17"/>
          <p:cNvCxnSpPr>
            <a:stCxn id="9" idx="2"/>
            <a:endCxn id="16" idx="0"/>
          </p:cNvCxnSpPr>
          <p:nvPr/>
        </p:nvCxnSpPr>
        <p:spPr>
          <a:xfrm>
            <a:off x="4067944" y="1340768"/>
            <a:ext cx="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流程图: 决策 18"/>
          <p:cNvSpPr/>
          <p:nvPr/>
        </p:nvSpPr>
        <p:spPr>
          <a:xfrm>
            <a:off x="2627784" y="2204864"/>
            <a:ext cx="2880320" cy="43204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err="1" smtClean="0"/>
              <a:t>minNode</a:t>
            </a:r>
            <a:r>
              <a:rPr lang="zh-CN" altLang="en-US" sz="1400" b="1" dirty="0" smtClean="0"/>
              <a:t>是终点</a:t>
            </a:r>
            <a:endParaRPr lang="zh-CN" altLang="en-US" sz="1400" b="1" dirty="0"/>
          </a:p>
        </p:txBody>
      </p:sp>
      <p:cxnSp>
        <p:nvCxnSpPr>
          <p:cNvPr id="21" name="直接箭头连接符 20"/>
          <p:cNvCxnSpPr>
            <a:stCxn id="16" idx="2"/>
            <a:endCxn id="19" idx="0"/>
          </p:cNvCxnSpPr>
          <p:nvPr/>
        </p:nvCxnSpPr>
        <p:spPr>
          <a:xfrm>
            <a:off x="4067944" y="1988840"/>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9" idx="3"/>
            <a:endCxn id="24" idx="2"/>
          </p:cNvCxnSpPr>
          <p:nvPr/>
        </p:nvCxnSpPr>
        <p:spPr>
          <a:xfrm>
            <a:off x="5508104" y="2420888"/>
            <a:ext cx="720080" cy="360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6228184" y="2204864"/>
            <a:ext cx="1368152"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计算路径</a:t>
            </a:r>
            <a:endParaRPr lang="zh-CN" altLang="en-US" sz="1400" b="1" dirty="0"/>
          </a:p>
        </p:txBody>
      </p:sp>
      <p:sp>
        <p:nvSpPr>
          <p:cNvPr id="39" name="矩形 38"/>
          <p:cNvSpPr/>
          <p:nvPr/>
        </p:nvSpPr>
        <p:spPr>
          <a:xfrm>
            <a:off x="2051720" y="2852936"/>
            <a:ext cx="40324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遍历</a:t>
            </a:r>
            <a:r>
              <a:rPr lang="en-US" altLang="zh-CN" sz="1400" b="1" dirty="0" err="1" smtClean="0"/>
              <a:t>minNode</a:t>
            </a:r>
            <a:r>
              <a:rPr lang="zh-CN" altLang="en-US" sz="1400" b="1" dirty="0" smtClean="0"/>
              <a:t>的后续可过节点</a:t>
            </a:r>
            <a:r>
              <a:rPr lang="en-US" altLang="zh-CN" sz="1400" b="1" dirty="0" err="1" smtClean="0"/>
              <a:t>NextNode</a:t>
            </a:r>
            <a:r>
              <a:rPr lang="zh-CN" altLang="en-US" sz="1400" b="1" dirty="0" smtClean="0"/>
              <a:t>，计算后续节点的</a:t>
            </a:r>
            <a:r>
              <a:rPr lang="en-US" altLang="zh-CN" sz="1400" b="1" dirty="0" smtClean="0"/>
              <a:t>g</a:t>
            </a:r>
            <a:r>
              <a:rPr lang="zh-CN" altLang="en-US" sz="1400" b="1" dirty="0" smtClean="0"/>
              <a:t>、</a:t>
            </a:r>
            <a:r>
              <a:rPr lang="en-US" altLang="zh-CN" sz="1400" b="1" dirty="0" smtClean="0"/>
              <a:t>h</a:t>
            </a:r>
            <a:r>
              <a:rPr lang="zh-CN" altLang="en-US" sz="1400" b="1" dirty="0" smtClean="0"/>
              <a:t>、</a:t>
            </a:r>
            <a:r>
              <a:rPr lang="en-US" altLang="zh-CN" sz="1400" b="1" dirty="0" smtClean="0"/>
              <a:t>f</a:t>
            </a:r>
            <a:endParaRPr lang="zh-CN" altLang="en-US" sz="1400" b="1" dirty="0"/>
          </a:p>
        </p:txBody>
      </p:sp>
      <p:cxnSp>
        <p:nvCxnSpPr>
          <p:cNvPr id="41" name="直接箭头连接符 40"/>
          <p:cNvCxnSpPr>
            <a:stCxn id="19" idx="2"/>
            <a:endCxn id="39" idx="0"/>
          </p:cNvCxnSpPr>
          <p:nvPr/>
        </p:nvCxnSpPr>
        <p:spPr>
          <a:xfrm>
            <a:off x="4067944" y="2636912"/>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流程图: 决策 79"/>
          <p:cNvSpPr/>
          <p:nvPr/>
        </p:nvSpPr>
        <p:spPr>
          <a:xfrm>
            <a:off x="2483768" y="3573016"/>
            <a:ext cx="3168352" cy="50405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err="1" smtClean="0"/>
              <a:t>NextNode</a:t>
            </a:r>
            <a:r>
              <a:rPr lang="zh-CN" altLang="en-US" sz="1400" b="1" dirty="0" smtClean="0"/>
              <a:t>在</a:t>
            </a:r>
            <a:r>
              <a:rPr lang="en-US" altLang="zh-CN" sz="1400" b="1" dirty="0" smtClean="0"/>
              <a:t>Close</a:t>
            </a:r>
            <a:r>
              <a:rPr lang="zh-CN" altLang="en-US" sz="1400" b="1" dirty="0" smtClean="0"/>
              <a:t>列表中</a:t>
            </a:r>
            <a:endParaRPr lang="zh-CN" altLang="en-US" sz="1400" b="1" dirty="0"/>
          </a:p>
        </p:txBody>
      </p:sp>
      <p:cxnSp>
        <p:nvCxnSpPr>
          <p:cNvPr id="82" name="直接箭头连接符 81"/>
          <p:cNvCxnSpPr>
            <a:stCxn id="39" idx="2"/>
            <a:endCxn id="80" idx="0"/>
          </p:cNvCxnSpPr>
          <p:nvPr/>
        </p:nvCxnSpPr>
        <p:spPr>
          <a:xfrm>
            <a:off x="4067944" y="3356992"/>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80" idx="2"/>
            <a:endCxn id="92" idx="0"/>
          </p:cNvCxnSpPr>
          <p:nvPr/>
        </p:nvCxnSpPr>
        <p:spPr>
          <a:xfrm>
            <a:off x="4067944" y="4077072"/>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5724128" y="1988840"/>
            <a:ext cx="415498" cy="369332"/>
          </a:xfrm>
          <a:prstGeom prst="rect">
            <a:avLst/>
          </a:prstGeom>
          <a:noFill/>
        </p:spPr>
        <p:txBody>
          <a:bodyPr wrap="none" rtlCol="0">
            <a:spAutoFit/>
          </a:bodyPr>
          <a:lstStyle/>
          <a:p>
            <a:r>
              <a:rPr lang="zh-CN" altLang="en-US" b="1" dirty="0"/>
              <a:t>是</a:t>
            </a:r>
          </a:p>
        </p:txBody>
      </p:sp>
      <p:sp>
        <p:nvSpPr>
          <p:cNvPr id="90" name="TextBox 89"/>
          <p:cNvSpPr txBox="1"/>
          <p:nvPr/>
        </p:nvSpPr>
        <p:spPr>
          <a:xfrm>
            <a:off x="4139952" y="4005064"/>
            <a:ext cx="415498" cy="369332"/>
          </a:xfrm>
          <a:prstGeom prst="rect">
            <a:avLst/>
          </a:prstGeom>
          <a:noFill/>
        </p:spPr>
        <p:txBody>
          <a:bodyPr wrap="square" rtlCol="0">
            <a:spAutoFit/>
          </a:bodyPr>
          <a:lstStyle/>
          <a:p>
            <a:r>
              <a:rPr lang="zh-CN" altLang="en-US" b="1" dirty="0" smtClean="0"/>
              <a:t>否</a:t>
            </a:r>
            <a:endParaRPr lang="zh-CN" altLang="en-US" b="1" dirty="0"/>
          </a:p>
        </p:txBody>
      </p:sp>
      <p:sp>
        <p:nvSpPr>
          <p:cNvPr id="92" name="流程图: 决策 91"/>
          <p:cNvSpPr/>
          <p:nvPr/>
        </p:nvSpPr>
        <p:spPr>
          <a:xfrm>
            <a:off x="2483768" y="4293096"/>
            <a:ext cx="3168352" cy="57606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err="1" smtClean="0"/>
              <a:t>NextNode</a:t>
            </a:r>
            <a:r>
              <a:rPr lang="zh-CN" altLang="en-US" sz="1400" b="1" dirty="0" smtClean="0"/>
              <a:t>在</a:t>
            </a:r>
            <a:r>
              <a:rPr lang="en-US" altLang="zh-CN" sz="1400" b="1" dirty="0" smtClean="0"/>
              <a:t>Open</a:t>
            </a:r>
            <a:r>
              <a:rPr lang="zh-CN" altLang="en-US" sz="1400" b="1" dirty="0" smtClean="0"/>
              <a:t>列表中</a:t>
            </a:r>
            <a:endParaRPr lang="zh-CN" altLang="en-US" sz="1400" b="1" dirty="0"/>
          </a:p>
        </p:txBody>
      </p:sp>
      <p:sp>
        <p:nvSpPr>
          <p:cNvPr id="95" name="TextBox 94"/>
          <p:cNvSpPr txBox="1"/>
          <p:nvPr/>
        </p:nvSpPr>
        <p:spPr>
          <a:xfrm>
            <a:off x="4139952" y="4869160"/>
            <a:ext cx="415498" cy="369332"/>
          </a:xfrm>
          <a:prstGeom prst="rect">
            <a:avLst/>
          </a:prstGeom>
          <a:noFill/>
        </p:spPr>
        <p:txBody>
          <a:bodyPr wrap="square" rtlCol="0">
            <a:spAutoFit/>
          </a:bodyPr>
          <a:lstStyle/>
          <a:p>
            <a:r>
              <a:rPr lang="zh-CN" altLang="en-US" b="1" dirty="0"/>
              <a:t>是</a:t>
            </a:r>
          </a:p>
        </p:txBody>
      </p:sp>
      <p:sp>
        <p:nvSpPr>
          <p:cNvPr id="98" name="矩形 97"/>
          <p:cNvSpPr/>
          <p:nvPr/>
        </p:nvSpPr>
        <p:spPr>
          <a:xfrm>
            <a:off x="6027106" y="4211796"/>
            <a:ext cx="417102" cy="369332"/>
          </a:xfrm>
          <a:prstGeom prst="rect">
            <a:avLst/>
          </a:prstGeom>
        </p:spPr>
        <p:txBody>
          <a:bodyPr wrap="square">
            <a:spAutoFit/>
          </a:bodyPr>
          <a:lstStyle/>
          <a:p>
            <a:r>
              <a:rPr lang="zh-CN" altLang="en-US" b="1" dirty="0"/>
              <a:t>否</a:t>
            </a:r>
          </a:p>
        </p:txBody>
      </p:sp>
      <p:sp>
        <p:nvSpPr>
          <p:cNvPr id="99" name="矩形 98"/>
          <p:cNvSpPr/>
          <p:nvPr/>
        </p:nvSpPr>
        <p:spPr>
          <a:xfrm>
            <a:off x="6156176" y="4869160"/>
            <a:ext cx="17281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把</a:t>
            </a:r>
            <a:r>
              <a:rPr lang="en-US" altLang="zh-CN" sz="1400" dirty="0" err="1" smtClean="0"/>
              <a:t>NextNode</a:t>
            </a:r>
            <a:r>
              <a:rPr lang="zh-CN" altLang="en-US" sz="1400" dirty="0" smtClean="0"/>
              <a:t>放入</a:t>
            </a:r>
            <a:r>
              <a:rPr lang="en-US" altLang="zh-CN" sz="1400" dirty="0" err="1" smtClean="0"/>
              <a:t>OpenList</a:t>
            </a:r>
            <a:r>
              <a:rPr lang="zh-CN" altLang="en-US" sz="1400" dirty="0" smtClean="0"/>
              <a:t>中</a:t>
            </a:r>
            <a:endParaRPr lang="zh-CN" altLang="en-US" sz="1400" dirty="0"/>
          </a:p>
        </p:txBody>
      </p:sp>
      <p:cxnSp>
        <p:nvCxnSpPr>
          <p:cNvPr id="144" name="直接箭头连接符 143"/>
          <p:cNvCxnSpPr>
            <a:stCxn id="92" idx="2"/>
            <a:endCxn id="145" idx="0"/>
          </p:cNvCxnSpPr>
          <p:nvPr/>
        </p:nvCxnSpPr>
        <p:spPr>
          <a:xfrm>
            <a:off x="4067944" y="4869160"/>
            <a:ext cx="36004"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5" name="流程图: 决策 144"/>
          <p:cNvSpPr/>
          <p:nvPr/>
        </p:nvSpPr>
        <p:spPr>
          <a:xfrm>
            <a:off x="2915816" y="5229200"/>
            <a:ext cx="2376264" cy="61264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t>f(</a:t>
            </a:r>
            <a:r>
              <a:rPr lang="en-US" altLang="zh-CN" sz="1400" b="1" dirty="0" err="1" smtClean="0"/>
              <a:t>NextNode</a:t>
            </a:r>
            <a:r>
              <a:rPr lang="en-US" altLang="zh-CN" sz="1400" b="1" dirty="0" smtClean="0"/>
              <a:t>)&lt;f(</a:t>
            </a:r>
            <a:r>
              <a:rPr lang="en-US" altLang="zh-CN" sz="1400" b="1" dirty="0" err="1" smtClean="0"/>
              <a:t>MindNode</a:t>
            </a:r>
            <a:r>
              <a:rPr lang="en-US" altLang="zh-CN" sz="1400" b="1" dirty="0" smtClean="0"/>
              <a:t>)</a:t>
            </a:r>
            <a:endParaRPr lang="zh-CN" altLang="en-US" sz="1400" b="1" dirty="0"/>
          </a:p>
        </p:txBody>
      </p:sp>
      <p:sp>
        <p:nvSpPr>
          <p:cNvPr id="147" name="矩形 146"/>
          <p:cNvSpPr/>
          <p:nvPr/>
        </p:nvSpPr>
        <p:spPr>
          <a:xfrm>
            <a:off x="2987824" y="6093296"/>
            <a:ext cx="230425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err="1" smtClean="0"/>
              <a:t>NextNode</a:t>
            </a:r>
            <a:r>
              <a:rPr lang="zh-CN" altLang="en-US" sz="1400" b="1" dirty="0" smtClean="0"/>
              <a:t>的</a:t>
            </a:r>
            <a:r>
              <a:rPr lang="en-US" altLang="zh-CN" sz="1400" b="1" dirty="0" err="1" smtClean="0"/>
              <a:t>g,f</a:t>
            </a:r>
            <a:r>
              <a:rPr lang="en-US" altLang="zh-CN" sz="1400" b="1" dirty="0" smtClean="0"/>
              <a:t>,</a:t>
            </a:r>
            <a:r>
              <a:rPr lang="zh-CN" altLang="en-US" sz="1400" b="1" dirty="0" smtClean="0"/>
              <a:t>记录父节点为</a:t>
            </a:r>
            <a:r>
              <a:rPr lang="en-US" altLang="zh-CN" sz="1400" b="1" dirty="0" err="1" smtClean="0"/>
              <a:t>MinNode</a:t>
            </a:r>
            <a:endParaRPr lang="zh-CN" altLang="en-US" sz="1400" b="1" dirty="0"/>
          </a:p>
        </p:txBody>
      </p:sp>
      <p:cxnSp>
        <p:nvCxnSpPr>
          <p:cNvPr id="149" name="直接箭头连接符 148"/>
          <p:cNvCxnSpPr>
            <a:stCxn id="145" idx="2"/>
            <a:endCxn id="147" idx="0"/>
          </p:cNvCxnSpPr>
          <p:nvPr/>
        </p:nvCxnSpPr>
        <p:spPr>
          <a:xfrm>
            <a:off x="4103948" y="5841848"/>
            <a:ext cx="36004" cy="2514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形状 152"/>
          <p:cNvCxnSpPr>
            <a:stCxn id="147" idx="2"/>
            <a:endCxn id="9" idx="1"/>
          </p:cNvCxnSpPr>
          <p:nvPr/>
        </p:nvCxnSpPr>
        <p:spPr>
          <a:xfrm rot="5400000" flipH="1">
            <a:off x="737574" y="3194974"/>
            <a:ext cx="5508612" cy="1296144"/>
          </a:xfrm>
          <a:prstGeom prst="bentConnector4">
            <a:avLst>
              <a:gd name="adj1" fmla="val -2947"/>
              <a:gd name="adj2" fmla="val 20965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6" name="形状 155"/>
          <p:cNvCxnSpPr>
            <a:stCxn id="145" idx="3"/>
          </p:cNvCxnSpPr>
          <p:nvPr/>
        </p:nvCxnSpPr>
        <p:spPr>
          <a:xfrm flipH="1">
            <a:off x="4139952" y="5535524"/>
            <a:ext cx="1152128" cy="1232176"/>
          </a:xfrm>
          <a:prstGeom prst="bentConnector4">
            <a:avLst>
              <a:gd name="adj1" fmla="val -19842"/>
              <a:gd name="adj2" fmla="val 98997"/>
            </a:avLst>
          </a:prstGeom>
        </p:spPr>
        <p:style>
          <a:lnRef idx="1">
            <a:schemeClr val="accent1"/>
          </a:lnRef>
          <a:fillRef idx="0">
            <a:schemeClr val="accent1"/>
          </a:fillRef>
          <a:effectRef idx="0">
            <a:schemeClr val="accent1"/>
          </a:effectRef>
          <a:fontRef idx="minor">
            <a:schemeClr val="tx1"/>
          </a:fontRef>
        </p:style>
      </p:cxnSp>
      <p:sp>
        <p:nvSpPr>
          <p:cNvPr id="181" name="矩形 180"/>
          <p:cNvSpPr/>
          <p:nvPr/>
        </p:nvSpPr>
        <p:spPr>
          <a:xfrm>
            <a:off x="5292080" y="5085184"/>
            <a:ext cx="417102" cy="369332"/>
          </a:xfrm>
          <a:prstGeom prst="rect">
            <a:avLst/>
          </a:prstGeom>
        </p:spPr>
        <p:txBody>
          <a:bodyPr wrap="square">
            <a:spAutoFit/>
          </a:bodyPr>
          <a:lstStyle/>
          <a:p>
            <a:r>
              <a:rPr lang="zh-CN" altLang="en-US" b="1" dirty="0"/>
              <a:t>否</a:t>
            </a:r>
          </a:p>
        </p:txBody>
      </p:sp>
      <p:sp>
        <p:nvSpPr>
          <p:cNvPr id="182" name="TextBox 181"/>
          <p:cNvSpPr txBox="1"/>
          <p:nvPr/>
        </p:nvSpPr>
        <p:spPr>
          <a:xfrm>
            <a:off x="4139952" y="5733256"/>
            <a:ext cx="415498" cy="369332"/>
          </a:xfrm>
          <a:prstGeom prst="rect">
            <a:avLst/>
          </a:prstGeom>
          <a:noFill/>
        </p:spPr>
        <p:txBody>
          <a:bodyPr wrap="square" rtlCol="0">
            <a:spAutoFit/>
          </a:bodyPr>
          <a:lstStyle/>
          <a:p>
            <a:r>
              <a:rPr lang="zh-CN" altLang="en-US" b="1" dirty="0"/>
              <a:t>是</a:t>
            </a:r>
          </a:p>
        </p:txBody>
      </p:sp>
      <p:cxnSp>
        <p:nvCxnSpPr>
          <p:cNvPr id="186" name="肘形连接符 185"/>
          <p:cNvCxnSpPr/>
          <p:nvPr/>
        </p:nvCxnSpPr>
        <p:spPr>
          <a:xfrm rot="5400000">
            <a:off x="5544108" y="5265204"/>
            <a:ext cx="1440160" cy="151216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96" name="形状 195"/>
          <p:cNvCxnSpPr>
            <a:endCxn id="99" idx="0"/>
          </p:cNvCxnSpPr>
          <p:nvPr/>
        </p:nvCxnSpPr>
        <p:spPr>
          <a:xfrm>
            <a:off x="5652120" y="4581128"/>
            <a:ext cx="1368152" cy="28803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13" name="TextBox 212"/>
          <p:cNvSpPr txBox="1"/>
          <p:nvPr/>
        </p:nvSpPr>
        <p:spPr>
          <a:xfrm>
            <a:off x="4139952" y="2555612"/>
            <a:ext cx="415498" cy="369332"/>
          </a:xfrm>
          <a:prstGeom prst="rect">
            <a:avLst/>
          </a:prstGeom>
          <a:noFill/>
        </p:spPr>
        <p:txBody>
          <a:bodyPr wrap="square" rtlCol="0">
            <a:spAutoFit/>
          </a:bodyPr>
          <a:lstStyle/>
          <a:p>
            <a:r>
              <a:rPr lang="zh-CN" altLang="en-US" b="1" dirty="0" smtClean="0"/>
              <a:t>否</a:t>
            </a:r>
            <a:endParaRPr lang="zh-CN" altLang="en-US"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最小堆</a:t>
            </a:r>
            <a:endParaRPr lang="zh-CN" altLang="en-US" b="1" dirty="0"/>
          </a:p>
        </p:txBody>
      </p:sp>
      <p:sp>
        <p:nvSpPr>
          <p:cNvPr id="3" name="内容占位符 2"/>
          <p:cNvSpPr>
            <a:spLocks noGrp="1"/>
          </p:cNvSpPr>
          <p:nvPr>
            <p:ph idx="1"/>
          </p:nvPr>
        </p:nvSpPr>
        <p:spPr/>
        <p:txBody>
          <a:bodyPr>
            <a:normAutofit lnSpcReduction="10000"/>
          </a:bodyPr>
          <a:lstStyle/>
          <a:p>
            <a:pPr>
              <a:buNone/>
            </a:pPr>
            <a:r>
              <a:rPr lang="en-US" altLang="zh-CN" b="1" dirty="0" smtClean="0"/>
              <a:t>1.Open</a:t>
            </a:r>
            <a:r>
              <a:rPr lang="zh-CN" altLang="en-US" b="1" dirty="0" smtClean="0"/>
              <a:t>列表用最小堆来维护</a:t>
            </a:r>
            <a:endParaRPr lang="en-US" altLang="zh-CN" b="1" dirty="0" smtClean="0"/>
          </a:p>
          <a:p>
            <a:pPr>
              <a:buNone/>
            </a:pPr>
            <a:r>
              <a:rPr lang="en-US" altLang="zh-CN" b="1" dirty="0" smtClean="0"/>
              <a:t>2.</a:t>
            </a:r>
            <a:r>
              <a:rPr lang="zh-CN" altLang="en-US" b="1" dirty="0" smtClean="0"/>
              <a:t>最小堆性质：</a:t>
            </a:r>
            <a:endParaRPr lang="en-US" altLang="zh-CN" b="1" dirty="0" smtClean="0"/>
          </a:p>
          <a:p>
            <a:pPr>
              <a:buNone/>
            </a:pPr>
            <a:r>
              <a:rPr lang="zh-CN" altLang="en-US" b="1" dirty="0" smtClean="0"/>
              <a:t>根节点的值最小</a:t>
            </a:r>
            <a:endParaRPr lang="en-US" altLang="zh-CN" b="1" dirty="0" smtClean="0"/>
          </a:p>
          <a:p>
            <a:pPr>
              <a:buNone/>
            </a:pPr>
            <a:r>
              <a:rPr lang="zh-CN" altLang="en-US" b="1" dirty="0"/>
              <a:t>父</a:t>
            </a:r>
            <a:r>
              <a:rPr lang="zh-CN" altLang="en-US" b="1" dirty="0" smtClean="0"/>
              <a:t>节点的值必定大于或等于子节点的值</a:t>
            </a:r>
            <a:endParaRPr lang="en-US" altLang="zh-CN" b="1" dirty="0" smtClean="0"/>
          </a:p>
          <a:p>
            <a:pPr>
              <a:buNone/>
            </a:pPr>
            <a:r>
              <a:rPr lang="en-US" altLang="zh-CN" b="1" dirty="0" smtClean="0"/>
              <a:t>3.</a:t>
            </a:r>
            <a:r>
              <a:rPr lang="zh-CN" altLang="en-US" b="1" dirty="0" smtClean="0"/>
              <a:t>效率：</a:t>
            </a:r>
            <a:endParaRPr lang="en-US" altLang="zh-CN" b="1" dirty="0" smtClean="0"/>
          </a:p>
          <a:p>
            <a:pPr>
              <a:buNone/>
            </a:pPr>
            <a:r>
              <a:rPr lang="zh-CN" altLang="en-US" b="1" dirty="0" smtClean="0"/>
              <a:t>添加</a:t>
            </a:r>
            <a:r>
              <a:rPr lang="en-US" altLang="zh-CN" b="1" dirty="0" smtClean="0"/>
              <a:t>:O(log(n))</a:t>
            </a:r>
          </a:p>
          <a:p>
            <a:pPr>
              <a:buNone/>
            </a:pPr>
            <a:r>
              <a:rPr lang="zh-CN" altLang="en-US" b="1" dirty="0" smtClean="0"/>
              <a:t>更新：</a:t>
            </a:r>
            <a:r>
              <a:rPr lang="en-US" altLang="zh-CN" b="1" dirty="0" smtClean="0"/>
              <a:t>O(log(n))</a:t>
            </a:r>
          </a:p>
          <a:p>
            <a:pPr>
              <a:buNone/>
            </a:pPr>
            <a:r>
              <a:rPr lang="zh-CN" altLang="en-US" b="1" dirty="0" smtClean="0"/>
              <a:t>删除：</a:t>
            </a:r>
            <a:r>
              <a:rPr lang="en-US" altLang="zh-CN" b="1" dirty="0" smtClean="0"/>
              <a:t>O(1)</a:t>
            </a:r>
          </a:p>
          <a:p>
            <a:pPr>
              <a:buNone/>
            </a:pP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基于格子的</a:t>
            </a:r>
            <a:r>
              <a:rPr lang="en-US" altLang="zh-CN" dirty="0" smtClean="0"/>
              <a:t>A</a:t>
            </a:r>
            <a:r>
              <a:rPr lang="zh-CN" altLang="en-US" dirty="0" smtClean="0"/>
              <a:t>*算法</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b="1" dirty="0" smtClean="0"/>
              <a:t>后续节点：当前节点相邻的八个方向的节点为后续节点。</a:t>
            </a:r>
            <a:endParaRPr lang="en-US" altLang="zh-CN" b="1" dirty="0" smtClean="0"/>
          </a:p>
          <a:p>
            <a:r>
              <a:rPr lang="zh-CN" altLang="en-US" b="1" dirty="0" smtClean="0"/>
              <a:t>当前点</a:t>
            </a:r>
            <a:r>
              <a:rPr lang="en-US" altLang="zh-CN" b="1" dirty="0" err="1" smtClean="0"/>
              <a:t>currentNode</a:t>
            </a:r>
            <a:r>
              <a:rPr lang="zh-CN" altLang="en-US" b="1" dirty="0" smtClean="0"/>
              <a:t>与后续节点</a:t>
            </a:r>
            <a:r>
              <a:rPr lang="en-US" altLang="zh-CN" b="1" dirty="0" err="1" smtClean="0"/>
              <a:t>nextNode</a:t>
            </a:r>
            <a:r>
              <a:rPr lang="zh-CN" altLang="en-US" b="1" dirty="0" smtClean="0"/>
              <a:t>的距离为两点间的直线距离</a:t>
            </a:r>
            <a:r>
              <a:rPr lang="en-US" altLang="zh-CN" b="1" dirty="0" smtClean="0"/>
              <a:t>g0</a:t>
            </a:r>
            <a:r>
              <a:rPr lang="zh-CN" altLang="en-US" b="1" dirty="0" smtClean="0"/>
              <a:t>。</a:t>
            </a:r>
            <a:r>
              <a:rPr lang="en-US" altLang="zh-CN" b="1" dirty="0" smtClean="0"/>
              <a:t>g(</a:t>
            </a:r>
            <a:r>
              <a:rPr lang="en-US" altLang="zh-CN" b="1" dirty="0" err="1" smtClean="0"/>
              <a:t>nextNode</a:t>
            </a:r>
            <a:r>
              <a:rPr lang="en-US" altLang="zh-CN" b="1" dirty="0" smtClean="0"/>
              <a:t>) = g(</a:t>
            </a:r>
            <a:r>
              <a:rPr lang="en-US" altLang="zh-CN" b="1" dirty="0" err="1" smtClean="0"/>
              <a:t>currentNode</a:t>
            </a:r>
            <a:r>
              <a:rPr lang="en-US" altLang="zh-CN" b="1" dirty="0" smtClean="0"/>
              <a:t>)+g0</a:t>
            </a:r>
          </a:p>
          <a:p>
            <a:r>
              <a:rPr lang="en-US" altLang="zh-CN" b="1" dirty="0" smtClean="0"/>
              <a:t>h: </a:t>
            </a:r>
            <a:r>
              <a:rPr lang="en-US" altLang="zh-CN" b="1" dirty="0" err="1" smtClean="0"/>
              <a:t>nextNode</a:t>
            </a:r>
            <a:r>
              <a:rPr lang="zh-CN" altLang="en-US" b="1" dirty="0" smtClean="0"/>
              <a:t>（坐标为</a:t>
            </a:r>
            <a:r>
              <a:rPr lang="en-US" altLang="zh-CN" b="1" dirty="0" smtClean="0"/>
              <a:t>x1,y1)</a:t>
            </a:r>
            <a:r>
              <a:rPr lang="zh-CN" altLang="en-US" b="1" dirty="0" smtClean="0"/>
              <a:t>到达目标节点</a:t>
            </a:r>
            <a:r>
              <a:rPr lang="en-US" altLang="zh-CN" b="1" dirty="0" smtClean="0"/>
              <a:t>(</a:t>
            </a:r>
            <a:r>
              <a:rPr lang="zh-CN" altLang="en-US" b="1" dirty="0" smtClean="0"/>
              <a:t>坐标为</a:t>
            </a:r>
            <a:r>
              <a:rPr lang="en-US" altLang="zh-CN" b="1" dirty="0" smtClean="0"/>
              <a:t>x2,y2)</a:t>
            </a:r>
            <a:r>
              <a:rPr lang="zh-CN" altLang="en-US" b="1" dirty="0" smtClean="0"/>
              <a:t>的估计移动开销为</a:t>
            </a:r>
            <a:r>
              <a:rPr lang="en-US" altLang="zh-CN" b="1" dirty="0" smtClean="0"/>
              <a:t>1.4</a:t>
            </a:r>
            <a:r>
              <a:rPr lang="zh-CN" altLang="en-US" b="1" dirty="0" smtClean="0"/>
              <a:t>*</a:t>
            </a:r>
            <a:r>
              <a:rPr lang="en-US" altLang="zh-CN" b="1" dirty="0" smtClean="0"/>
              <a:t>Math.min(Math.abs(x1-x2),Math.abs(y1-y2))+Math.abs(Math.min(Math.abs(x1-x2)-Math.abs(y1-y2))</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路径优化</a:t>
            </a:r>
            <a:endParaRPr lang="zh-CN" altLang="en-US" b="1" dirty="0"/>
          </a:p>
        </p:txBody>
      </p:sp>
      <p:sp>
        <p:nvSpPr>
          <p:cNvPr id="3" name="内容占位符 2"/>
          <p:cNvSpPr>
            <a:spLocks noGrp="1"/>
          </p:cNvSpPr>
          <p:nvPr>
            <p:ph idx="1"/>
          </p:nvPr>
        </p:nvSpPr>
        <p:spPr/>
        <p:txBody>
          <a:bodyPr/>
          <a:lstStyle/>
          <a:p>
            <a:r>
              <a:rPr lang="en-US" altLang="zh-CN" b="1" dirty="0" err="1" smtClean="0"/>
              <a:t>Floyed</a:t>
            </a:r>
            <a:r>
              <a:rPr lang="zh-CN" altLang="en-US" b="1" dirty="0" smtClean="0"/>
              <a:t>路径优化</a:t>
            </a:r>
            <a:r>
              <a:rPr lang="zh-CN" altLang="en-US" b="1" dirty="0" smtClean="0"/>
              <a:t>算法</a:t>
            </a:r>
            <a:endParaRPr lang="en-US" altLang="zh-CN" b="1" dirty="0" smtClean="0"/>
          </a:p>
          <a:p>
            <a:r>
              <a:rPr lang="en-US" altLang="zh-CN" b="1" dirty="0" err="1" smtClean="0"/>
              <a:t>Bresenham</a:t>
            </a:r>
            <a:r>
              <a:rPr lang="zh-CN" altLang="en-US" b="1" smtClean="0"/>
              <a:t>直线</a:t>
            </a:r>
            <a:r>
              <a:rPr lang="zh-CN" altLang="en-US" b="1" smtClean="0"/>
              <a:t>算法</a:t>
            </a:r>
            <a:endParaRPr lang="zh-CN" alt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基于导航网格的寻路</a:t>
            </a:r>
            <a:endParaRPr lang="zh-CN" altLang="en-US" b="1" dirty="0"/>
          </a:p>
        </p:txBody>
      </p:sp>
      <p:sp>
        <p:nvSpPr>
          <p:cNvPr id="3" name="内容占位符 2"/>
          <p:cNvSpPr>
            <a:spLocks noGrp="1"/>
          </p:cNvSpPr>
          <p:nvPr>
            <p:ph idx="1"/>
          </p:nvPr>
        </p:nvSpPr>
        <p:spPr/>
        <p:txBody>
          <a:bodyPr/>
          <a:lstStyle/>
          <a:p>
            <a:r>
              <a:rPr lang="en-US" altLang="zh-CN" b="1" dirty="0" smtClean="0"/>
              <a:t>1.</a:t>
            </a:r>
            <a:r>
              <a:rPr lang="zh-CN" altLang="en-US" b="1" dirty="0" smtClean="0"/>
              <a:t>多边形合并算法</a:t>
            </a:r>
            <a:endParaRPr lang="en-US" altLang="zh-CN" b="1" dirty="0" smtClean="0"/>
          </a:p>
          <a:p>
            <a:r>
              <a:rPr lang="en-US" altLang="zh-CN" b="1" dirty="0" smtClean="0"/>
              <a:t>2.</a:t>
            </a:r>
            <a:r>
              <a:rPr lang="zh-CN" altLang="en-US" b="1" dirty="0" smtClean="0"/>
              <a:t>三角剖分算法</a:t>
            </a:r>
            <a:endParaRPr lang="en-US" altLang="zh-CN" b="1" dirty="0" smtClean="0"/>
          </a:p>
          <a:p>
            <a:r>
              <a:rPr lang="en-US" altLang="zh-CN" b="1" dirty="0" smtClean="0"/>
              <a:t>3.</a:t>
            </a:r>
            <a:r>
              <a:rPr lang="zh-CN" altLang="en-US" b="1" dirty="0" smtClean="0"/>
              <a:t>基于导航网格的</a:t>
            </a:r>
            <a:r>
              <a:rPr lang="en-US" altLang="zh-CN" b="1" dirty="0" smtClean="0"/>
              <a:t>A</a:t>
            </a:r>
            <a:r>
              <a:rPr lang="zh-CN" altLang="en-US" b="1" dirty="0" smtClean="0"/>
              <a:t>*寻路</a:t>
            </a:r>
            <a:endParaRPr lang="en-US" altLang="zh-CN" b="1" dirty="0" smtClean="0"/>
          </a:p>
          <a:p>
            <a:r>
              <a:rPr lang="en-US" altLang="zh-CN" b="1" dirty="0" smtClean="0"/>
              <a:t>4.</a:t>
            </a:r>
            <a:r>
              <a:rPr lang="zh-CN" altLang="en-US" b="1" dirty="0"/>
              <a:t>路径</a:t>
            </a:r>
            <a:r>
              <a:rPr lang="zh-CN" altLang="en-US" b="1" dirty="0" smtClean="0"/>
              <a:t>优化</a:t>
            </a:r>
            <a:endParaRPr lang="zh-CN" altLang="en-US"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693</TotalTime>
  <Words>1397</Words>
  <Application>Microsoft Office PowerPoint</Application>
  <PresentationFormat>全屏显示(4:3)</PresentationFormat>
  <Paragraphs>114</Paragraphs>
  <Slides>24</Slides>
  <Notes>0</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Office 主题</vt:lpstr>
      <vt:lpstr>A*算法及导航网格寻路</vt:lpstr>
      <vt:lpstr>主要内容</vt:lpstr>
      <vt:lpstr>幻灯片 3</vt:lpstr>
      <vt:lpstr>A*算法相关定义</vt:lpstr>
      <vt:lpstr>幻灯片 5</vt:lpstr>
      <vt:lpstr>最小堆</vt:lpstr>
      <vt:lpstr>基于格子的A*算法</vt:lpstr>
      <vt:lpstr>路径优化</vt:lpstr>
      <vt:lpstr>基于导航网格的寻路</vt:lpstr>
      <vt:lpstr>幻灯片 10</vt:lpstr>
      <vt:lpstr>Weiler-Athenton多边形合并算法</vt:lpstr>
      <vt:lpstr>Weiler-Athenton多边形合并算法</vt:lpstr>
      <vt:lpstr>多边形相交的特殊情况</vt:lpstr>
      <vt:lpstr>自创基于格子地图的多边形算法</vt:lpstr>
      <vt:lpstr>幻灯片 15</vt:lpstr>
      <vt:lpstr>Delaunay三角剖分</vt:lpstr>
      <vt:lpstr>Delaunay三角剖分特性</vt:lpstr>
      <vt:lpstr>点对于直线可见</vt:lpstr>
      <vt:lpstr>DT点</vt:lpstr>
      <vt:lpstr>Delaunay三角剖分实现</vt:lpstr>
      <vt:lpstr>基于导航网格的寻路</vt:lpstr>
      <vt:lpstr>基于格子的A*算法</vt:lpstr>
      <vt:lpstr>导航网格A*寻路路径优化</vt:lpstr>
      <vt:lpstr>Q&amp;A</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A*算法及导航网格寻路</dc:title>
  <dc:creator>user</dc:creator>
  <cp:lastModifiedBy>user</cp:lastModifiedBy>
  <cp:revision>109</cp:revision>
  <dcterms:created xsi:type="dcterms:W3CDTF">2012-07-11T03:39:11Z</dcterms:created>
  <dcterms:modified xsi:type="dcterms:W3CDTF">2012-07-12T07:27:14Z</dcterms:modified>
</cp:coreProperties>
</file>