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9" r:id="rId3"/>
    <p:sldId id="262" r:id="rId4"/>
    <p:sldId id="270" r:id="rId5"/>
    <p:sldId id="272" r:id="rId6"/>
    <p:sldId id="271" r:id="rId7"/>
    <p:sldId id="273" r:id="rId8"/>
    <p:sldId id="266" r:id="rId9"/>
    <p:sldId id="267" r:id="rId10"/>
    <p:sldId id="268" r:id="rId11"/>
    <p:sldId id="264" r:id="rId12"/>
    <p:sldId id="275" r:id="rId13"/>
    <p:sldId id="276" r:id="rId14"/>
    <p:sldId id="278" r:id="rId15"/>
    <p:sldId id="27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59"/>
    <a:srgbClr val="E7C49D"/>
    <a:srgbClr val="E9E9E9"/>
    <a:srgbClr val="FFFFFF"/>
    <a:srgbClr val="E3AB83"/>
    <a:srgbClr val="7F7FAF"/>
    <a:srgbClr val="3A3A5D"/>
    <a:srgbClr val="BB6753"/>
    <a:srgbClr val="278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0515DCD-3B6C-432F-9585-B63F656FFE09}"/>
              </a:ext>
            </a:extLst>
          </p:cNvPr>
          <p:cNvSpPr/>
          <p:nvPr userDrawn="1"/>
        </p:nvSpPr>
        <p:spPr>
          <a:xfrm>
            <a:off x="300038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2F4110-A5B5-4325-AACA-F2F095EFD860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886" y="2069319"/>
            <a:ext cx="4066230" cy="1924276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115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139700" dist="177800" dir="4620000" algn="tl" rotWithShape="0">
                    <a:prstClr val="black">
                      <a:alpha val="23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Orbit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95287" y="3929355"/>
            <a:ext cx="3221525" cy="287126"/>
          </a:xfrm>
          <a:prstGeom prst="roundRect">
            <a:avLst>
              <a:gd name="adj" fmla="val 14455"/>
            </a:avLst>
          </a:prstGeom>
          <a:solidFill>
            <a:srgbClr val="E9E9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A3A5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8443" y="5791362"/>
            <a:ext cx="1775210" cy="480588"/>
          </a:xfrm>
        </p:spPr>
        <p:txBody>
          <a:bodyPr/>
          <a:lstStyle>
            <a:lvl1pPr algn="dist">
              <a:lnSpc>
                <a:spcPct val="150000"/>
              </a:lnSpc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4E0E382-4FDB-4943-BC06-AF3F79224745}"/>
              </a:ext>
            </a:extLst>
          </p:cNvPr>
          <p:cNvSpPr/>
          <p:nvPr userDrawn="1"/>
        </p:nvSpPr>
        <p:spPr>
          <a:xfrm rot="10800000">
            <a:off x="0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C6F923-CB7E-42FE-BD09-AD17433E6F90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1080" y="3133866"/>
            <a:ext cx="1782433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E4A4DF-4C23-4669-B155-341B68A3BD2A}"/>
              </a:ext>
            </a:extLst>
          </p:cNvPr>
          <p:cNvSpPr/>
          <p:nvPr userDrawn="1"/>
        </p:nvSpPr>
        <p:spPr>
          <a:xfrm>
            <a:off x="3381152" y="457199"/>
            <a:ext cx="8023447" cy="5943602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99796" y="3325948"/>
            <a:ext cx="3900452" cy="206104"/>
          </a:xfrm>
        </p:spPr>
        <p:txBody>
          <a:bodyPr/>
          <a:lstStyle>
            <a:lvl1pPr algn="dist">
              <a:defRPr lang="en-US" altLang="ko-KR" sz="5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DESIGNED BY L@RGO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1A99B3-9B59-42CD-B4BF-52227CC5BC5A}"/>
              </a:ext>
            </a:extLst>
          </p:cNvPr>
          <p:cNvCxnSpPr/>
          <p:nvPr userDrawn="1"/>
        </p:nvCxnSpPr>
        <p:spPr>
          <a:xfrm>
            <a:off x="11095444" y="457199"/>
            <a:ext cx="0" cy="5943602"/>
          </a:xfrm>
          <a:prstGeom prst="line">
            <a:avLst/>
          </a:prstGeom>
          <a:ln>
            <a:solidFill>
              <a:srgbClr val="383859">
                <a:alpha val="1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638B26-A935-4D9E-843B-7EC7C7D1F769}"/>
              </a:ext>
            </a:extLst>
          </p:cNvPr>
          <p:cNvGrpSpPr/>
          <p:nvPr userDrawn="1"/>
        </p:nvGrpSpPr>
        <p:grpSpPr>
          <a:xfrm>
            <a:off x="66675" y="5507887"/>
            <a:ext cx="1566622" cy="423825"/>
            <a:chOff x="11201400" y="959672"/>
            <a:chExt cx="312128" cy="31115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6BE8A6B-F95D-4CD4-8572-73F5BDB7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097F972-11D3-4024-9E7D-6AFB338C9D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221958F-4D21-4F17-91DB-461187EF78E7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252A6A-9DCE-4FEB-92F6-54D938E76B63}"/>
              </a:ext>
            </a:extLst>
          </p:cNvPr>
          <p:cNvSpPr/>
          <p:nvPr userDrawn="1"/>
        </p:nvSpPr>
        <p:spPr>
          <a:xfrm>
            <a:off x="300038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40C5E9-A600-4B28-A540-43F73EF4950B}"/>
              </a:ext>
            </a:extLst>
          </p:cNvPr>
          <p:cNvGrpSpPr/>
          <p:nvPr userDrawn="1"/>
        </p:nvGrpSpPr>
        <p:grpSpPr>
          <a:xfrm>
            <a:off x="10535268" y="843826"/>
            <a:ext cx="1587562" cy="546823"/>
            <a:chOff x="11201400" y="959672"/>
            <a:chExt cx="312128" cy="31115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1B95CCF-4480-4913-B942-AA76FDE316B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DAD8CC2-D5A9-4A04-81E9-0776DEA33A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169DA4-0AE3-4E2A-B242-146BEE79C5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8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7784B-48B8-402E-90DF-40F977BC39D1}"/>
              </a:ext>
            </a:extLst>
          </p:cNvPr>
          <p:cNvSpPr/>
          <p:nvPr userDrawn="1"/>
        </p:nvSpPr>
        <p:spPr>
          <a:xfrm>
            <a:off x="928688" y="585788"/>
            <a:ext cx="10343860" cy="5686424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0973371" y="5719800"/>
            <a:ext cx="993141" cy="993141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90218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360" y="1406510"/>
            <a:ext cx="2297271" cy="257998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0623" y="6400622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2558779"/>
            <a:ext cx="9390178" cy="2394854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068845" y="6020356"/>
            <a:ext cx="539988" cy="5399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16371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C1F969F-9DCB-42EC-875D-9FF0B661042F}"/>
              </a:ext>
            </a:extLst>
          </p:cNvPr>
          <p:cNvSpPr/>
          <p:nvPr userDrawn="1"/>
        </p:nvSpPr>
        <p:spPr>
          <a:xfrm rot="10800000">
            <a:off x="0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8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FC983F-86C6-462A-B27C-D7731FF77DFA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005348" y="217497"/>
            <a:ext cx="671504" cy="671504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90218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360" y="1406510"/>
            <a:ext cx="2297271" cy="257998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0623" y="6400622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2558779"/>
            <a:ext cx="9390178" cy="2394854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123614" y="6091000"/>
            <a:ext cx="430450" cy="43045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16371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258A55C4-7BC5-4882-8547-4CC20EE9B5BB}"/>
              </a:ext>
            </a:extLst>
          </p:cNvPr>
          <p:cNvSpPr/>
          <p:nvPr userDrawn="1"/>
        </p:nvSpPr>
        <p:spPr>
          <a:xfrm>
            <a:off x="921906" y="571656"/>
            <a:ext cx="259194" cy="259194"/>
          </a:xfrm>
          <a:prstGeom prst="donut">
            <a:avLst>
              <a:gd name="adj" fmla="val 42463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19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836" y="2139572"/>
            <a:ext cx="4066230" cy="1924276"/>
          </a:xfrm>
        </p:spPr>
        <p:txBody>
          <a:bodyPr/>
          <a:lstStyle/>
          <a:p>
            <a:r>
              <a:rPr lang="ko-KR" altLang="en-US" sz="3200" dirty="0"/>
              <a:t>오브젝트</a:t>
            </a:r>
            <a:r>
              <a:rPr lang="en-US" altLang="ko-KR" sz="3200" dirty="0"/>
              <a:t> W.1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en-US" altLang="ko-KR" sz="3200" dirty="0"/>
              <a:t>Ch.1 ~ 5</a:t>
            </a:r>
            <a:endParaRPr lang="ko-KR" altLang="en-US" sz="32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6975" y="4110141"/>
            <a:ext cx="3582426" cy="1364384"/>
          </a:xfrm>
          <a:noFill/>
        </p:spPr>
        <p:txBody>
          <a:bodyPr lIns="0" rIns="0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>
                    <a:alpha val="46000"/>
                  </a:schemeClr>
                </a:solidFill>
              </a:rPr>
              <a:t>김민혁</a:t>
            </a:r>
            <a:endParaRPr lang="en-US" altLang="ko-KR" sz="1800" dirty="0">
              <a:solidFill>
                <a:schemeClr val="bg1">
                  <a:alpha val="46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3" y="4150332"/>
            <a:ext cx="2476662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3" y="685154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4" y="5082838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4" y="2250831"/>
            <a:ext cx="3582426" cy="1718182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3.</a:t>
            </a:r>
            <a:r>
              <a:rPr lang="ko-KR" altLang="en-US" dirty="0">
                <a:solidFill>
                  <a:srgbClr val="383859"/>
                </a:solidFill>
              </a:rPr>
              <a:t> 상속과 합성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806" y="1476376"/>
            <a:ext cx="7957361" cy="110605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rgbClr val="383859"/>
                </a:solidFill>
              </a:rPr>
              <a:t>상속의 예</a:t>
            </a:r>
            <a:endParaRPr lang="en-US" altLang="ko-KR" sz="2800" dirty="0">
              <a:solidFill>
                <a:srgbClr val="383859"/>
              </a:solidFill>
            </a:endParaRPr>
          </a:p>
          <a:p>
            <a:pPr algn="l"/>
            <a:r>
              <a:rPr lang="en-US" altLang="ko-KR" sz="2000" b="1" dirty="0" err="1">
                <a:solidFill>
                  <a:srgbClr val="FF0000"/>
                </a:solidFill>
              </a:rPr>
              <a:t>DiscountPolicy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discountpolicy</a:t>
            </a:r>
            <a:r>
              <a:rPr lang="en-US" altLang="ko-KR" sz="2000" b="1" dirty="0">
                <a:solidFill>
                  <a:srgbClr val="FF0000"/>
                </a:solidFill>
              </a:rPr>
              <a:t> = new </a:t>
            </a:r>
            <a:r>
              <a:rPr lang="en-US" altLang="ko-KR" sz="2000" b="1" dirty="0" err="1">
                <a:solidFill>
                  <a:srgbClr val="FF0000"/>
                </a:solidFill>
              </a:rPr>
              <a:t>PercentDiscountPolicy</a:t>
            </a:r>
            <a:r>
              <a:rPr lang="en-US" altLang="ko-KR" sz="2000" b="1" dirty="0">
                <a:solidFill>
                  <a:srgbClr val="FF0000"/>
                </a:solidFill>
              </a:rPr>
              <a:t>();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10</a:t>
            </a:fld>
            <a:endParaRPr lang="ko-KR" altLang="en-US" sz="1200" b="0" dirty="0"/>
          </a:p>
        </p:txBody>
      </p:sp>
      <p:sp>
        <p:nvSpPr>
          <p:cNvPr id="12" name="사각형: 둥근 모서리 23">
            <a:extLst>
              <a:ext uri="{FF2B5EF4-FFF2-40B4-BE49-F238E27FC236}">
                <a16:creationId xmlns:a16="http://schemas.microsoft.com/office/drawing/2014/main" id="{CDEE9C43-BF1B-31AB-FB7F-0A77DA8FE084}"/>
              </a:ext>
            </a:extLst>
          </p:cNvPr>
          <p:cNvSpPr/>
          <p:nvPr/>
        </p:nvSpPr>
        <p:spPr>
          <a:xfrm>
            <a:off x="6409439" y="2677197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사각형: 둥근 모서리 23">
            <a:extLst>
              <a:ext uri="{FF2B5EF4-FFF2-40B4-BE49-F238E27FC236}">
                <a16:creationId xmlns:a16="http://schemas.microsoft.com/office/drawing/2014/main" id="{25DE8E09-AA87-8B88-D34A-6A56ABBFC707}"/>
              </a:ext>
            </a:extLst>
          </p:cNvPr>
          <p:cNvSpPr/>
          <p:nvPr/>
        </p:nvSpPr>
        <p:spPr>
          <a:xfrm>
            <a:off x="1357828" y="2677197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E31591-77EA-E583-24AA-11FE0B5E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15" y="2728152"/>
            <a:ext cx="4058388" cy="272471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66E930-70A8-83D6-0CFA-E24A531F5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9" y="3153697"/>
            <a:ext cx="4712881" cy="18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5020623" y="2650157"/>
            <a:ext cx="5800581" cy="3648310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6" y="790218"/>
            <a:ext cx="5396166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3.</a:t>
            </a:r>
            <a:r>
              <a:rPr lang="ko-KR" altLang="en-US" dirty="0">
                <a:solidFill>
                  <a:srgbClr val="383859"/>
                </a:solidFill>
              </a:rPr>
              <a:t> 상속과 합성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5985" y="1505337"/>
            <a:ext cx="8770276" cy="1323351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dirty="0">
                <a:solidFill>
                  <a:srgbClr val="383859"/>
                </a:solidFill>
              </a:rPr>
              <a:t>합성</a:t>
            </a:r>
            <a:endParaRPr lang="en-US" altLang="ko-KR" sz="2400" b="1" dirty="0">
              <a:solidFill>
                <a:srgbClr val="38385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rgbClr val="383859"/>
                </a:solidFill>
              </a:rPr>
              <a:t>다른 객체의 인스턴스를 자신의 인스턴스 변수로 포함해서 재사용하는 방법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rgbClr val="383859"/>
                </a:solidFill>
              </a:rPr>
              <a:t>실행 시점에 객체의 종류를 변경할 수 있다</a:t>
            </a:r>
            <a:r>
              <a:rPr lang="en-US" altLang="ko-KR" sz="2000" dirty="0">
                <a:solidFill>
                  <a:srgbClr val="383859"/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383859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11</a:t>
            </a:fld>
            <a:endParaRPr lang="ko-KR" altLang="en-US" sz="1200" b="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57432" y="6129629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3EB832-EF36-4553-BDE8-8E601F3CA44E}"/>
              </a:ext>
            </a:extLst>
          </p:cNvPr>
          <p:cNvGrpSpPr/>
          <p:nvPr/>
        </p:nvGrpSpPr>
        <p:grpSpPr>
          <a:xfrm>
            <a:off x="11169637" y="3205021"/>
            <a:ext cx="117010" cy="447959"/>
            <a:chOff x="11050836" y="2435217"/>
            <a:chExt cx="201875" cy="77284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CA5E68-D4CB-49FD-A41C-025E130724C4}"/>
                </a:ext>
              </a:extLst>
            </p:cNvPr>
            <p:cNvSpPr/>
            <p:nvPr/>
          </p:nvSpPr>
          <p:spPr>
            <a:xfrm>
              <a:off x="11050836" y="3006191"/>
              <a:ext cx="201875" cy="201875"/>
            </a:xfrm>
            <a:prstGeom prst="ellipse">
              <a:avLst/>
            </a:prstGeom>
            <a:gradFill>
              <a:gsLst>
                <a:gs pos="0">
                  <a:srgbClr val="3A3A5D"/>
                </a:gs>
                <a:gs pos="100000">
                  <a:srgbClr val="3A3A5D">
                    <a:lumMod val="49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>
                <a:noFill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0D9EDE8-64F0-484B-8A66-D2D56484E603}"/>
                </a:ext>
              </a:extLst>
            </p:cNvPr>
            <p:cNvSpPr/>
            <p:nvPr/>
          </p:nvSpPr>
          <p:spPr>
            <a:xfrm>
              <a:off x="11050836" y="2720704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FD9E7BC-094D-4726-9AFC-6DD41520E912}"/>
                </a:ext>
              </a:extLst>
            </p:cNvPr>
            <p:cNvSpPr/>
            <p:nvPr/>
          </p:nvSpPr>
          <p:spPr>
            <a:xfrm>
              <a:off x="11050836" y="2435217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964F5F-3AC1-8657-E8AF-1E4CBE2F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81" y="2902343"/>
            <a:ext cx="5530029" cy="31439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D9A79F-AC85-8946-D3DA-278F30E82B81}"/>
              </a:ext>
            </a:extLst>
          </p:cNvPr>
          <p:cNvSpPr/>
          <p:nvPr/>
        </p:nvSpPr>
        <p:spPr>
          <a:xfrm>
            <a:off x="5425038" y="3490869"/>
            <a:ext cx="2375563" cy="2139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9DB1F5-FDB4-1776-1B87-12F6B2268A1B}"/>
              </a:ext>
            </a:extLst>
          </p:cNvPr>
          <p:cNvSpPr/>
          <p:nvPr/>
        </p:nvSpPr>
        <p:spPr>
          <a:xfrm>
            <a:off x="5479732" y="4367343"/>
            <a:ext cx="2375563" cy="2139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019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4. </a:t>
            </a:r>
            <a:r>
              <a:rPr lang="ko-KR" altLang="en-US" dirty="0">
                <a:solidFill>
                  <a:srgbClr val="383859"/>
                </a:solidFill>
              </a:rPr>
              <a:t>메시지가 객체를 결정한다</a:t>
            </a:r>
            <a:r>
              <a:rPr lang="en-US" altLang="ko-KR" dirty="0">
                <a:solidFill>
                  <a:srgbClr val="383859"/>
                </a:solidFill>
              </a:rPr>
              <a:t>.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806" y="1618769"/>
            <a:ext cx="9997645" cy="3729408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rgbClr val="383859"/>
                </a:solidFill>
              </a:rPr>
              <a:t>객체가 필요한 이유</a:t>
            </a:r>
            <a:endParaRPr lang="en-US" altLang="ko-KR" sz="2000" b="1" dirty="0">
              <a:solidFill>
                <a:srgbClr val="383859"/>
              </a:solidFill>
            </a:endParaRP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r>
              <a:rPr lang="ko-KR" altLang="en-US" sz="2000" dirty="0">
                <a:solidFill>
                  <a:srgbClr val="383859"/>
                </a:solidFill>
              </a:rPr>
              <a:t>객체가 어떤 협력에 참여하고 있기 때문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r>
              <a:rPr lang="ko-KR" altLang="en-US" sz="2000" dirty="0">
                <a:solidFill>
                  <a:srgbClr val="383859"/>
                </a:solidFill>
              </a:rPr>
              <a:t>객체가 협력에 참여할 수 있는 이유는 협력에 필요한 </a:t>
            </a:r>
            <a:r>
              <a:rPr lang="ko-KR" altLang="en-US" sz="2000" b="1" dirty="0">
                <a:solidFill>
                  <a:srgbClr val="383859"/>
                </a:solidFill>
              </a:rPr>
              <a:t>적절한 행동</a:t>
            </a:r>
            <a:r>
              <a:rPr lang="ko-KR" altLang="en-US" sz="2000" dirty="0">
                <a:solidFill>
                  <a:srgbClr val="383859"/>
                </a:solidFill>
              </a:rPr>
              <a:t>을 보유하고 있기 때문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r>
              <a:rPr lang="en-US" altLang="ko-KR" sz="2000" dirty="0">
                <a:solidFill>
                  <a:srgbClr val="383859"/>
                </a:solidFill>
              </a:rPr>
              <a:t>Ex)</a:t>
            </a:r>
          </a:p>
          <a:p>
            <a:pPr algn="l"/>
            <a:r>
              <a:rPr lang="en-US" altLang="ko-KR" sz="2000" dirty="0">
                <a:solidFill>
                  <a:srgbClr val="383859"/>
                </a:solidFill>
              </a:rPr>
              <a:t>‘</a:t>
            </a:r>
            <a:r>
              <a:rPr lang="ko-KR" altLang="en-US" sz="2000" dirty="0">
                <a:solidFill>
                  <a:srgbClr val="383859"/>
                </a:solidFill>
              </a:rPr>
              <a:t>영화를 예매하라</a:t>
            </a:r>
            <a:r>
              <a:rPr lang="en-US" altLang="ko-KR" sz="2000" dirty="0">
                <a:solidFill>
                  <a:srgbClr val="383859"/>
                </a:solidFill>
              </a:rPr>
              <a:t>’</a:t>
            </a:r>
            <a:r>
              <a:rPr lang="ko-KR" altLang="en-US" sz="2000" dirty="0">
                <a:solidFill>
                  <a:srgbClr val="383859"/>
                </a:solidFill>
              </a:rPr>
              <a:t> </a:t>
            </a:r>
            <a:r>
              <a:rPr lang="en-US" altLang="ko-KR" sz="2000" dirty="0">
                <a:solidFill>
                  <a:srgbClr val="383859"/>
                </a:solidFill>
              </a:rPr>
              <a:t>-&gt;</a:t>
            </a:r>
            <a:r>
              <a:rPr lang="ko-KR" altLang="en-US" sz="2000" dirty="0">
                <a:solidFill>
                  <a:srgbClr val="383859"/>
                </a:solidFill>
              </a:rPr>
              <a:t> 수행할 수 있는 알맞은 객체 선택 </a:t>
            </a:r>
            <a:r>
              <a:rPr lang="en-US" altLang="ko-KR" sz="2000" dirty="0">
                <a:solidFill>
                  <a:srgbClr val="383859"/>
                </a:solidFill>
              </a:rPr>
              <a:t>(</a:t>
            </a:r>
            <a:r>
              <a:rPr lang="ko-KR" altLang="en-US" sz="2000" dirty="0">
                <a:solidFill>
                  <a:srgbClr val="383859"/>
                </a:solidFill>
              </a:rPr>
              <a:t>메시지가 객체를 결정</a:t>
            </a:r>
            <a:r>
              <a:rPr lang="en-US" altLang="ko-KR" sz="2000" dirty="0">
                <a:solidFill>
                  <a:srgbClr val="383859"/>
                </a:solidFill>
              </a:rPr>
              <a:t>)</a:t>
            </a: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12</a:t>
            </a:fld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4348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4. </a:t>
            </a:r>
            <a:r>
              <a:rPr lang="ko-KR" altLang="en-US" dirty="0">
                <a:solidFill>
                  <a:srgbClr val="383859"/>
                </a:solidFill>
              </a:rPr>
              <a:t>메시지가 객체를 결정한다</a:t>
            </a:r>
            <a:r>
              <a:rPr lang="en-US" altLang="ko-KR" dirty="0">
                <a:solidFill>
                  <a:srgbClr val="383859"/>
                </a:solidFill>
              </a:rPr>
              <a:t>.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6679" y="1719244"/>
            <a:ext cx="5744621" cy="3346631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algn="l"/>
            <a:r>
              <a:rPr lang="ko-KR" altLang="en-US" sz="2000" b="1" dirty="0">
                <a:solidFill>
                  <a:srgbClr val="383859"/>
                </a:solidFill>
              </a:rPr>
              <a:t>왜 메시지가 객체를 결정해야 하는가</a:t>
            </a:r>
            <a:r>
              <a:rPr lang="en-US" altLang="ko-KR" sz="2000" b="1" dirty="0">
                <a:solidFill>
                  <a:srgbClr val="383859"/>
                </a:solidFill>
              </a:rPr>
              <a:t>?</a:t>
            </a: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83859"/>
                </a:solidFill>
              </a:rPr>
              <a:t>최소한의 인터페이스를 가질 수 있다</a:t>
            </a:r>
            <a:r>
              <a:rPr lang="en-US" altLang="ko-KR" sz="2000" dirty="0">
                <a:solidFill>
                  <a:srgbClr val="383859"/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83859"/>
                </a:solidFill>
              </a:rPr>
              <a:t>추상적인 인터페이스를 가질 수 있다</a:t>
            </a:r>
            <a:r>
              <a:rPr lang="en-US" altLang="ko-KR" sz="2000" dirty="0">
                <a:solidFill>
                  <a:srgbClr val="383859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rgbClr val="383859"/>
                </a:solidFill>
              </a:rPr>
              <a:t>Ex)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rgbClr val="383859"/>
                </a:solidFill>
              </a:rPr>
              <a:t>‘</a:t>
            </a:r>
            <a:r>
              <a:rPr lang="ko-KR" altLang="en-US" sz="1600" dirty="0">
                <a:solidFill>
                  <a:srgbClr val="383859"/>
                </a:solidFill>
              </a:rPr>
              <a:t>예매하라</a:t>
            </a:r>
            <a:r>
              <a:rPr lang="en-US" altLang="ko-KR" sz="1600" dirty="0">
                <a:solidFill>
                  <a:srgbClr val="383859"/>
                </a:solidFill>
              </a:rPr>
              <a:t>’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r>
              <a:rPr lang="en-US" altLang="ko-KR" sz="1600" dirty="0">
                <a:solidFill>
                  <a:srgbClr val="383859"/>
                </a:solidFill>
              </a:rPr>
              <a:t>-&gt;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r>
              <a:rPr lang="en-US" altLang="ko-KR" sz="1600" dirty="0">
                <a:solidFill>
                  <a:srgbClr val="383859"/>
                </a:solidFill>
              </a:rPr>
              <a:t>Screening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383859"/>
                </a:solidFill>
              </a:rPr>
              <a:t>‘</a:t>
            </a:r>
            <a:r>
              <a:rPr lang="ko-KR" altLang="en-US" sz="1600" dirty="0">
                <a:solidFill>
                  <a:srgbClr val="383859"/>
                </a:solidFill>
              </a:rPr>
              <a:t>가격을 계산하라</a:t>
            </a:r>
            <a:r>
              <a:rPr lang="en-US" altLang="ko-KR" sz="1600" dirty="0">
                <a:solidFill>
                  <a:srgbClr val="383859"/>
                </a:solidFill>
              </a:rPr>
              <a:t>’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r>
              <a:rPr lang="en-US" altLang="ko-KR" sz="1600" dirty="0">
                <a:solidFill>
                  <a:srgbClr val="383859"/>
                </a:solidFill>
              </a:rPr>
              <a:t>-&gt;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r>
              <a:rPr lang="en-US" altLang="ko-KR" sz="1600" dirty="0">
                <a:solidFill>
                  <a:srgbClr val="383859"/>
                </a:solidFill>
              </a:rPr>
              <a:t>Movie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383859"/>
                </a:solidFill>
              </a:rPr>
              <a:t>=&gt;</a:t>
            </a:r>
            <a:r>
              <a:rPr lang="ko-KR" altLang="en-US" sz="1600" dirty="0">
                <a:solidFill>
                  <a:srgbClr val="383859"/>
                </a:solidFill>
              </a:rPr>
              <a:t> 각 책임에 맞는 최소한의 인터페이스 작성 가능</a:t>
            </a:r>
            <a:endParaRPr lang="en-US" altLang="ko-KR" sz="1600" dirty="0">
              <a:solidFill>
                <a:srgbClr val="38385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383859"/>
                </a:solidFill>
              </a:rPr>
              <a:t>=&gt;</a:t>
            </a:r>
            <a:r>
              <a:rPr lang="ko-KR" altLang="en-US" sz="1600" dirty="0">
                <a:solidFill>
                  <a:srgbClr val="383859"/>
                </a:solidFill>
              </a:rPr>
              <a:t> 무엇</a:t>
            </a:r>
            <a:r>
              <a:rPr lang="en-US" altLang="ko-KR" sz="1600" dirty="0">
                <a:solidFill>
                  <a:srgbClr val="383859"/>
                </a:solidFill>
              </a:rPr>
              <a:t>(what)</a:t>
            </a:r>
            <a:r>
              <a:rPr lang="ko-KR" altLang="en-US" sz="1600" dirty="0">
                <a:solidFill>
                  <a:srgbClr val="383859"/>
                </a:solidFill>
              </a:rPr>
              <a:t>을 하는지 표현하고</a:t>
            </a:r>
            <a:r>
              <a:rPr lang="en-US" altLang="ko-KR" sz="1600" dirty="0">
                <a:solidFill>
                  <a:srgbClr val="383859"/>
                </a:solidFill>
              </a:rPr>
              <a:t>,</a:t>
            </a:r>
            <a:r>
              <a:rPr lang="ko-KR" altLang="en-US" sz="1600" dirty="0">
                <a:solidFill>
                  <a:srgbClr val="383859"/>
                </a:solidFill>
              </a:rPr>
              <a:t> 어떻게</a:t>
            </a:r>
            <a:r>
              <a:rPr lang="en-US" altLang="ko-KR" sz="1600" dirty="0">
                <a:solidFill>
                  <a:srgbClr val="383859"/>
                </a:solidFill>
              </a:rPr>
              <a:t>(how)</a:t>
            </a:r>
            <a:r>
              <a:rPr lang="ko-KR" altLang="en-US" sz="1600" dirty="0">
                <a:solidFill>
                  <a:srgbClr val="383859"/>
                </a:solidFill>
              </a:rPr>
              <a:t> 수행하는지에 포커스 </a:t>
            </a:r>
            <a:r>
              <a:rPr lang="en-US" altLang="ko-KR" sz="1600" dirty="0">
                <a:solidFill>
                  <a:srgbClr val="383859"/>
                </a:solidFill>
              </a:rPr>
              <a:t>X,</a:t>
            </a:r>
            <a:r>
              <a:rPr lang="ko-KR" altLang="en-US" sz="1600" dirty="0">
                <a:solidFill>
                  <a:srgbClr val="383859"/>
                </a:solidFill>
              </a:rPr>
              <a:t> 추상적인 인터페이스를 가질 수 있음</a:t>
            </a:r>
            <a:endParaRPr lang="en-US" altLang="ko-KR" sz="1600" dirty="0">
              <a:solidFill>
                <a:srgbClr val="383859"/>
              </a:solidFill>
            </a:endParaRP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13</a:t>
            </a:fld>
            <a:endParaRPr lang="ko-KR" altLang="en-US" sz="1200" b="0" dirty="0"/>
          </a:p>
        </p:txBody>
      </p:sp>
      <p:pic>
        <p:nvPicPr>
          <p:cNvPr id="1026" name="Picture 2" descr="소프트웨어 개발의 기초- OOP. 1. 객체 지향 기법의 개요 | by dongwon kim | Medium">
            <a:extLst>
              <a:ext uri="{FF2B5EF4-FFF2-40B4-BE49-F238E27FC236}">
                <a16:creationId xmlns:a16="http://schemas.microsoft.com/office/drawing/2014/main" id="{B3C870FB-2488-2661-AEEC-80D84AA4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53" y="1618769"/>
            <a:ext cx="3975039" cy="264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C8878-DEC1-3F85-B979-B21EB0236458}"/>
              </a:ext>
            </a:extLst>
          </p:cNvPr>
          <p:cNvSpPr txBox="1"/>
          <p:nvPr/>
        </p:nvSpPr>
        <p:spPr>
          <a:xfrm>
            <a:off x="1446028" y="5146158"/>
            <a:ext cx="960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FF0000"/>
                </a:solidFill>
              </a:rPr>
              <a:t>가장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중요한 것은 적절한 책임을 설계하는 것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!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5063154" y="2727479"/>
            <a:ext cx="5800581" cy="3648310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6" y="790218"/>
            <a:ext cx="5396166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5. </a:t>
            </a:r>
            <a:r>
              <a:rPr lang="ko-KR" altLang="en-US" dirty="0" err="1">
                <a:solidFill>
                  <a:srgbClr val="383859"/>
                </a:solidFill>
              </a:rPr>
              <a:t>다형성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665" y="1450005"/>
            <a:ext cx="8770276" cy="1603059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dirty="0">
                <a:solidFill>
                  <a:srgbClr val="383859"/>
                </a:solidFill>
              </a:rPr>
              <a:t>클래스 응집도 판단하기</a:t>
            </a:r>
            <a:endParaRPr lang="en-US" altLang="ko-KR" sz="1600" b="1" dirty="0">
              <a:solidFill>
                <a:srgbClr val="383859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83859"/>
                </a:solidFill>
              </a:rPr>
              <a:t>인스턴스 변수가 초기화되는 시점</a:t>
            </a:r>
            <a:endParaRPr lang="en-US" altLang="ko-KR" dirty="0">
              <a:solidFill>
                <a:srgbClr val="383859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83859"/>
                </a:solidFill>
              </a:rPr>
              <a:t>메서드들이 인스턴스 변수를 사용하는 방식</a:t>
            </a:r>
            <a:endParaRPr lang="en-US" altLang="ko-KR" dirty="0">
              <a:solidFill>
                <a:srgbClr val="383859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8385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383859"/>
                </a:solidFill>
              </a:rPr>
              <a:t>&gt;&gt;</a:t>
            </a:r>
            <a:r>
              <a:rPr lang="ko-KR" altLang="en-US" dirty="0">
                <a:solidFill>
                  <a:srgbClr val="383859"/>
                </a:solidFill>
              </a:rPr>
              <a:t> 변경이 필요하다</a:t>
            </a:r>
            <a:endParaRPr lang="en-US" altLang="ko-KR" dirty="0">
              <a:solidFill>
                <a:srgbClr val="383859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14</a:t>
            </a:fld>
            <a:endParaRPr lang="ko-KR" altLang="en-US" sz="1200" b="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57432" y="6129629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3EB832-EF36-4553-BDE8-8E601F3CA44E}"/>
              </a:ext>
            </a:extLst>
          </p:cNvPr>
          <p:cNvGrpSpPr/>
          <p:nvPr/>
        </p:nvGrpSpPr>
        <p:grpSpPr>
          <a:xfrm>
            <a:off x="11169637" y="3205021"/>
            <a:ext cx="117010" cy="447959"/>
            <a:chOff x="11050836" y="2435217"/>
            <a:chExt cx="201875" cy="77284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CA5E68-D4CB-49FD-A41C-025E130724C4}"/>
                </a:ext>
              </a:extLst>
            </p:cNvPr>
            <p:cNvSpPr/>
            <p:nvPr/>
          </p:nvSpPr>
          <p:spPr>
            <a:xfrm>
              <a:off x="11050836" y="3006191"/>
              <a:ext cx="201875" cy="201875"/>
            </a:xfrm>
            <a:prstGeom prst="ellipse">
              <a:avLst/>
            </a:prstGeom>
            <a:gradFill>
              <a:gsLst>
                <a:gs pos="0">
                  <a:srgbClr val="3A3A5D"/>
                </a:gs>
                <a:gs pos="100000">
                  <a:srgbClr val="3A3A5D">
                    <a:lumMod val="49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>
                <a:noFill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0D9EDE8-64F0-484B-8A66-D2D56484E603}"/>
                </a:ext>
              </a:extLst>
            </p:cNvPr>
            <p:cNvSpPr/>
            <p:nvPr/>
          </p:nvSpPr>
          <p:spPr>
            <a:xfrm>
              <a:off x="11050836" y="2720704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FD9E7BC-094D-4726-9AFC-6DD41520E912}"/>
                </a:ext>
              </a:extLst>
            </p:cNvPr>
            <p:cNvSpPr/>
            <p:nvPr/>
          </p:nvSpPr>
          <p:spPr>
            <a:xfrm>
              <a:off x="11050836" y="2435217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61C615-815F-CB9F-99CF-9FA65E78F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05" y="2740809"/>
            <a:ext cx="4855478" cy="36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6" y="790218"/>
            <a:ext cx="5396166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5. </a:t>
            </a:r>
            <a:r>
              <a:rPr lang="ko-KR" altLang="en-US" dirty="0" err="1">
                <a:solidFill>
                  <a:srgbClr val="383859"/>
                </a:solidFill>
              </a:rPr>
              <a:t>다형성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404" y="1405955"/>
            <a:ext cx="8770276" cy="132335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dirty="0">
                <a:solidFill>
                  <a:srgbClr val="383859"/>
                </a:solidFill>
              </a:rPr>
              <a:t>다형성을 통한 분리</a:t>
            </a:r>
            <a:endParaRPr lang="en-US" altLang="ko-KR" sz="2400" b="1" dirty="0">
              <a:solidFill>
                <a:srgbClr val="38385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rgbClr val="383859"/>
                </a:solidFill>
              </a:rPr>
              <a:t>동일한 책임을 수행</a:t>
            </a:r>
            <a:endParaRPr lang="en-US" altLang="ko-KR" sz="1800" dirty="0">
              <a:solidFill>
                <a:srgbClr val="383859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15</a:t>
            </a:fld>
            <a:endParaRPr lang="ko-KR" altLang="en-US" sz="1200" b="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57432" y="6129629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3EB832-EF36-4553-BDE8-8E601F3CA44E}"/>
              </a:ext>
            </a:extLst>
          </p:cNvPr>
          <p:cNvGrpSpPr/>
          <p:nvPr/>
        </p:nvGrpSpPr>
        <p:grpSpPr>
          <a:xfrm>
            <a:off x="11169637" y="3205021"/>
            <a:ext cx="117010" cy="447959"/>
            <a:chOff x="11050836" y="2435217"/>
            <a:chExt cx="201875" cy="77284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CA5E68-D4CB-49FD-A41C-025E130724C4}"/>
                </a:ext>
              </a:extLst>
            </p:cNvPr>
            <p:cNvSpPr/>
            <p:nvPr/>
          </p:nvSpPr>
          <p:spPr>
            <a:xfrm>
              <a:off x="11050836" y="3006191"/>
              <a:ext cx="201875" cy="201875"/>
            </a:xfrm>
            <a:prstGeom prst="ellipse">
              <a:avLst/>
            </a:prstGeom>
            <a:gradFill>
              <a:gsLst>
                <a:gs pos="0">
                  <a:srgbClr val="3A3A5D"/>
                </a:gs>
                <a:gs pos="100000">
                  <a:srgbClr val="3A3A5D">
                    <a:lumMod val="49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>
                <a:noFill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0D9EDE8-64F0-484B-8A66-D2D56484E603}"/>
                </a:ext>
              </a:extLst>
            </p:cNvPr>
            <p:cNvSpPr/>
            <p:nvPr/>
          </p:nvSpPr>
          <p:spPr>
            <a:xfrm>
              <a:off x="11050836" y="2720704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FD9E7BC-094D-4726-9AFC-6DD41520E912}"/>
                </a:ext>
              </a:extLst>
            </p:cNvPr>
            <p:cNvSpPr/>
            <p:nvPr/>
          </p:nvSpPr>
          <p:spPr>
            <a:xfrm>
              <a:off x="11050836" y="2435217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15" name="사각형: 둥근 모서리 23">
            <a:extLst>
              <a:ext uri="{FF2B5EF4-FFF2-40B4-BE49-F238E27FC236}">
                <a16:creationId xmlns:a16="http://schemas.microsoft.com/office/drawing/2014/main" id="{072D081F-FE92-80BA-FAA4-30291B905A01}"/>
              </a:ext>
            </a:extLst>
          </p:cNvPr>
          <p:cNvSpPr/>
          <p:nvPr/>
        </p:nvSpPr>
        <p:spPr>
          <a:xfrm>
            <a:off x="6051983" y="2723990"/>
            <a:ext cx="4913890" cy="2970144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사각형: 둥근 모서리 23">
            <a:extLst>
              <a:ext uri="{FF2B5EF4-FFF2-40B4-BE49-F238E27FC236}">
                <a16:creationId xmlns:a16="http://schemas.microsoft.com/office/drawing/2014/main" id="{A6E50236-DF2E-F4D3-C65B-3DBD98FB53DB}"/>
              </a:ext>
            </a:extLst>
          </p:cNvPr>
          <p:cNvSpPr/>
          <p:nvPr/>
        </p:nvSpPr>
        <p:spPr>
          <a:xfrm>
            <a:off x="1085335" y="2777235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43F95B-AC7A-2F75-DDD1-7E0E4C47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47" y="3030423"/>
            <a:ext cx="4625162" cy="208323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ECEB5C8-C298-72D7-6EDF-D9BDC3FC1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21" y="1691233"/>
            <a:ext cx="5675555" cy="893873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E17D0B3-A50B-ABE6-AB23-D4FE9154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0" y="2991174"/>
            <a:ext cx="4450252" cy="21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8367" y="2708819"/>
            <a:ext cx="8770276" cy="1323351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모든 코드에는 합당한 이유가 있어야 한다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비록 아주 사소한 결정이더라도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트레이드오프를 통해 얻어진 결론과 그렇지 않은 결론 사이의 차이는 크다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고민하고 </a:t>
            </a:r>
            <a:r>
              <a:rPr lang="ko-KR" altLang="en-US" sz="2000" b="1" dirty="0" err="1">
                <a:solidFill>
                  <a:schemeClr val="tx1"/>
                </a:solidFill>
              </a:rPr>
              <a:t>트레이드오프하라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16</a:t>
            </a:fld>
            <a:endParaRPr lang="ko-KR" altLang="en-US" sz="1200" b="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57432" y="6129629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3EB832-EF36-4553-BDE8-8E601F3CA44E}"/>
              </a:ext>
            </a:extLst>
          </p:cNvPr>
          <p:cNvGrpSpPr/>
          <p:nvPr/>
        </p:nvGrpSpPr>
        <p:grpSpPr>
          <a:xfrm>
            <a:off x="11169637" y="3205021"/>
            <a:ext cx="117010" cy="447959"/>
            <a:chOff x="11050836" y="2435217"/>
            <a:chExt cx="201875" cy="77284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CA5E68-D4CB-49FD-A41C-025E130724C4}"/>
                </a:ext>
              </a:extLst>
            </p:cNvPr>
            <p:cNvSpPr/>
            <p:nvPr/>
          </p:nvSpPr>
          <p:spPr>
            <a:xfrm>
              <a:off x="11050836" y="3006191"/>
              <a:ext cx="201875" cy="201875"/>
            </a:xfrm>
            <a:prstGeom prst="ellipse">
              <a:avLst/>
            </a:prstGeom>
            <a:gradFill>
              <a:gsLst>
                <a:gs pos="0">
                  <a:srgbClr val="3A3A5D"/>
                </a:gs>
                <a:gs pos="100000">
                  <a:srgbClr val="3A3A5D">
                    <a:lumMod val="49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>
                <a:noFill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0D9EDE8-64F0-484B-8A66-D2D56484E603}"/>
                </a:ext>
              </a:extLst>
            </p:cNvPr>
            <p:cNvSpPr/>
            <p:nvPr/>
          </p:nvSpPr>
          <p:spPr>
            <a:xfrm>
              <a:off x="11050836" y="2720704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FD9E7BC-094D-4726-9AFC-6DD41520E912}"/>
                </a:ext>
              </a:extLst>
            </p:cNvPr>
            <p:cNvSpPr/>
            <p:nvPr/>
          </p:nvSpPr>
          <p:spPr>
            <a:xfrm>
              <a:off x="11050836" y="2435217"/>
              <a:ext cx="201875" cy="201875"/>
            </a:xfrm>
            <a:prstGeom prst="ellipse">
              <a:avLst/>
            </a:prstGeom>
            <a:gradFill>
              <a:gsLst>
                <a:gs pos="0">
                  <a:srgbClr val="E7C49D"/>
                </a:gs>
                <a:gs pos="100000">
                  <a:srgbClr val="E3AB83">
                    <a:lumMod val="66000"/>
                  </a:srgbClr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2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INDEX</a:t>
            </a:r>
            <a:endParaRPr lang="ko-KR" altLang="en-US" b="1" dirty="0">
              <a:ln w="3175">
                <a:noFill/>
              </a:ln>
              <a:effectLst>
                <a:outerShdw blurRad="139700" dist="266700" dir="4620000" algn="tl" rotWithShape="0">
                  <a:prstClr val="black">
                    <a:alpha val="39000"/>
                  </a:prstClr>
                </a:outerShdw>
              </a:effectLst>
              <a:latin typeface="+mj-lt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01.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3BE979-FA2E-AA3E-31F6-C2BF9058B293}"/>
              </a:ext>
            </a:extLst>
          </p:cNvPr>
          <p:cNvSpPr/>
          <p:nvPr/>
        </p:nvSpPr>
        <p:spPr>
          <a:xfrm>
            <a:off x="4075470" y="1005644"/>
            <a:ext cx="402472" cy="336268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1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29" name="부제목 18">
            <a:extLst>
              <a:ext uri="{FF2B5EF4-FFF2-40B4-BE49-F238E27FC236}">
                <a16:creationId xmlns:a16="http://schemas.microsoft.com/office/drawing/2014/main" id="{13AD7DCB-08DA-2E9B-E9EA-54F7A72D6732}"/>
              </a:ext>
            </a:extLst>
          </p:cNvPr>
          <p:cNvSpPr txBox="1">
            <a:spLocks/>
          </p:cNvSpPr>
          <p:nvPr/>
        </p:nvSpPr>
        <p:spPr>
          <a:xfrm>
            <a:off x="4436858" y="1113719"/>
            <a:ext cx="3318283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E7C49D"/>
                </a:solidFill>
                <a:latin typeface="+mj-lt"/>
                <a:ea typeface="+mn-ea"/>
              </a:rPr>
              <a:t>캡슐화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54DB00-E0D3-F3E6-D800-D5B44651BD5A}"/>
              </a:ext>
            </a:extLst>
          </p:cNvPr>
          <p:cNvSpPr/>
          <p:nvPr/>
        </p:nvSpPr>
        <p:spPr>
          <a:xfrm>
            <a:off x="4069321" y="1828035"/>
            <a:ext cx="402472" cy="336268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2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31" name="부제목 18">
            <a:extLst>
              <a:ext uri="{FF2B5EF4-FFF2-40B4-BE49-F238E27FC236}">
                <a16:creationId xmlns:a16="http://schemas.microsoft.com/office/drawing/2014/main" id="{B8AF26F0-7182-F502-77AB-57B1B085D014}"/>
              </a:ext>
            </a:extLst>
          </p:cNvPr>
          <p:cNvSpPr txBox="1">
            <a:spLocks/>
          </p:cNvSpPr>
          <p:nvPr/>
        </p:nvSpPr>
        <p:spPr>
          <a:xfrm>
            <a:off x="4430709" y="1936110"/>
            <a:ext cx="3318283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E7C49D"/>
                </a:solidFill>
                <a:latin typeface="+mj-lt"/>
                <a:ea typeface="+mn-ea"/>
              </a:rPr>
              <a:t>의존성의 양면성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19FF7A6-C748-098C-BF0F-5A18819CC931}"/>
              </a:ext>
            </a:extLst>
          </p:cNvPr>
          <p:cNvSpPr/>
          <p:nvPr/>
        </p:nvSpPr>
        <p:spPr>
          <a:xfrm>
            <a:off x="4064324" y="2605128"/>
            <a:ext cx="402472" cy="336268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3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부제목 18">
            <a:extLst>
              <a:ext uri="{FF2B5EF4-FFF2-40B4-BE49-F238E27FC236}">
                <a16:creationId xmlns:a16="http://schemas.microsoft.com/office/drawing/2014/main" id="{AC42772D-393E-B46C-3862-1A62988A030D}"/>
              </a:ext>
            </a:extLst>
          </p:cNvPr>
          <p:cNvSpPr txBox="1">
            <a:spLocks/>
          </p:cNvSpPr>
          <p:nvPr/>
        </p:nvSpPr>
        <p:spPr>
          <a:xfrm>
            <a:off x="4425712" y="2713203"/>
            <a:ext cx="3318283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E7C49D"/>
                </a:solidFill>
                <a:latin typeface="+mj-lt"/>
                <a:ea typeface="+mn-ea"/>
              </a:rPr>
              <a:t>상속과 합성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5C21ED-B5D4-F73B-CB14-A75B635DEB4E}"/>
              </a:ext>
            </a:extLst>
          </p:cNvPr>
          <p:cNvSpPr/>
          <p:nvPr/>
        </p:nvSpPr>
        <p:spPr>
          <a:xfrm>
            <a:off x="4064324" y="3382221"/>
            <a:ext cx="402472" cy="336268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4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35" name="부제목 18">
            <a:extLst>
              <a:ext uri="{FF2B5EF4-FFF2-40B4-BE49-F238E27FC236}">
                <a16:creationId xmlns:a16="http://schemas.microsoft.com/office/drawing/2014/main" id="{2D6C372F-A432-5DD9-16A5-5E2CDC532485}"/>
              </a:ext>
            </a:extLst>
          </p:cNvPr>
          <p:cNvSpPr txBox="1">
            <a:spLocks/>
          </p:cNvSpPr>
          <p:nvPr/>
        </p:nvSpPr>
        <p:spPr>
          <a:xfrm>
            <a:off x="4425712" y="3490296"/>
            <a:ext cx="4021320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E7C49D"/>
                </a:solidFill>
                <a:latin typeface="+mj-lt"/>
                <a:ea typeface="+mn-ea"/>
              </a:rPr>
              <a:t>메시지가 객체를 결정한다</a:t>
            </a:r>
            <a:r>
              <a:rPr lang="en-US" altLang="ko-KR" sz="2400" b="1" dirty="0">
                <a:ln w="3175">
                  <a:noFill/>
                </a:ln>
                <a:solidFill>
                  <a:srgbClr val="E7C49D"/>
                </a:solidFill>
                <a:latin typeface="+mj-lt"/>
                <a:ea typeface="+mn-ea"/>
              </a:rPr>
              <a:t>.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43E2BB-27C7-3282-7B5C-CC9B93FEC703}"/>
              </a:ext>
            </a:extLst>
          </p:cNvPr>
          <p:cNvSpPr/>
          <p:nvPr/>
        </p:nvSpPr>
        <p:spPr>
          <a:xfrm>
            <a:off x="4064324" y="4204612"/>
            <a:ext cx="402472" cy="336268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5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24" name="부제목 18">
            <a:extLst>
              <a:ext uri="{FF2B5EF4-FFF2-40B4-BE49-F238E27FC236}">
                <a16:creationId xmlns:a16="http://schemas.microsoft.com/office/drawing/2014/main" id="{BDDD77CB-DAC9-0440-B12C-EF6F80B45C54}"/>
              </a:ext>
            </a:extLst>
          </p:cNvPr>
          <p:cNvSpPr txBox="1">
            <a:spLocks/>
          </p:cNvSpPr>
          <p:nvPr/>
        </p:nvSpPr>
        <p:spPr>
          <a:xfrm>
            <a:off x="4425712" y="4312687"/>
            <a:ext cx="4021320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 err="1">
                <a:ln w="3175">
                  <a:noFill/>
                </a:ln>
                <a:solidFill>
                  <a:srgbClr val="E7C49D"/>
                </a:solidFill>
                <a:latin typeface="+mj-lt"/>
                <a:ea typeface="+mn-ea"/>
              </a:rPr>
              <a:t>다형성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5911566" y="1794959"/>
            <a:ext cx="5213562" cy="3571308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1. </a:t>
            </a:r>
            <a:r>
              <a:rPr lang="ko-KR" altLang="en-US" dirty="0">
                <a:solidFill>
                  <a:srgbClr val="383859"/>
                </a:solidFill>
              </a:rPr>
              <a:t>캡슐화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6679" y="1491733"/>
            <a:ext cx="4844694" cy="3947174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solidFill>
                  <a:srgbClr val="383859"/>
                </a:solidFill>
              </a:rPr>
              <a:t>변경에 취약한 설계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endParaRPr lang="en-US" altLang="ko-KR" sz="1800" dirty="0">
              <a:solidFill>
                <a:srgbClr val="383859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83859"/>
                </a:solidFill>
              </a:rPr>
              <a:t>하나의 클래스나 </a:t>
            </a:r>
            <a:r>
              <a:rPr lang="ko-KR" altLang="en-US" sz="1600" dirty="0" err="1">
                <a:solidFill>
                  <a:srgbClr val="383859"/>
                </a:solidFill>
              </a:rPr>
              <a:t>매서드에서</a:t>
            </a:r>
            <a:r>
              <a:rPr lang="ko-KR" altLang="en-US" sz="1600" dirty="0">
                <a:solidFill>
                  <a:srgbClr val="383859"/>
                </a:solidFill>
              </a:rPr>
              <a:t> 너무 많은 세부사항을 다루고 있다</a:t>
            </a:r>
            <a:r>
              <a:rPr lang="en-US" altLang="ko-KR" sz="1600" dirty="0">
                <a:solidFill>
                  <a:srgbClr val="383859"/>
                </a:solidFill>
              </a:rPr>
              <a:t>.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endParaRPr lang="en-US" altLang="ko-KR" sz="1200" dirty="0">
              <a:solidFill>
                <a:srgbClr val="383859"/>
              </a:solidFill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altLang="ko-KR" sz="1600" dirty="0">
              <a:solidFill>
                <a:srgbClr val="383859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83859"/>
                </a:solidFill>
              </a:rPr>
              <a:t>지나치게 세부적인 사실에 의존 </a:t>
            </a:r>
            <a:r>
              <a:rPr lang="en-US" altLang="ko-KR" sz="1600" dirty="0">
                <a:solidFill>
                  <a:srgbClr val="383859"/>
                </a:solidFill>
              </a:rPr>
              <a:t>(</a:t>
            </a:r>
            <a:r>
              <a:rPr lang="ko-KR" altLang="en-US" sz="1600" dirty="0">
                <a:solidFill>
                  <a:srgbClr val="383859"/>
                </a:solidFill>
              </a:rPr>
              <a:t>관람객은 가방을 들고 있을 것이다</a:t>
            </a:r>
            <a:r>
              <a:rPr lang="en-US" altLang="ko-KR" sz="1600" dirty="0">
                <a:solidFill>
                  <a:srgbClr val="383859"/>
                </a:solidFill>
              </a:rPr>
              <a:t>,</a:t>
            </a:r>
            <a:r>
              <a:rPr lang="ko-KR" altLang="en-US" sz="1600" dirty="0">
                <a:solidFill>
                  <a:srgbClr val="383859"/>
                </a:solidFill>
              </a:rPr>
              <a:t>  판매원은 매표소에서만 티켓을 판매할 것이다</a:t>
            </a:r>
            <a:r>
              <a:rPr lang="en-US" altLang="ko-KR" sz="1600" dirty="0">
                <a:solidFill>
                  <a:srgbClr val="383859"/>
                </a:solidFill>
              </a:rPr>
              <a:t>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83859"/>
              </a:solidFill>
            </a:endParaRPr>
          </a:p>
          <a:p>
            <a:pPr algn="l"/>
            <a:r>
              <a:rPr lang="ko-KR" altLang="en-US" sz="1600" dirty="0">
                <a:solidFill>
                  <a:srgbClr val="383859"/>
                </a:solidFill>
              </a:rPr>
              <a:t>객체의 의존성이 과하다</a:t>
            </a:r>
            <a:r>
              <a:rPr lang="en-US" altLang="ko-KR" sz="1600" dirty="0">
                <a:solidFill>
                  <a:srgbClr val="383859"/>
                </a:solidFill>
              </a:rPr>
              <a:t>.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r>
              <a:rPr lang="en-US" altLang="ko-KR" sz="1600" dirty="0">
                <a:solidFill>
                  <a:srgbClr val="383859"/>
                </a:solidFill>
              </a:rPr>
              <a:t>=&gt;</a:t>
            </a:r>
            <a:r>
              <a:rPr lang="ko-KR" altLang="en-US" sz="1600" dirty="0">
                <a:solidFill>
                  <a:srgbClr val="383859"/>
                </a:solidFill>
              </a:rPr>
              <a:t> 결합도가 높다</a:t>
            </a:r>
            <a:r>
              <a:rPr lang="en-US" altLang="ko-KR" sz="1600" dirty="0">
                <a:solidFill>
                  <a:srgbClr val="383859"/>
                </a:solidFill>
              </a:rPr>
              <a:t>.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endParaRPr lang="en-US" altLang="ko-KR" sz="1600" dirty="0">
              <a:solidFill>
                <a:srgbClr val="383859"/>
              </a:solidFill>
            </a:endParaRPr>
          </a:p>
          <a:p>
            <a:pPr algn="l"/>
            <a:r>
              <a:rPr lang="en-US" altLang="ko-KR" sz="1600" dirty="0">
                <a:solidFill>
                  <a:srgbClr val="383859"/>
                </a:solidFill>
              </a:rPr>
              <a:t>=&gt;</a:t>
            </a:r>
            <a:r>
              <a:rPr lang="ko-KR" altLang="en-US" sz="1600" dirty="0">
                <a:solidFill>
                  <a:srgbClr val="383859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변경하기 힘들다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3</a:t>
            </a:fld>
            <a:endParaRPr lang="ko-KR" altLang="en-US" sz="1200" b="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B81BBEB-8D1C-4275-3C05-A9C10C69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6722"/>
            <a:ext cx="4844694" cy="32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6409439" y="2677197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1. </a:t>
            </a:r>
            <a:r>
              <a:rPr lang="ko-KR" altLang="en-US" dirty="0">
                <a:solidFill>
                  <a:srgbClr val="383859"/>
                </a:solidFill>
              </a:rPr>
              <a:t>캡슐화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4</a:t>
            </a:fld>
            <a:endParaRPr lang="ko-KR" altLang="en-US" sz="1200" b="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A7C7147-E17C-3F41-921D-22703B1B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19" y="2827285"/>
            <a:ext cx="4378904" cy="2503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024B22-8054-005E-0020-648E86E8E3F3}"/>
              </a:ext>
            </a:extLst>
          </p:cNvPr>
          <p:cNvSpPr txBox="1"/>
          <p:nvPr/>
        </p:nvSpPr>
        <p:spPr>
          <a:xfrm>
            <a:off x="1187806" y="1580790"/>
            <a:ext cx="7764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83859"/>
                </a:solidFill>
              </a:rPr>
              <a:t>해결방안</a:t>
            </a:r>
            <a:r>
              <a:rPr lang="ko-KR" altLang="en-US" sz="2000" dirty="0">
                <a:solidFill>
                  <a:srgbClr val="383859"/>
                </a:solidFill>
              </a:rPr>
              <a:t> </a:t>
            </a:r>
            <a:r>
              <a:rPr lang="en-US" altLang="ko-KR" sz="2000" dirty="0">
                <a:solidFill>
                  <a:srgbClr val="383859"/>
                </a:solidFill>
              </a:rPr>
              <a:t>:</a:t>
            </a:r>
            <a:r>
              <a:rPr lang="ko-KR" altLang="en-US" sz="2000" dirty="0">
                <a:solidFill>
                  <a:srgbClr val="383859"/>
                </a:solidFill>
              </a:rPr>
              <a:t> 세부 정보를 차단해 </a:t>
            </a:r>
            <a:r>
              <a:rPr lang="ko-KR" altLang="en-US" sz="2000" dirty="0">
                <a:solidFill>
                  <a:srgbClr val="FF0000"/>
                </a:solidFill>
              </a:rPr>
              <a:t>자율적인 존재</a:t>
            </a:r>
            <a:r>
              <a:rPr lang="ko-KR" altLang="en-US" sz="2000" dirty="0">
                <a:solidFill>
                  <a:srgbClr val="383859"/>
                </a:solidFill>
              </a:rPr>
              <a:t>로 만든다</a:t>
            </a:r>
            <a:r>
              <a:rPr lang="en-US" altLang="ko-KR" sz="2000" dirty="0">
                <a:solidFill>
                  <a:srgbClr val="383859"/>
                </a:solidFill>
              </a:rPr>
              <a:t>.</a:t>
            </a:r>
            <a:r>
              <a:rPr lang="ko-KR" altLang="en-US" sz="2000" dirty="0">
                <a:solidFill>
                  <a:srgbClr val="383859"/>
                </a:solidFill>
              </a:rPr>
              <a:t> </a:t>
            </a:r>
            <a:r>
              <a:rPr lang="en-US" altLang="ko-KR" sz="2000" dirty="0">
                <a:solidFill>
                  <a:srgbClr val="383859"/>
                </a:solidFill>
              </a:rPr>
              <a:t>(</a:t>
            </a:r>
            <a:r>
              <a:rPr lang="ko-KR" altLang="en-US" sz="2000" dirty="0">
                <a:solidFill>
                  <a:srgbClr val="383859"/>
                </a:solidFill>
              </a:rPr>
              <a:t>캡슐화</a:t>
            </a:r>
            <a:r>
              <a:rPr lang="en-US" altLang="ko-KR" sz="2000" dirty="0">
                <a:solidFill>
                  <a:srgbClr val="383859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83859"/>
                </a:solidFill>
              </a:rPr>
              <a:t>=&gt;</a:t>
            </a:r>
            <a:r>
              <a:rPr lang="ko-KR" altLang="en-US" dirty="0">
                <a:solidFill>
                  <a:srgbClr val="383859"/>
                </a:solidFill>
              </a:rPr>
              <a:t> 세부 내용에 접근하는 것이 아닌 </a:t>
            </a:r>
            <a:r>
              <a:rPr lang="ko-KR" altLang="en-US" b="1" dirty="0">
                <a:solidFill>
                  <a:srgbClr val="383859"/>
                </a:solidFill>
              </a:rPr>
              <a:t>메시지</a:t>
            </a:r>
            <a:r>
              <a:rPr lang="ko-KR" altLang="en-US" dirty="0">
                <a:solidFill>
                  <a:srgbClr val="383859"/>
                </a:solidFill>
              </a:rPr>
              <a:t>를 통해 상호작용한다</a:t>
            </a:r>
            <a:r>
              <a:rPr lang="en-US" altLang="ko-KR" dirty="0">
                <a:solidFill>
                  <a:srgbClr val="383859"/>
                </a:solidFill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21" name="사각형: 둥근 모서리 23">
            <a:extLst>
              <a:ext uri="{FF2B5EF4-FFF2-40B4-BE49-F238E27FC236}">
                <a16:creationId xmlns:a16="http://schemas.microsoft.com/office/drawing/2014/main" id="{8194DB89-DD54-D667-7824-D76289CDD587}"/>
              </a:ext>
            </a:extLst>
          </p:cNvPr>
          <p:cNvSpPr/>
          <p:nvPr/>
        </p:nvSpPr>
        <p:spPr>
          <a:xfrm>
            <a:off x="1357828" y="2677197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562C767-FCF3-EFDB-41C6-3DCBC6AE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99" y="2949838"/>
            <a:ext cx="4197193" cy="22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1. </a:t>
            </a:r>
            <a:r>
              <a:rPr lang="ko-KR" altLang="en-US" dirty="0">
                <a:solidFill>
                  <a:srgbClr val="383859"/>
                </a:solidFill>
              </a:rPr>
              <a:t>캡슐화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5</a:t>
            </a:fld>
            <a:endParaRPr lang="ko-KR" altLang="en-US" sz="12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24B22-8054-005E-0020-648E86E8E3F3}"/>
              </a:ext>
            </a:extLst>
          </p:cNvPr>
          <p:cNvSpPr txBox="1"/>
          <p:nvPr/>
        </p:nvSpPr>
        <p:spPr>
          <a:xfrm>
            <a:off x="1187805" y="1580790"/>
            <a:ext cx="9380957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83859"/>
                </a:solidFill>
              </a:rPr>
              <a:t>더욱 개선</a:t>
            </a:r>
            <a:endParaRPr lang="en-US" altLang="ko-KR" sz="2000" b="1" dirty="0">
              <a:solidFill>
                <a:srgbClr val="3838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83859"/>
                </a:solidFill>
              </a:rPr>
              <a:t>TicketOffice</a:t>
            </a:r>
            <a:r>
              <a:rPr lang="ko-KR" altLang="en-US" dirty="0">
                <a:solidFill>
                  <a:srgbClr val="383859"/>
                </a:solidFill>
              </a:rPr>
              <a:t>의 자율성은 높아졌지만</a:t>
            </a:r>
            <a:r>
              <a:rPr lang="en-US" altLang="ko-KR" dirty="0">
                <a:solidFill>
                  <a:srgbClr val="383859"/>
                </a:solidFill>
              </a:rPr>
              <a:t>,</a:t>
            </a:r>
            <a:r>
              <a:rPr lang="ko-KR" altLang="en-US" dirty="0">
                <a:solidFill>
                  <a:srgbClr val="383859"/>
                </a:solidFill>
              </a:rPr>
              <a:t> </a:t>
            </a:r>
            <a:r>
              <a:rPr lang="en-US" altLang="ko-KR" dirty="0" err="1">
                <a:solidFill>
                  <a:srgbClr val="383859"/>
                </a:solidFill>
              </a:rPr>
              <a:t>TicketOffice</a:t>
            </a:r>
            <a:r>
              <a:rPr lang="ko-KR" altLang="en-US" dirty="0">
                <a:solidFill>
                  <a:srgbClr val="383859"/>
                </a:solidFill>
              </a:rPr>
              <a:t>와 </a:t>
            </a:r>
            <a:r>
              <a:rPr lang="en-US" altLang="ko-KR" dirty="0">
                <a:solidFill>
                  <a:srgbClr val="383859"/>
                </a:solidFill>
              </a:rPr>
              <a:t>Audience</a:t>
            </a:r>
            <a:r>
              <a:rPr lang="ko-KR" altLang="en-US" dirty="0">
                <a:solidFill>
                  <a:srgbClr val="383859"/>
                </a:solidFill>
              </a:rPr>
              <a:t>의 의존성이 추가 되었다</a:t>
            </a:r>
            <a:r>
              <a:rPr lang="en-US" altLang="ko-KR" dirty="0">
                <a:solidFill>
                  <a:srgbClr val="383859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설계는</a:t>
            </a:r>
            <a:r>
              <a:rPr kumimoji="1" lang="ko-KR" altLang="en-US" dirty="0"/>
              <a:t> 균형의 예술이다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훌륭한 설계는 적절한 트레이드오프의 결과물이다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1" name="사각형: 둥근 모서리 23">
            <a:extLst>
              <a:ext uri="{FF2B5EF4-FFF2-40B4-BE49-F238E27FC236}">
                <a16:creationId xmlns:a16="http://schemas.microsoft.com/office/drawing/2014/main" id="{8194DB89-DD54-D667-7824-D76289CDD587}"/>
              </a:ext>
            </a:extLst>
          </p:cNvPr>
          <p:cNvSpPr/>
          <p:nvPr/>
        </p:nvSpPr>
        <p:spPr>
          <a:xfrm>
            <a:off x="6086888" y="3084789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92C3FF-F692-C25B-83A3-89161637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75" y="3145072"/>
            <a:ext cx="3761764" cy="2683473"/>
          </a:xfrm>
          <a:prstGeom prst="rect">
            <a:avLst/>
          </a:prstGeom>
        </p:spPr>
      </p:pic>
      <p:sp>
        <p:nvSpPr>
          <p:cNvPr id="17" name="사각형: 둥근 모서리 23">
            <a:extLst>
              <a:ext uri="{FF2B5EF4-FFF2-40B4-BE49-F238E27FC236}">
                <a16:creationId xmlns:a16="http://schemas.microsoft.com/office/drawing/2014/main" id="{72E5DDDC-7324-DA4B-B26B-23BFD4BD3CFD}"/>
              </a:ext>
            </a:extLst>
          </p:cNvPr>
          <p:cNvSpPr/>
          <p:nvPr/>
        </p:nvSpPr>
        <p:spPr>
          <a:xfrm>
            <a:off x="1187805" y="3105653"/>
            <a:ext cx="4625162" cy="2916899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D66ECDF-4FEB-8672-EB06-7170225A9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76" y="3378294"/>
            <a:ext cx="4197193" cy="22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7C1BFB-6F45-FA1D-7DB7-58730E39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75" y="1539726"/>
            <a:ext cx="3556356" cy="242170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1. </a:t>
            </a:r>
            <a:r>
              <a:rPr lang="ko-KR" altLang="en-US" dirty="0">
                <a:solidFill>
                  <a:srgbClr val="383859"/>
                </a:solidFill>
              </a:rPr>
              <a:t>캡슐화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6</a:t>
            </a:fld>
            <a:endParaRPr lang="ko-KR" altLang="en-US" sz="12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24B22-8054-005E-0020-648E86E8E3F3}"/>
              </a:ext>
            </a:extLst>
          </p:cNvPr>
          <p:cNvSpPr txBox="1"/>
          <p:nvPr/>
        </p:nvSpPr>
        <p:spPr>
          <a:xfrm>
            <a:off x="1187806" y="1580790"/>
            <a:ext cx="7615952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83859"/>
                </a:solidFill>
              </a:rPr>
              <a:t>이점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인터페이스에만</a:t>
            </a:r>
            <a:r>
              <a:rPr kumimoji="1" lang="ko-KR" altLang="en-US" dirty="0"/>
              <a:t> 의존하므로 다른 클래스의 몰라도 동작할 수 있다</a:t>
            </a:r>
            <a:r>
              <a:rPr kumimoji="1"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변경 시에 해당 클래스 내부만 변경하면 된다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=&gt;</a:t>
            </a:r>
            <a:r>
              <a:rPr kumimoji="1" lang="ko-KR" altLang="en-US" dirty="0"/>
              <a:t> 구현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나중에 </a:t>
            </a:r>
            <a:r>
              <a:rPr kumimoji="1" lang="ko-KR" altLang="en-US" dirty="0" err="1"/>
              <a:t>변결될</a:t>
            </a:r>
            <a:r>
              <a:rPr kumimoji="1" lang="ko-KR" altLang="en-US" dirty="0"/>
              <a:t> 가능성이 높은 어떤 것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내부로 숨기고</a:t>
            </a:r>
            <a:r>
              <a:rPr kumimoji="1"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인터페이스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상대적으로 안정적인 부분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외부에 공개함으로써 변경의 여파를 통제할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32D34-7882-6FFF-62D0-B59AF1BE8C7A}"/>
              </a:ext>
            </a:extLst>
          </p:cNvPr>
          <p:cNvSpPr txBox="1"/>
          <p:nvPr/>
        </p:nvSpPr>
        <p:spPr>
          <a:xfrm>
            <a:off x="1126679" y="4532065"/>
            <a:ext cx="9536870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383859"/>
                </a:solidFill>
              </a:rPr>
              <a:t>객체지향 설계</a:t>
            </a:r>
            <a:endParaRPr kumimoji="1" lang="en-US" altLang="ko-KR" sz="2400" b="1" dirty="0">
              <a:solidFill>
                <a:srgbClr val="383859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rgbClr val="383859"/>
                </a:solidFill>
              </a:rPr>
              <a:t>‘</a:t>
            </a:r>
            <a:r>
              <a:rPr kumimoji="1" lang="ko-KR" altLang="en-US" dirty="0">
                <a:solidFill>
                  <a:srgbClr val="383859"/>
                </a:solidFill>
              </a:rPr>
              <a:t>오늘 요구하는 기능을 온전히 수행하면서 내일의 변경을 매끄럽게</a:t>
            </a:r>
            <a:r>
              <a:rPr kumimoji="1" lang="en-US" altLang="ko-KR" dirty="0">
                <a:solidFill>
                  <a:srgbClr val="383859"/>
                </a:solidFill>
              </a:rPr>
              <a:t> </a:t>
            </a:r>
            <a:r>
              <a:rPr kumimoji="1" lang="ko-KR" altLang="en-US" dirty="0">
                <a:solidFill>
                  <a:srgbClr val="383859"/>
                </a:solidFill>
              </a:rPr>
              <a:t>수용할 수 있는 설계</a:t>
            </a:r>
            <a:r>
              <a:rPr kumimoji="1" lang="en-US" altLang="ko-KR" dirty="0">
                <a:solidFill>
                  <a:srgbClr val="383859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6119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2. </a:t>
            </a:r>
            <a:r>
              <a:rPr lang="ko-KR" altLang="en-US" dirty="0">
                <a:solidFill>
                  <a:srgbClr val="383859"/>
                </a:solidFill>
              </a:rPr>
              <a:t>의존성의 양면성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7190" y="1653866"/>
            <a:ext cx="5203436" cy="2262285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algn="l"/>
            <a:r>
              <a:rPr lang="ko-KR" altLang="en-US" sz="2900" dirty="0">
                <a:solidFill>
                  <a:srgbClr val="383859"/>
                </a:solidFill>
              </a:rPr>
              <a:t>코드의 의존성과 실행 시점의 의존성</a:t>
            </a:r>
            <a:endParaRPr lang="en-US" altLang="ko-KR" sz="2900" dirty="0">
              <a:solidFill>
                <a:srgbClr val="383859"/>
              </a:solidFill>
            </a:endParaRPr>
          </a:p>
          <a:p>
            <a:pPr algn="l"/>
            <a:endParaRPr lang="en-US" altLang="ko-KR" sz="2400" dirty="0">
              <a:solidFill>
                <a:srgbClr val="383859"/>
              </a:solidFill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83859"/>
                </a:solidFill>
              </a:rPr>
              <a:t>코드의 의존성 </a:t>
            </a:r>
            <a:r>
              <a:rPr lang="en-US" altLang="ko-KR" sz="1800" dirty="0">
                <a:solidFill>
                  <a:srgbClr val="383859"/>
                </a:solidFill>
              </a:rPr>
              <a:t>:</a:t>
            </a:r>
            <a:r>
              <a:rPr lang="ko-KR" altLang="en-US" sz="1800" dirty="0">
                <a:solidFill>
                  <a:srgbClr val="383859"/>
                </a:solidFill>
              </a:rPr>
              <a:t> </a:t>
            </a:r>
            <a:r>
              <a:rPr lang="en-US" altLang="ko-KR" sz="1800" dirty="0">
                <a:solidFill>
                  <a:srgbClr val="383859"/>
                </a:solidFill>
              </a:rPr>
              <a:t>Movie</a:t>
            </a:r>
            <a:r>
              <a:rPr lang="ko-KR" altLang="en-US" sz="1800" dirty="0">
                <a:solidFill>
                  <a:srgbClr val="383859"/>
                </a:solidFill>
              </a:rPr>
              <a:t>는 </a:t>
            </a:r>
            <a:r>
              <a:rPr lang="en-US" altLang="ko-KR" sz="1800" dirty="0" err="1">
                <a:solidFill>
                  <a:srgbClr val="383859"/>
                </a:solidFill>
              </a:rPr>
              <a:t>DiscountPoliy</a:t>
            </a:r>
            <a:r>
              <a:rPr lang="ko-KR" altLang="en-US" sz="1800" dirty="0" err="1">
                <a:solidFill>
                  <a:srgbClr val="383859"/>
                </a:solidFill>
              </a:rPr>
              <a:t>를</a:t>
            </a:r>
            <a:r>
              <a:rPr lang="ko-KR" altLang="en-US" sz="1800" dirty="0">
                <a:solidFill>
                  <a:srgbClr val="383859"/>
                </a:solidFill>
              </a:rPr>
              <a:t> 의존</a:t>
            </a:r>
            <a:endParaRPr lang="en-US" altLang="ko-KR" sz="1800" dirty="0">
              <a:solidFill>
                <a:srgbClr val="383859"/>
              </a:solidFill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383859"/>
                </a:solidFill>
              </a:rPr>
              <a:t>실행 시점의 의존성 </a:t>
            </a:r>
            <a:r>
              <a:rPr lang="en-US" altLang="ko-KR" sz="1800" dirty="0">
                <a:solidFill>
                  <a:srgbClr val="383859"/>
                </a:solidFill>
              </a:rPr>
              <a:t>:</a:t>
            </a:r>
            <a:r>
              <a:rPr lang="ko-KR" altLang="en-US" sz="1800" dirty="0">
                <a:solidFill>
                  <a:srgbClr val="383859"/>
                </a:solidFill>
              </a:rPr>
              <a:t> </a:t>
            </a:r>
            <a:r>
              <a:rPr lang="en-US" altLang="ko-KR" sz="1800" dirty="0">
                <a:solidFill>
                  <a:srgbClr val="383859"/>
                </a:solidFill>
              </a:rPr>
              <a:t>Movie</a:t>
            </a:r>
            <a:r>
              <a:rPr lang="ko-KR" altLang="en-US" sz="1800" dirty="0">
                <a:solidFill>
                  <a:srgbClr val="383859"/>
                </a:solidFill>
              </a:rPr>
              <a:t>는 </a:t>
            </a:r>
            <a:r>
              <a:rPr lang="en-US" altLang="ko-KR" sz="1800" dirty="0" err="1">
                <a:solidFill>
                  <a:srgbClr val="383859"/>
                </a:solidFill>
              </a:rPr>
              <a:t>DiscountPolicy</a:t>
            </a:r>
            <a:r>
              <a:rPr lang="ko-KR" altLang="en-US" sz="1800" dirty="0">
                <a:solidFill>
                  <a:srgbClr val="383859"/>
                </a:solidFill>
              </a:rPr>
              <a:t>의 자식 클래스에 의존</a:t>
            </a:r>
            <a:endParaRPr lang="en-US" altLang="ko-KR" sz="1800" dirty="0">
              <a:solidFill>
                <a:srgbClr val="383859"/>
              </a:solidFill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383859"/>
              </a:solidFill>
            </a:endParaRPr>
          </a:p>
          <a:p>
            <a:pPr algn="l">
              <a:lnSpc>
                <a:spcPct val="170000"/>
              </a:lnSpc>
            </a:pPr>
            <a:r>
              <a:rPr lang="ko-KR" altLang="en-US" sz="1800" dirty="0">
                <a:solidFill>
                  <a:srgbClr val="383859"/>
                </a:solidFill>
              </a:rPr>
              <a:t>다르면 다를수록 더 유연해지고 확장 가능하나</a:t>
            </a:r>
            <a:r>
              <a:rPr lang="en-US" altLang="ko-KR" sz="1800" dirty="0">
                <a:solidFill>
                  <a:srgbClr val="383859"/>
                </a:solidFill>
              </a:rPr>
              <a:t>,</a:t>
            </a:r>
            <a:r>
              <a:rPr lang="ko-KR" altLang="en-US" sz="1800" dirty="0">
                <a:solidFill>
                  <a:srgbClr val="383859"/>
                </a:solidFill>
              </a:rPr>
              <a:t> 더 이해하기 어려워진다</a:t>
            </a:r>
            <a:r>
              <a:rPr lang="en-US" altLang="ko-KR" sz="1800" dirty="0">
                <a:solidFill>
                  <a:srgbClr val="383859"/>
                </a:solidFill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ko-KR" altLang="en-US" sz="1800" b="1" dirty="0">
                <a:solidFill>
                  <a:srgbClr val="383859"/>
                </a:solidFill>
              </a:rPr>
              <a:t>무조건 유연한 설계도</a:t>
            </a:r>
            <a:r>
              <a:rPr lang="en-US" altLang="ko-KR" sz="1800" b="1" dirty="0">
                <a:solidFill>
                  <a:srgbClr val="383859"/>
                </a:solidFill>
              </a:rPr>
              <a:t>,</a:t>
            </a:r>
            <a:r>
              <a:rPr lang="ko-KR" altLang="en-US" sz="1800" b="1" dirty="0">
                <a:solidFill>
                  <a:srgbClr val="383859"/>
                </a:solidFill>
              </a:rPr>
              <a:t> 무조건 읽기 쉬운 코드도 정답이 아니다</a:t>
            </a:r>
            <a:r>
              <a:rPr lang="en-US" altLang="ko-KR" sz="1800" b="1" dirty="0">
                <a:solidFill>
                  <a:srgbClr val="383859"/>
                </a:solidFill>
              </a:rPr>
              <a:t>.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7</a:t>
            </a:fld>
            <a:endParaRPr lang="ko-KR" altLang="en-US" sz="1200" b="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1AF6682-4249-FA9E-1F80-A781FD1EB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32" y="1479746"/>
            <a:ext cx="5024910" cy="30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2. </a:t>
            </a:r>
            <a:r>
              <a:rPr lang="ko-KR" altLang="en-US" dirty="0">
                <a:solidFill>
                  <a:srgbClr val="383859"/>
                </a:solidFill>
              </a:rPr>
              <a:t>의존성의 양면성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806" y="1618769"/>
            <a:ext cx="9997645" cy="3729408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>
                <a:solidFill>
                  <a:srgbClr val="383859"/>
                </a:solidFill>
              </a:rPr>
              <a:t>다형성</a:t>
            </a:r>
            <a:endParaRPr lang="en-US" altLang="ko-KR" sz="2400" b="1" dirty="0">
              <a:solidFill>
                <a:srgbClr val="383859"/>
              </a:solidFill>
            </a:endParaRP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r>
              <a:rPr lang="ko-KR" altLang="en-US" sz="2000" dirty="0">
                <a:solidFill>
                  <a:srgbClr val="383859"/>
                </a:solidFill>
              </a:rPr>
              <a:t>다형성을 구현하는 방법들은 메서드를 </a:t>
            </a:r>
            <a:r>
              <a:rPr lang="ko-KR" altLang="en-US" sz="2000" b="1" u="sng" dirty="0">
                <a:solidFill>
                  <a:srgbClr val="383859"/>
                </a:solidFill>
              </a:rPr>
              <a:t>실행 시점</a:t>
            </a:r>
            <a:r>
              <a:rPr lang="ko-KR" altLang="en-US" sz="2000" dirty="0">
                <a:solidFill>
                  <a:srgbClr val="383859"/>
                </a:solidFill>
              </a:rPr>
              <a:t>에 결정한다는 공통점이 있다</a:t>
            </a:r>
            <a:r>
              <a:rPr lang="en-US" altLang="ko-KR" sz="2000" dirty="0">
                <a:solidFill>
                  <a:srgbClr val="383859"/>
                </a:solidFill>
              </a:rPr>
              <a:t>. </a:t>
            </a: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83859"/>
                </a:solidFill>
              </a:rPr>
              <a:t>지연 바인딩 </a:t>
            </a:r>
            <a:r>
              <a:rPr lang="en-US" altLang="ko-KR" sz="2000" dirty="0">
                <a:solidFill>
                  <a:srgbClr val="383859"/>
                </a:solidFill>
              </a:rPr>
              <a:t>or </a:t>
            </a:r>
            <a:r>
              <a:rPr lang="ko-KR" altLang="en-US" sz="2000" dirty="0">
                <a:solidFill>
                  <a:srgbClr val="383859"/>
                </a:solidFill>
              </a:rPr>
              <a:t>동적 바인딩 </a:t>
            </a:r>
            <a:r>
              <a:rPr lang="en-US" altLang="ko-KR" sz="2000" dirty="0">
                <a:solidFill>
                  <a:srgbClr val="383859"/>
                </a:solidFill>
              </a:rPr>
              <a:t>: </a:t>
            </a:r>
            <a:r>
              <a:rPr lang="ko-KR" altLang="en-US" sz="2000" dirty="0">
                <a:solidFill>
                  <a:srgbClr val="383859"/>
                </a:solidFill>
              </a:rPr>
              <a:t>메시지와 메서드를 실행 시점에 바인딩 하는 것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83859"/>
                </a:solidFill>
              </a:rPr>
              <a:t>초기 바인딩 </a:t>
            </a:r>
            <a:r>
              <a:rPr lang="en-US" altLang="ko-KR" sz="2000" dirty="0">
                <a:solidFill>
                  <a:srgbClr val="383859"/>
                </a:solidFill>
              </a:rPr>
              <a:t>or </a:t>
            </a:r>
            <a:r>
              <a:rPr lang="ko-KR" altLang="en-US" sz="2000" dirty="0">
                <a:solidFill>
                  <a:srgbClr val="383859"/>
                </a:solidFill>
              </a:rPr>
              <a:t>정적 바인딩</a:t>
            </a:r>
            <a:r>
              <a:rPr lang="en-US" altLang="ko-KR" sz="2000" dirty="0">
                <a:solidFill>
                  <a:srgbClr val="383859"/>
                </a:solidFill>
              </a:rPr>
              <a:t> : </a:t>
            </a:r>
            <a:r>
              <a:rPr lang="ko-KR" altLang="en-US" sz="2000" dirty="0">
                <a:solidFill>
                  <a:srgbClr val="383859"/>
                </a:solidFill>
              </a:rPr>
              <a:t>컴파일 시점에 실행될 함수나 프로시저를 결정하는 것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8</a:t>
            </a:fld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36323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바 상속">
            <a:extLst>
              <a:ext uri="{FF2B5EF4-FFF2-40B4-BE49-F238E27FC236}">
                <a16:creationId xmlns:a16="http://schemas.microsoft.com/office/drawing/2014/main" id="{A1FA9CD2-14E1-7CAB-F95F-A8791BAD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71" y="2618906"/>
            <a:ext cx="3590408" cy="33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819179"/>
            <a:ext cx="4905605" cy="567808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3.</a:t>
            </a:r>
            <a:r>
              <a:rPr lang="ko-KR" altLang="en-US" dirty="0">
                <a:solidFill>
                  <a:srgbClr val="383859"/>
                </a:solidFill>
              </a:rPr>
              <a:t> 상속과 합성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6679" y="1158934"/>
            <a:ext cx="9516259" cy="410509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rgbClr val="383859"/>
                </a:solidFill>
              </a:rPr>
              <a:t>상속</a:t>
            </a:r>
            <a:endParaRPr lang="en-US" altLang="ko-KR" sz="2800" dirty="0">
              <a:solidFill>
                <a:srgbClr val="383859"/>
              </a:solidFill>
            </a:endParaRPr>
          </a:p>
          <a:p>
            <a:pPr algn="l"/>
            <a:r>
              <a:rPr lang="ko-KR" altLang="en-US" sz="2000" dirty="0">
                <a:solidFill>
                  <a:srgbClr val="383859"/>
                </a:solidFill>
              </a:rPr>
              <a:t>상속의 가장 큰 목적은 인터페이스의 재사용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marL="342900" indent="-342900" algn="l">
              <a:buFont typeface="Symbol" pitchFamily="2" charset="2"/>
              <a:buChar char="Þ"/>
            </a:pPr>
            <a:r>
              <a:rPr lang="ko-KR" altLang="en-US" sz="2000" dirty="0">
                <a:solidFill>
                  <a:srgbClr val="383859"/>
                </a:solidFill>
              </a:rPr>
              <a:t>동일한 인터페이스를 공유하는 클래스들을 하나의 타입 계층으로 묶을 수 있음</a:t>
            </a:r>
            <a:endParaRPr lang="en-US" altLang="ko-KR" sz="2000" dirty="0">
              <a:solidFill>
                <a:srgbClr val="383859"/>
              </a:solidFill>
            </a:endParaRPr>
          </a:p>
          <a:p>
            <a:pPr marL="342900" indent="-342900" algn="l">
              <a:buFont typeface="Symbol" pitchFamily="2" charset="2"/>
              <a:buChar char="Þ"/>
            </a:pPr>
            <a:r>
              <a:rPr lang="ko-KR" altLang="en-US" sz="2000" b="1" dirty="0">
                <a:solidFill>
                  <a:srgbClr val="FF0000"/>
                </a:solidFill>
              </a:rPr>
              <a:t>추상화 가능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  <a:p>
            <a:pPr algn="l"/>
            <a:r>
              <a:rPr lang="ko-KR" altLang="en-US" sz="2400" dirty="0">
                <a:solidFill>
                  <a:srgbClr val="383859"/>
                </a:solidFill>
              </a:rPr>
              <a:t>단점</a:t>
            </a:r>
            <a:endParaRPr lang="en-US" altLang="ko-KR" sz="2400" dirty="0">
              <a:solidFill>
                <a:srgbClr val="383859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rgbClr val="383859"/>
                </a:solidFill>
              </a:rPr>
              <a:t>캡슐화 위반 </a:t>
            </a:r>
            <a:r>
              <a:rPr lang="en-US" altLang="ko-KR" sz="2000" dirty="0">
                <a:solidFill>
                  <a:srgbClr val="383859"/>
                </a:solidFill>
              </a:rPr>
              <a:t>(</a:t>
            </a:r>
            <a:r>
              <a:rPr lang="ko-KR" altLang="en-US" sz="2000" dirty="0">
                <a:solidFill>
                  <a:srgbClr val="383859"/>
                </a:solidFill>
              </a:rPr>
              <a:t>자식은 부모의 구조를 다 알고 있어야 한다</a:t>
            </a:r>
            <a:r>
              <a:rPr lang="en-US" altLang="ko-KR" sz="2000" dirty="0">
                <a:solidFill>
                  <a:srgbClr val="383859"/>
                </a:solidFill>
              </a:rPr>
              <a:t>.)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rgbClr val="383859"/>
                </a:solidFill>
              </a:rPr>
              <a:t>실행 시점에 객체의 종류를 변경하는 것이 불가능하다</a:t>
            </a:r>
            <a:r>
              <a:rPr lang="en-US" altLang="ko-KR" sz="2000" dirty="0">
                <a:solidFill>
                  <a:srgbClr val="383859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rgbClr val="383859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AD811-1FAC-4F62-A27F-BA4F7B1AB2B4}"/>
              </a:ext>
            </a:extLst>
          </p:cNvPr>
          <p:cNvCxnSpPr/>
          <p:nvPr/>
        </p:nvCxnSpPr>
        <p:spPr>
          <a:xfrm>
            <a:off x="3940819" y="1431681"/>
            <a:ext cx="4334736" cy="0"/>
          </a:xfrm>
          <a:prstGeom prst="line">
            <a:avLst/>
          </a:prstGeom>
          <a:ln w="9525" cap="rnd">
            <a:solidFill>
              <a:srgbClr val="E3A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9</a:t>
            </a:fld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88066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627</Words>
  <Application>Microsoft Macintosh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</vt:lpstr>
      <vt:lpstr>나눔스퀘어 ExtraBold</vt:lpstr>
      <vt:lpstr>맑은 고딕</vt:lpstr>
      <vt:lpstr>Arial</vt:lpstr>
      <vt:lpstr>Courier New</vt:lpstr>
      <vt:lpstr>Symbol</vt:lpstr>
      <vt:lpstr>Office 테마</vt:lpstr>
      <vt:lpstr>오브젝트 W.1  Ch.1 ~ 5</vt:lpstr>
      <vt:lpstr>PowerPoint 프레젠테이션</vt:lpstr>
      <vt:lpstr>1. 캡슐화</vt:lpstr>
      <vt:lpstr>1. 캡슐화</vt:lpstr>
      <vt:lpstr>1. 캡슐화</vt:lpstr>
      <vt:lpstr>1. 캡슐화</vt:lpstr>
      <vt:lpstr>2. 의존성의 양면성</vt:lpstr>
      <vt:lpstr>2. 의존성의 양면성</vt:lpstr>
      <vt:lpstr>3. 상속과 합성</vt:lpstr>
      <vt:lpstr>3. 상속과 합성</vt:lpstr>
      <vt:lpstr>3. 상속과 합성</vt:lpstr>
      <vt:lpstr>4. 메시지가 객체를 결정한다.</vt:lpstr>
      <vt:lpstr>4. 메시지가 객체를 결정한다.</vt:lpstr>
      <vt:lpstr>5. 다형성</vt:lpstr>
      <vt:lpstr>5. 다형성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김민혁</cp:lastModifiedBy>
  <cp:revision>181</cp:revision>
  <dcterms:created xsi:type="dcterms:W3CDTF">2017-12-10T15:04:34Z</dcterms:created>
  <dcterms:modified xsi:type="dcterms:W3CDTF">2022-05-14T10:33:25Z</dcterms:modified>
</cp:coreProperties>
</file>