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1807" r:id="rId3"/>
    <p:sldId id="1806" r:id="rId4"/>
    <p:sldId id="1808" r:id="rId5"/>
    <p:sldId id="1809" r:id="rId6"/>
    <p:sldId id="1812" r:id="rId7"/>
    <p:sldId id="18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4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7536A-1BEB-410E-9D89-40B0F24FE062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EE62-8309-417D-8299-E42191DF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E0E20-E649-417E-9A63-C02DC83E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F29A5A-261C-44EE-A9BE-B4D26572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2D4D11-1FBC-4815-A32F-2BE38F0B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D7BE46-5A73-4603-A41A-5CC84E0D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DFC171-D5F5-4A58-8055-633D917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D7E65A-4DFA-4C47-AFAA-C162EF2E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322499-7E1B-44DD-83B9-165FBB29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6CFEF8-BB2B-4036-9E54-BA4A9167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C4BCE9-1406-49B2-B095-88BE0EDF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BE8412-0CA0-45AC-BBBE-6DA005EA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C611C59-0C9A-4B10-BDC9-9A4709DBD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63EBDA-BCE5-4001-B457-BFBF82AA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168DB3-7AEC-47D9-A25C-3F20FF53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A51462-D73A-4A7A-9B5F-AC8B9CB6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AEA901-28B2-43AE-8E0D-2B45265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23" y="-1"/>
            <a:ext cx="12191377" cy="558351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61914"/>
            <a:ext cx="11655840" cy="43452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MV Boli" panose="0200050003020009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99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4656E-5202-4476-993C-C883E07B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E25F9-BD5A-4E09-97AA-13F26EAE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192806-D568-4A05-B5A2-0E7C4809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B9F756-D23E-402D-890E-4DE7D7D0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2B589-F35A-4297-BA9F-B58FC98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9B59A-29D9-40BB-8292-7CE63324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86C98-BBF9-42A5-858D-4F2D015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4097B-BD07-4FEB-9761-943F4915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7EBC01-4F51-4665-B71B-A073C1AC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2F8E03-62B4-46B3-BFF9-ACADCBDB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A2F714-872B-4B88-92D9-33CE384C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0929BD-3D77-4A7A-BA6A-8209AACBE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93C553-7E62-41E2-BD26-0C97D9BE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30022B-DA5A-4763-B889-2B97A392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F77384-4E11-410B-ABF8-FEF97C01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22A9F4-E9C7-4C34-9D2D-910457F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46071-443E-44C1-8D4E-C618991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1935AF-CB66-4459-A272-49ACC0D7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A84160-DB2C-4F6E-88AC-200E35A08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A078B0-89A2-4710-AE2C-A93E03135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96F422-8284-4F2F-ACAD-23BA09351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E3A9514-E175-49AB-B16E-8C2537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DB9041-4DAE-4646-A353-457E1782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39D86D8-F803-441A-A365-A97B2C04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3D2EC-7B3F-43D4-9841-4940D117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502F6A-5EC2-49E8-BA9E-6D5DC1B1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790280-CBA1-4F03-89B1-FFBC1C69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EB2A27-ED09-47ED-9F85-BA72107C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546DD03-AFBF-4709-B6F5-BB8D034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FDC67DA-EBBC-4FE3-B0F0-5BB1DE19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52F254-28E3-43B7-95F6-4EED3517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58D5E-A1CE-4E06-9747-17BAD82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61877-C382-4F64-A5F3-544FCABC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5953DA7-0C9C-41B4-8C0A-34F243F2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D1C556-16DD-4FA1-B6F4-CD0F9715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609B55-F98C-4F6B-855C-C41470E6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EEE61E-B860-47E7-9E4A-4DBEE99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2B9752-1C43-48E5-B2CE-EAC186EA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3DE9092-FCCF-4080-BE11-0CC7EA45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E0547C-7ECE-4C3A-9A60-CC9CF699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4437C3-4FF7-4985-AAF2-FA2E41C5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026C8F-2D87-4DFB-B3E5-47B58E86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A032B1-D5E6-4D5F-A829-F4823147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893C1A-534D-4C11-8A44-54E0FE9C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637400-F999-42C8-8026-A1B81D5F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F4171A-1A41-40C1-A30A-AD3C9FB40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9941E-802C-4679-9823-CC500C01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32C9E0-E0AC-4258-886F-04F58D84E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freecodecamp.org/how-we-changed-unsupervised-lda-to-semi-supervised-guidedlda-e36a95f3a16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0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D4223982-D3DB-4AAB-85E3-3C4F24EA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7" y="651627"/>
            <a:ext cx="5045242" cy="5045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28DB65-785B-4A16-8D5D-ECB875C0104D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43F5E-28C6-480E-A4F8-8C595CC0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News </a:t>
            </a:r>
            <a:r>
              <a:rPr lang="en-US" sz="5400" dirty="0" smtClean="0">
                <a:solidFill>
                  <a:srgbClr val="FFFFFF"/>
                </a:solidFill>
              </a:rPr>
              <a:t>Article </a:t>
            </a:r>
            <a:r>
              <a:rPr lang="en-US" sz="5400" dirty="0">
                <a:solidFill>
                  <a:srgbClr val="FFFFFF"/>
                </a:solidFill>
              </a:rPr>
              <a:t>NLP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9A30BF-B783-4E5F-B1AB-6673475D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Ryan Bae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Crystal Ding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Charles Duze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Mohammed </a:t>
            </a:r>
            <a:r>
              <a:rPr lang="en-US" sz="1800" dirty="0" err="1">
                <a:solidFill>
                  <a:srgbClr val="FFFFFF"/>
                </a:solidFill>
              </a:rPr>
              <a:t>Helal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Paul Wright</a:t>
            </a:r>
          </a:p>
          <a:p>
            <a:pPr algn="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79495A-7FB0-4DDD-8F5F-937CE54E843D}"/>
              </a:ext>
            </a:extLst>
          </p:cNvPr>
          <p:cNvSpPr txBox="1"/>
          <p:nvPr/>
        </p:nvSpPr>
        <p:spPr>
          <a:xfrm>
            <a:off x="8079205" y="5837041"/>
            <a:ext cx="24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</a:t>
            </a:r>
            <a:r>
              <a:rPr lang="en-US" b="1" dirty="0" err="1"/>
              <a:t>WeReadTheNews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282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05050"/>
          </a:solidFill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3854EFE-9CBF-44A2-AF12-FC9AE6203BFC}"/>
              </a:ext>
            </a:extLst>
          </p:cNvPr>
          <p:cNvSpPr txBox="1">
            <a:spLocks/>
          </p:cNvSpPr>
          <p:nvPr/>
        </p:nvSpPr>
        <p:spPr>
          <a:xfrm>
            <a:off x="253252" y="1163663"/>
            <a:ext cx="11176747" cy="4905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News Article Recommendation System based on topic relevance</a:t>
            </a:r>
          </a:p>
          <a:p>
            <a:r>
              <a:rPr lang="en-US" dirty="0"/>
              <a:t>Takes user input query article or topic search from UI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Visualizes sentiment, topic analysis results from user input</a:t>
            </a:r>
          </a:p>
          <a:p>
            <a:pPr lvl="1"/>
            <a:r>
              <a:rPr lang="en-US" dirty="0"/>
              <a:t>Recommends relevant articles from database based on topic analysis</a:t>
            </a:r>
          </a:p>
          <a:p>
            <a:r>
              <a:rPr lang="en-US" dirty="0"/>
              <a:t>Data sources: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dataset include news articles by 15 publishers from 2015 to 2017</a:t>
            </a:r>
          </a:p>
          <a:p>
            <a:pPr lvl="1"/>
            <a:r>
              <a:rPr lang="en-US" dirty="0"/>
              <a:t>Article information from </a:t>
            </a:r>
            <a:r>
              <a:rPr lang="en-US" dirty="0" err="1"/>
              <a:t>NYtimes</a:t>
            </a:r>
            <a:r>
              <a:rPr lang="en-US" dirty="0"/>
              <a:t> with category labels for guided LDA model</a:t>
            </a:r>
          </a:p>
          <a:p>
            <a:r>
              <a:rPr lang="en-US" dirty="0"/>
              <a:t>Intended users:</a:t>
            </a:r>
          </a:p>
          <a:p>
            <a:pPr lvl="1"/>
            <a:r>
              <a:rPr lang="en-US" dirty="0"/>
              <a:t>News readers who are interested in analysis of their current article and get other news articles with similar topics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25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Overview</a:t>
            </a:r>
            <a:endParaRPr lang="en-US" sz="1400" dirty="0"/>
          </a:p>
        </p:txBody>
      </p:sp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74180A5-2905-4815-8C07-0F6CEDCB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641712"/>
            <a:ext cx="12192000" cy="51319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9E88F24-955B-4B35-B0E9-C1A57D8AF0A5}"/>
              </a:ext>
            </a:extLst>
          </p:cNvPr>
          <p:cNvSpPr/>
          <p:nvPr/>
        </p:nvSpPr>
        <p:spPr>
          <a:xfrm>
            <a:off x="97690" y="3242354"/>
            <a:ext cx="12192000" cy="2659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FC67E61-B938-4161-81B6-504506CA4DA2}"/>
              </a:ext>
            </a:extLst>
          </p:cNvPr>
          <p:cNvSpPr/>
          <p:nvPr/>
        </p:nvSpPr>
        <p:spPr>
          <a:xfrm>
            <a:off x="4904509" y="1641712"/>
            <a:ext cx="7154883" cy="1582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0E94649-B0F7-4B0E-850E-EDD2E68980D9}"/>
              </a:ext>
            </a:extLst>
          </p:cNvPr>
          <p:cNvSpPr/>
          <p:nvPr/>
        </p:nvSpPr>
        <p:spPr>
          <a:xfrm>
            <a:off x="2951629" y="1969994"/>
            <a:ext cx="981636" cy="6790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4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 Background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721AAC-E020-47DC-A11B-55F2AEBD9EBA}"/>
              </a:ext>
            </a:extLst>
          </p:cNvPr>
          <p:cNvSpPr txBox="1">
            <a:spLocks/>
          </p:cNvSpPr>
          <p:nvPr/>
        </p:nvSpPr>
        <p:spPr>
          <a:xfrm>
            <a:off x="838200" y="992235"/>
            <a:ext cx="10515600" cy="55644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LDA (Latent </a:t>
            </a:r>
            <a:r>
              <a:rPr lang="en-US" dirty="0" err="1"/>
              <a:t>Dirichlet</a:t>
            </a:r>
            <a:r>
              <a:rPr lang="en-US" dirty="0"/>
              <a:t> Allocation)</a:t>
            </a:r>
          </a:p>
          <a:p>
            <a:pPr lvl="1"/>
            <a:r>
              <a:rPr lang="en-US" dirty="0"/>
              <a:t>Popular unsupervised statistical model for topic modeling</a:t>
            </a:r>
          </a:p>
          <a:p>
            <a:pPr lvl="1"/>
            <a:r>
              <a:rPr lang="en-US" dirty="0"/>
              <a:t>Model takes </a:t>
            </a:r>
            <a:r>
              <a:rPr lang="en-US" dirty="0" smtClean="0"/>
              <a:t>corpus of articles and returns:</a:t>
            </a:r>
          </a:p>
          <a:p>
            <a:pPr lvl="2"/>
            <a:r>
              <a:rPr lang="en-US" sz="2400" i="1" dirty="0" smtClean="0"/>
              <a:t>Doc to topic relation</a:t>
            </a:r>
          </a:p>
          <a:p>
            <a:pPr lvl="2"/>
            <a:r>
              <a:rPr lang="en-US" sz="2400" i="1" dirty="0" smtClean="0"/>
              <a:t>Words to topic </a:t>
            </a:r>
            <a:r>
              <a:rPr lang="en-US" sz="2400" i="1" dirty="0" smtClean="0"/>
              <a:t>relation</a:t>
            </a:r>
            <a:endParaRPr lang="en-US" sz="2400" i="1" dirty="0"/>
          </a:p>
          <a:p>
            <a:r>
              <a:rPr lang="en-US" dirty="0" smtClean="0"/>
              <a:t>Multi-layered Topic Modeling</a:t>
            </a:r>
          </a:p>
          <a:p>
            <a:pPr lvl="1"/>
            <a:r>
              <a:rPr lang="en-US" dirty="0" smtClean="0"/>
              <a:t>We want to model high level topics such as politics, science, entertainment,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We also want to model more specific sub-topics: Russia investigation, healthcare reform,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Interpretability Problem</a:t>
            </a:r>
          </a:p>
          <a:p>
            <a:pPr lvl="1"/>
            <a:r>
              <a:rPr lang="en-US" dirty="0"/>
              <a:t>Topics generated using LDA may not be so interpretable!</a:t>
            </a:r>
          </a:p>
          <a:p>
            <a:pPr lvl="1"/>
            <a:r>
              <a:rPr lang="en-US" dirty="0"/>
              <a:t>Certain desired topics get </a:t>
            </a:r>
            <a:r>
              <a:rPr lang="en-US" dirty="0" smtClean="0"/>
              <a:t>merged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6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Guided LDA Library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8AB48-5605-4ABB-B1B4-0EE94FAE3EB8}"/>
              </a:ext>
            </a:extLst>
          </p:cNvPr>
          <p:cNvSpPr txBox="1">
            <a:spLocks/>
          </p:cNvSpPr>
          <p:nvPr/>
        </p:nvSpPr>
        <p:spPr>
          <a:xfrm>
            <a:off x="838200" y="1182157"/>
            <a:ext cx="10515600" cy="5252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Guided LDA</a:t>
            </a:r>
          </a:p>
          <a:p>
            <a:pPr lvl="1"/>
            <a:r>
              <a:rPr lang="en-US" dirty="0">
                <a:hlinkClick r:id="rId3"/>
              </a:rPr>
              <a:t>https://medium.freecodecamp.org/how-we-changed-unsupervised-lda-to-semi-supervised-guidedlda-e36a95f3a164</a:t>
            </a: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Allows for interpretable, desired topics</a:t>
            </a:r>
          </a:p>
          <a:p>
            <a:pPr lvl="1"/>
            <a:r>
              <a:rPr lang="en-US" dirty="0"/>
              <a:t>Can run both guided and regular LDA</a:t>
            </a:r>
          </a:p>
          <a:p>
            <a:pPr lvl="2"/>
            <a:r>
              <a:rPr lang="en-US" dirty="0"/>
              <a:t>Necessary for our use case since we use both models</a:t>
            </a:r>
          </a:p>
          <a:p>
            <a:pPr lvl="1"/>
            <a:r>
              <a:rPr lang="en-US" dirty="0"/>
              <a:t>Easy to install and </a:t>
            </a:r>
            <a:r>
              <a:rPr lang="en-US" dirty="0" smtClean="0"/>
              <a:t>use (only require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pbr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powerful or flexible as other topic modeling libraries (</a:t>
            </a:r>
            <a:r>
              <a:rPr lang="en-US" dirty="0" err="1"/>
              <a:t>genism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good for very large corpus, no multi-processor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1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Gensim</a:t>
            </a:r>
            <a:r>
              <a:rPr lang="en-US" dirty="0" smtClean="0"/>
              <a:t> Library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8AB48-5605-4ABB-B1B4-0EE94FAE3EB8}"/>
              </a:ext>
            </a:extLst>
          </p:cNvPr>
          <p:cNvSpPr txBox="1">
            <a:spLocks/>
          </p:cNvSpPr>
          <p:nvPr/>
        </p:nvSpPr>
        <p:spPr>
          <a:xfrm>
            <a:off x="838200" y="1182157"/>
            <a:ext cx="10515600" cy="5252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Gensim</a:t>
            </a:r>
            <a:endParaRPr lang="en-US" dirty="0"/>
          </a:p>
          <a:p>
            <a:r>
              <a:rPr lang="en-US" dirty="0" smtClean="0"/>
              <a:t>Pros</a:t>
            </a:r>
            <a:endParaRPr lang="en-US" dirty="0"/>
          </a:p>
          <a:p>
            <a:pPr lvl="1"/>
            <a:r>
              <a:rPr lang="en-US" dirty="0" smtClean="0"/>
              <a:t>Powerful topic modeling and NLP library</a:t>
            </a:r>
          </a:p>
          <a:p>
            <a:pPr lvl="2"/>
            <a:r>
              <a:rPr lang="en-US" dirty="0" smtClean="0"/>
              <a:t>LDA variants using different sampling methods</a:t>
            </a:r>
            <a:endParaRPr lang="en-US" dirty="0" smtClean="0"/>
          </a:p>
          <a:p>
            <a:pPr lvl="2"/>
            <a:r>
              <a:rPr lang="en-US" dirty="0" smtClean="0"/>
              <a:t>Word2vec Deep learning</a:t>
            </a:r>
          </a:p>
          <a:p>
            <a:pPr lvl="2"/>
            <a:r>
              <a:rPr lang="en-US" dirty="0" smtClean="0"/>
              <a:t>Word embedding</a:t>
            </a:r>
            <a:endParaRPr lang="en-US" dirty="0" smtClean="0"/>
          </a:p>
          <a:p>
            <a:pPr lvl="1"/>
            <a:r>
              <a:rPr lang="en-US" dirty="0" err="1" smtClean="0"/>
              <a:t>Gensim</a:t>
            </a:r>
            <a:r>
              <a:rPr lang="en-US" dirty="0" smtClean="0"/>
              <a:t> would make adding other capabilities easier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 smtClean="0"/>
              <a:t>Doesn’t natively support seeding of topics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This is very important for our use case!!</a:t>
            </a:r>
          </a:p>
          <a:p>
            <a:pPr lvl="1"/>
            <a:r>
              <a:rPr lang="en-US" dirty="0" smtClean="0"/>
              <a:t>Complex to use with high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00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Pick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8AB48-5605-4ABB-B1B4-0EE94FAE3EB8}"/>
              </a:ext>
            </a:extLst>
          </p:cNvPr>
          <p:cNvSpPr txBox="1">
            <a:spLocks/>
          </p:cNvSpPr>
          <p:nvPr/>
        </p:nvSpPr>
        <p:spPr>
          <a:xfrm>
            <a:off x="838200" y="859937"/>
            <a:ext cx="10515600" cy="3810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= Guided LDA</a:t>
            </a:r>
          </a:p>
          <a:p>
            <a:pPr lvl="1"/>
            <a:r>
              <a:rPr lang="en-US" dirty="0" smtClean="0"/>
              <a:t>Allows interpretable high level topics while doing more granular sub-topic modeling</a:t>
            </a:r>
          </a:p>
          <a:p>
            <a:pPr lvl="1"/>
            <a:r>
              <a:rPr lang="en-US" dirty="0" smtClean="0"/>
              <a:t>Simple and easy to use, runs quick enough for our application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Model 1: Guided LDA for high-level topic modeling</a:t>
            </a:r>
          </a:p>
          <a:p>
            <a:pPr lvl="1"/>
            <a:r>
              <a:rPr lang="en-US" dirty="0" smtClean="0"/>
              <a:t>Model 2: Regular LDA for lower-level topic modeling</a:t>
            </a:r>
          </a:p>
          <a:p>
            <a:pPr lvl="1"/>
            <a:r>
              <a:rPr lang="en-US" dirty="0" smtClean="0"/>
              <a:t>Both are used in our recommender system and visualization output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8-05-08 at 6.58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9" y="4286457"/>
            <a:ext cx="9311192" cy="23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0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414</Words>
  <Application>Microsoft Macintosh PowerPoint</Application>
  <PresentationFormat>Custom</PresentationFormat>
  <Paragraphs>69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News Article NLP Analyzer</vt:lpstr>
      <vt:lpstr>Project Background</vt:lpstr>
      <vt:lpstr>Components Overview</vt:lpstr>
      <vt:lpstr>LDA Background</vt:lpstr>
      <vt:lpstr>Guided LDA Library</vt:lpstr>
      <vt:lpstr>Gensim Library</vt:lpstr>
      <vt:lpstr>Our Pick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Duze</dc:creator>
  <cp:lastModifiedBy>Ryan Bae</cp:lastModifiedBy>
  <cp:revision>22</cp:revision>
  <dcterms:created xsi:type="dcterms:W3CDTF">2018-05-08T01:22:04Z</dcterms:created>
  <dcterms:modified xsi:type="dcterms:W3CDTF">2018-05-09T02:16:19Z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cduze@microsoft.com</vt:lpwstr>
  </property>
  <property fmtid="{D5CDD505-2E9C-101B-9397-08002B2CF9AE}" pid="5" name="MSIP_Label_f42aa342-8706-4288-bd11-ebb85995028c_SetDate">
    <vt:lpwstr>2018-05-08T01:39:09.0242473Z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