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65" r:id="rId11"/>
    <p:sldId id="266" r:id="rId12"/>
    <p:sldId id="268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 dirty="0" smtClean="0"/>
              <a:t>Program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Consider the following relations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Student </a:t>
            </a:r>
            <a:r>
              <a:rPr lang="en-IN" sz="2800" dirty="0"/>
              <a:t>(</a:t>
            </a:r>
            <a:r>
              <a:rPr lang="en-IN" sz="2800" i="1" u="sng" dirty="0" err="1"/>
              <a:t>snum</a:t>
            </a:r>
            <a:r>
              <a:rPr lang="en-IN" sz="2800" i="1" dirty="0"/>
              <a:t>: </a:t>
            </a:r>
            <a:r>
              <a:rPr lang="en-IN" sz="2800" dirty="0"/>
              <a:t>integer, </a:t>
            </a:r>
            <a:r>
              <a:rPr lang="en-IN" sz="2800" i="1" dirty="0" err="1"/>
              <a:t>sname</a:t>
            </a:r>
            <a:r>
              <a:rPr lang="en-IN" sz="2800" i="1" dirty="0"/>
              <a:t>: </a:t>
            </a:r>
            <a:r>
              <a:rPr lang="en-IN" sz="2800" dirty="0"/>
              <a:t>string, </a:t>
            </a:r>
            <a:r>
              <a:rPr lang="en-IN" sz="2800" i="1" dirty="0"/>
              <a:t>major: </a:t>
            </a:r>
            <a:r>
              <a:rPr lang="en-IN" sz="2800" dirty="0"/>
              <a:t>string,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i="1" dirty="0"/>
              <a:t> </a:t>
            </a:r>
            <a:r>
              <a:rPr lang="en-IN" sz="2800" i="1" dirty="0" smtClean="0"/>
              <a:t>                level:  </a:t>
            </a:r>
            <a:r>
              <a:rPr lang="en-IN" sz="2800" dirty="0" smtClean="0"/>
              <a:t>string, </a:t>
            </a:r>
            <a:r>
              <a:rPr lang="en-IN" sz="2800" i="1" dirty="0" smtClean="0"/>
              <a:t>age</a:t>
            </a:r>
            <a:r>
              <a:rPr lang="en-IN" sz="2800" i="1" dirty="0"/>
              <a:t>: </a:t>
            </a:r>
            <a:r>
              <a:rPr lang="en-IN" sz="2800" dirty="0"/>
              <a:t>integer)</a:t>
            </a:r>
          </a:p>
          <a:p>
            <a:pPr marL="0" indent="0">
              <a:buNone/>
            </a:pPr>
            <a:r>
              <a:rPr lang="en-IN" sz="2800" dirty="0"/>
              <a:t>Faculty (</a:t>
            </a:r>
            <a:r>
              <a:rPr lang="en-IN" sz="2800" u="sng" dirty="0"/>
              <a:t>fi</a:t>
            </a:r>
            <a:r>
              <a:rPr lang="en-IN" sz="2800" i="1" u="sng" dirty="0"/>
              <a:t>d</a:t>
            </a:r>
            <a:r>
              <a:rPr lang="en-IN" sz="2800" dirty="0"/>
              <a:t>: integer, </a:t>
            </a:r>
            <a:r>
              <a:rPr lang="en-IN" sz="2800" i="1" dirty="0" err="1"/>
              <a:t>fname</a:t>
            </a:r>
            <a:r>
              <a:rPr lang="en-IN" sz="2800" i="1" dirty="0"/>
              <a:t>: </a:t>
            </a:r>
            <a:r>
              <a:rPr lang="en-IN" sz="2800" dirty="0"/>
              <a:t>string, </a:t>
            </a:r>
            <a:r>
              <a:rPr lang="en-IN" sz="2800" i="1" dirty="0" err="1"/>
              <a:t>deptid</a:t>
            </a:r>
            <a:r>
              <a:rPr lang="en-IN" sz="2800" i="1" dirty="0"/>
              <a:t>: </a:t>
            </a:r>
            <a:r>
              <a:rPr lang="en-IN" sz="2800" dirty="0"/>
              <a:t>integer)</a:t>
            </a:r>
          </a:p>
          <a:p>
            <a:pPr marL="0" indent="0">
              <a:buNone/>
            </a:pPr>
            <a:r>
              <a:rPr lang="en-IN" sz="2800" dirty="0" smtClean="0"/>
              <a:t>Class (</a:t>
            </a:r>
            <a:r>
              <a:rPr lang="en-IN" sz="2800" i="1" u="sng" dirty="0" err="1" smtClean="0"/>
              <a:t>cname</a:t>
            </a:r>
            <a:r>
              <a:rPr lang="en-IN" sz="2800" i="1" dirty="0"/>
              <a:t>: </a:t>
            </a:r>
            <a:r>
              <a:rPr lang="en-IN" sz="2800" dirty="0"/>
              <a:t>string, </a:t>
            </a:r>
            <a:r>
              <a:rPr lang="en-IN" sz="2800" i="1" dirty="0" err="1" smtClean="0"/>
              <a:t>meetsat</a:t>
            </a:r>
            <a:r>
              <a:rPr lang="en-IN" sz="2800" i="1" dirty="0"/>
              <a:t>: </a:t>
            </a:r>
            <a:r>
              <a:rPr lang="en-IN" sz="2800" dirty="0"/>
              <a:t>string, </a:t>
            </a:r>
            <a:r>
              <a:rPr lang="en-IN" sz="2800" i="1" dirty="0"/>
              <a:t>room: </a:t>
            </a:r>
            <a:r>
              <a:rPr lang="en-IN" sz="2800" dirty="0"/>
              <a:t>string, </a:t>
            </a:r>
            <a:r>
              <a:rPr lang="en-IN" sz="2800" dirty="0" smtClean="0"/>
              <a:t>fi</a:t>
            </a:r>
            <a:r>
              <a:rPr lang="en-IN" sz="2800" i="1" dirty="0" smtClean="0"/>
              <a:t>d</a:t>
            </a:r>
            <a:r>
              <a:rPr lang="en-IN" sz="2800" i="1" dirty="0"/>
              <a:t>: </a:t>
            </a:r>
            <a:r>
              <a:rPr lang="en-IN" sz="2800" i="1" dirty="0" smtClean="0"/>
              <a:t>	</a:t>
            </a:r>
            <a:r>
              <a:rPr lang="en-IN" sz="2800" dirty="0" smtClean="0"/>
              <a:t>integer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Enrolled (</a:t>
            </a:r>
            <a:r>
              <a:rPr lang="en-IN" sz="2800" i="1" u="sng" dirty="0" err="1"/>
              <a:t>snum</a:t>
            </a:r>
            <a:r>
              <a:rPr lang="en-IN" sz="2800" i="1" dirty="0"/>
              <a:t>: </a:t>
            </a:r>
            <a:r>
              <a:rPr lang="en-IN" sz="2800" dirty="0"/>
              <a:t>integer, </a:t>
            </a:r>
            <a:r>
              <a:rPr lang="en-IN" sz="2800" i="1" u="sng" dirty="0" err="1"/>
              <a:t>cname</a:t>
            </a:r>
            <a:r>
              <a:rPr lang="en-IN" sz="2800" i="1" dirty="0"/>
              <a:t>: </a:t>
            </a:r>
            <a:r>
              <a:rPr lang="en-IN" sz="2800" dirty="0"/>
              <a:t>string)</a:t>
            </a:r>
          </a:p>
          <a:p>
            <a:pPr marL="0" indent="0">
              <a:buNone/>
            </a:pPr>
            <a:endParaRPr lang="en-IN" sz="2600" dirty="0" smtClean="0"/>
          </a:p>
        </p:txBody>
      </p:sp>
    </p:spTree>
    <p:extLst>
      <p:ext uri="{BB962C8B-B14F-4D97-AF65-F5344CB8AC3E}">
        <p14:creationId xmlns="" xmlns:p14="http://schemas.microsoft.com/office/powerpoint/2010/main" val="3992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r>
              <a:rPr lang="en-US" dirty="0" smtClean="0"/>
              <a:t> from student where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slevel</a:t>
            </a:r>
            <a:r>
              <a:rPr lang="en-US" dirty="0" smtClean="0"/>
              <a:t> =‘Jr’ and </a:t>
            </a:r>
            <a:r>
              <a:rPr lang="en-US" dirty="0" err="1" smtClean="0"/>
              <a:t>snum</a:t>
            </a:r>
            <a:r>
              <a:rPr lang="en-US" dirty="0" smtClean="0"/>
              <a:t>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(select </a:t>
            </a:r>
            <a:r>
              <a:rPr lang="en-US" dirty="0" err="1" smtClean="0"/>
              <a:t>snum</a:t>
            </a:r>
            <a:r>
              <a:rPr lang="en-US" dirty="0" smtClean="0"/>
              <a:t> from enrolled where </a:t>
            </a:r>
            <a:r>
              <a:rPr lang="en-US" dirty="0" err="1" smtClean="0"/>
              <a:t>cname</a:t>
            </a:r>
            <a:r>
              <a:rPr lang="en-US" dirty="0" smtClean="0"/>
              <a:t>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(select </a:t>
            </a:r>
            <a:r>
              <a:rPr lang="en-US" dirty="0" err="1" smtClean="0"/>
              <a:t>cname</a:t>
            </a:r>
            <a:r>
              <a:rPr lang="en-US" dirty="0" smtClean="0"/>
              <a:t> from class where fid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(select fid from faculty where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fname</a:t>
            </a:r>
            <a:r>
              <a:rPr lang="en-US" dirty="0" smtClean="0"/>
              <a:t> = ‘</a:t>
            </a:r>
            <a:r>
              <a:rPr lang="en-US" dirty="0" err="1"/>
              <a:t>H</a:t>
            </a:r>
            <a:r>
              <a:rPr lang="en-US" dirty="0" err="1" smtClean="0"/>
              <a:t>arshith</a:t>
            </a:r>
            <a:r>
              <a:rPr lang="en-US" dirty="0" smtClean="0"/>
              <a:t>’ ) ) );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(or)</a:t>
            </a:r>
          </a:p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distinct </a:t>
            </a:r>
            <a:r>
              <a:rPr lang="en-US" dirty="0" err="1" smtClean="0"/>
              <a:t>sname</a:t>
            </a:r>
            <a:r>
              <a:rPr lang="en-US" dirty="0" smtClean="0"/>
              <a:t> from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student s, class c, enrolled e, faculty 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where </a:t>
            </a:r>
            <a:r>
              <a:rPr lang="en-US" dirty="0" err="1" smtClean="0"/>
              <a:t>f.fname</a:t>
            </a:r>
            <a:r>
              <a:rPr lang="en-US" dirty="0" smtClean="0"/>
              <a:t> = ‘</a:t>
            </a:r>
            <a:r>
              <a:rPr lang="en-US" dirty="0" err="1" smtClean="0"/>
              <a:t>Harshith</a:t>
            </a:r>
            <a:r>
              <a:rPr lang="en-US" dirty="0" smtClean="0"/>
              <a:t> and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f.fid</a:t>
            </a:r>
            <a:r>
              <a:rPr lang="en-US" dirty="0" smtClean="0"/>
              <a:t> = </a:t>
            </a:r>
            <a:r>
              <a:rPr lang="en-US" dirty="0" err="1" smtClean="0"/>
              <a:t>c.fid</a:t>
            </a:r>
            <a:r>
              <a:rPr lang="en-US" dirty="0" smtClean="0"/>
              <a:t> and  </a:t>
            </a:r>
            <a:r>
              <a:rPr lang="en-US" dirty="0" err="1" smtClean="0"/>
              <a:t>c.cname</a:t>
            </a:r>
            <a:r>
              <a:rPr lang="en-US" dirty="0" smtClean="0"/>
              <a:t> = </a:t>
            </a:r>
            <a:r>
              <a:rPr lang="en-US" dirty="0" err="1" smtClean="0"/>
              <a:t>e.cname</a:t>
            </a:r>
            <a:r>
              <a:rPr lang="en-US" dirty="0" smtClean="0"/>
              <a:t>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e.snum</a:t>
            </a:r>
            <a:r>
              <a:rPr lang="en-US" dirty="0" smtClean="0"/>
              <a:t> = </a:t>
            </a:r>
            <a:r>
              <a:rPr lang="en-US" dirty="0" err="1" smtClean="0"/>
              <a:t>s.snum</a:t>
            </a:r>
            <a:r>
              <a:rPr lang="en-US" dirty="0" smtClean="0"/>
              <a:t> and  </a:t>
            </a:r>
            <a:r>
              <a:rPr lang="en-US" dirty="0" err="1" smtClean="0"/>
              <a:t>s.slevel</a:t>
            </a:r>
            <a:r>
              <a:rPr lang="en-US" dirty="0" smtClean="0"/>
              <a:t> = ‘Jr’;   </a:t>
            </a:r>
            <a:r>
              <a:rPr lang="en-US" b="1" dirty="0" smtClean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60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marL="0" indent="0" algn="l"/>
            <a:r>
              <a:rPr lang="en-IN" sz="2800" dirty="0"/>
              <a:t>ii. Find the names of all classes that either meet in room </a:t>
            </a:r>
            <a:r>
              <a:rPr lang="en-IN" sz="2800" dirty="0" smtClean="0"/>
              <a:t>R128 </a:t>
            </a:r>
            <a:r>
              <a:rPr lang="en-IN" sz="2800" dirty="0"/>
              <a:t>or have five or more Students enrolled.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names of all classes 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) that meet in room R128.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(from class table).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Find the names of all classes(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) that      	have five or more students enrolled.</a:t>
            </a:r>
          </a:p>
          <a:p>
            <a:pPr marL="0" indent="0">
              <a:buNone/>
            </a:pPr>
            <a:r>
              <a:rPr lang="en-US" dirty="0" smtClean="0"/>
              <a:t>            (from enrolled table)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299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</a:t>
            </a:r>
            <a:r>
              <a:rPr lang="en-US" dirty="0" err="1" smtClean="0"/>
              <a:t>cname</a:t>
            </a:r>
            <a:r>
              <a:rPr lang="en-US" dirty="0" smtClean="0"/>
              <a:t> from class where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room = ‘R128’ or </a:t>
            </a:r>
            <a:r>
              <a:rPr lang="en-US" dirty="0" err="1" smtClean="0"/>
              <a:t>cname</a:t>
            </a:r>
            <a:r>
              <a:rPr lang="en-US" dirty="0" smtClean="0"/>
              <a:t>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(select </a:t>
            </a:r>
            <a:r>
              <a:rPr lang="en-US" dirty="0" err="1" smtClean="0"/>
              <a:t>cname</a:t>
            </a:r>
            <a:r>
              <a:rPr lang="en-US" dirty="0" smtClean="0"/>
              <a:t> from enrolled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group by </a:t>
            </a:r>
            <a:r>
              <a:rPr lang="en-US" dirty="0" err="1" smtClean="0"/>
              <a:t>cname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having count(*)&gt;=5 );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1066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Ex: Find the </a:t>
            </a:r>
            <a:r>
              <a:rPr lang="en-US" dirty="0" err="1" smtClean="0"/>
              <a:t>deptids</a:t>
            </a:r>
            <a:r>
              <a:rPr lang="en-US" dirty="0" smtClean="0"/>
              <a:t> of the faculty who are teaching 2 or more classes.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1446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deptid</a:t>
            </a:r>
            <a:r>
              <a:rPr lang="en-US" dirty="0" smtClean="0"/>
              <a:t> from faculty where fid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(select fid from class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group by fid having count(*)&gt;=2);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417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Ex: Find the names of the students who are enrolled in the class ‘C01’ and whose age is greater than 20.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561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sname</a:t>
            </a:r>
            <a:r>
              <a:rPr lang="en-US" dirty="0" smtClean="0"/>
              <a:t> from student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where age&gt;20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snum</a:t>
            </a:r>
            <a:r>
              <a:rPr lang="en-US" dirty="0" smtClean="0"/>
              <a:t> in (select </a:t>
            </a:r>
            <a:r>
              <a:rPr lang="en-US" dirty="0" err="1" smtClean="0"/>
              <a:t>snum</a:t>
            </a:r>
            <a:r>
              <a:rPr lang="en-US" dirty="0" smtClean="0"/>
              <a:t> from enrolled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where </a:t>
            </a:r>
            <a:r>
              <a:rPr lang="en-US" dirty="0" err="1" smtClean="0"/>
              <a:t>cname</a:t>
            </a:r>
            <a:r>
              <a:rPr lang="en-US" dirty="0" smtClean="0"/>
              <a:t>=‘C01’);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55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Ex: Find the names of the faculty who are teaching senior students.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713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create table student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snum</a:t>
            </a:r>
            <a:r>
              <a:rPr lang="en-US" dirty="0" smtClean="0"/>
              <a:t> number(4) primary key,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sname</a:t>
            </a:r>
            <a:r>
              <a:rPr lang="en-US" dirty="0" smtClean="0"/>
              <a:t> varchar2(10), major varchar2(5),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slevel</a:t>
            </a:r>
            <a:r>
              <a:rPr lang="en-US" dirty="0" smtClean="0"/>
              <a:t> varchar2(10), age number(3));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SQL&gt;</a:t>
            </a:r>
            <a:r>
              <a:rPr lang="en-US" dirty="0" smtClean="0"/>
              <a:t> create table fa</a:t>
            </a:r>
            <a:r>
              <a:rPr lang="en-IN" dirty="0" err="1" smtClean="0"/>
              <a:t>culty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(fid number(4) primary key,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fname</a:t>
            </a:r>
            <a:r>
              <a:rPr lang="en-IN" dirty="0" smtClean="0"/>
              <a:t> varchar2(10), </a:t>
            </a:r>
            <a:r>
              <a:rPr lang="en-IN" dirty="0" err="1" smtClean="0"/>
              <a:t>deptid</a:t>
            </a:r>
            <a:r>
              <a:rPr lang="en-IN" dirty="0" smtClean="0"/>
              <a:t> number(5)); 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21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create table class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cname</a:t>
            </a:r>
            <a:r>
              <a:rPr lang="en-US" dirty="0" smtClean="0"/>
              <a:t> varchar2(4) primary key,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meets_at</a:t>
            </a:r>
            <a:r>
              <a:rPr lang="en-US" dirty="0" smtClean="0"/>
              <a:t> varchar2(10), room varchar2(10),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fid number(4) references faculty);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create table enrolled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snum</a:t>
            </a:r>
            <a:r>
              <a:rPr lang="en-US" dirty="0" smtClean="0"/>
              <a:t> number(4) references student,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 varchar2(4) references class,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primary key(</a:t>
            </a:r>
            <a:r>
              <a:rPr lang="en-US" dirty="0" err="1" smtClean="0"/>
              <a:t>snum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179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insert into student values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(&amp;</a:t>
            </a:r>
            <a:r>
              <a:rPr lang="en-US" dirty="0" err="1" smtClean="0"/>
              <a:t>snum</a:t>
            </a:r>
            <a:r>
              <a:rPr lang="en-US" dirty="0" smtClean="0"/>
              <a:t>, ’&amp;</a:t>
            </a:r>
            <a:r>
              <a:rPr lang="en-US" dirty="0" err="1" smtClean="0"/>
              <a:t>sname</a:t>
            </a:r>
            <a:r>
              <a:rPr lang="en-US" dirty="0" smtClean="0"/>
              <a:t>’, ‘&amp;major’, ‘&amp;</a:t>
            </a:r>
            <a:r>
              <a:rPr lang="en-US" dirty="0" err="1" smtClean="0"/>
              <a:t>slevel</a:t>
            </a:r>
            <a:r>
              <a:rPr lang="en-US" dirty="0" smtClean="0"/>
              <a:t>’, &amp;age);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4175985"/>
              </p:ext>
            </p:extLst>
          </p:nvPr>
        </p:nvGraphicFramePr>
        <p:xfrm>
          <a:off x="457200" y="1549397"/>
          <a:ext cx="8077200" cy="522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Snum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Sname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Major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Level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Age</a:t>
                      </a:r>
                      <a:endParaRPr lang="en-IN" sz="2800" b="1" dirty="0"/>
                    </a:p>
                  </a:txBody>
                  <a:tcPr/>
                </a:tc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Adarsh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IN" sz="2400" dirty="0"/>
                    </a:p>
                  </a:txBody>
                  <a:tcPr/>
                </a:tc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Akhil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IN" sz="2400" dirty="0"/>
                    </a:p>
                  </a:txBody>
                  <a:tcPr/>
                </a:tc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Bhavya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IN" sz="2400" dirty="0"/>
                    </a:p>
                  </a:txBody>
                  <a:tcPr/>
                </a:tc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Shwetha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CSE</a:t>
                      </a:r>
                      <a:endParaRPr lang="en-IN" sz="2400" dirty="0" smtClean="0"/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IN" sz="2400" dirty="0"/>
                    </a:p>
                  </a:txBody>
                  <a:tcPr/>
                </a:tc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Nagaraj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IN" sz="2400" dirty="0"/>
                    </a:p>
                  </a:txBody>
                  <a:tcPr/>
                </a:tc>
              </a:tr>
              <a:tr h="714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Hema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CSE</a:t>
                      </a:r>
                      <a:endParaRPr lang="en-IN" sz="2400" dirty="0" smtClean="0"/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167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insert into faculty values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(&amp;fid, ‘&amp;</a:t>
            </a:r>
            <a:r>
              <a:rPr lang="en-US" dirty="0" err="1" smtClean="0"/>
              <a:t>fname</a:t>
            </a:r>
            <a:r>
              <a:rPr lang="en-US" dirty="0" smtClean="0"/>
              <a:t>’, &amp;</a:t>
            </a:r>
            <a:r>
              <a:rPr lang="en-US" dirty="0" err="1" smtClean="0"/>
              <a:t>deptid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154240"/>
              </p:ext>
            </p:extLst>
          </p:nvPr>
        </p:nvGraphicFramePr>
        <p:xfrm>
          <a:off x="685800" y="1590042"/>
          <a:ext cx="7772400" cy="4582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  <a:gridCol w="2590800"/>
              </a:tblGrid>
              <a:tr h="75495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Fid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Fname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Deptid</a:t>
                      </a:r>
                      <a:endParaRPr lang="en-IN" sz="2800" b="1" dirty="0"/>
                    </a:p>
                  </a:txBody>
                  <a:tcPr/>
                </a:tc>
              </a:tr>
              <a:tr h="765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501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Harshith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201</a:t>
                      </a:r>
                      <a:endParaRPr lang="en-IN" sz="2800" dirty="0"/>
                    </a:p>
                  </a:txBody>
                  <a:tcPr/>
                </a:tc>
              </a:tr>
              <a:tr h="765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Shobha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202</a:t>
                      </a:r>
                      <a:endParaRPr lang="en-IN" sz="2800" dirty="0"/>
                    </a:p>
                  </a:txBody>
                  <a:tcPr/>
                </a:tc>
              </a:tr>
              <a:tr h="765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Chaitra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203</a:t>
                      </a:r>
                      <a:endParaRPr lang="en-IN" sz="2800" dirty="0"/>
                    </a:p>
                  </a:txBody>
                  <a:tcPr/>
                </a:tc>
              </a:tr>
              <a:tr h="765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Pratap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204</a:t>
                      </a:r>
                      <a:endParaRPr lang="en-IN" sz="2800" dirty="0"/>
                    </a:p>
                  </a:txBody>
                  <a:tcPr/>
                </a:tc>
              </a:tr>
              <a:tr h="765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Sushma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205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3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insert into class values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( ‘&amp;</a:t>
            </a:r>
            <a:r>
              <a:rPr lang="en-US" dirty="0" err="1" smtClean="0"/>
              <a:t>cname</a:t>
            </a:r>
            <a:r>
              <a:rPr lang="en-US" dirty="0" smtClean="0"/>
              <a:t>’, ‘&amp;</a:t>
            </a:r>
            <a:r>
              <a:rPr lang="en-US" dirty="0" err="1"/>
              <a:t>m</a:t>
            </a:r>
            <a:r>
              <a:rPr lang="en-US" dirty="0" err="1" smtClean="0"/>
              <a:t>eets_at</a:t>
            </a:r>
            <a:r>
              <a:rPr lang="en-US" dirty="0" smtClean="0"/>
              <a:t>’, ‘&amp;room’, &amp;fid);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8052775"/>
              </p:ext>
            </p:extLst>
          </p:nvPr>
        </p:nvGraphicFramePr>
        <p:xfrm>
          <a:off x="685800" y="1600200"/>
          <a:ext cx="76962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Cname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Meets_at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Room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Fid</a:t>
                      </a:r>
                      <a:endParaRPr lang="en-IN" sz="28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501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501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11am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502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12pm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502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2pm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503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2pm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502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3pm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501</a:t>
                      </a:r>
                      <a:endParaRPr lang="en-IN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C08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12pm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504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923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insert into enrolled values (&amp;</a:t>
            </a:r>
            <a:r>
              <a:rPr lang="en-US" dirty="0" err="1" smtClean="0"/>
              <a:t>snum</a:t>
            </a:r>
            <a:r>
              <a:rPr lang="en-US" dirty="0" smtClean="0"/>
              <a:t>, ‘&amp;</a:t>
            </a:r>
            <a:r>
              <a:rPr lang="en-US" dirty="0" err="1" smtClean="0"/>
              <a:t>cname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7666793"/>
              </p:ext>
            </p:extLst>
          </p:nvPr>
        </p:nvGraphicFramePr>
        <p:xfrm>
          <a:off x="1752600" y="838200"/>
          <a:ext cx="5791200" cy="5891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2895600"/>
              </a:tblGrid>
              <a:tr h="7099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Snum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Cname</a:t>
                      </a:r>
                      <a:endParaRPr lang="en-IN" sz="2800" b="1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C01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C03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C06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C07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C02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C01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C02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C01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C01</a:t>
                      </a:r>
                      <a:endParaRPr lang="en-IN" sz="2800" dirty="0"/>
                    </a:p>
                  </a:txBody>
                  <a:tcPr/>
                </a:tc>
              </a:tr>
              <a:tr h="508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C01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837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686800" cy="65532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Harshith’s</a:t>
            </a:r>
            <a:r>
              <a:rPr lang="en-US" dirty="0" smtClean="0"/>
              <a:t> </a:t>
            </a:r>
            <a:r>
              <a:rPr lang="en-US" dirty="0" smtClean="0"/>
              <a:t>fid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cname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harshith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names of students whose name has the last letter ‘a’.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names of students whose age is greater than 20 and less than 22.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number of students enrolled in each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smtClean="0"/>
              <a:t>the names of the faculty who are teaching senior students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names of the students who are enrolled in the class ‘C01’ and whose age is greater than 20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dirty="0" err="1" smtClean="0"/>
              <a:t>deptids</a:t>
            </a:r>
            <a:r>
              <a:rPr lang="en-US" dirty="0" smtClean="0"/>
              <a:t> of the faculty who are teaching 2 or more classes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names of all classes 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) that meet in room R128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names of all classes(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) that   </a:t>
            </a:r>
            <a:r>
              <a:rPr lang="en-US" dirty="0" smtClean="0"/>
              <a:t>have </a:t>
            </a:r>
            <a:r>
              <a:rPr lang="en-US" dirty="0" smtClean="0"/>
              <a:t>five or more students enrolled.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pPr marL="571500" indent="-571500">
              <a:buAutoNum type="romanLcPeriod"/>
            </a:pPr>
            <a:r>
              <a:rPr lang="en-IN" dirty="0" smtClean="0"/>
              <a:t>Find </a:t>
            </a:r>
            <a:r>
              <a:rPr lang="en-IN" dirty="0"/>
              <a:t>the names of all Juniors (level = JR) who are </a:t>
            </a:r>
            <a:r>
              <a:rPr lang="en-IN" dirty="0" smtClean="0"/>
              <a:t>enrolled </a:t>
            </a:r>
            <a:r>
              <a:rPr lang="en-IN" dirty="0"/>
              <a:t>in a class taught by </a:t>
            </a: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 smtClean="0"/>
              <a:t>Harshith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u="sng" dirty="0" smtClean="0"/>
              <a:t>Step 1</a:t>
            </a:r>
            <a:r>
              <a:rPr lang="en-US" dirty="0" smtClean="0"/>
              <a:t>: Find </a:t>
            </a:r>
            <a:r>
              <a:rPr lang="en-US" dirty="0" err="1" smtClean="0"/>
              <a:t>Harshith’s</a:t>
            </a:r>
            <a:r>
              <a:rPr lang="en-US" dirty="0" smtClean="0"/>
              <a:t> fid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(from faculty table)</a:t>
            </a:r>
          </a:p>
          <a:p>
            <a:pPr marL="0" indent="0">
              <a:buNone/>
            </a:pPr>
            <a:r>
              <a:rPr lang="en-US" u="sng" dirty="0" smtClean="0"/>
              <a:t>Step 2</a:t>
            </a:r>
            <a:r>
              <a:rPr lang="en-US" dirty="0" smtClean="0"/>
              <a:t>: Find </a:t>
            </a:r>
            <a:r>
              <a:rPr lang="en-US" dirty="0" err="1"/>
              <a:t>c</a:t>
            </a:r>
            <a:r>
              <a:rPr lang="en-US" dirty="0" err="1" smtClean="0"/>
              <a:t>name</a:t>
            </a:r>
            <a:r>
              <a:rPr lang="en-US" dirty="0" smtClean="0"/>
              <a:t> for the above fid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(from class table)</a:t>
            </a:r>
          </a:p>
          <a:p>
            <a:pPr marL="0" indent="0">
              <a:buNone/>
            </a:pPr>
            <a:r>
              <a:rPr lang="en-US" u="sng" dirty="0" smtClean="0"/>
              <a:t>Step 3</a:t>
            </a:r>
            <a:r>
              <a:rPr lang="en-US" dirty="0" smtClean="0"/>
              <a:t>: Find </a:t>
            </a:r>
            <a:r>
              <a:rPr lang="en-US" dirty="0" err="1" smtClean="0"/>
              <a:t>snum</a:t>
            </a:r>
            <a:r>
              <a:rPr lang="en-US" dirty="0" smtClean="0"/>
              <a:t> for the above </a:t>
            </a:r>
            <a:r>
              <a:rPr lang="en-US" dirty="0" err="1" smtClean="0"/>
              <a:t>cname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(from the enrolled table)</a:t>
            </a:r>
          </a:p>
          <a:p>
            <a:pPr marL="0" indent="0">
              <a:buNone/>
            </a:pPr>
            <a:r>
              <a:rPr lang="en-US" u="sng" dirty="0" smtClean="0"/>
              <a:t>Step 4</a:t>
            </a:r>
            <a:r>
              <a:rPr lang="en-US" dirty="0" smtClean="0"/>
              <a:t>: Print </a:t>
            </a:r>
            <a:r>
              <a:rPr lang="en-US" dirty="0" err="1" smtClean="0"/>
              <a:t>sname</a:t>
            </a:r>
            <a:r>
              <a:rPr lang="en-US" dirty="0" smtClean="0"/>
              <a:t> for the above </a:t>
            </a:r>
            <a:r>
              <a:rPr lang="en-US" dirty="0" err="1" smtClean="0"/>
              <a:t>snum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where  </a:t>
            </a:r>
            <a:r>
              <a:rPr lang="en-US" dirty="0" err="1" smtClean="0"/>
              <a:t>slevel</a:t>
            </a:r>
            <a:r>
              <a:rPr lang="en-US" dirty="0" smtClean="0"/>
              <a:t> is ‘Jr’ (from student table)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314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795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Program - 1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ii. Find the names of all classes that either meet in room R128 or have five or more Students enrolled. </vt:lpstr>
      <vt:lpstr>Slide 12</vt:lpstr>
      <vt:lpstr>Ex: Find the deptids of the faculty who are teaching 2 or more classes.</vt:lpstr>
      <vt:lpstr>Slide 14</vt:lpstr>
      <vt:lpstr>Ex: Find the names of the students who are enrolled in the class ‘C01’ and whose age is greater than 20. </vt:lpstr>
      <vt:lpstr>Slide 16</vt:lpstr>
      <vt:lpstr>Ex: Find the names of the faculty who are teaching senior students.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- 1</dc:title>
  <dc:creator>Anil</dc:creator>
  <cp:lastModifiedBy>Anil</cp:lastModifiedBy>
  <cp:revision>73</cp:revision>
  <dcterms:created xsi:type="dcterms:W3CDTF">2006-08-16T00:00:00Z</dcterms:created>
  <dcterms:modified xsi:type="dcterms:W3CDTF">2018-02-21T07:51:53Z</dcterms:modified>
</cp:coreProperties>
</file>