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5" r:id="rId15"/>
    <p:sldId id="274" r:id="rId16"/>
    <p:sldId id="270" r:id="rId17"/>
    <p:sldId id="271" r:id="rId18"/>
    <p:sldId id="276" r:id="rId19"/>
    <p:sldId id="272" r:id="rId20"/>
    <p:sldId id="273"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92162"/>
          </a:xfrm>
        </p:spPr>
        <p:txBody>
          <a:bodyPr/>
          <a:lstStyle/>
          <a:p>
            <a:r>
              <a:rPr lang="en-US" dirty="0" smtClean="0"/>
              <a:t>Program - 1</a:t>
            </a:r>
            <a:endParaRPr lang="en-IN" dirty="0"/>
          </a:p>
        </p:txBody>
      </p:sp>
      <p:sp>
        <p:nvSpPr>
          <p:cNvPr id="3" name="Content Placeholder 2"/>
          <p:cNvSpPr>
            <a:spLocks noGrp="1"/>
          </p:cNvSpPr>
          <p:nvPr>
            <p:ph idx="1"/>
          </p:nvPr>
        </p:nvSpPr>
        <p:spPr>
          <a:xfrm>
            <a:off x="228600" y="914400"/>
            <a:ext cx="8686800" cy="5638800"/>
          </a:xfrm>
        </p:spPr>
        <p:txBody>
          <a:bodyPr>
            <a:normAutofit/>
          </a:bodyPr>
          <a:lstStyle/>
          <a:p>
            <a:pPr marL="0" indent="0">
              <a:buNone/>
            </a:pPr>
            <a:r>
              <a:rPr lang="en-IN" dirty="0"/>
              <a:t>Consider the following relations</a:t>
            </a:r>
            <a:r>
              <a:rPr lang="en-IN" dirty="0" smtClean="0"/>
              <a:t>:</a:t>
            </a:r>
          </a:p>
          <a:p>
            <a:pPr marL="0" indent="0">
              <a:buNone/>
            </a:pPr>
            <a:endParaRPr lang="en-IN" sz="2800" dirty="0" smtClean="0"/>
          </a:p>
          <a:p>
            <a:pPr marL="0" indent="0">
              <a:buNone/>
            </a:pPr>
            <a:r>
              <a:rPr lang="en-IN" sz="2800" dirty="0" smtClean="0"/>
              <a:t>Student </a:t>
            </a:r>
            <a:r>
              <a:rPr lang="en-IN" sz="2800" dirty="0"/>
              <a:t>(</a:t>
            </a:r>
            <a:r>
              <a:rPr lang="en-IN" sz="2800" i="1" dirty="0" err="1"/>
              <a:t>snum</a:t>
            </a:r>
            <a:r>
              <a:rPr lang="en-IN" sz="2800" i="1" dirty="0"/>
              <a:t>: </a:t>
            </a:r>
            <a:r>
              <a:rPr lang="en-IN" sz="2800" dirty="0"/>
              <a:t>integer, </a:t>
            </a:r>
            <a:r>
              <a:rPr lang="en-IN" sz="2800" i="1" dirty="0" err="1"/>
              <a:t>sname</a:t>
            </a:r>
            <a:r>
              <a:rPr lang="en-IN" sz="2800" i="1" dirty="0"/>
              <a:t>: </a:t>
            </a:r>
            <a:r>
              <a:rPr lang="en-IN" sz="2800" dirty="0"/>
              <a:t>string, </a:t>
            </a:r>
            <a:r>
              <a:rPr lang="en-IN" sz="2800" i="1" dirty="0"/>
              <a:t>major: </a:t>
            </a:r>
            <a:r>
              <a:rPr lang="en-IN" sz="2800" dirty="0"/>
              <a:t>string, </a:t>
            </a:r>
            <a:endParaRPr lang="en-IN" sz="2800" dirty="0" smtClean="0"/>
          </a:p>
          <a:p>
            <a:pPr marL="0" indent="0">
              <a:buNone/>
            </a:pPr>
            <a:r>
              <a:rPr lang="en-IN" sz="2800" i="1" dirty="0"/>
              <a:t> </a:t>
            </a:r>
            <a:r>
              <a:rPr lang="en-IN" sz="2800" i="1" dirty="0" smtClean="0"/>
              <a:t>                level:  </a:t>
            </a:r>
            <a:r>
              <a:rPr lang="en-IN" sz="2800" dirty="0" smtClean="0"/>
              <a:t>string, </a:t>
            </a:r>
            <a:r>
              <a:rPr lang="en-IN" sz="2800" i="1" dirty="0" smtClean="0"/>
              <a:t>age</a:t>
            </a:r>
            <a:r>
              <a:rPr lang="en-IN" sz="2800" i="1" dirty="0"/>
              <a:t>: </a:t>
            </a:r>
            <a:r>
              <a:rPr lang="en-IN" sz="2800" dirty="0"/>
              <a:t>integer)</a:t>
            </a:r>
          </a:p>
          <a:p>
            <a:pPr marL="0" indent="0">
              <a:buNone/>
            </a:pPr>
            <a:r>
              <a:rPr lang="en-IN" sz="2800" dirty="0"/>
              <a:t>Faculty (fi</a:t>
            </a:r>
            <a:r>
              <a:rPr lang="en-IN" sz="2800" i="1" dirty="0"/>
              <a:t>d</a:t>
            </a:r>
            <a:r>
              <a:rPr lang="en-IN" sz="2800" dirty="0"/>
              <a:t>: integer, </a:t>
            </a:r>
            <a:r>
              <a:rPr lang="en-IN" sz="2800" i="1" dirty="0" err="1"/>
              <a:t>fname</a:t>
            </a:r>
            <a:r>
              <a:rPr lang="en-IN" sz="2800" i="1" dirty="0"/>
              <a:t>: </a:t>
            </a:r>
            <a:r>
              <a:rPr lang="en-IN" sz="2800" dirty="0"/>
              <a:t>string, </a:t>
            </a:r>
            <a:r>
              <a:rPr lang="en-IN" sz="2800" i="1" dirty="0" err="1"/>
              <a:t>deptid</a:t>
            </a:r>
            <a:r>
              <a:rPr lang="en-IN" sz="2800" i="1" dirty="0"/>
              <a:t>: </a:t>
            </a:r>
            <a:r>
              <a:rPr lang="en-IN" sz="2800" dirty="0"/>
              <a:t>integer)</a:t>
            </a:r>
          </a:p>
          <a:p>
            <a:pPr marL="0" indent="0">
              <a:buNone/>
            </a:pPr>
            <a:r>
              <a:rPr lang="en-IN" sz="2800" dirty="0" smtClean="0"/>
              <a:t>Class (</a:t>
            </a:r>
            <a:r>
              <a:rPr lang="en-IN" sz="2800" i="1" dirty="0" err="1" smtClean="0"/>
              <a:t>cname</a:t>
            </a:r>
            <a:r>
              <a:rPr lang="en-IN" sz="2800" i="1" dirty="0"/>
              <a:t>: </a:t>
            </a:r>
            <a:r>
              <a:rPr lang="en-IN" sz="2800" dirty="0"/>
              <a:t>string, </a:t>
            </a:r>
            <a:r>
              <a:rPr lang="en-IN" sz="2800" i="1" dirty="0"/>
              <a:t>meets at: </a:t>
            </a:r>
            <a:r>
              <a:rPr lang="en-IN" sz="2800" dirty="0"/>
              <a:t>string, </a:t>
            </a:r>
            <a:r>
              <a:rPr lang="en-IN" sz="2800" i="1" dirty="0"/>
              <a:t>room: </a:t>
            </a:r>
            <a:r>
              <a:rPr lang="en-IN" sz="2800" dirty="0"/>
              <a:t>string, </a:t>
            </a:r>
            <a:r>
              <a:rPr lang="en-IN" sz="2800" dirty="0" smtClean="0"/>
              <a:t>fi</a:t>
            </a:r>
            <a:r>
              <a:rPr lang="en-IN" sz="2800" i="1" dirty="0" smtClean="0"/>
              <a:t>d</a:t>
            </a:r>
            <a:r>
              <a:rPr lang="en-IN" sz="2800" i="1" dirty="0"/>
              <a:t>: </a:t>
            </a:r>
            <a:r>
              <a:rPr lang="en-IN" sz="2800" i="1" dirty="0" smtClean="0"/>
              <a:t>	</a:t>
            </a:r>
            <a:r>
              <a:rPr lang="en-IN" sz="2800" dirty="0" smtClean="0"/>
              <a:t>integer</a:t>
            </a:r>
            <a:r>
              <a:rPr lang="en-IN" sz="2800" dirty="0"/>
              <a:t>)</a:t>
            </a:r>
          </a:p>
          <a:p>
            <a:pPr marL="0" indent="0">
              <a:buNone/>
            </a:pPr>
            <a:r>
              <a:rPr lang="en-IN" sz="2800" dirty="0"/>
              <a:t>Enrolled (</a:t>
            </a:r>
            <a:r>
              <a:rPr lang="en-IN" sz="2800" i="1" dirty="0" err="1"/>
              <a:t>snum</a:t>
            </a:r>
            <a:r>
              <a:rPr lang="en-IN" sz="2800" i="1" dirty="0"/>
              <a:t>: </a:t>
            </a:r>
            <a:r>
              <a:rPr lang="en-IN" sz="2800" dirty="0"/>
              <a:t>integer, </a:t>
            </a:r>
            <a:r>
              <a:rPr lang="en-IN" sz="2800" i="1" dirty="0" err="1"/>
              <a:t>cname</a:t>
            </a:r>
            <a:r>
              <a:rPr lang="en-IN" sz="2800" i="1" dirty="0"/>
              <a:t>: </a:t>
            </a:r>
            <a:r>
              <a:rPr lang="en-IN" sz="2800" dirty="0"/>
              <a:t>string)</a:t>
            </a:r>
          </a:p>
          <a:p>
            <a:pPr marL="0" indent="0">
              <a:buNone/>
            </a:pPr>
            <a:endParaRPr lang="en-IN" sz="2600" dirty="0" smtClean="0"/>
          </a:p>
        </p:txBody>
      </p:sp>
    </p:spTree>
    <p:extLst>
      <p:ext uri="{BB962C8B-B14F-4D97-AF65-F5344CB8AC3E}">
        <p14:creationId xmlns:p14="http://schemas.microsoft.com/office/powerpoint/2010/main" val="3992645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lnSpcReduction="10000"/>
          </a:bodyPr>
          <a:lstStyle/>
          <a:p>
            <a:pPr marL="0" indent="0">
              <a:buNone/>
            </a:pPr>
            <a:r>
              <a:rPr lang="en-US" b="1" dirty="0" smtClean="0"/>
              <a:t>SQL&gt; </a:t>
            </a:r>
            <a:r>
              <a:rPr lang="en-US" dirty="0" smtClean="0"/>
              <a:t>select </a:t>
            </a:r>
            <a:r>
              <a:rPr lang="en-US" dirty="0" err="1" smtClean="0"/>
              <a:t>sname</a:t>
            </a:r>
            <a:r>
              <a:rPr lang="en-US" dirty="0" smtClean="0"/>
              <a:t> from student where </a:t>
            </a:r>
          </a:p>
          <a:p>
            <a:pPr marL="0" indent="0">
              <a:buNone/>
            </a:pPr>
            <a:r>
              <a:rPr lang="en-US" dirty="0"/>
              <a:t> </a:t>
            </a:r>
            <a:r>
              <a:rPr lang="en-US" dirty="0" smtClean="0"/>
              <a:t>          </a:t>
            </a:r>
            <a:r>
              <a:rPr lang="en-US" dirty="0" err="1" smtClean="0"/>
              <a:t>slevel</a:t>
            </a:r>
            <a:r>
              <a:rPr lang="en-US" dirty="0" smtClean="0"/>
              <a:t> =‘Jr’ and </a:t>
            </a:r>
            <a:r>
              <a:rPr lang="en-US" dirty="0" err="1" smtClean="0"/>
              <a:t>snum</a:t>
            </a:r>
            <a:r>
              <a:rPr lang="en-US" dirty="0" smtClean="0"/>
              <a:t> in </a:t>
            </a:r>
          </a:p>
          <a:p>
            <a:pPr marL="0" indent="0">
              <a:buNone/>
            </a:pPr>
            <a:r>
              <a:rPr lang="en-US" dirty="0"/>
              <a:t> </a:t>
            </a:r>
            <a:r>
              <a:rPr lang="en-US" dirty="0" smtClean="0"/>
              <a:t>            (select </a:t>
            </a:r>
            <a:r>
              <a:rPr lang="en-US" dirty="0" err="1" smtClean="0"/>
              <a:t>snum</a:t>
            </a:r>
            <a:r>
              <a:rPr lang="en-US" dirty="0" smtClean="0"/>
              <a:t> from enrolled where </a:t>
            </a:r>
            <a:r>
              <a:rPr lang="en-US" dirty="0" err="1" smtClean="0"/>
              <a:t>cname</a:t>
            </a:r>
            <a:r>
              <a:rPr lang="en-US" dirty="0" smtClean="0"/>
              <a:t> in</a:t>
            </a:r>
          </a:p>
          <a:p>
            <a:pPr marL="0" indent="0">
              <a:buNone/>
            </a:pPr>
            <a:r>
              <a:rPr lang="en-US" dirty="0"/>
              <a:t> </a:t>
            </a:r>
            <a:r>
              <a:rPr lang="en-US" dirty="0" smtClean="0"/>
              <a:t>                (select </a:t>
            </a:r>
            <a:r>
              <a:rPr lang="en-US" dirty="0" err="1" smtClean="0"/>
              <a:t>cname</a:t>
            </a:r>
            <a:r>
              <a:rPr lang="en-US" dirty="0" smtClean="0"/>
              <a:t> from class where fid in</a:t>
            </a:r>
          </a:p>
          <a:p>
            <a:pPr marL="0" indent="0">
              <a:buNone/>
            </a:pPr>
            <a:r>
              <a:rPr lang="en-US" dirty="0"/>
              <a:t> </a:t>
            </a:r>
            <a:r>
              <a:rPr lang="en-US" dirty="0" smtClean="0"/>
              <a:t>                   (select fid from faculty where </a:t>
            </a:r>
          </a:p>
          <a:p>
            <a:pPr marL="0" indent="0">
              <a:buNone/>
            </a:pPr>
            <a:r>
              <a:rPr lang="en-US" dirty="0"/>
              <a:t> </a:t>
            </a:r>
            <a:r>
              <a:rPr lang="en-US" dirty="0" smtClean="0"/>
              <a:t>                          </a:t>
            </a:r>
            <a:r>
              <a:rPr lang="en-US" dirty="0" err="1" smtClean="0"/>
              <a:t>fname</a:t>
            </a:r>
            <a:r>
              <a:rPr lang="en-US" dirty="0" smtClean="0"/>
              <a:t> = ‘</a:t>
            </a:r>
            <a:r>
              <a:rPr lang="en-US" dirty="0" err="1"/>
              <a:t>H</a:t>
            </a:r>
            <a:r>
              <a:rPr lang="en-US" dirty="0" err="1" smtClean="0"/>
              <a:t>arshith</a:t>
            </a:r>
            <a:r>
              <a:rPr lang="en-US" dirty="0" smtClean="0"/>
              <a:t>’ ) ) );    </a:t>
            </a:r>
          </a:p>
          <a:p>
            <a:pPr marL="0" indent="0">
              <a:buNone/>
            </a:pPr>
            <a:r>
              <a:rPr lang="en-US" dirty="0"/>
              <a:t>	</a:t>
            </a:r>
            <a:r>
              <a:rPr lang="en-US" dirty="0" smtClean="0"/>
              <a:t>			  (or)</a:t>
            </a:r>
          </a:p>
          <a:p>
            <a:pPr marL="0" indent="0">
              <a:buNone/>
            </a:pPr>
            <a:r>
              <a:rPr lang="en-US" b="1" dirty="0" smtClean="0"/>
              <a:t>SQL&gt; </a:t>
            </a:r>
            <a:r>
              <a:rPr lang="en-US" dirty="0" smtClean="0"/>
              <a:t>select distinct </a:t>
            </a:r>
            <a:r>
              <a:rPr lang="en-US" dirty="0" err="1" smtClean="0"/>
              <a:t>sname</a:t>
            </a:r>
            <a:r>
              <a:rPr lang="en-US" dirty="0" smtClean="0"/>
              <a:t> from </a:t>
            </a:r>
          </a:p>
          <a:p>
            <a:pPr marL="0" indent="0">
              <a:buNone/>
            </a:pPr>
            <a:r>
              <a:rPr lang="en-US" dirty="0"/>
              <a:t> </a:t>
            </a:r>
            <a:r>
              <a:rPr lang="en-US" dirty="0" smtClean="0"/>
              <a:t>            student s, class c, enrolled e, faculty f</a:t>
            </a:r>
          </a:p>
          <a:p>
            <a:pPr marL="0" indent="0">
              <a:buNone/>
            </a:pPr>
            <a:r>
              <a:rPr lang="en-US" dirty="0"/>
              <a:t> </a:t>
            </a:r>
            <a:r>
              <a:rPr lang="en-US" dirty="0" smtClean="0"/>
              <a:t>              where </a:t>
            </a:r>
            <a:r>
              <a:rPr lang="en-US" dirty="0" err="1" smtClean="0"/>
              <a:t>f.fname</a:t>
            </a:r>
            <a:r>
              <a:rPr lang="en-US" dirty="0" smtClean="0"/>
              <a:t> = ‘</a:t>
            </a:r>
            <a:r>
              <a:rPr lang="en-US" dirty="0" err="1" smtClean="0"/>
              <a:t>Harshith</a:t>
            </a:r>
            <a:r>
              <a:rPr lang="en-US" dirty="0" smtClean="0"/>
              <a:t> and  </a:t>
            </a:r>
          </a:p>
          <a:p>
            <a:pPr marL="0" indent="0">
              <a:buNone/>
            </a:pPr>
            <a:r>
              <a:rPr lang="en-US" dirty="0"/>
              <a:t> </a:t>
            </a:r>
            <a:r>
              <a:rPr lang="en-US" dirty="0" smtClean="0"/>
              <a:t>                  </a:t>
            </a:r>
            <a:r>
              <a:rPr lang="en-US" dirty="0" err="1" smtClean="0"/>
              <a:t>f.fid</a:t>
            </a:r>
            <a:r>
              <a:rPr lang="en-US" dirty="0" smtClean="0"/>
              <a:t> = </a:t>
            </a:r>
            <a:r>
              <a:rPr lang="en-US" dirty="0" err="1" smtClean="0"/>
              <a:t>c.fid</a:t>
            </a:r>
            <a:r>
              <a:rPr lang="en-US" dirty="0" smtClean="0"/>
              <a:t> and  </a:t>
            </a:r>
            <a:r>
              <a:rPr lang="en-US" dirty="0" err="1" smtClean="0"/>
              <a:t>c.cname</a:t>
            </a:r>
            <a:r>
              <a:rPr lang="en-US" dirty="0" smtClean="0"/>
              <a:t> = </a:t>
            </a:r>
            <a:r>
              <a:rPr lang="en-US" dirty="0" err="1" smtClean="0"/>
              <a:t>e.cname</a:t>
            </a:r>
            <a:r>
              <a:rPr lang="en-US" dirty="0" smtClean="0"/>
              <a:t> and</a:t>
            </a:r>
          </a:p>
          <a:p>
            <a:pPr marL="0" indent="0">
              <a:buNone/>
            </a:pPr>
            <a:r>
              <a:rPr lang="en-US" dirty="0"/>
              <a:t> </a:t>
            </a:r>
            <a:r>
              <a:rPr lang="en-US" dirty="0" smtClean="0"/>
              <a:t>                    </a:t>
            </a:r>
            <a:r>
              <a:rPr lang="en-US" dirty="0" err="1" smtClean="0"/>
              <a:t>e.snum</a:t>
            </a:r>
            <a:r>
              <a:rPr lang="en-US" dirty="0" smtClean="0"/>
              <a:t> = </a:t>
            </a:r>
            <a:r>
              <a:rPr lang="en-US" dirty="0" err="1" smtClean="0"/>
              <a:t>s.snum</a:t>
            </a:r>
            <a:r>
              <a:rPr lang="en-US" dirty="0" smtClean="0"/>
              <a:t> and  </a:t>
            </a:r>
            <a:r>
              <a:rPr lang="en-US" dirty="0" err="1" smtClean="0"/>
              <a:t>s.slevel</a:t>
            </a:r>
            <a:r>
              <a:rPr lang="en-US" dirty="0" smtClean="0"/>
              <a:t> = ‘Jr’;   </a:t>
            </a:r>
            <a:r>
              <a:rPr lang="en-US" b="1" dirty="0" smtClean="0"/>
              <a:t>  </a:t>
            </a:r>
          </a:p>
          <a:p>
            <a:pPr marL="0" indent="0">
              <a:buNone/>
            </a:pPr>
            <a:endParaRPr lang="en-IN" dirty="0"/>
          </a:p>
        </p:txBody>
      </p:sp>
    </p:spTree>
    <p:extLst>
      <p:ext uri="{BB962C8B-B14F-4D97-AF65-F5344CB8AC3E}">
        <p14:creationId xmlns:p14="http://schemas.microsoft.com/office/powerpoint/2010/main" val="119608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pPr marL="0" indent="0" algn="l"/>
            <a:r>
              <a:rPr lang="en-IN" sz="2800" dirty="0"/>
              <a:t>ii. Find the names of all classes that either meet in room </a:t>
            </a:r>
            <a:r>
              <a:rPr lang="en-IN" sz="2800" dirty="0" smtClean="0"/>
              <a:t>R128 </a:t>
            </a:r>
            <a:r>
              <a:rPr lang="en-IN" sz="2800" dirty="0"/>
              <a:t>or have five or more Students enrolled.</a:t>
            </a:r>
            <a:br>
              <a:rPr lang="en-IN" sz="2800" dirty="0"/>
            </a:br>
            <a:endParaRPr lang="en-IN" sz="2800" dirty="0"/>
          </a:p>
        </p:txBody>
      </p:sp>
      <p:sp>
        <p:nvSpPr>
          <p:cNvPr id="3" name="Content Placeholder 2"/>
          <p:cNvSpPr>
            <a:spLocks noGrp="1"/>
          </p:cNvSpPr>
          <p:nvPr>
            <p:ph idx="1"/>
          </p:nvPr>
        </p:nvSpPr>
        <p:spPr>
          <a:xfrm>
            <a:off x="152400" y="990600"/>
            <a:ext cx="8763000" cy="5638800"/>
          </a:xfrm>
        </p:spPr>
        <p:txBody>
          <a:bodyPr/>
          <a:lstStyle/>
          <a:p>
            <a:pPr marL="0" indent="0">
              <a:buNone/>
            </a:pPr>
            <a:r>
              <a:rPr lang="en-US" dirty="0" smtClean="0"/>
              <a:t>  </a:t>
            </a:r>
          </a:p>
          <a:p>
            <a:pPr marL="514350" indent="-514350">
              <a:buAutoNum type="arabicPeriod"/>
            </a:pPr>
            <a:r>
              <a:rPr lang="en-US" dirty="0" smtClean="0"/>
              <a:t>Find the names of all classes (</a:t>
            </a:r>
            <a:r>
              <a:rPr lang="en-US" dirty="0" err="1" smtClean="0"/>
              <a:t>i.e</a:t>
            </a:r>
            <a:r>
              <a:rPr lang="en-US" dirty="0" smtClean="0"/>
              <a:t> </a:t>
            </a:r>
            <a:r>
              <a:rPr lang="en-US" dirty="0" err="1" smtClean="0"/>
              <a:t>cname</a:t>
            </a:r>
            <a:r>
              <a:rPr lang="en-US" dirty="0" smtClean="0"/>
              <a:t>) that meet in room R128.</a:t>
            </a:r>
          </a:p>
          <a:p>
            <a:pPr marL="0" indent="0">
              <a:buNone/>
            </a:pPr>
            <a:r>
              <a:rPr lang="en-US" dirty="0"/>
              <a:t> </a:t>
            </a:r>
            <a:r>
              <a:rPr lang="en-US" dirty="0" smtClean="0"/>
              <a:t>      (from class table).</a:t>
            </a:r>
          </a:p>
          <a:p>
            <a:pPr marL="514350" indent="-514350">
              <a:buAutoNum type="arabicPeriod"/>
            </a:pPr>
            <a:endParaRPr lang="en-US" dirty="0" smtClean="0"/>
          </a:p>
          <a:p>
            <a:pPr marL="0" indent="0">
              <a:buNone/>
            </a:pPr>
            <a:r>
              <a:rPr lang="en-US" dirty="0" smtClean="0"/>
              <a:t>2.  Find the names of all classes(</a:t>
            </a:r>
            <a:r>
              <a:rPr lang="en-US" dirty="0" err="1" smtClean="0"/>
              <a:t>i.e</a:t>
            </a:r>
            <a:r>
              <a:rPr lang="en-US" dirty="0" smtClean="0"/>
              <a:t> </a:t>
            </a:r>
            <a:r>
              <a:rPr lang="en-US" dirty="0" err="1" smtClean="0"/>
              <a:t>cname</a:t>
            </a:r>
            <a:r>
              <a:rPr lang="en-US" dirty="0" smtClean="0"/>
              <a:t>) that      	have five or more students enrolled.</a:t>
            </a:r>
          </a:p>
          <a:p>
            <a:pPr marL="0" indent="0">
              <a:buNone/>
            </a:pPr>
            <a:r>
              <a:rPr lang="en-US" dirty="0" smtClean="0"/>
              <a:t>            (from enrolled table)</a:t>
            </a:r>
          </a:p>
          <a:p>
            <a:pPr marL="514350" indent="-514350">
              <a:buAutoNum type="arabicPeriod"/>
            </a:pPr>
            <a:endParaRPr lang="en-IN" dirty="0"/>
          </a:p>
        </p:txBody>
      </p:sp>
    </p:spTree>
    <p:extLst>
      <p:ext uri="{BB962C8B-B14F-4D97-AF65-F5344CB8AC3E}">
        <p14:creationId xmlns:p14="http://schemas.microsoft.com/office/powerpoint/2010/main" val="3929964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a:lstStyle/>
          <a:p>
            <a:pPr marL="0" indent="0">
              <a:buNone/>
            </a:pPr>
            <a:r>
              <a:rPr lang="en-US" b="1" dirty="0" smtClean="0"/>
              <a:t>SQL&gt; </a:t>
            </a:r>
            <a:r>
              <a:rPr lang="en-US" dirty="0" smtClean="0"/>
              <a:t>select </a:t>
            </a:r>
            <a:r>
              <a:rPr lang="en-US" dirty="0" err="1" smtClean="0"/>
              <a:t>cname</a:t>
            </a:r>
            <a:r>
              <a:rPr lang="en-US" dirty="0" smtClean="0"/>
              <a:t> from class where </a:t>
            </a:r>
          </a:p>
          <a:p>
            <a:pPr marL="0" indent="0">
              <a:buNone/>
            </a:pPr>
            <a:r>
              <a:rPr lang="en-US" dirty="0"/>
              <a:t> </a:t>
            </a:r>
            <a:r>
              <a:rPr lang="en-US" dirty="0" smtClean="0"/>
              <a:t>           room = ‘R128’ or </a:t>
            </a:r>
            <a:r>
              <a:rPr lang="en-US" dirty="0" err="1" smtClean="0"/>
              <a:t>cname</a:t>
            </a:r>
            <a:r>
              <a:rPr lang="en-US" dirty="0" smtClean="0"/>
              <a:t> in </a:t>
            </a:r>
          </a:p>
          <a:p>
            <a:pPr marL="0" indent="0">
              <a:buNone/>
            </a:pPr>
            <a:r>
              <a:rPr lang="en-US" dirty="0"/>
              <a:t> </a:t>
            </a:r>
            <a:r>
              <a:rPr lang="en-US" dirty="0" smtClean="0"/>
              <a:t>              (select </a:t>
            </a:r>
            <a:r>
              <a:rPr lang="en-US" dirty="0" err="1" smtClean="0"/>
              <a:t>cname</a:t>
            </a:r>
            <a:r>
              <a:rPr lang="en-US" dirty="0" smtClean="0"/>
              <a:t> from enrolled </a:t>
            </a:r>
          </a:p>
          <a:p>
            <a:pPr marL="0" indent="0">
              <a:buNone/>
            </a:pPr>
            <a:r>
              <a:rPr lang="en-US" dirty="0"/>
              <a:t> </a:t>
            </a:r>
            <a:r>
              <a:rPr lang="en-US" dirty="0" smtClean="0"/>
              <a:t>                    group by </a:t>
            </a:r>
            <a:r>
              <a:rPr lang="en-US" dirty="0" err="1" smtClean="0"/>
              <a:t>cname</a:t>
            </a:r>
            <a:endParaRPr lang="en-US" dirty="0" smtClean="0"/>
          </a:p>
          <a:p>
            <a:pPr marL="0" indent="0">
              <a:buNone/>
            </a:pPr>
            <a:r>
              <a:rPr lang="en-US" dirty="0"/>
              <a:t> </a:t>
            </a:r>
            <a:r>
              <a:rPr lang="en-US" dirty="0" smtClean="0"/>
              <a:t>                          having count(*)&gt;=5 ); </a:t>
            </a:r>
          </a:p>
          <a:p>
            <a:pPr marL="0" indent="0">
              <a:buNone/>
            </a:pPr>
            <a:endParaRPr lang="en-IN" b="1" dirty="0"/>
          </a:p>
        </p:txBody>
      </p:sp>
    </p:spTree>
    <p:extLst>
      <p:ext uri="{BB962C8B-B14F-4D97-AF65-F5344CB8AC3E}">
        <p14:creationId xmlns:p14="http://schemas.microsoft.com/office/powerpoint/2010/main" val="1106629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507163"/>
          </a:xfrm>
        </p:spPr>
        <p:txBody>
          <a:bodyPr/>
          <a:lstStyle/>
          <a:p>
            <a:pPr marL="0" indent="0">
              <a:buNone/>
            </a:pPr>
            <a:r>
              <a:rPr lang="en-IN" dirty="0"/>
              <a:t>iii. Find the names of all students who are enrolled in </a:t>
            </a:r>
            <a:r>
              <a:rPr lang="en-IN" dirty="0" smtClean="0"/>
              <a:t>two classes </a:t>
            </a:r>
            <a:r>
              <a:rPr lang="en-IN" dirty="0"/>
              <a:t>that meet at the same time</a:t>
            </a:r>
            <a:r>
              <a:rPr lang="en-IN" dirty="0" smtClean="0"/>
              <a:t>.</a:t>
            </a:r>
          </a:p>
          <a:p>
            <a:pPr marL="0" indent="0">
              <a:buNone/>
            </a:pPr>
            <a:endParaRPr lang="en-US" dirty="0"/>
          </a:p>
          <a:p>
            <a:pPr marL="514350" indent="-514350">
              <a:buAutoNum type="arabicPeriod"/>
            </a:pPr>
            <a:r>
              <a:rPr lang="en-US" dirty="0" smtClean="0"/>
              <a:t>Find the </a:t>
            </a:r>
            <a:r>
              <a:rPr lang="en-US" dirty="0" err="1" smtClean="0"/>
              <a:t>cnames</a:t>
            </a:r>
            <a:r>
              <a:rPr lang="en-US" dirty="0" smtClean="0"/>
              <a:t> that meets at the same time.</a:t>
            </a:r>
          </a:p>
          <a:p>
            <a:pPr marL="0" indent="0">
              <a:buNone/>
            </a:pPr>
            <a:r>
              <a:rPr lang="en-US" dirty="0"/>
              <a:t> </a:t>
            </a:r>
            <a:r>
              <a:rPr lang="en-US" dirty="0" smtClean="0"/>
              <a:t>      (</a:t>
            </a:r>
            <a:r>
              <a:rPr lang="en-US" dirty="0"/>
              <a:t>from class </a:t>
            </a:r>
            <a:r>
              <a:rPr lang="en-US" dirty="0" smtClean="0"/>
              <a:t>table)</a:t>
            </a:r>
          </a:p>
          <a:p>
            <a:pPr marL="0" indent="0">
              <a:buNone/>
            </a:pPr>
            <a:r>
              <a:rPr lang="en-US" dirty="0" smtClean="0"/>
              <a:t>2.   Find the </a:t>
            </a:r>
            <a:r>
              <a:rPr lang="en-US" dirty="0" err="1" smtClean="0"/>
              <a:t>snum</a:t>
            </a:r>
            <a:r>
              <a:rPr lang="en-US" dirty="0" smtClean="0"/>
              <a:t> for the above </a:t>
            </a:r>
            <a:r>
              <a:rPr lang="en-US" dirty="0" err="1" smtClean="0"/>
              <a:t>cnames</a:t>
            </a:r>
            <a:r>
              <a:rPr lang="en-US" dirty="0" smtClean="0"/>
              <a:t>.</a:t>
            </a:r>
          </a:p>
          <a:p>
            <a:pPr marL="0" indent="0">
              <a:buNone/>
            </a:pPr>
            <a:r>
              <a:rPr lang="en-US" dirty="0"/>
              <a:t> </a:t>
            </a:r>
            <a:r>
              <a:rPr lang="en-US" dirty="0" smtClean="0"/>
              <a:t>      (from enrolled table)</a:t>
            </a:r>
          </a:p>
          <a:p>
            <a:pPr marL="0" indent="0">
              <a:buNone/>
            </a:pPr>
            <a:r>
              <a:rPr lang="en-US" dirty="0" smtClean="0"/>
              <a:t>3.   Find the </a:t>
            </a:r>
            <a:r>
              <a:rPr lang="en-US" dirty="0" err="1" smtClean="0"/>
              <a:t>sname</a:t>
            </a:r>
            <a:r>
              <a:rPr lang="en-US" dirty="0" smtClean="0"/>
              <a:t> for the above </a:t>
            </a:r>
            <a:r>
              <a:rPr lang="en-US" dirty="0" err="1" smtClean="0"/>
              <a:t>snum</a:t>
            </a:r>
            <a:r>
              <a:rPr lang="en-US" dirty="0" smtClean="0"/>
              <a:t>.</a:t>
            </a:r>
          </a:p>
          <a:p>
            <a:pPr marL="0" indent="0">
              <a:buNone/>
            </a:pPr>
            <a:r>
              <a:rPr lang="en-US" dirty="0"/>
              <a:t> </a:t>
            </a:r>
            <a:r>
              <a:rPr lang="en-US" dirty="0" smtClean="0"/>
              <a:t>      (from student table)  </a:t>
            </a:r>
          </a:p>
          <a:p>
            <a:pPr marL="0" indent="0">
              <a:buNone/>
            </a:pPr>
            <a:endParaRPr lang="en-IN" dirty="0" smtClean="0"/>
          </a:p>
          <a:p>
            <a:pPr marL="0" indent="0">
              <a:buNone/>
            </a:pPr>
            <a:endParaRPr lang="en-US" dirty="0"/>
          </a:p>
          <a:p>
            <a:pPr marL="0" indent="0">
              <a:buNone/>
            </a:pPr>
            <a:endParaRPr lang="en-IN" dirty="0"/>
          </a:p>
          <a:p>
            <a:endParaRPr lang="en-IN" dirty="0"/>
          </a:p>
        </p:txBody>
      </p:sp>
    </p:spTree>
    <p:extLst>
      <p:ext uri="{BB962C8B-B14F-4D97-AF65-F5344CB8AC3E}">
        <p14:creationId xmlns:p14="http://schemas.microsoft.com/office/powerpoint/2010/main" val="3441554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324600"/>
          </a:xfrm>
        </p:spPr>
        <p:txBody>
          <a:bodyPr/>
          <a:lstStyle/>
          <a:p>
            <a:pPr marL="0" indent="0">
              <a:buNone/>
            </a:pPr>
            <a:r>
              <a:rPr lang="en-US" b="1" dirty="0" smtClean="0"/>
              <a:t>SQL&gt; </a:t>
            </a:r>
            <a:r>
              <a:rPr lang="en-US" dirty="0" smtClean="0"/>
              <a:t>select </a:t>
            </a:r>
            <a:r>
              <a:rPr lang="en-US" dirty="0" err="1" smtClean="0"/>
              <a:t>sname</a:t>
            </a:r>
            <a:r>
              <a:rPr lang="en-US" dirty="0" smtClean="0"/>
              <a:t> from student where </a:t>
            </a:r>
            <a:r>
              <a:rPr lang="en-US" dirty="0" err="1" smtClean="0"/>
              <a:t>snum</a:t>
            </a:r>
            <a:r>
              <a:rPr lang="en-US" dirty="0" smtClean="0"/>
              <a:t> in</a:t>
            </a:r>
          </a:p>
          <a:p>
            <a:pPr marL="0" indent="0">
              <a:buNone/>
            </a:pPr>
            <a:r>
              <a:rPr lang="en-US" dirty="0"/>
              <a:t> </a:t>
            </a:r>
            <a:r>
              <a:rPr lang="en-US" dirty="0" smtClean="0"/>
              <a:t>          (select </a:t>
            </a:r>
            <a:r>
              <a:rPr lang="en-US" dirty="0" err="1" smtClean="0"/>
              <a:t>snum</a:t>
            </a:r>
            <a:r>
              <a:rPr lang="en-US" dirty="0" smtClean="0"/>
              <a:t> from enrolled where </a:t>
            </a:r>
            <a:r>
              <a:rPr lang="en-US" dirty="0" err="1" smtClean="0"/>
              <a:t>cname</a:t>
            </a:r>
            <a:r>
              <a:rPr lang="en-US" dirty="0" smtClean="0"/>
              <a:t> in</a:t>
            </a:r>
          </a:p>
          <a:p>
            <a:pPr marL="0" indent="0">
              <a:buNone/>
            </a:pPr>
            <a:r>
              <a:rPr lang="en-US" dirty="0"/>
              <a:t> </a:t>
            </a:r>
            <a:r>
              <a:rPr lang="en-US" dirty="0" smtClean="0"/>
              <a:t>            (select distinct c1.cname </a:t>
            </a:r>
          </a:p>
          <a:p>
            <a:pPr marL="0" indent="0">
              <a:buNone/>
            </a:pPr>
            <a:r>
              <a:rPr lang="en-US" dirty="0"/>
              <a:t> </a:t>
            </a:r>
            <a:r>
              <a:rPr lang="en-US" dirty="0" smtClean="0"/>
              <a:t>                     from class c1, class c2  where</a:t>
            </a:r>
          </a:p>
          <a:p>
            <a:pPr marL="0" indent="0">
              <a:buNone/>
            </a:pPr>
            <a:r>
              <a:rPr lang="en-US" dirty="0"/>
              <a:t> </a:t>
            </a:r>
            <a:r>
              <a:rPr lang="en-US" dirty="0" smtClean="0"/>
              <a:t>                        c1.cname &lt;&gt; c2.cname  and</a:t>
            </a:r>
          </a:p>
          <a:p>
            <a:pPr marL="0" indent="0">
              <a:buNone/>
            </a:pPr>
            <a:r>
              <a:rPr lang="en-US" dirty="0"/>
              <a:t> </a:t>
            </a:r>
            <a:r>
              <a:rPr lang="en-US" dirty="0" smtClean="0"/>
              <a:t>                           c1.meets_at = c2.meets_at ) );</a:t>
            </a:r>
          </a:p>
          <a:p>
            <a:pPr marL="0" indent="0">
              <a:buNone/>
            </a:pPr>
            <a:r>
              <a:rPr lang="en-US" dirty="0"/>
              <a:t> </a:t>
            </a:r>
            <a:r>
              <a:rPr lang="en-US" dirty="0" smtClean="0"/>
              <a:t>                       </a:t>
            </a:r>
          </a:p>
          <a:p>
            <a:pPr marL="0" indent="0">
              <a:buNone/>
            </a:pPr>
            <a:r>
              <a:rPr lang="en-US" dirty="0"/>
              <a:t> </a:t>
            </a:r>
            <a:r>
              <a:rPr lang="en-US" dirty="0" smtClean="0"/>
              <a:t>                           </a:t>
            </a:r>
            <a:endParaRPr lang="en-IN" dirty="0"/>
          </a:p>
        </p:txBody>
      </p:sp>
    </p:spTree>
    <p:extLst>
      <p:ext uri="{BB962C8B-B14F-4D97-AF65-F5344CB8AC3E}">
        <p14:creationId xmlns:p14="http://schemas.microsoft.com/office/powerpoint/2010/main" val="2151774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a:bodyPr>
          <a:lstStyle/>
          <a:p>
            <a:pPr marL="0" indent="0">
              <a:buNone/>
            </a:pPr>
            <a:r>
              <a:rPr lang="en-US" sz="4800" dirty="0" smtClean="0"/>
              <a:t>     C1:class                     C2:class</a:t>
            </a:r>
            <a:endParaRPr lang="en-IN" sz="4800" dirty="0"/>
          </a:p>
          <a:p>
            <a:pPr marL="0" indent="0">
              <a:buNone/>
            </a:pPr>
            <a:endParaRPr lang="en-IN" sz="4800" dirty="0"/>
          </a:p>
        </p:txBody>
      </p:sp>
      <p:graphicFrame>
        <p:nvGraphicFramePr>
          <p:cNvPr id="4" name="Table 3"/>
          <p:cNvGraphicFramePr>
            <a:graphicFrameLocks noGrp="1"/>
          </p:cNvGraphicFramePr>
          <p:nvPr>
            <p:extLst>
              <p:ext uri="{D42A27DB-BD31-4B8C-83A1-F6EECF244321}">
                <p14:modId xmlns:p14="http://schemas.microsoft.com/office/powerpoint/2010/main" val="3592329290"/>
              </p:ext>
            </p:extLst>
          </p:nvPr>
        </p:nvGraphicFramePr>
        <p:xfrm>
          <a:off x="381000" y="1295400"/>
          <a:ext cx="3848100" cy="5143500"/>
        </p:xfrm>
        <a:graphic>
          <a:graphicData uri="http://schemas.openxmlformats.org/drawingml/2006/table">
            <a:tbl>
              <a:tblPr firstRow="1" bandRow="1">
                <a:tableStyleId>{5940675A-B579-460E-94D1-54222C63F5DA}</a:tableStyleId>
              </a:tblPr>
              <a:tblGrid>
                <a:gridCol w="1924050"/>
                <a:gridCol w="1924050"/>
              </a:tblGrid>
              <a:tr h="571500">
                <a:tc>
                  <a:txBody>
                    <a:bodyPr/>
                    <a:lstStyle/>
                    <a:p>
                      <a:pPr algn="ctr"/>
                      <a:r>
                        <a:rPr lang="en-US" sz="2800" dirty="0" err="1" smtClean="0"/>
                        <a:t>Cname</a:t>
                      </a:r>
                      <a:endParaRPr lang="en-IN" sz="2800" dirty="0"/>
                    </a:p>
                  </a:txBody>
                  <a:tcPr/>
                </a:tc>
                <a:tc>
                  <a:txBody>
                    <a:bodyPr/>
                    <a:lstStyle/>
                    <a:p>
                      <a:pPr algn="ctr"/>
                      <a:r>
                        <a:rPr lang="en-US" sz="2800" dirty="0" err="1" smtClean="0"/>
                        <a:t>Meets_at</a:t>
                      </a:r>
                      <a:endParaRPr lang="en-IN" sz="2800" dirty="0"/>
                    </a:p>
                  </a:txBody>
                  <a:tcPr/>
                </a:tc>
              </a:tr>
              <a:tr h="571500">
                <a:tc>
                  <a:txBody>
                    <a:bodyPr/>
                    <a:lstStyle/>
                    <a:p>
                      <a:pPr algn="ctr"/>
                      <a:r>
                        <a:rPr lang="en-US" sz="2400" dirty="0" smtClean="0"/>
                        <a:t>C01</a:t>
                      </a:r>
                      <a:endParaRPr lang="en-IN" sz="2400" dirty="0"/>
                    </a:p>
                  </a:txBody>
                  <a:tcPr/>
                </a:tc>
                <a:tc>
                  <a:txBody>
                    <a:bodyPr/>
                    <a:lstStyle/>
                    <a:p>
                      <a:pPr algn="ctr"/>
                      <a:r>
                        <a:rPr lang="en-US" sz="2400" dirty="0" smtClean="0"/>
                        <a:t>10am</a:t>
                      </a:r>
                      <a:endParaRPr lang="en-IN" sz="2400" dirty="0"/>
                    </a:p>
                  </a:txBody>
                  <a:tcPr/>
                </a:tc>
              </a:tr>
              <a:tr h="571500">
                <a:tc>
                  <a:txBody>
                    <a:bodyPr/>
                    <a:lstStyle/>
                    <a:p>
                      <a:pPr algn="ctr"/>
                      <a:r>
                        <a:rPr lang="en-US" sz="2400" dirty="0" smtClean="0"/>
                        <a:t>C02</a:t>
                      </a:r>
                      <a:endParaRPr lang="en-IN" sz="2400" dirty="0"/>
                    </a:p>
                  </a:txBody>
                  <a:tcPr/>
                </a:tc>
                <a:tc>
                  <a:txBody>
                    <a:bodyPr/>
                    <a:lstStyle/>
                    <a:p>
                      <a:pPr algn="ctr"/>
                      <a:r>
                        <a:rPr lang="en-US" sz="2400" dirty="0" smtClean="0"/>
                        <a:t>11am</a:t>
                      </a:r>
                      <a:endParaRPr lang="en-IN" sz="2400" dirty="0"/>
                    </a:p>
                  </a:txBody>
                  <a:tcPr/>
                </a:tc>
              </a:tr>
              <a:tr h="571500">
                <a:tc>
                  <a:txBody>
                    <a:bodyPr/>
                    <a:lstStyle/>
                    <a:p>
                      <a:pPr algn="ctr"/>
                      <a:r>
                        <a:rPr lang="en-US" sz="2400" dirty="0" smtClean="0"/>
                        <a:t>C03</a:t>
                      </a:r>
                      <a:endParaRPr lang="en-IN" sz="2400" dirty="0"/>
                    </a:p>
                  </a:txBody>
                  <a:tcPr/>
                </a:tc>
                <a:tc>
                  <a:txBody>
                    <a:bodyPr/>
                    <a:lstStyle/>
                    <a:p>
                      <a:pPr algn="ctr"/>
                      <a:r>
                        <a:rPr lang="en-US" sz="2400" dirty="0" smtClean="0"/>
                        <a:t>11am</a:t>
                      </a:r>
                      <a:endParaRPr lang="en-IN" sz="2400" dirty="0"/>
                    </a:p>
                  </a:txBody>
                  <a:tcPr/>
                </a:tc>
              </a:tr>
              <a:tr h="571500">
                <a:tc>
                  <a:txBody>
                    <a:bodyPr/>
                    <a:lstStyle/>
                    <a:p>
                      <a:pPr algn="ctr"/>
                      <a:r>
                        <a:rPr lang="en-US" sz="2400" dirty="0" smtClean="0"/>
                        <a:t>C04</a:t>
                      </a:r>
                      <a:endParaRPr lang="en-IN" sz="2400" dirty="0"/>
                    </a:p>
                  </a:txBody>
                  <a:tcPr/>
                </a:tc>
                <a:tc>
                  <a:txBody>
                    <a:bodyPr/>
                    <a:lstStyle/>
                    <a:p>
                      <a:pPr algn="ctr"/>
                      <a:r>
                        <a:rPr lang="en-US" sz="2400" dirty="0" smtClean="0"/>
                        <a:t>12pm</a:t>
                      </a:r>
                      <a:endParaRPr lang="en-IN" sz="2400" dirty="0"/>
                    </a:p>
                  </a:txBody>
                  <a:tcPr/>
                </a:tc>
              </a:tr>
              <a:tr h="571500">
                <a:tc>
                  <a:txBody>
                    <a:bodyPr/>
                    <a:lstStyle/>
                    <a:p>
                      <a:pPr algn="ctr"/>
                      <a:r>
                        <a:rPr lang="en-US" sz="2400" dirty="0" smtClean="0"/>
                        <a:t>C05</a:t>
                      </a:r>
                      <a:endParaRPr lang="en-IN" sz="2400" dirty="0"/>
                    </a:p>
                  </a:txBody>
                  <a:tcPr/>
                </a:tc>
                <a:tc>
                  <a:txBody>
                    <a:bodyPr/>
                    <a:lstStyle/>
                    <a:p>
                      <a:pPr algn="ctr"/>
                      <a:r>
                        <a:rPr lang="en-US" sz="2400" dirty="0" smtClean="0"/>
                        <a:t>2pm</a:t>
                      </a:r>
                      <a:endParaRPr lang="en-IN" sz="2400" dirty="0"/>
                    </a:p>
                  </a:txBody>
                  <a:tcPr/>
                </a:tc>
              </a:tr>
              <a:tr h="571500">
                <a:tc>
                  <a:txBody>
                    <a:bodyPr/>
                    <a:lstStyle/>
                    <a:p>
                      <a:pPr algn="ctr"/>
                      <a:r>
                        <a:rPr lang="en-US" sz="2400" dirty="0" smtClean="0"/>
                        <a:t>C06</a:t>
                      </a:r>
                      <a:endParaRPr lang="en-IN" sz="2400" dirty="0"/>
                    </a:p>
                  </a:txBody>
                  <a:tcPr/>
                </a:tc>
                <a:tc>
                  <a:txBody>
                    <a:bodyPr/>
                    <a:lstStyle/>
                    <a:p>
                      <a:pPr algn="ctr"/>
                      <a:r>
                        <a:rPr lang="en-US" sz="2400" dirty="0" smtClean="0"/>
                        <a:t>2pm</a:t>
                      </a:r>
                      <a:endParaRPr lang="en-IN" sz="2400" dirty="0"/>
                    </a:p>
                  </a:txBody>
                  <a:tcPr/>
                </a:tc>
              </a:tr>
              <a:tr h="571500">
                <a:tc>
                  <a:txBody>
                    <a:bodyPr/>
                    <a:lstStyle/>
                    <a:p>
                      <a:pPr algn="ctr"/>
                      <a:r>
                        <a:rPr lang="en-US" sz="2400" dirty="0" smtClean="0"/>
                        <a:t>C07</a:t>
                      </a:r>
                      <a:endParaRPr lang="en-IN" sz="2400" dirty="0"/>
                    </a:p>
                  </a:txBody>
                  <a:tcPr/>
                </a:tc>
                <a:tc>
                  <a:txBody>
                    <a:bodyPr/>
                    <a:lstStyle/>
                    <a:p>
                      <a:pPr algn="ctr"/>
                      <a:r>
                        <a:rPr lang="en-US" sz="2400" dirty="0" smtClean="0"/>
                        <a:t>3pm</a:t>
                      </a:r>
                      <a:endParaRPr lang="en-IN" sz="2400" dirty="0"/>
                    </a:p>
                  </a:txBody>
                  <a:tcPr/>
                </a:tc>
              </a:tr>
              <a:tr h="571500">
                <a:tc>
                  <a:txBody>
                    <a:bodyPr/>
                    <a:lstStyle/>
                    <a:p>
                      <a:pPr algn="ctr"/>
                      <a:r>
                        <a:rPr lang="en-US" sz="2400" dirty="0" smtClean="0"/>
                        <a:t>C08</a:t>
                      </a:r>
                      <a:endParaRPr lang="en-IN" sz="2400" dirty="0"/>
                    </a:p>
                  </a:txBody>
                  <a:tcPr/>
                </a:tc>
                <a:tc>
                  <a:txBody>
                    <a:bodyPr/>
                    <a:lstStyle/>
                    <a:p>
                      <a:pPr algn="ctr"/>
                      <a:r>
                        <a:rPr lang="en-US" sz="2400" dirty="0" smtClean="0"/>
                        <a:t>12pm</a:t>
                      </a:r>
                      <a:endParaRPr lang="en-IN" sz="24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22866863"/>
              </p:ext>
            </p:extLst>
          </p:nvPr>
        </p:nvGraphicFramePr>
        <p:xfrm>
          <a:off x="4991100" y="1333500"/>
          <a:ext cx="3848100" cy="5143500"/>
        </p:xfrm>
        <a:graphic>
          <a:graphicData uri="http://schemas.openxmlformats.org/drawingml/2006/table">
            <a:tbl>
              <a:tblPr firstRow="1" bandRow="1">
                <a:tableStyleId>{5940675A-B579-460E-94D1-54222C63F5DA}</a:tableStyleId>
              </a:tblPr>
              <a:tblGrid>
                <a:gridCol w="1924050"/>
                <a:gridCol w="1924050"/>
              </a:tblGrid>
              <a:tr h="571500">
                <a:tc>
                  <a:txBody>
                    <a:bodyPr/>
                    <a:lstStyle/>
                    <a:p>
                      <a:pPr algn="ctr"/>
                      <a:r>
                        <a:rPr lang="en-US" sz="2800" dirty="0" err="1" smtClean="0"/>
                        <a:t>Cname</a:t>
                      </a:r>
                      <a:endParaRPr lang="en-IN" sz="2800" dirty="0"/>
                    </a:p>
                  </a:txBody>
                  <a:tcPr/>
                </a:tc>
                <a:tc>
                  <a:txBody>
                    <a:bodyPr/>
                    <a:lstStyle/>
                    <a:p>
                      <a:pPr algn="ctr"/>
                      <a:r>
                        <a:rPr lang="en-US" sz="2800" dirty="0" err="1" smtClean="0"/>
                        <a:t>Meets_at</a:t>
                      </a:r>
                      <a:endParaRPr lang="en-IN" sz="2800" dirty="0"/>
                    </a:p>
                  </a:txBody>
                  <a:tcPr/>
                </a:tc>
              </a:tr>
              <a:tr h="571500">
                <a:tc>
                  <a:txBody>
                    <a:bodyPr/>
                    <a:lstStyle/>
                    <a:p>
                      <a:pPr algn="ctr"/>
                      <a:r>
                        <a:rPr lang="en-US" sz="2400" dirty="0" smtClean="0"/>
                        <a:t>C01</a:t>
                      </a:r>
                      <a:endParaRPr lang="en-IN" sz="2400" dirty="0"/>
                    </a:p>
                  </a:txBody>
                  <a:tcPr/>
                </a:tc>
                <a:tc>
                  <a:txBody>
                    <a:bodyPr/>
                    <a:lstStyle/>
                    <a:p>
                      <a:pPr algn="ctr"/>
                      <a:r>
                        <a:rPr lang="en-US" sz="2400" dirty="0" smtClean="0"/>
                        <a:t>10am</a:t>
                      </a:r>
                      <a:endParaRPr lang="en-IN" sz="2400" dirty="0"/>
                    </a:p>
                  </a:txBody>
                  <a:tcPr/>
                </a:tc>
              </a:tr>
              <a:tr h="571500">
                <a:tc>
                  <a:txBody>
                    <a:bodyPr/>
                    <a:lstStyle/>
                    <a:p>
                      <a:pPr algn="ctr"/>
                      <a:r>
                        <a:rPr lang="en-US" sz="2400" dirty="0" smtClean="0"/>
                        <a:t>C02</a:t>
                      </a:r>
                      <a:endParaRPr lang="en-IN" sz="2400" dirty="0"/>
                    </a:p>
                  </a:txBody>
                  <a:tcPr/>
                </a:tc>
                <a:tc>
                  <a:txBody>
                    <a:bodyPr/>
                    <a:lstStyle/>
                    <a:p>
                      <a:pPr algn="ctr"/>
                      <a:r>
                        <a:rPr lang="en-US" sz="2400" dirty="0" smtClean="0"/>
                        <a:t>11am</a:t>
                      </a:r>
                      <a:endParaRPr lang="en-IN" sz="2400" dirty="0"/>
                    </a:p>
                  </a:txBody>
                  <a:tcPr/>
                </a:tc>
              </a:tr>
              <a:tr h="571500">
                <a:tc>
                  <a:txBody>
                    <a:bodyPr/>
                    <a:lstStyle/>
                    <a:p>
                      <a:pPr algn="ctr"/>
                      <a:r>
                        <a:rPr lang="en-US" sz="2400" dirty="0" smtClean="0"/>
                        <a:t>C03</a:t>
                      </a:r>
                      <a:endParaRPr lang="en-IN" sz="2400" dirty="0"/>
                    </a:p>
                  </a:txBody>
                  <a:tcPr/>
                </a:tc>
                <a:tc>
                  <a:txBody>
                    <a:bodyPr/>
                    <a:lstStyle/>
                    <a:p>
                      <a:pPr algn="ctr"/>
                      <a:r>
                        <a:rPr lang="en-US" sz="2400" dirty="0" smtClean="0"/>
                        <a:t>11am</a:t>
                      </a:r>
                      <a:endParaRPr lang="en-IN" sz="2400" dirty="0"/>
                    </a:p>
                  </a:txBody>
                  <a:tcPr/>
                </a:tc>
              </a:tr>
              <a:tr h="571500">
                <a:tc>
                  <a:txBody>
                    <a:bodyPr/>
                    <a:lstStyle/>
                    <a:p>
                      <a:pPr algn="ctr"/>
                      <a:r>
                        <a:rPr lang="en-US" sz="2400" dirty="0" smtClean="0"/>
                        <a:t>C04</a:t>
                      </a:r>
                      <a:endParaRPr lang="en-IN" sz="2400" dirty="0"/>
                    </a:p>
                  </a:txBody>
                  <a:tcPr/>
                </a:tc>
                <a:tc>
                  <a:txBody>
                    <a:bodyPr/>
                    <a:lstStyle/>
                    <a:p>
                      <a:pPr algn="ctr"/>
                      <a:r>
                        <a:rPr lang="en-US" sz="2400" dirty="0" smtClean="0"/>
                        <a:t>12pm</a:t>
                      </a:r>
                      <a:endParaRPr lang="en-IN" sz="2400" dirty="0"/>
                    </a:p>
                  </a:txBody>
                  <a:tcPr/>
                </a:tc>
              </a:tr>
              <a:tr h="571500">
                <a:tc>
                  <a:txBody>
                    <a:bodyPr/>
                    <a:lstStyle/>
                    <a:p>
                      <a:pPr algn="ctr"/>
                      <a:r>
                        <a:rPr lang="en-US" sz="2400" dirty="0" smtClean="0"/>
                        <a:t>C05</a:t>
                      </a:r>
                      <a:endParaRPr lang="en-IN" sz="2400" dirty="0"/>
                    </a:p>
                  </a:txBody>
                  <a:tcPr/>
                </a:tc>
                <a:tc>
                  <a:txBody>
                    <a:bodyPr/>
                    <a:lstStyle/>
                    <a:p>
                      <a:pPr algn="ctr"/>
                      <a:r>
                        <a:rPr lang="en-US" sz="2400" dirty="0" smtClean="0"/>
                        <a:t>2pm</a:t>
                      </a:r>
                      <a:endParaRPr lang="en-IN" sz="2400" dirty="0"/>
                    </a:p>
                  </a:txBody>
                  <a:tcPr/>
                </a:tc>
              </a:tr>
              <a:tr h="571500">
                <a:tc>
                  <a:txBody>
                    <a:bodyPr/>
                    <a:lstStyle/>
                    <a:p>
                      <a:pPr algn="ctr"/>
                      <a:r>
                        <a:rPr lang="en-US" sz="2400" dirty="0" smtClean="0"/>
                        <a:t>C06</a:t>
                      </a:r>
                      <a:endParaRPr lang="en-IN" sz="2400" dirty="0"/>
                    </a:p>
                  </a:txBody>
                  <a:tcPr/>
                </a:tc>
                <a:tc>
                  <a:txBody>
                    <a:bodyPr/>
                    <a:lstStyle/>
                    <a:p>
                      <a:pPr algn="ctr"/>
                      <a:r>
                        <a:rPr lang="en-US" sz="2400" dirty="0" smtClean="0"/>
                        <a:t>2pm</a:t>
                      </a:r>
                      <a:endParaRPr lang="en-IN" sz="2400" dirty="0"/>
                    </a:p>
                  </a:txBody>
                  <a:tcPr/>
                </a:tc>
              </a:tr>
              <a:tr h="571500">
                <a:tc>
                  <a:txBody>
                    <a:bodyPr/>
                    <a:lstStyle/>
                    <a:p>
                      <a:pPr algn="ctr"/>
                      <a:r>
                        <a:rPr lang="en-US" sz="2400" dirty="0" smtClean="0"/>
                        <a:t>C07</a:t>
                      </a:r>
                      <a:endParaRPr lang="en-IN" sz="2400" dirty="0"/>
                    </a:p>
                  </a:txBody>
                  <a:tcPr/>
                </a:tc>
                <a:tc>
                  <a:txBody>
                    <a:bodyPr/>
                    <a:lstStyle/>
                    <a:p>
                      <a:pPr algn="ctr"/>
                      <a:r>
                        <a:rPr lang="en-US" sz="2400" dirty="0" smtClean="0"/>
                        <a:t>3pm</a:t>
                      </a:r>
                      <a:endParaRPr lang="en-IN" sz="2400" dirty="0"/>
                    </a:p>
                  </a:txBody>
                  <a:tcPr/>
                </a:tc>
              </a:tr>
              <a:tr h="571500">
                <a:tc>
                  <a:txBody>
                    <a:bodyPr/>
                    <a:lstStyle/>
                    <a:p>
                      <a:pPr algn="ctr"/>
                      <a:r>
                        <a:rPr lang="en-US" sz="2400" dirty="0" smtClean="0"/>
                        <a:t>C08</a:t>
                      </a:r>
                      <a:endParaRPr lang="en-IN" sz="2400" dirty="0"/>
                    </a:p>
                  </a:txBody>
                  <a:tcPr/>
                </a:tc>
                <a:tc>
                  <a:txBody>
                    <a:bodyPr/>
                    <a:lstStyle/>
                    <a:p>
                      <a:pPr algn="ctr"/>
                      <a:r>
                        <a:rPr lang="en-US" sz="2400" dirty="0" smtClean="0"/>
                        <a:t>12pm</a:t>
                      </a:r>
                      <a:endParaRPr lang="en-IN" sz="2400" dirty="0"/>
                    </a:p>
                  </a:txBody>
                  <a:tcPr/>
                </a:tc>
              </a:tr>
            </a:tbl>
          </a:graphicData>
        </a:graphic>
      </p:graphicFrame>
    </p:spTree>
    <p:extLst>
      <p:ext uri="{BB962C8B-B14F-4D97-AF65-F5344CB8AC3E}">
        <p14:creationId xmlns:p14="http://schemas.microsoft.com/office/powerpoint/2010/main" val="1480540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pPr marL="0" indent="0" algn="l"/>
            <a:r>
              <a:rPr lang="en-IN" sz="2800" dirty="0"/>
              <a:t>iv. Find the names of faculty members who teach in </a:t>
            </a:r>
            <a:r>
              <a:rPr lang="en-IN" sz="2800" dirty="0" smtClean="0"/>
              <a:t>every room </a:t>
            </a:r>
            <a:r>
              <a:rPr lang="en-IN" sz="2800" dirty="0"/>
              <a:t>in which some class is taught.</a:t>
            </a:r>
            <a:br>
              <a:rPr lang="en-IN" sz="2800" dirty="0"/>
            </a:br>
            <a:endParaRPr lang="en-IN" sz="2800" dirty="0"/>
          </a:p>
        </p:txBody>
      </p:sp>
      <p:sp>
        <p:nvSpPr>
          <p:cNvPr id="3" name="Content Placeholder 2"/>
          <p:cNvSpPr>
            <a:spLocks noGrp="1"/>
          </p:cNvSpPr>
          <p:nvPr>
            <p:ph idx="1"/>
          </p:nvPr>
        </p:nvSpPr>
        <p:spPr>
          <a:xfrm>
            <a:off x="152400" y="990600"/>
            <a:ext cx="8763000" cy="5486400"/>
          </a:xfrm>
        </p:spPr>
        <p:txBody>
          <a:bodyPr/>
          <a:lstStyle/>
          <a:p>
            <a:pPr marL="0" indent="0">
              <a:buNone/>
            </a:pPr>
            <a:r>
              <a:rPr lang="en-US" dirty="0" smtClean="0"/>
              <a:t>   </a:t>
            </a:r>
          </a:p>
          <a:p>
            <a:pPr marL="514350" indent="-514350">
              <a:buAutoNum type="arabicPeriod"/>
            </a:pPr>
            <a:r>
              <a:rPr lang="en-US" dirty="0" smtClean="0"/>
              <a:t>Find the available room numbers.</a:t>
            </a:r>
          </a:p>
          <a:p>
            <a:pPr marL="0" indent="0">
              <a:buNone/>
            </a:pPr>
            <a:r>
              <a:rPr lang="en-US" dirty="0"/>
              <a:t> </a:t>
            </a:r>
            <a:r>
              <a:rPr lang="en-US" dirty="0" smtClean="0"/>
              <a:t>     (from class table)</a:t>
            </a:r>
          </a:p>
          <a:p>
            <a:pPr marL="0" indent="0">
              <a:buNone/>
            </a:pPr>
            <a:r>
              <a:rPr lang="en-US" dirty="0" smtClean="0"/>
              <a:t>2.  Find all the room numbers which are taught by   </a:t>
            </a:r>
          </a:p>
          <a:p>
            <a:pPr marL="0" indent="0">
              <a:buNone/>
            </a:pPr>
            <a:r>
              <a:rPr lang="en-US" dirty="0"/>
              <a:t> </a:t>
            </a:r>
            <a:r>
              <a:rPr lang="en-US" dirty="0" smtClean="0"/>
              <a:t>     particular faculty id (for example 501).</a:t>
            </a:r>
          </a:p>
          <a:p>
            <a:pPr marL="0" indent="0">
              <a:buNone/>
            </a:pPr>
            <a:r>
              <a:rPr lang="en-US" dirty="0" smtClean="0"/>
              <a:t>       (from class table)   </a:t>
            </a:r>
            <a:endParaRPr lang="en-IN" dirty="0"/>
          </a:p>
        </p:txBody>
      </p:sp>
    </p:spTree>
    <p:extLst>
      <p:ext uri="{BB962C8B-B14F-4D97-AF65-F5344CB8AC3E}">
        <p14:creationId xmlns:p14="http://schemas.microsoft.com/office/powerpoint/2010/main" val="3685413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6400800"/>
          </a:xfrm>
        </p:spPr>
        <p:txBody>
          <a:bodyPr/>
          <a:lstStyle/>
          <a:p>
            <a:pPr marL="0" indent="0">
              <a:buNone/>
            </a:pPr>
            <a:r>
              <a:rPr lang="en-US" b="1" dirty="0" smtClean="0"/>
              <a:t>SQL&gt; </a:t>
            </a:r>
            <a:r>
              <a:rPr lang="en-US" dirty="0" smtClean="0"/>
              <a:t>select </a:t>
            </a:r>
            <a:r>
              <a:rPr lang="en-US" dirty="0" err="1" smtClean="0"/>
              <a:t>f.fname</a:t>
            </a:r>
            <a:r>
              <a:rPr lang="en-US" dirty="0" smtClean="0"/>
              <a:t> from faculty f</a:t>
            </a:r>
          </a:p>
          <a:p>
            <a:pPr marL="0" indent="0">
              <a:buNone/>
            </a:pPr>
            <a:r>
              <a:rPr lang="en-US" b="1" dirty="0"/>
              <a:t> </a:t>
            </a:r>
            <a:r>
              <a:rPr lang="en-US" b="1" dirty="0" smtClean="0"/>
              <a:t>           </a:t>
            </a:r>
            <a:r>
              <a:rPr lang="en-US" dirty="0" smtClean="0"/>
              <a:t>where not exists </a:t>
            </a:r>
          </a:p>
          <a:p>
            <a:pPr marL="0" indent="0">
              <a:buNone/>
            </a:pPr>
            <a:r>
              <a:rPr lang="en-US" dirty="0"/>
              <a:t> </a:t>
            </a:r>
            <a:r>
              <a:rPr lang="en-US" dirty="0" smtClean="0"/>
              <a:t>              (select distinct room from class </a:t>
            </a:r>
          </a:p>
          <a:p>
            <a:pPr marL="0" indent="0">
              <a:buNone/>
            </a:pPr>
            <a:r>
              <a:rPr lang="en-US" dirty="0"/>
              <a:t> </a:t>
            </a:r>
            <a:r>
              <a:rPr lang="en-US" dirty="0" smtClean="0"/>
              <a:t>                 minus</a:t>
            </a:r>
          </a:p>
          <a:p>
            <a:pPr marL="0" indent="0">
              <a:buNone/>
            </a:pPr>
            <a:r>
              <a:rPr lang="en-US" dirty="0"/>
              <a:t> </a:t>
            </a:r>
            <a:r>
              <a:rPr lang="en-US" dirty="0" smtClean="0"/>
              <a:t>                select c1.room from class c1 </a:t>
            </a:r>
          </a:p>
          <a:p>
            <a:pPr marL="0" indent="0">
              <a:buNone/>
            </a:pPr>
            <a:r>
              <a:rPr lang="en-US" dirty="0"/>
              <a:t> </a:t>
            </a:r>
            <a:r>
              <a:rPr lang="en-US" dirty="0" smtClean="0"/>
              <a:t>                      where  c1.fid = </a:t>
            </a:r>
            <a:r>
              <a:rPr lang="en-US" dirty="0" err="1" smtClean="0"/>
              <a:t>f.fid</a:t>
            </a:r>
            <a:r>
              <a:rPr lang="en-US" dirty="0" smtClean="0"/>
              <a:t>); </a:t>
            </a:r>
            <a:endParaRPr lang="en-IN" dirty="0"/>
          </a:p>
        </p:txBody>
      </p:sp>
    </p:spTree>
    <p:extLst>
      <p:ext uri="{BB962C8B-B14F-4D97-AF65-F5344CB8AC3E}">
        <p14:creationId xmlns:p14="http://schemas.microsoft.com/office/powerpoint/2010/main" val="2547889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324600"/>
          </a:xfrm>
        </p:spPr>
        <p:txBody>
          <a:bodyPr>
            <a:normAutofit fontScale="77500" lnSpcReduction="20000"/>
          </a:bodyPr>
          <a:lstStyle/>
          <a:p>
            <a:pPr marL="0" indent="0">
              <a:buNone/>
            </a:pPr>
            <a:r>
              <a:rPr lang="en-US" dirty="0" smtClean="0"/>
              <a:t>501</a:t>
            </a:r>
          </a:p>
          <a:p>
            <a:pPr marL="0" indent="0">
              <a:buNone/>
            </a:pPr>
            <a:r>
              <a:rPr lang="en-US" dirty="0" smtClean="0"/>
              <a:t>(124, 125, 128) - (124, 125, 128)</a:t>
            </a:r>
          </a:p>
          <a:p>
            <a:pPr marL="0" indent="0">
              <a:buNone/>
            </a:pPr>
            <a:r>
              <a:rPr lang="en-US" dirty="0"/>
              <a:t> </a:t>
            </a:r>
            <a:r>
              <a:rPr lang="en-US" dirty="0" smtClean="0"/>
              <a:t>  </a:t>
            </a:r>
            <a:r>
              <a:rPr lang="en-US" i="1" u="sng" dirty="0" smtClean="0"/>
              <a:t>returns no records</a:t>
            </a:r>
            <a:r>
              <a:rPr lang="en-US" dirty="0" smtClean="0"/>
              <a:t>  (so NOT EXISTS returns TRUE)</a:t>
            </a:r>
          </a:p>
          <a:p>
            <a:pPr marL="0" indent="0">
              <a:buNone/>
            </a:pPr>
            <a:endParaRPr lang="en-US" sz="1800" dirty="0" smtClean="0"/>
          </a:p>
          <a:p>
            <a:pPr marL="0" indent="0">
              <a:buNone/>
            </a:pPr>
            <a:r>
              <a:rPr lang="en-US" sz="3300" dirty="0" smtClean="0"/>
              <a:t>502</a:t>
            </a:r>
            <a:endParaRPr lang="en-US" sz="3300" dirty="0"/>
          </a:p>
          <a:p>
            <a:pPr marL="0" indent="0">
              <a:buNone/>
            </a:pPr>
            <a:r>
              <a:rPr lang="en-US" sz="3300" dirty="0"/>
              <a:t>(124, 125, 128) - (124, 125, 128)</a:t>
            </a:r>
          </a:p>
          <a:p>
            <a:pPr marL="0" indent="0">
              <a:buNone/>
            </a:pPr>
            <a:r>
              <a:rPr lang="en-US" sz="3300" dirty="0"/>
              <a:t>   </a:t>
            </a:r>
            <a:r>
              <a:rPr lang="en-US" sz="3300" i="1" u="sng" dirty="0"/>
              <a:t>returns no records</a:t>
            </a:r>
            <a:r>
              <a:rPr lang="en-US" sz="3300" dirty="0"/>
              <a:t>  (so NOT EXISTS returns TRUE)</a:t>
            </a:r>
          </a:p>
          <a:p>
            <a:pPr marL="0" indent="0">
              <a:buNone/>
            </a:pPr>
            <a:r>
              <a:rPr lang="en-US" sz="1800" dirty="0" smtClean="0"/>
              <a:t>				</a:t>
            </a:r>
          </a:p>
          <a:p>
            <a:pPr marL="0" indent="0">
              <a:buNone/>
            </a:pPr>
            <a:r>
              <a:rPr lang="en-US" sz="3400" dirty="0"/>
              <a:t>503</a:t>
            </a:r>
            <a:r>
              <a:rPr lang="en-US" sz="1800" dirty="0" smtClean="0"/>
              <a:t>		</a:t>
            </a:r>
            <a:endParaRPr lang="en-US" sz="1800" dirty="0"/>
          </a:p>
          <a:p>
            <a:pPr marL="0" indent="0">
              <a:buNone/>
            </a:pPr>
            <a:r>
              <a:rPr lang="en-US" dirty="0"/>
              <a:t>(124, 125, 128) - </a:t>
            </a:r>
            <a:r>
              <a:rPr lang="en-US" dirty="0" smtClean="0"/>
              <a:t>(128)     </a:t>
            </a:r>
            <a:r>
              <a:rPr lang="en-US" i="1" u="sng" dirty="0" smtClean="0"/>
              <a:t>returns records</a:t>
            </a:r>
            <a:r>
              <a:rPr lang="en-US" dirty="0" smtClean="0"/>
              <a:t> </a:t>
            </a:r>
          </a:p>
          <a:p>
            <a:pPr marL="0" indent="0">
              <a:buNone/>
            </a:pPr>
            <a:endParaRPr lang="en-US" dirty="0" smtClean="0"/>
          </a:p>
          <a:p>
            <a:pPr marL="0" indent="0">
              <a:buNone/>
            </a:pPr>
            <a:r>
              <a:rPr lang="en-US" sz="3400" dirty="0" smtClean="0"/>
              <a:t>504</a:t>
            </a:r>
            <a:r>
              <a:rPr lang="en-US" sz="1800" dirty="0"/>
              <a:t>		</a:t>
            </a:r>
          </a:p>
          <a:p>
            <a:pPr marL="0" indent="0">
              <a:buNone/>
            </a:pPr>
            <a:r>
              <a:rPr lang="en-US" dirty="0"/>
              <a:t>(124, 125, 128) - (</a:t>
            </a:r>
            <a:r>
              <a:rPr lang="en-US" dirty="0" smtClean="0"/>
              <a:t>124)     </a:t>
            </a:r>
            <a:r>
              <a:rPr lang="en-US" i="1" u="sng" dirty="0"/>
              <a:t>returns records</a:t>
            </a:r>
            <a:r>
              <a:rPr lang="en-US" dirty="0"/>
              <a:t> </a:t>
            </a:r>
            <a:endParaRPr lang="en-US" dirty="0" smtClean="0"/>
          </a:p>
          <a:p>
            <a:pPr marL="0" indent="0">
              <a:buNone/>
            </a:pPr>
            <a:endParaRPr lang="en-US" sz="3400" dirty="0" smtClean="0"/>
          </a:p>
          <a:p>
            <a:pPr marL="0" indent="0">
              <a:buNone/>
            </a:pPr>
            <a:r>
              <a:rPr lang="en-US" sz="3400" dirty="0" smtClean="0"/>
              <a:t>505</a:t>
            </a:r>
            <a:r>
              <a:rPr lang="en-US" sz="1800" dirty="0"/>
              <a:t>		</a:t>
            </a:r>
          </a:p>
          <a:p>
            <a:pPr marL="0" indent="0">
              <a:buNone/>
            </a:pPr>
            <a:r>
              <a:rPr lang="en-US" dirty="0"/>
              <a:t>(124, 125, 128) - </a:t>
            </a:r>
            <a:r>
              <a:rPr lang="en-US" dirty="0" smtClean="0"/>
              <a:t>(empty)     </a:t>
            </a:r>
            <a:r>
              <a:rPr lang="en-US" i="1" u="sng" dirty="0"/>
              <a:t>returns records</a:t>
            </a:r>
            <a:r>
              <a:rPr lang="en-US" dirty="0"/>
              <a:t> </a:t>
            </a:r>
          </a:p>
          <a:p>
            <a:pPr marL="0" indent="0">
              <a:buNone/>
            </a:pPr>
            <a:endParaRPr lang="en-US" dirty="0" smtClean="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4280863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2239962"/>
          </a:xfrm>
        </p:spPr>
        <p:txBody>
          <a:bodyPr>
            <a:noAutofit/>
          </a:bodyPr>
          <a:lstStyle/>
          <a:p>
            <a:pPr algn="l"/>
            <a:r>
              <a:rPr lang="en-IN" sz="2800" dirty="0"/>
              <a:t>v. Find the names of faculty members for whom the     combined enrolment of the courses that they teach is less than five</a:t>
            </a:r>
            <a:r>
              <a:rPr lang="en-IN" sz="2800" dirty="0" smtClean="0"/>
              <a:t>.</a:t>
            </a:r>
            <a:br>
              <a:rPr lang="en-IN" sz="2800" dirty="0" smtClean="0"/>
            </a:br>
            <a:r>
              <a:rPr lang="en-IN" sz="2800" dirty="0" smtClean="0"/>
              <a:t>(</a:t>
            </a:r>
            <a:r>
              <a:rPr lang="en-IN" sz="2800" dirty="0" err="1" smtClean="0"/>
              <a:t>i.e</a:t>
            </a:r>
            <a:r>
              <a:rPr lang="en-IN" sz="2800" dirty="0" smtClean="0"/>
              <a:t> we need to find the faculty names who teach less than 5 </a:t>
            </a:r>
            <a:r>
              <a:rPr lang="en-IN" sz="2800" dirty="0" err="1" smtClean="0"/>
              <a:t>cnames</a:t>
            </a:r>
            <a:r>
              <a:rPr lang="en-IN" sz="2800" dirty="0" smtClean="0"/>
              <a:t> and these </a:t>
            </a:r>
            <a:r>
              <a:rPr lang="en-IN" sz="2800" dirty="0" err="1" smtClean="0"/>
              <a:t>cnames</a:t>
            </a:r>
            <a:r>
              <a:rPr lang="en-IN" sz="2800" dirty="0" smtClean="0"/>
              <a:t> must be enrolled .</a:t>
            </a:r>
            <a:r>
              <a:rPr lang="en-IN" sz="2800" dirty="0"/>
              <a:t/>
            </a:r>
            <a:br>
              <a:rPr lang="en-IN" sz="2800" dirty="0"/>
            </a:br>
            <a:endParaRPr lang="en-IN" sz="2800" dirty="0"/>
          </a:p>
        </p:txBody>
      </p:sp>
      <p:sp>
        <p:nvSpPr>
          <p:cNvPr id="3" name="Content Placeholder 2"/>
          <p:cNvSpPr>
            <a:spLocks noGrp="1"/>
          </p:cNvSpPr>
          <p:nvPr>
            <p:ph idx="1"/>
          </p:nvPr>
        </p:nvSpPr>
        <p:spPr>
          <a:xfrm>
            <a:off x="228600" y="2438400"/>
            <a:ext cx="8686800" cy="4038600"/>
          </a:xfrm>
        </p:spPr>
        <p:txBody>
          <a:bodyPr>
            <a:normAutofit lnSpcReduction="10000"/>
          </a:bodyPr>
          <a:lstStyle/>
          <a:p>
            <a:pPr marL="0" indent="0">
              <a:buNone/>
            </a:pPr>
            <a:r>
              <a:rPr lang="en-US" dirty="0" smtClean="0"/>
              <a:t>  1. Find the fids who are teaching less than 5 </a:t>
            </a:r>
          </a:p>
          <a:p>
            <a:pPr marL="0" indent="0">
              <a:buNone/>
            </a:pPr>
            <a:r>
              <a:rPr lang="en-US" dirty="0"/>
              <a:t> </a:t>
            </a:r>
            <a:r>
              <a:rPr lang="en-US" dirty="0" smtClean="0"/>
              <a:t>     </a:t>
            </a:r>
            <a:r>
              <a:rPr lang="en-US" dirty="0" err="1" smtClean="0"/>
              <a:t>cnames</a:t>
            </a:r>
            <a:r>
              <a:rPr lang="en-US" dirty="0" smtClean="0"/>
              <a:t>.    (from class table)</a:t>
            </a:r>
          </a:p>
          <a:p>
            <a:pPr marL="0" indent="0">
              <a:buNone/>
            </a:pPr>
            <a:endParaRPr lang="en-US" dirty="0" smtClean="0"/>
          </a:p>
          <a:p>
            <a:pPr marL="0" indent="0">
              <a:buNone/>
            </a:pPr>
            <a:r>
              <a:rPr lang="en-US" dirty="0"/>
              <a:t> </a:t>
            </a:r>
            <a:r>
              <a:rPr lang="en-US" dirty="0" smtClean="0"/>
              <a:t> 2. Find the faculty names for the above fids and </a:t>
            </a:r>
          </a:p>
          <a:p>
            <a:pPr marL="0" indent="0">
              <a:buNone/>
            </a:pPr>
            <a:r>
              <a:rPr lang="en-US" dirty="0"/>
              <a:t> </a:t>
            </a:r>
            <a:r>
              <a:rPr lang="en-US" dirty="0" smtClean="0"/>
              <a:t>     ensure that </a:t>
            </a:r>
            <a:r>
              <a:rPr lang="en-US" dirty="0" err="1" smtClean="0"/>
              <a:t>cnames</a:t>
            </a:r>
            <a:r>
              <a:rPr lang="en-US" dirty="0" smtClean="0"/>
              <a:t> which they are teaching </a:t>
            </a:r>
          </a:p>
          <a:p>
            <a:pPr marL="0" indent="0">
              <a:buNone/>
            </a:pPr>
            <a:r>
              <a:rPr lang="en-US" dirty="0"/>
              <a:t> </a:t>
            </a:r>
            <a:r>
              <a:rPr lang="en-US" dirty="0" smtClean="0"/>
              <a:t>     are enrolled.</a:t>
            </a:r>
          </a:p>
          <a:p>
            <a:pPr marL="0" indent="0">
              <a:buNone/>
            </a:pPr>
            <a:r>
              <a:rPr lang="en-US" dirty="0"/>
              <a:t> </a:t>
            </a:r>
            <a:r>
              <a:rPr lang="en-US" dirty="0" smtClean="0"/>
              <a:t>     (from faculty, class and enrolled tables)  </a:t>
            </a:r>
            <a:endParaRPr lang="en-IN" dirty="0"/>
          </a:p>
        </p:txBody>
      </p:sp>
    </p:spTree>
    <p:extLst>
      <p:ext uri="{BB962C8B-B14F-4D97-AF65-F5344CB8AC3E}">
        <p14:creationId xmlns:p14="http://schemas.microsoft.com/office/powerpoint/2010/main" val="2529761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763000" cy="6324600"/>
          </a:xfrm>
        </p:spPr>
        <p:txBody>
          <a:bodyPr>
            <a:noAutofit/>
          </a:bodyPr>
          <a:lstStyle/>
          <a:p>
            <a:pPr marL="0" indent="0">
              <a:buNone/>
            </a:pPr>
            <a:r>
              <a:rPr lang="en-IN" sz="2400" dirty="0"/>
              <a:t>Write the following queries in SQL. No duplicates should be </a:t>
            </a:r>
            <a:r>
              <a:rPr lang="en-IN" sz="2400" dirty="0" smtClean="0"/>
              <a:t>printed in </a:t>
            </a:r>
            <a:r>
              <a:rPr lang="en-IN" sz="2400" dirty="0"/>
              <a:t>any of the answers.</a:t>
            </a:r>
          </a:p>
          <a:p>
            <a:pPr marL="0" indent="0">
              <a:buNone/>
            </a:pPr>
            <a:r>
              <a:rPr lang="en-IN" sz="2400" dirty="0" err="1"/>
              <a:t>i</a:t>
            </a:r>
            <a:r>
              <a:rPr lang="en-IN" sz="2400" dirty="0"/>
              <a:t>. Find the names of all Juniors (level = JR) who are enrolled</a:t>
            </a:r>
          </a:p>
          <a:p>
            <a:pPr marL="0" indent="0">
              <a:buNone/>
            </a:pPr>
            <a:r>
              <a:rPr lang="en-IN" sz="2400" dirty="0" smtClean="0"/>
              <a:t>    in </a:t>
            </a:r>
            <a:r>
              <a:rPr lang="en-IN" sz="2400" dirty="0"/>
              <a:t>a class taught by </a:t>
            </a:r>
            <a:r>
              <a:rPr lang="en-IN" sz="2400" dirty="0" err="1"/>
              <a:t>Prof.</a:t>
            </a:r>
            <a:r>
              <a:rPr lang="en-IN" sz="2400" dirty="0"/>
              <a:t> </a:t>
            </a:r>
            <a:r>
              <a:rPr lang="en-IN" sz="2400" dirty="0" err="1"/>
              <a:t>Harshith</a:t>
            </a:r>
            <a:endParaRPr lang="en-IN" sz="2400" dirty="0"/>
          </a:p>
          <a:p>
            <a:pPr marL="0" indent="0">
              <a:buNone/>
            </a:pPr>
            <a:r>
              <a:rPr lang="en-IN" sz="2400" dirty="0"/>
              <a:t>ii. Find the names of all classes that either meet in room R128</a:t>
            </a:r>
          </a:p>
          <a:p>
            <a:pPr marL="0" indent="0">
              <a:buNone/>
            </a:pPr>
            <a:r>
              <a:rPr lang="en-IN" sz="2400" dirty="0" smtClean="0"/>
              <a:t>    or </a:t>
            </a:r>
            <a:r>
              <a:rPr lang="en-IN" sz="2400" dirty="0"/>
              <a:t>have five or more Students enrolled.</a:t>
            </a:r>
          </a:p>
          <a:p>
            <a:pPr marL="0" indent="0">
              <a:buNone/>
            </a:pPr>
            <a:r>
              <a:rPr lang="en-IN" sz="2400" dirty="0"/>
              <a:t>iii. Find the names of all students who are enrolled in two</a:t>
            </a:r>
          </a:p>
          <a:p>
            <a:pPr marL="0" indent="0">
              <a:buNone/>
            </a:pPr>
            <a:r>
              <a:rPr lang="en-IN" sz="2400" dirty="0" smtClean="0"/>
              <a:t>     classes </a:t>
            </a:r>
            <a:r>
              <a:rPr lang="en-IN" sz="2400" dirty="0"/>
              <a:t>that meet at the same time.</a:t>
            </a:r>
          </a:p>
          <a:p>
            <a:pPr marL="0" indent="0">
              <a:buNone/>
            </a:pPr>
            <a:r>
              <a:rPr lang="en-IN" sz="2400" dirty="0"/>
              <a:t>iv. Find the names of faculty members who teach in every</a:t>
            </a:r>
          </a:p>
          <a:p>
            <a:pPr marL="0" indent="0">
              <a:buNone/>
            </a:pPr>
            <a:r>
              <a:rPr lang="en-IN" sz="2400" dirty="0" smtClean="0"/>
              <a:t>     room </a:t>
            </a:r>
            <a:r>
              <a:rPr lang="en-IN" sz="2400" dirty="0"/>
              <a:t>in which some class is taught.</a:t>
            </a:r>
          </a:p>
          <a:p>
            <a:pPr marL="0" indent="0">
              <a:buNone/>
            </a:pPr>
            <a:r>
              <a:rPr lang="en-IN" sz="2400" dirty="0"/>
              <a:t>v. Find the names of faculty members for whom the </a:t>
            </a:r>
            <a:r>
              <a:rPr lang="en-IN" sz="2400" dirty="0" smtClean="0"/>
              <a:t>    combined enrolment </a:t>
            </a:r>
            <a:r>
              <a:rPr lang="en-IN" sz="2400" dirty="0"/>
              <a:t>of the courses that they teach is less than five.</a:t>
            </a:r>
          </a:p>
          <a:p>
            <a:pPr marL="0" indent="0">
              <a:buNone/>
            </a:pPr>
            <a:r>
              <a:rPr lang="en-US" sz="2400" dirty="0" smtClean="0"/>
              <a:t>vi. Find </a:t>
            </a:r>
            <a:r>
              <a:rPr lang="en-US" sz="2400" dirty="0"/>
              <a:t>the </a:t>
            </a:r>
            <a:r>
              <a:rPr lang="en-US" sz="2400" dirty="0" err="1"/>
              <a:t>deptids</a:t>
            </a:r>
            <a:r>
              <a:rPr lang="en-US" sz="2400" dirty="0"/>
              <a:t> of the faculty who are teaching 2 or more </a:t>
            </a:r>
            <a:r>
              <a:rPr lang="en-US" sz="2400" dirty="0" smtClean="0"/>
              <a:t>classes.</a:t>
            </a:r>
          </a:p>
          <a:p>
            <a:pPr marL="0" indent="0">
              <a:buNone/>
            </a:pPr>
            <a:r>
              <a:rPr lang="en-US" sz="2400" dirty="0" smtClean="0"/>
              <a:t>vii. Find </a:t>
            </a:r>
            <a:r>
              <a:rPr lang="en-US" sz="2400" dirty="0"/>
              <a:t>the names of the students who are enrolled in the class ‘C01’ and whose age is greater than 20. </a:t>
            </a:r>
            <a:endParaRPr lang="en-US" sz="2400" dirty="0" smtClean="0"/>
          </a:p>
          <a:p>
            <a:pPr marL="0" indent="0">
              <a:buNone/>
            </a:pPr>
            <a:r>
              <a:rPr lang="en-US" sz="2400" dirty="0" smtClean="0"/>
              <a:t>viii. </a:t>
            </a:r>
            <a:r>
              <a:rPr lang="en-US" sz="2400" dirty="0"/>
              <a:t>: Find the names of the faculty who are teaching senior students.</a:t>
            </a:r>
            <a:endParaRPr lang="en-US" sz="2400" dirty="0" smtClean="0"/>
          </a:p>
          <a:p>
            <a:pPr marL="0" indent="0">
              <a:buNone/>
            </a:pPr>
            <a:endParaRPr lang="en-IN" sz="2400" dirty="0"/>
          </a:p>
        </p:txBody>
      </p:sp>
    </p:spTree>
    <p:extLst>
      <p:ext uri="{BB962C8B-B14F-4D97-AF65-F5344CB8AC3E}">
        <p14:creationId xmlns:p14="http://schemas.microsoft.com/office/powerpoint/2010/main" val="37484942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324600"/>
          </a:xfrm>
        </p:spPr>
        <p:txBody>
          <a:bodyPr/>
          <a:lstStyle/>
          <a:p>
            <a:pPr marL="0" indent="0">
              <a:buNone/>
            </a:pPr>
            <a:r>
              <a:rPr lang="en-US" b="1" dirty="0" smtClean="0"/>
              <a:t>SQL&gt; </a:t>
            </a:r>
            <a:r>
              <a:rPr lang="en-US" dirty="0" smtClean="0"/>
              <a:t>select distinct </a:t>
            </a:r>
            <a:r>
              <a:rPr lang="en-US" dirty="0" err="1" smtClean="0"/>
              <a:t>f.fname</a:t>
            </a:r>
            <a:r>
              <a:rPr lang="en-US" dirty="0" smtClean="0"/>
              <a:t> </a:t>
            </a:r>
          </a:p>
          <a:p>
            <a:pPr marL="0" indent="0">
              <a:buNone/>
            </a:pPr>
            <a:r>
              <a:rPr lang="en-US" dirty="0"/>
              <a:t> </a:t>
            </a:r>
            <a:r>
              <a:rPr lang="en-US" dirty="0" smtClean="0"/>
              <a:t>            from faculty f, class c, enrolled e </a:t>
            </a:r>
          </a:p>
          <a:p>
            <a:pPr marL="0" indent="0">
              <a:buNone/>
            </a:pPr>
            <a:r>
              <a:rPr lang="en-US" b="1" dirty="0"/>
              <a:t> </a:t>
            </a:r>
            <a:r>
              <a:rPr lang="en-US" b="1" dirty="0" smtClean="0"/>
              <a:t>              </a:t>
            </a:r>
            <a:r>
              <a:rPr lang="en-US" dirty="0" smtClean="0"/>
              <a:t>where </a:t>
            </a:r>
            <a:r>
              <a:rPr lang="en-US" dirty="0" err="1" smtClean="0"/>
              <a:t>f.fid</a:t>
            </a:r>
            <a:r>
              <a:rPr lang="en-US" dirty="0" smtClean="0"/>
              <a:t> = </a:t>
            </a:r>
            <a:r>
              <a:rPr lang="en-US" dirty="0" err="1" smtClean="0"/>
              <a:t>c.fid</a:t>
            </a:r>
            <a:r>
              <a:rPr lang="en-US" dirty="0" smtClean="0"/>
              <a:t> and </a:t>
            </a:r>
            <a:r>
              <a:rPr lang="en-US" dirty="0" err="1" smtClean="0"/>
              <a:t>e.cname</a:t>
            </a:r>
            <a:r>
              <a:rPr lang="en-US" dirty="0" smtClean="0"/>
              <a:t> = </a:t>
            </a:r>
            <a:r>
              <a:rPr lang="en-US" dirty="0" err="1" smtClean="0"/>
              <a:t>c.cname</a:t>
            </a:r>
            <a:endParaRPr lang="en-US" dirty="0" smtClean="0"/>
          </a:p>
          <a:p>
            <a:pPr marL="0" indent="0">
              <a:buNone/>
            </a:pPr>
            <a:r>
              <a:rPr lang="en-US" dirty="0"/>
              <a:t> </a:t>
            </a:r>
            <a:r>
              <a:rPr lang="en-US" dirty="0" smtClean="0"/>
              <a:t>               and </a:t>
            </a:r>
            <a:r>
              <a:rPr lang="en-US" dirty="0" err="1" smtClean="0"/>
              <a:t>c.fid</a:t>
            </a:r>
            <a:r>
              <a:rPr lang="en-US" dirty="0" smtClean="0"/>
              <a:t> in </a:t>
            </a:r>
          </a:p>
          <a:p>
            <a:pPr marL="0" indent="0">
              <a:buNone/>
            </a:pPr>
            <a:r>
              <a:rPr lang="en-US" dirty="0"/>
              <a:t> </a:t>
            </a:r>
            <a:r>
              <a:rPr lang="en-US" dirty="0" smtClean="0"/>
              <a:t>                 (select fid from class group by fid </a:t>
            </a:r>
          </a:p>
          <a:p>
            <a:pPr marL="0" indent="0">
              <a:buNone/>
            </a:pPr>
            <a:r>
              <a:rPr lang="en-US" dirty="0"/>
              <a:t> </a:t>
            </a:r>
            <a:r>
              <a:rPr lang="en-US" dirty="0" smtClean="0"/>
              <a:t>                      having count(*) &lt; 5 );</a:t>
            </a:r>
          </a:p>
          <a:p>
            <a:pPr marL="0" indent="0">
              <a:buNone/>
            </a:pPr>
            <a:r>
              <a:rPr lang="en-US" b="1" dirty="0" smtClean="0"/>
              <a:t> </a:t>
            </a:r>
            <a:endParaRPr lang="en-IN" b="1" dirty="0"/>
          </a:p>
        </p:txBody>
      </p:sp>
    </p:spTree>
    <p:extLst>
      <p:ext uri="{BB962C8B-B14F-4D97-AF65-F5344CB8AC3E}">
        <p14:creationId xmlns:p14="http://schemas.microsoft.com/office/powerpoint/2010/main" val="850229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 Find the </a:t>
            </a:r>
            <a:r>
              <a:rPr lang="en-US" dirty="0" err="1" smtClean="0"/>
              <a:t>deptids</a:t>
            </a:r>
            <a:r>
              <a:rPr lang="en-US" dirty="0" smtClean="0"/>
              <a:t> of the faculty who are teaching 2 or more classes.</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1614465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lstStyle/>
          <a:p>
            <a:pPr marL="0" indent="0">
              <a:buNone/>
            </a:pPr>
            <a:r>
              <a:rPr lang="en-US" dirty="0" smtClean="0"/>
              <a:t>Select </a:t>
            </a:r>
            <a:r>
              <a:rPr lang="en-US" dirty="0" err="1" smtClean="0"/>
              <a:t>deptid</a:t>
            </a:r>
            <a:r>
              <a:rPr lang="en-US" dirty="0" smtClean="0"/>
              <a:t> from faculty where fid in</a:t>
            </a:r>
          </a:p>
          <a:p>
            <a:pPr marL="0" indent="0">
              <a:buNone/>
            </a:pPr>
            <a:r>
              <a:rPr lang="en-US" dirty="0"/>
              <a:t> </a:t>
            </a:r>
            <a:r>
              <a:rPr lang="en-US" dirty="0" smtClean="0"/>
              <a:t>   (select fid from class </a:t>
            </a:r>
          </a:p>
          <a:p>
            <a:pPr marL="0" indent="0">
              <a:buNone/>
            </a:pPr>
            <a:r>
              <a:rPr lang="en-US" dirty="0"/>
              <a:t> </a:t>
            </a:r>
            <a:r>
              <a:rPr lang="en-US" dirty="0" smtClean="0"/>
              <a:t>          group by fid having count(*)&gt;=2);</a:t>
            </a:r>
            <a:endParaRPr lang="en-IN" dirty="0"/>
          </a:p>
        </p:txBody>
      </p:sp>
    </p:spTree>
    <p:extLst>
      <p:ext uri="{BB962C8B-B14F-4D97-AF65-F5344CB8AC3E}">
        <p14:creationId xmlns:p14="http://schemas.microsoft.com/office/powerpoint/2010/main" val="2364176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smtClean="0"/>
              <a:t>Ex: Find the names of the students who are enrolled in the class ‘C01’ and whose age is greater than 20. </a:t>
            </a:r>
            <a:endParaRPr lang="en-IN" sz="3600"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15611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marL="0" indent="0">
              <a:buNone/>
            </a:pPr>
            <a:r>
              <a:rPr lang="en-US" dirty="0" smtClean="0"/>
              <a:t>Select </a:t>
            </a:r>
            <a:r>
              <a:rPr lang="en-US" dirty="0" err="1" smtClean="0"/>
              <a:t>sname</a:t>
            </a:r>
            <a:r>
              <a:rPr lang="en-US" dirty="0" smtClean="0"/>
              <a:t> from student </a:t>
            </a:r>
          </a:p>
          <a:p>
            <a:pPr marL="0" indent="0">
              <a:buNone/>
            </a:pPr>
            <a:r>
              <a:rPr lang="en-US" dirty="0"/>
              <a:t> </a:t>
            </a:r>
            <a:r>
              <a:rPr lang="en-US" dirty="0" smtClean="0"/>
              <a:t>     where age&gt;20 and</a:t>
            </a:r>
          </a:p>
          <a:p>
            <a:pPr marL="0" indent="0">
              <a:buNone/>
            </a:pPr>
            <a:r>
              <a:rPr lang="en-US" dirty="0"/>
              <a:t> </a:t>
            </a:r>
            <a:r>
              <a:rPr lang="en-US" dirty="0" smtClean="0"/>
              <a:t>       </a:t>
            </a:r>
            <a:r>
              <a:rPr lang="en-US" dirty="0" err="1" smtClean="0"/>
              <a:t>snum</a:t>
            </a:r>
            <a:r>
              <a:rPr lang="en-US" dirty="0" smtClean="0"/>
              <a:t> in (select </a:t>
            </a:r>
            <a:r>
              <a:rPr lang="en-US" dirty="0" err="1" smtClean="0"/>
              <a:t>snum</a:t>
            </a:r>
            <a:r>
              <a:rPr lang="en-US" dirty="0" smtClean="0"/>
              <a:t> from enrolled </a:t>
            </a:r>
          </a:p>
          <a:p>
            <a:pPr marL="0" indent="0">
              <a:buNone/>
            </a:pPr>
            <a:r>
              <a:rPr lang="en-US" dirty="0"/>
              <a:t> </a:t>
            </a:r>
            <a:r>
              <a:rPr lang="en-US" dirty="0" smtClean="0"/>
              <a:t>                                      where </a:t>
            </a:r>
            <a:r>
              <a:rPr lang="en-US" dirty="0" err="1" smtClean="0"/>
              <a:t>cname</a:t>
            </a:r>
            <a:r>
              <a:rPr lang="en-US" dirty="0" smtClean="0"/>
              <a:t>=‘C01’);</a:t>
            </a:r>
            <a:endParaRPr lang="en-IN" dirty="0"/>
          </a:p>
        </p:txBody>
      </p:sp>
    </p:spTree>
    <p:extLst>
      <p:ext uri="{BB962C8B-B14F-4D97-AF65-F5344CB8AC3E}">
        <p14:creationId xmlns:p14="http://schemas.microsoft.com/office/powerpoint/2010/main" val="393551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 Find the names of the faculty who are teaching senior students.</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471390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lstStyle/>
          <a:p>
            <a:pPr marL="0" indent="0">
              <a:buNone/>
            </a:pPr>
            <a:r>
              <a:rPr lang="en-US" b="1" dirty="0" smtClean="0"/>
              <a:t>SQL&gt; </a:t>
            </a:r>
            <a:r>
              <a:rPr lang="en-US" dirty="0" smtClean="0"/>
              <a:t>create table student</a:t>
            </a:r>
          </a:p>
          <a:p>
            <a:pPr marL="0" indent="0">
              <a:buNone/>
            </a:pPr>
            <a:r>
              <a:rPr lang="en-US" dirty="0" smtClean="0"/>
              <a:t>(</a:t>
            </a:r>
            <a:r>
              <a:rPr lang="en-US" dirty="0" err="1" smtClean="0"/>
              <a:t>snum</a:t>
            </a:r>
            <a:r>
              <a:rPr lang="en-US" dirty="0" smtClean="0"/>
              <a:t> number(4) primary key,</a:t>
            </a:r>
          </a:p>
          <a:p>
            <a:pPr marL="0" indent="0">
              <a:buNone/>
            </a:pPr>
            <a:r>
              <a:rPr lang="en-US" dirty="0" smtClean="0"/>
              <a:t> </a:t>
            </a:r>
            <a:r>
              <a:rPr lang="en-US" dirty="0" err="1" smtClean="0"/>
              <a:t>sname</a:t>
            </a:r>
            <a:r>
              <a:rPr lang="en-US" dirty="0" smtClean="0"/>
              <a:t> varchar2(10), major varchar2(5), </a:t>
            </a:r>
          </a:p>
          <a:p>
            <a:pPr marL="0" indent="0">
              <a:buNone/>
            </a:pPr>
            <a:r>
              <a:rPr lang="en-US" dirty="0"/>
              <a:t> </a:t>
            </a:r>
            <a:r>
              <a:rPr lang="en-US" dirty="0" err="1" smtClean="0"/>
              <a:t>slevel</a:t>
            </a:r>
            <a:r>
              <a:rPr lang="en-US" dirty="0" smtClean="0"/>
              <a:t> varchar2(10), age number(3));</a:t>
            </a:r>
          </a:p>
          <a:p>
            <a:pPr marL="0" indent="0">
              <a:buNone/>
            </a:pPr>
            <a:endParaRPr lang="en-US" dirty="0"/>
          </a:p>
          <a:p>
            <a:pPr marL="0" indent="0">
              <a:buNone/>
            </a:pPr>
            <a:r>
              <a:rPr lang="en-US" b="1" dirty="0" smtClean="0"/>
              <a:t>SQL&gt;</a:t>
            </a:r>
            <a:r>
              <a:rPr lang="en-US" dirty="0" smtClean="0"/>
              <a:t> create table fa</a:t>
            </a:r>
            <a:r>
              <a:rPr lang="en-IN" dirty="0" err="1" smtClean="0"/>
              <a:t>culty</a:t>
            </a:r>
            <a:endParaRPr lang="en-IN" dirty="0" smtClean="0"/>
          </a:p>
          <a:p>
            <a:pPr marL="0" indent="0">
              <a:buNone/>
            </a:pPr>
            <a:r>
              <a:rPr lang="en-IN" dirty="0" smtClean="0"/>
              <a:t>(fid number(4) primary key, </a:t>
            </a:r>
          </a:p>
          <a:p>
            <a:pPr marL="0" indent="0">
              <a:buNone/>
            </a:pPr>
            <a:r>
              <a:rPr lang="en-IN" dirty="0"/>
              <a:t> </a:t>
            </a:r>
            <a:r>
              <a:rPr lang="en-IN" dirty="0" smtClean="0"/>
              <a:t> </a:t>
            </a:r>
            <a:r>
              <a:rPr lang="en-IN" dirty="0" err="1" smtClean="0"/>
              <a:t>fname</a:t>
            </a:r>
            <a:r>
              <a:rPr lang="en-IN" dirty="0" smtClean="0"/>
              <a:t> varchar2(10), </a:t>
            </a:r>
            <a:r>
              <a:rPr lang="en-IN" dirty="0" err="1" smtClean="0"/>
              <a:t>deptid</a:t>
            </a:r>
            <a:r>
              <a:rPr lang="en-IN" dirty="0" smtClean="0"/>
              <a:t> number(5)); </a:t>
            </a:r>
            <a:endParaRPr lang="en-US" b="1" dirty="0" smtClean="0"/>
          </a:p>
        </p:txBody>
      </p:sp>
    </p:spTree>
    <p:extLst>
      <p:ext uri="{BB962C8B-B14F-4D97-AF65-F5344CB8AC3E}">
        <p14:creationId xmlns:p14="http://schemas.microsoft.com/office/powerpoint/2010/main" val="142109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553200"/>
          </a:xfrm>
        </p:spPr>
        <p:txBody>
          <a:bodyPr>
            <a:normAutofit/>
          </a:bodyPr>
          <a:lstStyle/>
          <a:p>
            <a:pPr marL="0" indent="0">
              <a:buNone/>
            </a:pPr>
            <a:r>
              <a:rPr lang="en-US" b="1" dirty="0" smtClean="0"/>
              <a:t>SQL&gt; </a:t>
            </a:r>
            <a:r>
              <a:rPr lang="en-US" dirty="0" smtClean="0"/>
              <a:t>create table class</a:t>
            </a:r>
          </a:p>
          <a:p>
            <a:pPr marL="0" indent="0">
              <a:buNone/>
            </a:pPr>
            <a:r>
              <a:rPr lang="en-US" dirty="0" smtClean="0"/>
              <a:t>(</a:t>
            </a:r>
            <a:r>
              <a:rPr lang="en-US" dirty="0" err="1" smtClean="0"/>
              <a:t>cname</a:t>
            </a:r>
            <a:r>
              <a:rPr lang="en-US" dirty="0" smtClean="0"/>
              <a:t> varchar2(4) primary key, </a:t>
            </a:r>
          </a:p>
          <a:p>
            <a:pPr marL="0" indent="0">
              <a:buNone/>
            </a:pPr>
            <a:r>
              <a:rPr lang="en-US" dirty="0"/>
              <a:t> </a:t>
            </a:r>
            <a:r>
              <a:rPr lang="en-US" dirty="0" err="1" smtClean="0"/>
              <a:t>meets_at</a:t>
            </a:r>
            <a:r>
              <a:rPr lang="en-US" dirty="0" smtClean="0"/>
              <a:t> varchar2(10), room varchar2(10), </a:t>
            </a:r>
          </a:p>
          <a:p>
            <a:pPr marL="0" indent="0">
              <a:buNone/>
            </a:pPr>
            <a:r>
              <a:rPr lang="en-US" dirty="0"/>
              <a:t> </a:t>
            </a:r>
            <a:r>
              <a:rPr lang="en-US" dirty="0" smtClean="0"/>
              <a:t>fid number(4) references faculty);</a:t>
            </a:r>
          </a:p>
          <a:p>
            <a:pPr marL="0" indent="0">
              <a:buNone/>
            </a:pPr>
            <a:endParaRPr lang="en-US" dirty="0"/>
          </a:p>
          <a:p>
            <a:pPr marL="0" indent="0">
              <a:buNone/>
            </a:pPr>
            <a:r>
              <a:rPr lang="en-US" b="1" dirty="0" smtClean="0"/>
              <a:t>SQL&gt; </a:t>
            </a:r>
            <a:r>
              <a:rPr lang="en-US" dirty="0" smtClean="0"/>
              <a:t>create table enrolled</a:t>
            </a:r>
          </a:p>
          <a:p>
            <a:pPr marL="0" indent="0">
              <a:buNone/>
            </a:pPr>
            <a:r>
              <a:rPr lang="en-US" dirty="0" smtClean="0"/>
              <a:t>(</a:t>
            </a:r>
            <a:r>
              <a:rPr lang="en-US" dirty="0" err="1" smtClean="0"/>
              <a:t>snum</a:t>
            </a:r>
            <a:r>
              <a:rPr lang="en-US" dirty="0" smtClean="0"/>
              <a:t> number(4) references student,</a:t>
            </a:r>
          </a:p>
          <a:p>
            <a:pPr marL="0" indent="0">
              <a:buNone/>
            </a:pPr>
            <a:r>
              <a:rPr lang="en-US" dirty="0"/>
              <a:t> </a:t>
            </a:r>
            <a:r>
              <a:rPr lang="en-US" dirty="0" err="1" smtClean="0"/>
              <a:t>cname</a:t>
            </a:r>
            <a:r>
              <a:rPr lang="en-US" dirty="0" smtClean="0"/>
              <a:t> varchar2(4) references class,</a:t>
            </a:r>
          </a:p>
          <a:p>
            <a:pPr marL="0" indent="0">
              <a:buNone/>
            </a:pPr>
            <a:r>
              <a:rPr lang="en-US" dirty="0"/>
              <a:t> </a:t>
            </a:r>
            <a:r>
              <a:rPr lang="en-US" dirty="0" smtClean="0"/>
              <a:t>primary key(</a:t>
            </a:r>
            <a:r>
              <a:rPr lang="en-US" dirty="0" err="1" smtClean="0"/>
              <a:t>snum</a:t>
            </a:r>
            <a:r>
              <a:rPr lang="en-US" dirty="0" smtClean="0"/>
              <a:t>, </a:t>
            </a:r>
            <a:r>
              <a:rPr lang="en-US" dirty="0" err="1" smtClean="0"/>
              <a:t>cname</a:t>
            </a:r>
            <a:r>
              <a:rPr lang="en-US" dirty="0" smtClean="0"/>
              <a:t>) );</a:t>
            </a:r>
          </a:p>
          <a:p>
            <a:pPr marL="0" indent="0">
              <a:buNone/>
            </a:pPr>
            <a:endParaRPr lang="en-US" dirty="0"/>
          </a:p>
          <a:p>
            <a:pPr marL="0" indent="0">
              <a:buNone/>
            </a:pPr>
            <a:r>
              <a:rPr lang="en-US" dirty="0" smtClean="0"/>
              <a:t> </a:t>
            </a:r>
          </a:p>
          <a:p>
            <a:pPr marL="0" indent="0">
              <a:buNone/>
            </a:pPr>
            <a:endParaRPr lang="en-IN" b="1" dirty="0"/>
          </a:p>
        </p:txBody>
      </p:sp>
    </p:spTree>
    <p:extLst>
      <p:ext uri="{BB962C8B-B14F-4D97-AF65-F5344CB8AC3E}">
        <p14:creationId xmlns:p14="http://schemas.microsoft.com/office/powerpoint/2010/main" val="1179334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lstStyle/>
          <a:p>
            <a:pPr marL="0" indent="0">
              <a:buNone/>
            </a:pPr>
            <a:r>
              <a:rPr lang="en-US" b="1" dirty="0" smtClean="0"/>
              <a:t>SQL&gt; </a:t>
            </a:r>
            <a:r>
              <a:rPr lang="en-US" dirty="0" smtClean="0"/>
              <a:t>insert into student values</a:t>
            </a:r>
          </a:p>
          <a:p>
            <a:pPr marL="0" indent="0">
              <a:buNone/>
            </a:pPr>
            <a:r>
              <a:rPr lang="en-US" dirty="0"/>
              <a:t> </a:t>
            </a:r>
            <a:r>
              <a:rPr lang="en-US" dirty="0" smtClean="0"/>
              <a:t>         (&amp;</a:t>
            </a:r>
            <a:r>
              <a:rPr lang="en-US" dirty="0" err="1" smtClean="0"/>
              <a:t>snum</a:t>
            </a:r>
            <a:r>
              <a:rPr lang="en-US" dirty="0" smtClean="0"/>
              <a:t>, ’&amp;</a:t>
            </a:r>
            <a:r>
              <a:rPr lang="en-US" dirty="0" err="1" smtClean="0"/>
              <a:t>sname</a:t>
            </a:r>
            <a:r>
              <a:rPr lang="en-US" dirty="0" smtClean="0"/>
              <a:t>’, ‘&amp;major’, ‘&amp;</a:t>
            </a:r>
            <a:r>
              <a:rPr lang="en-US" dirty="0" err="1" smtClean="0"/>
              <a:t>slevel</a:t>
            </a:r>
            <a:r>
              <a:rPr lang="en-US" dirty="0" smtClean="0"/>
              <a:t>’, &amp;age);</a:t>
            </a:r>
          </a:p>
          <a:p>
            <a:pPr marL="0" indent="0">
              <a:buNone/>
            </a:pPr>
            <a:endParaRPr lang="en-US" dirty="0"/>
          </a:p>
          <a:p>
            <a:pPr marL="0" indent="0">
              <a:buNone/>
            </a:pPr>
            <a:endParaRPr lang="en-US"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744175985"/>
              </p:ext>
            </p:extLst>
          </p:nvPr>
        </p:nvGraphicFramePr>
        <p:xfrm>
          <a:off x="457200" y="1549397"/>
          <a:ext cx="8077200" cy="5220065"/>
        </p:xfrm>
        <a:graphic>
          <a:graphicData uri="http://schemas.openxmlformats.org/drawingml/2006/table">
            <a:tbl>
              <a:tblPr firstRow="1" bandRow="1">
                <a:tableStyleId>{5940675A-B579-460E-94D1-54222C63F5DA}</a:tableStyleId>
              </a:tblPr>
              <a:tblGrid>
                <a:gridCol w="1615440"/>
                <a:gridCol w="1615440"/>
                <a:gridCol w="1615440"/>
                <a:gridCol w="1615440"/>
                <a:gridCol w="1615440"/>
              </a:tblGrid>
              <a:tr h="714829">
                <a:tc>
                  <a:txBody>
                    <a:bodyPr/>
                    <a:lstStyle/>
                    <a:p>
                      <a:pPr algn="ctr"/>
                      <a:r>
                        <a:rPr lang="en-US" sz="2800" b="1" dirty="0" err="1" smtClean="0"/>
                        <a:t>Snum</a:t>
                      </a:r>
                      <a:endParaRPr lang="en-IN" sz="2800" b="1" dirty="0"/>
                    </a:p>
                  </a:txBody>
                  <a:tcPr/>
                </a:tc>
                <a:tc>
                  <a:txBody>
                    <a:bodyPr/>
                    <a:lstStyle/>
                    <a:p>
                      <a:pPr algn="ctr"/>
                      <a:r>
                        <a:rPr lang="en-US" sz="2800" b="1" dirty="0" err="1" smtClean="0"/>
                        <a:t>Sname</a:t>
                      </a:r>
                      <a:endParaRPr lang="en-IN" sz="2800" b="1" dirty="0"/>
                    </a:p>
                  </a:txBody>
                  <a:tcPr/>
                </a:tc>
                <a:tc>
                  <a:txBody>
                    <a:bodyPr/>
                    <a:lstStyle/>
                    <a:p>
                      <a:pPr algn="ctr"/>
                      <a:r>
                        <a:rPr lang="en-US" sz="2800" b="1" dirty="0" smtClean="0"/>
                        <a:t>Major</a:t>
                      </a:r>
                      <a:endParaRPr lang="en-IN" sz="2800" b="1" dirty="0"/>
                    </a:p>
                  </a:txBody>
                  <a:tcPr/>
                </a:tc>
                <a:tc>
                  <a:txBody>
                    <a:bodyPr/>
                    <a:lstStyle/>
                    <a:p>
                      <a:pPr algn="ctr"/>
                      <a:r>
                        <a:rPr lang="en-US" sz="2800" b="1" dirty="0" smtClean="0"/>
                        <a:t>Level</a:t>
                      </a:r>
                      <a:endParaRPr lang="en-IN" sz="2800" b="1" dirty="0"/>
                    </a:p>
                  </a:txBody>
                  <a:tcPr/>
                </a:tc>
                <a:tc>
                  <a:txBody>
                    <a:bodyPr/>
                    <a:lstStyle/>
                    <a:p>
                      <a:pPr algn="ctr"/>
                      <a:r>
                        <a:rPr lang="en-US" sz="2800" b="1" dirty="0" smtClean="0"/>
                        <a:t>Age</a:t>
                      </a:r>
                      <a:endParaRPr lang="en-IN" sz="2800" b="1" dirty="0"/>
                    </a:p>
                  </a:txBody>
                  <a:tcPr/>
                </a:tc>
              </a:tr>
              <a:tr h="714829">
                <a:tc>
                  <a:txBody>
                    <a:bodyPr/>
                    <a:lstStyle/>
                    <a:p>
                      <a:pPr algn="ctr"/>
                      <a:r>
                        <a:rPr lang="en-US" sz="2400" dirty="0" smtClean="0"/>
                        <a:t>1</a:t>
                      </a:r>
                      <a:endParaRPr lang="en-IN" sz="2400" dirty="0"/>
                    </a:p>
                  </a:txBody>
                  <a:tcPr/>
                </a:tc>
                <a:tc>
                  <a:txBody>
                    <a:bodyPr/>
                    <a:lstStyle/>
                    <a:p>
                      <a:pPr algn="ctr"/>
                      <a:r>
                        <a:rPr lang="en-US" sz="2400" dirty="0" err="1" smtClean="0"/>
                        <a:t>Adarsh</a:t>
                      </a:r>
                      <a:endParaRPr lang="en-IN" sz="2400" dirty="0"/>
                    </a:p>
                  </a:txBody>
                  <a:tcPr/>
                </a:tc>
                <a:tc>
                  <a:txBody>
                    <a:bodyPr/>
                    <a:lstStyle/>
                    <a:p>
                      <a:pPr algn="ctr"/>
                      <a:r>
                        <a:rPr lang="en-US" sz="2400" dirty="0" smtClean="0"/>
                        <a:t>CSE</a:t>
                      </a:r>
                      <a:endParaRPr lang="en-IN" sz="2400" dirty="0"/>
                    </a:p>
                  </a:txBody>
                  <a:tcPr/>
                </a:tc>
                <a:tc>
                  <a:txBody>
                    <a:bodyPr/>
                    <a:lstStyle/>
                    <a:p>
                      <a:pPr algn="ctr"/>
                      <a:r>
                        <a:rPr lang="en-US" sz="2400" dirty="0" smtClean="0"/>
                        <a:t>Jr</a:t>
                      </a:r>
                      <a:endParaRPr lang="en-IN" sz="2400" dirty="0"/>
                    </a:p>
                  </a:txBody>
                  <a:tcPr/>
                </a:tc>
                <a:tc>
                  <a:txBody>
                    <a:bodyPr/>
                    <a:lstStyle/>
                    <a:p>
                      <a:pPr algn="ctr"/>
                      <a:r>
                        <a:rPr lang="en-US" sz="2400" dirty="0" smtClean="0"/>
                        <a:t>18</a:t>
                      </a:r>
                      <a:endParaRPr lang="en-IN" sz="2400" dirty="0"/>
                    </a:p>
                  </a:txBody>
                  <a:tcPr/>
                </a:tc>
              </a:tr>
              <a:tr h="714829">
                <a:tc>
                  <a:txBody>
                    <a:bodyPr/>
                    <a:lstStyle/>
                    <a:p>
                      <a:pPr algn="ctr"/>
                      <a:r>
                        <a:rPr lang="en-US" sz="2400" dirty="0" smtClean="0"/>
                        <a:t>2</a:t>
                      </a:r>
                      <a:endParaRPr lang="en-IN" sz="2400" dirty="0"/>
                    </a:p>
                  </a:txBody>
                  <a:tcPr/>
                </a:tc>
                <a:tc>
                  <a:txBody>
                    <a:bodyPr/>
                    <a:lstStyle/>
                    <a:p>
                      <a:pPr algn="ctr"/>
                      <a:r>
                        <a:rPr lang="en-US" sz="2400" dirty="0" err="1" smtClean="0"/>
                        <a:t>Akhil</a:t>
                      </a:r>
                      <a:endParaRPr lang="en-IN" sz="2400" dirty="0"/>
                    </a:p>
                  </a:txBody>
                  <a:tcPr/>
                </a:tc>
                <a:tc>
                  <a:txBody>
                    <a:bodyPr/>
                    <a:lstStyle/>
                    <a:p>
                      <a:pPr algn="ctr"/>
                      <a:r>
                        <a:rPr lang="en-US" sz="2400" dirty="0" smtClean="0"/>
                        <a:t>ISE</a:t>
                      </a:r>
                      <a:endParaRPr lang="en-IN" sz="2400" dirty="0"/>
                    </a:p>
                  </a:txBody>
                  <a:tcPr/>
                </a:tc>
                <a:tc>
                  <a:txBody>
                    <a:bodyPr/>
                    <a:lstStyle/>
                    <a:p>
                      <a:pPr algn="ctr"/>
                      <a:r>
                        <a:rPr lang="en-US" sz="2400" dirty="0" err="1" smtClean="0"/>
                        <a:t>Sr</a:t>
                      </a:r>
                      <a:endParaRPr lang="en-IN" sz="2400" dirty="0"/>
                    </a:p>
                  </a:txBody>
                  <a:tcPr/>
                </a:tc>
                <a:tc>
                  <a:txBody>
                    <a:bodyPr/>
                    <a:lstStyle/>
                    <a:p>
                      <a:pPr algn="ctr"/>
                      <a:r>
                        <a:rPr lang="en-US" sz="2400" dirty="0" smtClean="0"/>
                        <a:t>22</a:t>
                      </a:r>
                      <a:endParaRPr lang="en-IN" sz="2400" dirty="0"/>
                    </a:p>
                  </a:txBody>
                  <a:tcPr/>
                </a:tc>
              </a:tr>
              <a:tr h="714829">
                <a:tc>
                  <a:txBody>
                    <a:bodyPr/>
                    <a:lstStyle/>
                    <a:p>
                      <a:pPr algn="ctr"/>
                      <a:r>
                        <a:rPr lang="en-US" sz="2400" dirty="0" smtClean="0"/>
                        <a:t>3</a:t>
                      </a:r>
                      <a:endParaRPr lang="en-IN" sz="2400" dirty="0"/>
                    </a:p>
                  </a:txBody>
                  <a:tcPr/>
                </a:tc>
                <a:tc>
                  <a:txBody>
                    <a:bodyPr/>
                    <a:lstStyle/>
                    <a:p>
                      <a:pPr algn="ctr"/>
                      <a:r>
                        <a:rPr lang="en-US" sz="2400" dirty="0" err="1" smtClean="0"/>
                        <a:t>Bhavya</a:t>
                      </a:r>
                      <a:endParaRPr lang="en-IN" sz="2400" dirty="0"/>
                    </a:p>
                  </a:txBody>
                  <a:tcPr/>
                </a:tc>
                <a:tc>
                  <a:txBody>
                    <a:bodyPr/>
                    <a:lstStyle/>
                    <a:p>
                      <a:pPr algn="ctr"/>
                      <a:r>
                        <a:rPr lang="en-US" sz="2400" dirty="0" smtClean="0"/>
                        <a:t>CSE</a:t>
                      </a:r>
                      <a:endParaRPr lang="en-IN" sz="2400" dirty="0"/>
                    </a:p>
                  </a:txBody>
                  <a:tcPr/>
                </a:tc>
                <a:tc>
                  <a:txBody>
                    <a:bodyPr/>
                    <a:lstStyle/>
                    <a:p>
                      <a:pPr algn="ctr"/>
                      <a:r>
                        <a:rPr lang="en-US" sz="2400" dirty="0" err="1" smtClean="0"/>
                        <a:t>Sr</a:t>
                      </a:r>
                      <a:endParaRPr lang="en-IN" sz="2400" dirty="0"/>
                    </a:p>
                  </a:txBody>
                  <a:tcPr/>
                </a:tc>
                <a:tc>
                  <a:txBody>
                    <a:bodyPr/>
                    <a:lstStyle/>
                    <a:p>
                      <a:pPr algn="ctr"/>
                      <a:r>
                        <a:rPr lang="en-US" sz="2400" dirty="0" smtClean="0"/>
                        <a:t>21</a:t>
                      </a:r>
                      <a:endParaRPr lang="en-IN" sz="2400" dirty="0"/>
                    </a:p>
                  </a:txBody>
                  <a:tcPr/>
                </a:tc>
              </a:tr>
              <a:tr h="714829">
                <a:tc>
                  <a:txBody>
                    <a:bodyPr/>
                    <a:lstStyle/>
                    <a:p>
                      <a:pPr algn="ctr"/>
                      <a:r>
                        <a:rPr lang="en-US" sz="2400" dirty="0" smtClean="0"/>
                        <a:t>4</a:t>
                      </a:r>
                      <a:endParaRPr lang="en-IN" sz="2400" dirty="0"/>
                    </a:p>
                  </a:txBody>
                  <a:tcPr/>
                </a:tc>
                <a:tc>
                  <a:txBody>
                    <a:bodyPr/>
                    <a:lstStyle/>
                    <a:p>
                      <a:pPr algn="ctr"/>
                      <a:r>
                        <a:rPr lang="en-US" sz="2400" dirty="0" err="1" smtClean="0"/>
                        <a:t>Shwetha</a:t>
                      </a:r>
                      <a:endParaRPr lang="en-IN"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CSE</a:t>
                      </a:r>
                      <a:endParaRPr lang="en-IN" sz="2400" dirty="0" smtClean="0"/>
                    </a:p>
                    <a:p>
                      <a:pPr algn="ctr"/>
                      <a:endParaRPr lang="en-IN" sz="2400" dirty="0"/>
                    </a:p>
                  </a:txBody>
                  <a:tcPr/>
                </a:tc>
                <a:tc>
                  <a:txBody>
                    <a:bodyPr/>
                    <a:lstStyle/>
                    <a:p>
                      <a:pPr algn="ctr"/>
                      <a:r>
                        <a:rPr lang="en-US" sz="2400" dirty="0" smtClean="0"/>
                        <a:t>Jr</a:t>
                      </a:r>
                      <a:endParaRPr lang="en-IN" sz="2400" dirty="0"/>
                    </a:p>
                  </a:txBody>
                  <a:tcPr/>
                </a:tc>
                <a:tc>
                  <a:txBody>
                    <a:bodyPr/>
                    <a:lstStyle/>
                    <a:p>
                      <a:pPr algn="ctr"/>
                      <a:r>
                        <a:rPr lang="en-US" sz="2400" dirty="0" smtClean="0"/>
                        <a:t>19</a:t>
                      </a:r>
                      <a:endParaRPr lang="en-IN" sz="2400" dirty="0"/>
                    </a:p>
                  </a:txBody>
                  <a:tcPr/>
                </a:tc>
              </a:tr>
              <a:tr h="714829">
                <a:tc>
                  <a:txBody>
                    <a:bodyPr/>
                    <a:lstStyle/>
                    <a:p>
                      <a:pPr algn="ctr"/>
                      <a:r>
                        <a:rPr lang="en-US" sz="2400" dirty="0" smtClean="0"/>
                        <a:t>5</a:t>
                      </a:r>
                      <a:endParaRPr lang="en-IN" sz="2400" dirty="0"/>
                    </a:p>
                  </a:txBody>
                  <a:tcPr/>
                </a:tc>
                <a:tc>
                  <a:txBody>
                    <a:bodyPr/>
                    <a:lstStyle/>
                    <a:p>
                      <a:pPr algn="ctr"/>
                      <a:r>
                        <a:rPr lang="en-US" sz="2400" dirty="0" smtClean="0"/>
                        <a:t>Nagaraj</a:t>
                      </a:r>
                      <a:endParaRPr lang="en-IN" sz="2400" dirty="0"/>
                    </a:p>
                  </a:txBody>
                  <a:tcPr/>
                </a:tc>
                <a:tc>
                  <a:txBody>
                    <a:bodyPr/>
                    <a:lstStyle/>
                    <a:p>
                      <a:pPr algn="ctr"/>
                      <a:r>
                        <a:rPr lang="en-US" sz="2400" dirty="0" smtClean="0"/>
                        <a:t>ISE</a:t>
                      </a:r>
                      <a:endParaRPr lang="en-IN" sz="2400" dirty="0"/>
                    </a:p>
                  </a:txBody>
                  <a:tcPr/>
                </a:tc>
                <a:tc>
                  <a:txBody>
                    <a:bodyPr/>
                    <a:lstStyle/>
                    <a:p>
                      <a:pPr algn="ctr"/>
                      <a:r>
                        <a:rPr lang="en-US" sz="2400" dirty="0" err="1" smtClean="0"/>
                        <a:t>Sr</a:t>
                      </a:r>
                      <a:endParaRPr lang="en-IN" sz="2400" dirty="0"/>
                    </a:p>
                  </a:txBody>
                  <a:tcPr/>
                </a:tc>
                <a:tc>
                  <a:txBody>
                    <a:bodyPr/>
                    <a:lstStyle/>
                    <a:p>
                      <a:pPr algn="ctr"/>
                      <a:r>
                        <a:rPr lang="en-US" sz="2400" dirty="0" smtClean="0"/>
                        <a:t>22</a:t>
                      </a:r>
                      <a:endParaRPr lang="en-IN" sz="2400" dirty="0"/>
                    </a:p>
                  </a:txBody>
                  <a:tcPr/>
                </a:tc>
              </a:tr>
              <a:tr h="714829">
                <a:tc>
                  <a:txBody>
                    <a:bodyPr/>
                    <a:lstStyle/>
                    <a:p>
                      <a:pPr algn="ctr"/>
                      <a:r>
                        <a:rPr lang="en-US" sz="2400" dirty="0" smtClean="0"/>
                        <a:t>6</a:t>
                      </a:r>
                      <a:endParaRPr lang="en-IN" sz="2400" dirty="0"/>
                    </a:p>
                  </a:txBody>
                  <a:tcPr/>
                </a:tc>
                <a:tc>
                  <a:txBody>
                    <a:bodyPr/>
                    <a:lstStyle/>
                    <a:p>
                      <a:pPr algn="ctr"/>
                      <a:r>
                        <a:rPr lang="en-US" sz="2400" dirty="0" err="1" smtClean="0"/>
                        <a:t>Hema</a:t>
                      </a:r>
                      <a:endParaRPr lang="en-IN"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CSE</a:t>
                      </a:r>
                      <a:endParaRPr lang="en-IN" sz="2400" dirty="0" smtClean="0"/>
                    </a:p>
                    <a:p>
                      <a:pPr algn="ctr"/>
                      <a:endParaRPr lang="en-IN" sz="2400" dirty="0"/>
                    </a:p>
                  </a:txBody>
                  <a:tcPr/>
                </a:tc>
                <a:tc>
                  <a:txBody>
                    <a:bodyPr/>
                    <a:lstStyle/>
                    <a:p>
                      <a:pPr algn="ctr"/>
                      <a:r>
                        <a:rPr lang="en-US" sz="2400" dirty="0" smtClean="0"/>
                        <a:t>Jr</a:t>
                      </a:r>
                      <a:endParaRPr lang="en-IN" sz="2400" dirty="0"/>
                    </a:p>
                  </a:txBody>
                  <a:tcPr/>
                </a:tc>
                <a:tc>
                  <a:txBody>
                    <a:bodyPr/>
                    <a:lstStyle/>
                    <a:p>
                      <a:pPr algn="ctr"/>
                      <a:r>
                        <a:rPr lang="en-US" sz="2400" dirty="0" smtClean="0"/>
                        <a:t>19</a:t>
                      </a:r>
                      <a:endParaRPr lang="en-IN" sz="2400" dirty="0"/>
                    </a:p>
                  </a:txBody>
                  <a:tcPr/>
                </a:tc>
              </a:tr>
            </a:tbl>
          </a:graphicData>
        </a:graphic>
      </p:graphicFrame>
    </p:spTree>
    <p:extLst>
      <p:ext uri="{BB962C8B-B14F-4D97-AF65-F5344CB8AC3E}">
        <p14:creationId xmlns:p14="http://schemas.microsoft.com/office/powerpoint/2010/main" val="241676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lstStyle/>
          <a:p>
            <a:pPr marL="0" indent="0">
              <a:buNone/>
            </a:pPr>
            <a:r>
              <a:rPr lang="en-US" b="1" dirty="0" smtClean="0"/>
              <a:t>SQL&gt; </a:t>
            </a:r>
            <a:r>
              <a:rPr lang="en-US" dirty="0" smtClean="0"/>
              <a:t>insert into faculty values</a:t>
            </a:r>
          </a:p>
          <a:p>
            <a:pPr marL="0" indent="0">
              <a:buNone/>
            </a:pPr>
            <a:r>
              <a:rPr lang="en-US" dirty="0"/>
              <a:t> </a:t>
            </a:r>
            <a:r>
              <a:rPr lang="en-US" dirty="0" smtClean="0"/>
              <a:t>         (&amp;fid, ‘&amp;</a:t>
            </a:r>
            <a:r>
              <a:rPr lang="en-US" dirty="0" err="1" smtClean="0"/>
              <a:t>fname</a:t>
            </a:r>
            <a:r>
              <a:rPr lang="en-US" dirty="0" smtClean="0"/>
              <a:t>’, &amp;</a:t>
            </a:r>
            <a:r>
              <a:rPr lang="en-US" dirty="0" err="1" smtClean="0"/>
              <a:t>deptid</a:t>
            </a:r>
            <a:r>
              <a:rPr lang="en-US" dirty="0" smtClean="0"/>
              <a:t>);</a:t>
            </a:r>
          </a:p>
          <a:p>
            <a:pPr marL="0" indent="0">
              <a:buNone/>
            </a:pPr>
            <a:endParaRPr lang="en-US" dirty="0" smtClean="0"/>
          </a:p>
          <a:p>
            <a:pPr marL="0" indent="0">
              <a:buNone/>
            </a:pPr>
            <a:r>
              <a:rPr lang="en-US" dirty="0" smtClean="0"/>
              <a:t> </a:t>
            </a:r>
            <a:endParaRPr lang="en-IN" b="1" dirty="0"/>
          </a:p>
        </p:txBody>
      </p:sp>
      <p:graphicFrame>
        <p:nvGraphicFramePr>
          <p:cNvPr id="4" name="Table 3"/>
          <p:cNvGraphicFramePr>
            <a:graphicFrameLocks noGrp="1"/>
          </p:cNvGraphicFramePr>
          <p:nvPr>
            <p:extLst>
              <p:ext uri="{D42A27DB-BD31-4B8C-83A1-F6EECF244321}">
                <p14:modId xmlns:p14="http://schemas.microsoft.com/office/powerpoint/2010/main" val="1286154240"/>
              </p:ext>
            </p:extLst>
          </p:nvPr>
        </p:nvGraphicFramePr>
        <p:xfrm>
          <a:off x="685800" y="1590042"/>
          <a:ext cx="7772400" cy="4582156"/>
        </p:xfrm>
        <a:graphic>
          <a:graphicData uri="http://schemas.openxmlformats.org/drawingml/2006/table">
            <a:tbl>
              <a:tblPr firstRow="1" bandRow="1">
                <a:tableStyleId>{5940675A-B579-460E-94D1-54222C63F5DA}</a:tableStyleId>
              </a:tblPr>
              <a:tblGrid>
                <a:gridCol w="2590800"/>
                <a:gridCol w="2590800"/>
                <a:gridCol w="2590800"/>
              </a:tblGrid>
              <a:tr h="754956">
                <a:tc>
                  <a:txBody>
                    <a:bodyPr/>
                    <a:lstStyle/>
                    <a:p>
                      <a:pPr algn="ctr"/>
                      <a:r>
                        <a:rPr lang="en-US" sz="2800" b="1" dirty="0" smtClean="0"/>
                        <a:t>Fid</a:t>
                      </a:r>
                      <a:endParaRPr lang="en-IN" sz="2800" b="1" dirty="0"/>
                    </a:p>
                  </a:txBody>
                  <a:tcPr/>
                </a:tc>
                <a:tc>
                  <a:txBody>
                    <a:bodyPr/>
                    <a:lstStyle/>
                    <a:p>
                      <a:pPr algn="ctr"/>
                      <a:r>
                        <a:rPr lang="en-US" sz="2800" b="1" dirty="0" err="1" smtClean="0"/>
                        <a:t>Fname</a:t>
                      </a:r>
                      <a:endParaRPr lang="en-IN" sz="2800" b="1" dirty="0"/>
                    </a:p>
                  </a:txBody>
                  <a:tcPr/>
                </a:tc>
                <a:tc>
                  <a:txBody>
                    <a:bodyPr/>
                    <a:lstStyle/>
                    <a:p>
                      <a:pPr algn="ctr"/>
                      <a:r>
                        <a:rPr lang="en-US" sz="2800" b="1" dirty="0" err="1" smtClean="0"/>
                        <a:t>Deptid</a:t>
                      </a:r>
                      <a:endParaRPr lang="en-IN" sz="2800" b="1" dirty="0"/>
                    </a:p>
                  </a:txBody>
                  <a:tcPr/>
                </a:tc>
              </a:tr>
              <a:tr h="765440">
                <a:tc>
                  <a:txBody>
                    <a:bodyPr/>
                    <a:lstStyle/>
                    <a:p>
                      <a:pPr algn="ctr"/>
                      <a:r>
                        <a:rPr lang="en-US" sz="2800" dirty="0" smtClean="0"/>
                        <a:t> 501</a:t>
                      </a:r>
                      <a:endParaRPr lang="en-IN" sz="2800" dirty="0"/>
                    </a:p>
                  </a:txBody>
                  <a:tcPr/>
                </a:tc>
                <a:tc>
                  <a:txBody>
                    <a:bodyPr/>
                    <a:lstStyle/>
                    <a:p>
                      <a:pPr algn="ctr"/>
                      <a:r>
                        <a:rPr lang="en-US" sz="2800" dirty="0" err="1" smtClean="0"/>
                        <a:t>Harshith</a:t>
                      </a:r>
                      <a:endParaRPr lang="en-IN" sz="2800" dirty="0"/>
                    </a:p>
                  </a:txBody>
                  <a:tcPr/>
                </a:tc>
                <a:tc>
                  <a:txBody>
                    <a:bodyPr/>
                    <a:lstStyle/>
                    <a:p>
                      <a:pPr algn="ctr"/>
                      <a:r>
                        <a:rPr lang="en-US" sz="2800" dirty="0" smtClean="0"/>
                        <a:t>201</a:t>
                      </a:r>
                      <a:endParaRPr lang="en-IN" sz="2800" dirty="0"/>
                    </a:p>
                  </a:txBody>
                  <a:tcPr/>
                </a:tc>
              </a:tr>
              <a:tr h="765440">
                <a:tc>
                  <a:txBody>
                    <a:bodyPr/>
                    <a:lstStyle/>
                    <a:p>
                      <a:pPr algn="ctr"/>
                      <a:r>
                        <a:rPr lang="en-US" sz="2800" dirty="0" smtClean="0"/>
                        <a:t>502</a:t>
                      </a:r>
                      <a:endParaRPr lang="en-IN" sz="2800" dirty="0"/>
                    </a:p>
                  </a:txBody>
                  <a:tcPr/>
                </a:tc>
                <a:tc>
                  <a:txBody>
                    <a:bodyPr/>
                    <a:lstStyle/>
                    <a:p>
                      <a:pPr algn="ctr"/>
                      <a:r>
                        <a:rPr lang="en-US" sz="2800" dirty="0" err="1" smtClean="0"/>
                        <a:t>Shobha</a:t>
                      </a:r>
                      <a:endParaRPr lang="en-IN" sz="2800" dirty="0"/>
                    </a:p>
                  </a:txBody>
                  <a:tcPr/>
                </a:tc>
                <a:tc>
                  <a:txBody>
                    <a:bodyPr/>
                    <a:lstStyle/>
                    <a:p>
                      <a:pPr algn="ctr"/>
                      <a:r>
                        <a:rPr lang="en-US" sz="2800" dirty="0" smtClean="0"/>
                        <a:t>202</a:t>
                      </a:r>
                      <a:endParaRPr lang="en-IN" sz="2800" dirty="0"/>
                    </a:p>
                  </a:txBody>
                  <a:tcPr/>
                </a:tc>
              </a:tr>
              <a:tr h="765440">
                <a:tc>
                  <a:txBody>
                    <a:bodyPr/>
                    <a:lstStyle/>
                    <a:p>
                      <a:pPr algn="ctr"/>
                      <a:r>
                        <a:rPr lang="en-US" sz="2800" dirty="0" smtClean="0"/>
                        <a:t>503</a:t>
                      </a:r>
                      <a:endParaRPr lang="en-IN" sz="2800" dirty="0"/>
                    </a:p>
                  </a:txBody>
                  <a:tcPr/>
                </a:tc>
                <a:tc>
                  <a:txBody>
                    <a:bodyPr/>
                    <a:lstStyle/>
                    <a:p>
                      <a:pPr algn="ctr"/>
                      <a:r>
                        <a:rPr lang="en-US" sz="2800" dirty="0" smtClean="0"/>
                        <a:t>Chaitra</a:t>
                      </a:r>
                      <a:endParaRPr lang="en-IN" sz="2800" dirty="0"/>
                    </a:p>
                  </a:txBody>
                  <a:tcPr/>
                </a:tc>
                <a:tc>
                  <a:txBody>
                    <a:bodyPr/>
                    <a:lstStyle/>
                    <a:p>
                      <a:pPr algn="ctr"/>
                      <a:r>
                        <a:rPr lang="en-US" sz="2800" dirty="0" smtClean="0"/>
                        <a:t>203</a:t>
                      </a:r>
                      <a:endParaRPr lang="en-IN" sz="2800" dirty="0"/>
                    </a:p>
                  </a:txBody>
                  <a:tcPr/>
                </a:tc>
              </a:tr>
              <a:tr h="765440">
                <a:tc>
                  <a:txBody>
                    <a:bodyPr/>
                    <a:lstStyle/>
                    <a:p>
                      <a:pPr algn="ctr"/>
                      <a:r>
                        <a:rPr lang="en-US" sz="2800" dirty="0" smtClean="0"/>
                        <a:t>504</a:t>
                      </a:r>
                      <a:endParaRPr lang="en-IN" sz="2800" dirty="0"/>
                    </a:p>
                  </a:txBody>
                  <a:tcPr/>
                </a:tc>
                <a:tc>
                  <a:txBody>
                    <a:bodyPr/>
                    <a:lstStyle/>
                    <a:p>
                      <a:pPr algn="ctr"/>
                      <a:r>
                        <a:rPr lang="en-US" sz="2800" dirty="0" err="1" smtClean="0"/>
                        <a:t>Pratap</a:t>
                      </a:r>
                      <a:endParaRPr lang="en-IN" sz="2800" dirty="0"/>
                    </a:p>
                  </a:txBody>
                  <a:tcPr/>
                </a:tc>
                <a:tc>
                  <a:txBody>
                    <a:bodyPr/>
                    <a:lstStyle/>
                    <a:p>
                      <a:pPr algn="ctr"/>
                      <a:r>
                        <a:rPr lang="en-US" sz="2800" dirty="0" smtClean="0"/>
                        <a:t>204</a:t>
                      </a:r>
                      <a:endParaRPr lang="en-IN" sz="2800" dirty="0"/>
                    </a:p>
                  </a:txBody>
                  <a:tcPr/>
                </a:tc>
              </a:tr>
              <a:tr h="765440">
                <a:tc>
                  <a:txBody>
                    <a:bodyPr/>
                    <a:lstStyle/>
                    <a:p>
                      <a:pPr algn="ctr"/>
                      <a:r>
                        <a:rPr lang="en-US" sz="2800" dirty="0" smtClean="0"/>
                        <a:t>505</a:t>
                      </a:r>
                      <a:endParaRPr lang="en-IN" sz="2800" dirty="0"/>
                    </a:p>
                  </a:txBody>
                  <a:tcPr/>
                </a:tc>
                <a:tc>
                  <a:txBody>
                    <a:bodyPr/>
                    <a:lstStyle/>
                    <a:p>
                      <a:pPr algn="ctr"/>
                      <a:r>
                        <a:rPr lang="en-US" sz="2800" dirty="0" err="1" smtClean="0"/>
                        <a:t>Sushma</a:t>
                      </a:r>
                      <a:endParaRPr lang="en-IN" sz="2800" dirty="0"/>
                    </a:p>
                  </a:txBody>
                  <a:tcPr/>
                </a:tc>
                <a:tc>
                  <a:txBody>
                    <a:bodyPr/>
                    <a:lstStyle/>
                    <a:p>
                      <a:pPr algn="ctr"/>
                      <a:r>
                        <a:rPr lang="en-US" sz="2800" dirty="0" smtClean="0"/>
                        <a:t>205</a:t>
                      </a:r>
                      <a:endParaRPr lang="en-IN" sz="2800" dirty="0"/>
                    </a:p>
                  </a:txBody>
                  <a:tcPr/>
                </a:tc>
              </a:tr>
            </a:tbl>
          </a:graphicData>
        </a:graphic>
      </p:graphicFrame>
    </p:spTree>
    <p:extLst>
      <p:ext uri="{BB962C8B-B14F-4D97-AF65-F5344CB8AC3E}">
        <p14:creationId xmlns:p14="http://schemas.microsoft.com/office/powerpoint/2010/main" val="45373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lstStyle/>
          <a:p>
            <a:pPr marL="0" indent="0">
              <a:buNone/>
            </a:pPr>
            <a:r>
              <a:rPr lang="en-US" b="1" dirty="0" smtClean="0"/>
              <a:t>SQL&gt; </a:t>
            </a:r>
            <a:r>
              <a:rPr lang="en-US" dirty="0" smtClean="0"/>
              <a:t>insert into class values</a:t>
            </a:r>
          </a:p>
          <a:p>
            <a:pPr marL="0" indent="0">
              <a:buNone/>
            </a:pPr>
            <a:r>
              <a:rPr lang="en-US" b="1" dirty="0"/>
              <a:t> </a:t>
            </a:r>
            <a:r>
              <a:rPr lang="en-US" b="1" dirty="0" smtClean="0"/>
              <a:t>         </a:t>
            </a:r>
            <a:r>
              <a:rPr lang="en-US" dirty="0" smtClean="0"/>
              <a:t>( ‘&amp;</a:t>
            </a:r>
            <a:r>
              <a:rPr lang="en-US" dirty="0" err="1" smtClean="0"/>
              <a:t>cname</a:t>
            </a:r>
            <a:r>
              <a:rPr lang="en-US" dirty="0" smtClean="0"/>
              <a:t>’, ‘&amp;</a:t>
            </a:r>
            <a:r>
              <a:rPr lang="en-US" dirty="0" err="1"/>
              <a:t>m</a:t>
            </a:r>
            <a:r>
              <a:rPr lang="en-US" dirty="0" err="1" smtClean="0"/>
              <a:t>eets_at</a:t>
            </a:r>
            <a:r>
              <a:rPr lang="en-US" dirty="0" smtClean="0"/>
              <a:t>’, ‘&amp;room’, &amp;fid);</a:t>
            </a:r>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858052775"/>
              </p:ext>
            </p:extLst>
          </p:nvPr>
        </p:nvGraphicFramePr>
        <p:xfrm>
          <a:off x="685800" y="1600200"/>
          <a:ext cx="7696200" cy="5143500"/>
        </p:xfrm>
        <a:graphic>
          <a:graphicData uri="http://schemas.openxmlformats.org/drawingml/2006/table">
            <a:tbl>
              <a:tblPr firstRow="1" bandRow="1">
                <a:tableStyleId>{5940675A-B579-460E-94D1-54222C63F5DA}</a:tableStyleId>
              </a:tblPr>
              <a:tblGrid>
                <a:gridCol w="1924050"/>
                <a:gridCol w="1924050"/>
                <a:gridCol w="1924050"/>
                <a:gridCol w="1924050"/>
              </a:tblGrid>
              <a:tr h="571500">
                <a:tc>
                  <a:txBody>
                    <a:bodyPr/>
                    <a:lstStyle/>
                    <a:p>
                      <a:pPr algn="ctr"/>
                      <a:r>
                        <a:rPr lang="en-US" sz="2800" dirty="0" err="1" smtClean="0"/>
                        <a:t>Cname</a:t>
                      </a:r>
                      <a:endParaRPr lang="en-IN" sz="2800" dirty="0"/>
                    </a:p>
                  </a:txBody>
                  <a:tcPr/>
                </a:tc>
                <a:tc>
                  <a:txBody>
                    <a:bodyPr/>
                    <a:lstStyle/>
                    <a:p>
                      <a:pPr algn="ctr"/>
                      <a:r>
                        <a:rPr lang="en-US" sz="2800" dirty="0" err="1" smtClean="0"/>
                        <a:t>Meets_at</a:t>
                      </a:r>
                      <a:endParaRPr lang="en-IN" sz="2800" dirty="0"/>
                    </a:p>
                  </a:txBody>
                  <a:tcPr/>
                </a:tc>
                <a:tc>
                  <a:txBody>
                    <a:bodyPr/>
                    <a:lstStyle/>
                    <a:p>
                      <a:pPr algn="ctr"/>
                      <a:r>
                        <a:rPr lang="en-US" sz="2800" dirty="0" smtClean="0"/>
                        <a:t>Room</a:t>
                      </a:r>
                      <a:endParaRPr lang="en-IN" sz="2800" dirty="0"/>
                    </a:p>
                  </a:txBody>
                  <a:tcPr/>
                </a:tc>
                <a:tc>
                  <a:txBody>
                    <a:bodyPr/>
                    <a:lstStyle/>
                    <a:p>
                      <a:pPr algn="ctr"/>
                      <a:r>
                        <a:rPr lang="en-US" sz="2800" dirty="0" smtClean="0"/>
                        <a:t>Fid</a:t>
                      </a:r>
                      <a:endParaRPr lang="en-IN" sz="2800" dirty="0"/>
                    </a:p>
                  </a:txBody>
                  <a:tcPr/>
                </a:tc>
              </a:tr>
              <a:tr h="571500">
                <a:tc>
                  <a:txBody>
                    <a:bodyPr/>
                    <a:lstStyle/>
                    <a:p>
                      <a:pPr algn="ctr"/>
                      <a:r>
                        <a:rPr lang="en-US" sz="2400" dirty="0" smtClean="0"/>
                        <a:t>C01</a:t>
                      </a:r>
                      <a:endParaRPr lang="en-IN" sz="2400" dirty="0"/>
                    </a:p>
                  </a:txBody>
                  <a:tcPr/>
                </a:tc>
                <a:tc>
                  <a:txBody>
                    <a:bodyPr/>
                    <a:lstStyle/>
                    <a:p>
                      <a:pPr algn="ctr"/>
                      <a:r>
                        <a:rPr lang="en-US" sz="2400" dirty="0" smtClean="0"/>
                        <a:t>10am</a:t>
                      </a:r>
                      <a:endParaRPr lang="en-IN" sz="2400" dirty="0"/>
                    </a:p>
                  </a:txBody>
                  <a:tcPr/>
                </a:tc>
                <a:tc>
                  <a:txBody>
                    <a:bodyPr/>
                    <a:lstStyle/>
                    <a:p>
                      <a:pPr algn="ctr"/>
                      <a:r>
                        <a:rPr lang="en-US" sz="2400" dirty="0" smtClean="0"/>
                        <a:t>R128</a:t>
                      </a:r>
                      <a:endParaRPr lang="en-IN" sz="2400" dirty="0"/>
                    </a:p>
                  </a:txBody>
                  <a:tcPr/>
                </a:tc>
                <a:tc>
                  <a:txBody>
                    <a:bodyPr/>
                    <a:lstStyle/>
                    <a:p>
                      <a:pPr algn="ctr"/>
                      <a:r>
                        <a:rPr lang="en-US" sz="2400" dirty="0" smtClean="0"/>
                        <a:t>501</a:t>
                      </a:r>
                      <a:endParaRPr lang="en-IN" sz="2400" dirty="0"/>
                    </a:p>
                  </a:txBody>
                  <a:tcPr/>
                </a:tc>
              </a:tr>
              <a:tr h="571500">
                <a:tc>
                  <a:txBody>
                    <a:bodyPr/>
                    <a:lstStyle/>
                    <a:p>
                      <a:pPr algn="ctr"/>
                      <a:r>
                        <a:rPr lang="en-US" sz="2400" dirty="0" smtClean="0"/>
                        <a:t>C02</a:t>
                      </a:r>
                      <a:endParaRPr lang="en-IN" sz="2400" dirty="0"/>
                    </a:p>
                  </a:txBody>
                  <a:tcPr/>
                </a:tc>
                <a:tc>
                  <a:txBody>
                    <a:bodyPr/>
                    <a:lstStyle/>
                    <a:p>
                      <a:pPr algn="ctr"/>
                      <a:r>
                        <a:rPr lang="en-US" sz="2400" dirty="0" smtClean="0"/>
                        <a:t>11am</a:t>
                      </a:r>
                      <a:endParaRPr lang="en-IN" sz="2400" dirty="0"/>
                    </a:p>
                  </a:txBody>
                  <a:tcPr/>
                </a:tc>
                <a:tc>
                  <a:txBody>
                    <a:bodyPr/>
                    <a:lstStyle/>
                    <a:p>
                      <a:pPr algn="ctr"/>
                      <a:r>
                        <a:rPr lang="en-US" sz="2400" dirty="0" smtClean="0"/>
                        <a:t>R124</a:t>
                      </a:r>
                      <a:endParaRPr lang="en-IN" sz="2400" dirty="0"/>
                    </a:p>
                  </a:txBody>
                  <a:tcPr/>
                </a:tc>
                <a:tc>
                  <a:txBody>
                    <a:bodyPr/>
                    <a:lstStyle/>
                    <a:p>
                      <a:pPr algn="ctr"/>
                      <a:r>
                        <a:rPr lang="en-US" sz="2400" dirty="0" smtClean="0"/>
                        <a:t>501</a:t>
                      </a:r>
                      <a:endParaRPr lang="en-IN" sz="2400" dirty="0"/>
                    </a:p>
                  </a:txBody>
                  <a:tcPr/>
                </a:tc>
              </a:tr>
              <a:tr h="571500">
                <a:tc>
                  <a:txBody>
                    <a:bodyPr/>
                    <a:lstStyle/>
                    <a:p>
                      <a:pPr algn="ctr"/>
                      <a:r>
                        <a:rPr lang="en-US" sz="2400" dirty="0" smtClean="0"/>
                        <a:t>C03</a:t>
                      </a:r>
                      <a:endParaRPr lang="en-IN" sz="2400" dirty="0"/>
                    </a:p>
                  </a:txBody>
                  <a:tcPr/>
                </a:tc>
                <a:tc>
                  <a:txBody>
                    <a:bodyPr/>
                    <a:lstStyle/>
                    <a:p>
                      <a:pPr algn="ctr"/>
                      <a:r>
                        <a:rPr lang="en-US" sz="2400" dirty="0" smtClean="0"/>
                        <a:t>11am</a:t>
                      </a:r>
                      <a:endParaRPr lang="en-IN" sz="2400" dirty="0"/>
                    </a:p>
                  </a:txBody>
                  <a:tcPr/>
                </a:tc>
                <a:tc>
                  <a:txBody>
                    <a:bodyPr/>
                    <a:lstStyle/>
                    <a:p>
                      <a:pPr algn="ctr"/>
                      <a:r>
                        <a:rPr lang="en-US" sz="2400" dirty="0" smtClean="0"/>
                        <a:t>R125</a:t>
                      </a:r>
                      <a:endParaRPr lang="en-IN" sz="2400" dirty="0"/>
                    </a:p>
                  </a:txBody>
                  <a:tcPr/>
                </a:tc>
                <a:tc>
                  <a:txBody>
                    <a:bodyPr/>
                    <a:lstStyle/>
                    <a:p>
                      <a:pPr algn="ctr"/>
                      <a:r>
                        <a:rPr lang="en-US" sz="2400" dirty="0" smtClean="0"/>
                        <a:t>502</a:t>
                      </a:r>
                      <a:endParaRPr lang="en-IN" sz="2400" dirty="0"/>
                    </a:p>
                  </a:txBody>
                  <a:tcPr/>
                </a:tc>
              </a:tr>
              <a:tr h="571500">
                <a:tc>
                  <a:txBody>
                    <a:bodyPr/>
                    <a:lstStyle/>
                    <a:p>
                      <a:pPr algn="ctr"/>
                      <a:r>
                        <a:rPr lang="en-US" sz="2400" dirty="0" smtClean="0"/>
                        <a:t>C04</a:t>
                      </a:r>
                      <a:endParaRPr lang="en-IN" sz="2400" dirty="0"/>
                    </a:p>
                  </a:txBody>
                  <a:tcPr/>
                </a:tc>
                <a:tc>
                  <a:txBody>
                    <a:bodyPr/>
                    <a:lstStyle/>
                    <a:p>
                      <a:pPr algn="ctr"/>
                      <a:r>
                        <a:rPr lang="en-US" sz="2400" dirty="0" smtClean="0"/>
                        <a:t>12pm</a:t>
                      </a:r>
                      <a:endParaRPr lang="en-IN" sz="2400" dirty="0"/>
                    </a:p>
                  </a:txBody>
                  <a:tcPr/>
                </a:tc>
                <a:tc>
                  <a:txBody>
                    <a:bodyPr/>
                    <a:lstStyle/>
                    <a:p>
                      <a:pPr algn="ctr"/>
                      <a:r>
                        <a:rPr lang="en-US" sz="2400" dirty="0" smtClean="0"/>
                        <a:t>R128</a:t>
                      </a:r>
                      <a:endParaRPr lang="en-IN" sz="2400" dirty="0"/>
                    </a:p>
                  </a:txBody>
                  <a:tcPr/>
                </a:tc>
                <a:tc>
                  <a:txBody>
                    <a:bodyPr/>
                    <a:lstStyle/>
                    <a:p>
                      <a:pPr algn="ctr"/>
                      <a:r>
                        <a:rPr lang="en-US" sz="2400" dirty="0" smtClean="0"/>
                        <a:t>502</a:t>
                      </a:r>
                      <a:endParaRPr lang="en-IN" sz="2400" dirty="0"/>
                    </a:p>
                  </a:txBody>
                  <a:tcPr/>
                </a:tc>
              </a:tr>
              <a:tr h="571500">
                <a:tc>
                  <a:txBody>
                    <a:bodyPr/>
                    <a:lstStyle/>
                    <a:p>
                      <a:pPr algn="ctr"/>
                      <a:r>
                        <a:rPr lang="en-US" sz="2400" dirty="0" smtClean="0"/>
                        <a:t>C05</a:t>
                      </a:r>
                      <a:endParaRPr lang="en-IN" sz="2400" dirty="0"/>
                    </a:p>
                  </a:txBody>
                  <a:tcPr/>
                </a:tc>
                <a:tc>
                  <a:txBody>
                    <a:bodyPr/>
                    <a:lstStyle/>
                    <a:p>
                      <a:pPr algn="ctr"/>
                      <a:r>
                        <a:rPr lang="en-US" sz="2400" dirty="0" smtClean="0"/>
                        <a:t>2pm</a:t>
                      </a:r>
                      <a:endParaRPr lang="en-IN" sz="2400" dirty="0"/>
                    </a:p>
                  </a:txBody>
                  <a:tcPr/>
                </a:tc>
                <a:tc>
                  <a:txBody>
                    <a:bodyPr/>
                    <a:lstStyle/>
                    <a:p>
                      <a:pPr algn="ctr"/>
                      <a:r>
                        <a:rPr lang="en-US" sz="2400" dirty="0" smtClean="0"/>
                        <a:t>R128</a:t>
                      </a:r>
                      <a:endParaRPr lang="en-IN" sz="2400" dirty="0"/>
                    </a:p>
                  </a:txBody>
                  <a:tcPr/>
                </a:tc>
                <a:tc>
                  <a:txBody>
                    <a:bodyPr/>
                    <a:lstStyle/>
                    <a:p>
                      <a:pPr algn="ctr"/>
                      <a:r>
                        <a:rPr lang="en-US" sz="2400" dirty="0" smtClean="0"/>
                        <a:t>503</a:t>
                      </a:r>
                      <a:endParaRPr lang="en-IN" sz="2400" dirty="0"/>
                    </a:p>
                  </a:txBody>
                  <a:tcPr/>
                </a:tc>
              </a:tr>
              <a:tr h="571500">
                <a:tc>
                  <a:txBody>
                    <a:bodyPr/>
                    <a:lstStyle/>
                    <a:p>
                      <a:pPr algn="ctr"/>
                      <a:r>
                        <a:rPr lang="en-US" sz="2400" dirty="0" smtClean="0"/>
                        <a:t>C06</a:t>
                      </a:r>
                      <a:endParaRPr lang="en-IN" sz="2400" dirty="0"/>
                    </a:p>
                  </a:txBody>
                  <a:tcPr/>
                </a:tc>
                <a:tc>
                  <a:txBody>
                    <a:bodyPr/>
                    <a:lstStyle/>
                    <a:p>
                      <a:pPr algn="ctr"/>
                      <a:r>
                        <a:rPr lang="en-US" sz="2400" dirty="0" smtClean="0"/>
                        <a:t>2pm</a:t>
                      </a:r>
                      <a:endParaRPr lang="en-IN" sz="2400" dirty="0"/>
                    </a:p>
                  </a:txBody>
                  <a:tcPr/>
                </a:tc>
                <a:tc>
                  <a:txBody>
                    <a:bodyPr/>
                    <a:lstStyle/>
                    <a:p>
                      <a:pPr algn="ctr"/>
                      <a:r>
                        <a:rPr lang="en-US" sz="2400" dirty="0" smtClean="0"/>
                        <a:t>R124</a:t>
                      </a:r>
                      <a:endParaRPr lang="en-IN" sz="2400" dirty="0"/>
                    </a:p>
                  </a:txBody>
                  <a:tcPr/>
                </a:tc>
                <a:tc>
                  <a:txBody>
                    <a:bodyPr/>
                    <a:lstStyle/>
                    <a:p>
                      <a:pPr algn="ctr"/>
                      <a:r>
                        <a:rPr lang="en-US" sz="2400" dirty="0" smtClean="0"/>
                        <a:t>502</a:t>
                      </a:r>
                      <a:endParaRPr lang="en-IN" sz="2400" dirty="0"/>
                    </a:p>
                  </a:txBody>
                  <a:tcPr/>
                </a:tc>
              </a:tr>
              <a:tr h="571500">
                <a:tc>
                  <a:txBody>
                    <a:bodyPr/>
                    <a:lstStyle/>
                    <a:p>
                      <a:pPr algn="ctr"/>
                      <a:r>
                        <a:rPr lang="en-US" sz="2400" dirty="0" smtClean="0"/>
                        <a:t>C07</a:t>
                      </a:r>
                      <a:endParaRPr lang="en-IN" sz="2400" dirty="0"/>
                    </a:p>
                  </a:txBody>
                  <a:tcPr/>
                </a:tc>
                <a:tc>
                  <a:txBody>
                    <a:bodyPr/>
                    <a:lstStyle/>
                    <a:p>
                      <a:pPr algn="ctr"/>
                      <a:r>
                        <a:rPr lang="en-US" sz="2400" dirty="0" smtClean="0"/>
                        <a:t>3pm</a:t>
                      </a:r>
                      <a:endParaRPr lang="en-IN" sz="2400" dirty="0"/>
                    </a:p>
                  </a:txBody>
                  <a:tcPr/>
                </a:tc>
                <a:tc>
                  <a:txBody>
                    <a:bodyPr/>
                    <a:lstStyle/>
                    <a:p>
                      <a:pPr algn="ctr"/>
                      <a:r>
                        <a:rPr lang="en-US" sz="2400" dirty="0" smtClean="0"/>
                        <a:t>R125</a:t>
                      </a:r>
                      <a:endParaRPr lang="en-IN" sz="2400" dirty="0"/>
                    </a:p>
                  </a:txBody>
                  <a:tcPr/>
                </a:tc>
                <a:tc>
                  <a:txBody>
                    <a:bodyPr/>
                    <a:lstStyle/>
                    <a:p>
                      <a:pPr algn="ctr"/>
                      <a:r>
                        <a:rPr lang="en-US" sz="2400" dirty="0" smtClean="0"/>
                        <a:t>501</a:t>
                      </a:r>
                      <a:endParaRPr lang="en-IN" sz="2400" dirty="0"/>
                    </a:p>
                  </a:txBody>
                  <a:tcPr/>
                </a:tc>
              </a:tr>
              <a:tr h="571500">
                <a:tc>
                  <a:txBody>
                    <a:bodyPr/>
                    <a:lstStyle/>
                    <a:p>
                      <a:pPr algn="ctr"/>
                      <a:r>
                        <a:rPr lang="en-US" sz="2400" dirty="0" smtClean="0"/>
                        <a:t>C08</a:t>
                      </a:r>
                      <a:endParaRPr lang="en-IN" sz="2400" dirty="0"/>
                    </a:p>
                  </a:txBody>
                  <a:tcPr/>
                </a:tc>
                <a:tc>
                  <a:txBody>
                    <a:bodyPr/>
                    <a:lstStyle/>
                    <a:p>
                      <a:pPr algn="ctr"/>
                      <a:r>
                        <a:rPr lang="en-US" sz="2400" dirty="0" smtClean="0"/>
                        <a:t>12pm</a:t>
                      </a:r>
                      <a:endParaRPr lang="en-IN" sz="2400" dirty="0"/>
                    </a:p>
                  </a:txBody>
                  <a:tcPr/>
                </a:tc>
                <a:tc>
                  <a:txBody>
                    <a:bodyPr/>
                    <a:lstStyle/>
                    <a:p>
                      <a:pPr algn="ctr"/>
                      <a:r>
                        <a:rPr lang="en-US" sz="2400" dirty="0" smtClean="0"/>
                        <a:t>R124</a:t>
                      </a:r>
                      <a:endParaRPr lang="en-IN" sz="2400" dirty="0"/>
                    </a:p>
                  </a:txBody>
                  <a:tcPr/>
                </a:tc>
                <a:tc>
                  <a:txBody>
                    <a:bodyPr/>
                    <a:lstStyle/>
                    <a:p>
                      <a:pPr algn="ctr"/>
                      <a:r>
                        <a:rPr lang="en-US" sz="2400" dirty="0" smtClean="0"/>
                        <a:t>504</a:t>
                      </a:r>
                      <a:endParaRPr lang="en-IN" sz="2400" dirty="0"/>
                    </a:p>
                  </a:txBody>
                  <a:tcPr/>
                </a:tc>
              </a:tr>
            </a:tbl>
          </a:graphicData>
        </a:graphic>
      </p:graphicFrame>
    </p:spTree>
    <p:extLst>
      <p:ext uri="{BB962C8B-B14F-4D97-AF65-F5344CB8AC3E}">
        <p14:creationId xmlns:p14="http://schemas.microsoft.com/office/powerpoint/2010/main" val="2892314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pPr marL="0" indent="0">
              <a:buNone/>
            </a:pPr>
            <a:r>
              <a:rPr lang="en-US" b="1" dirty="0" smtClean="0"/>
              <a:t>SQL&gt; </a:t>
            </a:r>
            <a:r>
              <a:rPr lang="en-US" dirty="0" smtClean="0"/>
              <a:t>insert into enrolled values (&amp;</a:t>
            </a:r>
            <a:r>
              <a:rPr lang="en-US" dirty="0" err="1" smtClean="0"/>
              <a:t>snum</a:t>
            </a:r>
            <a:r>
              <a:rPr lang="en-US" dirty="0" smtClean="0"/>
              <a:t>, ‘&amp;</a:t>
            </a:r>
            <a:r>
              <a:rPr lang="en-US" dirty="0" err="1" smtClean="0"/>
              <a:t>cname</a:t>
            </a:r>
            <a:r>
              <a:rPr lang="en-US" dirty="0" smtClean="0"/>
              <a:t>’);</a:t>
            </a:r>
          </a:p>
          <a:p>
            <a:pPr marL="0" indent="0">
              <a:buNone/>
            </a:pPr>
            <a:endParaRPr lang="en-US" b="1" dirty="0"/>
          </a:p>
          <a:p>
            <a:pPr marL="0" indent="0">
              <a:buNone/>
            </a:pPr>
            <a:r>
              <a:rPr lang="en-US" b="1" dirty="0" smtClean="0"/>
              <a:t> </a:t>
            </a:r>
            <a:endParaRPr lang="en-IN" b="1" dirty="0"/>
          </a:p>
        </p:txBody>
      </p:sp>
      <p:graphicFrame>
        <p:nvGraphicFramePr>
          <p:cNvPr id="4" name="Table 3"/>
          <p:cNvGraphicFramePr>
            <a:graphicFrameLocks noGrp="1"/>
          </p:cNvGraphicFramePr>
          <p:nvPr>
            <p:extLst>
              <p:ext uri="{D42A27DB-BD31-4B8C-83A1-F6EECF244321}">
                <p14:modId xmlns:p14="http://schemas.microsoft.com/office/powerpoint/2010/main" val="947666793"/>
              </p:ext>
            </p:extLst>
          </p:nvPr>
        </p:nvGraphicFramePr>
        <p:xfrm>
          <a:off x="1752600" y="838200"/>
          <a:ext cx="5791200" cy="5891578"/>
        </p:xfrm>
        <a:graphic>
          <a:graphicData uri="http://schemas.openxmlformats.org/drawingml/2006/table">
            <a:tbl>
              <a:tblPr firstRow="1" bandRow="1">
                <a:tableStyleId>{5940675A-B579-460E-94D1-54222C63F5DA}</a:tableStyleId>
              </a:tblPr>
              <a:tblGrid>
                <a:gridCol w="2895600"/>
                <a:gridCol w="2895600"/>
              </a:tblGrid>
              <a:tr h="709978">
                <a:tc>
                  <a:txBody>
                    <a:bodyPr/>
                    <a:lstStyle/>
                    <a:p>
                      <a:pPr algn="ctr"/>
                      <a:r>
                        <a:rPr lang="en-US" sz="2800" b="1" dirty="0" err="1" smtClean="0"/>
                        <a:t>Snum</a:t>
                      </a:r>
                      <a:endParaRPr lang="en-IN" sz="2800" b="1" dirty="0"/>
                    </a:p>
                  </a:txBody>
                  <a:tcPr/>
                </a:tc>
                <a:tc>
                  <a:txBody>
                    <a:bodyPr/>
                    <a:lstStyle/>
                    <a:p>
                      <a:pPr algn="ctr"/>
                      <a:r>
                        <a:rPr lang="en-US" sz="2800" b="1" dirty="0" err="1" smtClean="0"/>
                        <a:t>Cname</a:t>
                      </a:r>
                      <a:endParaRPr lang="en-IN" sz="2800" b="1" dirty="0"/>
                    </a:p>
                  </a:txBody>
                  <a:tcPr/>
                </a:tc>
              </a:tr>
              <a:tr h="508122">
                <a:tc>
                  <a:txBody>
                    <a:bodyPr/>
                    <a:lstStyle/>
                    <a:p>
                      <a:pPr algn="ctr"/>
                      <a:r>
                        <a:rPr lang="en-US" sz="2800" dirty="0" smtClean="0"/>
                        <a:t>1</a:t>
                      </a:r>
                      <a:endParaRPr lang="en-IN" sz="2800" dirty="0"/>
                    </a:p>
                  </a:txBody>
                  <a:tcPr/>
                </a:tc>
                <a:tc>
                  <a:txBody>
                    <a:bodyPr/>
                    <a:lstStyle/>
                    <a:p>
                      <a:pPr algn="ctr"/>
                      <a:r>
                        <a:rPr lang="en-US" sz="2800" dirty="0" smtClean="0"/>
                        <a:t>C01</a:t>
                      </a:r>
                      <a:endParaRPr lang="en-IN" sz="2800" dirty="0"/>
                    </a:p>
                  </a:txBody>
                  <a:tcPr/>
                </a:tc>
              </a:tr>
              <a:tr h="508122">
                <a:tc>
                  <a:txBody>
                    <a:bodyPr/>
                    <a:lstStyle/>
                    <a:p>
                      <a:pPr algn="ctr"/>
                      <a:r>
                        <a:rPr lang="en-US" sz="2800" dirty="0" smtClean="0"/>
                        <a:t>2</a:t>
                      </a:r>
                      <a:endParaRPr lang="en-IN" sz="2800" dirty="0"/>
                    </a:p>
                  </a:txBody>
                  <a:tcPr/>
                </a:tc>
                <a:tc>
                  <a:txBody>
                    <a:bodyPr/>
                    <a:lstStyle/>
                    <a:p>
                      <a:pPr algn="ctr"/>
                      <a:r>
                        <a:rPr lang="en-US" sz="2800" dirty="0" smtClean="0"/>
                        <a:t>C03</a:t>
                      </a:r>
                      <a:endParaRPr lang="en-IN" sz="2800" dirty="0"/>
                    </a:p>
                  </a:txBody>
                  <a:tcPr/>
                </a:tc>
              </a:tr>
              <a:tr h="508122">
                <a:tc>
                  <a:txBody>
                    <a:bodyPr/>
                    <a:lstStyle/>
                    <a:p>
                      <a:pPr algn="ctr"/>
                      <a:r>
                        <a:rPr lang="en-US" sz="2800" dirty="0" smtClean="0"/>
                        <a:t>3</a:t>
                      </a:r>
                      <a:endParaRPr lang="en-IN" sz="2800" dirty="0"/>
                    </a:p>
                  </a:txBody>
                  <a:tcPr/>
                </a:tc>
                <a:tc>
                  <a:txBody>
                    <a:bodyPr/>
                    <a:lstStyle/>
                    <a:p>
                      <a:pPr algn="ctr"/>
                      <a:r>
                        <a:rPr lang="en-US" sz="2800" dirty="0" smtClean="0"/>
                        <a:t>C06</a:t>
                      </a:r>
                      <a:endParaRPr lang="en-IN" sz="2800" dirty="0"/>
                    </a:p>
                  </a:txBody>
                  <a:tcPr/>
                </a:tc>
              </a:tr>
              <a:tr h="508122">
                <a:tc>
                  <a:txBody>
                    <a:bodyPr/>
                    <a:lstStyle/>
                    <a:p>
                      <a:pPr algn="ctr"/>
                      <a:r>
                        <a:rPr lang="en-US" sz="2800" dirty="0" smtClean="0"/>
                        <a:t>4</a:t>
                      </a:r>
                      <a:endParaRPr lang="en-IN" sz="2800" dirty="0"/>
                    </a:p>
                  </a:txBody>
                  <a:tcPr/>
                </a:tc>
                <a:tc>
                  <a:txBody>
                    <a:bodyPr/>
                    <a:lstStyle/>
                    <a:p>
                      <a:pPr algn="ctr"/>
                      <a:r>
                        <a:rPr lang="en-US" sz="2800" dirty="0" smtClean="0"/>
                        <a:t>C07</a:t>
                      </a:r>
                      <a:endParaRPr lang="en-IN" sz="2800" dirty="0"/>
                    </a:p>
                  </a:txBody>
                  <a:tcPr/>
                </a:tc>
              </a:tr>
              <a:tr h="508122">
                <a:tc>
                  <a:txBody>
                    <a:bodyPr/>
                    <a:lstStyle/>
                    <a:p>
                      <a:pPr algn="ctr"/>
                      <a:r>
                        <a:rPr lang="en-US" sz="2800" dirty="0" smtClean="0"/>
                        <a:t>2</a:t>
                      </a:r>
                      <a:endParaRPr lang="en-IN" sz="2800" dirty="0"/>
                    </a:p>
                  </a:txBody>
                  <a:tcPr/>
                </a:tc>
                <a:tc>
                  <a:txBody>
                    <a:bodyPr/>
                    <a:lstStyle/>
                    <a:p>
                      <a:pPr algn="ctr"/>
                      <a:r>
                        <a:rPr lang="en-US" sz="2800" dirty="0" smtClean="0"/>
                        <a:t>C02</a:t>
                      </a:r>
                      <a:endParaRPr lang="en-IN" sz="2800" dirty="0"/>
                    </a:p>
                  </a:txBody>
                  <a:tcPr/>
                </a:tc>
              </a:tr>
              <a:tr h="508122">
                <a:tc>
                  <a:txBody>
                    <a:bodyPr/>
                    <a:lstStyle/>
                    <a:p>
                      <a:pPr algn="ctr"/>
                      <a:r>
                        <a:rPr lang="en-US" sz="2800" dirty="0" smtClean="0"/>
                        <a:t>3</a:t>
                      </a:r>
                      <a:endParaRPr lang="en-IN" sz="2800" dirty="0"/>
                    </a:p>
                  </a:txBody>
                  <a:tcPr/>
                </a:tc>
                <a:tc>
                  <a:txBody>
                    <a:bodyPr/>
                    <a:lstStyle/>
                    <a:p>
                      <a:pPr algn="ctr"/>
                      <a:r>
                        <a:rPr lang="en-US" sz="2800" dirty="0" smtClean="0"/>
                        <a:t>C01</a:t>
                      </a:r>
                      <a:endParaRPr lang="en-IN" sz="2800" dirty="0"/>
                    </a:p>
                  </a:txBody>
                  <a:tcPr/>
                </a:tc>
              </a:tr>
              <a:tr h="508122">
                <a:tc>
                  <a:txBody>
                    <a:bodyPr/>
                    <a:lstStyle/>
                    <a:p>
                      <a:pPr algn="ctr"/>
                      <a:r>
                        <a:rPr lang="en-US" sz="2800" dirty="0" smtClean="0"/>
                        <a:t>4</a:t>
                      </a:r>
                      <a:endParaRPr lang="en-IN" sz="2800" dirty="0"/>
                    </a:p>
                  </a:txBody>
                  <a:tcPr/>
                </a:tc>
                <a:tc>
                  <a:txBody>
                    <a:bodyPr/>
                    <a:lstStyle/>
                    <a:p>
                      <a:pPr algn="ctr"/>
                      <a:r>
                        <a:rPr lang="en-US" sz="2800" dirty="0" smtClean="0"/>
                        <a:t>C02</a:t>
                      </a:r>
                      <a:endParaRPr lang="en-IN" sz="2800" dirty="0"/>
                    </a:p>
                  </a:txBody>
                  <a:tcPr/>
                </a:tc>
              </a:tr>
              <a:tr h="508122">
                <a:tc>
                  <a:txBody>
                    <a:bodyPr/>
                    <a:lstStyle/>
                    <a:p>
                      <a:pPr algn="ctr"/>
                      <a:r>
                        <a:rPr lang="en-US" sz="2800" dirty="0" smtClean="0"/>
                        <a:t>2</a:t>
                      </a:r>
                      <a:endParaRPr lang="en-IN" sz="2800" dirty="0"/>
                    </a:p>
                  </a:txBody>
                  <a:tcPr/>
                </a:tc>
                <a:tc>
                  <a:txBody>
                    <a:bodyPr/>
                    <a:lstStyle/>
                    <a:p>
                      <a:pPr algn="ctr"/>
                      <a:r>
                        <a:rPr lang="en-US" sz="2800" dirty="0" smtClean="0"/>
                        <a:t>C01</a:t>
                      </a:r>
                      <a:endParaRPr lang="en-IN" sz="2800" dirty="0"/>
                    </a:p>
                  </a:txBody>
                  <a:tcPr/>
                </a:tc>
              </a:tr>
              <a:tr h="508122">
                <a:tc>
                  <a:txBody>
                    <a:bodyPr/>
                    <a:lstStyle/>
                    <a:p>
                      <a:pPr algn="ctr"/>
                      <a:r>
                        <a:rPr lang="en-US" sz="2800" dirty="0" smtClean="0"/>
                        <a:t>5</a:t>
                      </a:r>
                      <a:endParaRPr lang="en-IN" sz="2800" dirty="0"/>
                    </a:p>
                  </a:txBody>
                  <a:tcPr/>
                </a:tc>
                <a:tc>
                  <a:txBody>
                    <a:bodyPr/>
                    <a:lstStyle/>
                    <a:p>
                      <a:pPr algn="ctr"/>
                      <a:r>
                        <a:rPr lang="en-US" sz="2800" dirty="0" smtClean="0"/>
                        <a:t>C01</a:t>
                      </a:r>
                      <a:endParaRPr lang="en-IN" sz="2800" dirty="0"/>
                    </a:p>
                  </a:txBody>
                  <a:tcPr/>
                </a:tc>
              </a:tr>
              <a:tr h="508122">
                <a:tc>
                  <a:txBody>
                    <a:bodyPr/>
                    <a:lstStyle/>
                    <a:p>
                      <a:pPr algn="ctr"/>
                      <a:r>
                        <a:rPr lang="en-US" sz="2800" dirty="0" smtClean="0"/>
                        <a:t>6</a:t>
                      </a:r>
                      <a:endParaRPr lang="en-IN" sz="2800" dirty="0"/>
                    </a:p>
                  </a:txBody>
                  <a:tcPr/>
                </a:tc>
                <a:tc>
                  <a:txBody>
                    <a:bodyPr/>
                    <a:lstStyle/>
                    <a:p>
                      <a:pPr algn="ctr"/>
                      <a:r>
                        <a:rPr lang="en-US" sz="2800" dirty="0" smtClean="0"/>
                        <a:t>C01</a:t>
                      </a:r>
                      <a:endParaRPr lang="en-IN" sz="2800" dirty="0"/>
                    </a:p>
                  </a:txBody>
                  <a:tcPr/>
                </a:tc>
              </a:tr>
            </a:tbl>
          </a:graphicData>
        </a:graphic>
      </p:graphicFrame>
    </p:spTree>
    <p:extLst>
      <p:ext uri="{BB962C8B-B14F-4D97-AF65-F5344CB8AC3E}">
        <p14:creationId xmlns:p14="http://schemas.microsoft.com/office/powerpoint/2010/main" val="3883777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pPr marL="571500" indent="-571500">
              <a:buAutoNum type="romanLcPeriod"/>
            </a:pPr>
            <a:r>
              <a:rPr lang="en-IN" dirty="0" smtClean="0"/>
              <a:t>Find </a:t>
            </a:r>
            <a:r>
              <a:rPr lang="en-IN" dirty="0"/>
              <a:t>the names of all Juniors (level = JR) who are </a:t>
            </a:r>
            <a:r>
              <a:rPr lang="en-IN" dirty="0" smtClean="0"/>
              <a:t>enrolled </a:t>
            </a:r>
            <a:r>
              <a:rPr lang="en-IN" dirty="0"/>
              <a:t>in a class taught by </a:t>
            </a:r>
            <a:r>
              <a:rPr lang="en-IN" dirty="0" err="1"/>
              <a:t>Prof.</a:t>
            </a:r>
            <a:r>
              <a:rPr lang="en-IN" dirty="0"/>
              <a:t> </a:t>
            </a:r>
            <a:r>
              <a:rPr lang="en-IN" dirty="0" err="1" smtClean="0"/>
              <a:t>Harshith</a:t>
            </a:r>
            <a:r>
              <a:rPr lang="en-IN" dirty="0" smtClean="0"/>
              <a:t>.</a:t>
            </a:r>
          </a:p>
          <a:p>
            <a:pPr marL="0" indent="0">
              <a:buNone/>
            </a:pPr>
            <a:r>
              <a:rPr lang="en-US" u="sng" dirty="0" smtClean="0"/>
              <a:t>Step 1</a:t>
            </a:r>
            <a:r>
              <a:rPr lang="en-US" dirty="0" smtClean="0"/>
              <a:t>: Find </a:t>
            </a:r>
            <a:r>
              <a:rPr lang="en-US" dirty="0" err="1" smtClean="0"/>
              <a:t>Harshith’s</a:t>
            </a:r>
            <a:r>
              <a:rPr lang="en-US" dirty="0" smtClean="0"/>
              <a:t> fid </a:t>
            </a:r>
          </a:p>
          <a:p>
            <a:pPr marL="0" indent="0">
              <a:buNone/>
            </a:pPr>
            <a:r>
              <a:rPr lang="en-US" dirty="0"/>
              <a:t> </a:t>
            </a:r>
            <a:r>
              <a:rPr lang="en-US" dirty="0" smtClean="0"/>
              <a:t>                (from faculty table)</a:t>
            </a:r>
          </a:p>
          <a:p>
            <a:pPr marL="0" indent="0">
              <a:buNone/>
            </a:pPr>
            <a:r>
              <a:rPr lang="en-US" u="sng" dirty="0" smtClean="0"/>
              <a:t>Step 2</a:t>
            </a:r>
            <a:r>
              <a:rPr lang="en-US" dirty="0" smtClean="0"/>
              <a:t>: Find </a:t>
            </a:r>
            <a:r>
              <a:rPr lang="en-US" dirty="0" err="1"/>
              <a:t>c</a:t>
            </a:r>
            <a:r>
              <a:rPr lang="en-US" dirty="0" err="1" smtClean="0"/>
              <a:t>name</a:t>
            </a:r>
            <a:r>
              <a:rPr lang="en-US" dirty="0" smtClean="0"/>
              <a:t> for the above fid </a:t>
            </a:r>
          </a:p>
          <a:p>
            <a:pPr marL="0" indent="0">
              <a:buNone/>
            </a:pPr>
            <a:r>
              <a:rPr lang="en-US" dirty="0"/>
              <a:t> </a:t>
            </a:r>
            <a:r>
              <a:rPr lang="en-US" dirty="0" smtClean="0"/>
              <a:t>                (from class table)</a:t>
            </a:r>
          </a:p>
          <a:p>
            <a:pPr marL="0" indent="0">
              <a:buNone/>
            </a:pPr>
            <a:r>
              <a:rPr lang="en-US" u="sng" dirty="0" smtClean="0"/>
              <a:t>Step 3</a:t>
            </a:r>
            <a:r>
              <a:rPr lang="en-US" dirty="0" smtClean="0"/>
              <a:t>: Find </a:t>
            </a:r>
            <a:r>
              <a:rPr lang="en-US" dirty="0" err="1" smtClean="0"/>
              <a:t>snum</a:t>
            </a:r>
            <a:r>
              <a:rPr lang="en-US" dirty="0" smtClean="0"/>
              <a:t> for the above </a:t>
            </a:r>
            <a:r>
              <a:rPr lang="en-US" dirty="0" err="1" smtClean="0"/>
              <a:t>cname</a:t>
            </a:r>
            <a:endParaRPr lang="en-US" dirty="0" smtClean="0"/>
          </a:p>
          <a:p>
            <a:pPr marL="0" indent="0">
              <a:buNone/>
            </a:pPr>
            <a:r>
              <a:rPr lang="en-US" dirty="0"/>
              <a:t> </a:t>
            </a:r>
            <a:r>
              <a:rPr lang="en-US" dirty="0" smtClean="0"/>
              <a:t>                (from the enrolled table)</a:t>
            </a:r>
          </a:p>
          <a:p>
            <a:pPr marL="0" indent="0">
              <a:buNone/>
            </a:pPr>
            <a:r>
              <a:rPr lang="en-US" u="sng" dirty="0" smtClean="0"/>
              <a:t>Step 4</a:t>
            </a:r>
            <a:r>
              <a:rPr lang="en-US" dirty="0" smtClean="0"/>
              <a:t>: Print </a:t>
            </a:r>
            <a:r>
              <a:rPr lang="en-US" dirty="0" err="1" smtClean="0"/>
              <a:t>sname</a:t>
            </a:r>
            <a:r>
              <a:rPr lang="en-US" dirty="0" smtClean="0"/>
              <a:t> for the above </a:t>
            </a:r>
            <a:r>
              <a:rPr lang="en-US" dirty="0" err="1" smtClean="0"/>
              <a:t>snum</a:t>
            </a:r>
            <a:r>
              <a:rPr lang="en-US" dirty="0" smtClean="0"/>
              <a:t> </a:t>
            </a:r>
          </a:p>
          <a:p>
            <a:pPr marL="0" indent="0">
              <a:buNone/>
            </a:pPr>
            <a:r>
              <a:rPr lang="en-US" dirty="0"/>
              <a:t> </a:t>
            </a:r>
            <a:r>
              <a:rPr lang="en-US" dirty="0" smtClean="0"/>
              <a:t>             where  </a:t>
            </a:r>
            <a:r>
              <a:rPr lang="en-US" dirty="0" err="1" smtClean="0"/>
              <a:t>slevel</a:t>
            </a:r>
            <a:r>
              <a:rPr lang="en-US" dirty="0" smtClean="0"/>
              <a:t> is ‘Jr’ (from student table)</a:t>
            </a:r>
            <a:endParaRPr lang="en-IN" dirty="0"/>
          </a:p>
        </p:txBody>
      </p:sp>
    </p:spTree>
    <p:extLst>
      <p:ext uri="{BB962C8B-B14F-4D97-AF65-F5344CB8AC3E}">
        <p14:creationId xmlns:p14="http://schemas.microsoft.com/office/powerpoint/2010/main" val="3131416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874</TotalTime>
  <Words>1277</Words>
  <Application>Microsoft Office PowerPoint</Application>
  <PresentationFormat>On-screen Show (4:3)</PresentationFormat>
  <Paragraphs>308</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Program - 1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 Find the names of all classes that either meet in room R128 or have five or more Students enrolled. </vt:lpstr>
      <vt:lpstr>PowerPoint Presentation</vt:lpstr>
      <vt:lpstr>PowerPoint Presentation</vt:lpstr>
      <vt:lpstr>PowerPoint Presentation</vt:lpstr>
      <vt:lpstr>PowerPoint Presentation</vt:lpstr>
      <vt:lpstr>iv. Find the names of faculty members who teach in every room in which some class is taught. </vt:lpstr>
      <vt:lpstr>PowerPoint Presentation</vt:lpstr>
      <vt:lpstr>PowerPoint Presentation</vt:lpstr>
      <vt:lpstr>v. Find the names of faculty members for whom the     combined enrolment of the courses that they teach is less than five. (i.e we need to find the faculty names who teach less than 5 cnames and these cnames must be enrolled . </vt:lpstr>
      <vt:lpstr>PowerPoint Presentation</vt:lpstr>
      <vt:lpstr>Ex: Find the deptids of the faculty who are teaching 2 or more classes.</vt:lpstr>
      <vt:lpstr>PowerPoint Presentation</vt:lpstr>
      <vt:lpstr>Ex: Find the names of the students who are enrolled in the class ‘C01’ and whose age is greater than 20. </vt:lpstr>
      <vt:lpstr>PowerPoint Presentation</vt:lpstr>
      <vt:lpstr>Ex: Find the names of the faculty who are teaching senior students.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- 1</dc:title>
  <dc:creator>Anil</dc:creator>
  <cp:lastModifiedBy>Samanvi</cp:lastModifiedBy>
  <cp:revision>69</cp:revision>
  <dcterms:created xsi:type="dcterms:W3CDTF">2006-08-16T00:00:00Z</dcterms:created>
  <dcterms:modified xsi:type="dcterms:W3CDTF">2018-07-31T04:34:15Z</dcterms:modified>
</cp:coreProperties>
</file>