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256" r:id="rId3"/>
    <p:sldId id="421" r:id="rId4"/>
    <p:sldId id="510" r:id="rId5"/>
    <p:sldId id="581" r:id="rId6"/>
    <p:sldId id="518" r:id="rId7"/>
    <p:sldId id="519" r:id="rId8"/>
    <p:sldId id="521" r:id="rId9"/>
    <p:sldId id="520" r:id="rId10"/>
    <p:sldId id="585" r:id="rId11"/>
    <p:sldId id="582" r:id="rId12"/>
    <p:sldId id="537" r:id="rId13"/>
    <p:sldId id="586" r:id="rId14"/>
    <p:sldId id="568" r:id="rId15"/>
    <p:sldId id="569" r:id="rId16"/>
    <p:sldId id="571" r:id="rId17"/>
    <p:sldId id="573" r:id="rId18"/>
    <p:sldId id="574" r:id="rId19"/>
    <p:sldId id="583" r:id="rId20"/>
    <p:sldId id="584" r:id="rId21"/>
    <p:sldId id="522" r:id="rId22"/>
    <p:sldId id="587" r:id="rId23"/>
    <p:sldId id="588" r:id="rId24"/>
    <p:sldId id="524" r:id="rId25"/>
    <p:sldId id="589" r:id="rId26"/>
    <p:sldId id="350"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63594"/>
    <a:srgbClr val="FF6600"/>
    <a:srgbClr val="10398A"/>
    <a:srgbClr val="FF9933"/>
    <a:srgbClr val="FFFFCC"/>
    <a:srgbClr val="0000CC"/>
    <a:srgbClr val="FF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9" autoAdjust="0"/>
    <p:restoredTop sz="94660"/>
  </p:normalViewPr>
  <p:slideViewPr>
    <p:cSldViewPr>
      <p:cViewPr varScale="1">
        <p:scale>
          <a:sx n="73" d="100"/>
          <a:sy n="73" d="100"/>
        </p:scale>
        <p:origin x="133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Times New Roman" pitchFamily="18"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Clique para editar os estilos do texto mestre</a:t>
            </a:r>
            <a:endParaRPr lang="en-US" noProof="0" smtClean="0"/>
          </a:p>
          <a:p>
            <a:pPr lvl="1"/>
            <a:r>
              <a:rPr lang="en-US" noProof="0" smtClean="0"/>
              <a:t>Segundo nível</a:t>
            </a:r>
            <a:endParaRPr lang="en-US" noProof="0" smtClean="0"/>
          </a:p>
          <a:p>
            <a:pPr lvl="2"/>
            <a:r>
              <a:rPr lang="en-US" noProof="0" smtClean="0"/>
              <a:t>Terceiro nível</a:t>
            </a:r>
            <a:endParaRPr lang="en-US" noProof="0" smtClean="0"/>
          </a:p>
          <a:p>
            <a:pPr lvl="3"/>
            <a:r>
              <a:rPr lang="en-US" noProof="0" smtClean="0"/>
              <a:t>Quarto nível</a:t>
            </a:r>
            <a:endParaRPr lang="en-US" noProof="0" smtClean="0"/>
          </a:p>
          <a:p>
            <a:pPr lvl="4"/>
            <a:r>
              <a:rPr lang="en-US" noProof="0" smtClean="0"/>
              <a:t>Quinto nível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atin typeface="Times New Roman" pitchFamily="18" charset="0"/>
              </a:defRPr>
            </a:lvl1pPr>
          </a:lstStyle>
          <a:p>
            <a:pPr>
              <a:defRPr/>
            </a:pPr>
            <a:fld id="{811CAB01-07D9-4CF6-AD09-BAC564665DDA}"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pt-BR"/>
          </a:p>
        </p:txBody>
      </p:sp>
      <p:sp>
        <p:nvSpPr>
          <p:cNvPr id="5" name="Rectangle 5"/>
          <p:cNvSpPr>
            <a:spLocks noGrp="1" noChangeArrowheads="1"/>
          </p:cNvSpPr>
          <p:nvPr>
            <p:ph type="ftr" sz="quarter" idx="11"/>
          </p:nvPr>
        </p:nvSpPr>
        <p:spPr/>
        <p:txBody>
          <a:bodyPr/>
          <a:lstStyle>
            <a:lvl1pPr>
              <a:defRPr/>
            </a:lvl1pPr>
          </a:lstStyle>
          <a:p>
            <a:pPr>
              <a:defRPr/>
            </a:pPr>
            <a:endParaRPr lang="pt-BR"/>
          </a:p>
        </p:txBody>
      </p:sp>
      <p:sp>
        <p:nvSpPr>
          <p:cNvPr id="6" name="Rectangle 6"/>
          <p:cNvSpPr>
            <a:spLocks noGrp="1" noChangeArrowheads="1"/>
          </p:cNvSpPr>
          <p:nvPr>
            <p:ph type="sldNum" sz="quarter" idx="12"/>
          </p:nvPr>
        </p:nvSpPr>
        <p:spPr/>
        <p:txBody>
          <a:bodyPr/>
          <a:lstStyle>
            <a:lvl1pPr>
              <a:defRPr/>
            </a:lvl1pPr>
          </a:lstStyle>
          <a:p>
            <a:pPr>
              <a:defRPr/>
            </a:pPr>
            <a:fld id="{A1DA55BA-321B-4223-A75B-D75DF3F61FFD}"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pt-BR"/>
          </a:p>
        </p:txBody>
      </p:sp>
      <p:sp>
        <p:nvSpPr>
          <p:cNvPr id="5" name="Rectangle 5"/>
          <p:cNvSpPr>
            <a:spLocks noGrp="1" noChangeArrowheads="1"/>
          </p:cNvSpPr>
          <p:nvPr>
            <p:ph type="ftr" sz="quarter" idx="11"/>
          </p:nvPr>
        </p:nvSpPr>
        <p:spPr/>
        <p:txBody>
          <a:bodyPr/>
          <a:lstStyle>
            <a:lvl1pPr>
              <a:defRPr/>
            </a:lvl1pPr>
          </a:lstStyle>
          <a:p>
            <a:pPr>
              <a:defRPr/>
            </a:pPr>
            <a:endParaRPr lang="pt-BR"/>
          </a:p>
        </p:txBody>
      </p:sp>
      <p:sp>
        <p:nvSpPr>
          <p:cNvPr id="6" name="Rectangle 6"/>
          <p:cNvSpPr>
            <a:spLocks noGrp="1" noChangeArrowheads="1"/>
          </p:cNvSpPr>
          <p:nvPr>
            <p:ph type="sldNum" sz="quarter" idx="12"/>
          </p:nvPr>
        </p:nvSpPr>
        <p:spPr/>
        <p:txBody>
          <a:bodyPr/>
          <a:lstStyle>
            <a:lvl1pPr>
              <a:defRPr/>
            </a:lvl1pPr>
          </a:lstStyle>
          <a:p>
            <a:pPr>
              <a:defRPr/>
            </a:pPr>
            <a:fld id="{98571673-9AFD-4CD6-946C-F5D5A58E294D}"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a:xfrm>
            <a:off x="457200" y="274638"/>
            <a:ext cx="6019800" cy="5851525"/>
          </a:xfrm>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pt-BR"/>
          </a:p>
        </p:txBody>
      </p:sp>
      <p:sp>
        <p:nvSpPr>
          <p:cNvPr id="5" name="Rectangle 5"/>
          <p:cNvSpPr>
            <a:spLocks noGrp="1" noChangeArrowheads="1"/>
          </p:cNvSpPr>
          <p:nvPr>
            <p:ph type="ftr" sz="quarter" idx="11"/>
          </p:nvPr>
        </p:nvSpPr>
        <p:spPr/>
        <p:txBody>
          <a:bodyPr/>
          <a:lstStyle>
            <a:lvl1pPr>
              <a:defRPr/>
            </a:lvl1pPr>
          </a:lstStyle>
          <a:p>
            <a:pPr>
              <a:defRPr/>
            </a:pPr>
            <a:endParaRPr lang="pt-BR"/>
          </a:p>
        </p:txBody>
      </p:sp>
      <p:sp>
        <p:nvSpPr>
          <p:cNvPr id="6" name="Rectangle 6"/>
          <p:cNvSpPr>
            <a:spLocks noGrp="1" noChangeArrowheads="1"/>
          </p:cNvSpPr>
          <p:nvPr>
            <p:ph type="sldNum" sz="quarter" idx="12"/>
          </p:nvPr>
        </p:nvSpPr>
        <p:spPr/>
        <p:txBody>
          <a:bodyPr/>
          <a:lstStyle>
            <a:lvl1pPr>
              <a:defRPr/>
            </a:lvl1pPr>
          </a:lstStyle>
          <a:p>
            <a:pPr>
              <a:defRPr/>
            </a:pPr>
            <a:fld id="{6C202E65-DF3F-4A29-9797-A43A335B28D4}"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hasCustomPrompt="1"/>
          </p:nvPr>
        </p:nvSpPr>
        <p:spPr>
          <a:xfrm>
            <a:off x="457200" y="274638"/>
            <a:ext cx="8229600" cy="5851525"/>
          </a:xfrm>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3" name="Rectangle 4"/>
          <p:cNvSpPr>
            <a:spLocks noGrp="1" noChangeArrowheads="1"/>
          </p:cNvSpPr>
          <p:nvPr>
            <p:ph type="dt" sz="half" idx="10"/>
          </p:nvPr>
        </p:nvSpPr>
        <p:spPr/>
        <p:txBody>
          <a:bodyPr/>
          <a:lstStyle>
            <a:lvl1pPr>
              <a:defRPr/>
            </a:lvl1pPr>
          </a:lstStyle>
          <a:p>
            <a:pPr>
              <a:defRPr/>
            </a:pPr>
            <a:endParaRPr lang="pt-BR"/>
          </a:p>
        </p:txBody>
      </p:sp>
      <p:sp>
        <p:nvSpPr>
          <p:cNvPr id="4" name="Rectangle 5"/>
          <p:cNvSpPr>
            <a:spLocks noGrp="1" noChangeArrowheads="1"/>
          </p:cNvSpPr>
          <p:nvPr>
            <p:ph type="ftr" sz="quarter" idx="11"/>
          </p:nvPr>
        </p:nvSpPr>
        <p:spPr/>
        <p:txBody>
          <a:bodyPr/>
          <a:lstStyle>
            <a:lvl1pPr>
              <a:defRPr/>
            </a:lvl1pPr>
          </a:lstStyle>
          <a:p>
            <a:pPr>
              <a:defRPr/>
            </a:pPr>
            <a:endParaRPr lang="pt-BR"/>
          </a:p>
        </p:txBody>
      </p:sp>
      <p:sp>
        <p:nvSpPr>
          <p:cNvPr id="5" name="Rectangle 6"/>
          <p:cNvSpPr>
            <a:spLocks noGrp="1" noChangeArrowheads="1"/>
          </p:cNvSpPr>
          <p:nvPr>
            <p:ph type="sldNum" sz="quarter" idx="12"/>
          </p:nvPr>
        </p:nvSpPr>
        <p:spPr/>
        <p:txBody>
          <a:bodyPr/>
          <a:lstStyle>
            <a:lvl1pPr>
              <a:defRPr/>
            </a:lvl1pPr>
          </a:lstStyle>
          <a:p>
            <a:pPr>
              <a:defRPr/>
            </a:pPr>
            <a:fld id="{340EA8AC-45AD-4C61-8CCA-F8E622ED03C6}"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conteúdo e 2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Conteúdo 2"/>
          <p:cNvSpPr>
            <a:spLocks noGrp="1"/>
          </p:cNvSpPr>
          <p:nvPr>
            <p:ph sz="half" idx="1" hasCustomPrompt="1"/>
          </p:nvPr>
        </p:nvSpPr>
        <p:spPr>
          <a:xfrm>
            <a:off x="457200" y="1600200"/>
            <a:ext cx="4038600" cy="4525963"/>
          </a:xfrm>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quarter" idx="2" hasCustomPrompt="1"/>
          </p:nvPr>
        </p:nvSpPr>
        <p:spPr>
          <a:xfrm>
            <a:off x="4648200" y="1600200"/>
            <a:ext cx="4038600" cy="2185988"/>
          </a:xfrm>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Conteúdo 4"/>
          <p:cNvSpPr>
            <a:spLocks noGrp="1"/>
          </p:cNvSpPr>
          <p:nvPr>
            <p:ph sz="quarter" idx="3" hasCustomPrompt="1"/>
          </p:nvPr>
        </p:nvSpPr>
        <p:spPr>
          <a:xfrm>
            <a:off x="4648200" y="3938588"/>
            <a:ext cx="4038600" cy="2187575"/>
          </a:xfrm>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Rectangle 4"/>
          <p:cNvSpPr>
            <a:spLocks noGrp="1" noChangeArrowheads="1"/>
          </p:cNvSpPr>
          <p:nvPr>
            <p:ph type="dt" sz="half" idx="10"/>
          </p:nvPr>
        </p:nvSpPr>
        <p:spPr/>
        <p:txBody>
          <a:bodyPr/>
          <a:lstStyle>
            <a:lvl1pPr>
              <a:defRPr/>
            </a:lvl1pPr>
          </a:lstStyle>
          <a:p>
            <a:pPr>
              <a:defRPr/>
            </a:pPr>
            <a:endParaRPr lang="pt-BR"/>
          </a:p>
        </p:txBody>
      </p:sp>
      <p:sp>
        <p:nvSpPr>
          <p:cNvPr id="7" name="Rectangle 5"/>
          <p:cNvSpPr>
            <a:spLocks noGrp="1" noChangeArrowheads="1"/>
          </p:cNvSpPr>
          <p:nvPr>
            <p:ph type="ftr" sz="quarter" idx="11"/>
          </p:nvPr>
        </p:nvSpPr>
        <p:spPr/>
        <p:txBody>
          <a:bodyPr/>
          <a:lstStyle>
            <a:lvl1pPr>
              <a:defRPr/>
            </a:lvl1pPr>
          </a:lstStyle>
          <a:p>
            <a:pPr>
              <a:defRPr/>
            </a:pPr>
            <a:endParaRPr lang="pt-BR"/>
          </a:p>
        </p:txBody>
      </p:sp>
      <p:sp>
        <p:nvSpPr>
          <p:cNvPr id="8" name="Rectangle 6"/>
          <p:cNvSpPr>
            <a:spLocks noGrp="1" noChangeArrowheads="1"/>
          </p:cNvSpPr>
          <p:nvPr>
            <p:ph type="sldNum" sz="quarter" idx="12"/>
          </p:nvPr>
        </p:nvSpPr>
        <p:spPr/>
        <p:txBody>
          <a:bodyPr/>
          <a:lstStyle>
            <a:lvl1pPr>
              <a:defRPr/>
            </a:lvl1pPr>
          </a:lstStyle>
          <a:p>
            <a:pPr>
              <a:defRPr/>
            </a:pPr>
            <a:fld id="{797A3C37-8DD5-4F48-AE3C-63EAE3628D36}"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pt-BR"/>
          </a:p>
        </p:txBody>
      </p:sp>
      <p:sp>
        <p:nvSpPr>
          <p:cNvPr id="5" name="Rectangle 5"/>
          <p:cNvSpPr>
            <a:spLocks noGrp="1" noChangeArrowheads="1"/>
          </p:cNvSpPr>
          <p:nvPr>
            <p:ph type="ftr" sz="quarter" idx="11"/>
          </p:nvPr>
        </p:nvSpPr>
        <p:spPr/>
        <p:txBody>
          <a:bodyPr/>
          <a:lstStyle>
            <a:lvl1pPr>
              <a:defRPr/>
            </a:lvl1pPr>
          </a:lstStyle>
          <a:p>
            <a:pPr>
              <a:defRPr/>
            </a:pPr>
            <a:endParaRPr lang="pt-BR"/>
          </a:p>
        </p:txBody>
      </p:sp>
      <p:sp>
        <p:nvSpPr>
          <p:cNvPr id="6" name="Rectangle 6"/>
          <p:cNvSpPr>
            <a:spLocks noGrp="1" noChangeArrowheads="1"/>
          </p:cNvSpPr>
          <p:nvPr>
            <p:ph type="sldNum" sz="quarter" idx="12"/>
          </p:nvPr>
        </p:nvSpPr>
        <p:spPr/>
        <p:txBody>
          <a:bodyPr/>
          <a:lstStyle>
            <a:lvl1pPr>
              <a:defRPr/>
            </a:lvl1pPr>
          </a:lstStyle>
          <a:p>
            <a:pPr>
              <a:defRPr/>
            </a:pPr>
            <a:fld id="{4086887E-9E1B-405C-85F3-2170B3668169}"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4"/>
          <p:cNvSpPr>
            <a:spLocks noGrp="1" noChangeArrowheads="1"/>
          </p:cNvSpPr>
          <p:nvPr>
            <p:ph type="dt" sz="half" idx="10"/>
          </p:nvPr>
        </p:nvSpPr>
        <p:spPr/>
        <p:txBody>
          <a:bodyPr/>
          <a:lstStyle>
            <a:lvl1pPr>
              <a:defRPr/>
            </a:lvl1pPr>
          </a:lstStyle>
          <a:p>
            <a:pPr>
              <a:defRPr/>
            </a:pPr>
            <a:endParaRPr lang="pt-BR"/>
          </a:p>
        </p:txBody>
      </p:sp>
      <p:sp>
        <p:nvSpPr>
          <p:cNvPr id="5" name="Rectangle 5"/>
          <p:cNvSpPr>
            <a:spLocks noGrp="1" noChangeArrowheads="1"/>
          </p:cNvSpPr>
          <p:nvPr>
            <p:ph type="ftr" sz="quarter" idx="11"/>
          </p:nvPr>
        </p:nvSpPr>
        <p:spPr/>
        <p:txBody>
          <a:bodyPr/>
          <a:lstStyle>
            <a:lvl1pPr>
              <a:defRPr/>
            </a:lvl1pPr>
          </a:lstStyle>
          <a:p>
            <a:pPr>
              <a:defRPr/>
            </a:pPr>
            <a:endParaRPr lang="pt-BR"/>
          </a:p>
        </p:txBody>
      </p:sp>
      <p:sp>
        <p:nvSpPr>
          <p:cNvPr id="6" name="Rectangle 6"/>
          <p:cNvSpPr>
            <a:spLocks noGrp="1" noChangeArrowheads="1"/>
          </p:cNvSpPr>
          <p:nvPr>
            <p:ph type="sldNum" sz="quarter" idx="12"/>
          </p:nvPr>
        </p:nvSpPr>
        <p:spPr/>
        <p:txBody>
          <a:bodyPr/>
          <a:lstStyle>
            <a:lvl1pPr>
              <a:defRPr/>
            </a:lvl1pPr>
          </a:lstStyle>
          <a:p>
            <a:pPr>
              <a:defRPr/>
            </a:pPr>
            <a:fld id="{9DCDD6DB-5289-4BD4-9387-3544DC350F9A}"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Rectangle 4"/>
          <p:cNvSpPr>
            <a:spLocks noGrp="1" noChangeArrowheads="1"/>
          </p:cNvSpPr>
          <p:nvPr>
            <p:ph type="dt" sz="half" idx="10"/>
          </p:nvPr>
        </p:nvSpPr>
        <p:spPr/>
        <p:txBody>
          <a:bodyPr/>
          <a:lstStyle>
            <a:lvl1pPr>
              <a:defRPr/>
            </a:lvl1pPr>
          </a:lstStyle>
          <a:p>
            <a:pPr>
              <a:defRPr/>
            </a:pPr>
            <a:endParaRPr lang="pt-BR"/>
          </a:p>
        </p:txBody>
      </p:sp>
      <p:sp>
        <p:nvSpPr>
          <p:cNvPr id="6" name="Rectangle 5"/>
          <p:cNvSpPr>
            <a:spLocks noGrp="1" noChangeArrowheads="1"/>
          </p:cNvSpPr>
          <p:nvPr>
            <p:ph type="ftr" sz="quarter" idx="11"/>
          </p:nvPr>
        </p:nvSpPr>
        <p:spPr/>
        <p:txBody>
          <a:bodyPr/>
          <a:lstStyle>
            <a:lvl1pPr>
              <a:defRPr/>
            </a:lvl1pPr>
          </a:lstStyle>
          <a:p>
            <a:pPr>
              <a:defRPr/>
            </a:pPr>
            <a:endParaRPr lang="pt-BR"/>
          </a:p>
        </p:txBody>
      </p:sp>
      <p:sp>
        <p:nvSpPr>
          <p:cNvPr id="7" name="Rectangle 6"/>
          <p:cNvSpPr>
            <a:spLocks noGrp="1" noChangeArrowheads="1"/>
          </p:cNvSpPr>
          <p:nvPr>
            <p:ph type="sldNum" sz="quarter" idx="12"/>
          </p:nvPr>
        </p:nvSpPr>
        <p:spPr/>
        <p:txBody>
          <a:bodyPr/>
          <a:lstStyle>
            <a:lvl1pPr>
              <a:defRPr/>
            </a:lvl1pPr>
          </a:lstStyle>
          <a:p>
            <a:pPr>
              <a:defRPr/>
            </a:pPr>
            <a:fld id="{74290EDE-1C15-4E3E-8217-D2B7DB82AEDA}"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Rectangle 4"/>
          <p:cNvSpPr>
            <a:spLocks noGrp="1" noChangeArrowheads="1"/>
          </p:cNvSpPr>
          <p:nvPr>
            <p:ph type="dt" sz="half" idx="10"/>
          </p:nvPr>
        </p:nvSpPr>
        <p:spPr/>
        <p:txBody>
          <a:bodyPr/>
          <a:lstStyle>
            <a:lvl1pPr>
              <a:defRPr/>
            </a:lvl1pPr>
          </a:lstStyle>
          <a:p>
            <a:pPr>
              <a:defRPr/>
            </a:pPr>
            <a:endParaRPr lang="pt-BR"/>
          </a:p>
        </p:txBody>
      </p:sp>
      <p:sp>
        <p:nvSpPr>
          <p:cNvPr id="8" name="Rectangle 5"/>
          <p:cNvSpPr>
            <a:spLocks noGrp="1" noChangeArrowheads="1"/>
          </p:cNvSpPr>
          <p:nvPr>
            <p:ph type="ftr" sz="quarter" idx="11"/>
          </p:nvPr>
        </p:nvSpPr>
        <p:spPr/>
        <p:txBody>
          <a:bodyPr/>
          <a:lstStyle>
            <a:lvl1pPr>
              <a:defRPr/>
            </a:lvl1pPr>
          </a:lstStyle>
          <a:p>
            <a:pPr>
              <a:defRPr/>
            </a:pPr>
            <a:endParaRPr lang="pt-BR"/>
          </a:p>
        </p:txBody>
      </p:sp>
      <p:sp>
        <p:nvSpPr>
          <p:cNvPr id="9" name="Rectangle 6"/>
          <p:cNvSpPr>
            <a:spLocks noGrp="1" noChangeArrowheads="1"/>
          </p:cNvSpPr>
          <p:nvPr>
            <p:ph type="sldNum" sz="quarter" idx="12"/>
          </p:nvPr>
        </p:nvSpPr>
        <p:spPr/>
        <p:txBody>
          <a:bodyPr/>
          <a:lstStyle>
            <a:lvl1pPr>
              <a:defRPr/>
            </a:lvl1pPr>
          </a:lstStyle>
          <a:p>
            <a:pPr>
              <a:defRPr/>
            </a:pPr>
            <a:fld id="{FA41F711-9DE0-4762-BFF1-AC88F5D2D357}"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Rectangle 4"/>
          <p:cNvSpPr>
            <a:spLocks noGrp="1" noChangeArrowheads="1"/>
          </p:cNvSpPr>
          <p:nvPr>
            <p:ph type="dt" sz="half" idx="10"/>
          </p:nvPr>
        </p:nvSpPr>
        <p:spPr/>
        <p:txBody>
          <a:bodyPr/>
          <a:lstStyle>
            <a:lvl1pPr>
              <a:defRPr/>
            </a:lvl1pPr>
          </a:lstStyle>
          <a:p>
            <a:pPr>
              <a:defRPr/>
            </a:pPr>
            <a:endParaRPr lang="pt-BR"/>
          </a:p>
        </p:txBody>
      </p:sp>
      <p:sp>
        <p:nvSpPr>
          <p:cNvPr id="4" name="Rectangle 5"/>
          <p:cNvSpPr>
            <a:spLocks noGrp="1" noChangeArrowheads="1"/>
          </p:cNvSpPr>
          <p:nvPr>
            <p:ph type="ftr" sz="quarter" idx="11"/>
          </p:nvPr>
        </p:nvSpPr>
        <p:spPr/>
        <p:txBody>
          <a:bodyPr/>
          <a:lstStyle>
            <a:lvl1pPr>
              <a:defRPr/>
            </a:lvl1pPr>
          </a:lstStyle>
          <a:p>
            <a:pPr>
              <a:defRPr/>
            </a:pPr>
            <a:endParaRPr lang="pt-BR"/>
          </a:p>
        </p:txBody>
      </p:sp>
      <p:sp>
        <p:nvSpPr>
          <p:cNvPr id="5" name="Rectangle 6"/>
          <p:cNvSpPr>
            <a:spLocks noGrp="1" noChangeArrowheads="1"/>
          </p:cNvSpPr>
          <p:nvPr>
            <p:ph type="sldNum" sz="quarter" idx="12"/>
          </p:nvPr>
        </p:nvSpPr>
        <p:spPr/>
        <p:txBody>
          <a:bodyPr/>
          <a:lstStyle>
            <a:lvl1pPr>
              <a:defRPr/>
            </a:lvl1pPr>
          </a:lstStyle>
          <a:p>
            <a:pPr>
              <a:defRPr/>
            </a:pPr>
            <a:fld id="{E5095B61-F147-47B7-B35A-0B046A27CDFC}"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pt-BR"/>
          </a:p>
        </p:txBody>
      </p:sp>
      <p:sp>
        <p:nvSpPr>
          <p:cNvPr id="3" name="Rectangle 5"/>
          <p:cNvSpPr>
            <a:spLocks noGrp="1" noChangeArrowheads="1"/>
          </p:cNvSpPr>
          <p:nvPr>
            <p:ph type="ftr" sz="quarter" idx="11"/>
          </p:nvPr>
        </p:nvSpPr>
        <p:spPr/>
        <p:txBody>
          <a:bodyPr/>
          <a:lstStyle>
            <a:lvl1pPr>
              <a:defRPr/>
            </a:lvl1pPr>
          </a:lstStyle>
          <a:p>
            <a:pPr>
              <a:defRPr/>
            </a:pPr>
            <a:endParaRPr lang="pt-BR"/>
          </a:p>
        </p:txBody>
      </p:sp>
      <p:sp>
        <p:nvSpPr>
          <p:cNvPr id="4" name="Rectangle 6"/>
          <p:cNvSpPr>
            <a:spLocks noGrp="1" noChangeArrowheads="1"/>
          </p:cNvSpPr>
          <p:nvPr>
            <p:ph type="sldNum" sz="quarter" idx="12"/>
          </p:nvPr>
        </p:nvSpPr>
        <p:spPr/>
        <p:txBody>
          <a:bodyPr/>
          <a:lstStyle>
            <a:lvl1pPr>
              <a:defRPr/>
            </a:lvl1pPr>
          </a:lstStyle>
          <a:p>
            <a:pPr>
              <a:defRPr/>
            </a:pPr>
            <a:fld id="{48E3C7CB-3838-4199-B4BA-42665BE73A8E}"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p:txBody>
          <a:bodyPr/>
          <a:lstStyle>
            <a:lvl1pPr>
              <a:defRPr/>
            </a:lvl1pPr>
          </a:lstStyle>
          <a:p>
            <a:pPr>
              <a:defRPr/>
            </a:pPr>
            <a:endParaRPr lang="pt-BR"/>
          </a:p>
        </p:txBody>
      </p:sp>
      <p:sp>
        <p:nvSpPr>
          <p:cNvPr id="6" name="Rectangle 5"/>
          <p:cNvSpPr>
            <a:spLocks noGrp="1" noChangeArrowheads="1"/>
          </p:cNvSpPr>
          <p:nvPr>
            <p:ph type="ftr" sz="quarter" idx="11"/>
          </p:nvPr>
        </p:nvSpPr>
        <p:spPr/>
        <p:txBody>
          <a:bodyPr/>
          <a:lstStyle>
            <a:lvl1pPr>
              <a:defRPr/>
            </a:lvl1pPr>
          </a:lstStyle>
          <a:p>
            <a:pPr>
              <a:defRPr/>
            </a:pPr>
            <a:endParaRPr lang="pt-BR"/>
          </a:p>
        </p:txBody>
      </p:sp>
      <p:sp>
        <p:nvSpPr>
          <p:cNvPr id="7" name="Rectangle 6"/>
          <p:cNvSpPr>
            <a:spLocks noGrp="1" noChangeArrowheads="1"/>
          </p:cNvSpPr>
          <p:nvPr>
            <p:ph type="sldNum" sz="quarter" idx="12"/>
          </p:nvPr>
        </p:nvSpPr>
        <p:spPr/>
        <p:txBody>
          <a:bodyPr/>
          <a:lstStyle>
            <a:lvl1pPr>
              <a:defRPr/>
            </a:lvl1pPr>
          </a:lstStyle>
          <a:p>
            <a:pPr>
              <a:defRPr/>
            </a:pPr>
            <a:fld id="{ADC3F71C-37E5-4839-8CFE-72D5F91FAB77}"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p:txBody>
          <a:bodyPr/>
          <a:lstStyle>
            <a:lvl1pPr>
              <a:defRPr/>
            </a:lvl1pPr>
          </a:lstStyle>
          <a:p>
            <a:pPr>
              <a:defRPr/>
            </a:pPr>
            <a:endParaRPr lang="pt-BR"/>
          </a:p>
        </p:txBody>
      </p:sp>
      <p:sp>
        <p:nvSpPr>
          <p:cNvPr id="6" name="Rectangle 5"/>
          <p:cNvSpPr>
            <a:spLocks noGrp="1" noChangeArrowheads="1"/>
          </p:cNvSpPr>
          <p:nvPr>
            <p:ph type="ftr" sz="quarter" idx="11"/>
          </p:nvPr>
        </p:nvSpPr>
        <p:spPr/>
        <p:txBody>
          <a:bodyPr/>
          <a:lstStyle>
            <a:lvl1pPr>
              <a:defRPr/>
            </a:lvl1pPr>
          </a:lstStyle>
          <a:p>
            <a:pPr>
              <a:defRPr/>
            </a:pPr>
            <a:endParaRPr lang="pt-BR"/>
          </a:p>
        </p:txBody>
      </p:sp>
      <p:sp>
        <p:nvSpPr>
          <p:cNvPr id="7" name="Rectangle 6"/>
          <p:cNvSpPr>
            <a:spLocks noGrp="1" noChangeArrowheads="1"/>
          </p:cNvSpPr>
          <p:nvPr>
            <p:ph type="sldNum" sz="quarter" idx="12"/>
          </p:nvPr>
        </p:nvSpPr>
        <p:spPr/>
        <p:txBody>
          <a:bodyPr/>
          <a:lstStyle>
            <a:lvl1pPr>
              <a:defRPr/>
            </a:lvl1pPr>
          </a:lstStyle>
          <a:p>
            <a:pPr>
              <a:defRPr/>
            </a:pPr>
            <a:fld id="{CA1AA647-05B7-4B5D-9E7B-E552EB40C9B4}" type="slidenum">
              <a:rPr lang="pt-BR"/>
            </a:fld>
            <a:endParaRPr lang="pt-B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BR" altLang="pt-BR" smtClean="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pt-BR" altLang="pt-BR" smtClean="0"/>
              <a:t>Clique para editar os estilos do texto mestre</a:t>
            </a:r>
            <a:endParaRPr lang="pt-BR" altLang="pt-BR" smtClean="0"/>
          </a:p>
          <a:p>
            <a:pPr lvl="1"/>
            <a:r>
              <a:rPr lang="pt-BR" altLang="pt-BR" smtClean="0"/>
              <a:t>Segundo nível</a:t>
            </a:r>
            <a:endParaRPr lang="pt-BR" altLang="pt-BR" smtClean="0"/>
          </a:p>
          <a:p>
            <a:pPr lvl="2"/>
            <a:r>
              <a:rPr lang="pt-BR" altLang="pt-BR" smtClean="0"/>
              <a:t>Terceiro nível</a:t>
            </a:r>
            <a:endParaRPr lang="pt-BR" altLang="pt-BR" smtClean="0"/>
          </a:p>
          <a:p>
            <a:pPr lvl="3"/>
            <a:r>
              <a:rPr lang="pt-BR" altLang="pt-BR" smtClean="0"/>
              <a:t>Quarto nível</a:t>
            </a:r>
            <a:endParaRPr lang="pt-BR" altLang="pt-BR" smtClean="0"/>
          </a:p>
          <a:p>
            <a:pPr lvl="4"/>
            <a:r>
              <a:rPr lang="pt-BR" altLang="pt-BR" smtClean="0"/>
              <a:t>Quinto nível</a:t>
            </a:r>
          </a:p>
        </p:txBody>
      </p:sp>
      <p:sp>
        <p:nvSpPr>
          <p:cNvPr id="20173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charset="0"/>
              </a:defRPr>
            </a:lvl1pPr>
          </a:lstStyle>
          <a:p>
            <a:pPr>
              <a:defRPr/>
            </a:pPr>
            <a:endParaRPr lang="pt-BR"/>
          </a:p>
        </p:txBody>
      </p:sp>
      <p:sp>
        <p:nvSpPr>
          <p:cNvPr id="20173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a:defRPr/>
            </a:pPr>
            <a:endParaRPr lang="pt-BR"/>
          </a:p>
        </p:txBody>
      </p:sp>
      <p:sp>
        <p:nvSpPr>
          <p:cNvPr id="20173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CEE96F96-5D4E-422B-81AF-7860CAD77741}" type="slidenum">
              <a:rPr lang="pt-BR"/>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1.png"/><Relationship Id="rId7" Type="http://schemas.openxmlformats.org/officeDocument/2006/relationships/image" Target="../media/image10.jpe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4"/>
          <p:cNvSpPr>
            <a:spLocks noChangeArrowheads="1"/>
          </p:cNvSpPr>
          <p:nvPr/>
        </p:nvSpPr>
        <p:spPr bwMode="auto">
          <a:xfrm>
            <a:off x="107504" y="2076723"/>
            <a:ext cx="9015858" cy="3273266"/>
          </a:xfrm>
          <a:prstGeom prst="verticalScroll">
            <a:avLst>
              <a:gd name="adj" fmla="val 12500"/>
            </a:avLst>
          </a:prstGeom>
          <a:solidFill>
            <a:srgbClr val="FFFFCC"/>
          </a:solidFill>
          <a:ln w="57150">
            <a:solidFill>
              <a:srgbClr val="063594"/>
            </a:solidFill>
            <a:round/>
          </a:ln>
        </p:spPr>
        <p:txBody>
          <a:bodyPr wrap="square" anchor="ct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lnSpc>
                <a:spcPct val="150000"/>
              </a:lnSpc>
              <a:spcBef>
                <a:spcPct val="0"/>
              </a:spcBef>
              <a:buNone/>
              <a:defRPr/>
            </a:pPr>
            <a:r>
              <a:rPr lang="pt-BR" sz="2800" b="1" dirty="0" smtClean="0">
                <a:solidFill>
                  <a:schemeClr val="accent6"/>
                </a:solidFill>
              </a:rPr>
              <a:t>SOLUÇÃO MULTIPLATAFORMA HÍBRIDA PARA SMARTPHONE UTILIZANDO OS FRAMEWORKS ANGULAR 2 E IONIC 2</a:t>
            </a:r>
            <a:endParaRPr lang="pt-BR" sz="2800" dirty="0" smtClean="0">
              <a:solidFill>
                <a:schemeClr val="accent6"/>
              </a:solidFill>
            </a:endParaRPr>
          </a:p>
          <a:p>
            <a:pPr algn="ctr">
              <a:lnSpc>
                <a:spcPct val="150000"/>
              </a:lnSpc>
              <a:spcBef>
                <a:spcPct val="0"/>
              </a:spcBef>
              <a:buFontTx/>
              <a:buNone/>
              <a:defRPr/>
            </a:pPr>
            <a:endParaRPr lang="pt-BR" altLang="pt-BR" sz="2800" b="1" dirty="0" smtClean="0">
              <a:solidFill>
                <a:srgbClr val="063594"/>
              </a:solidFill>
              <a:latin typeface="+mj-lt"/>
            </a:endParaRPr>
          </a:p>
        </p:txBody>
      </p:sp>
      <p:sp>
        <p:nvSpPr>
          <p:cNvPr id="2051" name="Text Box 5"/>
          <p:cNvSpPr txBox="1">
            <a:spLocks noChangeArrowheads="1"/>
          </p:cNvSpPr>
          <p:nvPr/>
        </p:nvSpPr>
        <p:spPr bwMode="auto">
          <a:xfrm>
            <a:off x="0" y="5357813"/>
            <a:ext cx="9144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nSpc>
                <a:spcPct val="110000"/>
              </a:lnSpc>
              <a:spcBef>
                <a:spcPct val="50000"/>
              </a:spcBef>
              <a:buFontTx/>
              <a:buNone/>
              <a:defRPr/>
            </a:pPr>
            <a:r>
              <a:rPr lang="pt-BR" altLang="pt-BR" sz="2400" b="1" dirty="0" smtClean="0">
                <a:latin typeface="+mj-lt"/>
              </a:rPr>
              <a:t>Aluno:</a:t>
            </a:r>
            <a:r>
              <a:rPr lang="pt-BR" altLang="pt-BR" sz="2400" b="1" dirty="0" smtClean="0">
                <a:solidFill>
                  <a:schemeClr val="accent2"/>
                </a:solidFill>
                <a:latin typeface="+mj-lt"/>
              </a:rPr>
              <a:t> </a:t>
            </a:r>
            <a:r>
              <a:rPr lang="pt-BR" altLang="pt-BR" sz="2400" b="1" dirty="0" smtClean="0">
                <a:solidFill>
                  <a:srgbClr val="063594"/>
                </a:solidFill>
                <a:latin typeface="+mj-lt"/>
              </a:rPr>
              <a:t>Afonso Henrique dos Santos Silva</a:t>
            </a:r>
            <a:endParaRPr lang="pt-BR" altLang="pt-BR" sz="2400" b="1" dirty="0" smtClean="0">
              <a:solidFill>
                <a:srgbClr val="063594"/>
              </a:solidFill>
              <a:latin typeface="+mj-lt"/>
            </a:endParaRPr>
          </a:p>
          <a:p>
            <a:pPr>
              <a:lnSpc>
                <a:spcPct val="110000"/>
              </a:lnSpc>
              <a:spcBef>
                <a:spcPct val="50000"/>
              </a:spcBef>
              <a:buFontTx/>
              <a:buNone/>
              <a:defRPr/>
            </a:pPr>
            <a:r>
              <a:rPr lang="pt-BR" altLang="pt-BR" sz="2400" b="1" dirty="0" smtClean="0">
                <a:latin typeface="+mj-lt"/>
              </a:rPr>
              <a:t>Orientador:</a:t>
            </a:r>
            <a:r>
              <a:rPr lang="pt-BR" altLang="pt-BR" sz="2400" b="1" dirty="0" smtClean="0">
                <a:solidFill>
                  <a:schemeClr val="accent2"/>
                </a:solidFill>
                <a:latin typeface="+mj-lt"/>
              </a:rPr>
              <a:t> </a:t>
            </a:r>
            <a:r>
              <a:rPr lang="pt-BR" altLang="pt-BR" sz="2400" b="1" dirty="0" smtClean="0">
                <a:solidFill>
                  <a:srgbClr val="063594"/>
                </a:solidFill>
                <a:latin typeface="+mj-lt"/>
              </a:rPr>
              <a:t>Dr. Almir Rogério Camolesi</a:t>
            </a:r>
          </a:p>
        </p:txBody>
      </p:sp>
      <p:pic>
        <p:nvPicPr>
          <p:cNvPr id="3076" name="Picture 13" descr="FEMA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5" y="214313"/>
            <a:ext cx="27146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CaixaDeTexto 8"/>
          <p:cNvSpPr txBox="1">
            <a:spLocks noChangeArrowheads="1"/>
          </p:cNvSpPr>
          <p:nvPr/>
        </p:nvSpPr>
        <p:spPr bwMode="auto">
          <a:xfrm>
            <a:off x="1428750" y="701675"/>
            <a:ext cx="6507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pt-BR" altLang="pt-BR" sz="2000" dirty="0">
                <a:solidFill>
                  <a:srgbClr val="10398A"/>
                </a:solidFill>
                <a:latin typeface="Arial Black" pitchFamily="34" charset="0"/>
              </a:rPr>
              <a:t>Fundação Educacional do Município de Assis</a:t>
            </a:r>
          </a:p>
        </p:txBody>
      </p:sp>
      <p:sp>
        <p:nvSpPr>
          <p:cNvPr id="2054" name="Text Box 9"/>
          <p:cNvSpPr txBox="1">
            <a:spLocks noChangeArrowheads="1"/>
          </p:cNvSpPr>
          <p:nvPr/>
        </p:nvSpPr>
        <p:spPr bwMode="auto">
          <a:xfrm>
            <a:off x="294258" y="1559719"/>
            <a:ext cx="864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dirty="0" smtClean="0">
                <a:solidFill>
                  <a:srgbClr val="CC0000"/>
                </a:solidFill>
                <a:latin typeface="+mj-lt"/>
              </a:rPr>
              <a:t>Banca Final</a:t>
            </a:r>
            <a:endParaRPr lang="pt-BR" altLang="pt-BR" sz="2800" dirty="0" smtClean="0">
              <a:solidFill>
                <a:srgbClr val="CC0000"/>
              </a:solidFill>
              <a:latin typeface="+mj-lt"/>
            </a:endParaRPr>
          </a:p>
        </p:txBody>
      </p:sp>
      <p:sp>
        <p:nvSpPr>
          <p:cNvPr id="2055" name="Text Box 10"/>
          <p:cNvSpPr txBox="1">
            <a:spLocks noChangeArrowheads="1"/>
          </p:cNvSpPr>
          <p:nvPr/>
        </p:nvSpPr>
        <p:spPr bwMode="auto">
          <a:xfrm>
            <a:off x="287337" y="1171597"/>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400" b="1" dirty="0" smtClean="0">
                <a:solidFill>
                  <a:srgbClr val="10398A"/>
                </a:solidFill>
                <a:latin typeface="+mj-lt"/>
              </a:rPr>
              <a:t>COORDENADORIA DE INFORMÁTICA – TCC 2017</a:t>
            </a:r>
            <a:endParaRPr lang="pt-BR" altLang="pt-BR" sz="2400" b="1" dirty="0" smtClean="0">
              <a:solidFill>
                <a:srgbClr val="10398A"/>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p14:dur="100" advTm="150000">
        <p:cut/>
      </p:transition>
    </mc:Choice>
    <mc:Fallback>
      <p:transition advTm="150000">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71438"/>
            <a:ext cx="9144000" cy="523220"/>
          </a:xfrm>
          <a:prstGeom prst="rect">
            <a:avLst/>
          </a:prstGeom>
          <a:solidFill>
            <a:schemeClr val="accent2"/>
          </a:solid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sz="2800" b="1" dirty="0" smtClean="0">
                <a:solidFill>
                  <a:schemeClr val="bg1"/>
                </a:solidFill>
                <a:latin typeface="+mj-lt"/>
              </a:rPr>
              <a:t>Aplicativo Híbrido</a:t>
            </a:r>
            <a:endParaRPr lang="pt-BR" dirty="0"/>
          </a:p>
        </p:txBody>
      </p:sp>
      <p:pic>
        <p:nvPicPr>
          <p:cNvPr id="9" name="Imagem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130587"/>
            <a:ext cx="8712968" cy="4890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115888"/>
            <a:ext cx="9144000" cy="1160462"/>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a:t>
            </a:r>
            <a:r>
              <a:rPr lang="pt-BR" altLang="pt-BR" sz="2800" b="1" dirty="0" smtClean="0">
                <a:solidFill>
                  <a:schemeClr val="bg1"/>
                </a:solidFill>
                <a:latin typeface="+mj-lt"/>
              </a:rPr>
              <a:t>2. Fundamentos teóricos</a:t>
            </a:r>
            <a:endParaRPr lang="pt-BR" altLang="pt-BR" sz="2800" b="1" dirty="0">
              <a:solidFill>
                <a:schemeClr val="bg1"/>
              </a:solidFill>
              <a:latin typeface="+mj-lt"/>
            </a:endParaRPr>
          </a:p>
        </p:txBody>
      </p:sp>
      <p:sp>
        <p:nvSpPr>
          <p:cNvPr id="4" name="CaixaDeTexto 3"/>
          <p:cNvSpPr txBox="1"/>
          <p:nvPr/>
        </p:nvSpPr>
        <p:spPr>
          <a:xfrm>
            <a:off x="684213" y="2333625"/>
            <a:ext cx="7775575" cy="646331"/>
          </a:xfrm>
          <a:prstGeom prst="rect">
            <a:avLst/>
          </a:prstGeom>
          <a:noFill/>
        </p:spPr>
        <p:txBody>
          <a:bodyPr>
            <a:spAutoFit/>
          </a:bodyPr>
          <a:lstStyle/>
          <a:p>
            <a:pPr>
              <a:defRPr/>
            </a:pPr>
            <a:endParaRPr lang="pt-BR" dirty="0"/>
          </a:p>
          <a:p>
            <a:pPr marL="285750" indent="-285750">
              <a:buFontTx/>
              <a:buChar char="-"/>
              <a:defRPr/>
            </a:pPr>
            <a:endParaRPr lang="pt-BR" dirty="0"/>
          </a:p>
        </p:txBody>
      </p:sp>
      <p:pic>
        <p:nvPicPr>
          <p:cNvPr id="5" name="Imagem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299" y="1302049"/>
            <a:ext cx="3778087" cy="1359793"/>
          </a:xfrm>
          <a:prstGeom prst="rect">
            <a:avLst/>
          </a:prstGeom>
        </p:spPr>
      </p:pic>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030" y="3062125"/>
            <a:ext cx="1800200" cy="1524000"/>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992" y="1124744"/>
            <a:ext cx="4410703" cy="1969064"/>
          </a:xfrm>
          <a:prstGeom prst="rect">
            <a:avLst/>
          </a:prstGeom>
        </p:spPr>
      </p:pic>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5019" y="2800556"/>
            <a:ext cx="2181225" cy="2095500"/>
          </a:xfrm>
          <a:prstGeom prst="rect">
            <a:avLst/>
          </a:prstGeom>
        </p:spPr>
      </p:pic>
      <p:pic>
        <p:nvPicPr>
          <p:cNvPr id="9" name="Image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387" y="4530460"/>
            <a:ext cx="3449663" cy="2021287"/>
          </a:xfrm>
          <a:prstGeom prst="rect">
            <a:avLst/>
          </a:prstGeom>
        </p:spPr>
      </p:pic>
      <p:pic>
        <p:nvPicPr>
          <p:cNvPr id="10" name="Imagem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608" y="2800556"/>
            <a:ext cx="1503611" cy="1503611"/>
          </a:xfrm>
          <a:prstGeom prst="rect">
            <a:avLst/>
          </a:prstGeom>
        </p:spPr>
      </p:pic>
      <p:pic>
        <p:nvPicPr>
          <p:cNvPr id="11" name="Imagem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3229" y="5136791"/>
            <a:ext cx="1640200" cy="1205030"/>
          </a:xfrm>
          <a:prstGeom prst="rect">
            <a:avLst/>
          </a:prstGeom>
        </p:spPr>
      </p:pic>
      <p:pic>
        <p:nvPicPr>
          <p:cNvPr id="2" name="Imagem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7130" y="4896056"/>
            <a:ext cx="1635905" cy="168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Grp="1" noChangeArrowheads="1"/>
          </p:cNvSpPr>
          <p:nvPr>
            <p:ph type="title"/>
          </p:nvPr>
        </p:nvSpPr>
        <p:spPr>
          <a:xfrm>
            <a:off x="2269" y="260648"/>
            <a:ext cx="9144000" cy="954107"/>
          </a:xfrm>
          <a:solidFill>
            <a:schemeClr val="accent2"/>
          </a:solidFill>
        </p:spPr>
        <p:txBody>
          <a:bodyPr wrap="square">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3</a:t>
            </a:r>
            <a:r>
              <a:rPr lang="pt-BR" altLang="pt-BR" sz="2800" b="1" dirty="0" smtClean="0">
                <a:solidFill>
                  <a:schemeClr val="bg1"/>
                </a:solidFill>
                <a:latin typeface="+mj-lt"/>
              </a:rPr>
              <a:t>. Desenvolvimento do projeto</a:t>
            </a:r>
            <a:endParaRPr lang="pt-BR" altLang="pt-BR" sz="2800" b="1" dirty="0">
              <a:solidFill>
                <a:schemeClr val="bg1"/>
              </a:solidFill>
              <a:latin typeface="+mj-lt"/>
            </a:endParaRPr>
          </a:p>
        </p:txBody>
      </p:sp>
      <p:pic>
        <p:nvPicPr>
          <p:cNvPr id="8" name="Imagem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709497"/>
            <a:ext cx="8760310" cy="4527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3</a:t>
            </a:r>
            <a:r>
              <a:rPr lang="pt-BR" altLang="pt-BR" sz="2800" b="1" dirty="0" smtClean="0">
                <a:solidFill>
                  <a:schemeClr val="bg1"/>
                </a:solidFill>
                <a:latin typeface="+mj-lt"/>
              </a:rPr>
              <a:t>. Desenvolvimento do projeto</a:t>
            </a:r>
            <a:endParaRPr lang="pt-BR" altLang="pt-BR" sz="2800" b="1" dirty="0">
              <a:solidFill>
                <a:schemeClr val="bg1"/>
              </a:solidFill>
              <a:latin typeface="+mj-lt"/>
            </a:endParaRPr>
          </a:p>
        </p:txBody>
      </p:sp>
      <p:pic>
        <p:nvPicPr>
          <p:cNvPr id="4" name="Imagem 3" descr="E:\Capturar.PNG"/>
          <p:cNvPicPr/>
          <p:nvPr/>
        </p:nvPicPr>
        <p:blipFill>
          <a:blip r:embed="rId1">
            <a:extLst>
              <a:ext uri="{28A0092B-C50C-407E-A947-70E740481C1C}">
                <a14:useLocalDpi xmlns:a14="http://schemas.microsoft.com/office/drawing/2010/main" val="0"/>
              </a:ext>
            </a:extLst>
          </a:blip>
          <a:srcRect/>
          <a:stretch>
            <a:fillRect/>
          </a:stretch>
        </p:blipFill>
        <p:spPr bwMode="auto">
          <a:xfrm>
            <a:off x="179512" y="1412776"/>
            <a:ext cx="8640960" cy="511256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smtClean="0">
                <a:solidFill>
                  <a:schemeClr val="bg1"/>
                </a:solidFill>
                <a:latin typeface="+mj-lt"/>
              </a:rPr>
              <a:t>DESENVOLVIMENTO </a:t>
            </a:r>
            <a:r>
              <a:rPr lang="pt-BR" altLang="pt-BR" sz="2800" b="1" dirty="0">
                <a:solidFill>
                  <a:schemeClr val="bg1"/>
                </a:solidFill>
                <a:latin typeface="+mj-lt"/>
              </a:rPr>
              <a:t>DO TRABALHO</a:t>
            </a:r>
            <a:br>
              <a:rPr lang="pt-BR" altLang="pt-BR" sz="2800" b="1" dirty="0">
                <a:solidFill>
                  <a:schemeClr val="bg1"/>
                </a:solidFill>
                <a:latin typeface="+mj-lt"/>
              </a:rPr>
            </a:br>
            <a:r>
              <a:rPr lang="pt-BR" altLang="pt-BR" sz="2800" b="1" dirty="0">
                <a:solidFill>
                  <a:schemeClr val="bg1"/>
                </a:solidFill>
                <a:latin typeface="+mj-lt"/>
              </a:rPr>
              <a:t>Capítulo 3</a:t>
            </a:r>
            <a:r>
              <a:rPr lang="pt-BR" altLang="pt-BR" sz="2800" b="1" dirty="0" smtClean="0">
                <a:solidFill>
                  <a:schemeClr val="bg1"/>
                </a:solidFill>
                <a:latin typeface="+mj-lt"/>
              </a:rPr>
              <a:t>. Desenvolvimento do projeto</a:t>
            </a:r>
            <a:endParaRPr lang="pt-BR" altLang="pt-BR" sz="2800" b="1" dirty="0">
              <a:solidFill>
                <a:schemeClr val="bg1"/>
              </a:solidFill>
              <a:latin typeface="+mj-lt"/>
            </a:endParaRPr>
          </a:p>
        </p:txBody>
      </p:sp>
      <p:pic>
        <p:nvPicPr>
          <p:cNvPr id="5" name="Imagem 4" descr="C:\Users\afons\Desktop\UseCase Diagram0.png"/>
          <p:cNvPicPr/>
          <p:nvPr/>
        </p:nvPicPr>
        <p:blipFill>
          <a:blip r:embed="rId1">
            <a:extLst>
              <a:ext uri="{28A0092B-C50C-407E-A947-70E740481C1C}">
                <a14:useLocalDpi xmlns:a14="http://schemas.microsoft.com/office/drawing/2010/main" val="0"/>
              </a:ext>
            </a:extLst>
          </a:blip>
          <a:srcRect/>
          <a:stretch>
            <a:fillRect/>
          </a:stretch>
        </p:blipFill>
        <p:spPr bwMode="auto">
          <a:xfrm>
            <a:off x="0" y="1173162"/>
            <a:ext cx="9036496" cy="56848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3</a:t>
            </a:r>
            <a:r>
              <a:rPr lang="pt-BR" altLang="pt-BR" sz="2800" b="1" dirty="0" smtClean="0">
                <a:solidFill>
                  <a:schemeClr val="bg1"/>
                </a:solidFill>
                <a:latin typeface="+mj-lt"/>
              </a:rPr>
              <a:t>. Desenvolvimento do projeto</a:t>
            </a:r>
            <a:endParaRPr lang="pt-BR" altLang="pt-BR" sz="2800" b="1" dirty="0">
              <a:solidFill>
                <a:schemeClr val="bg1"/>
              </a:solidFill>
              <a:latin typeface="+mj-lt"/>
            </a:endParaRPr>
          </a:p>
        </p:txBody>
      </p:sp>
      <p:sp>
        <p:nvSpPr>
          <p:cNvPr id="2" name="CaixaDeTexto 1"/>
          <p:cNvSpPr txBox="1"/>
          <p:nvPr/>
        </p:nvSpPr>
        <p:spPr>
          <a:xfrm>
            <a:off x="539552" y="1412776"/>
            <a:ext cx="3672408" cy="646331"/>
          </a:xfrm>
          <a:prstGeom prst="rect">
            <a:avLst/>
          </a:prstGeom>
          <a:noFill/>
        </p:spPr>
        <p:txBody>
          <a:bodyPr wrap="square">
            <a:spAutoFit/>
          </a:bodyPr>
          <a:lstStyle/>
          <a:p>
            <a:pPr>
              <a:lnSpc>
                <a:spcPct val="150000"/>
              </a:lnSpc>
              <a:defRPr/>
            </a:pPr>
            <a:r>
              <a:rPr lang="pt-BR" sz="2400" dirty="0" smtClean="0"/>
              <a:t>Lista de Eventos </a:t>
            </a:r>
            <a:endParaRPr lang="pt-BR" sz="2400" dirty="0"/>
          </a:p>
        </p:txBody>
      </p:sp>
      <p:sp>
        <p:nvSpPr>
          <p:cNvPr id="4" name="Retângulo 3"/>
          <p:cNvSpPr/>
          <p:nvPr/>
        </p:nvSpPr>
        <p:spPr>
          <a:xfrm>
            <a:off x="3347864" y="1377042"/>
            <a:ext cx="3672408" cy="5640006"/>
          </a:xfrm>
          <a:prstGeom prst="rect">
            <a:avLst/>
          </a:prstGeom>
        </p:spPr>
        <p:txBody>
          <a:bodyPr wrap="square">
            <a:spAutoFit/>
          </a:bodyPr>
          <a:lstStyle/>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Efetuar Cadastro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Efetuar Acesso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Manter Cadastro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Manter Produto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Efetuar Entrada do Produto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Efetuar Saída do Produto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Manter Fabricante</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Manter Vencimento</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Manter Marca</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Emitir Relatório de Produtos</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Emitir Relatório de Vencimentos</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Emitir Relatório de Fabricante</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Emitir Relatório de Marca </a:t>
            </a:r>
            <a:endParaRPr lang="pt-BR" sz="1100" dirty="0">
              <a:ea typeface="Calibri" pitchFamily="34" charset="0"/>
              <a:cs typeface="Times New Roman" pitchFamily="18" charset="0"/>
            </a:endParaRPr>
          </a:p>
          <a:p>
            <a:pPr marL="342900" lvl="0" indent="-342900" algn="just">
              <a:lnSpc>
                <a:spcPct val="150000"/>
              </a:lnSpc>
              <a:spcBef>
                <a:spcPts val="600"/>
              </a:spcBef>
              <a:spcAft>
                <a:spcPts val="0"/>
              </a:spcAft>
              <a:buFont typeface="+mj-lt"/>
              <a:buAutoNum type="arabicPeriod"/>
            </a:pPr>
            <a:r>
              <a:rPr lang="pt-BR" sz="1100" dirty="0">
                <a:ea typeface="Calibri" pitchFamily="34" charset="0"/>
                <a:cs typeface="Arial" pitchFamily="34" charset="0"/>
              </a:rPr>
              <a:t>Emitir Relatório </a:t>
            </a:r>
            <a:r>
              <a:rPr lang="pt-BR" sz="1100" dirty="0" smtClean="0">
                <a:ea typeface="Calibri" pitchFamily="34" charset="0"/>
                <a:cs typeface="Arial" pitchFamily="34" charset="0"/>
              </a:rPr>
              <a:t>de Entrada</a:t>
            </a:r>
            <a:endParaRPr lang="pt-BR" sz="1100" dirty="0" smtClean="0">
              <a:ea typeface="Calibri" pitchFamily="34" charset="0"/>
              <a:cs typeface="Arial" pitchFamily="34" charset="0"/>
            </a:endParaRPr>
          </a:p>
          <a:p>
            <a:pPr marL="342900" lvl="0" indent="-342900" algn="just">
              <a:lnSpc>
                <a:spcPct val="150000"/>
              </a:lnSpc>
              <a:spcBef>
                <a:spcPts val="600"/>
              </a:spcBef>
              <a:spcAft>
                <a:spcPts val="0"/>
              </a:spcAft>
              <a:buFont typeface="+mj-lt"/>
              <a:buAutoNum type="arabicPeriod"/>
            </a:pPr>
            <a:r>
              <a:rPr lang="pt-BR" sz="1100" dirty="0" smtClean="0">
                <a:ea typeface="Calibri" pitchFamily="34" charset="0"/>
                <a:cs typeface="Arial" pitchFamily="34" charset="0"/>
              </a:rPr>
              <a:t>Emitir Relatório de Saída</a:t>
            </a:r>
            <a:endParaRPr lang="pt-BR" sz="1100" dirty="0" smtClean="0">
              <a:ea typeface="Calibri" pitchFamily="34" charset="0"/>
              <a:cs typeface="Arial" pitchFamily="34" charset="0"/>
            </a:endParaRPr>
          </a:p>
          <a:p>
            <a:pPr marL="342900" lvl="0" indent="-342900" algn="just">
              <a:lnSpc>
                <a:spcPct val="150000"/>
              </a:lnSpc>
              <a:spcBef>
                <a:spcPts val="600"/>
              </a:spcBef>
              <a:spcAft>
                <a:spcPts val="0"/>
              </a:spcAft>
              <a:buFont typeface="+mj-lt"/>
              <a:buAutoNum type="arabicPeriod"/>
            </a:pPr>
            <a:r>
              <a:rPr lang="pt-BR" sz="1100" dirty="0" smtClean="0">
                <a:ea typeface="Calibri" pitchFamily="34" charset="0"/>
                <a:cs typeface="Arial" pitchFamily="34" charset="0"/>
              </a:rPr>
              <a:t>Emitir Relatório de Localização</a:t>
            </a:r>
            <a:endParaRPr lang="pt-BR" sz="1100" dirty="0" smtClean="0">
              <a:ea typeface="Calibri" pitchFamily="34" charset="0"/>
              <a:cs typeface="Arial" pitchFamily="34" charset="0"/>
            </a:endParaRPr>
          </a:p>
          <a:p>
            <a:pPr marL="342900" lvl="0" indent="-342900" algn="just">
              <a:lnSpc>
                <a:spcPct val="150000"/>
              </a:lnSpc>
              <a:spcBef>
                <a:spcPts val="600"/>
              </a:spcBef>
              <a:spcAft>
                <a:spcPts val="0"/>
              </a:spcAft>
              <a:buFont typeface="+mj-lt"/>
              <a:buAutoNum type="arabicPeriod"/>
            </a:pPr>
            <a:endParaRPr lang="pt-BR" sz="1100" dirty="0">
              <a:ea typeface="Calibri" pitchFamily="34"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3</a:t>
            </a:r>
            <a:r>
              <a:rPr lang="pt-BR" altLang="pt-BR" sz="2800" b="1" dirty="0" smtClean="0">
                <a:solidFill>
                  <a:schemeClr val="bg1"/>
                </a:solidFill>
                <a:latin typeface="+mj-lt"/>
              </a:rPr>
              <a:t>. Desenvolvimento do projeto</a:t>
            </a:r>
            <a:endParaRPr lang="pt-BR" altLang="pt-BR" sz="2800" b="1" dirty="0">
              <a:solidFill>
                <a:schemeClr val="bg1"/>
              </a:solidFill>
              <a:latin typeface="+mj-lt"/>
            </a:endParaRPr>
          </a:p>
        </p:txBody>
      </p:sp>
      <p:pic>
        <p:nvPicPr>
          <p:cNvPr id="5" name="Imagem 4" descr="C:\Users\afons\Desktop\Class Diagram0.png"/>
          <p:cNvPicPr/>
          <p:nvPr/>
        </p:nvPicPr>
        <p:blipFill>
          <a:blip r:embed="rId1">
            <a:extLst>
              <a:ext uri="{28A0092B-C50C-407E-A947-70E740481C1C}">
                <a14:useLocalDpi xmlns:a14="http://schemas.microsoft.com/office/drawing/2010/main" val="0"/>
              </a:ext>
            </a:extLst>
          </a:blip>
          <a:srcRect/>
          <a:stretch>
            <a:fillRect/>
          </a:stretch>
        </p:blipFill>
        <p:spPr bwMode="auto">
          <a:xfrm>
            <a:off x="0" y="1173163"/>
            <a:ext cx="9144001" cy="562800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3</a:t>
            </a:r>
            <a:r>
              <a:rPr lang="pt-BR" altLang="pt-BR" sz="2800" b="1" dirty="0" smtClean="0">
                <a:solidFill>
                  <a:schemeClr val="bg1"/>
                </a:solidFill>
                <a:latin typeface="+mj-lt"/>
              </a:rPr>
              <a:t>. Desenvolvimento do projeto</a:t>
            </a:r>
            <a:endParaRPr lang="pt-BR" altLang="pt-BR" sz="2800" b="1" dirty="0">
              <a:solidFill>
                <a:schemeClr val="bg1"/>
              </a:solidFill>
              <a:latin typeface="+mj-lt"/>
            </a:endParaRPr>
          </a:p>
        </p:txBody>
      </p:sp>
      <p:pic>
        <p:nvPicPr>
          <p:cNvPr id="5" name="Imagem 4" descr="C:\Users\afons\Desktop\DiagramaER(DEFinitivo).PNG"/>
          <p:cNvPicPr/>
          <p:nvPr/>
        </p:nvPicPr>
        <p:blipFill>
          <a:blip r:embed="rId1">
            <a:extLst>
              <a:ext uri="{28A0092B-C50C-407E-A947-70E740481C1C}">
                <a14:useLocalDpi xmlns:a14="http://schemas.microsoft.com/office/drawing/2010/main" val="0"/>
              </a:ext>
            </a:extLst>
          </a:blip>
          <a:srcRect/>
          <a:stretch>
            <a:fillRect/>
          </a:stretch>
        </p:blipFill>
        <p:spPr bwMode="auto">
          <a:xfrm>
            <a:off x="179512" y="1233170"/>
            <a:ext cx="8856984" cy="56248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a:t>
            </a:r>
            <a:r>
              <a:rPr lang="pt-BR" altLang="pt-BR" sz="2800" b="1" dirty="0" smtClean="0">
                <a:solidFill>
                  <a:schemeClr val="bg1"/>
                </a:solidFill>
                <a:latin typeface="+mj-lt"/>
              </a:rPr>
              <a:t>4. Estrutura do projeto</a:t>
            </a:r>
            <a:endParaRPr lang="pt-BR" altLang="pt-BR" sz="2800" b="1" dirty="0">
              <a:solidFill>
                <a:schemeClr val="bg1"/>
              </a:solidFill>
              <a:latin typeface="+mj-lt"/>
            </a:endParaRPr>
          </a:p>
        </p:txBody>
      </p:sp>
      <p:sp>
        <p:nvSpPr>
          <p:cNvPr id="2" name="CaixaDeTexto 1"/>
          <p:cNvSpPr txBox="1"/>
          <p:nvPr/>
        </p:nvSpPr>
        <p:spPr>
          <a:xfrm>
            <a:off x="2123728" y="1412776"/>
            <a:ext cx="5328592" cy="461665"/>
          </a:xfrm>
          <a:prstGeom prst="rect">
            <a:avLst/>
          </a:prstGeom>
          <a:noFill/>
        </p:spPr>
        <p:txBody>
          <a:bodyPr wrap="square" rtlCol="0">
            <a:spAutoFit/>
          </a:bodyPr>
          <a:lstStyle/>
          <a:p>
            <a:r>
              <a:rPr lang="pt-BR" sz="2400" dirty="0" smtClean="0"/>
              <a:t>Estrutura Analítica do projeto(EAP)</a:t>
            </a:r>
            <a:endParaRPr lang="pt-BR" sz="2400" dirty="0"/>
          </a:p>
        </p:txBody>
      </p:sp>
      <p:pic>
        <p:nvPicPr>
          <p:cNvPr id="5" name="Imagem 4" descr="C:\Users\afons\Desktop\(image).jpg"/>
          <p:cNvPicPr/>
          <p:nvPr/>
        </p:nvPicPr>
        <p:blipFill>
          <a:blip r:embed="rId1">
            <a:extLst>
              <a:ext uri="{28A0092B-C50C-407E-A947-70E740481C1C}">
                <a14:useLocalDpi xmlns:a14="http://schemas.microsoft.com/office/drawing/2010/main" val="0"/>
              </a:ext>
            </a:extLst>
          </a:blip>
          <a:srcRect/>
          <a:stretch>
            <a:fillRect/>
          </a:stretch>
        </p:blipFill>
        <p:spPr bwMode="auto">
          <a:xfrm>
            <a:off x="971600" y="2114054"/>
            <a:ext cx="7344816" cy="45288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a:xfrm>
            <a:off x="0" y="219075"/>
            <a:ext cx="9144000" cy="954088"/>
          </a:xfrm>
          <a:solidFill>
            <a:schemeClr val="accent2"/>
          </a:solidFill>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dirty="0">
                <a:solidFill>
                  <a:schemeClr val="bg1"/>
                </a:solidFill>
                <a:latin typeface="+mj-lt"/>
              </a:rPr>
              <a:t>DESENVOLVIMENTO DO TRABALHO</a:t>
            </a:r>
            <a:br>
              <a:rPr lang="pt-BR" altLang="pt-BR" sz="2800" b="1" dirty="0">
                <a:solidFill>
                  <a:schemeClr val="bg1"/>
                </a:solidFill>
                <a:latin typeface="+mj-lt"/>
              </a:rPr>
            </a:br>
            <a:r>
              <a:rPr lang="pt-BR" altLang="pt-BR" sz="2800" b="1" dirty="0">
                <a:solidFill>
                  <a:schemeClr val="bg1"/>
                </a:solidFill>
                <a:latin typeface="+mj-lt"/>
              </a:rPr>
              <a:t>Capítulo </a:t>
            </a:r>
            <a:r>
              <a:rPr lang="pt-BR" altLang="pt-BR" sz="2800" b="1" dirty="0" smtClean="0">
                <a:solidFill>
                  <a:schemeClr val="bg1"/>
                </a:solidFill>
                <a:latin typeface="+mj-lt"/>
              </a:rPr>
              <a:t>4. Estrutura do projeto</a:t>
            </a:r>
            <a:endParaRPr lang="pt-BR" altLang="pt-BR" sz="2800" b="1" dirty="0">
              <a:solidFill>
                <a:schemeClr val="bg1"/>
              </a:solidFill>
              <a:latin typeface="+mj-lt"/>
            </a:endParaRPr>
          </a:p>
        </p:txBody>
      </p:sp>
      <p:sp>
        <p:nvSpPr>
          <p:cNvPr id="2" name="CaixaDeTexto 1"/>
          <p:cNvSpPr txBox="1"/>
          <p:nvPr/>
        </p:nvSpPr>
        <p:spPr>
          <a:xfrm>
            <a:off x="3351635" y="1301326"/>
            <a:ext cx="2224703" cy="461665"/>
          </a:xfrm>
          <a:prstGeom prst="rect">
            <a:avLst/>
          </a:prstGeom>
          <a:noFill/>
        </p:spPr>
        <p:txBody>
          <a:bodyPr wrap="square" rtlCol="0">
            <a:spAutoFit/>
          </a:bodyPr>
          <a:lstStyle/>
          <a:p>
            <a:r>
              <a:rPr lang="pt-BR" sz="2400" dirty="0" smtClean="0"/>
              <a:t>Cronograma </a:t>
            </a:r>
            <a:endParaRPr lang="pt-BR" sz="2400" dirty="0"/>
          </a:p>
        </p:txBody>
      </p:sp>
      <p:pic>
        <p:nvPicPr>
          <p:cNvPr id="6" name="Imagem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08092"/>
            <a:ext cx="9144000" cy="50499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0" y="92075"/>
            <a:ext cx="9144000" cy="519113"/>
          </a:xfrm>
          <a:prstGeom prst="rect">
            <a:avLst/>
          </a:prstGeom>
          <a:solidFill>
            <a:srgbClr val="10398A"/>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ESTRUTURA DA APRESENTAÇÃO</a:t>
            </a:r>
          </a:p>
        </p:txBody>
      </p:sp>
      <p:sp>
        <p:nvSpPr>
          <p:cNvPr id="3075" name="Text Box 7"/>
          <p:cNvSpPr txBox="1">
            <a:spLocks noChangeArrowheads="1"/>
          </p:cNvSpPr>
          <p:nvPr/>
        </p:nvSpPr>
        <p:spPr bwMode="auto">
          <a:xfrm>
            <a:off x="0" y="428198"/>
            <a:ext cx="9144000" cy="646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itchFamily="34" charset="0"/>
              </a:defRPr>
            </a:lvl1pPr>
            <a:lvl2pPr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800100" lvl="1" indent="-342900">
              <a:lnSpc>
                <a:spcPts val="4500"/>
              </a:lnSpc>
              <a:spcBef>
                <a:spcPct val="40000"/>
              </a:spcBef>
              <a:buFont typeface="Arial" pitchFamily="34" charset="0"/>
              <a:buChar char="•"/>
              <a:defRPr/>
            </a:pPr>
            <a:r>
              <a:rPr lang="pt-BR" altLang="pt-BR" sz="2400" b="1" dirty="0" smtClean="0">
                <a:latin typeface="Comic Sans MS" pitchFamily="66" charset="0"/>
              </a:rPr>
              <a:t> </a:t>
            </a:r>
            <a:r>
              <a:rPr lang="pt-BR" altLang="pt-BR" sz="2400" b="1" dirty="0" smtClean="0">
                <a:latin typeface="+mj-lt"/>
              </a:rPr>
              <a:t>OBJETIVOS</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smtClean="0">
                <a:latin typeface="+mj-lt"/>
              </a:rPr>
              <a:t> JUSTIFICATIVAS</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smtClean="0">
                <a:latin typeface="+mj-lt"/>
              </a:rPr>
              <a:t> ESTRUTURA DO TRABALHO</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smtClean="0">
                <a:latin typeface="+mj-lt"/>
              </a:rPr>
              <a:t> PROPOSTA DE TRABALHO</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smtClean="0">
                <a:latin typeface="+mj-lt"/>
              </a:rPr>
              <a:t> DESENVOLVIMENTO DO TRABALHO</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smtClean="0">
                <a:latin typeface="+mj-lt"/>
              </a:rPr>
              <a:t> CONCLUSÃO </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a:latin typeface="+mj-lt"/>
              </a:rPr>
              <a:t> </a:t>
            </a:r>
            <a:r>
              <a:rPr lang="pt-BR" altLang="pt-BR" sz="2400" b="1" dirty="0" smtClean="0">
                <a:latin typeface="+mj-lt"/>
              </a:rPr>
              <a:t>TRABALHOS FUTUROS</a:t>
            </a:r>
            <a:endParaRPr lang="pt-BR" altLang="pt-BR" sz="2400" b="1" dirty="0" smtClean="0">
              <a:latin typeface="+mj-lt"/>
            </a:endParaRPr>
          </a:p>
          <a:p>
            <a:pPr marL="800100" lvl="1" indent="-342900">
              <a:lnSpc>
                <a:spcPts val="4500"/>
              </a:lnSpc>
              <a:spcBef>
                <a:spcPct val="40000"/>
              </a:spcBef>
              <a:buFont typeface="Arial" pitchFamily="34" charset="0"/>
              <a:buChar char="•"/>
              <a:defRPr/>
            </a:pPr>
            <a:r>
              <a:rPr lang="pt-BR" altLang="pt-BR" sz="2400" b="1" dirty="0" smtClean="0">
                <a:latin typeface="+mj-lt"/>
              </a:rPr>
              <a:t> REFERÊNCIAS</a:t>
            </a:r>
            <a:endParaRPr lang="pt-BR" altLang="pt-BR" sz="2000" b="1" dirty="0">
              <a:latin typeface="+mj-lt"/>
            </a:endParaRPr>
          </a:p>
          <a:p>
            <a:pPr marL="800100" lvl="1" indent="-342900">
              <a:lnSpc>
                <a:spcPts val="4500"/>
              </a:lnSpc>
              <a:spcBef>
                <a:spcPct val="40000"/>
              </a:spcBef>
              <a:buFont typeface="Arial" pitchFamily="34" charset="0"/>
              <a:buChar char="•"/>
              <a:defRPr/>
            </a:pPr>
            <a:r>
              <a:rPr lang="pt-BR" altLang="pt-BR" sz="2000" b="1" dirty="0" smtClean="0">
                <a:latin typeface="+mj-lt"/>
              </a:rPr>
              <a:t> </a:t>
            </a:r>
            <a:r>
              <a:rPr lang="pt-BR" altLang="pt-BR" sz="2400" b="1" dirty="0" smtClean="0">
                <a:latin typeface="+mj-lt"/>
              </a:rPr>
              <a:t>AGRADECIMENTOS</a:t>
            </a: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188640"/>
            <a:ext cx="9144000" cy="518160"/>
          </a:xfrm>
          <a:prstGeom prst="rect">
            <a:avLst/>
          </a:prstGeom>
          <a:solidFill>
            <a:schemeClr val="accent2"/>
          </a:solid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Conclusão </a:t>
            </a:r>
          </a:p>
        </p:txBody>
      </p:sp>
      <p:sp>
        <p:nvSpPr>
          <p:cNvPr id="2" name="CaixaDeTexto 1"/>
          <p:cNvSpPr txBox="1"/>
          <p:nvPr/>
        </p:nvSpPr>
        <p:spPr>
          <a:xfrm>
            <a:off x="827584" y="1340768"/>
            <a:ext cx="7560840" cy="4114800"/>
          </a:xfrm>
          <a:prstGeom prst="rect">
            <a:avLst/>
          </a:prstGeom>
          <a:noFill/>
        </p:spPr>
        <p:txBody>
          <a:bodyPr wrap="square" rtlCol="0">
            <a:spAutoFit/>
          </a:bodyPr>
          <a:lstStyle/>
          <a:p>
            <a:pPr marL="285750" indent="-285750" algn="just">
              <a:buFont typeface="Arial" pitchFamily="34" charset="0"/>
              <a:buChar char="•"/>
            </a:pPr>
            <a:r>
              <a:rPr lang="pt-BR" sz="2400" dirty="0"/>
              <a:t>Com a análise das ferra'mentas e tecnologias apresentadas no presente trabalho, pode-se concluir que o desenvolvimento de uma aplicação híbrida apesar das facilidades que os frameworks Angular 2 e </a:t>
            </a:r>
            <a:r>
              <a:rPr lang="pt-BR" sz="2400" dirty="0" err="1"/>
              <a:t>Ionic</a:t>
            </a:r>
            <a:r>
              <a:rPr lang="pt-BR" sz="2400" dirty="0"/>
              <a:t> 2 oferecem, foi mais difícil do que era esperado, uma vez que os materiais de estudo dessas tecnologias são limitados, pois os frameworks são relativamente novos no mercado e a grande maioria do material encontrado foi em língua estrangeira (inglês).</a:t>
            </a:r>
            <a:endParaRPr lang="pt-BR" sz="2400" dirty="0"/>
          </a:p>
          <a:p>
            <a:pPr marL="285750" indent="-285750" algn="just">
              <a:buFont typeface="Arial" pitchFamily="34" charset="0"/>
              <a:buChar char="•"/>
            </a:pPr>
            <a:endParaRPr lang="pt-BR" sz="2400" dirty="0"/>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Grp="1" noChangeArrowheads="1"/>
          </p:cNvSpPr>
          <p:nvPr>
            <p:ph type="title"/>
          </p:nvPr>
        </p:nvSpPr>
        <p:spPr bwMode="auto">
          <a:xfrm>
            <a:off x="0" y="188640"/>
            <a:ext cx="9144000" cy="523220"/>
          </a:xfrm>
          <a:prstGeom prst="rect">
            <a:avLst/>
          </a:prstGeom>
          <a:solidFill>
            <a:schemeClr val="accent2"/>
          </a:solidFill>
          <a:ln>
            <a:noFill/>
          </a:ln>
        </p:spPr>
        <p:txBody>
          <a:bodyPr wrap="square">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Conclusão </a:t>
            </a:r>
          </a:p>
        </p:txBody>
      </p:sp>
      <p:sp>
        <p:nvSpPr>
          <p:cNvPr id="4" name="Retângulo 3"/>
          <p:cNvSpPr/>
          <p:nvPr/>
        </p:nvSpPr>
        <p:spPr>
          <a:xfrm>
            <a:off x="0" y="1484784"/>
            <a:ext cx="8568952" cy="3347840"/>
          </a:xfrm>
          <a:prstGeom prst="rect">
            <a:avLst/>
          </a:prstGeom>
        </p:spPr>
        <p:txBody>
          <a:bodyPr wrap="square">
            <a:spAutoFit/>
          </a:bodyPr>
          <a:lstStyle/>
          <a:p>
            <a:pPr marL="971550" lvl="1" indent="-285750" algn="just">
              <a:lnSpc>
                <a:spcPct val="150000"/>
              </a:lnSpc>
              <a:spcBef>
                <a:spcPts val="600"/>
              </a:spcBef>
              <a:spcAft>
                <a:spcPts val="600"/>
              </a:spcAft>
              <a:buFont typeface="Arial" pitchFamily="34" charset="0"/>
              <a:buChar char="•"/>
            </a:pPr>
            <a:r>
              <a:rPr lang="pt-BR" sz="2400" dirty="0">
                <a:ea typeface="Calibri" pitchFamily="34" charset="0"/>
                <a:cs typeface="Times New Roman" pitchFamily="18" charset="0"/>
              </a:rPr>
              <a:t>As utilizações desses frameworks de desenvolvimento trouxeram a necessidade de conhecimento da arquitetura de desenvolvimento web e das linguagens Scripts como HTML, CSS, e JavaScript junto com a linguagem </a:t>
            </a:r>
            <a:r>
              <a:rPr lang="pt-BR" sz="2400" dirty="0" err="1">
                <a:ea typeface="Calibri" pitchFamily="34" charset="0"/>
                <a:cs typeface="Times New Roman" pitchFamily="18" charset="0"/>
              </a:rPr>
              <a:t>TypeScript</a:t>
            </a:r>
            <a:r>
              <a:rPr lang="pt-BR" sz="2400" dirty="0">
                <a:ea typeface="Calibri" pitchFamily="34" charset="0"/>
                <a:cs typeface="Times New Roman" pitchFamily="18" charset="0"/>
              </a:rPr>
              <a:t> que também foi essencial para o desenvolvimento do sistema de forma efetiva.</a:t>
            </a: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0" y="188640"/>
            <a:ext cx="9144000" cy="52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ctr" rtl="0" eaLnBrk="0" fontAlgn="base" hangingPunct="0">
              <a:spcBef>
                <a:spcPct val="20000"/>
              </a:spcBef>
              <a:spcAft>
                <a:spcPct val="0"/>
              </a:spcAft>
              <a:buChar char="•"/>
              <a:defRPr sz="3200">
                <a:solidFill>
                  <a:schemeClr val="tx1"/>
                </a:solidFill>
                <a:latin typeface="Arial" pitchFamily="34" charset="0"/>
                <a:ea typeface="+mj-ea"/>
                <a:cs typeface="+mj-cs"/>
              </a:defRPr>
            </a:lvl1pPr>
            <a:lvl2pPr marL="742950" indent="-285750" algn="ctr" rtl="0" eaLnBrk="0" fontAlgn="base" hangingPunct="0">
              <a:spcBef>
                <a:spcPct val="20000"/>
              </a:spcBef>
              <a:spcAft>
                <a:spcPct val="0"/>
              </a:spcAft>
              <a:buChar char="–"/>
              <a:defRPr sz="2800">
                <a:solidFill>
                  <a:schemeClr val="tx1"/>
                </a:solidFill>
                <a:latin typeface="Arial" pitchFamily="34" charset="0"/>
              </a:defRPr>
            </a:lvl2pPr>
            <a:lvl3pPr marL="1143000" indent="-228600" algn="ctr" rtl="0" eaLnBrk="0" fontAlgn="base" hangingPunct="0">
              <a:spcBef>
                <a:spcPct val="20000"/>
              </a:spcBef>
              <a:spcAft>
                <a:spcPct val="0"/>
              </a:spcAft>
              <a:buChar char="•"/>
              <a:defRPr sz="2400">
                <a:solidFill>
                  <a:schemeClr val="tx1"/>
                </a:solidFill>
                <a:latin typeface="Arial" pitchFamily="34" charset="0"/>
              </a:defRPr>
            </a:lvl3pPr>
            <a:lvl4pPr marL="1600200" indent="-228600" algn="ctr" rtl="0" eaLnBrk="0" fontAlgn="base" hangingPunct="0">
              <a:spcBef>
                <a:spcPct val="20000"/>
              </a:spcBef>
              <a:spcAft>
                <a:spcPct val="0"/>
              </a:spcAft>
              <a:buChar char="–"/>
              <a:defRPr sz="2000">
                <a:solidFill>
                  <a:schemeClr val="tx1"/>
                </a:solidFill>
                <a:latin typeface="Arial" pitchFamily="34" charset="0"/>
              </a:defRPr>
            </a:lvl4pPr>
            <a:lvl5pPr marL="2057400" indent="-228600" algn="ctr" rtl="0" eaLnBrk="0" fontAlgn="base" hangingPunct="0">
              <a:spcBef>
                <a:spcPct val="20000"/>
              </a:spcBef>
              <a:spcAft>
                <a:spcPct val="0"/>
              </a:spcAft>
              <a:buChar char="»"/>
              <a:defRPr sz="2000">
                <a:solidFill>
                  <a:schemeClr val="tx1"/>
                </a:solidFill>
                <a:latin typeface="Arial" pitchFamily="34" charset="0"/>
              </a:defRPr>
            </a:lvl5pPr>
            <a:lvl6pPr marL="2514600" indent="-228600" algn="ctr" rtl="0" eaLnBrk="0" fontAlgn="base" hangingPunct="0">
              <a:spcBef>
                <a:spcPct val="20000"/>
              </a:spcBef>
              <a:spcAft>
                <a:spcPct val="0"/>
              </a:spcAft>
              <a:buChar char="»"/>
              <a:defRPr sz="2000">
                <a:solidFill>
                  <a:schemeClr val="tx1"/>
                </a:solidFill>
                <a:latin typeface="Arial" pitchFamily="34" charset="0"/>
              </a:defRPr>
            </a:lvl6pPr>
            <a:lvl7pPr marL="2971800" indent="-228600" algn="ctr" rtl="0" eaLnBrk="0" fontAlgn="base" hangingPunct="0">
              <a:spcBef>
                <a:spcPct val="20000"/>
              </a:spcBef>
              <a:spcAft>
                <a:spcPct val="0"/>
              </a:spcAft>
              <a:buChar char="»"/>
              <a:defRPr sz="2000">
                <a:solidFill>
                  <a:schemeClr val="tx1"/>
                </a:solidFill>
                <a:latin typeface="Arial" pitchFamily="34" charset="0"/>
              </a:defRPr>
            </a:lvl7pPr>
            <a:lvl8pPr marL="3429000" indent="-228600" algn="ctr" rtl="0" eaLnBrk="0" fontAlgn="base" hangingPunct="0">
              <a:spcBef>
                <a:spcPct val="20000"/>
              </a:spcBef>
              <a:spcAft>
                <a:spcPct val="0"/>
              </a:spcAft>
              <a:buChar char="»"/>
              <a:defRPr sz="2000">
                <a:solidFill>
                  <a:schemeClr val="tx1"/>
                </a:solidFill>
                <a:latin typeface="Arial" pitchFamily="34" charset="0"/>
              </a:defRPr>
            </a:lvl8pPr>
            <a:lvl9pPr marL="3886200" indent="-228600" algn="ctr" rtl="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pt-BR" altLang="pt-BR" sz="2800" b="1" kern="0" dirty="0" smtClean="0">
                <a:solidFill>
                  <a:schemeClr val="bg1"/>
                </a:solidFill>
                <a:latin typeface="+mj-lt"/>
              </a:rPr>
              <a:t>Trabalhos Futuros</a:t>
            </a:r>
            <a:endParaRPr lang="pt-BR" altLang="pt-BR" sz="2800" b="1" kern="0" dirty="0" smtClean="0">
              <a:solidFill>
                <a:schemeClr val="bg1"/>
              </a:solidFill>
              <a:latin typeface="+mj-lt"/>
            </a:endParaRPr>
          </a:p>
        </p:txBody>
      </p:sp>
      <p:sp>
        <p:nvSpPr>
          <p:cNvPr id="6" name="Retângulo 5"/>
          <p:cNvSpPr/>
          <p:nvPr/>
        </p:nvSpPr>
        <p:spPr>
          <a:xfrm>
            <a:off x="251520" y="980729"/>
            <a:ext cx="8784976" cy="5386090"/>
          </a:xfrm>
          <a:prstGeom prst="rect">
            <a:avLst/>
          </a:prstGeom>
        </p:spPr>
        <p:txBody>
          <a:bodyPr wrap="square">
            <a:spAutoFit/>
          </a:bodyPr>
          <a:lstStyle/>
          <a:p>
            <a:pPr marL="971550" lvl="1" indent="-285750" algn="just">
              <a:lnSpc>
                <a:spcPct val="150000"/>
              </a:lnSpc>
              <a:spcBef>
                <a:spcPts val="600"/>
              </a:spcBef>
              <a:spcAft>
                <a:spcPts val="600"/>
              </a:spcAft>
              <a:buFont typeface="Arial" pitchFamily="34" charset="0"/>
              <a:buChar char="•"/>
            </a:pPr>
            <a:endParaRPr lang="pt-BR" sz="2400" dirty="0" smtClean="0">
              <a:ea typeface="Calibri" pitchFamily="34" charset="0"/>
              <a:cs typeface="Times New Roman" pitchFamily="18" charset="0"/>
            </a:endParaRPr>
          </a:p>
          <a:p>
            <a:pPr marL="971550" lvl="1" indent="-285750" algn="just">
              <a:lnSpc>
                <a:spcPct val="150000"/>
              </a:lnSpc>
              <a:spcBef>
                <a:spcPts val="600"/>
              </a:spcBef>
              <a:spcAft>
                <a:spcPts val="600"/>
              </a:spcAft>
              <a:buFont typeface="Arial" pitchFamily="34" charset="0"/>
              <a:buChar char="•"/>
            </a:pPr>
            <a:r>
              <a:rPr lang="pt-BR" sz="2400" dirty="0" smtClean="0">
                <a:ea typeface="Calibri" pitchFamily="34" charset="0"/>
                <a:cs typeface="Times New Roman" pitchFamily="18" charset="0"/>
              </a:rPr>
              <a:t>Será </a:t>
            </a:r>
            <a:r>
              <a:rPr lang="pt-BR" sz="2400" dirty="0">
                <a:ea typeface="Calibri" pitchFamily="34" charset="0"/>
                <a:cs typeface="Times New Roman" pitchFamily="18" charset="0"/>
              </a:rPr>
              <a:t>considerado para trabalhos futuros no sistema para gestão de data de produtos alimentícios, a implementação da entrada de produtos na despensa ou na geladeira por meio da captação do código de barras do produto, através da câmera do smartphone, que vai permitir ao usuário mais rapidez e praticidade para cadastrar seus produtos alimentícios.</a:t>
            </a:r>
            <a:endParaRPr lang="pt-BR" sz="2400" dirty="0">
              <a:ea typeface="Calibri" pitchFamily="34" charset="0"/>
              <a:cs typeface="Times New Roman" pitchFamily="18" charset="0"/>
            </a:endParaRPr>
          </a:p>
          <a:p>
            <a:pPr marL="228600" algn="just">
              <a:lnSpc>
                <a:spcPct val="150000"/>
              </a:lnSpc>
              <a:spcBef>
                <a:spcPts val="600"/>
              </a:spcBef>
              <a:spcAft>
                <a:spcPts val="600"/>
              </a:spcAft>
            </a:pPr>
            <a:r>
              <a:rPr lang="pt-BR" sz="2400" dirty="0">
                <a:ea typeface="Calibri" pitchFamily="34" charset="0"/>
                <a:cs typeface="Times New Roman" pitchFamily="18" charset="0"/>
              </a:rPr>
              <a:t> </a:t>
            </a: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71438"/>
            <a:ext cx="9144000" cy="519112"/>
          </a:xfrm>
          <a:prstGeom prst="rect">
            <a:avLst/>
          </a:prstGeom>
          <a:solidFill>
            <a:schemeClr val="accent2"/>
          </a:solid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REFERÊNCIAS</a:t>
            </a:r>
          </a:p>
        </p:txBody>
      </p:sp>
      <p:sp>
        <p:nvSpPr>
          <p:cNvPr id="59395" name="Retângulo 1"/>
          <p:cNvSpPr>
            <a:spLocks noChangeArrowheads="1"/>
          </p:cNvSpPr>
          <p:nvPr/>
        </p:nvSpPr>
        <p:spPr bwMode="auto">
          <a:xfrm>
            <a:off x="323850" y="674688"/>
            <a:ext cx="849630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buNone/>
            </a:pPr>
            <a:endParaRPr lang="pt-BR" sz="1600" dirty="0"/>
          </a:p>
          <a:p>
            <a:pPr>
              <a:buNone/>
            </a:pPr>
            <a:endParaRPr lang="pt-BR" sz="1600" dirty="0"/>
          </a:p>
          <a:p>
            <a:pPr algn="just">
              <a:lnSpc>
                <a:spcPct val="150000"/>
              </a:lnSpc>
              <a:spcBef>
                <a:spcPts val="600"/>
              </a:spcBef>
              <a:spcAft>
                <a:spcPts val="600"/>
              </a:spcAft>
              <a:buFontTx/>
              <a:buNone/>
            </a:pPr>
            <a:endParaRPr lang="pt-BR" sz="1600" dirty="0">
              <a:ea typeface="Calibri" pitchFamily="34" charset="0"/>
              <a:cs typeface="Calibri" pitchFamily="34" charset="0"/>
            </a:endParaRPr>
          </a:p>
        </p:txBody>
      </p:sp>
      <p:sp>
        <p:nvSpPr>
          <p:cNvPr id="2" name="Retângulo 1"/>
          <p:cNvSpPr/>
          <p:nvPr/>
        </p:nvSpPr>
        <p:spPr>
          <a:xfrm>
            <a:off x="0" y="674688"/>
            <a:ext cx="9144000" cy="6494085"/>
          </a:xfrm>
          <a:prstGeom prst="rect">
            <a:avLst/>
          </a:prstGeom>
        </p:spPr>
        <p:txBody>
          <a:bodyPr wrap="square">
            <a:spAutoFit/>
          </a:bodyPr>
          <a:lstStyle/>
          <a:p>
            <a:pPr indent="449580" algn="just">
              <a:lnSpc>
                <a:spcPct val="150000"/>
              </a:lnSpc>
              <a:spcBef>
                <a:spcPts val="600"/>
              </a:spcBef>
              <a:spcAft>
                <a:spcPts val="0"/>
              </a:spcAft>
            </a:pPr>
            <a:endParaRPr lang="en-US" dirty="0" smtClean="0">
              <a:ea typeface="Calibri" pitchFamily="34" charset="0"/>
              <a:cs typeface="Arial" pitchFamily="34" charset="0"/>
            </a:endParaRPr>
          </a:p>
          <a:p>
            <a:pPr indent="449580" algn="just">
              <a:lnSpc>
                <a:spcPct val="150000"/>
              </a:lnSpc>
              <a:spcBef>
                <a:spcPts val="600"/>
              </a:spcBef>
              <a:spcAft>
                <a:spcPts val="0"/>
              </a:spcAft>
            </a:pPr>
            <a:r>
              <a:rPr lang="en-US" sz="1600" dirty="0" smtClean="0">
                <a:ea typeface="Calibri" pitchFamily="34" charset="0"/>
                <a:cs typeface="Arial" pitchFamily="34" charset="0"/>
              </a:rPr>
              <a:t>BOOTH</a:t>
            </a:r>
            <a:r>
              <a:rPr lang="en-US" sz="1600" dirty="0">
                <a:ea typeface="Calibri" pitchFamily="34" charset="0"/>
                <a:cs typeface="Arial" pitchFamily="34" charset="0"/>
              </a:rPr>
              <a:t>, Joseph D. </a:t>
            </a:r>
            <a:r>
              <a:rPr lang="en-US" sz="1600" b="1" dirty="0">
                <a:ea typeface="Calibri" pitchFamily="34" charset="0"/>
                <a:cs typeface="Arial" pitchFamily="34" charset="0"/>
              </a:rPr>
              <a:t>Angular 2 Succinctly</a:t>
            </a:r>
            <a:r>
              <a:rPr lang="en-US" sz="1600" dirty="0">
                <a:ea typeface="Calibri" pitchFamily="34" charset="0"/>
                <a:cs typeface="Arial" pitchFamily="34" charset="0"/>
              </a:rPr>
              <a:t>. 1.Ed. </a:t>
            </a:r>
            <a:r>
              <a:rPr lang="en-US" sz="1600" dirty="0" err="1">
                <a:ea typeface="Calibri" pitchFamily="34" charset="0"/>
                <a:cs typeface="Arial" pitchFamily="34" charset="0"/>
              </a:rPr>
              <a:t>Syncfusion</a:t>
            </a:r>
            <a:r>
              <a:rPr lang="en-US" sz="1600" dirty="0">
                <a:ea typeface="Calibri" pitchFamily="34" charset="0"/>
                <a:cs typeface="Arial" pitchFamily="34" charset="0"/>
              </a:rPr>
              <a:t>, 2017.</a:t>
            </a:r>
            <a:endParaRPr lang="pt-BR" sz="1600" dirty="0">
              <a:ea typeface="Calibri" pitchFamily="34" charset="0"/>
              <a:cs typeface="Times New Roman" pitchFamily="18" charset="0"/>
            </a:endParaRPr>
          </a:p>
          <a:p>
            <a:pPr indent="449580" algn="just">
              <a:lnSpc>
                <a:spcPct val="150000"/>
              </a:lnSpc>
              <a:spcBef>
                <a:spcPts val="600"/>
              </a:spcBef>
              <a:spcAft>
                <a:spcPts val="0"/>
              </a:spcAft>
            </a:pPr>
            <a:r>
              <a:rPr lang="en-US" sz="1600" dirty="0">
                <a:ea typeface="Calibri" pitchFamily="34" charset="0"/>
                <a:cs typeface="Arial" pitchFamily="34" charset="0"/>
              </a:rPr>
              <a:t> </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en-US" sz="1600" dirty="0">
                <a:ea typeface="Calibri" pitchFamily="34" charset="0"/>
                <a:cs typeface="Arial" pitchFamily="34" charset="0"/>
              </a:rPr>
              <a:t>COUTINHO, Gustavo </a:t>
            </a:r>
            <a:r>
              <a:rPr lang="en-US" sz="1600" dirty="0" err="1">
                <a:ea typeface="Calibri" pitchFamily="34" charset="0"/>
                <a:cs typeface="Arial" pitchFamily="34" charset="0"/>
              </a:rPr>
              <a:t>Leuzinger</a:t>
            </a:r>
            <a:r>
              <a:rPr lang="en-US" sz="1600" dirty="0">
                <a:ea typeface="Calibri" pitchFamily="34" charset="0"/>
                <a:cs typeface="Arial" pitchFamily="34" charset="0"/>
              </a:rPr>
              <a:t>. </a:t>
            </a:r>
            <a:r>
              <a:rPr lang="pt-BR" sz="1600" b="1" dirty="0">
                <a:ea typeface="Calibri" pitchFamily="34" charset="0"/>
                <a:cs typeface="Arial" pitchFamily="34" charset="0"/>
              </a:rPr>
              <a:t>A Era dos Smartphones: Um estudo Exploratório  sobre o uso dos Smartphones no Brasil. </a:t>
            </a:r>
            <a:r>
              <a:rPr lang="pt-BR" sz="1600" dirty="0">
                <a:ea typeface="Calibri" pitchFamily="34" charset="0"/>
                <a:cs typeface="Arial" pitchFamily="34" charset="0"/>
              </a:rPr>
              <a:t>2014. 67p. Monografia; Universidade de Brasília; Faculdade de Comunicação, Comunicação social, habitação em Publicidade e propaganda. Brasília-DF, 2014.</a:t>
            </a:r>
            <a:endParaRPr lang="pt-BR" sz="1600" dirty="0">
              <a:ea typeface="Calibri" pitchFamily="34" charset="0"/>
              <a:cs typeface="Times New Roman" pitchFamily="18" charset="0"/>
            </a:endParaRPr>
          </a:p>
          <a:p>
            <a:pPr algn="just">
              <a:lnSpc>
                <a:spcPct val="150000"/>
              </a:lnSpc>
              <a:spcBef>
                <a:spcPts val="600"/>
              </a:spcBef>
              <a:spcAft>
                <a:spcPts val="0"/>
              </a:spcAft>
            </a:pPr>
            <a:r>
              <a:rPr lang="pt-BR" sz="1600" dirty="0">
                <a:ea typeface="Calibri" pitchFamily="34" charset="0"/>
                <a:cs typeface="Arial" pitchFamily="34" charset="0"/>
              </a:rPr>
              <a:t> </a:t>
            </a:r>
            <a:endParaRPr lang="pt-BR" sz="1600" dirty="0">
              <a:ea typeface="Calibri" pitchFamily="34" charset="0"/>
              <a:cs typeface="Times New Roman" pitchFamily="18" charset="0"/>
            </a:endParaRPr>
          </a:p>
          <a:p>
            <a:pPr indent="449580" algn="just">
              <a:lnSpc>
                <a:spcPct val="150000"/>
              </a:lnSpc>
              <a:spcBef>
                <a:spcPts val="600"/>
              </a:spcBef>
              <a:spcAft>
                <a:spcPts val="0"/>
              </a:spcAft>
            </a:pPr>
            <a:r>
              <a:rPr lang="en-US" sz="1600" dirty="0">
                <a:ea typeface="Calibri" pitchFamily="34" charset="0"/>
                <a:cs typeface="Arial" pitchFamily="34" charset="0"/>
              </a:rPr>
              <a:t>FENTON, Steve. </a:t>
            </a:r>
            <a:r>
              <a:rPr lang="en-US" sz="1600" b="1" dirty="0" err="1">
                <a:ea typeface="Calibri" pitchFamily="34" charset="0"/>
                <a:cs typeface="Arial" pitchFamily="34" charset="0"/>
              </a:rPr>
              <a:t>TypeScript</a:t>
            </a:r>
            <a:r>
              <a:rPr lang="en-US" sz="1600" b="1" dirty="0">
                <a:ea typeface="Calibri" pitchFamily="34" charset="0"/>
                <a:cs typeface="Arial" pitchFamily="34" charset="0"/>
              </a:rPr>
              <a:t> Succinctly.</a:t>
            </a:r>
            <a:r>
              <a:rPr lang="en-US" sz="1600" dirty="0">
                <a:ea typeface="Calibri" pitchFamily="34" charset="0"/>
                <a:cs typeface="Arial" pitchFamily="34" charset="0"/>
              </a:rPr>
              <a:t>  1. Ed. </a:t>
            </a:r>
            <a:r>
              <a:rPr lang="en-US" sz="1600" dirty="0" err="1">
                <a:ea typeface="Calibri" pitchFamily="34" charset="0"/>
                <a:cs typeface="Arial" pitchFamily="34" charset="0"/>
              </a:rPr>
              <a:t>Syncfusion</a:t>
            </a:r>
            <a:r>
              <a:rPr lang="en-US" sz="1600" dirty="0">
                <a:ea typeface="Calibri" pitchFamily="34" charset="0"/>
                <a:cs typeface="Arial" pitchFamily="34" charset="0"/>
              </a:rPr>
              <a:t>, 2013.</a:t>
            </a:r>
            <a:endParaRPr lang="pt-BR" sz="1600" dirty="0">
              <a:ea typeface="Calibri" pitchFamily="34" charset="0"/>
              <a:cs typeface="Times New Roman" pitchFamily="18" charset="0"/>
            </a:endParaRPr>
          </a:p>
          <a:p>
            <a:pPr indent="449580" algn="just">
              <a:lnSpc>
                <a:spcPct val="150000"/>
              </a:lnSpc>
              <a:spcBef>
                <a:spcPts val="600"/>
              </a:spcBef>
              <a:spcAft>
                <a:spcPts val="0"/>
              </a:spcAft>
            </a:pPr>
            <a:r>
              <a:rPr lang="en-US" sz="1600" dirty="0">
                <a:ea typeface="Calibri" pitchFamily="34" charset="0"/>
                <a:cs typeface="Arial" pitchFamily="34" charset="0"/>
              </a:rPr>
              <a:t> </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Arial" pitchFamily="34" charset="0"/>
              </a:rPr>
              <a:t>GOIS, Adrian. </a:t>
            </a:r>
            <a:r>
              <a:rPr lang="pt-BR" sz="1600" b="1" dirty="0" err="1">
                <a:ea typeface="Calibri" pitchFamily="34" charset="0"/>
                <a:cs typeface="Arial" pitchFamily="34" charset="0"/>
              </a:rPr>
              <a:t>Ionic</a:t>
            </a:r>
            <a:r>
              <a:rPr lang="pt-BR" sz="1600" b="1" dirty="0">
                <a:ea typeface="Calibri" pitchFamily="34" charset="0"/>
                <a:cs typeface="Arial" pitchFamily="34" charset="0"/>
              </a:rPr>
              <a:t> Framework : Construa aplicativos para todas as plataformas mobile. </a:t>
            </a:r>
            <a:r>
              <a:rPr lang="pt-BR" sz="1600" dirty="0">
                <a:ea typeface="Calibri" pitchFamily="34" charset="0"/>
                <a:cs typeface="Arial" pitchFamily="34" charset="0"/>
              </a:rPr>
              <a:t>1 Ed.</a:t>
            </a:r>
            <a:r>
              <a:rPr lang="pt-BR" sz="1600" b="1" dirty="0">
                <a:ea typeface="Calibri" pitchFamily="34" charset="0"/>
                <a:cs typeface="Arial" pitchFamily="34" charset="0"/>
              </a:rPr>
              <a:t> </a:t>
            </a:r>
            <a:r>
              <a:rPr lang="pt-BR" sz="1600" dirty="0">
                <a:ea typeface="Calibri" pitchFamily="34" charset="0"/>
                <a:cs typeface="Arial" pitchFamily="34" charset="0"/>
              </a:rPr>
              <a:t>Casa do código, 2017</a:t>
            </a:r>
            <a:r>
              <a:rPr lang="pt-BR" sz="1600" dirty="0" smtClean="0">
                <a:ea typeface="Calibri" pitchFamily="34" charset="0"/>
                <a:cs typeface="Arial" pitchFamily="34" charset="0"/>
              </a:rPr>
              <a:t>.</a:t>
            </a:r>
            <a:endParaRPr lang="pt-BR" sz="1600" dirty="0" smtClean="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Arial" pitchFamily="34" charset="0"/>
              </a:rPr>
              <a:t> </a:t>
            </a:r>
            <a:endParaRPr lang="pt-BR" sz="1600" dirty="0" smtClean="0">
              <a:ea typeface="Calibri" pitchFamily="34" charset="0"/>
              <a:cs typeface="Arial" pitchFamily="34" charset="0"/>
            </a:endParaRPr>
          </a:p>
          <a:p>
            <a:pPr marL="449580" algn="just">
              <a:lnSpc>
                <a:spcPct val="150000"/>
              </a:lnSpc>
              <a:spcBef>
                <a:spcPts val="600"/>
              </a:spcBef>
              <a:spcAft>
                <a:spcPts val="0"/>
              </a:spcAft>
            </a:pPr>
            <a:r>
              <a:rPr lang="en-US" sz="1600" dirty="0"/>
              <a:t>WARGO, John M. </a:t>
            </a:r>
            <a:r>
              <a:rPr lang="en-US" sz="1600" b="1" dirty="0"/>
              <a:t>Apache Cordova API Cookbook</a:t>
            </a:r>
            <a:r>
              <a:rPr lang="en-US" sz="1600" dirty="0"/>
              <a:t>. 1. Ed. </a:t>
            </a:r>
            <a:r>
              <a:rPr lang="pt-BR" sz="1600" dirty="0" err="1"/>
              <a:t>Addison</a:t>
            </a:r>
            <a:r>
              <a:rPr lang="pt-BR" sz="1600" dirty="0"/>
              <a:t>-Wesley, 2014.</a:t>
            </a:r>
            <a:endParaRPr lang="pt-BR" sz="1600" dirty="0"/>
          </a:p>
          <a:p>
            <a:pPr marL="449580" algn="just">
              <a:lnSpc>
                <a:spcPct val="150000"/>
              </a:lnSpc>
              <a:spcBef>
                <a:spcPts val="600"/>
              </a:spcBef>
              <a:spcAft>
                <a:spcPts val="0"/>
              </a:spcAft>
            </a:pPr>
            <a:endParaRPr lang="pt-BR" sz="1600" dirty="0">
              <a:ea typeface="Calibri" pitchFamily="34"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1052736"/>
            <a:ext cx="9036496" cy="5618589"/>
          </a:xfrm>
          <a:prstGeom prst="rect">
            <a:avLst/>
          </a:prstGeom>
        </p:spPr>
        <p:txBody>
          <a:bodyPr wrap="square">
            <a:spAutoFit/>
          </a:bodyPr>
          <a:lstStyle/>
          <a:p>
            <a:pPr marL="449580" algn="just">
              <a:lnSpc>
                <a:spcPct val="150000"/>
              </a:lnSpc>
              <a:spcBef>
                <a:spcPts val="600"/>
              </a:spcBef>
              <a:spcAft>
                <a:spcPts val="0"/>
              </a:spcAft>
            </a:pPr>
            <a:r>
              <a:rPr lang="pt-BR" sz="1600" dirty="0">
                <a:ea typeface="Calibri" pitchFamily="34" charset="0"/>
                <a:cs typeface="Times New Roman" pitchFamily="18" charset="0"/>
              </a:rPr>
              <a:t>GUEDES, </a:t>
            </a:r>
            <a:r>
              <a:rPr lang="pt-BR" sz="1600" dirty="0" err="1">
                <a:ea typeface="Calibri" pitchFamily="34" charset="0"/>
                <a:cs typeface="Times New Roman" pitchFamily="18" charset="0"/>
              </a:rPr>
              <a:t>Gilleanes</a:t>
            </a:r>
            <a:r>
              <a:rPr lang="pt-BR" sz="1600" dirty="0">
                <a:ea typeface="Calibri" pitchFamily="34" charset="0"/>
                <a:cs typeface="Times New Roman" pitchFamily="18" charset="0"/>
              </a:rPr>
              <a:t> T.A </a:t>
            </a:r>
            <a:r>
              <a:rPr lang="pt-BR" sz="1600" b="1" dirty="0">
                <a:ea typeface="Calibri" pitchFamily="34" charset="0"/>
                <a:cs typeface="Times New Roman" pitchFamily="18" charset="0"/>
              </a:rPr>
              <a:t>UML 2: Uma abordagem prática</a:t>
            </a:r>
            <a:r>
              <a:rPr lang="pt-BR" sz="1600" dirty="0">
                <a:ea typeface="Calibri" pitchFamily="34" charset="0"/>
                <a:cs typeface="Times New Roman" pitchFamily="18" charset="0"/>
              </a:rPr>
              <a:t>. 2 Ed. </a:t>
            </a:r>
            <a:r>
              <a:rPr lang="pt-BR" sz="1600" dirty="0">
                <a:solidFill>
                  <a:srgbClr val="000000"/>
                </a:solidFill>
                <a:latin typeface="Times New Roman" pitchFamily="18" charset="0"/>
                <a:ea typeface="Calibri" pitchFamily="34" charset="0"/>
                <a:cs typeface="Arial" pitchFamily="34" charset="0"/>
              </a:rPr>
              <a:t>São Paulo: </a:t>
            </a:r>
            <a:r>
              <a:rPr lang="pt-BR" sz="1600" dirty="0" err="1">
                <a:ea typeface="Calibri" pitchFamily="34" charset="0"/>
                <a:cs typeface="Times New Roman" pitchFamily="18" charset="0"/>
              </a:rPr>
              <a:t>Novatec</a:t>
            </a:r>
            <a:r>
              <a:rPr lang="pt-BR" sz="1600" dirty="0">
                <a:ea typeface="Calibri" pitchFamily="34" charset="0"/>
                <a:cs typeface="Times New Roman" pitchFamily="18" charset="0"/>
              </a:rPr>
              <a:t>, 2011.</a:t>
            </a:r>
            <a:endParaRPr lang="pt-BR" sz="1600" dirty="0">
              <a:ea typeface="Calibri" pitchFamily="34" charset="0"/>
              <a:cs typeface="Times New Roman" pitchFamily="18" charset="0"/>
            </a:endParaRPr>
          </a:p>
          <a:p>
            <a:pPr algn="just">
              <a:lnSpc>
                <a:spcPct val="150000"/>
              </a:lnSpc>
              <a:spcBef>
                <a:spcPts val="600"/>
              </a:spcBef>
              <a:spcAft>
                <a:spcPts val="0"/>
              </a:spcAft>
            </a:pPr>
            <a:r>
              <a:rPr lang="pt-BR" sz="1600" dirty="0">
                <a:ea typeface="Calibri" pitchFamily="34" charset="0"/>
                <a:cs typeface="Arial" pitchFamily="34" charset="0"/>
              </a:rPr>
              <a:t> </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Arial" pitchFamily="34" charset="0"/>
              </a:rPr>
              <a:t>JUNIOR, </a:t>
            </a:r>
            <a:r>
              <a:rPr lang="pt-BR" sz="1600" dirty="0" err="1">
                <a:ea typeface="Calibri" pitchFamily="34" charset="0"/>
                <a:cs typeface="Arial" pitchFamily="34" charset="0"/>
              </a:rPr>
              <a:t>Jauri</a:t>
            </a:r>
            <a:r>
              <a:rPr lang="pt-BR" sz="1600" dirty="0">
                <a:ea typeface="Calibri" pitchFamily="34" charset="0"/>
                <a:cs typeface="Arial" pitchFamily="34" charset="0"/>
              </a:rPr>
              <a:t> da Cruz. </a:t>
            </a:r>
            <a:r>
              <a:rPr lang="pt-BR" sz="1600" b="1" dirty="0">
                <a:ea typeface="Calibri" pitchFamily="34" charset="0"/>
                <a:cs typeface="Arial" pitchFamily="34" charset="0"/>
              </a:rPr>
              <a:t>Solução </a:t>
            </a:r>
            <a:r>
              <a:rPr lang="pt-BR" sz="1600" b="1" dirty="0" err="1">
                <a:ea typeface="Calibri" pitchFamily="34" charset="0"/>
                <a:cs typeface="Arial" pitchFamily="34" charset="0"/>
              </a:rPr>
              <a:t>multiplataforma</a:t>
            </a:r>
            <a:r>
              <a:rPr lang="pt-BR" sz="1600" b="1" dirty="0">
                <a:ea typeface="Calibri" pitchFamily="34" charset="0"/>
                <a:cs typeface="Arial" pitchFamily="34" charset="0"/>
              </a:rPr>
              <a:t> para smartphone utilizando os frameworks </a:t>
            </a:r>
            <a:r>
              <a:rPr lang="pt-BR" sz="1600" b="1" dirty="0" err="1">
                <a:ea typeface="Calibri" pitchFamily="34" charset="0"/>
                <a:cs typeface="Arial" pitchFamily="34" charset="0"/>
              </a:rPr>
              <a:t>Sencha</a:t>
            </a:r>
            <a:r>
              <a:rPr lang="pt-BR" sz="1600" b="1" dirty="0">
                <a:ea typeface="Calibri" pitchFamily="34" charset="0"/>
                <a:cs typeface="Arial" pitchFamily="34" charset="0"/>
              </a:rPr>
              <a:t> </a:t>
            </a:r>
            <a:r>
              <a:rPr lang="pt-BR" sz="1600" b="1" dirty="0" err="1">
                <a:ea typeface="Calibri" pitchFamily="34" charset="0"/>
                <a:cs typeface="Arial" pitchFamily="34" charset="0"/>
              </a:rPr>
              <a:t>Touch</a:t>
            </a:r>
            <a:r>
              <a:rPr lang="pt-BR" sz="1600" b="1" dirty="0">
                <a:ea typeface="Calibri" pitchFamily="34" charset="0"/>
                <a:cs typeface="Arial" pitchFamily="34" charset="0"/>
              </a:rPr>
              <a:t> e </a:t>
            </a:r>
            <a:r>
              <a:rPr lang="pt-BR" sz="1600" b="1" dirty="0" err="1">
                <a:ea typeface="Calibri" pitchFamily="34" charset="0"/>
                <a:cs typeface="Arial" pitchFamily="34" charset="0"/>
              </a:rPr>
              <a:t>PhoneGap</a:t>
            </a:r>
            <a:r>
              <a:rPr lang="pt-BR" sz="1600" b="1" dirty="0">
                <a:ea typeface="Calibri" pitchFamily="34" charset="0"/>
                <a:cs typeface="Arial" pitchFamily="34" charset="0"/>
              </a:rPr>
              <a:t> integrado à tecnologia web servisse </a:t>
            </a:r>
            <a:r>
              <a:rPr lang="pt-BR" sz="1600" b="1" dirty="0" err="1">
                <a:ea typeface="Calibri" pitchFamily="34" charset="0"/>
                <a:cs typeface="Arial" pitchFamily="34" charset="0"/>
              </a:rPr>
              <a:t>java</a:t>
            </a:r>
            <a:r>
              <a:rPr lang="pt-BR" sz="1600" b="1" dirty="0">
                <a:ea typeface="Calibri" pitchFamily="34" charset="0"/>
                <a:cs typeface="Arial" pitchFamily="34" charset="0"/>
              </a:rPr>
              <a:t>. </a:t>
            </a:r>
            <a:r>
              <a:rPr lang="pt-BR" sz="1600" dirty="0">
                <a:ea typeface="Calibri" pitchFamily="34" charset="0"/>
                <a:cs typeface="Arial" pitchFamily="34" charset="0"/>
              </a:rPr>
              <a:t>2014. 72p. Monografia; Fundação Educacional do  Município de  Assis ; Assis-SP, 2014.</a:t>
            </a:r>
            <a:endParaRPr lang="pt-BR" sz="1600" dirty="0">
              <a:ea typeface="Calibri" pitchFamily="34" charset="0"/>
              <a:cs typeface="Times New Roman" pitchFamily="18" charset="0"/>
            </a:endParaRPr>
          </a:p>
          <a:p>
            <a:pPr algn="just">
              <a:lnSpc>
                <a:spcPct val="150000"/>
              </a:lnSpc>
              <a:spcBef>
                <a:spcPts val="600"/>
              </a:spcBef>
              <a:spcAft>
                <a:spcPts val="0"/>
              </a:spcAft>
            </a:pPr>
            <a:r>
              <a:rPr lang="pt-BR" sz="1600" dirty="0">
                <a:ea typeface="Calibri" pitchFamily="34" charset="0"/>
                <a:cs typeface="Arial" pitchFamily="34" charset="0"/>
              </a:rPr>
              <a:t> </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Arial" pitchFamily="34" charset="0"/>
              </a:rPr>
              <a:t>PEREIRA, Caio Ribeiro </a:t>
            </a:r>
            <a:r>
              <a:rPr lang="pt-BR" sz="1600" b="1" dirty="0">
                <a:ea typeface="Calibri" pitchFamily="34" charset="0"/>
                <a:cs typeface="Arial" pitchFamily="34" charset="0"/>
              </a:rPr>
              <a:t>Aplicações web real-time com Node.js. </a:t>
            </a:r>
            <a:r>
              <a:rPr lang="pt-BR" sz="1600" dirty="0">
                <a:ea typeface="Calibri" pitchFamily="34" charset="0"/>
                <a:cs typeface="Arial" pitchFamily="34" charset="0"/>
              </a:rPr>
              <a:t>Casa do código, 2013.</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Arial" pitchFamily="34" charset="0"/>
              </a:rPr>
              <a:t> </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Times New Roman" pitchFamily="18" charset="0"/>
              </a:rPr>
              <a:t>PEREIRA, Caio Ribeiro </a:t>
            </a:r>
            <a:r>
              <a:rPr lang="pt-BR" sz="1600" b="1" dirty="0">
                <a:ea typeface="Calibri" pitchFamily="34" charset="0"/>
                <a:cs typeface="Times New Roman" pitchFamily="18" charset="0"/>
              </a:rPr>
              <a:t>Construindo </a:t>
            </a:r>
            <a:r>
              <a:rPr lang="pt-BR" sz="1600" b="1" dirty="0" err="1">
                <a:ea typeface="Calibri" pitchFamily="34" charset="0"/>
                <a:cs typeface="Times New Roman" pitchFamily="18" charset="0"/>
              </a:rPr>
              <a:t>APIs</a:t>
            </a:r>
            <a:r>
              <a:rPr lang="pt-BR" sz="1600" b="1" dirty="0">
                <a:ea typeface="Calibri" pitchFamily="34" charset="0"/>
                <a:cs typeface="Times New Roman" pitchFamily="18" charset="0"/>
              </a:rPr>
              <a:t> </a:t>
            </a:r>
            <a:r>
              <a:rPr lang="pt-BR" sz="1600" b="1" dirty="0" err="1">
                <a:ea typeface="Calibri" pitchFamily="34" charset="0"/>
                <a:cs typeface="Times New Roman" pitchFamily="18" charset="0"/>
              </a:rPr>
              <a:t>Rest</a:t>
            </a:r>
            <a:r>
              <a:rPr lang="pt-BR" sz="1600" b="1" dirty="0">
                <a:ea typeface="Calibri" pitchFamily="34" charset="0"/>
                <a:cs typeface="Times New Roman" pitchFamily="18" charset="0"/>
              </a:rPr>
              <a:t> com Node.js. </a:t>
            </a:r>
            <a:r>
              <a:rPr lang="pt-BR" sz="1600" dirty="0">
                <a:ea typeface="Calibri" pitchFamily="34" charset="0"/>
                <a:cs typeface="Times New Roman" pitchFamily="18" charset="0"/>
              </a:rPr>
              <a:t>Casa do código, 2013.</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Times New Roman" pitchFamily="18" charset="0"/>
              </a:rPr>
              <a:t> </a:t>
            </a:r>
            <a:endParaRPr lang="pt-BR" sz="1600" dirty="0">
              <a:ea typeface="Calibri" pitchFamily="34" charset="0"/>
              <a:cs typeface="Times New Roman" pitchFamily="18" charset="0"/>
            </a:endParaRPr>
          </a:p>
          <a:p>
            <a:pPr indent="449580" algn="just">
              <a:lnSpc>
                <a:spcPct val="150000"/>
              </a:lnSpc>
              <a:spcBef>
                <a:spcPts val="600"/>
              </a:spcBef>
              <a:spcAft>
                <a:spcPts val="0"/>
              </a:spcAft>
            </a:pPr>
            <a:r>
              <a:rPr lang="en-US" sz="1600" dirty="0">
                <a:ea typeface="Calibri" pitchFamily="34" charset="0"/>
                <a:cs typeface="Arial" pitchFamily="34" charset="0"/>
              </a:rPr>
              <a:t>PHAN, Hoc. </a:t>
            </a:r>
            <a:r>
              <a:rPr lang="en-US" sz="1600" b="1" dirty="0">
                <a:ea typeface="Calibri" pitchFamily="34" charset="0"/>
                <a:cs typeface="Arial" pitchFamily="34" charset="0"/>
              </a:rPr>
              <a:t>Ionic 2 Cookbook</a:t>
            </a:r>
            <a:r>
              <a:rPr lang="en-US" sz="1600" dirty="0">
                <a:ea typeface="Calibri" pitchFamily="34" charset="0"/>
                <a:cs typeface="Arial" pitchFamily="34" charset="0"/>
              </a:rPr>
              <a:t>. 2. Ed. </a:t>
            </a:r>
            <a:r>
              <a:rPr lang="en-US" sz="1600" dirty="0" err="1">
                <a:ea typeface="Calibri" pitchFamily="34" charset="0"/>
                <a:cs typeface="Arial" pitchFamily="34" charset="0"/>
              </a:rPr>
              <a:t>Parckt</a:t>
            </a:r>
            <a:r>
              <a:rPr lang="en-US" sz="1600" dirty="0">
                <a:ea typeface="Calibri" pitchFamily="34" charset="0"/>
                <a:cs typeface="Arial" pitchFamily="34" charset="0"/>
              </a:rPr>
              <a:t> Publishing, 2016.</a:t>
            </a:r>
            <a:endParaRPr lang="pt-BR" sz="1600" dirty="0">
              <a:ea typeface="Calibri" pitchFamily="34" charset="0"/>
              <a:cs typeface="Times New Roman" pitchFamily="18" charset="0"/>
            </a:endParaRPr>
          </a:p>
          <a:p>
            <a:pPr marL="449580" algn="just">
              <a:lnSpc>
                <a:spcPct val="150000"/>
              </a:lnSpc>
              <a:spcBef>
                <a:spcPts val="600"/>
              </a:spcBef>
              <a:spcAft>
                <a:spcPts val="0"/>
              </a:spcAft>
            </a:pPr>
            <a:r>
              <a:rPr lang="pt-BR" sz="1600" dirty="0">
                <a:ea typeface="Calibri" pitchFamily="34" charset="0"/>
                <a:cs typeface="Times New Roman" pitchFamily="18" charset="0"/>
              </a:rPr>
              <a:t> </a:t>
            </a:r>
            <a:endParaRPr lang="pt-BR" sz="1600" dirty="0">
              <a:ea typeface="Calibri" pitchFamily="34" charset="0"/>
              <a:cs typeface="Times New Roman" pitchFamily="18" charset="0"/>
            </a:endParaRPr>
          </a:p>
          <a:p>
            <a:pPr indent="449580" algn="just">
              <a:lnSpc>
                <a:spcPct val="150000"/>
              </a:lnSpc>
              <a:spcBef>
                <a:spcPts val="600"/>
              </a:spcBef>
              <a:spcAft>
                <a:spcPts val="0"/>
              </a:spcAft>
            </a:pPr>
            <a:r>
              <a:rPr lang="pt-BR" sz="1600" dirty="0">
                <a:solidFill>
                  <a:srgbClr val="000000"/>
                </a:solidFill>
                <a:latin typeface="Times New Roman" pitchFamily="18" charset="0"/>
                <a:ea typeface="Calibri" pitchFamily="34" charset="0"/>
                <a:cs typeface="Arial" pitchFamily="34" charset="0"/>
              </a:rPr>
              <a:t>SOMMERVILLE, Ian. </a:t>
            </a:r>
            <a:r>
              <a:rPr lang="pt-BR" sz="1600" b="1" dirty="0">
                <a:solidFill>
                  <a:srgbClr val="000000"/>
                </a:solidFill>
                <a:latin typeface="Times New Roman" pitchFamily="18" charset="0"/>
                <a:ea typeface="Calibri" pitchFamily="34" charset="0"/>
                <a:cs typeface="Arial" pitchFamily="34" charset="0"/>
              </a:rPr>
              <a:t>Engenharia de Software</a:t>
            </a:r>
            <a:r>
              <a:rPr lang="pt-BR" sz="1600" dirty="0">
                <a:solidFill>
                  <a:srgbClr val="000000"/>
                </a:solidFill>
                <a:latin typeface="Times New Roman" pitchFamily="18" charset="0"/>
                <a:ea typeface="Calibri" pitchFamily="34" charset="0"/>
                <a:cs typeface="Arial" pitchFamily="34" charset="0"/>
              </a:rPr>
              <a:t>. 6. Ed. São Paulo: Person, 2003.</a:t>
            </a:r>
            <a:endParaRPr lang="pt-BR" sz="1600" dirty="0">
              <a:ea typeface="Calibri" pitchFamily="34" charset="0"/>
              <a:cs typeface="Times New Roman" pitchFamily="18" charset="0"/>
            </a:endParaRPr>
          </a:p>
        </p:txBody>
      </p:sp>
      <p:sp>
        <p:nvSpPr>
          <p:cNvPr id="4" name="Text Box 2"/>
          <p:cNvSpPr txBox="1">
            <a:spLocks noChangeArrowheads="1"/>
          </p:cNvSpPr>
          <p:nvPr/>
        </p:nvSpPr>
        <p:spPr bwMode="auto">
          <a:xfrm>
            <a:off x="0" y="71438"/>
            <a:ext cx="9144000" cy="519112"/>
          </a:xfrm>
          <a:prstGeom prst="rect">
            <a:avLst/>
          </a:prstGeom>
          <a:solidFill>
            <a:schemeClr val="accent2"/>
          </a:solid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REFERÊNCIAS</a:t>
            </a: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0" y="2109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1" name="Rectangle 4"/>
          <p:cNvSpPr>
            <a:spLocks noChangeArrowheads="1"/>
          </p:cNvSpPr>
          <p:nvPr/>
        </p:nvSpPr>
        <p:spPr bwMode="auto">
          <a:xfrm>
            <a:off x="0"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2" name="Rectangle 5"/>
          <p:cNvSpPr>
            <a:spLocks noChangeArrowheads="1"/>
          </p:cNvSpPr>
          <p:nvPr/>
        </p:nvSpPr>
        <p:spPr bwMode="auto">
          <a:xfrm>
            <a:off x="0" y="2686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3" name="Rectangle 9"/>
          <p:cNvSpPr>
            <a:spLocks noChangeArrowheads="1"/>
          </p:cNvSpPr>
          <p:nvPr/>
        </p:nvSpPr>
        <p:spPr bwMode="auto">
          <a:xfrm>
            <a:off x="0" y="2505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4" name="Rectangle 10"/>
          <p:cNvSpPr>
            <a:spLocks noChangeArrowheads="1"/>
          </p:cNvSpPr>
          <p:nvPr/>
        </p:nvSpPr>
        <p:spPr bwMode="auto">
          <a:xfrm>
            <a:off x="0"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5" name="Rectangle 11"/>
          <p:cNvSpPr>
            <a:spLocks noChangeArrowheads="1"/>
          </p:cNvSpPr>
          <p:nvPr/>
        </p:nvSpPr>
        <p:spPr bwMode="auto">
          <a:xfrm>
            <a:off x="0" y="1366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6" name="Rectangle 12"/>
          <p:cNvSpPr>
            <a:spLocks noChangeArrowheads="1"/>
          </p:cNvSpPr>
          <p:nvPr/>
        </p:nvSpPr>
        <p:spPr bwMode="auto">
          <a:xfrm>
            <a:off x="0" y="157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7" name="Rectangle 14"/>
          <p:cNvSpPr>
            <a:spLocks noChangeArrowheads="1"/>
          </p:cNvSpPr>
          <p:nvPr/>
        </p:nvSpPr>
        <p:spPr bwMode="auto">
          <a:xfrm>
            <a:off x="0" y="1624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8" name="Rectangle 15"/>
          <p:cNvSpPr>
            <a:spLocks noChangeArrowheads="1"/>
          </p:cNvSpPr>
          <p:nvPr/>
        </p:nvSpPr>
        <p:spPr bwMode="auto">
          <a:xfrm>
            <a:off x="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499" name="Rectangle 16"/>
          <p:cNvSpPr>
            <a:spLocks noChangeArrowheads="1"/>
          </p:cNvSpPr>
          <p:nvPr/>
        </p:nvSpPr>
        <p:spPr bwMode="auto">
          <a:xfrm>
            <a:off x="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63500" name="Rectangle 18"/>
          <p:cNvSpPr>
            <a:spLocks noChangeArrowheads="1"/>
          </p:cNvSpPr>
          <p:nvPr/>
        </p:nvSpPr>
        <p:spPr bwMode="auto">
          <a:xfrm>
            <a:off x="0"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pt-BR" altLang="pt-BR" sz="1800"/>
          </a:p>
        </p:txBody>
      </p:sp>
      <p:sp>
        <p:nvSpPr>
          <p:cNvPr id="37901" name="AutoShape 20"/>
          <p:cNvSpPr>
            <a:spLocks noChangeArrowheads="1"/>
          </p:cNvSpPr>
          <p:nvPr/>
        </p:nvSpPr>
        <p:spPr bwMode="auto">
          <a:xfrm>
            <a:off x="539750" y="1989138"/>
            <a:ext cx="8077200" cy="1944687"/>
          </a:xfrm>
          <a:prstGeom prst="verticalScroll">
            <a:avLst>
              <a:gd name="adj" fmla="val 12500"/>
            </a:avLst>
          </a:prstGeom>
          <a:solidFill>
            <a:srgbClr val="FFFFCC"/>
          </a:solidFill>
          <a:ln w="57150">
            <a:solidFill>
              <a:srgbClr val="10398A"/>
            </a:solidFill>
            <a:rou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defRPr/>
            </a:pPr>
            <a:endParaRPr lang="pt-BR" altLang="pt-BR" sz="4800" b="1" dirty="0" smtClean="0">
              <a:solidFill>
                <a:srgbClr val="10398A"/>
              </a:solidFill>
              <a:latin typeface="Comic Sans MS" pitchFamily="66" charset="0"/>
            </a:endParaRPr>
          </a:p>
          <a:p>
            <a:pPr algn="ctr">
              <a:spcBef>
                <a:spcPct val="0"/>
              </a:spcBef>
              <a:buFontTx/>
              <a:buNone/>
              <a:defRPr/>
            </a:pPr>
            <a:r>
              <a:rPr lang="pt-BR" altLang="pt-BR" sz="4800" b="1" dirty="0" smtClean="0">
                <a:solidFill>
                  <a:srgbClr val="10398A"/>
                </a:solidFill>
                <a:latin typeface="+mj-lt"/>
              </a:rPr>
              <a:t>Muito Obrigado !</a:t>
            </a:r>
            <a:endParaRPr lang="pt-BR" altLang="pt-BR" sz="4800" b="1" dirty="0" smtClean="0">
              <a:solidFill>
                <a:srgbClr val="10398A"/>
              </a:solidFill>
              <a:latin typeface="+mj-lt"/>
            </a:endParaRPr>
          </a:p>
          <a:p>
            <a:pPr algn="ctr">
              <a:spcBef>
                <a:spcPct val="0"/>
              </a:spcBef>
              <a:buFontTx/>
              <a:buNone/>
              <a:defRPr/>
            </a:pPr>
            <a:r>
              <a:rPr lang="pt-BR" altLang="pt-BR" sz="4800" b="1" dirty="0" smtClean="0">
                <a:solidFill>
                  <a:srgbClr val="10398A"/>
                </a:solidFill>
                <a:latin typeface="Comic Sans MS" pitchFamily="66" charset="0"/>
              </a:rPr>
              <a:t> </a:t>
            </a: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92075"/>
            <a:ext cx="9144000" cy="519113"/>
          </a:xfrm>
          <a:prstGeom prst="rect">
            <a:avLst/>
          </a:prstGeom>
          <a:solidFill>
            <a:schemeClr val="accent2"/>
          </a:solidFill>
          <a:ln>
            <a:noFill/>
          </a:ln>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OBJETIVOS</a:t>
            </a:r>
          </a:p>
        </p:txBody>
      </p:sp>
      <p:sp>
        <p:nvSpPr>
          <p:cNvPr id="5123" name="CaixaDeTexto 1"/>
          <p:cNvSpPr txBox="1">
            <a:spLocks noChangeArrowheads="1"/>
          </p:cNvSpPr>
          <p:nvPr/>
        </p:nvSpPr>
        <p:spPr bwMode="auto">
          <a:xfrm>
            <a:off x="468313" y="981075"/>
            <a:ext cx="835183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lvl="1" indent="0" algn="just" eaLnBrk="1" hangingPunct="1">
              <a:spcBef>
                <a:spcPct val="0"/>
              </a:spcBef>
              <a:buNone/>
            </a:pPr>
            <a:endParaRPr lang="pt-BR" sz="2000" dirty="0" smtClean="0"/>
          </a:p>
          <a:p>
            <a:pPr algn="just" eaLnBrk="1" hangingPunct="1">
              <a:lnSpc>
                <a:spcPct val="150000"/>
              </a:lnSpc>
              <a:spcBef>
                <a:spcPct val="0"/>
              </a:spcBef>
            </a:pPr>
            <a:r>
              <a:rPr lang="pt-BR" sz="2400" dirty="0" smtClean="0"/>
              <a:t>Análise e o estudo sobre </a:t>
            </a:r>
            <a:r>
              <a:rPr lang="pt-BR" sz="2400" dirty="0"/>
              <a:t>as </a:t>
            </a:r>
            <a:r>
              <a:rPr lang="pt-BR" sz="2400" dirty="0" smtClean="0"/>
              <a:t>tecnologias de desenvolvimento </a:t>
            </a:r>
            <a:r>
              <a:rPr lang="pt-BR" sz="2400" dirty="0"/>
              <a:t>de aplicações </a:t>
            </a:r>
            <a:r>
              <a:rPr lang="pt-BR" sz="2400" dirty="0" err="1" smtClean="0"/>
              <a:t>hÍbridas</a:t>
            </a:r>
            <a:r>
              <a:rPr lang="pt-BR" sz="2400" dirty="0"/>
              <a:t>, utilizando os </a:t>
            </a:r>
            <a:r>
              <a:rPr lang="pt-BR" sz="2400" i="1" dirty="0"/>
              <a:t>frameworks</a:t>
            </a:r>
            <a:r>
              <a:rPr lang="pt-BR" sz="2400" dirty="0"/>
              <a:t>, </a:t>
            </a:r>
            <a:r>
              <a:rPr lang="pt-BR" sz="2400" dirty="0" err="1" smtClean="0"/>
              <a:t>Ionic</a:t>
            </a:r>
            <a:r>
              <a:rPr lang="pt-BR" sz="2400" dirty="0" smtClean="0"/>
              <a:t> 2 </a:t>
            </a:r>
            <a:r>
              <a:rPr lang="pt-BR" sz="2400" dirty="0"/>
              <a:t>e </a:t>
            </a:r>
            <a:r>
              <a:rPr lang="pt-BR" sz="2400" dirty="0" smtClean="0"/>
              <a:t>Angular 2. </a:t>
            </a:r>
            <a:endParaRPr lang="pt-BR" sz="2400" dirty="0" smtClean="0"/>
          </a:p>
          <a:p>
            <a:pPr lvl="1" algn="just" eaLnBrk="1" hangingPunct="1">
              <a:lnSpc>
                <a:spcPct val="150000"/>
              </a:lnSpc>
              <a:spcBef>
                <a:spcPct val="0"/>
              </a:spcBef>
            </a:pPr>
            <a:endParaRPr lang="pt-BR" sz="2400" dirty="0"/>
          </a:p>
          <a:p>
            <a:pPr algn="just" eaLnBrk="1" hangingPunct="1">
              <a:lnSpc>
                <a:spcPct val="150000"/>
              </a:lnSpc>
              <a:spcBef>
                <a:spcPct val="0"/>
              </a:spcBef>
            </a:pPr>
            <a:r>
              <a:rPr lang="pt-BR" sz="2400" dirty="0" smtClean="0"/>
              <a:t>Aplicar </a:t>
            </a:r>
            <a:r>
              <a:rPr lang="pt-BR" sz="2400" dirty="0"/>
              <a:t>os conhecimentos adquiridos e análise para o desenvolvimento de um aplicativo híbrido de Gestão de validade de data de produtos </a:t>
            </a:r>
            <a:r>
              <a:rPr lang="pt-BR" sz="2400" dirty="0" smtClean="0"/>
              <a:t>alimentícios.</a:t>
            </a:r>
            <a:endParaRPr lang="pt-BR" sz="2400" dirty="0" smtClean="0"/>
          </a:p>
          <a:p>
            <a:pPr lvl="1" algn="just" eaLnBrk="1" hangingPunct="1">
              <a:lnSpc>
                <a:spcPct val="150000"/>
              </a:lnSpc>
              <a:spcBef>
                <a:spcPct val="0"/>
              </a:spcBef>
            </a:pPr>
            <a:endParaRPr lang="pt-BR" sz="2400" dirty="0"/>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92075"/>
            <a:ext cx="9144000" cy="519113"/>
          </a:xfrm>
          <a:prstGeom prst="rect">
            <a:avLst/>
          </a:prstGeom>
          <a:solidFill>
            <a:schemeClr val="accent2"/>
          </a:solidFill>
          <a:ln>
            <a:noFill/>
          </a:ln>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OBJETIVOS</a:t>
            </a:r>
          </a:p>
        </p:txBody>
      </p:sp>
      <p:sp>
        <p:nvSpPr>
          <p:cNvPr id="5123" name="CaixaDeTexto 1"/>
          <p:cNvSpPr txBox="1">
            <a:spLocks noChangeArrowheads="1"/>
          </p:cNvSpPr>
          <p:nvPr/>
        </p:nvSpPr>
        <p:spPr bwMode="auto">
          <a:xfrm>
            <a:off x="468313" y="981075"/>
            <a:ext cx="8351837" cy="365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lvl="1" indent="0" algn="just" eaLnBrk="1" hangingPunct="1">
              <a:spcBef>
                <a:spcPct val="0"/>
              </a:spcBef>
              <a:buNone/>
            </a:pPr>
            <a:endParaRPr lang="pt-BR" sz="2000" dirty="0" smtClean="0"/>
          </a:p>
          <a:p>
            <a:pPr algn="just" eaLnBrk="1" hangingPunct="1">
              <a:lnSpc>
                <a:spcPct val="150000"/>
              </a:lnSpc>
              <a:spcBef>
                <a:spcPct val="0"/>
              </a:spcBef>
            </a:pPr>
            <a:r>
              <a:rPr lang="pt-BR" sz="2400" dirty="0"/>
              <a:t>O aplicativo tem como finalidade facilitar ao consumidor a visualização de produtos que estão em prazo de vencimento, proporcionando para o consumidor economia, praticidade e um consumo mais consciente com relação ao desperdício de alimentos</a:t>
            </a:r>
            <a:r>
              <a:rPr lang="pt-BR" sz="2400" dirty="0" smtClean="0"/>
              <a:t>.</a:t>
            </a:r>
            <a:endParaRPr lang="pt-BR" sz="2400" dirty="0" smtClean="0"/>
          </a:p>
          <a:p>
            <a:pPr lvl="1" algn="just" eaLnBrk="1" hangingPunct="1">
              <a:lnSpc>
                <a:spcPct val="150000"/>
              </a:lnSpc>
              <a:spcBef>
                <a:spcPct val="0"/>
              </a:spcBef>
            </a:pPr>
            <a:endParaRPr lang="pt-BR" sz="2400" dirty="0"/>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71438"/>
            <a:ext cx="914400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n-lt"/>
              </a:rPr>
              <a:t>JUSTIFICATIVAS</a:t>
            </a:r>
          </a:p>
        </p:txBody>
      </p:sp>
      <p:sp>
        <p:nvSpPr>
          <p:cNvPr id="6147" name="CaixaDeTexto 1"/>
          <p:cNvSpPr txBox="1">
            <a:spLocks noChangeArrowheads="1"/>
          </p:cNvSpPr>
          <p:nvPr/>
        </p:nvSpPr>
        <p:spPr bwMode="auto">
          <a:xfrm>
            <a:off x="179388" y="836613"/>
            <a:ext cx="871378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Char char="-"/>
            </a:pPr>
            <a:endParaRPr lang="pt-BR" sz="2400" dirty="0" smtClean="0"/>
          </a:p>
          <a:p>
            <a:pPr algn="just" eaLnBrk="1" hangingPunct="1">
              <a:lnSpc>
                <a:spcPct val="150000"/>
              </a:lnSpc>
              <a:spcBef>
                <a:spcPct val="0"/>
              </a:spcBef>
              <a:buFontTx/>
              <a:buChar char="-"/>
            </a:pPr>
            <a:r>
              <a:rPr lang="pt-BR" sz="2400" dirty="0" smtClean="0"/>
              <a:t>Utilizar </a:t>
            </a:r>
            <a:r>
              <a:rPr lang="pt-BR" sz="2400" dirty="0"/>
              <a:t>no desenvolvimento as tecnologias recentes no caso os frameworks, </a:t>
            </a:r>
            <a:r>
              <a:rPr lang="pt-BR" sz="2400" dirty="0" smtClean="0"/>
              <a:t>Angular 2 </a:t>
            </a:r>
            <a:r>
              <a:rPr lang="pt-BR" sz="2400" dirty="0"/>
              <a:t>e </a:t>
            </a:r>
            <a:r>
              <a:rPr lang="pt-BR" sz="2400" dirty="0" err="1" smtClean="0"/>
              <a:t>Ionic</a:t>
            </a:r>
            <a:r>
              <a:rPr lang="pt-BR" sz="2400" dirty="0" smtClean="0"/>
              <a:t> 2.</a:t>
            </a:r>
            <a:endParaRPr lang="pt-BR" sz="2400" dirty="0" smtClean="0"/>
          </a:p>
          <a:p>
            <a:pPr algn="just" eaLnBrk="1" hangingPunct="1">
              <a:lnSpc>
                <a:spcPct val="150000"/>
              </a:lnSpc>
              <a:spcBef>
                <a:spcPct val="0"/>
              </a:spcBef>
              <a:buFontTx/>
              <a:buChar char="-"/>
            </a:pPr>
            <a:endParaRPr lang="pt-BR" sz="2400" dirty="0" smtClean="0"/>
          </a:p>
          <a:p>
            <a:pPr algn="just" eaLnBrk="1" hangingPunct="1">
              <a:lnSpc>
                <a:spcPct val="150000"/>
              </a:lnSpc>
              <a:spcBef>
                <a:spcPct val="0"/>
              </a:spcBef>
              <a:buFontTx/>
              <a:buChar char="-"/>
            </a:pPr>
            <a:endParaRPr lang="pt-BR" sz="2400" dirty="0" smtClean="0"/>
          </a:p>
          <a:p>
            <a:pPr algn="just" eaLnBrk="1" hangingPunct="1">
              <a:lnSpc>
                <a:spcPct val="150000"/>
              </a:lnSpc>
              <a:spcBef>
                <a:spcPct val="0"/>
              </a:spcBef>
              <a:buFontTx/>
              <a:buChar char="-"/>
            </a:pPr>
            <a:r>
              <a:rPr lang="pt-BR" sz="2400" dirty="0" smtClean="0"/>
              <a:t>Aprendizagem ao desenvolver como os frameworks, Angular 2 e </a:t>
            </a:r>
            <a:r>
              <a:rPr lang="pt-BR" sz="2400" dirty="0" err="1" smtClean="0"/>
              <a:t>Ionic</a:t>
            </a:r>
            <a:r>
              <a:rPr lang="pt-BR" sz="2400" dirty="0" smtClean="0"/>
              <a:t> 2.</a:t>
            </a: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763" y="23813"/>
            <a:ext cx="914400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ESTRUTURA DO TRABALHO</a:t>
            </a:r>
          </a:p>
        </p:txBody>
      </p:sp>
      <p:sp>
        <p:nvSpPr>
          <p:cNvPr id="7171" name="CaixaDeTexto 1"/>
          <p:cNvSpPr txBox="1">
            <a:spLocks noChangeArrowheads="1"/>
          </p:cNvSpPr>
          <p:nvPr/>
        </p:nvSpPr>
        <p:spPr bwMode="auto">
          <a:xfrm>
            <a:off x="395288" y="1052513"/>
            <a:ext cx="85693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200000"/>
              </a:lnSpc>
              <a:spcBef>
                <a:spcPct val="0"/>
              </a:spcBef>
              <a:buFontTx/>
              <a:buChar char="-"/>
            </a:pPr>
            <a:r>
              <a:rPr lang="pt-BR" sz="2400" dirty="0"/>
              <a:t>Introdução;</a:t>
            </a:r>
            <a:endParaRPr lang="pt-BR" sz="2400" dirty="0"/>
          </a:p>
          <a:p>
            <a:pPr eaLnBrk="1" hangingPunct="1">
              <a:lnSpc>
                <a:spcPct val="200000"/>
              </a:lnSpc>
              <a:spcBef>
                <a:spcPct val="0"/>
              </a:spcBef>
              <a:buFontTx/>
              <a:buChar char="-"/>
            </a:pPr>
            <a:r>
              <a:rPr lang="pt-BR" sz="2400" dirty="0"/>
              <a:t>Fundamentos Teóricos;</a:t>
            </a:r>
            <a:endParaRPr lang="pt-BR" sz="2400" dirty="0"/>
          </a:p>
          <a:p>
            <a:pPr eaLnBrk="1" hangingPunct="1">
              <a:lnSpc>
                <a:spcPct val="200000"/>
              </a:lnSpc>
              <a:spcBef>
                <a:spcPct val="0"/>
              </a:spcBef>
              <a:buFontTx/>
              <a:buChar char="-"/>
            </a:pPr>
            <a:r>
              <a:rPr lang="pt-BR" sz="2400" dirty="0"/>
              <a:t>Desenvolvimento do projeto;</a:t>
            </a:r>
            <a:endParaRPr lang="pt-BR" sz="2400" dirty="0"/>
          </a:p>
          <a:p>
            <a:pPr eaLnBrk="1" hangingPunct="1">
              <a:lnSpc>
                <a:spcPct val="200000"/>
              </a:lnSpc>
              <a:spcBef>
                <a:spcPct val="0"/>
              </a:spcBef>
              <a:buFontTx/>
              <a:buChar char="-"/>
            </a:pPr>
            <a:r>
              <a:rPr lang="pt-BR" sz="2400" dirty="0" smtClean="0"/>
              <a:t>Conclusão/ Trabalhos futuros;</a:t>
            </a:r>
            <a:endParaRPr lang="pt-BR" sz="2400" dirty="0"/>
          </a:p>
          <a:p>
            <a:pPr eaLnBrk="1" hangingPunct="1">
              <a:spcBef>
                <a:spcPct val="0"/>
              </a:spcBef>
              <a:buFontTx/>
              <a:buChar char="-"/>
            </a:pPr>
            <a:endParaRPr lang="pt-BR" sz="1800" dirty="0"/>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71438"/>
            <a:ext cx="914400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altLang="pt-BR" sz="2800" b="1" dirty="0" smtClean="0">
                <a:solidFill>
                  <a:schemeClr val="bg1"/>
                </a:solidFill>
                <a:latin typeface="+mj-lt"/>
              </a:rPr>
              <a:t>PROPOSTA DE TRABALHO</a:t>
            </a:r>
          </a:p>
        </p:txBody>
      </p:sp>
      <p:sp>
        <p:nvSpPr>
          <p:cNvPr id="8195" name="CaixaDeTexto 3"/>
          <p:cNvSpPr txBox="1">
            <a:spLocks noChangeArrowheads="1"/>
          </p:cNvSpPr>
          <p:nvPr/>
        </p:nvSpPr>
        <p:spPr bwMode="auto">
          <a:xfrm>
            <a:off x="323528" y="330994"/>
            <a:ext cx="8208963" cy="701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lnSpc>
                <a:spcPct val="200000"/>
              </a:lnSpc>
              <a:defRPr/>
            </a:pPr>
            <a:endParaRPr lang="pt-BR" sz="2400" dirty="0" smtClean="0"/>
          </a:p>
          <a:p>
            <a:pPr marL="285750" indent="-285750" algn="just" eaLnBrk="1" hangingPunct="1">
              <a:lnSpc>
                <a:spcPct val="200000"/>
              </a:lnSpc>
              <a:buFontTx/>
              <a:buChar char="-"/>
              <a:defRPr/>
            </a:pPr>
            <a:r>
              <a:rPr lang="pt-BR" sz="2400" dirty="0" smtClean="0"/>
              <a:t>Mostrar o conceito das tecnologias utilizadas no desenvolvimento da aplicação híbrida.</a:t>
            </a:r>
            <a:endParaRPr lang="pt-BR" sz="2400" dirty="0"/>
          </a:p>
          <a:p>
            <a:pPr marL="285750" indent="-285750" algn="just" eaLnBrk="1" hangingPunct="1">
              <a:lnSpc>
                <a:spcPct val="200000"/>
              </a:lnSpc>
              <a:buFontTx/>
              <a:buChar char="-"/>
              <a:defRPr/>
            </a:pPr>
            <a:endParaRPr lang="pt-BR" sz="2400" dirty="0"/>
          </a:p>
          <a:p>
            <a:pPr marL="285750" indent="-285750" algn="just" eaLnBrk="1" hangingPunct="1">
              <a:lnSpc>
                <a:spcPct val="200000"/>
              </a:lnSpc>
              <a:buFontTx/>
              <a:buChar char="-"/>
              <a:defRPr/>
            </a:pPr>
            <a:r>
              <a:rPr lang="pt-BR" sz="2400" dirty="0" smtClean="0"/>
              <a:t> Com base nos conhecimentos adquiridos com o estudo dos Frameworks junto com as tecnologias utilizadas,   desenvolver um sistema de gestão de validade de data de produtos alimentícios ;</a:t>
            </a:r>
            <a:endParaRPr lang="pt-BR" sz="2400" dirty="0" smtClean="0"/>
          </a:p>
          <a:p>
            <a:pPr algn="just" eaLnBrk="1" hangingPunct="1">
              <a:lnSpc>
                <a:spcPct val="200000"/>
              </a:lnSpc>
              <a:defRPr/>
            </a:pPr>
            <a:endParaRPr lang="pt-BR" sz="2400" dirty="0" smtClean="0"/>
          </a:p>
          <a:p>
            <a:pPr eaLnBrk="1" hangingPunct="1">
              <a:defRPr/>
            </a:pPr>
            <a:endParaRPr lang="pt-BR" dirty="0" smtClean="0"/>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71438"/>
            <a:ext cx="9144000" cy="523220"/>
          </a:xfrm>
          <a:prstGeom prst="rect">
            <a:avLst/>
          </a:prstGeom>
          <a:solidFill>
            <a:schemeClr val="accent2"/>
          </a:solid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sz="2800" b="1" dirty="0" smtClean="0">
                <a:solidFill>
                  <a:schemeClr val="bg1"/>
                </a:solidFill>
                <a:latin typeface="+mj-lt"/>
              </a:rPr>
              <a:t>Aplicativo Híbrido</a:t>
            </a:r>
            <a:endParaRPr lang="pt-BR" dirty="0"/>
          </a:p>
        </p:txBody>
      </p:sp>
      <p:sp>
        <p:nvSpPr>
          <p:cNvPr id="9219" name="Text Box 3"/>
          <p:cNvSpPr txBox="1">
            <a:spLocks noChangeArrowheads="1"/>
          </p:cNvSpPr>
          <p:nvPr/>
        </p:nvSpPr>
        <p:spPr bwMode="auto">
          <a:xfrm>
            <a:off x="611560" y="1700808"/>
            <a:ext cx="853244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342900" indent="-342900" algn="just" eaLnBrk="1" hangingPunct="1">
              <a:lnSpc>
                <a:spcPct val="150000"/>
              </a:lnSpc>
              <a:spcBef>
                <a:spcPct val="0"/>
              </a:spcBef>
            </a:pPr>
            <a:r>
              <a:rPr lang="pt-BR" altLang="pt-BR" sz="2400" dirty="0" smtClean="0">
                <a:latin typeface="+mj-lt"/>
              </a:rPr>
              <a:t>Essencialmente desenvolvidos em HTML5 + CSS3 + JS;</a:t>
            </a:r>
            <a:endParaRPr lang="pt-BR" altLang="pt-BR" sz="2400" dirty="0" smtClean="0">
              <a:latin typeface="+mj-lt"/>
            </a:endParaRPr>
          </a:p>
          <a:p>
            <a:pPr marL="342900" indent="-342900" algn="just" eaLnBrk="1" hangingPunct="1">
              <a:lnSpc>
                <a:spcPct val="150000"/>
              </a:lnSpc>
              <a:spcBef>
                <a:spcPct val="0"/>
              </a:spcBef>
            </a:pPr>
            <a:endParaRPr lang="pt-BR" altLang="pt-BR" sz="2400" dirty="0">
              <a:latin typeface="+mj-lt"/>
            </a:endParaRPr>
          </a:p>
          <a:p>
            <a:pPr marL="342900" indent="-342900" algn="just" eaLnBrk="1" hangingPunct="1">
              <a:lnSpc>
                <a:spcPct val="150000"/>
              </a:lnSpc>
              <a:spcBef>
                <a:spcPct val="0"/>
              </a:spcBef>
            </a:pPr>
            <a:r>
              <a:rPr lang="pt-BR" altLang="pt-BR" sz="2400" dirty="0" smtClean="0">
                <a:latin typeface="+mj-lt"/>
              </a:rPr>
              <a:t>Característica </a:t>
            </a:r>
            <a:r>
              <a:rPr lang="pt-BR" altLang="pt-BR" sz="2400" dirty="0" err="1" smtClean="0">
                <a:latin typeface="+mj-lt"/>
              </a:rPr>
              <a:t>multiplataforma</a:t>
            </a:r>
            <a:r>
              <a:rPr lang="pt-BR" altLang="pt-BR" sz="2400" dirty="0" smtClean="0">
                <a:latin typeface="+mj-lt"/>
              </a:rPr>
              <a:t>, se desenvolve apenas uma vez e executa em diferentes  plataformas;</a:t>
            </a:r>
            <a:endParaRPr lang="pt-BR" altLang="pt-BR" sz="2400" dirty="0" smtClean="0">
              <a:latin typeface="+mj-lt"/>
            </a:endParaRPr>
          </a:p>
          <a:p>
            <a:pPr marL="342900" indent="-342900" algn="just" eaLnBrk="1" hangingPunct="1">
              <a:lnSpc>
                <a:spcPct val="150000"/>
              </a:lnSpc>
              <a:spcBef>
                <a:spcPct val="0"/>
              </a:spcBef>
            </a:pPr>
            <a:endParaRPr lang="pt-BR" altLang="pt-BR" sz="2400" dirty="0" smtClean="0">
              <a:latin typeface="+mj-lt"/>
            </a:endParaRPr>
          </a:p>
          <a:p>
            <a:pPr marL="342900" indent="-342900" algn="just" eaLnBrk="1" hangingPunct="1">
              <a:lnSpc>
                <a:spcPct val="150000"/>
              </a:lnSpc>
              <a:spcBef>
                <a:spcPct val="0"/>
              </a:spcBef>
            </a:pPr>
            <a:r>
              <a:rPr lang="pt-BR" altLang="pt-BR" sz="2400" dirty="0" smtClean="0">
                <a:latin typeface="+mj-lt"/>
              </a:rPr>
              <a:t>Se comporta  como um aplicativo nativo, mas é uma aplicação web;</a:t>
            </a:r>
            <a:endParaRPr lang="pt-BR" altLang="pt-BR" sz="2400" dirty="0" smtClean="0">
              <a:latin typeface="+mj-lt"/>
            </a:endParaRPr>
          </a:p>
          <a:p>
            <a:pPr marL="342900" indent="-342900" algn="just" eaLnBrk="1" hangingPunct="1">
              <a:lnSpc>
                <a:spcPct val="150000"/>
              </a:lnSpc>
              <a:spcBef>
                <a:spcPct val="0"/>
              </a:spcBef>
            </a:pPr>
            <a:endParaRPr lang="pt-BR" altLang="pt-BR" sz="2400" dirty="0">
              <a:latin typeface="+mj-lt"/>
            </a:endParaRPr>
          </a:p>
          <a:p>
            <a:pPr marL="342900" indent="-342900" algn="just" eaLnBrk="1" hangingPunct="1">
              <a:lnSpc>
                <a:spcPct val="150000"/>
              </a:lnSpc>
              <a:spcBef>
                <a:spcPct val="0"/>
              </a:spcBef>
            </a:pPr>
            <a:endParaRPr lang="pt-BR" altLang="pt-BR" sz="24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71438"/>
            <a:ext cx="9144000" cy="523220"/>
          </a:xfrm>
          <a:prstGeom prst="rect">
            <a:avLst/>
          </a:prstGeom>
          <a:solidFill>
            <a:schemeClr val="accent2"/>
          </a:solid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defRPr/>
            </a:pPr>
            <a:r>
              <a:rPr lang="pt-BR" sz="2800" b="1" dirty="0" smtClean="0">
                <a:solidFill>
                  <a:schemeClr val="bg1"/>
                </a:solidFill>
                <a:latin typeface="+mj-lt"/>
              </a:rPr>
              <a:t>Aplicativo Híbrido</a:t>
            </a:r>
            <a:endParaRPr lang="pt-BR" dirty="0"/>
          </a:p>
        </p:txBody>
      </p:sp>
      <p:pic>
        <p:nvPicPr>
          <p:cNvPr id="2" name="Imagem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1019904"/>
            <a:ext cx="7776864" cy="5389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250" advTm="150000"/>
    </mc:Choice>
    <mc:Fallback>
      <p:transition spd="slow" advTm="150000"/>
    </mc:Fallback>
  </mc:AlternateContent>
  <p:timing>
    <p:tnLst>
      <p:par>
        <p:cT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0</TotalTime>
  <Words>5192</Words>
  <Application>WPS Presentation</Application>
  <PresentationFormat>Apresentação na tela (4:3)</PresentationFormat>
  <Paragraphs>164</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Design padrão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DESENVOLVIMENTO DO TRABALHO Capítulo 2. Fundamentos teóricos</vt:lpstr>
      <vt:lpstr>DESENVOLVIMENTO DO TRABALHO Capítulo 3. Desenvolvimento do projeto</vt:lpstr>
      <vt:lpstr>DESENVOLVIMENTO DO TRABALHO Capítulo 3. Desenvolvimento do projeto</vt:lpstr>
      <vt:lpstr>DESENVOLVIMENTO DO TRABALHO Capítulo 3. Desenvolvimento do projeto</vt:lpstr>
      <vt:lpstr>DESENVOLVIMENTO DO TRABALHO Capítulo 3. Desenvolvimento do projeto</vt:lpstr>
      <vt:lpstr>DESENVOLVIMENTO DO TRABALHO Capítulo 3. Desenvolvimento do projeto</vt:lpstr>
      <vt:lpstr>DESENVOLVIMENTO DO TRABALHO Capítulo 3. Desenvolvimento do projeto</vt:lpstr>
      <vt:lpstr>DESENVOLVIMENTO DO TRABALHO Capítulo 4. Estrutura do projeto</vt:lpstr>
      <vt:lpstr>DESENVOLVIMENTO DO TRABALHO Capítulo 4. Estrutura do projeto</vt:lpstr>
      <vt:lpstr>PowerPoint 演示文稿</vt:lpstr>
      <vt:lpstr>Conclusão </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a</dc:creator>
  <cp:lastModifiedBy>Camolesi</cp:lastModifiedBy>
  <cp:revision>483</cp:revision>
  <dcterms:created xsi:type="dcterms:W3CDTF">2006-09-21T18:23:00Z</dcterms:created>
  <dcterms:modified xsi:type="dcterms:W3CDTF">2017-08-22T15:14:22Z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1046-10.1.0.5656</vt:lpwstr>
  </property>
</Properties>
</file>