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963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927"/>
    <a:srgbClr val="DAD632"/>
    <a:srgbClr val="CAD632"/>
    <a:srgbClr val="B4CAEA"/>
    <a:srgbClr val="A2FCFC"/>
    <a:srgbClr val="928AF6"/>
    <a:srgbClr val="BCD6EE"/>
    <a:srgbClr val="FFE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408" y="-1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4765"/>
            <a:ext cx="18186876" cy="10540259"/>
          </a:xfrm>
        </p:spPr>
        <p:txBody>
          <a:bodyPr anchor="b"/>
          <a:lstStyle>
            <a:lvl1pPr algn="ctr">
              <a:defRPr sz="14039"/>
            </a:lvl1pPr>
          </a:lstStyle>
          <a:p>
            <a:r>
              <a:rPr lang="en-US"/>
              <a:t>Click to edit Master title style</a:t>
            </a:r>
            <a:endParaRPr lang="en-US" dirty="0"/>
          </a:p>
        </p:txBody>
      </p:sp>
      <p:sp>
        <p:nvSpPr>
          <p:cNvPr id="3" name="Subtitle 2"/>
          <p:cNvSpPr>
            <a:spLocks noGrp="1"/>
          </p:cNvSpPr>
          <p:nvPr>
            <p:ph type="subTitle" idx="1"/>
          </p:nvPr>
        </p:nvSpPr>
        <p:spPr>
          <a:xfrm>
            <a:off x="2674541" y="15901497"/>
            <a:ext cx="16047244" cy="7309499"/>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97F4B-1305-409C-A870-9F0301A3179D}" type="datetimeFigureOut">
              <a:rPr lang="en-AS" smtClean="0"/>
              <a:t>06/07/2023</a:t>
            </a:fld>
            <a:endParaRPr lang="en-AS"/>
          </a:p>
        </p:txBody>
      </p:sp>
      <p:sp>
        <p:nvSpPr>
          <p:cNvPr id="5" name="Footer Placeholder 4"/>
          <p:cNvSpPr>
            <a:spLocks noGrp="1"/>
          </p:cNvSpPr>
          <p:nvPr>
            <p:ph type="ftr" sz="quarter" idx="11"/>
          </p:nvPr>
        </p:nvSpPr>
        <p:spPr/>
        <p:txBody>
          <a:bodyPr/>
          <a:lstStyle/>
          <a:p>
            <a:endParaRPr lang="en-AS"/>
          </a:p>
        </p:txBody>
      </p:sp>
      <p:sp>
        <p:nvSpPr>
          <p:cNvPr id="6" name="Slide Number Placeholder 5"/>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205152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97F4B-1305-409C-A870-9F0301A3179D}" type="datetimeFigureOut">
              <a:rPr lang="en-AS" smtClean="0"/>
              <a:t>06/07/2023</a:t>
            </a:fld>
            <a:endParaRPr lang="en-AS"/>
          </a:p>
        </p:txBody>
      </p:sp>
      <p:sp>
        <p:nvSpPr>
          <p:cNvPr id="5" name="Footer Placeholder 4"/>
          <p:cNvSpPr>
            <a:spLocks noGrp="1"/>
          </p:cNvSpPr>
          <p:nvPr>
            <p:ph type="ftr" sz="quarter" idx="11"/>
          </p:nvPr>
        </p:nvSpPr>
        <p:spPr/>
        <p:txBody>
          <a:bodyPr/>
          <a:lstStyle/>
          <a:p>
            <a:endParaRPr lang="en-AS"/>
          </a:p>
        </p:txBody>
      </p:sp>
      <p:sp>
        <p:nvSpPr>
          <p:cNvPr id="6" name="Slide Number Placeholder 5"/>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401200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875"/>
            <a:ext cx="4613583"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1611875"/>
            <a:ext cx="13573294"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97F4B-1305-409C-A870-9F0301A3179D}" type="datetimeFigureOut">
              <a:rPr lang="en-AS" smtClean="0"/>
              <a:t>06/07/2023</a:t>
            </a:fld>
            <a:endParaRPr lang="en-AS"/>
          </a:p>
        </p:txBody>
      </p:sp>
      <p:sp>
        <p:nvSpPr>
          <p:cNvPr id="5" name="Footer Placeholder 4"/>
          <p:cNvSpPr>
            <a:spLocks noGrp="1"/>
          </p:cNvSpPr>
          <p:nvPr>
            <p:ph type="ftr" sz="quarter" idx="11"/>
          </p:nvPr>
        </p:nvSpPr>
        <p:spPr/>
        <p:txBody>
          <a:bodyPr/>
          <a:lstStyle/>
          <a:p>
            <a:endParaRPr lang="en-AS"/>
          </a:p>
        </p:txBody>
      </p:sp>
      <p:sp>
        <p:nvSpPr>
          <p:cNvPr id="6" name="Slide Number Placeholder 5"/>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760890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97F4B-1305-409C-A870-9F0301A3179D}" type="datetimeFigureOut">
              <a:rPr lang="en-AS" smtClean="0"/>
              <a:t>06/07/2023</a:t>
            </a:fld>
            <a:endParaRPr lang="en-AS"/>
          </a:p>
        </p:txBody>
      </p:sp>
      <p:sp>
        <p:nvSpPr>
          <p:cNvPr id="5" name="Footer Placeholder 4"/>
          <p:cNvSpPr>
            <a:spLocks noGrp="1"/>
          </p:cNvSpPr>
          <p:nvPr>
            <p:ph type="ftr" sz="quarter" idx="11"/>
          </p:nvPr>
        </p:nvSpPr>
        <p:spPr/>
        <p:txBody>
          <a:bodyPr/>
          <a:lstStyle/>
          <a:p>
            <a:endParaRPr lang="en-AS"/>
          </a:p>
        </p:txBody>
      </p:sp>
      <p:sp>
        <p:nvSpPr>
          <p:cNvPr id="6" name="Slide Number Placeholder 5"/>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30131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7788"/>
            <a:ext cx="18454330" cy="12593645"/>
          </a:xfrm>
        </p:spPr>
        <p:txBody>
          <a:bodyPr anchor="b"/>
          <a:lstStyle>
            <a:lvl1pPr>
              <a:defRPr sz="14039"/>
            </a:lvl1pPr>
          </a:lstStyle>
          <a:p>
            <a:r>
              <a:rPr lang="en-US"/>
              <a:t>Click to edit Master title style</a:t>
            </a:r>
            <a:endParaRPr lang="en-US" dirty="0"/>
          </a:p>
        </p:txBody>
      </p:sp>
      <p:sp>
        <p:nvSpPr>
          <p:cNvPr id="3" name="Text Placeholder 2"/>
          <p:cNvSpPr>
            <a:spLocks noGrp="1"/>
          </p:cNvSpPr>
          <p:nvPr>
            <p:ph type="body" idx="1"/>
          </p:nvPr>
        </p:nvSpPr>
        <p:spPr>
          <a:xfrm>
            <a:off x="1459855" y="20260574"/>
            <a:ext cx="18454330" cy="6622701"/>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97F4B-1305-409C-A870-9F0301A3179D}" type="datetimeFigureOut">
              <a:rPr lang="en-AS" smtClean="0"/>
              <a:t>06/07/2023</a:t>
            </a:fld>
            <a:endParaRPr lang="en-AS"/>
          </a:p>
        </p:txBody>
      </p:sp>
      <p:sp>
        <p:nvSpPr>
          <p:cNvPr id="5" name="Footer Placeholder 4"/>
          <p:cNvSpPr>
            <a:spLocks noGrp="1"/>
          </p:cNvSpPr>
          <p:nvPr>
            <p:ph type="ftr" sz="quarter" idx="11"/>
          </p:nvPr>
        </p:nvSpPr>
        <p:spPr/>
        <p:txBody>
          <a:bodyPr/>
          <a:lstStyle/>
          <a:p>
            <a:endParaRPr lang="en-AS"/>
          </a:p>
        </p:txBody>
      </p:sp>
      <p:sp>
        <p:nvSpPr>
          <p:cNvPr id="6" name="Slide Number Placeholder 5"/>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83737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8059374"/>
            <a:ext cx="9093438"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8059374"/>
            <a:ext cx="9093438"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197F4B-1305-409C-A870-9F0301A3179D}" type="datetimeFigureOut">
              <a:rPr lang="en-AS" smtClean="0"/>
              <a:t>06/07/2023</a:t>
            </a:fld>
            <a:endParaRPr lang="en-AS"/>
          </a:p>
        </p:txBody>
      </p:sp>
      <p:sp>
        <p:nvSpPr>
          <p:cNvPr id="6" name="Footer Placeholder 5"/>
          <p:cNvSpPr>
            <a:spLocks noGrp="1"/>
          </p:cNvSpPr>
          <p:nvPr>
            <p:ph type="ftr" sz="quarter" idx="11"/>
          </p:nvPr>
        </p:nvSpPr>
        <p:spPr/>
        <p:txBody>
          <a:bodyPr/>
          <a:lstStyle/>
          <a:p>
            <a:endParaRPr lang="en-AS"/>
          </a:p>
        </p:txBody>
      </p:sp>
      <p:sp>
        <p:nvSpPr>
          <p:cNvPr id="7" name="Slide Number Placeholder 6"/>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368632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882"/>
            <a:ext cx="18454330"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7421634"/>
            <a:ext cx="9051647" cy="3637228"/>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Click to edit Master text styles</a:t>
            </a:r>
          </a:p>
        </p:txBody>
      </p:sp>
      <p:sp>
        <p:nvSpPr>
          <p:cNvPr id="4" name="Content Placeholder 3"/>
          <p:cNvSpPr>
            <a:spLocks noGrp="1"/>
          </p:cNvSpPr>
          <p:nvPr>
            <p:ph sz="half" idx="2"/>
          </p:nvPr>
        </p:nvSpPr>
        <p:spPr>
          <a:xfrm>
            <a:off x="1473787" y="11058863"/>
            <a:ext cx="9051647"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1" y="7421634"/>
            <a:ext cx="9096225" cy="3637228"/>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Click to edit Master text styles</a:t>
            </a:r>
          </a:p>
        </p:txBody>
      </p:sp>
      <p:sp>
        <p:nvSpPr>
          <p:cNvPr id="6" name="Content Placeholder 5"/>
          <p:cNvSpPr>
            <a:spLocks noGrp="1"/>
          </p:cNvSpPr>
          <p:nvPr>
            <p:ph sz="quarter" idx="4"/>
          </p:nvPr>
        </p:nvSpPr>
        <p:spPr>
          <a:xfrm>
            <a:off x="10831891" y="11058863"/>
            <a:ext cx="909622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97F4B-1305-409C-A870-9F0301A3179D}" type="datetimeFigureOut">
              <a:rPr lang="en-AS" smtClean="0"/>
              <a:t>06/07/2023</a:t>
            </a:fld>
            <a:endParaRPr lang="en-AS"/>
          </a:p>
        </p:txBody>
      </p:sp>
      <p:sp>
        <p:nvSpPr>
          <p:cNvPr id="8" name="Footer Placeholder 7"/>
          <p:cNvSpPr>
            <a:spLocks noGrp="1"/>
          </p:cNvSpPr>
          <p:nvPr>
            <p:ph type="ftr" sz="quarter" idx="11"/>
          </p:nvPr>
        </p:nvSpPr>
        <p:spPr/>
        <p:txBody>
          <a:bodyPr/>
          <a:lstStyle/>
          <a:p>
            <a:endParaRPr lang="en-AS"/>
          </a:p>
        </p:txBody>
      </p:sp>
      <p:sp>
        <p:nvSpPr>
          <p:cNvPr id="9" name="Slide Number Placeholder 8"/>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168252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97F4B-1305-409C-A870-9F0301A3179D}" type="datetimeFigureOut">
              <a:rPr lang="en-AS" smtClean="0"/>
              <a:t>06/07/2023</a:t>
            </a:fld>
            <a:endParaRPr lang="en-AS"/>
          </a:p>
        </p:txBody>
      </p:sp>
      <p:sp>
        <p:nvSpPr>
          <p:cNvPr id="4" name="Footer Placeholder 3"/>
          <p:cNvSpPr>
            <a:spLocks noGrp="1"/>
          </p:cNvSpPr>
          <p:nvPr>
            <p:ph type="ftr" sz="quarter" idx="11"/>
          </p:nvPr>
        </p:nvSpPr>
        <p:spPr/>
        <p:txBody>
          <a:bodyPr/>
          <a:lstStyle/>
          <a:p>
            <a:endParaRPr lang="en-AS"/>
          </a:p>
        </p:txBody>
      </p:sp>
      <p:sp>
        <p:nvSpPr>
          <p:cNvPr id="5" name="Slide Number Placeholder 4"/>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223286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97F4B-1305-409C-A870-9F0301A3179D}" type="datetimeFigureOut">
              <a:rPr lang="en-AS" smtClean="0"/>
              <a:t>06/07/2023</a:t>
            </a:fld>
            <a:endParaRPr lang="en-AS"/>
          </a:p>
        </p:txBody>
      </p:sp>
      <p:sp>
        <p:nvSpPr>
          <p:cNvPr id="3" name="Footer Placeholder 2"/>
          <p:cNvSpPr>
            <a:spLocks noGrp="1"/>
          </p:cNvSpPr>
          <p:nvPr>
            <p:ph type="ftr" sz="quarter" idx="11"/>
          </p:nvPr>
        </p:nvSpPr>
        <p:spPr/>
        <p:txBody>
          <a:bodyPr/>
          <a:lstStyle/>
          <a:p>
            <a:endParaRPr lang="en-AS"/>
          </a:p>
        </p:txBody>
      </p:sp>
      <p:sp>
        <p:nvSpPr>
          <p:cNvPr id="4" name="Slide Number Placeholder 3"/>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89896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8348"/>
            <a:ext cx="6900872" cy="7064216"/>
          </a:xfrm>
        </p:spPr>
        <p:txBody>
          <a:bodyPr anchor="b"/>
          <a:lstStyle>
            <a:lvl1pPr>
              <a:defRPr sz="7488"/>
            </a:lvl1pPr>
          </a:lstStyle>
          <a:p>
            <a:r>
              <a:rPr lang="en-US"/>
              <a:t>Click to edit Master title style</a:t>
            </a:r>
            <a:endParaRPr lang="en-US" dirty="0"/>
          </a:p>
        </p:txBody>
      </p:sp>
      <p:sp>
        <p:nvSpPr>
          <p:cNvPr id="3" name="Content Placeholder 2"/>
          <p:cNvSpPr>
            <a:spLocks noGrp="1"/>
          </p:cNvSpPr>
          <p:nvPr>
            <p:ph idx="1"/>
          </p:nvPr>
        </p:nvSpPr>
        <p:spPr>
          <a:xfrm>
            <a:off x="9096225" y="4359077"/>
            <a:ext cx="10831890" cy="21515024"/>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9082564"/>
            <a:ext cx="6900872" cy="16826573"/>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02197F4B-1305-409C-A870-9F0301A3179D}" type="datetimeFigureOut">
              <a:rPr lang="en-AS" smtClean="0"/>
              <a:t>06/07/2023</a:t>
            </a:fld>
            <a:endParaRPr lang="en-AS"/>
          </a:p>
        </p:txBody>
      </p:sp>
      <p:sp>
        <p:nvSpPr>
          <p:cNvPr id="6" name="Footer Placeholder 5"/>
          <p:cNvSpPr>
            <a:spLocks noGrp="1"/>
          </p:cNvSpPr>
          <p:nvPr>
            <p:ph type="ftr" sz="quarter" idx="11"/>
          </p:nvPr>
        </p:nvSpPr>
        <p:spPr/>
        <p:txBody>
          <a:bodyPr/>
          <a:lstStyle/>
          <a:p>
            <a:endParaRPr lang="en-AS"/>
          </a:p>
        </p:txBody>
      </p:sp>
      <p:sp>
        <p:nvSpPr>
          <p:cNvPr id="7" name="Slide Number Placeholder 6"/>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300513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8348"/>
            <a:ext cx="6900872" cy="7064216"/>
          </a:xfrm>
        </p:spPr>
        <p:txBody>
          <a:bodyPr anchor="b"/>
          <a:lstStyle>
            <a:lvl1pPr>
              <a:defRPr sz="7488"/>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4359077"/>
            <a:ext cx="10831890" cy="21515024"/>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a:t>Click icon to add picture</a:t>
            </a:r>
            <a:endParaRPr lang="en-US" dirty="0"/>
          </a:p>
        </p:txBody>
      </p:sp>
      <p:sp>
        <p:nvSpPr>
          <p:cNvPr id="4" name="Text Placeholder 3"/>
          <p:cNvSpPr>
            <a:spLocks noGrp="1"/>
          </p:cNvSpPr>
          <p:nvPr>
            <p:ph type="body" sz="half" idx="2"/>
          </p:nvPr>
        </p:nvSpPr>
        <p:spPr>
          <a:xfrm>
            <a:off x="1473784" y="9082564"/>
            <a:ext cx="6900872" cy="16826573"/>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02197F4B-1305-409C-A870-9F0301A3179D}" type="datetimeFigureOut">
              <a:rPr lang="en-AS" smtClean="0"/>
              <a:t>06/07/2023</a:t>
            </a:fld>
            <a:endParaRPr lang="en-AS"/>
          </a:p>
        </p:txBody>
      </p:sp>
      <p:sp>
        <p:nvSpPr>
          <p:cNvPr id="6" name="Footer Placeholder 5"/>
          <p:cNvSpPr>
            <a:spLocks noGrp="1"/>
          </p:cNvSpPr>
          <p:nvPr>
            <p:ph type="ftr" sz="quarter" idx="11"/>
          </p:nvPr>
        </p:nvSpPr>
        <p:spPr/>
        <p:txBody>
          <a:bodyPr/>
          <a:lstStyle/>
          <a:p>
            <a:endParaRPr lang="en-AS"/>
          </a:p>
        </p:txBody>
      </p:sp>
      <p:sp>
        <p:nvSpPr>
          <p:cNvPr id="7" name="Slide Number Placeholder 6"/>
          <p:cNvSpPr>
            <a:spLocks noGrp="1"/>
          </p:cNvSpPr>
          <p:nvPr>
            <p:ph type="sldNum" sz="quarter" idx="12"/>
          </p:nvPr>
        </p:nvSpPr>
        <p:spPr/>
        <p:txBody>
          <a:bodyPr/>
          <a:lstStyle/>
          <a:p>
            <a:fld id="{7610528A-46F2-4AB4-8374-C9200B1DA187}" type="slidenum">
              <a:rPr lang="en-AS" smtClean="0"/>
              <a:t>‹#›</a:t>
            </a:fld>
            <a:endParaRPr lang="en-AS"/>
          </a:p>
        </p:txBody>
      </p:sp>
    </p:spTree>
    <p:extLst>
      <p:ext uri="{BB962C8B-B14F-4D97-AF65-F5344CB8AC3E}">
        <p14:creationId xmlns:p14="http://schemas.microsoft.com/office/powerpoint/2010/main" val="20167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882"/>
            <a:ext cx="18454330"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8059374"/>
            <a:ext cx="18454330"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7" y="28060644"/>
            <a:ext cx="4814173" cy="1611875"/>
          </a:xfrm>
          <a:prstGeom prst="rect">
            <a:avLst/>
          </a:prstGeom>
        </p:spPr>
        <p:txBody>
          <a:bodyPr vert="horz" lIns="91440" tIns="45720" rIns="91440" bIns="45720" rtlCol="0" anchor="ctr"/>
          <a:lstStyle>
            <a:lvl1pPr algn="l">
              <a:defRPr sz="2808">
                <a:solidFill>
                  <a:schemeClr val="tx1">
                    <a:tint val="75000"/>
                  </a:schemeClr>
                </a:solidFill>
              </a:defRPr>
            </a:lvl1pPr>
          </a:lstStyle>
          <a:p>
            <a:fld id="{02197F4B-1305-409C-A870-9F0301A3179D}" type="datetimeFigureOut">
              <a:rPr lang="en-AS" smtClean="0"/>
              <a:t>06/07/2023</a:t>
            </a:fld>
            <a:endParaRPr lang="en-AS"/>
          </a:p>
        </p:txBody>
      </p:sp>
      <p:sp>
        <p:nvSpPr>
          <p:cNvPr id="5" name="Footer Placeholder 4"/>
          <p:cNvSpPr>
            <a:spLocks noGrp="1"/>
          </p:cNvSpPr>
          <p:nvPr>
            <p:ph type="ftr" sz="quarter" idx="3"/>
          </p:nvPr>
        </p:nvSpPr>
        <p:spPr>
          <a:xfrm>
            <a:off x="7087533" y="28060644"/>
            <a:ext cx="7221260" cy="1611875"/>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AS"/>
          </a:p>
        </p:txBody>
      </p:sp>
      <p:sp>
        <p:nvSpPr>
          <p:cNvPr id="6" name="Slide Number Placeholder 5"/>
          <p:cNvSpPr>
            <a:spLocks noGrp="1"/>
          </p:cNvSpPr>
          <p:nvPr>
            <p:ph type="sldNum" sz="quarter" idx="4"/>
          </p:nvPr>
        </p:nvSpPr>
        <p:spPr>
          <a:xfrm>
            <a:off x="15111155" y="28060644"/>
            <a:ext cx="4814173" cy="1611875"/>
          </a:xfrm>
          <a:prstGeom prst="rect">
            <a:avLst/>
          </a:prstGeom>
        </p:spPr>
        <p:txBody>
          <a:bodyPr vert="horz" lIns="91440" tIns="45720" rIns="91440" bIns="45720" rtlCol="0" anchor="ctr"/>
          <a:lstStyle>
            <a:lvl1pPr algn="r">
              <a:defRPr sz="2808">
                <a:solidFill>
                  <a:schemeClr val="tx1">
                    <a:tint val="75000"/>
                  </a:schemeClr>
                </a:solidFill>
              </a:defRPr>
            </a:lvl1pPr>
          </a:lstStyle>
          <a:p>
            <a:fld id="{7610528A-46F2-4AB4-8374-C9200B1DA187}" type="slidenum">
              <a:rPr lang="en-AS" smtClean="0"/>
              <a:t>‹#›</a:t>
            </a:fld>
            <a:endParaRPr lang="en-AS"/>
          </a:p>
        </p:txBody>
      </p:sp>
    </p:spTree>
    <p:extLst>
      <p:ext uri="{BB962C8B-B14F-4D97-AF65-F5344CB8AC3E}">
        <p14:creationId xmlns:p14="http://schemas.microsoft.com/office/powerpoint/2010/main" val="2032764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1E4E20-A79E-56A0-6BCF-F5B62F330924}"/>
              </a:ext>
            </a:extLst>
          </p:cNvPr>
          <p:cNvPicPr>
            <a:picLocks noChangeAspect="1"/>
          </p:cNvPicPr>
          <p:nvPr/>
        </p:nvPicPr>
        <p:blipFill>
          <a:blip r:embed="rId2"/>
          <a:stretch>
            <a:fillRect/>
          </a:stretch>
        </p:blipFill>
        <p:spPr>
          <a:xfrm>
            <a:off x="553084" y="299240"/>
            <a:ext cx="3125701" cy="3125701"/>
          </a:xfrm>
          <a:prstGeom prst="rect">
            <a:avLst/>
          </a:prstGeom>
        </p:spPr>
      </p:pic>
      <p:pic>
        <p:nvPicPr>
          <p:cNvPr id="5" name="Picture 4">
            <a:extLst>
              <a:ext uri="{FF2B5EF4-FFF2-40B4-BE49-F238E27FC236}">
                <a16:creationId xmlns:a16="http://schemas.microsoft.com/office/drawing/2014/main" id="{0CE55E8E-125E-5A67-81B8-19FF246B248B}"/>
              </a:ext>
            </a:extLst>
          </p:cNvPr>
          <p:cNvPicPr>
            <a:picLocks noChangeAspect="1"/>
          </p:cNvPicPr>
          <p:nvPr/>
        </p:nvPicPr>
        <p:blipFill>
          <a:blip r:embed="rId3"/>
          <a:stretch>
            <a:fillRect/>
          </a:stretch>
        </p:blipFill>
        <p:spPr>
          <a:xfrm>
            <a:off x="3678785" y="299241"/>
            <a:ext cx="3125701" cy="31257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9" name="Scroll: Horizontal 8">
            <a:extLst>
              <a:ext uri="{FF2B5EF4-FFF2-40B4-BE49-F238E27FC236}">
                <a16:creationId xmlns:a16="http://schemas.microsoft.com/office/drawing/2014/main" id="{85A14A9C-E463-A726-10B1-3457707B8E86}"/>
              </a:ext>
            </a:extLst>
          </p:cNvPr>
          <p:cNvSpPr/>
          <p:nvPr/>
        </p:nvSpPr>
        <p:spPr>
          <a:xfrm>
            <a:off x="7330440" y="299242"/>
            <a:ext cx="13611860" cy="3125701"/>
          </a:xfrm>
          <a:prstGeom prst="horizont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20000"/>
              </a:lnSpc>
              <a:spcAft>
                <a:spcPts val="600"/>
              </a:spcAft>
            </a:pPr>
            <a:r>
              <a:rPr lang="en-US" sz="30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 CHI MINH CITY UNIVERSITY OF TECHNOLOGY AND EDUCATION</a:t>
            </a:r>
          </a:p>
          <a:p>
            <a:pPr algn="ctr">
              <a:lnSpc>
                <a:spcPct val="120000"/>
              </a:lnSpc>
              <a:spcAft>
                <a:spcPts val="600"/>
              </a:spcAft>
            </a:pPr>
            <a:r>
              <a:rPr lang="en-US" sz="30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FACULTY OF MECHANICAL ENGINEERING</a:t>
            </a:r>
            <a:endParaRPr lang="en-US" sz="3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Flowchart: Document 15">
            <a:extLst>
              <a:ext uri="{FF2B5EF4-FFF2-40B4-BE49-F238E27FC236}">
                <a16:creationId xmlns:a16="http://schemas.microsoft.com/office/drawing/2014/main" id="{0CD8CC64-8B44-2919-6AD4-F2FE995C9E9F}"/>
              </a:ext>
            </a:extLst>
          </p:cNvPr>
          <p:cNvSpPr/>
          <p:nvPr/>
        </p:nvSpPr>
        <p:spPr>
          <a:xfrm>
            <a:off x="483130" y="3911633"/>
            <a:ext cx="20389216" cy="4526281"/>
          </a:xfrm>
          <a:prstGeom prst="flowChartDocument">
            <a:avLst/>
          </a:prstGeom>
          <a:solidFill>
            <a:srgbClr val="DAD6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600"/>
              </a:spcAft>
            </a:pPr>
            <a:endParaRPr lang="en-A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5CB4ADCD-D21F-464A-D63E-818DC026DE71}"/>
              </a:ext>
            </a:extLst>
          </p:cNvPr>
          <p:cNvSpPr txBox="1"/>
          <p:nvPr/>
        </p:nvSpPr>
        <p:spPr>
          <a:xfrm>
            <a:off x="813664" y="3933054"/>
            <a:ext cx="4246015"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FINAL PROJECT: </a:t>
            </a:r>
            <a:endParaRPr lang="en-AS" sz="28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2FDF2CB-1D2D-BED2-C121-C305A16AB2DD}"/>
              </a:ext>
            </a:extLst>
          </p:cNvPr>
          <p:cNvSpPr txBox="1"/>
          <p:nvPr/>
        </p:nvSpPr>
        <p:spPr>
          <a:xfrm>
            <a:off x="566086" y="4679884"/>
            <a:ext cx="9351097" cy="4713085"/>
          </a:xfrm>
          <a:prstGeom prst="rect">
            <a:avLst/>
          </a:prstGeom>
          <a:noFill/>
        </p:spPr>
        <p:txBody>
          <a:bodyPr wrap="square" rtlCol="0">
            <a:spAutoFit/>
          </a:bodyPr>
          <a:lstStyle/>
          <a:p>
            <a:pPr algn="ctr">
              <a:lnSpc>
                <a:spcPct val="107000"/>
              </a:lnSpc>
              <a:spcAft>
                <a:spcPts val="600"/>
              </a:spcAft>
            </a:pPr>
            <a:r>
              <a:rPr lang="en-AS" sz="4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4400" b="1"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3D INSPECTION AND TRAINING INSTRUCTION WITH AUGMENTED REALITY FOR RASPHBERRY</a:t>
            </a:r>
            <a:r>
              <a:rPr lang="vi-VN" sz="4400" b="1"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 AND GUNDAM</a:t>
            </a:r>
            <a:r>
              <a:rPr lang="en-GB" sz="4400" b="1"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 A</a:t>
            </a:r>
            <a:r>
              <a:rPr lang="vi-VN" sz="4400" b="1"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SSEMBLY</a:t>
            </a:r>
            <a:endParaRPr lang="en-AS" sz="4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600"/>
              </a:spcAft>
            </a:pPr>
            <a:endParaRPr lang="en-AS" sz="60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B9C9540A-75A4-F846-A6EB-04486FD890D4}"/>
              </a:ext>
            </a:extLst>
          </p:cNvPr>
          <p:cNvCxnSpPr/>
          <p:nvPr/>
        </p:nvCxnSpPr>
        <p:spPr>
          <a:xfrm>
            <a:off x="10530521" y="3825239"/>
            <a:ext cx="0" cy="4160521"/>
          </a:xfrm>
          <a:prstGeom prst="line">
            <a:avLst/>
          </a:prstGeom>
          <a:scene3d>
            <a:camera prst="isometricLeftDown"/>
            <a:lightRig rig="threePt" dir="t"/>
          </a:scene3d>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E52B099-271A-38CB-3CA4-4D342A134B7B}"/>
              </a:ext>
            </a:extLst>
          </p:cNvPr>
          <p:cNvCxnSpPr>
            <a:cxnSpLocks/>
          </p:cNvCxnSpPr>
          <p:nvPr/>
        </p:nvCxnSpPr>
        <p:spPr>
          <a:xfrm flipH="1">
            <a:off x="10698162" y="3825239"/>
            <a:ext cx="49530" cy="4160521"/>
          </a:xfrm>
          <a:prstGeom prst="line">
            <a:avLst/>
          </a:prstGeom>
          <a:scene3d>
            <a:camera prst="isometricLeftDown"/>
            <a:lightRig rig="threePt" dir="t"/>
          </a:scene3d>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F744B6DB-C445-D813-95C3-6E74548CFEBC}"/>
              </a:ext>
            </a:extLst>
          </p:cNvPr>
          <p:cNvSpPr txBox="1"/>
          <p:nvPr/>
        </p:nvSpPr>
        <p:spPr>
          <a:xfrm>
            <a:off x="10964861" y="4073429"/>
            <a:ext cx="9815846" cy="3816429"/>
          </a:xfrm>
          <a:prstGeom prst="rect">
            <a:avLst/>
          </a:prstGeom>
          <a:noFill/>
        </p:spPr>
        <p:txBody>
          <a:bodyPr wrap="square" rtlCol="0">
            <a:spAutoFit/>
          </a:bodyPr>
          <a:lstStyle/>
          <a:p>
            <a:r>
              <a:rPr lang="en-US" sz="3200" dirty="0">
                <a:effectLst/>
                <a:latin typeface="Times New Roman" panose="02020603050405020304" pitchFamily="18" charset="0"/>
                <a:ea typeface="Arial" panose="020B0604020202020204" pitchFamily="34" charset="0"/>
                <a:cs typeface="Times New Roman" panose="02020603050405020304" pitchFamily="18" charset="0"/>
              </a:rPr>
              <a:t>Lecturer:  Phan Gia Luan</a:t>
            </a:r>
          </a:p>
          <a:p>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3200" dirty="0">
                <a:effectLst/>
                <a:latin typeface="Times New Roman" panose="02020603050405020304" pitchFamily="18" charset="0"/>
                <a:ea typeface="Arial" panose="020B0604020202020204" pitchFamily="34" charset="0"/>
                <a:cs typeface="Times New Roman" panose="02020603050405020304" pitchFamily="18" charset="0"/>
              </a:rPr>
              <a:t>Student:                                                 ID:</a:t>
            </a:r>
          </a:p>
          <a:p>
            <a:r>
              <a:rPr lang="en-US" sz="3200" dirty="0">
                <a:effectLst/>
                <a:latin typeface="Times New Roman" panose="02020603050405020304" pitchFamily="18" charset="0"/>
                <a:ea typeface="Arial" panose="020B0604020202020204" pitchFamily="34" charset="0"/>
                <a:cs typeface="Times New Roman" panose="02020603050405020304" pitchFamily="18" charset="0"/>
              </a:rPr>
              <a:t>Nguyen Ngoc Han		                     20134014</a:t>
            </a:r>
            <a:br>
              <a:rPr lang="en-US" sz="3200" dirty="0">
                <a:effectLst/>
                <a:latin typeface="Times New Roman" panose="02020603050405020304" pitchFamily="18" charset="0"/>
                <a:ea typeface="Arial" panose="020B0604020202020204" pitchFamily="34" charset="0"/>
                <a:cs typeface="Times New Roman" panose="02020603050405020304" pitchFamily="18" charset="0"/>
              </a:rPr>
            </a:br>
            <a:r>
              <a:rPr lang="en-US" sz="3200" dirty="0">
                <a:effectLst/>
                <a:latin typeface="Times New Roman" panose="02020603050405020304" pitchFamily="18" charset="0"/>
                <a:ea typeface="Arial" panose="020B0604020202020204" pitchFamily="34" charset="0"/>
                <a:cs typeface="Times New Roman" panose="02020603050405020304" pitchFamily="18" charset="0"/>
              </a:rPr>
              <a:t>Ha Gia </a:t>
            </a:r>
            <a:r>
              <a:rPr lang="en-US" sz="3200" dirty="0" err="1">
                <a:effectLst/>
                <a:latin typeface="Times New Roman" panose="02020603050405020304" pitchFamily="18" charset="0"/>
                <a:ea typeface="Arial" panose="020B0604020202020204" pitchFamily="34" charset="0"/>
                <a:cs typeface="Times New Roman" panose="02020603050405020304" pitchFamily="18" charset="0"/>
              </a:rPr>
              <a:t>Kinh</a:t>
            </a:r>
            <a:r>
              <a:rPr lang="en-US" sz="3200" dirty="0">
                <a:effectLst/>
                <a:latin typeface="Times New Roman" panose="02020603050405020304" pitchFamily="18" charset="0"/>
                <a:ea typeface="Arial" panose="020B0604020202020204" pitchFamily="34" charset="0"/>
                <a:cs typeface="Times New Roman" panose="02020603050405020304" pitchFamily="18" charset="0"/>
              </a:rPr>
              <a:t>        						   20134016</a:t>
            </a:r>
          </a:p>
          <a:p>
            <a:r>
              <a:rPr lang="en-US" sz="3200" dirty="0">
                <a:latin typeface="Times New Roman" panose="02020603050405020304" pitchFamily="18" charset="0"/>
                <a:ea typeface="Arial" panose="020B0604020202020204" pitchFamily="34" charset="0"/>
                <a:cs typeface="Times New Roman" panose="02020603050405020304" pitchFamily="18" charset="0"/>
              </a:rPr>
              <a:t>Nguyen Quoc Viet						   20134027</a:t>
            </a:r>
          </a:p>
          <a:p>
            <a:r>
              <a:rPr lang="en-US" sz="3200" dirty="0">
                <a:effectLst/>
                <a:latin typeface="Times New Roman" panose="02020603050405020304" pitchFamily="18" charset="0"/>
                <a:ea typeface="Arial" panose="020B0604020202020204" pitchFamily="34" charset="0"/>
                <a:cs typeface="Times New Roman" panose="02020603050405020304" pitchFamily="18" charset="0"/>
              </a:rPr>
              <a:t>Nguyen Huynh Lam Vu				   20134028</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p>
            <a:endParaRPr lang="en-AS" dirty="0"/>
          </a:p>
        </p:txBody>
      </p:sp>
      <p:sp>
        <p:nvSpPr>
          <p:cNvPr id="38" name="Rectangle: Rounded Corners 37">
            <a:extLst>
              <a:ext uri="{FF2B5EF4-FFF2-40B4-BE49-F238E27FC236}">
                <a16:creationId xmlns:a16="http://schemas.microsoft.com/office/drawing/2014/main" id="{B1C76B02-0EB8-6C86-88F4-ACA36E6BE57A}"/>
              </a:ext>
            </a:extLst>
          </p:cNvPr>
          <p:cNvSpPr/>
          <p:nvPr/>
        </p:nvSpPr>
        <p:spPr>
          <a:xfrm>
            <a:off x="553084" y="8420591"/>
            <a:ext cx="9977437" cy="4732373"/>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S"/>
          </a:p>
        </p:txBody>
      </p:sp>
      <p:sp>
        <p:nvSpPr>
          <p:cNvPr id="41" name="Rectangle 40">
            <a:extLst>
              <a:ext uri="{FF2B5EF4-FFF2-40B4-BE49-F238E27FC236}">
                <a16:creationId xmlns:a16="http://schemas.microsoft.com/office/drawing/2014/main" id="{E72BC4E8-D10A-12BC-DA66-1A08CC93E2AA}"/>
              </a:ext>
            </a:extLst>
          </p:cNvPr>
          <p:cNvSpPr/>
          <p:nvPr/>
        </p:nvSpPr>
        <p:spPr>
          <a:xfrm>
            <a:off x="1013876" y="8421186"/>
            <a:ext cx="3209696" cy="561735"/>
          </a:xfrm>
          <a:prstGeom prst="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a:solidFill>
                  <a:schemeClr val="tx1"/>
                </a:solidFill>
                <a:latin typeface="Times New Roman" panose="02020603050405020304" pitchFamily="18" charset="0"/>
                <a:cs typeface="Times New Roman" panose="02020603050405020304" pitchFamily="18" charset="0"/>
              </a:rPr>
              <a:t>I. Introduction</a:t>
            </a:r>
            <a:endParaRPr lang="en-AS" sz="2400" b="1">
              <a:solidFill>
                <a:schemeClr val="tx1"/>
              </a:solidFill>
              <a:latin typeface="Times New Roman" panose="02020603050405020304" pitchFamily="18"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E041BF3D-B772-8A5E-B3ED-8B315EF41841}"/>
              </a:ext>
            </a:extLst>
          </p:cNvPr>
          <p:cNvSpPr/>
          <p:nvPr/>
        </p:nvSpPr>
        <p:spPr>
          <a:xfrm>
            <a:off x="483130" y="13376287"/>
            <a:ext cx="9990439" cy="165996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07000"/>
              </a:lnSpc>
              <a:spcAft>
                <a:spcPts val="800"/>
              </a:spcAft>
            </a:pPr>
            <a:r>
              <a:rPr lang="en-GB" sz="1800">
                <a:effectLst/>
                <a:latin typeface="Times New Roman" panose="02020603050405020304" pitchFamily="18" charset="0"/>
                <a:ea typeface="Calibri" panose="020F0502020204030204" pitchFamily="34" charset="0"/>
                <a:cs typeface="Times New Roman" panose="02020603050405020304" pitchFamily="18" charset="0"/>
              </a:rPr>
              <a:t>Additionally, with training instruction and assembly applications, this system integrates capturing and rendering technologies :</a:t>
            </a:r>
            <a:br>
              <a:rPr lang="en-GB" sz="1800">
                <a:effectLst/>
                <a:latin typeface="Times New Roman" panose="02020603050405020304" pitchFamily="18" charset="0"/>
                <a:ea typeface="Calibri" panose="020F0502020204030204" pitchFamily="34" charset="0"/>
                <a:cs typeface="Times New Roman" panose="02020603050405020304" pitchFamily="18" charset="0"/>
              </a:rPr>
            </a:br>
            <a:r>
              <a:rPr lang="en-GB" sz="1800">
                <a:effectLst/>
                <a:latin typeface="Times New Roman" panose="02020603050405020304" pitchFamily="18" charset="0"/>
                <a:ea typeface="Calibri" panose="020F0502020204030204" pitchFamily="34" charset="0"/>
                <a:cs typeface="Times New Roman" panose="02020603050405020304" pitchFamily="18" charset="0"/>
              </a:rPr>
              <a:t>• Capturing: The camera is used to capture activities within a large-scale environment. Considering the different modalities registered the captured activities can be rendered using different output devices. AR module is used to link contextual information to specific machine parts. By combining forces, torques requirements with multi-media illustrations and audio, video files, the system can document complex assemblies and maintenance workflows. </a:t>
            </a:r>
            <a:br>
              <a:rPr lang="en-GB" sz="1800">
                <a:effectLst/>
                <a:latin typeface="Times New Roman" panose="02020603050405020304" pitchFamily="18" charset="0"/>
                <a:ea typeface="Calibri" panose="020F0502020204030204" pitchFamily="34" charset="0"/>
                <a:cs typeface="Times New Roman" panose="02020603050405020304" pitchFamily="18" charset="0"/>
              </a:rPr>
            </a:br>
            <a:r>
              <a:rPr lang="en-GB" sz="1800">
                <a:effectLst/>
                <a:latin typeface="Times New Roman" panose="02020603050405020304" pitchFamily="18" charset="0"/>
                <a:ea typeface="Calibri" panose="020F0502020204030204" pitchFamily="34" charset="0"/>
                <a:cs typeface="Times New Roman" panose="02020603050405020304" pitchFamily="18" charset="0"/>
              </a:rPr>
              <a:t>• Rendering: Information captured from each training scenario can be presented in two different modes: a 3D-animation illustrating the current assembly step that is directly superimposed onto the captured video image ,or a tracked  icon that indicates what contextual information is available displaying the machine part if the icon is selected by the user. </a:t>
            </a:r>
            <a:endParaRPr lang="en-A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Rectangle 43">
            <a:extLst>
              <a:ext uri="{FF2B5EF4-FFF2-40B4-BE49-F238E27FC236}">
                <a16:creationId xmlns:a16="http://schemas.microsoft.com/office/drawing/2014/main" id="{3BA19614-15E0-884E-F95E-C02F3870B2F0}"/>
              </a:ext>
            </a:extLst>
          </p:cNvPr>
          <p:cNvSpPr/>
          <p:nvPr/>
        </p:nvSpPr>
        <p:spPr>
          <a:xfrm>
            <a:off x="821367" y="13384857"/>
            <a:ext cx="3406316" cy="77722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II.</a:t>
            </a:r>
            <a:r>
              <a:rPr lang="en-US" sz="2400" b="1">
                <a:solidFill>
                  <a:schemeClr val="tx1"/>
                </a:solidFill>
                <a:effectLst/>
                <a:latin typeface="Times New Roman" panose="02020603050405020304" pitchFamily="18" charset="0"/>
                <a:ea typeface="Calibri" panose="020F0502020204030204" pitchFamily="34" charset="0"/>
              </a:rPr>
              <a:t> Overview system</a:t>
            </a:r>
            <a:endParaRPr lang="en-AS" sz="2400" b="1">
              <a:solidFill>
                <a:schemeClr val="tx1"/>
              </a:solidFill>
            </a:endParaRPr>
          </a:p>
        </p:txBody>
      </p:sp>
      <p:sp>
        <p:nvSpPr>
          <p:cNvPr id="68" name="Rectangle: Rounded Corners 67">
            <a:extLst>
              <a:ext uri="{FF2B5EF4-FFF2-40B4-BE49-F238E27FC236}">
                <a16:creationId xmlns:a16="http://schemas.microsoft.com/office/drawing/2014/main" id="{42ABC15F-F702-54A4-C997-CF19EE94E94C}"/>
              </a:ext>
            </a:extLst>
          </p:cNvPr>
          <p:cNvSpPr/>
          <p:nvPr/>
        </p:nvSpPr>
        <p:spPr>
          <a:xfrm>
            <a:off x="10865805" y="8183881"/>
            <a:ext cx="10076495" cy="95897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S"/>
          </a:p>
        </p:txBody>
      </p:sp>
      <p:sp>
        <p:nvSpPr>
          <p:cNvPr id="90" name="Rectangle: Rounded Corners 89">
            <a:extLst>
              <a:ext uri="{FF2B5EF4-FFF2-40B4-BE49-F238E27FC236}">
                <a16:creationId xmlns:a16="http://schemas.microsoft.com/office/drawing/2014/main" id="{2517F9A4-60A0-8CF0-15CE-5477CBC3B125}"/>
              </a:ext>
            </a:extLst>
          </p:cNvPr>
          <p:cNvSpPr/>
          <p:nvPr/>
        </p:nvSpPr>
        <p:spPr>
          <a:xfrm>
            <a:off x="10895473" y="18010191"/>
            <a:ext cx="10076495" cy="119657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S"/>
          </a:p>
        </p:txBody>
      </p:sp>
      <p:sp>
        <p:nvSpPr>
          <p:cNvPr id="92" name="Rectangle 91">
            <a:extLst>
              <a:ext uri="{FF2B5EF4-FFF2-40B4-BE49-F238E27FC236}">
                <a16:creationId xmlns:a16="http://schemas.microsoft.com/office/drawing/2014/main" id="{C0523A31-2B00-7057-EB31-C1CD9A6A7717}"/>
              </a:ext>
            </a:extLst>
          </p:cNvPr>
          <p:cNvSpPr/>
          <p:nvPr/>
        </p:nvSpPr>
        <p:spPr>
          <a:xfrm>
            <a:off x="11258724" y="18010191"/>
            <a:ext cx="3449886" cy="6772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7000"/>
              </a:lnSpc>
              <a:spcBef>
                <a:spcPts val="1200"/>
              </a:spcBef>
            </a:pPr>
            <a:r>
              <a:rPr lang="en-US" sz="24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Result </a:t>
            </a:r>
            <a:endParaRPr lang="en-AS" sz="24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01E4032-D894-5544-5E68-5FA1CE971C17}"/>
              </a:ext>
            </a:extLst>
          </p:cNvPr>
          <p:cNvSpPr txBox="1"/>
          <p:nvPr/>
        </p:nvSpPr>
        <p:spPr>
          <a:xfrm>
            <a:off x="866876" y="8982112"/>
            <a:ext cx="9148574" cy="415498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GB" sz="2400" dirty="0">
                <a:solidFill>
                  <a:srgbClr val="000000"/>
                </a:solidFill>
                <a:effectLst/>
                <a:latin typeface="Times New Roman" panose="02020603050405020304" pitchFamily="18" charset="0"/>
                <a:ea typeface="Calibri" panose="020F0502020204030204" pitchFamily="34" charset="0"/>
              </a:rPr>
              <a:t>Video tutorials can be more effective because they use the power of animated visual instruction, but the user must repeatedly switch between the video and the real-world environment</a:t>
            </a:r>
            <a:r>
              <a:rPr lang="en-GB" sz="2400" dirty="0">
                <a:effectLst/>
                <a:latin typeface="Times New Roman" panose="02020603050405020304" pitchFamily="18" charset="0"/>
                <a:ea typeface="Calibri" panose="020F0502020204030204" pitchFamily="34" charset="0"/>
              </a:rPr>
              <a:t>. Instead of reading a paper manual, a person could look at an engine while an AR application uses virtual cues to shows the parts that need to be adjusted and the sequence of steps required. This paper presents the 3D inspection</a:t>
            </a:r>
            <a:r>
              <a:rPr lang="vi-VN" sz="2400" dirty="0">
                <a:effectLst/>
                <a:latin typeface="Times New Roman" panose="02020603050405020304" pitchFamily="18" charset="0"/>
                <a:ea typeface="Calibri" panose="020F0502020204030204" pitchFamily="34" charset="0"/>
              </a:rPr>
              <a:t>, </a:t>
            </a:r>
            <a:r>
              <a:rPr lang="en-GB" sz="2400" dirty="0">
                <a:effectLst/>
                <a:latin typeface="Times New Roman" panose="02020603050405020304" pitchFamily="18" charset="0"/>
                <a:ea typeface="Calibri" panose="020F0502020204030204" pitchFamily="34" charset="0"/>
              </a:rPr>
              <a:t>training instructions for </a:t>
            </a:r>
            <a:r>
              <a:rPr lang="en-GB" sz="2400" dirty="0" err="1">
                <a:effectLst/>
                <a:latin typeface="Times New Roman" panose="02020603050405020304" pitchFamily="18" charset="0"/>
                <a:ea typeface="Calibri" panose="020F0502020204030204" pitchFamily="34" charset="0"/>
              </a:rPr>
              <a:t>Rasphberry</a:t>
            </a:r>
            <a:r>
              <a:rPr lang="vi-VN" sz="2400" dirty="0">
                <a:effectLst/>
                <a:latin typeface="Times New Roman" panose="02020603050405020304" pitchFamily="18" charset="0"/>
                <a:ea typeface="Calibri" panose="020F0502020204030204" pitchFamily="34" charset="0"/>
              </a:rPr>
              <a:t> and the assembly of Gundam</a:t>
            </a:r>
            <a:r>
              <a:rPr lang="en-GB" sz="2400" dirty="0">
                <a:effectLst/>
                <a:latin typeface="Times New Roman" panose="02020603050405020304" pitchFamily="18" charset="0"/>
                <a:ea typeface="Calibri" panose="020F0502020204030204" pitchFamily="34" charset="0"/>
              </a:rPr>
              <a:t>. Inspection and training instruction for manual assembly and maintenance is one type of learning that can benefit significantly from the use of AR because these “hands-on” tasks are usually executed in a large work space and take much time to instruct directly</a:t>
            </a:r>
            <a:endParaRPr lang="en-A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424FD7-F988-997E-4CCE-79BE7E6A1863}"/>
              </a:ext>
            </a:extLst>
          </p:cNvPr>
          <p:cNvSpPr txBox="1"/>
          <p:nvPr/>
        </p:nvSpPr>
        <p:spPr>
          <a:xfrm>
            <a:off x="1105612" y="14385880"/>
            <a:ext cx="9163495" cy="2308324"/>
          </a:xfrm>
          <a:prstGeom prst="rect">
            <a:avLst/>
          </a:prstGeom>
          <a:noFill/>
        </p:spPr>
        <p:txBody>
          <a:bodyPr wrap="square" rtlCol="0">
            <a:spAutoFit/>
          </a:bodyPr>
          <a:lstStyle/>
          <a:p>
            <a:r>
              <a:rPr lang="en-GB" sz="1800" spc="-25">
                <a:effectLst/>
                <a:latin typeface="Times New Roman" panose="02020603050405020304" pitchFamily="18" charset="0"/>
                <a:ea typeface="Calibri" panose="020F0502020204030204" pitchFamily="34" charset="0"/>
              </a:rPr>
              <a:t>	</a:t>
            </a:r>
            <a:r>
              <a:rPr lang="en-GB" sz="2400" spc="-25">
                <a:effectLst/>
                <a:latin typeface="Times New Roman" panose="02020603050405020304" pitchFamily="18" charset="0"/>
                <a:ea typeface="Calibri" panose="020F0502020204030204" pitchFamily="34" charset="0"/>
              </a:rPr>
              <a:t>This system builds Model Targets by using Vuforia Engine to recognize and track particular objects in the real world based on the shape of the object.  It requires the access to 3D model data for a particular object </a:t>
            </a:r>
            <a:r>
              <a:rPr lang="en-GB" sz="2400">
                <a:effectLst/>
                <a:latin typeface="Times New Roman" panose="02020603050405020304" pitchFamily="18" charset="0"/>
                <a:ea typeface="Calibri" panose="020F0502020204030204" pitchFamily="34" charset="0"/>
              </a:rPr>
              <a:t>to make a Model Target for this object. The object must be geometrically rigid and present stable surface features. Using the </a:t>
            </a:r>
            <a:r>
              <a:rPr lang="en-GB" sz="2400" strike="noStrike">
                <a:effectLst/>
                <a:latin typeface="Times New Roman" panose="02020603050405020304" pitchFamily="18" charset="0"/>
                <a:ea typeface="Calibri" panose="020F0502020204030204" pitchFamily="34" charset="0"/>
                <a:cs typeface="Times New Roman" panose="02020603050405020304" pitchFamily="18" charset="0"/>
              </a:rPr>
              <a:t>Model Target Generator </a:t>
            </a:r>
            <a:r>
              <a:rPr lang="en-GB" sz="2400">
                <a:effectLst/>
                <a:latin typeface="Times New Roman" panose="02020603050405020304" pitchFamily="18" charset="0"/>
                <a:ea typeface="Calibri" panose="020F0502020204030204" pitchFamily="34" charset="0"/>
              </a:rPr>
              <a:t>(MTG) application to generate a Model Target</a:t>
            </a:r>
            <a:endParaRPr lang="en-AS" sz="2400"/>
          </a:p>
        </p:txBody>
      </p:sp>
      <p:pic>
        <p:nvPicPr>
          <p:cNvPr id="21" name="Picture 20">
            <a:extLst>
              <a:ext uri="{FF2B5EF4-FFF2-40B4-BE49-F238E27FC236}">
                <a16:creationId xmlns:a16="http://schemas.microsoft.com/office/drawing/2014/main" id="{1E59C5EE-B2A4-7632-FCAB-383D0E6D41D5}"/>
              </a:ext>
            </a:extLst>
          </p:cNvPr>
          <p:cNvPicPr>
            <a:picLocks noChangeAspect="1"/>
          </p:cNvPicPr>
          <p:nvPr/>
        </p:nvPicPr>
        <p:blipFill>
          <a:blip r:embed="rId4"/>
          <a:stretch>
            <a:fillRect/>
          </a:stretch>
        </p:blipFill>
        <p:spPr>
          <a:xfrm>
            <a:off x="1386492" y="16821429"/>
            <a:ext cx="8361470" cy="4771070"/>
          </a:xfrm>
          <a:prstGeom prst="rect">
            <a:avLst/>
          </a:prstGeom>
        </p:spPr>
      </p:pic>
      <p:sp>
        <p:nvSpPr>
          <p:cNvPr id="24" name="TextBox 23">
            <a:extLst>
              <a:ext uri="{FF2B5EF4-FFF2-40B4-BE49-F238E27FC236}">
                <a16:creationId xmlns:a16="http://schemas.microsoft.com/office/drawing/2014/main" id="{F7142317-2A37-259E-0E99-AFFEC867BD96}"/>
              </a:ext>
            </a:extLst>
          </p:cNvPr>
          <p:cNvSpPr txBox="1"/>
          <p:nvPr/>
        </p:nvSpPr>
        <p:spPr>
          <a:xfrm>
            <a:off x="905034" y="21577129"/>
            <a:ext cx="9273535" cy="4431983"/>
          </a:xfrm>
          <a:prstGeom prst="rect">
            <a:avLst/>
          </a:prstGeom>
          <a:noFill/>
        </p:spPr>
        <p:txBody>
          <a:bodyPr wrap="square" rtlCol="0">
            <a:spAutoFit/>
          </a:bodyPr>
          <a:lstStyle/>
          <a:p>
            <a:r>
              <a:rPr lang="en-GB" sz="180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a:effectLst/>
                <a:latin typeface="Times New Roman" panose="02020603050405020304" pitchFamily="18" charset="0"/>
                <a:ea typeface="Calibri" panose="020F0502020204030204" pitchFamily="34" charset="0"/>
                <a:cs typeface="Times New Roman" panose="02020603050405020304" pitchFamily="18" charset="0"/>
              </a:rPr>
              <a:t>Additionally, with training instruction and assembly applications, this system integrates capturing and rendering technologies :</a:t>
            </a:r>
            <a:br>
              <a:rPr lang="en-GB" sz="2400">
                <a:effectLst/>
                <a:latin typeface="Times New Roman" panose="02020603050405020304" pitchFamily="18" charset="0"/>
                <a:ea typeface="Calibri" panose="020F0502020204030204" pitchFamily="34" charset="0"/>
                <a:cs typeface="Times New Roman" panose="02020603050405020304" pitchFamily="18" charset="0"/>
              </a:rPr>
            </a:br>
            <a:r>
              <a:rPr lang="en-GB" sz="2400">
                <a:effectLst/>
                <a:latin typeface="Times New Roman" panose="02020603050405020304" pitchFamily="18" charset="0"/>
                <a:ea typeface="Calibri" panose="020F0502020204030204" pitchFamily="34" charset="0"/>
                <a:cs typeface="Times New Roman" panose="02020603050405020304" pitchFamily="18" charset="0"/>
              </a:rPr>
              <a:t>• Capturing: The camera is used to capture activities within a large-scale environment. Considering the different modalities registered the captured activities can be rendered using different output devices. AR module is used to link contextual information to specific machine parts</a:t>
            </a:r>
            <a:br>
              <a:rPr lang="en-GB" sz="2400">
                <a:effectLst/>
                <a:latin typeface="Times New Roman" panose="02020603050405020304" pitchFamily="18" charset="0"/>
                <a:ea typeface="Calibri" panose="020F0502020204030204" pitchFamily="34" charset="0"/>
                <a:cs typeface="Times New Roman" panose="02020603050405020304" pitchFamily="18" charset="0"/>
              </a:rPr>
            </a:br>
            <a:r>
              <a:rPr lang="en-GB" sz="2400">
                <a:effectLst/>
                <a:latin typeface="Times New Roman" panose="02020603050405020304" pitchFamily="18" charset="0"/>
                <a:ea typeface="Calibri" panose="020F0502020204030204" pitchFamily="34" charset="0"/>
                <a:cs typeface="Times New Roman" panose="02020603050405020304" pitchFamily="18" charset="0"/>
              </a:rPr>
              <a:t>• Rendering: Information captured from each training scenario can be presented in two different modes: a 3D-animation illustrating the current assembly step that is directly superimposed onto the captured video image ,or a tracked  icon that indicates what contextual information is available displaying the machine part if the icon is selected by the user. </a:t>
            </a:r>
            <a:endParaRPr lang="en-AS" sz="2400">
              <a:effectLst/>
              <a:latin typeface="Calibri" panose="020F0502020204030204" pitchFamily="34" charset="0"/>
              <a:ea typeface="Calibri" panose="020F0502020204030204" pitchFamily="34" charset="0"/>
              <a:cs typeface="Times New Roman" panose="02020603050405020304" pitchFamily="18" charset="0"/>
            </a:endParaRPr>
          </a:p>
          <a:p>
            <a:endParaRPr lang="en-AS"/>
          </a:p>
        </p:txBody>
      </p:sp>
      <p:pic>
        <p:nvPicPr>
          <p:cNvPr id="27" name="Picture 26">
            <a:extLst>
              <a:ext uri="{FF2B5EF4-FFF2-40B4-BE49-F238E27FC236}">
                <a16:creationId xmlns:a16="http://schemas.microsoft.com/office/drawing/2014/main" id="{C00B275F-5455-070E-2E88-C358412F669C}"/>
              </a:ext>
            </a:extLst>
          </p:cNvPr>
          <p:cNvPicPr>
            <a:picLocks noChangeAspect="1"/>
          </p:cNvPicPr>
          <p:nvPr/>
        </p:nvPicPr>
        <p:blipFill rotWithShape="1">
          <a:blip r:embed="rId5"/>
          <a:srcRect l="9735"/>
          <a:stretch/>
        </p:blipFill>
        <p:spPr>
          <a:xfrm>
            <a:off x="657120" y="25970495"/>
            <a:ext cx="4647239" cy="2942440"/>
          </a:xfrm>
          <a:prstGeom prst="rect">
            <a:avLst/>
          </a:prstGeom>
        </p:spPr>
      </p:pic>
      <p:pic>
        <p:nvPicPr>
          <p:cNvPr id="28" name="Picture 27">
            <a:extLst>
              <a:ext uri="{FF2B5EF4-FFF2-40B4-BE49-F238E27FC236}">
                <a16:creationId xmlns:a16="http://schemas.microsoft.com/office/drawing/2014/main" id="{8FC44869-45DE-866E-C000-3B2D86BF23D3}"/>
              </a:ext>
            </a:extLst>
          </p:cNvPr>
          <p:cNvPicPr>
            <a:picLocks noChangeAspect="1"/>
          </p:cNvPicPr>
          <p:nvPr/>
        </p:nvPicPr>
        <p:blipFill>
          <a:blip r:embed="rId6"/>
          <a:stretch>
            <a:fillRect/>
          </a:stretch>
        </p:blipFill>
        <p:spPr>
          <a:xfrm>
            <a:off x="5478349" y="25985865"/>
            <a:ext cx="4824438" cy="2911700"/>
          </a:xfrm>
          <a:prstGeom prst="rect">
            <a:avLst/>
          </a:prstGeom>
        </p:spPr>
      </p:pic>
      <p:sp>
        <p:nvSpPr>
          <p:cNvPr id="78" name="Rectangle 77">
            <a:extLst>
              <a:ext uri="{FF2B5EF4-FFF2-40B4-BE49-F238E27FC236}">
                <a16:creationId xmlns:a16="http://schemas.microsoft.com/office/drawing/2014/main" id="{838E350A-743B-A606-9723-249C962883A2}"/>
              </a:ext>
            </a:extLst>
          </p:cNvPr>
          <p:cNvSpPr/>
          <p:nvPr/>
        </p:nvSpPr>
        <p:spPr>
          <a:xfrm>
            <a:off x="11229056" y="8195418"/>
            <a:ext cx="4258593" cy="6772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7000"/>
              </a:lnSpc>
              <a:spcBef>
                <a:spcPts val="1200"/>
              </a:spcBef>
            </a:pPr>
            <a:r>
              <a:rPr lang="en-US" sz="24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III- </a:t>
            </a:r>
            <a:r>
              <a:rPr lang="vi-VN" sz="2400" b="1">
                <a:solidFill>
                  <a:schemeClr val="tx1"/>
                </a:solidFill>
                <a:effectLst/>
                <a:latin typeface="Times New Roman" panose="02020603050405020304" pitchFamily="18" charset="0"/>
                <a:ea typeface="Calibri" panose="020F0502020204030204" pitchFamily="34" charset="0"/>
              </a:rPr>
              <a:t>Augmented reality</a:t>
            </a:r>
            <a:r>
              <a:rPr lang="en-US" sz="2400" b="1">
                <a:solidFill>
                  <a:schemeClr val="tx1"/>
                </a:solidFill>
                <a:effectLst/>
                <a:latin typeface="Times New Roman" panose="02020603050405020304" pitchFamily="18" charset="0"/>
                <a:ea typeface="Calibri" panose="020F0502020204030204" pitchFamily="34" charset="0"/>
              </a:rPr>
              <a:t> method</a:t>
            </a:r>
            <a:endParaRPr lang="en-AS" sz="2400" b="1" kern="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9" name="Picture 78">
            <a:extLst>
              <a:ext uri="{FF2B5EF4-FFF2-40B4-BE49-F238E27FC236}">
                <a16:creationId xmlns:a16="http://schemas.microsoft.com/office/drawing/2014/main" id="{59AD3074-9820-DA29-00CC-CFE4386CB6D1}"/>
              </a:ext>
            </a:extLst>
          </p:cNvPr>
          <p:cNvPicPr>
            <a:picLocks noChangeAspect="1"/>
          </p:cNvPicPr>
          <p:nvPr/>
        </p:nvPicPr>
        <p:blipFill>
          <a:blip r:embed="rId7"/>
          <a:stretch>
            <a:fillRect/>
          </a:stretch>
        </p:blipFill>
        <p:spPr>
          <a:xfrm>
            <a:off x="15884454" y="8924604"/>
            <a:ext cx="4838067" cy="4526281"/>
          </a:xfrm>
          <a:prstGeom prst="rect">
            <a:avLst/>
          </a:prstGeom>
        </p:spPr>
      </p:pic>
      <p:sp>
        <p:nvSpPr>
          <p:cNvPr id="31" name="TextBox 30">
            <a:extLst>
              <a:ext uri="{FF2B5EF4-FFF2-40B4-BE49-F238E27FC236}">
                <a16:creationId xmlns:a16="http://schemas.microsoft.com/office/drawing/2014/main" id="{F64F0A89-C222-BF85-CD3B-F0E7E3FC4E71}"/>
              </a:ext>
            </a:extLst>
          </p:cNvPr>
          <p:cNvSpPr txBox="1"/>
          <p:nvPr/>
        </p:nvSpPr>
        <p:spPr>
          <a:xfrm>
            <a:off x="11295164" y="14978073"/>
            <a:ext cx="9326880" cy="2308324"/>
          </a:xfrm>
          <a:prstGeom prst="rect">
            <a:avLst/>
          </a:prstGeom>
          <a:noFill/>
        </p:spPr>
        <p:txBody>
          <a:bodyPr wrap="square" rtlCol="0">
            <a:spAutoFit/>
          </a:bodyPr>
          <a:lstStyle/>
          <a:p>
            <a:r>
              <a:rPr lang="en-GB" sz="2400">
                <a:solidFill>
                  <a:srgbClr val="000000"/>
                </a:solidFill>
                <a:effectLst/>
                <a:latin typeface="Times New Roman" panose="02020603050405020304" pitchFamily="18" charset="0"/>
                <a:ea typeface="Calibri" panose="020F0502020204030204" pitchFamily="34" charset="0"/>
              </a:rPr>
              <a:t>	Model Targets are supported at runtime on the majority of Vuforia Engine platforms</a:t>
            </a:r>
            <a:r>
              <a:rPr lang="vi-VN" sz="2400">
                <a:solidFill>
                  <a:srgbClr val="000000"/>
                </a:solidFill>
                <a:effectLst/>
                <a:latin typeface="Times New Roman" panose="02020603050405020304" pitchFamily="18" charset="0"/>
                <a:ea typeface="Calibri" panose="020F0502020204030204" pitchFamily="34" charset="0"/>
              </a:rPr>
              <a:t>.</a:t>
            </a:r>
            <a:r>
              <a:rPr lang="en-GB" sz="2400">
                <a:solidFill>
                  <a:srgbClr val="000000"/>
                </a:solidFill>
                <a:effectLst/>
                <a:latin typeface="Times New Roman" panose="02020603050405020304" pitchFamily="18" charset="0"/>
                <a:ea typeface="Calibri" panose="020F0502020204030204" pitchFamily="34" charset="0"/>
              </a:rPr>
              <a:t> The Model Target Generator takes as input a 3D model representing the object </a:t>
            </a:r>
            <a:r>
              <a:rPr lang="vi-VN" sz="2400">
                <a:solidFill>
                  <a:srgbClr val="000000"/>
                </a:solidFill>
                <a:effectLst/>
                <a:latin typeface="Times New Roman" panose="02020603050405020304" pitchFamily="18" charset="0"/>
                <a:ea typeface="Calibri" panose="020F0502020204030204" pitchFamily="34" charset="0"/>
              </a:rPr>
              <a:t>which is</a:t>
            </a:r>
            <a:r>
              <a:rPr lang="en-GB" sz="2400">
                <a:solidFill>
                  <a:srgbClr val="000000"/>
                </a:solidFill>
                <a:effectLst/>
                <a:latin typeface="Times New Roman" panose="02020603050405020304" pitchFamily="18" charset="0"/>
                <a:ea typeface="Calibri" panose="020F0502020204030204" pitchFamily="34" charset="0"/>
              </a:rPr>
              <a:t> configure</a:t>
            </a:r>
            <a:r>
              <a:rPr lang="vi-VN" sz="2400">
                <a:solidFill>
                  <a:srgbClr val="000000"/>
                </a:solidFill>
                <a:effectLst/>
                <a:latin typeface="Times New Roman" panose="02020603050405020304" pitchFamily="18" charset="0"/>
                <a:ea typeface="Calibri" panose="020F0502020204030204" pitchFamily="34" charset="0"/>
              </a:rPr>
              <a:t>d </a:t>
            </a:r>
            <a:r>
              <a:rPr lang="en-GB" sz="2400">
                <a:solidFill>
                  <a:srgbClr val="000000"/>
                </a:solidFill>
                <a:effectLst/>
                <a:latin typeface="Times New Roman" panose="02020603050405020304" pitchFamily="18" charset="0"/>
                <a:ea typeface="Calibri" panose="020F0502020204030204" pitchFamily="34" charset="0"/>
              </a:rPr>
              <a:t>suitab</a:t>
            </a:r>
            <a:r>
              <a:rPr lang="vi-VN" sz="2400">
                <a:solidFill>
                  <a:srgbClr val="000000"/>
                </a:solidFill>
                <a:effectLst/>
                <a:latin typeface="Times New Roman" panose="02020603050405020304" pitchFamily="18" charset="0"/>
                <a:ea typeface="Calibri" panose="020F0502020204030204" pitchFamily="34" charset="0"/>
              </a:rPr>
              <a:t>ly </a:t>
            </a:r>
            <a:r>
              <a:rPr lang="en-GB" sz="2400">
                <a:solidFill>
                  <a:srgbClr val="000000"/>
                </a:solidFill>
                <a:effectLst/>
                <a:latin typeface="Times New Roman" panose="02020603050405020304" pitchFamily="18" charset="0"/>
                <a:ea typeface="Calibri" panose="020F0502020204030204" pitchFamily="34" charset="0"/>
              </a:rPr>
              <a:t>for optimal tracking with Guide Views and Advanced Views. The MTG generates a Vuforia Database which can</a:t>
            </a:r>
            <a:r>
              <a:rPr lang="vi-VN" sz="2400">
                <a:solidFill>
                  <a:srgbClr val="000000"/>
                </a:solidFill>
                <a:effectLst/>
                <a:latin typeface="Times New Roman" panose="02020603050405020304" pitchFamily="18" charset="0"/>
                <a:ea typeface="Calibri" panose="020F0502020204030204" pitchFamily="34" charset="0"/>
              </a:rPr>
              <a:t> be</a:t>
            </a:r>
            <a:r>
              <a:rPr lang="en-GB" sz="2400">
                <a:solidFill>
                  <a:srgbClr val="000000"/>
                </a:solidFill>
                <a:effectLst/>
                <a:latin typeface="Times New Roman" panose="02020603050405020304" pitchFamily="18" charset="0"/>
                <a:ea typeface="Calibri" panose="020F0502020204030204" pitchFamily="34" charset="0"/>
              </a:rPr>
              <a:t> use</a:t>
            </a:r>
            <a:r>
              <a:rPr lang="vi-VN" sz="2400">
                <a:solidFill>
                  <a:srgbClr val="000000"/>
                </a:solidFill>
                <a:effectLst/>
                <a:latin typeface="Times New Roman" panose="02020603050405020304" pitchFamily="18" charset="0"/>
                <a:ea typeface="Calibri" panose="020F0502020204030204" pitchFamily="34" charset="0"/>
              </a:rPr>
              <a:t>d</a:t>
            </a:r>
            <a:r>
              <a:rPr lang="en-GB" sz="2400">
                <a:solidFill>
                  <a:srgbClr val="000000"/>
                </a:solidFill>
                <a:effectLst/>
                <a:latin typeface="Times New Roman" panose="02020603050405020304" pitchFamily="18" charset="0"/>
                <a:ea typeface="Calibri" panose="020F0502020204030204" pitchFamily="34" charset="0"/>
              </a:rPr>
              <a:t> with Vuforia Engine's Unity integration in order to track the object</a:t>
            </a:r>
            <a:endParaRPr lang="en-AS" sz="2400"/>
          </a:p>
        </p:txBody>
      </p:sp>
      <p:sp>
        <p:nvSpPr>
          <p:cNvPr id="33" name="TextBox 32">
            <a:extLst>
              <a:ext uri="{FF2B5EF4-FFF2-40B4-BE49-F238E27FC236}">
                <a16:creationId xmlns:a16="http://schemas.microsoft.com/office/drawing/2014/main" id="{AF7907D0-B3EC-2951-B9BC-444ABF8F4073}"/>
              </a:ext>
            </a:extLst>
          </p:cNvPr>
          <p:cNvSpPr txBox="1"/>
          <p:nvPr/>
        </p:nvSpPr>
        <p:spPr>
          <a:xfrm>
            <a:off x="11295164" y="9109222"/>
            <a:ext cx="4838067" cy="5632311"/>
          </a:xfrm>
          <a:prstGeom prst="rect">
            <a:avLst/>
          </a:prstGeom>
          <a:noFill/>
        </p:spPr>
        <p:txBody>
          <a:bodyPr wrap="square" rtlCol="0">
            <a:spAutoFit/>
          </a:bodyPr>
          <a:lstStyle/>
          <a:p>
            <a:r>
              <a:rPr lang="en-US" sz="2400">
                <a:effectLst/>
                <a:latin typeface="Times New Roman" panose="02020603050405020304" pitchFamily="18" charset="0"/>
                <a:ea typeface="Calibri" panose="020F0502020204030204" pitchFamily="34" charset="0"/>
              </a:rPr>
              <a:t>	</a:t>
            </a:r>
            <a:r>
              <a:rPr lang="vi-VN" sz="2400">
                <a:effectLst/>
                <a:latin typeface="Times New Roman" panose="02020603050405020304" pitchFamily="18" charset="0"/>
                <a:ea typeface="Calibri" panose="020F0502020204030204" pitchFamily="34" charset="0"/>
              </a:rPr>
              <a:t>In this paper, image recognition is used. Two methods of storing image database are provided: device database and cloud database. The main difference between them is that the former does not require network connection, time response is faster, is limited to 100 targets per downloaded device target database and has no metadata support whereas the later requires network connection and cloud recognition, time response is depends on network conditions, supports more target database(&gt;1 million targets )and metadata</a:t>
            </a:r>
            <a:endParaRPr lang="en-AS" sz="2400"/>
          </a:p>
        </p:txBody>
      </p:sp>
      <p:sp>
        <p:nvSpPr>
          <p:cNvPr id="36" name="TextBox 35">
            <a:extLst>
              <a:ext uri="{FF2B5EF4-FFF2-40B4-BE49-F238E27FC236}">
                <a16:creationId xmlns:a16="http://schemas.microsoft.com/office/drawing/2014/main" id="{2B67EA22-E1BB-A1BD-5E34-BDE946562D64}"/>
              </a:ext>
            </a:extLst>
          </p:cNvPr>
          <p:cNvSpPr txBox="1"/>
          <p:nvPr/>
        </p:nvSpPr>
        <p:spPr>
          <a:xfrm>
            <a:off x="10994530" y="18843357"/>
            <a:ext cx="9907484" cy="1569660"/>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rPr>
              <a:t>	</a:t>
            </a:r>
            <a:r>
              <a:rPr lang="vi-VN" sz="2400" dirty="0">
                <a:effectLst/>
                <a:latin typeface="Times New Roman" panose="02020603050405020304" pitchFamily="18" charset="0"/>
                <a:ea typeface="Calibri" panose="020F0502020204030204" pitchFamily="34" charset="0"/>
              </a:rPr>
              <a:t>User turns on an app and points the camera at the object that user wants to work with. Then the app captures target and recognizes it in the video area. If the recognized object matches with the model target database, specified 3D models will be uploaded and displayed on the screen</a:t>
            </a:r>
            <a:endParaRPr lang="en-AS" sz="2400" dirty="0"/>
          </a:p>
        </p:txBody>
      </p:sp>
      <p:pic>
        <p:nvPicPr>
          <p:cNvPr id="88" name="Picture 87">
            <a:extLst>
              <a:ext uri="{FF2B5EF4-FFF2-40B4-BE49-F238E27FC236}">
                <a16:creationId xmlns:a16="http://schemas.microsoft.com/office/drawing/2014/main" id="{C2F789A3-7689-CC71-8862-A914D3A7906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94530" y="20408101"/>
            <a:ext cx="6547456" cy="3021289"/>
          </a:xfrm>
          <a:prstGeom prst="rect">
            <a:avLst/>
          </a:prstGeom>
        </p:spPr>
      </p:pic>
      <p:pic>
        <p:nvPicPr>
          <p:cNvPr id="93" name="Picture 92">
            <a:extLst>
              <a:ext uri="{FF2B5EF4-FFF2-40B4-BE49-F238E27FC236}">
                <a16:creationId xmlns:a16="http://schemas.microsoft.com/office/drawing/2014/main" id="{2D614F07-0F84-452A-3206-B270B58E677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033764" y="23457105"/>
            <a:ext cx="6816332" cy="3145360"/>
          </a:xfrm>
          <a:prstGeom prst="rect">
            <a:avLst/>
          </a:prstGeom>
        </p:spPr>
      </p:pic>
      <p:pic>
        <p:nvPicPr>
          <p:cNvPr id="96" name="Picture 95">
            <a:extLst>
              <a:ext uri="{FF2B5EF4-FFF2-40B4-BE49-F238E27FC236}">
                <a16:creationId xmlns:a16="http://schemas.microsoft.com/office/drawing/2014/main" id="{2BCAD9F9-39F9-DCC1-2D7D-5F77867492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323784" y="26630181"/>
            <a:ext cx="7098001" cy="3275335"/>
          </a:xfrm>
          <a:prstGeom prst="rect">
            <a:avLst/>
          </a:prstGeom>
        </p:spPr>
      </p:pic>
      <p:sp>
        <p:nvSpPr>
          <p:cNvPr id="39" name="TextBox 38">
            <a:extLst>
              <a:ext uri="{FF2B5EF4-FFF2-40B4-BE49-F238E27FC236}">
                <a16:creationId xmlns:a16="http://schemas.microsoft.com/office/drawing/2014/main" id="{E9F9A702-0F10-A936-93B8-269B27CCB890}"/>
              </a:ext>
            </a:extLst>
          </p:cNvPr>
          <p:cNvSpPr txBox="1"/>
          <p:nvPr/>
        </p:nvSpPr>
        <p:spPr>
          <a:xfrm>
            <a:off x="17856923" y="21346296"/>
            <a:ext cx="2419034" cy="461665"/>
          </a:xfrm>
          <a:prstGeom prst="rect">
            <a:avLst/>
          </a:prstGeom>
          <a:noFill/>
        </p:spPr>
        <p:txBody>
          <a:bodyPr wrap="square" rtlCol="0">
            <a:spAutoFit/>
          </a:bodyPr>
          <a:lstStyle/>
          <a:p>
            <a:r>
              <a:rPr lang="en-GB" sz="2400">
                <a:effectLst/>
                <a:latin typeface="Times New Roman" panose="02020603050405020304" pitchFamily="18" charset="0"/>
                <a:ea typeface="Calibri" panose="020F0502020204030204" pitchFamily="34" charset="0"/>
                <a:cs typeface="Times New Roman" panose="02020603050405020304" pitchFamily="18" charset="0"/>
              </a:rPr>
              <a:t>Fig. 1 Inspection</a:t>
            </a:r>
            <a:endParaRPr lang="en-A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TextBox 50">
            <a:extLst>
              <a:ext uri="{FF2B5EF4-FFF2-40B4-BE49-F238E27FC236}">
                <a16:creationId xmlns:a16="http://schemas.microsoft.com/office/drawing/2014/main" id="{E9148A52-0670-BC9A-AAD6-B56A16C8F484}"/>
              </a:ext>
            </a:extLst>
          </p:cNvPr>
          <p:cNvSpPr txBox="1"/>
          <p:nvPr/>
        </p:nvSpPr>
        <p:spPr>
          <a:xfrm>
            <a:off x="11878022" y="23760868"/>
            <a:ext cx="2020788" cy="863249"/>
          </a:xfrm>
          <a:prstGeom prst="rect">
            <a:avLst/>
          </a:prstGeom>
          <a:noFill/>
        </p:spPr>
        <p:txBody>
          <a:bodyPr wrap="square" rtlCol="0">
            <a:spAutoFit/>
          </a:bodyPr>
          <a:lstStyle/>
          <a:p>
            <a:r>
              <a:rPr lang="en-GB" sz="2400">
                <a:effectLst/>
                <a:latin typeface="Times New Roman" panose="02020603050405020304" pitchFamily="18" charset="0"/>
                <a:ea typeface="Calibri" panose="020F0502020204030204" pitchFamily="34" charset="0"/>
                <a:cs typeface="Times New Roman" panose="02020603050405020304" pitchFamily="18" charset="0"/>
              </a:rPr>
              <a:t>Fig. 2 Training instruction</a:t>
            </a:r>
            <a:endParaRPr lang="en-AS" sz="2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4" name="TextBox 53">
            <a:extLst>
              <a:ext uri="{FF2B5EF4-FFF2-40B4-BE49-F238E27FC236}">
                <a16:creationId xmlns:a16="http://schemas.microsoft.com/office/drawing/2014/main" id="{4C3A4129-A93F-B425-FC25-CE00691576AD}"/>
              </a:ext>
            </a:extLst>
          </p:cNvPr>
          <p:cNvSpPr txBox="1"/>
          <p:nvPr/>
        </p:nvSpPr>
        <p:spPr>
          <a:xfrm>
            <a:off x="11229056" y="25726606"/>
            <a:ext cx="2669753" cy="863250"/>
          </a:xfrm>
          <a:prstGeom prst="rect">
            <a:avLst/>
          </a:prstGeom>
          <a:noFill/>
        </p:spPr>
        <p:txBody>
          <a:bodyPr wrap="square" rtlCol="0">
            <a:spAutoFit/>
          </a:bodyPr>
          <a:lstStyle/>
          <a:p>
            <a:pPr algn="ctr">
              <a:lnSpc>
                <a:spcPct val="107000"/>
              </a:lnSpc>
              <a:spcAft>
                <a:spcPts val="800"/>
              </a:spcAft>
            </a:pPr>
            <a:r>
              <a:rPr lang="en-GB" sz="2400">
                <a:effectLst/>
                <a:latin typeface="Times New Roman" panose="02020603050405020304" pitchFamily="18" charset="0"/>
                <a:ea typeface="Calibri" panose="020F0502020204030204" pitchFamily="34" charset="0"/>
                <a:cs typeface="Times New Roman" panose="02020603050405020304" pitchFamily="18" charset="0"/>
              </a:rPr>
              <a:t>Fig. 3 Gundam Assembly</a:t>
            </a:r>
            <a:endParaRPr lang="en-A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94579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TotalTime>
  <Words>788</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Vũ Nguyễn</dc:creator>
  <cp:lastModifiedBy>Han Nguyen</cp:lastModifiedBy>
  <cp:revision>10</cp:revision>
  <dcterms:created xsi:type="dcterms:W3CDTF">2022-06-21T16:17:54Z</dcterms:created>
  <dcterms:modified xsi:type="dcterms:W3CDTF">2023-06-06T20:50:09Z</dcterms:modified>
</cp:coreProperties>
</file>