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4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2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7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2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D2A2A-11B4-4DDF-9C5B-AE4BC763C21A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1AAAC-30E4-4EA4-AFC9-5359607D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5843-2046-4650-BF28-EC1693533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580010"/>
            <a:ext cx="6815669" cy="1515533"/>
          </a:xfrm>
        </p:spPr>
        <p:txBody>
          <a:bodyPr/>
          <a:lstStyle/>
          <a:p>
            <a:r>
              <a:rPr lang="az-Latn-AZ" dirty="0"/>
              <a:t>Web dizayn. Web proqramlaşdırma. Hipermətn İşarələmə Dili (HTML)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4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E365-9980-410F-9313-CC9E46C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676" y="330198"/>
            <a:ext cx="9601196" cy="1303867"/>
          </a:xfrm>
        </p:spPr>
        <p:txBody>
          <a:bodyPr/>
          <a:lstStyle/>
          <a:p>
            <a:r>
              <a:rPr lang="en-US" dirty="0" err="1"/>
              <a:t>Brauzerd</a:t>
            </a:r>
            <a:r>
              <a:rPr lang="az-Latn-AZ" dirty="0"/>
              <a:t>ə HTML səhifəsinə baxış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B0EF-B8DA-465B-A79D-3081E5EF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634065"/>
            <a:ext cx="9601196" cy="3318936"/>
          </a:xfrm>
        </p:spPr>
        <p:txBody>
          <a:bodyPr/>
          <a:lstStyle/>
          <a:p>
            <a:r>
              <a:rPr lang="en-US" dirty="0" err="1"/>
              <a:t>Saxlanılan</a:t>
            </a:r>
            <a:r>
              <a:rPr lang="en-US" dirty="0"/>
              <a:t> HTML </a:t>
            </a:r>
            <a:r>
              <a:rPr lang="en-US" dirty="0" err="1"/>
              <a:t>faylını</a:t>
            </a:r>
            <a:r>
              <a:rPr lang="en-US" dirty="0"/>
              <a:t> </a:t>
            </a:r>
            <a:r>
              <a:rPr lang="en-US" dirty="0" err="1"/>
              <a:t>brauzerinizdə</a:t>
            </a:r>
            <a:r>
              <a:rPr lang="en-US" dirty="0"/>
              <a:t> </a:t>
            </a:r>
            <a:r>
              <a:rPr lang="en-US" dirty="0" err="1"/>
              <a:t>açın</a:t>
            </a:r>
            <a:r>
              <a:rPr lang="en-US" dirty="0"/>
              <a:t> (</a:t>
            </a:r>
            <a:r>
              <a:rPr lang="en-US" dirty="0" err="1"/>
              <a:t>faylın</a:t>
            </a:r>
            <a:r>
              <a:rPr lang="en-US" dirty="0"/>
              <a:t> </a:t>
            </a:r>
            <a:r>
              <a:rPr lang="en-US" dirty="0" err="1"/>
              <a:t>üzərinə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dəfə</a:t>
            </a:r>
            <a:r>
              <a:rPr lang="en-US" dirty="0"/>
              <a:t> </a:t>
            </a:r>
            <a:r>
              <a:rPr lang="en-US" dirty="0" err="1"/>
              <a:t>klikləyin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klikləyin</a:t>
            </a:r>
            <a:r>
              <a:rPr lang="en-US" dirty="0"/>
              <a:t> - </a:t>
            </a:r>
            <a:r>
              <a:rPr lang="en-US" dirty="0" err="1"/>
              <a:t>və</a:t>
            </a:r>
            <a:r>
              <a:rPr lang="en-US" dirty="0"/>
              <a:t> "Open with" </a:t>
            </a:r>
            <a:r>
              <a:rPr lang="en-US" dirty="0" err="1"/>
              <a:t>seçin</a:t>
            </a:r>
            <a:r>
              <a:rPr lang="en-US" dirty="0"/>
              <a:t>).</a:t>
            </a:r>
            <a:endParaRPr lang="az-Latn-AZ" dirty="0"/>
          </a:p>
          <a:p>
            <a:r>
              <a:rPr lang="en-US" dirty="0" err="1"/>
              <a:t>Nəticə</a:t>
            </a:r>
            <a:r>
              <a:rPr lang="en-US" dirty="0"/>
              <a:t> </a:t>
            </a:r>
            <a:r>
              <a:rPr lang="en-US" dirty="0" err="1"/>
              <a:t>belə</a:t>
            </a:r>
            <a:r>
              <a:rPr lang="en-US" dirty="0"/>
              <a:t> </a:t>
            </a:r>
            <a:r>
              <a:rPr lang="en-US" dirty="0" err="1"/>
              <a:t>görünəcək</a:t>
            </a:r>
            <a:r>
              <a:rPr lang="en-US" dirty="0"/>
              <a:t>:</a:t>
            </a:r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39461863-40B5-4272-87AE-004A3102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594641"/>
            <a:ext cx="7279094" cy="4138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8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7EB4-49C8-413D-AA0A-C6839AE8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61" y="330198"/>
            <a:ext cx="11712675" cy="1303867"/>
          </a:xfrm>
        </p:spPr>
        <p:txBody>
          <a:bodyPr>
            <a:normAutofit/>
          </a:bodyPr>
          <a:lstStyle/>
          <a:p>
            <a:r>
              <a:rPr lang="en-US" dirty="0"/>
              <a:t>W3Schools Online</a:t>
            </a:r>
            <a:r>
              <a:rPr lang="az-Latn-AZ" dirty="0"/>
              <a:t> redaktoru - </a:t>
            </a:r>
            <a:r>
              <a:rPr lang="en-US" dirty="0"/>
              <a:t>"Try it Yourself"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AC04-260B-4728-B7D4-77B2D716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634065"/>
            <a:ext cx="10026442" cy="424180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lang="az-Latn-AZ" sz="28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3B9B2-12E5-4EBD-B80D-9DF73AC6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5" y="1506892"/>
            <a:ext cx="3343890" cy="486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EBBA6-0340-40F9-9437-9BA1FA9F3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61" y="2810759"/>
            <a:ext cx="12192000" cy="30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241E-FC2F-44C4-96DA-1EB1BD46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sənədləri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AAD7-E321-4AA8-B2F6-9A95D75B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2" y="2556932"/>
            <a:ext cx="9996945" cy="3318936"/>
          </a:xfrm>
        </p:spPr>
        <p:txBody>
          <a:bodyPr/>
          <a:lstStyle/>
          <a:p>
            <a:r>
              <a:rPr lang="en-US" dirty="0" err="1"/>
              <a:t>Bütün</a:t>
            </a:r>
            <a:r>
              <a:rPr lang="en-US" dirty="0"/>
              <a:t> HTML </a:t>
            </a:r>
            <a:r>
              <a:rPr lang="en-US" dirty="0" err="1"/>
              <a:t>sənədləri</a:t>
            </a:r>
            <a:r>
              <a:rPr lang="en-US" dirty="0"/>
              <a:t> </a:t>
            </a:r>
            <a:r>
              <a:rPr lang="en-US" dirty="0" err="1"/>
              <a:t>sənəd</a:t>
            </a:r>
            <a:r>
              <a:rPr lang="en-US" dirty="0"/>
              <a:t> </a:t>
            </a:r>
            <a:r>
              <a:rPr lang="az-Latn-AZ" dirty="0"/>
              <a:t>tipi</a:t>
            </a:r>
            <a:r>
              <a:rPr lang="en-US" dirty="0"/>
              <a:t> </a:t>
            </a:r>
            <a:r>
              <a:rPr lang="az-Latn-AZ" dirty="0"/>
              <a:t>elanı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başlamalıdır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&lt;!DOCTYPE html&gt;</a:t>
            </a:r>
            <a:r>
              <a:rPr lang="en-US" dirty="0"/>
              <a:t>.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sənədinin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&lt;html&gt;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başlayır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&lt;/html&gt;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bitir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sənədinin</a:t>
            </a:r>
            <a:r>
              <a:rPr lang="en-US" dirty="0"/>
              <a:t> </a:t>
            </a:r>
            <a:r>
              <a:rPr lang="en-US" dirty="0" err="1"/>
              <a:t>görünən</a:t>
            </a:r>
            <a:r>
              <a:rPr lang="en-US" dirty="0"/>
              <a:t> </a:t>
            </a:r>
            <a:r>
              <a:rPr lang="en-US" dirty="0" err="1"/>
              <a:t>hissəsi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&lt;body&gt;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&lt;/body&gt; </a:t>
            </a:r>
            <a:r>
              <a:rPr lang="en-US" dirty="0" err="1"/>
              <a:t>arasındadır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4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E2B-7F60-4B68-A908-82B741BC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7644" y="421693"/>
            <a:ext cx="12199373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&lt;!DOCTYPE&gt;</a:t>
            </a:r>
            <a:r>
              <a:rPr lang="ru-RU" dirty="0"/>
              <a:t> </a:t>
            </a:r>
            <a:r>
              <a:rPr lang="az-Latn-AZ" dirty="0"/>
              <a:t>elanı</a:t>
            </a:r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4E38-5DC6-4EB4-B6C5-FC000185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56" y="1725560"/>
            <a:ext cx="10527887" cy="41503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sənəd</a:t>
            </a:r>
            <a:r>
              <a:rPr lang="az-Latn-AZ" sz="2200" dirty="0">
                <a:latin typeface="Calibri" panose="020F0502020204030204" pitchFamily="34" charset="0"/>
              </a:rPr>
              <a:t>in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növünü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təmsil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edir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və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brauzerlərə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veb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səhifələri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düzgün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göstərməyə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kömək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edir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O, </a:t>
            </a:r>
            <a:r>
              <a:rPr lang="en-US" sz="2200" dirty="0" err="1">
                <a:latin typeface="Calibri" panose="020F0502020204030204" pitchFamily="34" charset="0"/>
              </a:rPr>
              <a:t>yalnız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bir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dəfə</a:t>
            </a:r>
            <a:r>
              <a:rPr lang="en-US" sz="2200" dirty="0">
                <a:latin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</a:rPr>
              <a:t>səhifənin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yuxarısında</a:t>
            </a:r>
            <a:r>
              <a:rPr lang="en-US" sz="2200" dirty="0">
                <a:latin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</a:rPr>
              <a:t>hər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hansı</a:t>
            </a:r>
            <a:r>
              <a:rPr lang="en-US" sz="2200" dirty="0">
                <a:latin typeface="Calibri" panose="020F0502020204030204" pitchFamily="34" charset="0"/>
              </a:rPr>
              <a:t> HTML </a:t>
            </a:r>
            <a:r>
              <a:rPr lang="en-US" sz="2200" dirty="0" err="1">
                <a:latin typeface="Calibri" panose="020F0502020204030204" pitchFamily="34" charset="0"/>
              </a:rPr>
              <a:t>teqlərindən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əvvəl</a:t>
            </a:r>
            <a:r>
              <a:rPr lang="en-US" sz="2200" dirty="0">
                <a:latin typeface="Calibri" panose="020F0502020204030204" pitchFamily="34" charset="0"/>
              </a:rPr>
              <a:t>) </a:t>
            </a:r>
            <a:r>
              <a:rPr lang="en-US" sz="2200" dirty="0" err="1">
                <a:latin typeface="Calibri" panose="020F0502020204030204" pitchFamily="34" charset="0"/>
              </a:rPr>
              <a:t>görünməlidir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hərflərə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həssas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deyil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</a:rPr>
              <a:t>HTML5 </a:t>
            </a:r>
            <a:r>
              <a:rPr lang="en-US" sz="2200" dirty="0" err="1">
                <a:latin typeface="Calibri" panose="020F0502020204030204" pitchFamily="34" charset="0"/>
              </a:rPr>
              <a:t>üçün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&lt;!DOCTYPE&gt; </a:t>
            </a:r>
            <a:r>
              <a:rPr lang="az-Latn-AZ" sz="2200" dirty="0">
                <a:latin typeface="Calibri" panose="020F0502020204030204" pitchFamily="34" charset="0"/>
              </a:rPr>
              <a:t>elanı</a:t>
            </a:r>
            <a:r>
              <a:rPr lang="en-US" sz="2200" dirty="0">
                <a:latin typeface="Calibri" panose="020F0502020204030204" pitchFamily="34" charset="0"/>
              </a:rPr>
              <a:t>: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ln w="3175" cmpd="sng">
                  <a:noFill/>
                </a:ln>
                <a:solidFill>
                  <a:srgbClr val="0070C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</a:t>
            </a:r>
            <a:r>
              <a:rPr lang="en-US" sz="2400" dirty="0">
                <a:ln w="3175" cmpd="sng">
                  <a:noFill/>
                </a:ln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!DOCTYPE</a:t>
            </a:r>
            <a:r>
              <a:rPr lang="en-US" sz="24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html</a:t>
            </a:r>
            <a:r>
              <a:rPr lang="en-US" sz="2400" dirty="0">
                <a:ln w="3175" cmpd="sng">
                  <a:noFill/>
                </a:ln>
                <a:solidFill>
                  <a:srgbClr val="0070C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826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4F9-D9C2-461C-8B0F-413598D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az-Latn-AZ" dirty="0"/>
              <a:t>başlıqları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5856-461F-432D-AE16-EA9F9B9B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başlıqları</a:t>
            </a:r>
            <a:r>
              <a:rPr lang="az-Latn-AZ" dirty="0"/>
              <a:t> (headings)</a:t>
            </a:r>
            <a:r>
              <a:rPr lang="en-US" dirty="0"/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&lt;h1&gt;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/>
              <a:t>-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&lt;h6&gt;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teqləri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&lt;h1&gt;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vacib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müəyyənləşdirir</a:t>
            </a:r>
            <a:r>
              <a:rPr lang="en-US" dirty="0"/>
              <a:t>.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&lt;h6&gt;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ea typeface="+mj-ea"/>
                <a:cs typeface="Cascadia Code" panose="020B0609020000020004" pitchFamily="49" charset="0"/>
              </a:rPr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əhəmiyyətli</a:t>
            </a:r>
            <a:r>
              <a:rPr lang="en-US" dirty="0"/>
              <a:t> </a:t>
            </a:r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94345-BB8E-4224-854B-296B07B16A70}"/>
              </a:ext>
            </a:extLst>
          </p:cNvPr>
          <p:cNvSpPr/>
          <p:nvPr/>
        </p:nvSpPr>
        <p:spPr>
          <a:xfrm>
            <a:off x="1543665" y="48429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1-ci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2-ci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sz="2000" dirty="0">
                <a:solidFill>
                  <a:srgbClr val="000000"/>
                </a:solidFill>
                <a:latin typeface="Consolas" panose="020B0609020204030204" pitchFamily="49" charset="0"/>
              </a:rPr>
              <a:t>Bu 3-cü başlıqdır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45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893-C6E0-42E4-81C1-762EF078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paraqrafları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AF08-C3B6-4C60-88F7-F1BFE8B5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az-Latn-AZ" dirty="0"/>
              <a:t>paraqrafları</a:t>
            </a:r>
            <a:r>
              <a:rPr lang="en-US" dirty="0"/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teqi</a:t>
            </a:r>
            <a:r>
              <a:rPr lang="en-US" dirty="0"/>
              <a:t> </a:t>
            </a:r>
            <a:r>
              <a:rPr lang="en-US" dirty="0" err="1"/>
              <a:t>ilə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edilir</a:t>
            </a:r>
            <a:endParaRPr lang="az-Latn-AZ" dirty="0"/>
          </a:p>
          <a:p>
            <a:endParaRPr lang="az-Latn-AZ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dirty="0">
                <a:solidFill>
                  <a:srgbClr val="000000"/>
                </a:solidFill>
                <a:latin typeface="Consolas" panose="020B0609020204030204" pitchFamily="49" charset="0"/>
              </a:rPr>
              <a:t>Bu bir paraqrafdır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az-Latn-AZ" dirty="0">
                <a:solidFill>
                  <a:srgbClr val="000000"/>
                </a:solidFill>
                <a:latin typeface="Consolas" panose="020B0609020204030204" pitchFamily="49" charset="0"/>
              </a:rPr>
              <a:t>Bu başqa bir paraqrafdır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635F-21C4-48BD-965C-005626BB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linkləri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1788-4B1A-48EB-8ACA-91A85BAD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HTML </a:t>
            </a:r>
            <a:r>
              <a:rPr lang="az-Latn-AZ" dirty="0">
                <a:latin typeface="Calibri" panose="020F0502020204030204" pitchFamily="34" charset="0"/>
              </a:rPr>
              <a:t>linkləri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teqi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ilə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müəyyən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edilir</a:t>
            </a:r>
            <a:endParaRPr lang="az-Latn-AZ" dirty="0">
              <a:latin typeface="Calibri" panose="020F0502020204030204" pitchFamily="34" charset="0"/>
            </a:endParaRPr>
          </a:p>
          <a:p>
            <a:endParaRPr lang="az-Latn-AZ" dirty="0"/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="https://empro.naa.edu.az"&gt;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linkdir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az-Latn-AZ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az-Latn-AZ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az-Latn-AZ" dirty="0">
                <a:latin typeface="Calibri" panose="020F0502020204030204" pitchFamily="34" charset="0"/>
              </a:rPr>
              <a:t>Linkin təyinat yeri </a:t>
            </a:r>
            <a:r>
              <a:rPr lang="az-Latn-AZ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href</a:t>
            </a:r>
            <a:r>
              <a:rPr lang="az-Latn-AZ" dirty="0"/>
              <a:t> </a:t>
            </a:r>
            <a:r>
              <a:rPr lang="az-Latn-AZ" dirty="0">
                <a:latin typeface="Calibri" panose="020F0502020204030204" pitchFamily="34" charset="0"/>
              </a:rPr>
              <a:t>atributunda göstərilmişdir</a:t>
            </a:r>
            <a:r>
              <a:rPr lang="az-Latn-AZ" dirty="0"/>
              <a:t>.</a:t>
            </a:r>
          </a:p>
          <a:p>
            <a:r>
              <a:rPr lang="az-Latn-AZ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Atributlar</a:t>
            </a:r>
            <a:r>
              <a:rPr lang="az-Latn-AZ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az-Latn-AZ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HTML elementləri haqqında əlavə məlumat vermək üçün istifadə olunur.</a:t>
            </a:r>
          </a:p>
        </p:txBody>
      </p:sp>
    </p:spTree>
    <p:extLst>
      <p:ext uri="{BB962C8B-B14F-4D97-AF65-F5344CB8AC3E}">
        <p14:creationId xmlns:p14="http://schemas.microsoft.com/office/powerpoint/2010/main" val="140509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8F0B-6148-485B-8A23-A6FC38A0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şəkilləri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E226-935F-4505-8346-9B6ADB14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8019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HTML </a:t>
            </a:r>
            <a:r>
              <a:rPr lang="az-Latn-AZ" dirty="0">
                <a:latin typeface="Calibri" panose="020F0502020204030204" pitchFamily="34" charset="0"/>
              </a:rPr>
              <a:t>şəkilləri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img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200" dirty="0">
                <a:ln w="3175" cmpd="sng">
                  <a:noFill/>
                </a:ln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teqi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ilə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müəyyən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edilir</a:t>
            </a:r>
            <a:endParaRPr lang="az-Latn-AZ" dirty="0">
              <a:latin typeface="Calibri" panose="020F0502020204030204" pitchFamily="34" charset="0"/>
            </a:endParaRPr>
          </a:p>
          <a:p>
            <a:r>
              <a:rPr lang="az-Latn-AZ" dirty="0">
                <a:latin typeface="Calibri" panose="020F0502020204030204" pitchFamily="34" charset="0"/>
              </a:rPr>
              <a:t>Mənbə faylı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az-Latn-AZ" dirty="0">
                <a:latin typeface="Calibri" panose="020F0502020204030204" pitchFamily="34" charset="0"/>
              </a:rPr>
              <a:t>), alternativ mətn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alt</a:t>
            </a:r>
            <a:r>
              <a:rPr lang="az-Latn-AZ" dirty="0">
                <a:latin typeface="Calibri" panose="020F0502020204030204" pitchFamily="34" charset="0"/>
              </a:rPr>
              <a:t>), eni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width</a:t>
            </a:r>
            <a:r>
              <a:rPr lang="az-Latn-AZ" dirty="0">
                <a:latin typeface="Calibri" panose="020F0502020204030204" pitchFamily="34" charset="0"/>
              </a:rPr>
              <a:t>) və hündürlüyü (</a:t>
            </a:r>
            <a:r>
              <a:rPr lang="az-Latn-AZ" sz="2200" dirty="0">
                <a:ln w="3175" cmpd="sng">
                  <a:noFill/>
                </a:ln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height</a:t>
            </a:r>
            <a:r>
              <a:rPr lang="az-Latn-AZ" dirty="0">
                <a:latin typeface="Calibri" panose="020F0502020204030204" pitchFamily="34" charset="0"/>
              </a:rPr>
              <a:t>) atributlar kimi təqdim olunur:</a:t>
            </a:r>
          </a:p>
          <a:p>
            <a:endParaRPr lang="az-Latn-AZ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="w3schools.jpg"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="W3Schools.com"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="104"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="142"&gt;</a:t>
            </a:r>
            <a:endParaRPr lang="az-Latn-AZ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421-8ECD-4C75-BC09-DB07A64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2" y="330198"/>
            <a:ext cx="9601196" cy="1303867"/>
          </a:xfrm>
        </p:spPr>
        <p:txBody>
          <a:bodyPr/>
          <a:lstStyle/>
          <a:p>
            <a:r>
              <a:rPr lang="en-US" dirty="0" err="1"/>
              <a:t>Laboratoriya</a:t>
            </a:r>
            <a:r>
              <a:rPr lang="en-US" dirty="0"/>
              <a:t>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ABDB-24AC-45E2-B6D0-B56697A2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34065"/>
            <a:ext cx="9601196" cy="5008035"/>
          </a:xfrm>
        </p:spPr>
        <p:txBody>
          <a:bodyPr>
            <a:normAutofit/>
          </a:bodyPr>
          <a:lstStyle/>
          <a:p>
            <a:r>
              <a:rPr lang="az-Latn-AZ" sz="3200" dirty="0"/>
              <a:t>1. Fevral/27 qovluğunda </a:t>
            </a:r>
            <a:r>
              <a:rPr lang="az-Latn-AZ" sz="3200" b="1" dirty="0"/>
              <a:t>html</a:t>
            </a:r>
            <a:r>
              <a:rPr lang="az-Latn-AZ" sz="3200" dirty="0"/>
              <a:t> faylı yaradın</a:t>
            </a:r>
          </a:p>
          <a:p>
            <a:r>
              <a:rPr lang="az-Latn-AZ" sz="3200" dirty="0"/>
              <a:t>2. Başlıq yaradın (</a:t>
            </a:r>
            <a:r>
              <a:rPr lang="en-US" sz="3200" dirty="0"/>
              <a:t>&lt;h1&gt; </a:t>
            </a:r>
            <a:r>
              <a:rPr lang="en-US" sz="3200" dirty="0" err="1"/>
              <a:t>yaxud</a:t>
            </a:r>
            <a:r>
              <a:rPr lang="en-US" sz="3200" dirty="0"/>
              <a:t> &lt;h2&gt;</a:t>
            </a:r>
            <a:r>
              <a:rPr lang="az-Latn-AZ" sz="3200" dirty="0"/>
              <a:t>Laboratoriya 2)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br</a:t>
            </a:r>
            <a:r>
              <a:rPr lang="en-US" sz="3200" dirty="0"/>
              <a:t>&gt;</a:t>
            </a:r>
            <a:endParaRPr lang="az-Latn-AZ" sz="3200" dirty="0"/>
          </a:p>
          <a:p>
            <a:r>
              <a:rPr lang="az-Latn-AZ" sz="3200" dirty="0"/>
              <a:t>3. Paraqraf əlavə edin (Ad Soyad)</a:t>
            </a:r>
            <a:endParaRPr lang="en-US" sz="3200" dirty="0"/>
          </a:p>
          <a:p>
            <a:r>
              <a:rPr lang="en-US" sz="3200" dirty="0"/>
              <a:t>4. </a:t>
            </a:r>
            <a:r>
              <a:rPr lang="az-Latn-AZ" sz="3200" dirty="0"/>
              <a:t>L</a:t>
            </a:r>
            <a:r>
              <a:rPr lang="en-US" sz="3200" dirty="0"/>
              <a:t>ink </a:t>
            </a:r>
            <a:r>
              <a:rPr lang="az-Latn-AZ" sz="3200" dirty="0"/>
              <a:t>əlavə edin (Github hesabınızın linki)</a:t>
            </a:r>
            <a:endParaRPr lang="en-US" sz="3200" dirty="0"/>
          </a:p>
          <a:p>
            <a:r>
              <a:rPr lang="en-US" sz="3200" dirty="0"/>
              <a:t>5. &lt;</a:t>
            </a:r>
            <a:r>
              <a:rPr lang="en-US" sz="3200" dirty="0" err="1"/>
              <a:t>br</a:t>
            </a:r>
            <a:r>
              <a:rPr lang="en-US" sz="3200" dirty="0"/>
              <a:t>&gt;</a:t>
            </a:r>
          </a:p>
          <a:p>
            <a:r>
              <a:rPr lang="az-Latn-AZ" sz="3200" dirty="0"/>
              <a:t>6. Şəkil əlavə edin (online resursdan)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2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7A7-9D8C-4A77-B06B-D94E36ED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0DC1-1E4C-4F2D-A460-A993B947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Hyper Text Markup Language</a:t>
            </a:r>
          </a:p>
          <a:p>
            <a:r>
              <a:rPr lang="en-US" sz="2800" dirty="0"/>
              <a:t>HTML </a:t>
            </a:r>
            <a:r>
              <a:rPr lang="en-US" sz="2800" dirty="0" err="1"/>
              <a:t>veb</a:t>
            </a:r>
            <a:r>
              <a:rPr lang="en-US" sz="2800" dirty="0"/>
              <a:t> </a:t>
            </a:r>
            <a:r>
              <a:rPr lang="en-US" sz="2800" dirty="0" err="1"/>
              <a:t>səhifələrin</a:t>
            </a:r>
            <a:r>
              <a:rPr lang="en-US" sz="2800" dirty="0"/>
              <a:t> </a:t>
            </a:r>
            <a:r>
              <a:rPr lang="en-US" sz="2800" dirty="0" err="1"/>
              <a:t>yarad</a:t>
            </a:r>
            <a:r>
              <a:rPr lang="az-Latn-AZ" sz="2800" dirty="0"/>
              <a:t>ılması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standart</a:t>
            </a:r>
            <a:r>
              <a:rPr lang="en-US" sz="2800" dirty="0"/>
              <a:t> </a:t>
            </a:r>
            <a:r>
              <a:rPr lang="en-US" sz="2800" dirty="0" err="1"/>
              <a:t>işarələmə</a:t>
            </a:r>
            <a:r>
              <a:rPr lang="en-US" sz="2800" dirty="0"/>
              <a:t> </a:t>
            </a:r>
            <a:r>
              <a:rPr lang="en-US" sz="2800" dirty="0" err="1"/>
              <a:t>dilidir</a:t>
            </a:r>
            <a:r>
              <a:rPr lang="en-US" sz="2800" dirty="0"/>
              <a:t>.</a:t>
            </a:r>
            <a:endParaRPr lang="az-Latn-AZ" sz="2800" dirty="0"/>
          </a:p>
          <a:p>
            <a:r>
              <a:rPr lang="en-US" sz="2800" dirty="0"/>
              <a:t>HTML Web </a:t>
            </a:r>
            <a:r>
              <a:rPr lang="en-US" sz="2800" dirty="0" err="1"/>
              <a:t>səhifənin</a:t>
            </a:r>
            <a:r>
              <a:rPr lang="en-US" sz="2800" dirty="0"/>
              <a:t> </a:t>
            </a:r>
            <a:r>
              <a:rPr lang="en-US" sz="2800" dirty="0" err="1"/>
              <a:t>strukturunu</a:t>
            </a:r>
            <a:r>
              <a:rPr lang="en-US" sz="2800" dirty="0"/>
              <a:t> </a:t>
            </a:r>
            <a:r>
              <a:rPr lang="en-US" sz="2800" dirty="0" err="1"/>
              <a:t>təsvir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endParaRPr lang="az-Latn-AZ" sz="2800" dirty="0"/>
          </a:p>
          <a:p>
            <a:r>
              <a:rPr lang="en-US" sz="2800" dirty="0"/>
              <a:t>HTML </a:t>
            </a:r>
            <a:r>
              <a:rPr lang="en-US" sz="2800" dirty="0" err="1"/>
              <a:t>elementləri</a:t>
            </a:r>
            <a:r>
              <a:rPr lang="en-US" sz="2800" dirty="0"/>
              <a:t> </a:t>
            </a:r>
            <a:r>
              <a:rPr lang="en-US" sz="2800" dirty="0" err="1"/>
              <a:t>brauzerə</a:t>
            </a:r>
            <a:r>
              <a:rPr lang="en-US" sz="2800" dirty="0"/>
              <a:t> </a:t>
            </a:r>
            <a:r>
              <a:rPr lang="en-US" sz="2800" dirty="0" err="1"/>
              <a:t>məzmunun</a:t>
            </a:r>
            <a:r>
              <a:rPr lang="en-US" sz="2800" dirty="0"/>
              <a:t> </a:t>
            </a:r>
            <a:r>
              <a:rPr lang="en-US" sz="2800" dirty="0" err="1"/>
              <a:t>necə</a:t>
            </a:r>
            <a:r>
              <a:rPr lang="en-US" sz="2800" dirty="0"/>
              <a:t> </a:t>
            </a:r>
            <a:r>
              <a:rPr lang="en-US" sz="2800" dirty="0" err="1"/>
              <a:t>göstəriləcəyini</a:t>
            </a:r>
            <a:r>
              <a:rPr lang="en-US" sz="2800" dirty="0"/>
              <a:t> </a:t>
            </a:r>
            <a:r>
              <a:rPr lang="en-US" sz="2800" dirty="0" err="1"/>
              <a:t>bildirir</a:t>
            </a:r>
            <a:endParaRPr lang="en-US" sz="2800" dirty="0"/>
          </a:p>
          <a:p>
            <a:r>
              <a:rPr lang="en-US" sz="2800" dirty="0"/>
              <a:t>HTML </a:t>
            </a:r>
            <a:r>
              <a:rPr lang="en-US" sz="2800" dirty="0" err="1"/>
              <a:t>ilə</a:t>
            </a:r>
            <a:r>
              <a:rPr lang="en-US" sz="2800" dirty="0"/>
              <a:t> </a:t>
            </a:r>
            <a:r>
              <a:rPr lang="en-US" sz="2800" dirty="0" err="1"/>
              <a:t>öz</a:t>
            </a:r>
            <a:r>
              <a:rPr lang="en-US" sz="2800" dirty="0"/>
              <a:t> </a:t>
            </a:r>
            <a:r>
              <a:rPr lang="en-US" sz="2800" dirty="0" err="1"/>
              <a:t>veb</a:t>
            </a:r>
            <a:r>
              <a:rPr lang="en-US" sz="2800" dirty="0"/>
              <a:t> </a:t>
            </a:r>
            <a:r>
              <a:rPr lang="en-US" sz="2800" dirty="0" err="1"/>
              <a:t>saytınızı</a:t>
            </a:r>
            <a:r>
              <a:rPr lang="en-US" sz="2800" dirty="0"/>
              <a:t> </a:t>
            </a:r>
            <a:r>
              <a:rPr lang="en-US" sz="2800" dirty="0" err="1"/>
              <a:t>yarada</a:t>
            </a:r>
            <a:r>
              <a:rPr lang="en-US" sz="2800" dirty="0"/>
              <a:t> </a:t>
            </a:r>
            <a:r>
              <a:rPr lang="en-US" sz="2800" dirty="0" err="1"/>
              <a:t>bilərsiniz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6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E2E-1BCA-44AE-B88A-8037AA2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9404" y="330198"/>
            <a:ext cx="9601196" cy="1303867"/>
          </a:xfrm>
        </p:spPr>
        <p:txBody>
          <a:bodyPr/>
          <a:lstStyle/>
          <a:p>
            <a:r>
              <a:rPr lang="en-US" dirty="0" err="1"/>
              <a:t>Sadə</a:t>
            </a:r>
            <a:r>
              <a:rPr lang="en-US" dirty="0"/>
              <a:t> HTML </a:t>
            </a:r>
            <a:r>
              <a:rPr lang="en-US" dirty="0" err="1"/>
              <a:t>Sənədi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E2D-E1DC-4E01-9CF0-97BF34E8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892" y="2383436"/>
            <a:ext cx="6159704" cy="3492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z-Latn-AZ" sz="2000" dirty="0">
              <a:solidFill>
                <a:srgbClr val="C00000"/>
              </a:solidFill>
              <a:highlight>
                <a:srgbClr val="C0C0C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&lt;!DOCTYPE html&gt;</a:t>
            </a:r>
            <a:r>
              <a:rPr lang="az-Latn-AZ" sz="20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sənədin</a:t>
            </a:r>
            <a:r>
              <a:rPr lang="en-US" dirty="0"/>
              <a:t> HTML5 </a:t>
            </a:r>
            <a:r>
              <a:rPr lang="en-US" dirty="0" err="1"/>
              <a:t>sənədi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az-Latn-AZ" dirty="0"/>
              <a:t>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&lt;html&gt;</a:t>
            </a:r>
            <a:r>
              <a:rPr lang="en-US" sz="21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/>
              <a:t>elementi</a:t>
            </a:r>
            <a:r>
              <a:rPr lang="en-US" dirty="0"/>
              <a:t> HTML </a:t>
            </a:r>
            <a:r>
              <a:rPr lang="en-US" dirty="0" err="1"/>
              <a:t>səhifəsinin</a:t>
            </a:r>
            <a:r>
              <a:rPr lang="en-US" dirty="0"/>
              <a:t> </a:t>
            </a:r>
            <a:r>
              <a:rPr lang="en-US" dirty="0" err="1"/>
              <a:t>kök</a:t>
            </a:r>
            <a:r>
              <a:rPr lang="en-US" dirty="0"/>
              <a:t> </a:t>
            </a:r>
            <a:r>
              <a:rPr lang="en-US" dirty="0" err="1"/>
              <a:t>elementidir</a:t>
            </a:r>
            <a:r>
              <a:rPr lang="en-US" dirty="0"/>
              <a:t> </a:t>
            </a:r>
            <a:endParaRPr lang="az-Latn-AZ" dirty="0"/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HTML </a:t>
            </a:r>
            <a:r>
              <a:rPr lang="en-US" dirty="0" err="1"/>
              <a:t>səhifəsi</a:t>
            </a:r>
            <a:r>
              <a:rPr lang="en-US" dirty="0"/>
              <a:t> </a:t>
            </a:r>
            <a:r>
              <a:rPr lang="en-US" dirty="0" err="1"/>
              <a:t>haqqında</a:t>
            </a:r>
            <a:r>
              <a:rPr lang="en-US" dirty="0"/>
              <a:t> meta </a:t>
            </a:r>
            <a:r>
              <a:rPr lang="en-US" dirty="0" err="1"/>
              <a:t>məlumatı</a:t>
            </a:r>
            <a:r>
              <a:rPr lang="en-US" dirty="0"/>
              <a:t> </a:t>
            </a:r>
            <a:r>
              <a:rPr lang="en-US" dirty="0" err="1"/>
              <a:t>ehtiva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 </a:t>
            </a:r>
            <a:endParaRPr lang="az-Latn-A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9CAA7-46C7-40FB-9BF9-8BD22119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3" y="1638817"/>
            <a:ext cx="3788376" cy="465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05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CE2E-1BCA-44AE-B88A-8037AA2B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9404" y="330198"/>
            <a:ext cx="9601196" cy="1303867"/>
          </a:xfrm>
        </p:spPr>
        <p:txBody>
          <a:bodyPr/>
          <a:lstStyle/>
          <a:p>
            <a:r>
              <a:rPr lang="en-US" dirty="0" err="1"/>
              <a:t>Sadə</a:t>
            </a:r>
            <a:r>
              <a:rPr lang="en-US" dirty="0"/>
              <a:t> HTML </a:t>
            </a:r>
            <a:r>
              <a:rPr lang="en-US" dirty="0" err="1"/>
              <a:t>Sənədi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E2D-E1DC-4E01-9CF0-97BF34E8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892" y="2863121"/>
            <a:ext cx="6159704" cy="30127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&lt;title&gt;</a:t>
            </a:r>
            <a:r>
              <a:rPr lang="en-US" sz="28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 err="1"/>
              <a:t>elementi</a:t>
            </a:r>
            <a:r>
              <a:rPr lang="en-US" sz="2800" dirty="0"/>
              <a:t> HTML </a:t>
            </a:r>
            <a:r>
              <a:rPr lang="en-US" sz="2800" dirty="0" err="1"/>
              <a:t>səhifəsi</a:t>
            </a:r>
            <a:r>
              <a:rPr lang="en-US" sz="2800" dirty="0"/>
              <a:t> </a:t>
            </a:r>
            <a:r>
              <a:rPr lang="en-US" sz="2800" dirty="0" err="1"/>
              <a:t>üçün</a:t>
            </a:r>
            <a:r>
              <a:rPr lang="en-US" sz="2800" dirty="0"/>
              <a:t> </a:t>
            </a:r>
            <a:r>
              <a:rPr lang="en-US" sz="2800" dirty="0" err="1"/>
              <a:t>başlığı</a:t>
            </a:r>
            <a:r>
              <a:rPr lang="en-US" sz="2800" dirty="0"/>
              <a:t> </a:t>
            </a:r>
            <a:r>
              <a:rPr lang="en-US" sz="2800" dirty="0" err="1"/>
              <a:t>təyin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r>
              <a:rPr lang="en-US" sz="2800" dirty="0"/>
              <a:t> (</a:t>
            </a:r>
            <a:r>
              <a:rPr lang="en-US" sz="2800" dirty="0" err="1"/>
              <a:t>bu</a:t>
            </a:r>
            <a:r>
              <a:rPr lang="en-US" sz="2800" dirty="0"/>
              <a:t>, </a:t>
            </a:r>
            <a:r>
              <a:rPr lang="en-US" sz="2800" dirty="0" err="1"/>
              <a:t>brauzerin</a:t>
            </a:r>
            <a:r>
              <a:rPr lang="en-US" sz="2800" dirty="0"/>
              <a:t> </a:t>
            </a:r>
            <a:r>
              <a:rPr lang="en-US" sz="2800" dirty="0" err="1"/>
              <a:t>başlıq</a:t>
            </a:r>
            <a:r>
              <a:rPr lang="en-US" sz="2800" dirty="0"/>
              <a:t> </a:t>
            </a:r>
            <a:r>
              <a:rPr lang="en-US" sz="2800" dirty="0" err="1"/>
              <a:t>çubuğunda</a:t>
            </a:r>
            <a:r>
              <a:rPr lang="en-US" sz="2800" dirty="0"/>
              <a:t> </a:t>
            </a:r>
            <a:r>
              <a:rPr lang="en-US" sz="2800" dirty="0" err="1"/>
              <a:t>və</a:t>
            </a:r>
            <a:r>
              <a:rPr lang="en-US" sz="2800" dirty="0"/>
              <a:t>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səhifənin</a:t>
            </a:r>
            <a:r>
              <a:rPr lang="en-US" sz="2800" dirty="0"/>
              <a:t> </a:t>
            </a:r>
            <a:r>
              <a:rPr lang="en-US" sz="2800" dirty="0" err="1"/>
              <a:t>nişanında</a:t>
            </a:r>
            <a:r>
              <a:rPr lang="en-US" sz="2800" dirty="0"/>
              <a:t> </a:t>
            </a:r>
            <a:r>
              <a:rPr lang="en-US" sz="2800" dirty="0" err="1"/>
              <a:t>göstərilir</a:t>
            </a:r>
            <a:r>
              <a:rPr lang="en-US" sz="2800" dirty="0"/>
              <a:t>) </a:t>
            </a:r>
            <a:endParaRPr lang="az-Latn-AZ" sz="2800" dirty="0"/>
          </a:p>
          <a:p>
            <a:pPr marL="0" indent="0">
              <a:buNone/>
            </a:pPr>
            <a:endParaRPr lang="az-Latn-AZ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&lt;h1&gt;</a:t>
            </a:r>
            <a:r>
              <a:rPr lang="en-US" sz="28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böyük</a:t>
            </a:r>
            <a:r>
              <a:rPr lang="en-US" sz="2800" dirty="0"/>
              <a:t> </a:t>
            </a:r>
            <a:r>
              <a:rPr lang="en-US" sz="2800" dirty="0" err="1"/>
              <a:t>başlığı</a:t>
            </a:r>
            <a:r>
              <a:rPr lang="en-US" sz="2800" dirty="0"/>
              <a:t> </a:t>
            </a:r>
            <a:r>
              <a:rPr lang="en-US" sz="2800" dirty="0" err="1"/>
              <a:t>müəyyən</a:t>
            </a:r>
            <a:r>
              <a:rPr lang="en-US" sz="2800" dirty="0"/>
              <a:t> </a:t>
            </a:r>
            <a:r>
              <a:rPr lang="en-US" sz="2800" dirty="0" err="1"/>
              <a:t>edir</a:t>
            </a:r>
            <a:r>
              <a:rPr lang="en-US" sz="2800" dirty="0"/>
              <a:t> </a:t>
            </a:r>
            <a:endParaRPr lang="az-Latn-AZ" sz="2800" dirty="0"/>
          </a:p>
          <a:p>
            <a:pPr marL="0" indent="0">
              <a:buNone/>
            </a:pPr>
            <a:endParaRPr lang="az-Latn-AZ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&lt;p&gt;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 </a:t>
            </a:r>
            <a:r>
              <a:rPr lang="en-US" sz="2800" dirty="0" err="1"/>
              <a:t>paraqrafı</a:t>
            </a:r>
            <a:r>
              <a:rPr lang="en-US" sz="2800" dirty="0"/>
              <a:t> </a:t>
            </a:r>
            <a:r>
              <a:rPr lang="en-US" sz="2800" dirty="0" err="1"/>
              <a:t>müəyyənləşdirir</a:t>
            </a:r>
            <a:endParaRPr lang="en-US" dirty="0">
              <a:solidFill>
                <a:srgbClr val="C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9CAA7-46C7-40FB-9BF9-8BD22119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3" y="1638817"/>
            <a:ext cx="3788376" cy="465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86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7CEF-B28C-4786-B2ED-F6F4B9EE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HTML elementi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7AD-5ADD-4299-85F7-3E1C4CCA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33" y="2556932"/>
            <a:ext cx="10097124" cy="3318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HTML </a:t>
            </a:r>
            <a:r>
              <a:rPr lang="en-US" sz="2800" dirty="0" err="1">
                <a:latin typeface="Calibri" panose="020F0502020204030204" pitchFamily="34" charset="0"/>
              </a:rPr>
              <a:t>elementi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başlanğıc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az-Latn-A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teqi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bəzi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məzmun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teq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ilə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edilir</a:t>
            </a:r>
            <a:r>
              <a:rPr lang="en-US" sz="2800" dirty="0"/>
              <a:t>:</a:t>
            </a:r>
            <a:endParaRPr lang="az-Latn-AZ" sz="2800" dirty="0"/>
          </a:p>
          <a:p>
            <a:pPr marL="0" indent="0">
              <a:buNone/>
            </a:pPr>
            <a:endParaRPr lang="az-Latn-AZ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az-Latn-AZ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teq_adı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az-Latn-AZ" dirty="0">
                <a:latin typeface="Cascadia Code" panose="020B0609020000020004" pitchFamily="49" charset="0"/>
                <a:cs typeface="Cascadia Code" panose="020B0609020000020004" pitchFamily="49" charset="0"/>
              </a:rPr>
              <a:t>Məzmun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... 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az-Latn-AZ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teq_adı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h1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My First Heading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/h1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My first paragraph</a:t>
            </a:r>
            <a:r>
              <a:rPr lang="en-US" dirty="0"/>
              <a:t>.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/p</a:t>
            </a:r>
            <a:r>
              <a:rPr lang="en-US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az-Latn-AZ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F50B5-746D-4FB5-B2E0-73C51DC5DA59}"/>
              </a:ext>
            </a:extLst>
          </p:cNvPr>
          <p:cNvSpPr/>
          <p:nvPr/>
        </p:nvSpPr>
        <p:spPr>
          <a:xfrm>
            <a:off x="6489290" y="4700251"/>
            <a:ext cx="5058697" cy="14465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Bəzi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HTML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elementlərinin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məzmunu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yoxdur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məsələn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22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az-Latn-AZ" sz="22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br</a:t>
            </a:r>
            <a:r>
              <a:rPr lang="en-US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az-Latn-AZ" sz="2200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).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Bu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boş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deyilir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Boş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elementlərin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son </a:t>
            </a:r>
            <a:r>
              <a:rPr lang="az-Latn-AZ" sz="2200" dirty="0">
                <a:solidFill>
                  <a:schemeClr val="tx1"/>
                </a:solidFill>
                <a:latin typeface="Calibri" panose="020F0502020204030204" pitchFamily="34" charset="0"/>
              </a:rPr>
              <a:t>teqi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yoxdur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704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D52B-27A2-4373-A0F2-E3969C5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az-Latn-AZ" dirty="0"/>
              <a:t> brauzerlər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85BB-6CC8-4438-B553-71E11EA9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Veb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brauzerin</a:t>
            </a:r>
            <a:r>
              <a:rPr lang="en-US" sz="2800" dirty="0">
                <a:latin typeface="Calibri" panose="020F0502020204030204" pitchFamily="34" charset="0"/>
              </a:rPr>
              <a:t> (Chrome, Edge, Firefox, Safari) </a:t>
            </a:r>
            <a:r>
              <a:rPr lang="en-US" sz="2800" dirty="0" err="1">
                <a:latin typeface="Calibri" panose="020F0502020204030204" pitchFamily="34" charset="0"/>
              </a:rPr>
              <a:t>məqsədi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sənədlərini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oxumaq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onları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düzgün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göstərməkdir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</a:rPr>
              <a:t>Brauzer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teqlərini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göstərmir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lakin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onlardan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sənədin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necə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göstəriləcəyini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etmək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üçün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istifadə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edir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587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D52B-27A2-4373-A0F2-E3969C5E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az-Latn-AZ" dirty="0"/>
              <a:t> brauzerlər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85BB-6CC8-4438-B553-71E11EA9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Veb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brauzerin</a:t>
            </a:r>
            <a:r>
              <a:rPr lang="en-US" sz="2800" dirty="0">
                <a:latin typeface="Calibri" panose="020F0502020204030204" pitchFamily="34" charset="0"/>
              </a:rPr>
              <a:t> (Chrome, Edge, Firefox, Safari) </a:t>
            </a:r>
            <a:r>
              <a:rPr lang="en-US" sz="2800" dirty="0" err="1">
                <a:latin typeface="Calibri" panose="020F0502020204030204" pitchFamily="34" charset="0"/>
              </a:rPr>
              <a:t>məqsədi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sənədlərini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oxumaq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və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onları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düzgün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göstərməkdir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</a:rPr>
              <a:t>Brauzer</a:t>
            </a:r>
            <a:r>
              <a:rPr lang="en-US" sz="2800" dirty="0">
                <a:latin typeface="Calibri" panose="020F0502020204030204" pitchFamily="34" charset="0"/>
              </a:rPr>
              <a:t> HTML </a:t>
            </a:r>
            <a:r>
              <a:rPr lang="en-US" sz="2800" dirty="0" err="1">
                <a:latin typeface="Calibri" panose="020F0502020204030204" pitchFamily="34" charset="0"/>
              </a:rPr>
              <a:t>teqlərini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göstərmir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lakin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onlardan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sənədin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necə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göstəriləcəyini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müəyyən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etmək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üçün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istifadə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edir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1026" name="Picture 2" descr="View in Browser">
            <a:extLst>
              <a:ext uri="{FF2B5EF4-FFF2-40B4-BE49-F238E27FC236}">
                <a16:creationId xmlns:a16="http://schemas.microsoft.com/office/drawing/2014/main" id="{0CED1B24-2645-46AD-B739-BAFEF84C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83" y="1957952"/>
            <a:ext cx="7945232" cy="451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7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069-41CC-4125-8E8A-6387C878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1845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az-Latn-AZ" dirty="0"/>
              <a:t>səhifəsinin strukturu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FFB6A-FDC3-4695-8AB5-A40B3958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91" y="1407089"/>
            <a:ext cx="7932174" cy="4713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6A9213-3D6C-4D32-8371-B1C264B999ED}"/>
              </a:ext>
            </a:extLst>
          </p:cNvPr>
          <p:cNvSpPr/>
          <p:nvPr/>
        </p:nvSpPr>
        <p:spPr>
          <a:xfrm>
            <a:off x="8214850" y="2028616"/>
            <a:ext cx="3224981" cy="31700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&lt;body&gt;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bölməsindəki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brauzerdə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göstəriləcək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 </a:t>
            </a:r>
            <a:endParaRPr lang="az-Latn-AZ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&lt;title&gt;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elementinin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içindəki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məzmun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brauzerin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başlıq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çubuğunda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və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ya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səhifənin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nişanında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</a:rPr>
              <a:t>göstəriləcək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67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BF5C-6A9A-4C58-8FA1-457173AB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3991" y="429900"/>
            <a:ext cx="9601196" cy="130386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redaktorları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283A-D713-4B34-8F64-D2101626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74" y="1568297"/>
            <a:ext cx="7022689" cy="523220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Notepad</a:t>
            </a:r>
            <a:r>
              <a:rPr lang="az-Latn-AZ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Windows</a:t>
            </a:r>
            <a:r>
              <a:rPr lang="az-Latn-AZ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)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və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ya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scadia Code" panose="020B0609020000020004" pitchFamily="49" charset="0"/>
              </a:rPr>
              <a:t> TextEdit (Mac OS)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9B976-DFD7-4DB1-9236-DC879C6D035C}"/>
              </a:ext>
            </a:extLst>
          </p:cNvPr>
          <p:cNvGrpSpPr/>
          <p:nvPr/>
        </p:nvGrpSpPr>
        <p:grpSpPr>
          <a:xfrm>
            <a:off x="221224" y="2091517"/>
            <a:ext cx="5733789" cy="3318936"/>
            <a:chOff x="221224" y="2091517"/>
            <a:chExt cx="5733789" cy="3318936"/>
          </a:xfrm>
        </p:grpSpPr>
        <p:pic>
          <p:nvPicPr>
            <p:cNvPr id="1026" name="Picture 2" descr="Notepad">
              <a:extLst>
                <a:ext uri="{FF2B5EF4-FFF2-40B4-BE49-F238E27FC236}">
                  <a16:creationId xmlns:a16="http://schemas.microsoft.com/office/drawing/2014/main" id="{3DD1CB2C-09EB-4AC0-821A-173EFF999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24" y="2091517"/>
              <a:ext cx="5733789" cy="33189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CE95A1-B21C-4477-8E4B-04104D7C3BAE}"/>
                </a:ext>
              </a:extLst>
            </p:cNvPr>
            <p:cNvSpPr txBox="1"/>
            <p:nvPr/>
          </p:nvSpPr>
          <p:spPr>
            <a:xfrm>
              <a:off x="4793226" y="2781488"/>
              <a:ext cx="540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82D9974-5DD0-4E10-AFC3-F24E1057F3C7}"/>
              </a:ext>
            </a:extLst>
          </p:cNvPr>
          <p:cNvGrpSpPr/>
          <p:nvPr/>
        </p:nvGrpSpPr>
        <p:grpSpPr>
          <a:xfrm>
            <a:off x="3834581" y="3893574"/>
            <a:ext cx="7809499" cy="2659334"/>
            <a:chOff x="2296465" y="4143190"/>
            <a:chExt cx="7509262" cy="2284910"/>
          </a:xfrm>
        </p:grpSpPr>
        <p:pic>
          <p:nvPicPr>
            <p:cNvPr id="1028" name="Picture 4" descr="View in Browser">
              <a:extLst>
                <a:ext uri="{FF2B5EF4-FFF2-40B4-BE49-F238E27FC236}">
                  <a16:creationId xmlns:a16="http://schemas.microsoft.com/office/drawing/2014/main" id="{79E1072F-F1CC-4F7D-8DA1-66886AB81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465" y="4143190"/>
              <a:ext cx="7509262" cy="22849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1029B0-1EB8-4568-B918-54A90C3B5D7E}"/>
                </a:ext>
              </a:extLst>
            </p:cNvPr>
            <p:cNvSpPr txBox="1"/>
            <p:nvPr/>
          </p:nvSpPr>
          <p:spPr>
            <a:xfrm>
              <a:off x="8891287" y="4160343"/>
              <a:ext cx="540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</a:t>
              </a:r>
              <a:endPara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88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479</TotalTime>
  <Words>615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Cascadia Code</vt:lpstr>
      <vt:lpstr>Consolas</vt:lpstr>
      <vt:lpstr>Garamond</vt:lpstr>
      <vt:lpstr>Organic</vt:lpstr>
      <vt:lpstr>Web dizayn. Web proqramlaşdırma. Hipermətn İşarələmə Dili (HTML)</vt:lpstr>
      <vt:lpstr>HTML</vt:lpstr>
      <vt:lpstr>Sadə HTML Sənədi</vt:lpstr>
      <vt:lpstr>Sadə HTML Sənədi</vt:lpstr>
      <vt:lpstr>HTML elementi</vt:lpstr>
      <vt:lpstr>Web brauzerlər</vt:lpstr>
      <vt:lpstr>Web brauzerlər</vt:lpstr>
      <vt:lpstr>HTML səhifəsinin strukturu</vt:lpstr>
      <vt:lpstr>HTML redaktorları</vt:lpstr>
      <vt:lpstr>Brauzerdə HTML səhifəsinə baxış</vt:lpstr>
      <vt:lpstr>W3Schools Online redaktoru - "Try it Yourself"</vt:lpstr>
      <vt:lpstr>HTML sənədləri</vt:lpstr>
      <vt:lpstr>&lt;!DOCTYPE&gt; elanı </vt:lpstr>
      <vt:lpstr>HTML başlıqları</vt:lpstr>
      <vt:lpstr>HTML paraqrafları</vt:lpstr>
      <vt:lpstr>HTML linkləri</vt:lpstr>
      <vt:lpstr>HTML şəkilləri</vt:lpstr>
      <vt:lpstr>Laboratoriya 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dizayn. Web proqramlaşdırma. Hipermətn İşarələmə Dili (HTML)</dc:title>
  <dc:creator>Nubar Heyderzade</dc:creator>
  <cp:lastModifiedBy>Nubar Heyderzade</cp:lastModifiedBy>
  <cp:revision>67</cp:revision>
  <dcterms:created xsi:type="dcterms:W3CDTF">2023-11-22T18:02:53Z</dcterms:created>
  <dcterms:modified xsi:type="dcterms:W3CDTF">2024-02-28T11:12:48Z</dcterms:modified>
</cp:coreProperties>
</file>