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AE67951-4865-490E-A814-82BCE8761FE0}" type="datetimeFigureOut">
              <a:rPr lang="es-GT" smtClean="0"/>
              <a:t>15/08/2017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77D6910-27E8-4DBD-967A-1DDCC074A62F}" type="slidenum">
              <a:rPr lang="es-GT" smtClean="0"/>
              <a:t>‹Nº›</a:t>
            </a:fld>
            <a:endParaRPr lang="es-GT"/>
          </a:p>
        </p:txBody>
      </p:sp>
    </p:spTree>
    <p:extLst>
      <p:ext uri="{BB962C8B-B14F-4D97-AF65-F5344CB8AC3E}">
        <p14:creationId xmlns:p14="http://schemas.microsoft.com/office/powerpoint/2010/main" val="3385852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AE67951-4865-490E-A814-82BCE8761FE0}" type="datetimeFigureOut">
              <a:rPr lang="es-GT" smtClean="0"/>
              <a:t>15/08/2017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77D6910-27E8-4DBD-967A-1DDCC074A62F}" type="slidenum">
              <a:rPr lang="es-GT" smtClean="0"/>
              <a:t>‹Nº›</a:t>
            </a:fld>
            <a:endParaRPr lang="es-GT"/>
          </a:p>
        </p:txBody>
      </p:sp>
    </p:spTree>
    <p:extLst>
      <p:ext uri="{BB962C8B-B14F-4D97-AF65-F5344CB8AC3E}">
        <p14:creationId xmlns:p14="http://schemas.microsoft.com/office/powerpoint/2010/main" val="1543264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AE67951-4865-490E-A814-82BCE8761FE0}" type="datetimeFigureOut">
              <a:rPr lang="es-GT" smtClean="0"/>
              <a:t>15/08/2017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77D6910-27E8-4DBD-967A-1DDCC074A62F}" type="slidenum">
              <a:rPr lang="es-GT" smtClean="0"/>
              <a:t>‹Nº›</a:t>
            </a:fld>
            <a:endParaRPr lang="es-G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24337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AE67951-4865-490E-A814-82BCE8761FE0}" type="datetimeFigureOut">
              <a:rPr lang="es-GT" smtClean="0"/>
              <a:t>15/08/2017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77D6910-27E8-4DBD-967A-1DDCC074A62F}" type="slidenum">
              <a:rPr lang="es-GT" smtClean="0"/>
              <a:t>‹Nº›</a:t>
            </a:fld>
            <a:endParaRPr lang="es-GT"/>
          </a:p>
        </p:txBody>
      </p:sp>
    </p:spTree>
    <p:extLst>
      <p:ext uri="{BB962C8B-B14F-4D97-AF65-F5344CB8AC3E}">
        <p14:creationId xmlns:p14="http://schemas.microsoft.com/office/powerpoint/2010/main" val="843482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AE67951-4865-490E-A814-82BCE8761FE0}" type="datetimeFigureOut">
              <a:rPr lang="es-GT" smtClean="0"/>
              <a:t>15/08/2017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77D6910-27E8-4DBD-967A-1DDCC074A62F}"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8603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AE67951-4865-490E-A814-82BCE8761FE0}" type="datetimeFigureOut">
              <a:rPr lang="es-GT" smtClean="0"/>
              <a:t>15/08/2017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77D6910-27E8-4DBD-967A-1DDCC074A62F}" type="slidenum">
              <a:rPr lang="es-GT" smtClean="0"/>
              <a:t>‹Nº›</a:t>
            </a:fld>
            <a:endParaRPr lang="es-GT"/>
          </a:p>
        </p:txBody>
      </p:sp>
    </p:spTree>
    <p:extLst>
      <p:ext uri="{BB962C8B-B14F-4D97-AF65-F5344CB8AC3E}">
        <p14:creationId xmlns:p14="http://schemas.microsoft.com/office/powerpoint/2010/main" val="2709047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AE67951-4865-490E-A814-82BCE8761FE0}" type="datetimeFigureOut">
              <a:rPr lang="es-GT" smtClean="0"/>
              <a:t>15/08/2017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77D6910-27E8-4DBD-967A-1DDCC074A62F}" type="slidenum">
              <a:rPr lang="es-GT" smtClean="0"/>
              <a:t>‹Nº›</a:t>
            </a:fld>
            <a:endParaRPr lang="es-GT"/>
          </a:p>
        </p:txBody>
      </p:sp>
    </p:spTree>
    <p:extLst>
      <p:ext uri="{BB962C8B-B14F-4D97-AF65-F5344CB8AC3E}">
        <p14:creationId xmlns:p14="http://schemas.microsoft.com/office/powerpoint/2010/main" val="596861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AE67951-4865-490E-A814-82BCE8761FE0}" type="datetimeFigureOut">
              <a:rPr lang="es-GT" smtClean="0"/>
              <a:t>15/08/2017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77D6910-27E8-4DBD-967A-1DDCC074A62F}" type="slidenum">
              <a:rPr lang="es-GT" smtClean="0"/>
              <a:t>‹Nº›</a:t>
            </a:fld>
            <a:endParaRPr lang="es-GT"/>
          </a:p>
        </p:txBody>
      </p:sp>
    </p:spTree>
    <p:extLst>
      <p:ext uri="{BB962C8B-B14F-4D97-AF65-F5344CB8AC3E}">
        <p14:creationId xmlns:p14="http://schemas.microsoft.com/office/powerpoint/2010/main" val="1475551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AE67951-4865-490E-A814-82BCE8761FE0}" type="datetimeFigureOut">
              <a:rPr lang="es-GT" smtClean="0"/>
              <a:t>15/08/2017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77D6910-27E8-4DBD-967A-1DDCC074A62F}" type="slidenum">
              <a:rPr lang="es-GT" smtClean="0"/>
              <a:t>‹Nº›</a:t>
            </a:fld>
            <a:endParaRPr lang="es-GT"/>
          </a:p>
        </p:txBody>
      </p:sp>
    </p:spTree>
    <p:extLst>
      <p:ext uri="{BB962C8B-B14F-4D97-AF65-F5344CB8AC3E}">
        <p14:creationId xmlns:p14="http://schemas.microsoft.com/office/powerpoint/2010/main" val="1954532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AE67951-4865-490E-A814-82BCE8761FE0}" type="datetimeFigureOut">
              <a:rPr lang="es-GT" smtClean="0"/>
              <a:t>15/08/2017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77D6910-27E8-4DBD-967A-1DDCC074A62F}" type="slidenum">
              <a:rPr lang="es-GT" smtClean="0"/>
              <a:t>‹Nº›</a:t>
            </a:fld>
            <a:endParaRPr lang="es-GT"/>
          </a:p>
        </p:txBody>
      </p:sp>
    </p:spTree>
    <p:extLst>
      <p:ext uri="{BB962C8B-B14F-4D97-AF65-F5344CB8AC3E}">
        <p14:creationId xmlns:p14="http://schemas.microsoft.com/office/powerpoint/2010/main" val="215945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AE67951-4865-490E-A814-82BCE8761FE0}" type="datetimeFigureOut">
              <a:rPr lang="es-GT" smtClean="0"/>
              <a:t>15/08/2017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177D6910-27E8-4DBD-967A-1DDCC074A62F}" type="slidenum">
              <a:rPr lang="es-GT" smtClean="0"/>
              <a:t>‹Nº›</a:t>
            </a:fld>
            <a:endParaRPr lang="es-GT"/>
          </a:p>
        </p:txBody>
      </p:sp>
    </p:spTree>
    <p:extLst>
      <p:ext uri="{BB962C8B-B14F-4D97-AF65-F5344CB8AC3E}">
        <p14:creationId xmlns:p14="http://schemas.microsoft.com/office/powerpoint/2010/main" val="3284928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AE67951-4865-490E-A814-82BCE8761FE0}" type="datetimeFigureOut">
              <a:rPr lang="es-GT" smtClean="0"/>
              <a:t>15/08/2017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177D6910-27E8-4DBD-967A-1DDCC074A62F}" type="slidenum">
              <a:rPr lang="es-GT" smtClean="0"/>
              <a:t>‹Nº›</a:t>
            </a:fld>
            <a:endParaRPr lang="es-GT"/>
          </a:p>
        </p:txBody>
      </p:sp>
    </p:spTree>
    <p:extLst>
      <p:ext uri="{BB962C8B-B14F-4D97-AF65-F5344CB8AC3E}">
        <p14:creationId xmlns:p14="http://schemas.microsoft.com/office/powerpoint/2010/main" val="134300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AE67951-4865-490E-A814-82BCE8761FE0}" type="datetimeFigureOut">
              <a:rPr lang="es-GT" smtClean="0"/>
              <a:t>15/08/2017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177D6910-27E8-4DBD-967A-1DDCC074A62F}" type="slidenum">
              <a:rPr lang="es-GT" smtClean="0"/>
              <a:t>‹Nº›</a:t>
            </a:fld>
            <a:endParaRPr lang="es-GT"/>
          </a:p>
        </p:txBody>
      </p:sp>
    </p:spTree>
    <p:extLst>
      <p:ext uri="{BB962C8B-B14F-4D97-AF65-F5344CB8AC3E}">
        <p14:creationId xmlns:p14="http://schemas.microsoft.com/office/powerpoint/2010/main" val="464267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E67951-4865-490E-A814-82BCE8761FE0}" type="datetimeFigureOut">
              <a:rPr lang="es-GT" smtClean="0"/>
              <a:t>15/08/2017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177D6910-27E8-4DBD-967A-1DDCC074A62F}" type="slidenum">
              <a:rPr lang="es-GT" smtClean="0"/>
              <a:t>‹Nº›</a:t>
            </a:fld>
            <a:endParaRPr lang="es-GT"/>
          </a:p>
        </p:txBody>
      </p:sp>
    </p:spTree>
    <p:extLst>
      <p:ext uri="{BB962C8B-B14F-4D97-AF65-F5344CB8AC3E}">
        <p14:creationId xmlns:p14="http://schemas.microsoft.com/office/powerpoint/2010/main" val="6708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AE67951-4865-490E-A814-82BCE8761FE0}" type="datetimeFigureOut">
              <a:rPr lang="es-GT" smtClean="0"/>
              <a:t>15/08/2017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177D6910-27E8-4DBD-967A-1DDCC074A62F}" type="slidenum">
              <a:rPr lang="es-GT" smtClean="0"/>
              <a:t>‹Nº›</a:t>
            </a:fld>
            <a:endParaRPr lang="es-GT"/>
          </a:p>
        </p:txBody>
      </p:sp>
    </p:spTree>
    <p:extLst>
      <p:ext uri="{BB962C8B-B14F-4D97-AF65-F5344CB8AC3E}">
        <p14:creationId xmlns:p14="http://schemas.microsoft.com/office/powerpoint/2010/main" val="1770342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AE67951-4865-490E-A814-82BCE8761FE0}" type="datetimeFigureOut">
              <a:rPr lang="es-GT" smtClean="0"/>
              <a:t>15/08/2017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177D6910-27E8-4DBD-967A-1DDCC074A62F}" type="slidenum">
              <a:rPr lang="es-GT" smtClean="0"/>
              <a:t>‹Nº›</a:t>
            </a:fld>
            <a:endParaRPr lang="es-GT"/>
          </a:p>
        </p:txBody>
      </p:sp>
    </p:spTree>
    <p:extLst>
      <p:ext uri="{BB962C8B-B14F-4D97-AF65-F5344CB8AC3E}">
        <p14:creationId xmlns:p14="http://schemas.microsoft.com/office/powerpoint/2010/main" val="2613023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E67951-4865-490E-A814-82BCE8761FE0}" type="datetimeFigureOut">
              <a:rPr lang="es-GT" smtClean="0"/>
              <a:t>15/08/2017</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77D6910-27E8-4DBD-967A-1DDCC074A62F}" type="slidenum">
              <a:rPr lang="es-GT" smtClean="0"/>
              <a:t>‹Nº›</a:t>
            </a:fld>
            <a:endParaRPr lang="es-GT"/>
          </a:p>
        </p:txBody>
      </p:sp>
    </p:spTree>
    <p:extLst>
      <p:ext uri="{BB962C8B-B14F-4D97-AF65-F5344CB8AC3E}">
        <p14:creationId xmlns:p14="http://schemas.microsoft.com/office/powerpoint/2010/main" val="2201491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gt/search?q=escuela+nacional+central+de+agricultura+tel%C3%A9fono&amp;sa=X&amp;ved=0ahUKEwi_-sHSg9rVAhVGOyYKHRLjDAIQ6BMIhwEwEw" TargetMode="External"/><Relationship Id="rId7" Type="http://schemas.openxmlformats.org/officeDocument/2006/relationships/hyperlink" Target="https://www.google.com.gt/search?q=escuela+nacional+central+de+agricultura+fundaci%C3%B3n&amp;stick=H4sIAAAAAAAAAOPgE-LWT9c3NDIqrMxIr9ISKy620i9PTUpLTC4ptkorzUtJTM7MzwMABrYENicAAAA&amp;sa=X&amp;ved=0ahUKEwi_-sHSg9rVAhVGOyYKHRLjDAIQ6BMIlAEoADAX" TargetMode="External"/><Relationship Id="rId2" Type="http://schemas.openxmlformats.org/officeDocument/2006/relationships/hyperlink" Target="https://www.google.com.gt/search?q=escuela+nacional+central+de+agricultura+direcci%C3%B3n&amp;stick=H4sIAAAAAAAAAOPgE-LWT9c3NDIqrMxIr9KSzU620s_JT04syczPgzOsElNSilKLiwERnLqvLgAAAA&amp;sa=X&amp;ved=0ahUKEwi_-sHSg9rVAhVGOyYKHRLjDAIQ6BMIhAEwEg" TargetMode="External"/><Relationship Id="rId1" Type="http://schemas.openxmlformats.org/officeDocument/2006/relationships/slideLayout" Target="../slideLayouts/slideLayout2.xml"/><Relationship Id="rId6" Type="http://schemas.openxmlformats.org/officeDocument/2006/relationships/hyperlink" Target="https://www.google.com.gt/search?q=escuela+nacional+central+de+agricultura+nivel+de+gobierno&amp;stick=H4sIAAAAAAAAAOPgE-LWT9c3NDIqrMxIr9KSLS620i9PTUpLTC4ptsrLLEvNiU9JjU_PT8pMLcoDAOv12eouAAAA&amp;sa=X&amp;ved=0ahUKEwi_-sHSg9rVAhVGOyYKHRLjDAIQ6BMIkQEoADAW" TargetMode="External"/><Relationship Id="rId5" Type="http://schemas.openxmlformats.org/officeDocument/2006/relationships/hyperlink" Target="https://www.google.com.gt/search?q=escuela+nacional+central+de+agricultura+pertenece+al&amp;stick=H4sIAAAAAAAAAOPgE-LWT9c3NDIqrMxIr9KSKC620i9PTUpLTC4ptipILSpJzUtNjk_MAQC9-E__KQAAAA&amp;sa=X&amp;ved=0ahUKEwi_-sHSg9rVAhVGOyYKHRLjDAIQ6BMIjgEoADAV" TargetMode="External"/><Relationship Id="rId4" Type="http://schemas.openxmlformats.org/officeDocument/2006/relationships/hyperlink" Target="https://www.google.com.gt/search?q=escuela+nacional+central+de+agricultura+tipo+de+organismo&amp;stick=H4sIAAAAAAAAAOPgE-LWT9c3NDIqrMxIr9KSLC620i9PTUpLTC4ptirJLIhPSY3PL0pPzAMAxQiwaioAAAA&amp;sa=X&amp;ved=0ahUKEwi_-sHSg9rVAhVGOyYKHRLjDAIQ6BMIiwEoADA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rot="20575277">
            <a:off x="-531974" y="3388963"/>
            <a:ext cx="11685078" cy="2585323"/>
          </a:xfrm>
          <a:prstGeom prst="rect">
            <a:avLst/>
          </a:prstGeom>
          <a:noFill/>
        </p:spPr>
        <p:txBody>
          <a:bodyPr wrap="square" lIns="91440" tIns="45720" rIns="91440" bIns="45720">
            <a:spAutoFit/>
          </a:bodyPr>
          <a:lstStyle/>
          <a:p>
            <a:pPr algn="ctr"/>
            <a:r>
              <a:rPr lang="es-GT" sz="5400" b="1" i="0"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rPr>
              <a:t>Escuela Nacional Central de Agricultura</a:t>
            </a:r>
          </a:p>
          <a:p>
            <a:pPr algn="ctr"/>
            <a:r>
              <a:rPr lang="es-GT"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rPr>
              <a:t>(ENCA)</a:t>
            </a:r>
            <a:endParaRPr lang="es-GT"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1026" name="Picture 2" descr="Resultado de imagen para escuela nacional central de agricultura en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159" y="28018"/>
            <a:ext cx="3803650" cy="406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702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62377" y="897006"/>
            <a:ext cx="6096000" cy="3539430"/>
          </a:xfrm>
          <a:prstGeom prst="rect">
            <a:avLst/>
          </a:prstGeom>
        </p:spPr>
        <p:txBody>
          <a:bodyPr>
            <a:spAutoFit/>
          </a:bodyPr>
          <a:lstStyle/>
          <a:p>
            <a:r>
              <a:rPr lang="es-GT" sz="3200" dirty="0" smtClean="0">
                <a:solidFill>
                  <a:schemeClr val="accent4">
                    <a:lumMod val="75000"/>
                  </a:schemeClr>
                </a:solidFill>
                <a:latin typeface="Arial" panose="020B0604020202020204" pitchFamily="34" charset="0"/>
              </a:rPr>
              <a:t>ESTRUCTURA:</a:t>
            </a:r>
          </a:p>
          <a:p>
            <a:r>
              <a:rPr lang="es-GT" sz="3200" b="0" i="0" dirty="0" smtClean="0">
                <a:solidFill>
                  <a:srgbClr val="222222"/>
                </a:solidFill>
                <a:effectLst/>
                <a:latin typeface="Arial" panose="020B0604020202020204" pitchFamily="34" charset="0"/>
              </a:rPr>
              <a:t>La ENCA se organiza de la siguiente manera:</a:t>
            </a:r>
          </a:p>
          <a:p>
            <a:pPr>
              <a:buFont typeface="Arial" panose="020B0604020202020204" pitchFamily="34" charset="0"/>
              <a:buChar char="•"/>
            </a:pPr>
            <a:r>
              <a:rPr lang="es-GT" sz="3200" b="0" i="0" dirty="0" smtClean="0">
                <a:solidFill>
                  <a:srgbClr val="222222"/>
                </a:solidFill>
                <a:effectLst/>
                <a:latin typeface="Arial" panose="020B0604020202020204" pitchFamily="34" charset="0"/>
              </a:rPr>
              <a:t>Consejo Directivo.</a:t>
            </a:r>
          </a:p>
          <a:p>
            <a:pPr marL="742950" lvl="1" indent="-285750">
              <a:buFont typeface="Arial" panose="020B0604020202020204" pitchFamily="34" charset="0"/>
              <a:buChar char="•"/>
            </a:pPr>
            <a:r>
              <a:rPr lang="es-GT" sz="3200" b="0" i="0" dirty="0" smtClean="0">
                <a:solidFill>
                  <a:srgbClr val="222222"/>
                </a:solidFill>
                <a:effectLst/>
                <a:latin typeface="Arial" panose="020B0604020202020204" pitchFamily="34" charset="0"/>
              </a:rPr>
              <a:t>Dirección General.</a:t>
            </a:r>
          </a:p>
          <a:p>
            <a:pPr marL="1143000" lvl="2" indent="-228600">
              <a:buFont typeface="Arial" panose="020B0604020202020204" pitchFamily="34" charset="0"/>
              <a:buChar char="•"/>
            </a:pPr>
            <a:r>
              <a:rPr lang="es-GT" sz="3200" b="0" i="0" dirty="0" smtClean="0">
                <a:solidFill>
                  <a:srgbClr val="222222"/>
                </a:solidFill>
                <a:effectLst/>
                <a:latin typeface="Arial" panose="020B0604020202020204" pitchFamily="34" charset="0"/>
              </a:rPr>
              <a:t>Unidades Administrativas y Técnicas.</a:t>
            </a:r>
            <a:endParaRPr lang="es-GT" sz="3200" b="0" i="0" dirty="0">
              <a:solidFill>
                <a:srgbClr val="222222"/>
              </a:solidFill>
              <a:effectLst/>
              <a:latin typeface="Arial" panose="020B0604020202020204" pitchFamily="34" charset="0"/>
            </a:endParaRPr>
          </a:p>
        </p:txBody>
      </p:sp>
      <p:pic>
        <p:nvPicPr>
          <p:cNvPr id="7170" name="Picture 2" descr="Resultado de imagen para escuela nacional central de agricultura en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507701">
            <a:off x="4112654" y="3707748"/>
            <a:ext cx="6315075"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10447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009363" y="397896"/>
            <a:ext cx="6096000" cy="923330"/>
          </a:xfrm>
          <a:prstGeom prst="rect">
            <a:avLst/>
          </a:prstGeom>
        </p:spPr>
        <p:txBody>
          <a:bodyPr>
            <a:spAutoFit/>
          </a:bodyPr>
          <a:lstStyle/>
          <a:p>
            <a:r>
              <a:rPr lang="es-GT" b="0" i="0" dirty="0" smtClean="0">
                <a:solidFill>
                  <a:srgbClr val="00B0F0"/>
                </a:solidFill>
                <a:effectLst/>
                <a:latin typeface="arial" panose="020B0604020202020204" pitchFamily="34" charset="0"/>
              </a:rPr>
              <a:t>Escuela Nacional Central de Agricultura</a:t>
            </a:r>
          </a:p>
          <a:p>
            <a:r>
              <a:rPr lang="es-GT" b="0" i="0" dirty="0" smtClean="0">
                <a:solidFill>
                  <a:srgbClr val="222222"/>
                </a:solidFill>
                <a:effectLst/>
                <a:latin typeface="arial" panose="020B0604020202020204" pitchFamily="34" charset="0"/>
              </a:rPr>
              <a:t/>
            </a:r>
            <a:br>
              <a:rPr lang="es-GT" b="0" i="0" dirty="0" smtClean="0">
                <a:solidFill>
                  <a:srgbClr val="222222"/>
                </a:solidFill>
                <a:effectLst/>
                <a:latin typeface="arial" panose="020B0604020202020204" pitchFamily="34" charset="0"/>
              </a:rPr>
            </a:br>
            <a:endParaRPr lang="es-GT" dirty="0"/>
          </a:p>
        </p:txBody>
      </p:sp>
      <p:sp>
        <p:nvSpPr>
          <p:cNvPr id="5" name="Rectángulo 4"/>
          <p:cNvSpPr/>
          <p:nvPr/>
        </p:nvSpPr>
        <p:spPr>
          <a:xfrm>
            <a:off x="549499" y="1205316"/>
            <a:ext cx="6096000" cy="4524315"/>
          </a:xfrm>
          <a:prstGeom prst="rect">
            <a:avLst/>
          </a:prstGeom>
        </p:spPr>
        <p:txBody>
          <a:bodyPr>
            <a:spAutoFit/>
          </a:bodyPr>
          <a:lstStyle/>
          <a:p>
            <a:r>
              <a:rPr lang="es-GT" b="0" i="0" dirty="0" smtClean="0">
                <a:solidFill>
                  <a:srgbClr val="222222"/>
                </a:solidFill>
                <a:effectLst/>
                <a:latin typeface="arial" panose="020B0604020202020204" pitchFamily="34" charset="0"/>
              </a:rPr>
              <a:t>La Escuela Nacional Central de Agricultura, según el Artículo 79 de la Constitución Política de la República de Guatemala, es una entidad descentralizada, autónoma, con personalidad jurídica</a:t>
            </a:r>
          </a:p>
          <a:p>
            <a:endParaRPr lang="es-GT" b="0" i="0" dirty="0" smtClean="0">
              <a:solidFill>
                <a:srgbClr val="222222"/>
              </a:solidFill>
              <a:effectLst/>
              <a:latin typeface="arial" panose="020B0604020202020204" pitchFamily="34" charset="0"/>
            </a:endParaRPr>
          </a:p>
          <a:p>
            <a:r>
              <a:rPr lang="es-GT" b="1" i="0" u="none" strike="noStrike" dirty="0" smtClean="0">
                <a:solidFill>
                  <a:srgbClr val="1A0DAB"/>
                </a:solidFill>
                <a:effectLst/>
                <a:latin typeface="arial" panose="020B0604020202020204" pitchFamily="34" charset="0"/>
                <a:hlinkClick r:id="rId2"/>
              </a:rPr>
              <a:t>Dirección</a:t>
            </a:r>
            <a:r>
              <a:rPr lang="es-GT" b="1" i="0" dirty="0" smtClean="0">
                <a:solidFill>
                  <a:srgbClr val="222222"/>
                </a:solidFill>
                <a:effectLst/>
                <a:latin typeface="arial" panose="020B0604020202020204" pitchFamily="34" charset="0"/>
              </a:rPr>
              <a:t>: </a:t>
            </a:r>
            <a:r>
              <a:rPr lang="es-GT" b="0" i="0" dirty="0" smtClean="0">
                <a:solidFill>
                  <a:srgbClr val="222222"/>
                </a:solidFill>
                <a:effectLst/>
                <a:latin typeface="arial" panose="020B0604020202020204" pitchFamily="34" charset="0"/>
              </a:rPr>
              <a:t>Villa Nueva</a:t>
            </a:r>
          </a:p>
          <a:p>
            <a:endParaRPr lang="es-GT" b="0" i="0" dirty="0" smtClean="0">
              <a:solidFill>
                <a:srgbClr val="222222"/>
              </a:solidFill>
              <a:effectLst/>
              <a:latin typeface="arial" panose="020B0604020202020204" pitchFamily="34" charset="0"/>
            </a:endParaRPr>
          </a:p>
          <a:p>
            <a:r>
              <a:rPr lang="es-GT" b="1" i="0" u="none" strike="noStrike" dirty="0" smtClean="0">
                <a:solidFill>
                  <a:srgbClr val="1A0DAB"/>
                </a:solidFill>
                <a:effectLst/>
                <a:latin typeface="arial" panose="020B0604020202020204" pitchFamily="34" charset="0"/>
                <a:hlinkClick r:id="rId3"/>
              </a:rPr>
              <a:t>Teléfono</a:t>
            </a:r>
            <a:r>
              <a:rPr lang="es-GT" b="1" i="0" dirty="0" smtClean="0">
                <a:solidFill>
                  <a:srgbClr val="222222"/>
                </a:solidFill>
                <a:effectLst/>
                <a:latin typeface="arial" panose="020B0604020202020204" pitchFamily="34" charset="0"/>
              </a:rPr>
              <a:t>: </a:t>
            </a:r>
            <a:r>
              <a:rPr lang="es-GT" b="0" i="0" dirty="0" smtClean="0">
                <a:solidFill>
                  <a:srgbClr val="222222"/>
                </a:solidFill>
                <a:effectLst/>
                <a:latin typeface="arial" panose="020B0604020202020204" pitchFamily="34" charset="0"/>
              </a:rPr>
              <a:t>3421 0531</a:t>
            </a:r>
          </a:p>
          <a:p>
            <a:r>
              <a:rPr lang="es-GT" b="1" i="0" u="none" strike="noStrike" dirty="0" smtClean="0">
                <a:solidFill>
                  <a:srgbClr val="1A0DAB"/>
                </a:solidFill>
                <a:effectLst/>
                <a:latin typeface="arial" panose="020B0604020202020204" pitchFamily="34" charset="0"/>
                <a:hlinkClick r:id="rId4"/>
              </a:rPr>
              <a:t>Tipo de Organismo</a:t>
            </a:r>
            <a:r>
              <a:rPr lang="es-GT" b="1" i="0" dirty="0" smtClean="0">
                <a:solidFill>
                  <a:srgbClr val="222222"/>
                </a:solidFill>
                <a:effectLst/>
                <a:latin typeface="arial" panose="020B0604020202020204" pitchFamily="34" charset="0"/>
              </a:rPr>
              <a:t>: </a:t>
            </a:r>
            <a:r>
              <a:rPr lang="es-GT" b="0" i="0" dirty="0" smtClean="0">
                <a:solidFill>
                  <a:srgbClr val="222222"/>
                </a:solidFill>
                <a:effectLst/>
                <a:latin typeface="arial" panose="020B0604020202020204" pitchFamily="34" charset="0"/>
              </a:rPr>
              <a:t>Entidad descentralizada y autónoma</a:t>
            </a:r>
          </a:p>
          <a:p>
            <a:endParaRPr lang="es-GT" b="0" i="0" dirty="0" smtClean="0">
              <a:solidFill>
                <a:srgbClr val="222222"/>
              </a:solidFill>
              <a:effectLst/>
              <a:latin typeface="arial" panose="020B0604020202020204" pitchFamily="34" charset="0"/>
            </a:endParaRPr>
          </a:p>
          <a:p>
            <a:r>
              <a:rPr lang="es-GT" b="1" i="0" u="none" strike="noStrike" dirty="0" smtClean="0">
                <a:solidFill>
                  <a:srgbClr val="1A0DAB"/>
                </a:solidFill>
                <a:effectLst/>
                <a:latin typeface="arial" panose="020B0604020202020204" pitchFamily="34" charset="0"/>
                <a:hlinkClick r:id="rId5"/>
              </a:rPr>
              <a:t>Pertenece al</a:t>
            </a:r>
            <a:r>
              <a:rPr lang="es-GT" b="1" i="0" dirty="0" smtClean="0">
                <a:solidFill>
                  <a:srgbClr val="222222"/>
                </a:solidFill>
                <a:effectLst/>
                <a:latin typeface="arial" panose="020B0604020202020204" pitchFamily="34" charset="0"/>
              </a:rPr>
              <a:t>: </a:t>
            </a:r>
            <a:r>
              <a:rPr lang="es-GT" b="0" i="0" dirty="0" smtClean="0">
                <a:solidFill>
                  <a:srgbClr val="222222"/>
                </a:solidFill>
                <a:effectLst/>
                <a:latin typeface="arial" panose="020B0604020202020204" pitchFamily="34" charset="0"/>
              </a:rPr>
              <a:t>Entidad Estatal Autónoma Descentralizada</a:t>
            </a:r>
          </a:p>
          <a:p>
            <a:endParaRPr lang="es-GT" b="0" i="0" dirty="0" smtClean="0">
              <a:solidFill>
                <a:srgbClr val="222222"/>
              </a:solidFill>
              <a:effectLst/>
              <a:latin typeface="arial" panose="020B0604020202020204" pitchFamily="34" charset="0"/>
            </a:endParaRPr>
          </a:p>
          <a:p>
            <a:r>
              <a:rPr lang="es-GT" b="1" i="0" u="none" strike="noStrike" dirty="0" smtClean="0">
                <a:solidFill>
                  <a:srgbClr val="1A0DAB"/>
                </a:solidFill>
                <a:effectLst/>
                <a:latin typeface="arial" panose="020B0604020202020204" pitchFamily="34" charset="0"/>
                <a:hlinkClick r:id="rId6"/>
              </a:rPr>
              <a:t>Nivel de Gobierno</a:t>
            </a:r>
            <a:r>
              <a:rPr lang="es-GT" b="1" i="0" dirty="0" smtClean="0">
                <a:solidFill>
                  <a:srgbClr val="222222"/>
                </a:solidFill>
                <a:effectLst/>
                <a:latin typeface="arial" panose="020B0604020202020204" pitchFamily="34" charset="0"/>
              </a:rPr>
              <a:t>: </a:t>
            </a:r>
            <a:r>
              <a:rPr lang="es-GT" b="0" i="0" dirty="0" smtClean="0">
                <a:solidFill>
                  <a:srgbClr val="222222"/>
                </a:solidFill>
                <a:effectLst/>
                <a:latin typeface="arial" panose="020B0604020202020204" pitchFamily="34" charset="0"/>
              </a:rPr>
              <a:t>Nacional</a:t>
            </a:r>
          </a:p>
          <a:p>
            <a:endParaRPr lang="es-GT" b="0" i="0" dirty="0" smtClean="0">
              <a:solidFill>
                <a:srgbClr val="222222"/>
              </a:solidFill>
              <a:effectLst/>
              <a:latin typeface="arial" panose="020B0604020202020204" pitchFamily="34" charset="0"/>
            </a:endParaRPr>
          </a:p>
          <a:p>
            <a:r>
              <a:rPr lang="es-GT" b="1" i="0" u="none" strike="noStrike" dirty="0" smtClean="0">
                <a:solidFill>
                  <a:srgbClr val="1A0DAB"/>
                </a:solidFill>
                <a:effectLst/>
                <a:latin typeface="arial" panose="020B0604020202020204" pitchFamily="34" charset="0"/>
                <a:hlinkClick r:id="rId7"/>
              </a:rPr>
              <a:t>Fundación</a:t>
            </a:r>
            <a:r>
              <a:rPr lang="es-GT" b="1" i="0" dirty="0" smtClean="0">
                <a:solidFill>
                  <a:srgbClr val="222222"/>
                </a:solidFill>
                <a:effectLst/>
                <a:latin typeface="arial" panose="020B0604020202020204" pitchFamily="34" charset="0"/>
              </a:rPr>
              <a:t>: </a:t>
            </a:r>
            <a:r>
              <a:rPr lang="es-GT" b="0" i="0" dirty="0" smtClean="0">
                <a:solidFill>
                  <a:srgbClr val="222222"/>
                </a:solidFill>
                <a:effectLst/>
                <a:latin typeface="arial" panose="020B0604020202020204" pitchFamily="34" charset="0"/>
              </a:rPr>
              <a:t>20 de enero de 1921</a:t>
            </a:r>
            <a:endParaRPr lang="es-GT"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1527473018"/>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www.enca.edu.gt/enca2/files/9614/3450/7253/misionEmpresaV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098" y="579550"/>
            <a:ext cx="7160654" cy="5861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450355"/>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enca.edu.gt/enca2/files/6114/3457/7206/MISION_Y_VISION_ENCA_201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885" y="283335"/>
            <a:ext cx="6902046" cy="6181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6299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0116646">
            <a:off x="2495587" y="2422804"/>
            <a:ext cx="2765657" cy="1320800"/>
          </a:xfrm>
        </p:spPr>
        <p:txBody>
          <a:bodyPr/>
          <a:lstStyle/>
          <a:p>
            <a:r>
              <a:rPr lang="es-GT" dirty="0" smtClean="0"/>
              <a:t>HISTORIA</a:t>
            </a:r>
            <a:endParaRPr lang="es-GT" dirty="0"/>
          </a:p>
        </p:txBody>
      </p:sp>
      <p:sp>
        <p:nvSpPr>
          <p:cNvPr id="3" name="Marcador de contenido 2"/>
          <p:cNvSpPr>
            <a:spLocks noGrp="1"/>
          </p:cNvSpPr>
          <p:nvPr>
            <p:ph idx="1"/>
          </p:nvPr>
        </p:nvSpPr>
        <p:spPr>
          <a:xfrm rot="20164671">
            <a:off x="2763714" y="1846725"/>
            <a:ext cx="8596668" cy="3880773"/>
          </a:xfrm>
        </p:spPr>
        <p:txBody>
          <a:bodyPr>
            <a:normAutofit fontScale="85000" lnSpcReduction="10000"/>
          </a:bodyPr>
          <a:lstStyle/>
          <a:p>
            <a:r>
              <a:rPr lang="es-GT" dirty="0"/>
              <a:t>La Escuela Nacional Central de Agricultura –ENCA- es una institución estatal autónoma y dentro del ámbito educativo, es rectora de la formación media agrícola y forestal de Guatemala. Su sede esta ubicada en la zona central del país, en la finca Bárcena, Municipio de Villa Nueva, Departamento de Guatemala. Desde su creación en 1921, ENCA ha contribuido al desarrollo agrícola de nuestro país, incorporando a la sociedad técnicos con excelencia académica y conocimientos prácticos en las ciencias agropecuarias y forestales.</a:t>
            </a:r>
            <a:r>
              <a:rPr lang="es-GT" dirty="0"/>
              <a:t/>
            </a:r>
            <a:br>
              <a:rPr lang="es-GT" dirty="0"/>
            </a:br>
            <a:r>
              <a:rPr lang="es-GT" dirty="0"/>
              <a:t/>
            </a:r>
            <a:br>
              <a:rPr lang="es-GT" dirty="0"/>
            </a:br>
            <a:r>
              <a:rPr lang="es-GT" dirty="0"/>
              <a:t>ENCA logró su autonomía en 1986 y en la década de los 90´s se estableció un sistema legal y una renovación institucional que la preparó para afrontar los retos en materia educativa agropecuaria y forestal que generó la apertura para insertarse a la globalización de las economías. Logrando alcanzar en el año 2011 la excelencia académica al recibir la Orden del Quetzal en el grado de Gran Cruz.</a:t>
            </a:r>
            <a:r>
              <a:rPr lang="es-GT" dirty="0"/>
              <a:t/>
            </a:r>
            <a:br>
              <a:rPr lang="es-GT" dirty="0"/>
            </a:br>
            <a:r>
              <a:rPr lang="es-GT" dirty="0"/>
              <a:t/>
            </a:r>
            <a:br>
              <a:rPr lang="es-GT" dirty="0"/>
            </a:br>
            <a:r>
              <a:rPr lang="es-GT" dirty="0"/>
              <a:t>Actualmente ENCA focaliza su esfuerzo institucional hacia la formación tecnológica y humana bajo un intenso y riguroso programa de estudios, dirigido a jóvenes hombres y mujeres que demuestran amor a la tierra y a lo que produce. Otro enfoque importante que la ENCA visualiza en la formación de sus educandos, es el desarrollo integral humano.</a:t>
            </a:r>
            <a:endParaRPr lang="es-GT" dirty="0"/>
          </a:p>
        </p:txBody>
      </p:sp>
      <p:pic>
        <p:nvPicPr>
          <p:cNvPr id="4100" name="Picture 4" descr="Resultado de imagen para escuela nacional central de agricultura en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98" y="476518"/>
            <a:ext cx="28575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sultado de imagen para escuela nacional central de agricultura enc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199" y="4131972"/>
            <a:ext cx="236039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54174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rot="20481241">
            <a:off x="1957828" y="1828803"/>
            <a:ext cx="7766936" cy="4159876"/>
          </a:xfrm>
        </p:spPr>
        <p:txBody>
          <a:bodyPr>
            <a:normAutofit fontScale="85000" lnSpcReduction="20000"/>
          </a:bodyPr>
          <a:lstStyle/>
          <a:p>
            <a:r>
              <a:rPr lang="es-GT" dirty="0"/>
              <a:t>    Agradecemos tu interés por conocer acerca de nuestra Escuela.  La ENCA es una institución pública de educación media donde fomentamos la excelencia académica y el aprender haciendo; la formación en valores y creación de lideres forman parte de nuestro currículo.  Estamos ubicados en la Finca Bárcena, Municipio de Villa Nueva, departamento de Guatemala.</a:t>
            </a:r>
          </a:p>
          <a:p>
            <a:r>
              <a:rPr lang="es-GT" dirty="0"/>
              <a:t>    Nuestra institución es por mandato Constitucional, el ente rector de la educación media agrícola y forestal a nivel nacional, habiendo obtenido recientemente el Premio </a:t>
            </a:r>
            <a:r>
              <a:rPr lang="es-GT" dirty="0" err="1"/>
              <a:t>Sapientiae</a:t>
            </a:r>
            <a:r>
              <a:rPr lang="es-GT" dirty="0"/>
              <a:t> a la Excelencia Educativa (2011), otorgado por la ODAEE, por ser una de las mejores instituciones para estudiar en América Latina.  La ENCA también fue condecorada con la Orden del Quetzal en Grado de Gran Cruz por la Presidencia de la República de Guatemala, por su contribución al desarrollo del país.</a:t>
            </a:r>
          </a:p>
          <a:p>
            <a:r>
              <a:rPr lang="es-GT" dirty="0"/>
              <a:t>    Gracias a sus amplias instalaciones productivas, académicas y su sistema de internado, nuestros graduandos adquieren conocimientos y habilidades que le permiten desenvolverse fácilmente en la actividad económica de nuestro país.   La formación adquirida en esta Escuela les permite también ser exitosos en estudios superiores en las diferentes universidades a nivel nacional e internacional.  La educación, experiencias y amistades cultivadas a su paso por la Escuela, formarán parte de la vida del egresado y perdurarán por siempre.</a:t>
            </a:r>
          </a:p>
          <a:p>
            <a:r>
              <a:rPr lang="es-GT" dirty="0"/>
              <a:t>    Te invitamos a que explores nuestra página web o que nos sigas en Facebook, y esperamos tenerte pronto como uno de nuestros estudiantes.</a:t>
            </a:r>
          </a:p>
          <a:p>
            <a:endParaRPr lang="es-GT" dirty="0"/>
          </a:p>
        </p:txBody>
      </p:sp>
      <p:sp>
        <p:nvSpPr>
          <p:cNvPr id="4" name="Rectángulo 3"/>
          <p:cNvSpPr/>
          <p:nvPr/>
        </p:nvSpPr>
        <p:spPr>
          <a:xfrm rot="20561127">
            <a:off x="1380770" y="998250"/>
            <a:ext cx="6848863" cy="923330"/>
          </a:xfrm>
          <a:prstGeom prst="rect">
            <a:avLst/>
          </a:prstGeom>
          <a:noFill/>
        </p:spPr>
        <p:txBody>
          <a:bodyPr wrap="none" lIns="91440" tIns="45720" rIns="91440" bIns="45720">
            <a:spAutoFit/>
          </a:bodyPr>
          <a:lstStyle/>
          <a:p>
            <a:r>
              <a:rPr lang="es-GT" sz="5400" b="1" cap="all" dirty="0" smtClean="0">
                <a:ln>
                  <a:solidFill>
                    <a:schemeClr val="tx2">
                      <a:lumMod val="75000"/>
                    </a:schemeClr>
                  </a:solidFill>
                </a:ln>
                <a:solidFill>
                  <a:srgbClr val="00B0F0"/>
                </a:solidFill>
              </a:rPr>
              <a:t>ESTUDIA EN LA ENCA</a:t>
            </a:r>
            <a:endParaRPr lang="es-GT" sz="5400" b="1" cap="all" dirty="0">
              <a:ln>
                <a:solidFill>
                  <a:schemeClr val="tx2">
                    <a:lumMod val="75000"/>
                  </a:schemeClr>
                </a:solidFill>
              </a:ln>
              <a:solidFill>
                <a:srgbClr val="00B0F0"/>
              </a:solidFill>
            </a:endParaRPr>
          </a:p>
        </p:txBody>
      </p:sp>
    </p:spTree>
    <p:extLst>
      <p:ext uri="{BB962C8B-B14F-4D97-AF65-F5344CB8AC3E}">
        <p14:creationId xmlns:p14="http://schemas.microsoft.com/office/powerpoint/2010/main" val="389011653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sultado de imagen para escuela nacional central de agricultura enc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3047" y="300881"/>
            <a:ext cx="3239255" cy="242944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esultado de imagen para escuela nacional central de agricultura enc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8457" y="1876209"/>
            <a:ext cx="4676773" cy="233838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esultado de imagen para escuela nacional central de agricultura enc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5880" y="3696238"/>
            <a:ext cx="3331334" cy="249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46477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www.enca.edu.gt/enca2/files/4014/3801/6501/esta_merc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334500" cy="181927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aptura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3201" y="5405549"/>
            <a:ext cx="35242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aptura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477" y="3371961"/>
            <a:ext cx="2743200" cy="235267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Captura1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5102" y="1986073"/>
            <a:ext cx="2781300" cy="2771776"/>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Captura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8499" y="3186223"/>
            <a:ext cx="2790825" cy="27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361345"/>
      </p:ext>
    </p:extLst>
  </p:cSld>
  <p:clrMapOvr>
    <a:masterClrMapping/>
  </p:clrMapOvr>
  <p:transition spd="slow">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772990" y="996249"/>
            <a:ext cx="6276305" cy="4247317"/>
          </a:xfrm>
          <a:prstGeom prst="rect">
            <a:avLst/>
          </a:prstGeom>
        </p:spPr>
        <p:txBody>
          <a:bodyPr wrap="square">
            <a:spAutoFit/>
          </a:bodyPr>
          <a:lstStyle/>
          <a:p>
            <a:r>
              <a:rPr lang="es-GT" dirty="0" smtClean="0">
                <a:solidFill>
                  <a:srgbClr val="FF0000"/>
                </a:solidFill>
              </a:rPr>
              <a:t>EMPLEOS ENCA</a:t>
            </a:r>
          </a:p>
          <a:p>
            <a:r>
              <a:rPr lang="es-GT" dirty="0" smtClean="0"/>
              <a:t>“LA ESCUELA NACIONAL CENTRAL DE AGRICULTURA ENCA, PONE A DISPOSICIÓN DEL PUBLICO EN GENERAL, LAS VACANTES DISPONIBLES PARA SER PARTE DE SU EQUIPO DE TRABAJO”</a:t>
            </a:r>
          </a:p>
          <a:p>
            <a:endParaRPr lang="es-GT" dirty="0" smtClean="0"/>
          </a:p>
          <a:p>
            <a:r>
              <a:rPr lang="es-GT" dirty="0" smtClean="0"/>
              <a:t>*PROFESOR PRODUCCIÓN HORTALIZAS EN INVERNADERO.PDF</a:t>
            </a:r>
          </a:p>
          <a:p>
            <a:endParaRPr lang="es-GT" dirty="0" smtClean="0"/>
          </a:p>
          <a:p>
            <a:r>
              <a:rPr lang="es-GT" dirty="0" smtClean="0"/>
              <a:t>*ASISTENTE DE LA UNIDAD DE PROYECTOS.PDF</a:t>
            </a:r>
          </a:p>
          <a:p>
            <a:endParaRPr lang="es-GT" dirty="0" smtClean="0"/>
          </a:p>
          <a:p>
            <a:r>
              <a:rPr lang="es-GT" dirty="0" smtClean="0"/>
              <a:t>*ENCARGADOR DE TALLER.PDF</a:t>
            </a:r>
          </a:p>
          <a:p>
            <a:endParaRPr lang="es-GT" dirty="0" smtClean="0"/>
          </a:p>
          <a:p>
            <a:r>
              <a:rPr lang="es-GT" dirty="0" smtClean="0"/>
              <a:t>*MECANICO AUTOMOTRIZ.PDF</a:t>
            </a:r>
          </a:p>
          <a:p>
            <a:endParaRPr lang="es-GT" dirty="0"/>
          </a:p>
        </p:txBody>
      </p:sp>
    </p:spTree>
    <p:extLst>
      <p:ext uri="{BB962C8B-B14F-4D97-AF65-F5344CB8AC3E}">
        <p14:creationId xmlns:p14="http://schemas.microsoft.com/office/powerpoint/2010/main" val="3643806027"/>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TotalTime>
  <Words>214</Words>
  <Application>Microsoft Office PowerPoint</Application>
  <PresentationFormat>Panorámica</PresentationFormat>
  <Paragraphs>38</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Arial</vt:lpstr>
      <vt:lpstr>Trebuchet MS</vt:lpstr>
      <vt:lpstr>Wingdings 3</vt:lpstr>
      <vt:lpstr>Faceta</vt:lpstr>
      <vt:lpstr>Presentación de PowerPoint</vt:lpstr>
      <vt:lpstr>Presentación de PowerPoint</vt:lpstr>
      <vt:lpstr>Presentación de PowerPoint</vt:lpstr>
      <vt:lpstr>Presentación de PowerPoint</vt:lpstr>
      <vt:lpstr>HISTORIA</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3</cp:revision>
  <dcterms:created xsi:type="dcterms:W3CDTF">2017-08-15T19:59:57Z</dcterms:created>
  <dcterms:modified xsi:type="dcterms:W3CDTF">2017-08-15T20:22:57Z</dcterms:modified>
</cp:coreProperties>
</file>