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 id="2147483696" r:id="rId2"/>
    <p:sldMasterId id="2147483713" r:id="rId3"/>
    <p:sldMasterId id="2147483730" r:id="rId4"/>
  </p:sldMasterIdLst>
  <p:notesMasterIdLst>
    <p:notesMasterId r:id="rId18"/>
  </p:notesMasterIdLst>
  <p:sldIdLst>
    <p:sldId id="256" r:id="rId5"/>
    <p:sldId id="257" r:id="rId6"/>
    <p:sldId id="258" r:id="rId7"/>
    <p:sldId id="259" r:id="rId8"/>
    <p:sldId id="261" r:id="rId9"/>
    <p:sldId id="263" r:id="rId10"/>
    <p:sldId id="260"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udiante de Liceo Compu-market" initials="edLC" lastIdx="1" clrIdx="0">
    <p:extLst>
      <p:ext uri="{19B8F6BF-5375-455C-9EA6-DF929625EA0E}">
        <p15:presenceInfo xmlns:p15="http://schemas.microsoft.com/office/powerpoint/2012/main" userId="S-1-5-21-535300944-574861823-2891394703-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0T13:59:44.712" idx="1">
    <p:pos x="10" y="10"/>
    <p:text/>
    <p:extLst>
      <p:ext uri="{C676402C-5697-4E1C-873F-D02D1690AC5C}">
        <p15:threadingInfo xmlns:p15="http://schemas.microsoft.com/office/powerpoint/2012/main" timeZoneBias="360"/>
      </p:ext>
    </p:extLst>
  </p:cm>
</p:cmLst>
</file>

<file path=ppt/diagrams/_rels/data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ata2.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B7BC3-5F3E-4DCF-A294-A5715EAD0BE1}" type="doc">
      <dgm:prSet loTypeId="urn:microsoft.com/office/officeart/2005/8/layout/StepDownProcess" loCatId="process" qsTypeId="urn:microsoft.com/office/officeart/2009/2/quickstyle/3d8" qsCatId="3D" csTypeId="urn:microsoft.com/office/officeart/2005/8/colors/accent1_2" csCatId="accent1" phldr="1"/>
      <dgm:spPr/>
      <dgm:t>
        <a:bodyPr/>
        <a:lstStyle/>
        <a:p>
          <a:endParaRPr lang="es-GT"/>
        </a:p>
      </dgm:t>
    </dgm:pt>
    <dgm:pt modelId="{2F14597D-6E4B-42D9-BB5D-DBA9F353126B}">
      <dgm:prSet phldrT="[Texto]"/>
      <dgm:spPr/>
      <dgm:t>
        <a:bodyPr/>
        <a:lstStyle/>
        <a:p>
          <a:r>
            <a:rPr lang="es-GT" b="0" i="0" dirty="0" smtClean="0"/>
            <a:t>La informática surgió como el centro de atención sobre el cual giraron cada uno de los desarrollos tecnológicos del siglo pasado</a:t>
          </a:r>
          <a:endParaRPr lang="es-GT" dirty="0"/>
        </a:p>
      </dgm:t>
    </dgm:pt>
    <dgm:pt modelId="{800C1EF0-4898-4B26-B5DC-343D2BF25A65}" type="parTrans" cxnId="{92EC60A5-8D87-43FB-A6CC-11330C107CB7}">
      <dgm:prSet/>
      <dgm:spPr/>
      <dgm:t>
        <a:bodyPr/>
        <a:lstStyle/>
        <a:p>
          <a:endParaRPr lang="es-GT"/>
        </a:p>
      </dgm:t>
    </dgm:pt>
    <dgm:pt modelId="{77C93DE4-14CD-48A6-A4A8-AB6968D8A698}" type="sibTrans" cxnId="{92EC60A5-8D87-43FB-A6CC-11330C107CB7}">
      <dgm:prSet/>
      <dgm:spPr/>
      <dgm:t>
        <a:bodyPr/>
        <a:lstStyle/>
        <a:p>
          <a:endParaRPr lang="es-GT"/>
        </a:p>
      </dgm:t>
    </dgm:pt>
    <dgm:pt modelId="{2AC3C53D-D368-472C-8592-FBEAB35422F6}">
      <dgm:prSet phldrT="[Texto]" phldr="1"/>
      <dgm:spPr>
        <a:blipFill rotWithShape="0">
          <a:blip xmlns:r="http://schemas.openxmlformats.org/officeDocument/2006/relationships" r:embed="rId1"/>
          <a:stretch>
            <a:fillRect/>
          </a:stretch>
        </a:blipFill>
      </dgm:spPr>
      <dgm:t>
        <a:bodyPr/>
        <a:lstStyle/>
        <a:p>
          <a:endParaRPr lang="es-GT" dirty="0"/>
        </a:p>
      </dgm:t>
    </dgm:pt>
    <dgm:pt modelId="{DA74BE68-6EB5-41FC-8748-EB39284EBB7A}" type="parTrans" cxnId="{0E0866F2-3EF1-40DE-8B9A-6DFE48F658D5}">
      <dgm:prSet/>
      <dgm:spPr/>
      <dgm:t>
        <a:bodyPr/>
        <a:lstStyle/>
        <a:p>
          <a:endParaRPr lang="es-GT"/>
        </a:p>
      </dgm:t>
    </dgm:pt>
    <dgm:pt modelId="{ED3E3CA2-3E2D-462E-8506-48A9F4365CB2}" type="sibTrans" cxnId="{0E0866F2-3EF1-40DE-8B9A-6DFE48F658D5}">
      <dgm:prSet/>
      <dgm:spPr/>
      <dgm:t>
        <a:bodyPr/>
        <a:lstStyle/>
        <a:p>
          <a:endParaRPr lang="es-GT"/>
        </a:p>
      </dgm:t>
    </dgm:pt>
    <dgm:pt modelId="{6585D06F-A649-40FC-A129-0871E856C932}">
      <dgm:prSet phldrT="[Texto]"/>
      <dgm:spPr/>
      <dgm:t>
        <a:bodyPr/>
        <a:lstStyle/>
        <a:p>
          <a:r>
            <a:rPr lang="es-GT" dirty="0" smtClean="0"/>
            <a:t>Cada vez que ha aparecido un nuevo fenómeno en nuestra historia, el hombre ha desarrollado una nueva ciencia que tratara de estudiarlo y describirlo. Surgieron las computadoras y con ellas se desarrolló la Informática.</a:t>
          </a:r>
          <a:endParaRPr lang="es-GT" dirty="0"/>
        </a:p>
      </dgm:t>
    </dgm:pt>
    <dgm:pt modelId="{3E7D7FA1-0D0E-4269-8CA0-CB7B4A68BB27}" type="parTrans" cxnId="{C2085B67-DCCD-4FED-91D8-A5758480F28F}">
      <dgm:prSet/>
      <dgm:spPr/>
      <dgm:t>
        <a:bodyPr/>
        <a:lstStyle/>
        <a:p>
          <a:endParaRPr lang="es-GT"/>
        </a:p>
      </dgm:t>
    </dgm:pt>
    <dgm:pt modelId="{9B4BD356-C783-4D58-B192-8218B008735D}" type="sibTrans" cxnId="{C2085B67-DCCD-4FED-91D8-A5758480F28F}">
      <dgm:prSet/>
      <dgm:spPr/>
      <dgm:t>
        <a:bodyPr/>
        <a:lstStyle/>
        <a:p>
          <a:endParaRPr lang="es-GT"/>
        </a:p>
      </dgm:t>
    </dgm:pt>
    <dgm:pt modelId="{741F5330-AB51-41B8-96D7-15977FF0C777}">
      <dgm:prSet phldrT="[Texto]"/>
      <dgm:spPr>
        <a:blipFill rotWithShape="0">
          <a:blip xmlns:r="http://schemas.openxmlformats.org/officeDocument/2006/relationships" r:embed="rId2"/>
          <a:stretch>
            <a:fillRect/>
          </a:stretch>
        </a:blipFill>
      </dgm:spPr>
      <dgm:t>
        <a:bodyPr/>
        <a:lstStyle/>
        <a:p>
          <a:endParaRPr lang="es-GT" dirty="0"/>
        </a:p>
      </dgm:t>
    </dgm:pt>
    <dgm:pt modelId="{49B2D404-A040-48BD-87ED-FC111FB1169C}" type="parTrans" cxnId="{0C737785-475C-4EC9-9293-A06E5C7A35C2}">
      <dgm:prSet/>
      <dgm:spPr/>
      <dgm:t>
        <a:bodyPr/>
        <a:lstStyle/>
        <a:p>
          <a:endParaRPr lang="es-GT"/>
        </a:p>
      </dgm:t>
    </dgm:pt>
    <dgm:pt modelId="{0CDB83B9-5997-4EE9-9E59-CF8EE4C6882E}" type="sibTrans" cxnId="{0C737785-475C-4EC9-9293-A06E5C7A35C2}">
      <dgm:prSet/>
      <dgm:spPr/>
      <dgm:t>
        <a:bodyPr/>
        <a:lstStyle/>
        <a:p>
          <a:endParaRPr lang="es-GT"/>
        </a:p>
      </dgm:t>
    </dgm:pt>
    <dgm:pt modelId="{D17E40A2-DB80-42A2-B330-B76AC951B58F}" type="pres">
      <dgm:prSet presAssocID="{92DB7BC3-5F3E-4DCF-A294-A5715EAD0BE1}" presName="rootnode" presStyleCnt="0">
        <dgm:presLayoutVars>
          <dgm:chMax/>
          <dgm:chPref/>
          <dgm:dir/>
          <dgm:animLvl val="lvl"/>
        </dgm:presLayoutVars>
      </dgm:prSet>
      <dgm:spPr/>
      <dgm:t>
        <a:bodyPr/>
        <a:lstStyle/>
        <a:p>
          <a:endParaRPr lang="es-GT"/>
        </a:p>
      </dgm:t>
    </dgm:pt>
    <dgm:pt modelId="{1876BD90-8183-4CDB-9CA9-A99AD872EBCE}" type="pres">
      <dgm:prSet presAssocID="{2F14597D-6E4B-42D9-BB5D-DBA9F353126B}" presName="composite" presStyleCnt="0"/>
      <dgm:spPr/>
    </dgm:pt>
    <dgm:pt modelId="{12D73950-156C-42FE-BD0B-C2CFD415831D}" type="pres">
      <dgm:prSet presAssocID="{2F14597D-6E4B-42D9-BB5D-DBA9F353126B}" presName="bentUpArrow1" presStyleLbl="alignImgPlace1" presStyleIdx="0" presStyleCnt="1"/>
      <dgm:spPr/>
    </dgm:pt>
    <dgm:pt modelId="{C298B454-7620-4D17-8B37-2EBC43774AA4}" type="pres">
      <dgm:prSet presAssocID="{2F14597D-6E4B-42D9-BB5D-DBA9F353126B}" presName="ParentText" presStyleLbl="node1" presStyleIdx="0" presStyleCnt="2">
        <dgm:presLayoutVars>
          <dgm:chMax val="1"/>
          <dgm:chPref val="1"/>
          <dgm:bulletEnabled val="1"/>
        </dgm:presLayoutVars>
      </dgm:prSet>
      <dgm:spPr/>
      <dgm:t>
        <a:bodyPr/>
        <a:lstStyle/>
        <a:p>
          <a:endParaRPr lang="es-GT"/>
        </a:p>
      </dgm:t>
    </dgm:pt>
    <dgm:pt modelId="{DC95A945-5524-4DC1-891A-AD918E275DD4}" type="pres">
      <dgm:prSet presAssocID="{2F14597D-6E4B-42D9-BB5D-DBA9F353126B}" presName="ChildText" presStyleLbl="revTx" presStyleIdx="0" presStyleCnt="2" custLinFactNeighborX="17892" custLinFactNeighborY="3485">
        <dgm:presLayoutVars>
          <dgm:chMax val="0"/>
          <dgm:chPref val="0"/>
          <dgm:bulletEnabled val="1"/>
        </dgm:presLayoutVars>
      </dgm:prSet>
      <dgm:spPr/>
      <dgm:t>
        <a:bodyPr/>
        <a:lstStyle/>
        <a:p>
          <a:endParaRPr lang="es-GT"/>
        </a:p>
      </dgm:t>
    </dgm:pt>
    <dgm:pt modelId="{4B926735-51A4-478F-B5B0-00C4C6B96954}" type="pres">
      <dgm:prSet presAssocID="{77C93DE4-14CD-48A6-A4A8-AB6968D8A698}" presName="sibTrans" presStyleCnt="0"/>
      <dgm:spPr/>
    </dgm:pt>
    <dgm:pt modelId="{7DE2F509-BBCC-417C-B5CA-FF092E2A7F43}" type="pres">
      <dgm:prSet presAssocID="{6585D06F-A649-40FC-A129-0871E856C932}" presName="composite" presStyleCnt="0"/>
      <dgm:spPr/>
    </dgm:pt>
    <dgm:pt modelId="{A6A20045-6843-4E71-8AA7-C2587DA96DFD}" type="pres">
      <dgm:prSet presAssocID="{6585D06F-A649-40FC-A129-0871E856C932}" presName="ParentText" presStyleLbl="node1" presStyleIdx="1" presStyleCnt="2" custLinFactNeighborX="-4338" custLinFactNeighborY="2817">
        <dgm:presLayoutVars>
          <dgm:chMax val="1"/>
          <dgm:chPref val="1"/>
          <dgm:bulletEnabled val="1"/>
        </dgm:presLayoutVars>
      </dgm:prSet>
      <dgm:spPr/>
      <dgm:t>
        <a:bodyPr/>
        <a:lstStyle/>
        <a:p>
          <a:endParaRPr lang="es-GT"/>
        </a:p>
      </dgm:t>
    </dgm:pt>
    <dgm:pt modelId="{5EFD63C0-B69C-4F3C-B10E-B58E684D5CAB}" type="pres">
      <dgm:prSet presAssocID="{6585D06F-A649-40FC-A129-0871E856C932}" presName="FinalChildText" presStyleLbl="revTx" presStyleIdx="1" presStyleCnt="2" custLinFactNeighborX="-1627" custLinFactNeighborY="4879">
        <dgm:presLayoutVars>
          <dgm:chMax val="0"/>
          <dgm:chPref val="0"/>
          <dgm:bulletEnabled val="1"/>
        </dgm:presLayoutVars>
      </dgm:prSet>
      <dgm:spPr/>
      <dgm:t>
        <a:bodyPr/>
        <a:lstStyle/>
        <a:p>
          <a:endParaRPr lang="es-GT"/>
        </a:p>
      </dgm:t>
    </dgm:pt>
  </dgm:ptLst>
  <dgm:cxnLst>
    <dgm:cxn modelId="{0E0866F2-3EF1-40DE-8B9A-6DFE48F658D5}" srcId="{2F14597D-6E4B-42D9-BB5D-DBA9F353126B}" destId="{2AC3C53D-D368-472C-8592-FBEAB35422F6}" srcOrd="0" destOrd="0" parTransId="{DA74BE68-6EB5-41FC-8748-EB39284EBB7A}" sibTransId="{ED3E3CA2-3E2D-462E-8506-48A9F4365CB2}"/>
    <dgm:cxn modelId="{0C737785-475C-4EC9-9293-A06E5C7A35C2}" srcId="{6585D06F-A649-40FC-A129-0871E856C932}" destId="{741F5330-AB51-41B8-96D7-15977FF0C777}" srcOrd="0" destOrd="0" parTransId="{49B2D404-A040-48BD-87ED-FC111FB1169C}" sibTransId="{0CDB83B9-5997-4EE9-9E59-CF8EE4C6882E}"/>
    <dgm:cxn modelId="{1901EB42-3D43-4F61-AEAC-A05139FB4780}" type="presOf" srcId="{2F14597D-6E4B-42D9-BB5D-DBA9F353126B}" destId="{C298B454-7620-4D17-8B37-2EBC43774AA4}" srcOrd="0" destOrd="0" presId="urn:microsoft.com/office/officeart/2005/8/layout/StepDownProcess"/>
    <dgm:cxn modelId="{92AEE199-16EC-4FD4-9719-25B3899C8DF3}" type="presOf" srcId="{2AC3C53D-D368-472C-8592-FBEAB35422F6}" destId="{DC95A945-5524-4DC1-891A-AD918E275DD4}" srcOrd="0" destOrd="0" presId="urn:microsoft.com/office/officeart/2005/8/layout/StepDownProcess"/>
    <dgm:cxn modelId="{92EC60A5-8D87-43FB-A6CC-11330C107CB7}" srcId="{92DB7BC3-5F3E-4DCF-A294-A5715EAD0BE1}" destId="{2F14597D-6E4B-42D9-BB5D-DBA9F353126B}" srcOrd="0" destOrd="0" parTransId="{800C1EF0-4898-4B26-B5DC-343D2BF25A65}" sibTransId="{77C93DE4-14CD-48A6-A4A8-AB6968D8A698}"/>
    <dgm:cxn modelId="{04A2E26B-B222-4BA7-A33A-8D567B5F67D9}" type="presOf" srcId="{92DB7BC3-5F3E-4DCF-A294-A5715EAD0BE1}" destId="{D17E40A2-DB80-42A2-B330-B76AC951B58F}" srcOrd="0" destOrd="0" presId="urn:microsoft.com/office/officeart/2005/8/layout/StepDownProcess"/>
    <dgm:cxn modelId="{AFBDBA2C-BC6B-45FA-8903-C0A4430485BC}" type="presOf" srcId="{6585D06F-A649-40FC-A129-0871E856C932}" destId="{A6A20045-6843-4E71-8AA7-C2587DA96DFD}" srcOrd="0" destOrd="0" presId="urn:microsoft.com/office/officeart/2005/8/layout/StepDownProcess"/>
    <dgm:cxn modelId="{2DC17365-82A8-4299-8D09-B4BA6913AD22}" type="presOf" srcId="{741F5330-AB51-41B8-96D7-15977FF0C777}" destId="{5EFD63C0-B69C-4F3C-B10E-B58E684D5CAB}" srcOrd="0" destOrd="0" presId="urn:microsoft.com/office/officeart/2005/8/layout/StepDownProcess"/>
    <dgm:cxn modelId="{C2085B67-DCCD-4FED-91D8-A5758480F28F}" srcId="{92DB7BC3-5F3E-4DCF-A294-A5715EAD0BE1}" destId="{6585D06F-A649-40FC-A129-0871E856C932}" srcOrd="1" destOrd="0" parTransId="{3E7D7FA1-0D0E-4269-8CA0-CB7B4A68BB27}" sibTransId="{9B4BD356-C783-4D58-B192-8218B008735D}"/>
    <dgm:cxn modelId="{40812654-CC04-4B36-A6C2-5ABD9104B55B}" type="presParOf" srcId="{D17E40A2-DB80-42A2-B330-B76AC951B58F}" destId="{1876BD90-8183-4CDB-9CA9-A99AD872EBCE}" srcOrd="0" destOrd="0" presId="urn:microsoft.com/office/officeart/2005/8/layout/StepDownProcess"/>
    <dgm:cxn modelId="{DC7F94E0-95E6-4EA4-8F7F-0EF33A0AF35D}" type="presParOf" srcId="{1876BD90-8183-4CDB-9CA9-A99AD872EBCE}" destId="{12D73950-156C-42FE-BD0B-C2CFD415831D}" srcOrd="0" destOrd="0" presId="urn:microsoft.com/office/officeart/2005/8/layout/StepDownProcess"/>
    <dgm:cxn modelId="{AE39EAD7-6B98-4864-953B-9FE449C898CA}" type="presParOf" srcId="{1876BD90-8183-4CDB-9CA9-A99AD872EBCE}" destId="{C298B454-7620-4D17-8B37-2EBC43774AA4}" srcOrd="1" destOrd="0" presId="urn:microsoft.com/office/officeart/2005/8/layout/StepDownProcess"/>
    <dgm:cxn modelId="{FF513A97-CBB3-423E-BE00-0621D2F0C826}" type="presParOf" srcId="{1876BD90-8183-4CDB-9CA9-A99AD872EBCE}" destId="{DC95A945-5524-4DC1-891A-AD918E275DD4}" srcOrd="2" destOrd="0" presId="urn:microsoft.com/office/officeart/2005/8/layout/StepDownProcess"/>
    <dgm:cxn modelId="{87954983-9083-451B-950A-26EE95A359F8}" type="presParOf" srcId="{D17E40A2-DB80-42A2-B330-B76AC951B58F}" destId="{4B926735-51A4-478F-B5B0-00C4C6B96954}" srcOrd="1" destOrd="0" presId="urn:microsoft.com/office/officeart/2005/8/layout/StepDownProcess"/>
    <dgm:cxn modelId="{E93D4E36-32BB-45B6-B168-BF9AD9D2A6B6}" type="presParOf" srcId="{D17E40A2-DB80-42A2-B330-B76AC951B58F}" destId="{7DE2F509-BBCC-417C-B5CA-FF092E2A7F43}" srcOrd="2" destOrd="0" presId="urn:microsoft.com/office/officeart/2005/8/layout/StepDownProcess"/>
    <dgm:cxn modelId="{11C89120-4498-49BC-849E-D26669542813}" type="presParOf" srcId="{7DE2F509-BBCC-417C-B5CA-FF092E2A7F43}" destId="{A6A20045-6843-4E71-8AA7-C2587DA96DFD}" srcOrd="0" destOrd="0" presId="urn:microsoft.com/office/officeart/2005/8/layout/StepDownProcess"/>
    <dgm:cxn modelId="{E9E02133-B424-422A-8D24-EFC1C0FE7498}" type="presParOf" srcId="{7DE2F509-BBCC-417C-B5CA-FF092E2A7F43}" destId="{5EFD63C0-B69C-4F3C-B10E-B58E684D5CA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53CCF8-5D50-4B92-A3D2-F757F49BB95B}"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s-GT"/>
        </a:p>
      </dgm:t>
    </dgm:pt>
    <dgm:pt modelId="{1F55AB0C-4211-4094-92BC-D9C9F6408CB4}">
      <dgm:prSet phldrT="[Texto]"/>
      <dgm:spPr/>
      <dgm:t>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dirty="0"/>
        </a:p>
      </dgm:t>
    </dgm:pt>
    <dgm:pt modelId="{25D3A614-197C-4B54-A26E-875C59ADA7A1}" type="parTrans" cxnId="{9D09AC7E-E5DA-4A67-A3AD-BA255AC7B4D1}">
      <dgm:prSet/>
      <dgm:spPr/>
      <dgm:t>
        <a:bodyPr/>
        <a:lstStyle/>
        <a:p>
          <a:endParaRPr lang="es-GT"/>
        </a:p>
      </dgm:t>
    </dgm:pt>
    <dgm:pt modelId="{715B4179-90A8-4F81-908A-BE6C8663BE5B}" type="sibTrans" cxnId="{9D09AC7E-E5DA-4A67-A3AD-BA255AC7B4D1}">
      <dgm:prSet/>
      <dgm:spPr/>
      <dgm:t>
        <a:bodyPr/>
        <a:lstStyle/>
        <a:p>
          <a:endParaRPr lang="es-GT"/>
        </a:p>
      </dgm:t>
    </dgm:pt>
    <dgm:pt modelId="{7E1B1FCC-55A6-48BC-9E93-C70D3E6EB7DA}">
      <dgm:prSet phldrT="[Texto]"/>
      <dgm:spPr/>
      <dgm:t>
        <a:bodyPr/>
        <a:lstStyle/>
        <a:p>
          <a:r>
            <a:rPr lang="es-GT" b="1" i="0" dirty="0" smtClean="0"/>
            <a:t>Mantenimiento programado</a:t>
          </a:r>
        </a:p>
      </dgm:t>
    </dgm:pt>
    <dgm:pt modelId="{6B423E69-7544-4C90-94E6-FDA9AD2DCF54}" type="sibTrans" cxnId="{B032386D-3B09-4824-A0B4-48BD813A6D76}">
      <dgm:prSet/>
      <dgm:spPr/>
      <dgm:t>
        <a:bodyPr/>
        <a:lstStyle/>
        <a:p>
          <a:endParaRPr lang="es-GT"/>
        </a:p>
      </dgm:t>
    </dgm:pt>
    <dgm:pt modelId="{0D1A747C-0BF4-447B-BB6B-D8F7039FBA9B}" type="parTrans" cxnId="{B032386D-3B09-4824-A0B4-48BD813A6D76}">
      <dgm:prSet/>
      <dgm:spPr/>
      <dgm:t>
        <a:bodyPr/>
        <a:lstStyle/>
        <a:p>
          <a:endParaRPr lang="es-GT"/>
        </a:p>
      </dgm:t>
    </dgm:pt>
    <dgm:pt modelId="{239F002E-634D-4C7E-997B-E74C9AB74791}" type="pres">
      <dgm:prSet presAssocID="{E753CCF8-5D50-4B92-A3D2-F757F49BB95B}" presName="Name0" presStyleCnt="0">
        <dgm:presLayoutVars>
          <dgm:chMax/>
          <dgm:chPref/>
          <dgm:dir/>
          <dgm:animLvl val="lvl"/>
        </dgm:presLayoutVars>
      </dgm:prSet>
      <dgm:spPr/>
      <dgm:t>
        <a:bodyPr/>
        <a:lstStyle/>
        <a:p>
          <a:endParaRPr lang="es-GT"/>
        </a:p>
      </dgm:t>
    </dgm:pt>
    <dgm:pt modelId="{12F61B63-1939-40D6-A8D8-4F1EF5C1C3EF}" type="pres">
      <dgm:prSet presAssocID="{7E1B1FCC-55A6-48BC-9E93-C70D3E6EB7DA}" presName="composite" presStyleCnt="0"/>
      <dgm:spPr/>
    </dgm:pt>
    <dgm:pt modelId="{A3A5EDE4-F076-4BAE-B613-9625153D8E37}" type="pres">
      <dgm:prSet presAssocID="{7E1B1FCC-55A6-48BC-9E93-C70D3E6EB7DA}" presName="ParentAccentShape" presStyleLbl="trBgShp" presStyleIdx="0" presStyleCnt="2"/>
      <dgm:spPr/>
    </dgm:pt>
    <dgm:pt modelId="{13B9C29F-6A62-48CE-B0D7-36C201C52CE2}" type="pres">
      <dgm:prSet presAssocID="{7E1B1FCC-55A6-48BC-9E93-C70D3E6EB7DA}" presName="ParentText" presStyleLbl="revTx" presStyleIdx="0" presStyleCnt="2">
        <dgm:presLayoutVars>
          <dgm:chMax val="1"/>
          <dgm:chPref val="1"/>
          <dgm:bulletEnabled val="1"/>
        </dgm:presLayoutVars>
      </dgm:prSet>
      <dgm:spPr/>
      <dgm:t>
        <a:bodyPr/>
        <a:lstStyle/>
        <a:p>
          <a:endParaRPr lang="es-GT"/>
        </a:p>
      </dgm:t>
    </dgm:pt>
    <dgm:pt modelId="{330705EF-AE35-46D7-BC7F-99F74E81FC94}" type="pres">
      <dgm:prSet presAssocID="{7E1B1FCC-55A6-48BC-9E93-C70D3E6EB7DA}" presName="ChildText" presStyleLbl="revTx" presStyleIdx="1" presStyleCnt="2" custLinFactNeighborX="1634" custLinFactNeighborY="-15394">
        <dgm:presLayoutVars>
          <dgm:chMax val="0"/>
          <dgm:chPref val="0"/>
        </dgm:presLayoutVars>
      </dgm:prSet>
      <dgm:spPr/>
      <dgm:t>
        <a:bodyPr/>
        <a:lstStyle/>
        <a:p>
          <a:endParaRPr lang="es-GT"/>
        </a:p>
      </dgm:t>
    </dgm:pt>
    <dgm:pt modelId="{935A69AF-7760-4C5B-BF9F-055483B8ACC4}" type="pres">
      <dgm:prSet presAssocID="{7E1B1FCC-55A6-48BC-9E93-C70D3E6EB7DA}" presName="ChildAccentShape" presStyleLbl="trBgShp" presStyleIdx="1" presStyleCnt="2"/>
      <dgm:spPr/>
    </dgm:pt>
    <dgm:pt modelId="{531C8535-E73C-4DEE-84DF-7CA2E819557F}" type="pres">
      <dgm:prSet presAssocID="{7E1B1FCC-55A6-48BC-9E93-C70D3E6EB7DA}" presName="Image" presStyleLbl="alignImgPlace1" presStyleIdx="0" presStyleCnt="1" custLinFactNeighborX="1812" custLinFactNeighborY="-13685"/>
      <dgm:spPr>
        <a:blipFill rotWithShape="1">
          <a:blip xmlns:r="http://schemas.openxmlformats.org/officeDocument/2006/relationships" r:embed="rId1"/>
          <a:stretch>
            <a:fillRect/>
          </a:stretch>
        </a:blipFill>
      </dgm:spPr>
      <dgm:t>
        <a:bodyPr/>
        <a:lstStyle/>
        <a:p>
          <a:endParaRPr lang="es-GT"/>
        </a:p>
      </dgm:t>
    </dgm:pt>
  </dgm:ptLst>
  <dgm:cxnLst>
    <dgm:cxn modelId="{B032386D-3B09-4824-A0B4-48BD813A6D76}" srcId="{E753CCF8-5D50-4B92-A3D2-F757F49BB95B}" destId="{7E1B1FCC-55A6-48BC-9E93-C70D3E6EB7DA}" srcOrd="0" destOrd="0" parTransId="{0D1A747C-0BF4-447B-BB6B-D8F7039FBA9B}" sibTransId="{6B423E69-7544-4C90-94E6-FDA9AD2DCF54}"/>
    <dgm:cxn modelId="{F8E3257B-AD63-417D-A971-892F1C83E820}" type="presOf" srcId="{E753CCF8-5D50-4B92-A3D2-F757F49BB95B}" destId="{239F002E-634D-4C7E-997B-E74C9AB74791}" srcOrd="0" destOrd="0" presId="urn:microsoft.com/office/officeart/2009/3/layout/SnapshotPictureList"/>
    <dgm:cxn modelId="{1E43E212-8C44-4306-B860-B178EB78A9F6}" type="presOf" srcId="{7E1B1FCC-55A6-48BC-9E93-C70D3E6EB7DA}" destId="{13B9C29F-6A62-48CE-B0D7-36C201C52CE2}" srcOrd="0" destOrd="0" presId="urn:microsoft.com/office/officeart/2009/3/layout/SnapshotPictureList"/>
    <dgm:cxn modelId="{9D09AC7E-E5DA-4A67-A3AD-BA255AC7B4D1}" srcId="{7E1B1FCC-55A6-48BC-9E93-C70D3E6EB7DA}" destId="{1F55AB0C-4211-4094-92BC-D9C9F6408CB4}" srcOrd="0" destOrd="0" parTransId="{25D3A614-197C-4B54-A26E-875C59ADA7A1}" sibTransId="{715B4179-90A8-4F81-908A-BE6C8663BE5B}"/>
    <dgm:cxn modelId="{405AF542-D94F-430C-A81F-0D9BD33D5A46}" type="presOf" srcId="{1F55AB0C-4211-4094-92BC-D9C9F6408CB4}" destId="{330705EF-AE35-46D7-BC7F-99F74E81FC94}" srcOrd="0" destOrd="0" presId="urn:microsoft.com/office/officeart/2009/3/layout/SnapshotPictureList"/>
    <dgm:cxn modelId="{1ADC8A64-3F38-4369-8179-6FBEC8E67DE8}" type="presParOf" srcId="{239F002E-634D-4C7E-997B-E74C9AB74791}" destId="{12F61B63-1939-40D6-A8D8-4F1EF5C1C3EF}" srcOrd="0" destOrd="0" presId="urn:microsoft.com/office/officeart/2009/3/layout/SnapshotPictureList"/>
    <dgm:cxn modelId="{16E32D42-55CF-4943-BC98-C9FF2366BF27}" type="presParOf" srcId="{12F61B63-1939-40D6-A8D8-4F1EF5C1C3EF}" destId="{A3A5EDE4-F076-4BAE-B613-9625153D8E37}" srcOrd="0" destOrd="0" presId="urn:microsoft.com/office/officeart/2009/3/layout/SnapshotPictureList"/>
    <dgm:cxn modelId="{F91D4D51-AC4D-49C1-BCA5-DE0EB759C274}" type="presParOf" srcId="{12F61B63-1939-40D6-A8D8-4F1EF5C1C3EF}" destId="{13B9C29F-6A62-48CE-B0D7-36C201C52CE2}" srcOrd="1" destOrd="0" presId="urn:microsoft.com/office/officeart/2009/3/layout/SnapshotPictureList"/>
    <dgm:cxn modelId="{F6E03069-B18A-4607-A9C0-CB9B4E4D5A74}" type="presParOf" srcId="{12F61B63-1939-40D6-A8D8-4F1EF5C1C3EF}" destId="{330705EF-AE35-46D7-BC7F-99F74E81FC94}" srcOrd="2" destOrd="0" presId="urn:microsoft.com/office/officeart/2009/3/layout/SnapshotPictureList"/>
    <dgm:cxn modelId="{584A4AA7-288A-4FAD-B26E-8421BC66448F}" type="presParOf" srcId="{12F61B63-1939-40D6-A8D8-4F1EF5C1C3EF}" destId="{935A69AF-7760-4C5B-BF9F-055483B8ACC4}" srcOrd="3" destOrd="0" presId="urn:microsoft.com/office/officeart/2009/3/layout/SnapshotPictureList"/>
    <dgm:cxn modelId="{E60CE3D3-CBDF-4032-A889-AE923674057B}" type="presParOf" srcId="{12F61B63-1939-40D6-A8D8-4F1EF5C1C3EF}" destId="{531C8535-E73C-4DEE-84DF-7CA2E819557F}"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73950-156C-42FE-BD0B-C2CFD415831D}">
      <dsp:nvSpPr>
        <dsp:cNvPr id="0" name=""/>
        <dsp:cNvSpPr/>
      </dsp:nvSpPr>
      <dsp:spPr>
        <a:xfrm rot="5400000">
          <a:off x="528533" y="2486387"/>
          <a:ext cx="1980372" cy="2254583"/>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p3d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C298B454-7620-4D17-8B37-2EBC43774AA4}">
      <dsp:nvSpPr>
        <dsp:cNvPr id="0" name=""/>
        <dsp:cNvSpPr/>
      </dsp:nvSpPr>
      <dsp:spPr>
        <a:xfrm>
          <a:off x="3855" y="291105"/>
          <a:ext cx="3333781" cy="2333538"/>
        </a:xfrm>
        <a:prstGeom prst="roundRect">
          <a:avLst>
            <a:gd name="adj" fmla="val 1667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b="0" i="0" kern="1200" dirty="0" smtClean="0"/>
            <a:t>La informática surgió como el centro de atención sobre el cual giraron cada uno de los desarrollos tecnológicos del siglo pasado</a:t>
          </a:r>
          <a:endParaRPr lang="es-GT" sz="1600" kern="1200" dirty="0"/>
        </a:p>
      </dsp:txBody>
      <dsp:txXfrm>
        <a:off x="117789" y="405039"/>
        <a:ext cx="3105913" cy="2105670"/>
      </dsp:txXfrm>
    </dsp:sp>
    <dsp:sp modelId="{DC95A945-5524-4DC1-891A-AD918E275DD4}">
      <dsp:nvSpPr>
        <dsp:cNvPr id="0" name=""/>
        <dsp:cNvSpPr/>
      </dsp:nvSpPr>
      <dsp:spPr>
        <a:xfrm>
          <a:off x="3771459" y="579390"/>
          <a:ext cx="2424674" cy="1886068"/>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endParaRPr lang="es-GT" sz="1200" kern="1200" dirty="0"/>
        </a:p>
      </dsp:txBody>
      <dsp:txXfrm>
        <a:off x="3771459" y="579390"/>
        <a:ext cx="2424674" cy="1886068"/>
      </dsp:txXfrm>
    </dsp:sp>
    <dsp:sp modelId="{A6A20045-6843-4E71-8AA7-C2587DA96DFD}">
      <dsp:nvSpPr>
        <dsp:cNvPr id="0" name=""/>
        <dsp:cNvSpPr/>
      </dsp:nvSpPr>
      <dsp:spPr>
        <a:xfrm>
          <a:off x="2623294" y="2978174"/>
          <a:ext cx="3333781" cy="2333538"/>
        </a:xfrm>
        <a:prstGeom prst="roundRect">
          <a:avLst>
            <a:gd name="adj" fmla="val 16670"/>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GT" sz="1600" kern="1200" dirty="0" smtClean="0"/>
            <a:t>Cada vez que ha aparecido un nuevo fenómeno en nuestra historia, el hombre ha desarrollado una nueva ciencia que tratara de estudiarlo y describirlo. Surgieron las computadoras y con ellas se desarrolló la Informática.</a:t>
          </a:r>
          <a:endParaRPr lang="es-GT" sz="1600" kern="1200" dirty="0"/>
        </a:p>
      </dsp:txBody>
      <dsp:txXfrm>
        <a:off x="2737228" y="3092108"/>
        <a:ext cx="3105913" cy="2105670"/>
      </dsp:txXfrm>
    </dsp:sp>
    <dsp:sp modelId="{5EFD63C0-B69C-4F3C-B10E-B58E684D5CAB}">
      <dsp:nvSpPr>
        <dsp:cNvPr id="0" name=""/>
        <dsp:cNvSpPr/>
      </dsp:nvSpPr>
      <dsp:spPr>
        <a:xfrm>
          <a:off x="6062245" y="3227016"/>
          <a:ext cx="2424674" cy="1886068"/>
        </a:xfrm>
        <a:prstGeom prst="rect">
          <a:avLst/>
        </a:prstGeom>
        <a:blipFill rotWithShape="0">
          <a:blip xmlns:r="http://schemas.openxmlformats.org/officeDocument/2006/relationships" r:embed="rId2"/>
          <a:stretch>
            <a:fillRect/>
          </a:stretch>
        </a:blip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s-GT" sz="2800" kern="1200" dirty="0"/>
        </a:p>
      </dsp:txBody>
      <dsp:txXfrm>
        <a:off x="6062245" y="3227016"/>
        <a:ext cx="2424674" cy="188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A69AF-7760-4C5B-BF9F-055483B8ACC4}">
      <dsp:nvSpPr>
        <dsp:cNvPr id="0" name=""/>
        <dsp:cNvSpPr/>
      </dsp:nvSpPr>
      <dsp:spPr>
        <a:xfrm>
          <a:off x="7934553" y="1133689"/>
          <a:ext cx="193446" cy="3580281"/>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5EDE4-F076-4BAE-B613-9625153D8E37}">
      <dsp:nvSpPr>
        <dsp:cNvPr id="0" name=""/>
        <dsp:cNvSpPr/>
      </dsp:nvSpPr>
      <dsp:spPr>
        <a:xfrm>
          <a:off x="193446" y="1133689"/>
          <a:ext cx="5031232" cy="3580281"/>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C8535-E73C-4DEE-84DF-7CA2E819557F}">
      <dsp:nvSpPr>
        <dsp:cNvPr id="0" name=""/>
        <dsp:cNvSpPr/>
      </dsp:nvSpPr>
      <dsp:spPr>
        <a:xfrm>
          <a:off x="87660" y="241236"/>
          <a:ext cx="4837785" cy="3386633"/>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B9C29F-6A62-48CE-B0D7-36C201C52CE2}">
      <dsp:nvSpPr>
        <dsp:cNvPr id="0" name=""/>
        <dsp:cNvSpPr/>
      </dsp:nvSpPr>
      <dsp:spPr>
        <a:xfrm>
          <a:off x="390144" y="4092532"/>
          <a:ext cx="4641088" cy="424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0" tIns="76200" rIns="203200" bIns="76200" numCol="1" spcCol="1270" anchor="ctr" anchorCtr="0">
          <a:noAutofit/>
        </a:bodyPr>
        <a:lstStyle/>
        <a:p>
          <a:pPr lvl="0" algn="l" defTabSz="889000">
            <a:lnSpc>
              <a:spcPct val="90000"/>
            </a:lnSpc>
            <a:spcBef>
              <a:spcPct val="0"/>
            </a:spcBef>
            <a:spcAft>
              <a:spcPct val="35000"/>
            </a:spcAft>
          </a:pPr>
          <a:r>
            <a:rPr lang="es-GT" sz="2000" b="1" i="0" kern="1200" dirty="0" smtClean="0"/>
            <a:t>Mantenimiento programado</a:t>
          </a:r>
        </a:p>
      </dsp:txBody>
      <dsp:txXfrm>
        <a:off x="390144" y="4092532"/>
        <a:ext cx="4641088" cy="424982"/>
      </dsp:txXfrm>
    </dsp:sp>
    <dsp:sp modelId="{330705EF-AE35-46D7-BC7F-99F74E81FC94}">
      <dsp:nvSpPr>
        <dsp:cNvPr id="0" name=""/>
        <dsp:cNvSpPr/>
      </dsp:nvSpPr>
      <dsp:spPr>
        <a:xfrm>
          <a:off x="5467089" y="582540"/>
          <a:ext cx="2300224" cy="3580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pPr>
          <a:r>
            <a:rPr lang="es-GT" sz="1400" kern="1200" dirty="0" smtClean="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sz="1400" kern="1200" dirty="0"/>
        </a:p>
      </dsp:txBody>
      <dsp:txXfrm>
        <a:off x="5467089" y="582540"/>
        <a:ext cx="2300224" cy="358028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629A5-30A6-45C4-A596-2CB784FC31CE}" type="datetimeFigureOut">
              <a:rPr lang="es-GT" smtClean="0"/>
              <a:t>20/04/2017</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584C4-E5E0-490D-97E3-1418910C32CF}" type="slidenum">
              <a:rPr lang="es-GT" smtClean="0"/>
              <a:t>‹Nº›</a:t>
            </a:fld>
            <a:endParaRPr lang="es-GT"/>
          </a:p>
        </p:txBody>
      </p:sp>
    </p:spTree>
    <p:extLst>
      <p:ext uri="{BB962C8B-B14F-4D97-AF65-F5344CB8AC3E}">
        <p14:creationId xmlns:p14="http://schemas.microsoft.com/office/powerpoint/2010/main" val="185436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10"/>
          </p:nvPr>
        </p:nvSpPr>
        <p:spPr/>
        <p:txBody>
          <a:bodyPr/>
          <a:lstStyle/>
          <a:p>
            <a:fld id="{001584C4-E5E0-490D-97E3-1418910C32CF}" type="slidenum">
              <a:rPr lang="es-GT" smtClean="0"/>
              <a:t>3</a:t>
            </a:fld>
            <a:endParaRPr lang="es-GT"/>
          </a:p>
        </p:txBody>
      </p:sp>
    </p:spTree>
    <p:extLst>
      <p:ext uri="{BB962C8B-B14F-4D97-AF65-F5344CB8AC3E}">
        <p14:creationId xmlns:p14="http://schemas.microsoft.com/office/powerpoint/2010/main" val="410979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686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3548163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9155892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53429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764149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869109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7766463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9080439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5495141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123750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7994435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0048747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28594126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216149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569724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3736455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530808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987890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18047513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395772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8681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608207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5812729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53606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5227798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587779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523090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8038816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669795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428890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8665934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473846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46782191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7155609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9686369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951471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
        <p:nvSpPr>
          <p:cNvPr id="5" name="Date Placeholder 4"/>
          <p:cNvSpPr>
            <a:spLocks noGrp="1"/>
          </p:cNvSpPr>
          <p:nvPr>
            <p:ph type="dt" sz="half" idx="10"/>
          </p:nvPr>
        </p:nvSpPr>
        <p:spPr/>
        <p:txBody>
          <a:bodyPr/>
          <a:lstStyle/>
          <a:p>
            <a:fld id="{C7616CA0-919D-4A49-9C8A-62FDFB3A5183}" type="datetimeFigureOut">
              <a:rPr lang="en-US" smtClean="0"/>
              <a:t>4/20/2017</a:t>
            </a:fld>
            <a:endParaRPr lang="en-US" dirty="0"/>
          </a:p>
        </p:txBody>
      </p:sp>
    </p:spTree>
    <p:extLst>
      <p:ext uri="{BB962C8B-B14F-4D97-AF65-F5344CB8AC3E}">
        <p14:creationId xmlns:p14="http://schemas.microsoft.com/office/powerpoint/2010/main" val="272993790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5293119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46948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8845591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171036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0509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4606629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881660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129844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6EE87-EBD5-4F12-A48A-63ACA297AC8F}" type="datetimeFigureOut">
              <a:rPr lang="en-US" smtClean="0"/>
              <a:t>4/20/2017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1886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716459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91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109885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4667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16313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1648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2196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20110526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3627478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5378066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9466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318895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527012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27905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5977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2683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7405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33487935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046428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7384745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3.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4.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image" Target="../media/image4.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image" Target="../media/image3.pn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4195306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990814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31104293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298CD5-6C1E-4009-B41F-6DF62E31D3BE}" type="datetimeFigureOut">
              <a:rPr lang="en-US" smtClean="0"/>
              <a:pPr/>
              <a:t>4/20/2017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540401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6.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459573" y="0"/>
            <a:ext cx="7239482"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Liceo </a:t>
            </a:r>
            <a:r>
              <a:rPr lang="es-ES" sz="5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Compu</a:t>
            </a: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ES" sz="5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Market</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ángulo 9"/>
          <p:cNvSpPr/>
          <p:nvPr/>
        </p:nvSpPr>
        <p:spPr>
          <a:xfrm>
            <a:off x="459573" y="1138536"/>
            <a:ext cx="7503977" cy="923330"/>
          </a:xfrm>
          <a:prstGeom prst="rect">
            <a:avLst/>
          </a:prstGeom>
          <a:noFill/>
        </p:spPr>
        <p:txBody>
          <a:bodyPr wrap="none" lIns="91440" tIns="45720" rIns="91440" bIns="45720">
            <a:spAutoFit/>
          </a:bodyPr>
          <a:lstStyle/>
          <a:p>
            <a:pPr algn="ctr"/>
            <a:r>
              <a:rPr lang="es-ES" sz="5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Heydy</a:t>
            </a: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ES" sz="54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Yanely</a:t>
            </a: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Gómez</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Rectángulo 10"/>
          <p:cNvSpPr/>
          <p:nvPr/>
        </p:nvSpPr>
        <p:spPr>
          <a:xfrm>
            <a:off x="-1796201" y="2151812"/>
            <a:ext cx="15160444" cy="923330"/>
          </a:xfrm>
          <a:prstGeom prst="rect">
            <a:avLst/>
          </a:prstGeom>
          <a:noFill/>
        </p:spPr>
        <p:txBody>
          <a:bodyPr wrap="square" lIns="91440" tIns="45720" rIns="91440" bIns="45720">
            <a:spAutoFit/>
          </a:bodyPr>
          <a:lstStyle/>
          <a:p>
            <a:pPr algn="ctr"/>
            <a:r>
              <a:rPr lang="es-E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5to Bachiller en Ciencias y Letras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Rectángulo 1"/>
          <p:cNvSpPr/>
          <p:nvPr/>
        </p:nvSpPr>
        <p:spPr>
          <a:xfrm>
            <a:off x="321832" y="2967335"/>
            <a:ext cx="11548354" cy="923330"/>
          </a:xfrm>
          <a:prstGeom prst="rect">
            <a:avLst/>
          </a:prstGeom>
          <a:noFill/>
        </p:spPr>
        <p:txBody>
          <a:bodyPr wrap="none" lIns="91440" tIns="45720" rIns="91440" bIns="45720">
            <a:spAutoFit/>
          </a:bodyPr>
          <a:lstStyle/>
          <a:p>
            <a:pPr algn="ctr"/>
            <a:r>
              <a:rPr lang="es-GT"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 Orientación En Computación</a:t>
            </a:r>
            <a:endParaRPr lang="es-GT"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ángulo 2"/>
          <p:cNvSpPr/>
          <p:nvPr/>
        </p:nvSpPr>
        <p:spPr>
          <a:xfrm>
            <a:off x="459573" y="3947966"/>
            <a:ext cx="5120312" cy="923330"/>
          </a:xfrm>
          <a:prstGeom prst="rect">
            <a:avLst/>
          </a:prstGeom>
          <a:noFill/>
        </p:spPr>
        <p:txBody>
          <a:bodyPr wrap="none" lIns="91440" tIns="45720" rIns="91440" bIns="45720">
            <a:spAutoFit/>
          </a:bodyPr>
          <a:lstStyle/>
          <a:p>
            <a:pPr algn="ctr"/>
            <a:r>
              <a:rPr lang="es-ES" sz="5400" b="1" dirty="0" smtClean="0">
                <a:ln w="9525">
                  <a:solidFill>
                    <a:schemeClr val="bg1"/>
                  </a:solidFill>
                  <a:prstDash val="solid"/>
                </a:ln>
                <a:effectLst>
                  <a:outerShdw blurRad="12700" dist="38100" dir="2700000" algn="tl" rotWithShape="0">
                    <a:schemeClr val="bg1">
                      <a:lumMod val="50000"/>
                    </a:schemeClr>
                  </a:outerShdw>
                </a:effectLst>
              </a:rPr>
              <a:t>Erick </a:t>
            </a:r>
            <a:r>
              <a:rPr lang="es-ES" sz="5400" b="1" dirty="0" err="1" smtClean="0">
                <a:ln w="9525">
                  <a:solidFill>
                    <a:schemeClr val="bg1"/>
                  </a:solidFill>
                  <a:prstDash val="solid"/>
                </a:ln>
                <a:effectLst>
                  <a:outerShdw blurRad="12700" dist="38100" dir="2700000" algn="tl" rotWithShape="0">
                    <a:schemeClr val="bg1">
                      <a:lumMod val="50000"/>
                    </a:schemeClr>
                  </a:outerShdw>
                </a:effectLst>
              </a:rPr>
              <a:t>Gonzalez</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536350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xit" presetSubtype="32" fill="hold" grpId="0" nodeType="clickEffect">
                                  <p:stCondLst>
                                    <p:cond delay="0"/>
                                  </p:stCondLst>
                                  <p:childTnLst>
                                    <p:animEffect transition="out" filter="circle(out)">
                                      <p:cBhvr>
                                        <p:cTn id="26" dur="2000"/>
                                        <p:tgtEl>
                                          <p:spTgt spid="2"/>
                                        </p:tgtEl>
                                      </p:cBhvr>
                                    </p:animEffect>
                                    <p:set>
                                      <p:cBhvr>
                                        <p:cTn id="2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lenguaje de programacion linea del tiem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958" y="388002"/>
            <a:ext cx="9727461" cy="604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22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2054" y="4207412"/>
            <a:ext cx="6938118" cy="2308324"/>
          </a:xfrm>
          <a:prstGeom prst="rect">
            <a:avLst/>
          </a:prstGeom>
          <a:noFill/>
        </p:spPr>
        <p:txBody>
          <a:bodyPr wrap="none" lIns="91440" tIns="45720" rIns="91440" bIns="45720">
            <a:spAutoFit/>
          </a:bodyPr>
          <a:lstStyle/>
          <a:p>
            <a:pPr algn="ctr"/>
            <a:r>
              <a:rPr lang="es-E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Mantenimiento </a:t>
            </a:r>
          </a:p>
          <a:p>
            <a:pPr algn="ctr"/>
            <a:r>
              <a:rPr lang="es-E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Preventivo</a:t>
            </a:r>
            <a:endParaRPr lang="es-E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146" name="Picture 2"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382">
            <a:off x="3287082" y="385324"/>
            <a:ext cx="5643976" cy="365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9216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146"/>
                                        </p:tgtEl>
                                      </p:cBhvr>
                                    </p:animEffect>
                                    <p:set>
                                      <p:cBhvr>
                                        <p:cTn id="7" dur="1" fill="hold">
                                          <p:stCondLst>
                                            <p:cond delay="499"/>
                                          </p:stCondLst>
                                        </p:cTn>
                                        <p:tgtEl>
                                          <p:spTgt spid="614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520083320"/>
              </p:ext>
            </p:extLst>
          </p:nvPr>
        </p:nvGraphicFramePr>
        <p:xfrm>
          <a:off x="729293" y="80734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isplaystyle Mantenimiento\left\{{\begin{array}{l}De\;conservaci{\acute {o}}n\left\{{\begin{array}{l}Correctivo\left\{{\begin{array}{l}Inmediato\\Diferido\end{array}}\right.\\\\{\underline {Preventivo}}\left\{{\begin{array}{l}Programado\\Predictivo\\De\;oportunidad\end{array}}\right.\end{array}}\right.\\\\De\;actualizaci{\acute {o}}n\end{array}}\right.}"/>
          <p:cNvSpPr>
            <a:spLocks noChangeAspect="1" noChangeArrowheads="1"/>
          </p:cNvSpPr>
          <p:nvPr/>
        </p:nvSpPr>
        <p:spPr bwMode="auto">
          <a:xfrm rot="17461450">
            <a:off x="143049" y="1561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1303124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23890" y="900541"/>
            <a:ext cx="4758034" cy="923330"/>
          </a:xfrm>
          <a:prstGeom prst="rect">
            <a:avLst/>
          </a:prstGeom>
          <a:noFill/>
        </p:spPr>
        <p:txBody>
          <a:bodyPr wrap="none" lIns="91440" tIns="45720" rIns="91440" bIns="45720">
            <a:spAutoFit/>
          </a:bodyPr>
          <a:lstStyle/>
          <a:p>
            <a:pPr algn="ctr"/>
            <a:r>
              <a:rPr lang="es-E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t>
            </a: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ONCLUSION</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Flecha derecha 2"/>
          <p:cNvSpPr/>
          <p:nvPr/>
        </p:nvSpPr>
        <p:spPr>
          <a:xfrm>
            <a:off x="789140" y="237994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4" name="Rectángulo 3"/>
          <p:cNvSpPr/>
          <p:nvPr/>
        </p:nvSpPr>
        <p:spPr>
          <a:xfrm>
            <a:off x="1551220" y="2160596"/>
            <a:ext cx="8964313" cy="3416320"/>
          </a:xfrm>
          <a:prstGeom prst="rect">
            <a:avLst/>
          </a:prstGeom>
          <a:noFill/>
        </p:spPr>
        <p:txBody>
          <a:bodyPr wrap="none" lIns="91440" tIns="45720" rIns="91440" bIns="45720">
            <a:spAutoFit/>
          </a:bodyPr>
          <a:lstStyle/>
          <a:p>
            <a:pPr algn="ctr"/>
            <a:r>
              <a:rPr lang="es-ES" sz="5400" b="0" cap="none" spc="0" dirty="0" smtClean="0">
                <a:ln w="0"/>
                <a:solidFill>
                  <a:schemeClr val="accent1"/>
                </a:solidFill>
                <a:effectLst>
                  <a:outerShdw blurRad="38100" dist="25400" dir="5400000" algn="ctr" rotWithShape="0">
                    <a:srgbClr val="6E747A">
                      <a:alpha val="43000"/>
                    </a:srgbClr>
                  </a:outerShdw>
                </a:effectLst>
              </a:rPr>
              <a:t>En este trabajo aprendí</a:t>
            </a:r>
          </a:p>
          <a:p>
            <a:pPr algn="ctr"/>
            <a:r>
              <a:rPr lang="es-ES" sz="5400" dirty="0" smtClean="0">
                <a:ln w="0"/>
                <a:solidFill>
                  <a:schemeClr val="accent1"/>
                </a:solidFill>
                <a:effectLst>
                  <a:outerShdw blurRad="38100" dist="25400" dir="5400000" algn="ctr" rotWithShape="0">
                    <a:srgbClr val="6E747A">
                      <a:alpha val="43000"/>
                    </a:srgbClr>
                  </a:outerShdw>
                </a:effectLst>
              </a:rPr>
              <a:t>Un poco sobre lo que era </a:t>
            </a:r>
          </a:p>
          <a:p>
            <a:pPr algn="ctr"/>
            <a:r>
              <a:rPr lang="es-ES" sz="5400" b="0" cap="none" spc="0" dirty="0" smtClean="0">
                <a:ln w="0"/>
                <a:solidFill>
                  <a:schemeClr val="accent1"/>
                </a:solidFill>
                <a:effectLst>
                  <a:outerShdw blurRad="38100" dist="25400" dir="5400000" algn="ctr" rotWithShape="0">
                    <a:srgbClr val="6E747A">
                      <a:alpha val="43000"/>
                    </a:srgbClr>
                  </a:outerShdw>
                </a:effectLst>
              </a:rPr>
              <a:t>Informática y sus tipos de </a:t>
            </a:r>
          </a:p>
          <a:p>
            <a:pPr algn="ctr"/>
            <a:r>
              <a:rPr lang="es-ES" sz="5400" dirty="0" smtClean="0">
                <a:ln w="0"/>
                <a:solidFill>
                  <a:schemeClr val="accent1"/>
                </a:solidFill>
                <a:effectLst>
                  <a:outerShdw blurRad="38100" dist="25400" dir="5400000" algn="ctr" rotWithShape="0">
                    <a:srgbClr val="6E747A">
                      <a:alpha val="43000"/>
                    </a:srgbClr>
                  </a:outerShdw>
                </a:effectLst>
              </a:rPr>
              <a:t>Mantenimiento.</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292170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1"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dirty="0" smtClean="0"/>
              <a:t>En Este Trabajo Veremos un poco sobre algunos temas</a:t>
            </a:r>
          </a:p>
          <a:p>
            <a:r>
              <a:rPr lang="es-GT" dirty="0" smtClean="0"/>
              <a:t>Como la informática y sus tipos de mantenimiento</a:t>
            </a:r>
          </a:p>
          <a:p>
            <a:r>
              <a:rPr lang="es-GT" dirty="0" smtClean="0"/>
              <a:t>La programación y su línea de tiempo</a:t>
            </a:r>
            <a:endParaRPr lang="es-GT" dirty="0"/>
          </a:p>
        </p:txBody>
      </p:sp>
      <p:sp>
        <p:nvSpPr>
          <p:cNvPr id="4" name="Rectángulo 3"/>
          <p:cNvSpPr/>
          <p:nvPr/>
        </p:nvSpPr>
        <p:spPr>
          <a:xfrm>
            <a:off x="2593702" y="524760"/>
            <a:ext cx="4273927"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Introducción</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14426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grpId="0" nodeType="clickEffect">
                                  <p:stCondLst>
                                    <p:cond delay="0"/>
                                  </p:stCondLst>
                                  <p:childTnLst>
                                    <p:animEffect transition="out" filter="fade">
                                      <p:cBhvr>
                                        <p:cTn id="12" dur="1000"/>
                                        <p:tgtEl>
                                          <p:spTgt spid="3">
                                            <p:txEl>
                                              <p:pRg st="0" end="0"/>
                                            </p:txEl>
                                          </p:spTgt>
                                        </p:tgtEl>
                                      </p:cBhvr>
                                    </p:animEffect>
                                    <p:anim calcmode="lin" valueType="num">
                                      <p:cBhvr>
                                        <p:cTn id="13"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p:tgtEl>
                                          <p:spTgt spid="3">
                                            <p:txEl>
                                              <p:pRg st="0" end="0"/>
                                            </p:txEl>
                                          </p:spTgt>
                                        </p:tgtEl>
                                        <p:attrNameLst>
                                          <p:attrName>ppt_y</p:attrName>
                                        </p:attrNameLst>
                                      </p:cBhvr>
                                      <p:tavLst>
                                        <p:tav tm="0">
                                          <p:val>
                                            <p:strVal val="ppt_y"/>
                                          </p:val>
                                        </p:tav>
                                        <p:tav tm="100000">
                                          <p:val>
                                            <p:strVal val="ppt_y+.1"/>
                                          </p:val>
                                        </p:tav>
                                      </p:tavLst>
                                    </p:anim>
                                    <p:set>
                                      <p:cBhvr>
                                        <p:cTn id="1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0" nodeType="clickEffect">
                                  <p:stCondLst>
                                    <p:cond delay="0"/>
                                  </p:stCondLst>
                                  <p:childTnLst>
                                    <p:animEffect transition="out" filter="fade">
                                      <p:cBhvr>
                                        <p:cTn id="19" dur="1000"/>
                                        <p:tgtEl>
                                          <p:spTgt spid="3">
                                            <p:txEl>
                                              <p:pRg st="1" end="1"/>
                                            </p:txEl>
                                          </p:spTgt>
                                        </p:tgtEl>
                                      </p:cBhvr>
                                    </p:animEffect>
                                    <p:anim calcmode="lin" valueType="num">
                                      <p:cBhvr>
                                        <p:cTn id="20"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p:tgtEl>
                                          <p:spTgt spid="3">
                                            <p:txEl>
                                              <p:pRg st="1" end="1"/>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3">
                                            <p:txEl>
                                              <p:pRg st="2" end="2"/>
                                            </p:txEl>
                                          </p:spTgt>
                                        </p:tgtEl>
                                      </p:cBhvr>
                                    </p:animEffect>
                                    <p:anim calcmode="lin" valueType="num">
                                      <p:cBhvr>
                                        <p:cTn id="27"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p:tgtEl>
                                          <p:spTgt spid="3">
                                            <p:txEl>
                                              <p:pRg st="2" end="2"/>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rot="20479217">
            <a:off x="1159827" y="2778732"/>
            <a:ext cx="10172978" cy="1200329"/>
          </a:xfrm>
          <a:prstGeom prst="rect">
            <a:avLst/>
          </a:prstGeom>
          <a:noFill/>
        </p:spPr>
        <p:txBody>
          <a:bodyPr wrap="none" lIns="91440" tIns="45720" rIns="91440" bIns="45720">
            <a:spAutoFit/>
          </a:bodyPr>
          <a:lstStyle/>
          <a:p>
            <a:pPr algn="ctr"/>
            <a:r>
              <a:rPr lang="es-ES" sz="72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Informática/Ofimática</a:t>
            </a:r>
            <a:endParaRPr lang="es-ES" sz="72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89809238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18159" y="684032"/>
            <a:ext cx="6096000" cy="2308324"/>
          </a:xfrm>
          <a:prstGeom prst="rect">
            <a:avLst/>
          </a:prstGeom>
        </p:spPr>
        <p:txBody>
          <a:bodyPr>
            <a:spAutoFit/>
          </a:bodyPr>
          <a:lstStyle/>
          <a:p>
            <a:r>
              <a:rPr lang="es-GT" dirty="0"/>
              <a:t>La informática, también llamada computación en América latina</a:t>
            </a:r>
            <a:r>
              <a:rPr lang="es-GT" dirty="0" smtClean="0"/>
              <a:t>, </a:t>
            </a:r>
            <a:r>
              <a:rPr lang="es-GT" dirty="0"/>
              <a:t>es una ciencia que estudia métodos, técnicas, procesos, con el fin de almacenar, procesar y transmitir información y datos en formato digital. La informática se ha desarrollado rápidamente a partir de la segunda mitad del siglo XX, con la aparición de tecnologías tales como el circuito integrado, el Internet, y el teléfono </a:t>
            </a:r>
            <a:r>
              <a:rPr lang="es-GT" dirty="0" err="1" smtClean="0"/>
              <a:t>móvil.Se</a:t>
            </a:r>
            <a:r>
              <a:rPr lang="es-GT" dirty="0" smtClean="0"/>
              <a:t> </a:t>
            </a:r>
            <a:r>
              <a:rPr lang="es-GT" dirty="0"/>
              <a:t>define como la rama de la tecnología que estudia el tratamiento automático de la información.</a:t>
            </a:r>
          </a:p>
        </p:txBody>
      </p:sp>
      <p:sp>
        <p:nvSpPr>
          <p:cNvPr id="3" name="Rectángulo 2"/>
          <p:cNvSpPr/>
          <p:nvPr/>
        </p:nvSpPr>
        <p:spPr>
          <a:xfrm>
            <a:off x="5340263" y="2773026"/>
            <a:ext cx="6096000" cy="3416320"/>
          </a:xfrm>
          <a:prstGeom prst="rect">
            <a:avLst/>
          </a:prstGeom>
        </p:spPr>
        <p:txBody>
          <a:bodyPr>
            <a:spAutoFit/>
          </a:bodyPr>
          <a:lstStyle/>
          <a:p>
            <a:r>
              <a:rPr lang="es-GT" dirty="0"/>
              <a:t>La palabra Informática procede del francés </a:t>
            </a:r>
            <a:r>
              <a:rPr lang="es-GT" dirty="0" err="1"/>
              <a:t>Informatique</a:t>
            </a:r>
            <a:r>
              <a:rPr lang="es-GT" dirty="0"/>
              <a:t>, formada por la contracción de los vocablos Información y automática. En los países anglosajones se conoce con el nombre </a:t>
            </a:r>
            <a:r>
              <a:rPr lang="es-GT" dirty="0" err="1"/>
              <a:t>Computer</a:t>
            </a:r>
            <a:r>
              <a:rPr lang="es-GT" dirty="0"/>
              <a:t> </a:t>
            </a:r>
            <a:r>
              <a:rPr lang="es-GT" dirty="0" err="1"/>
              <a:t>Science</a:t>
            </a:r>
            <a:r>
              <a:rPr lang="es-GT" dirty="0"/>
              <a:t> (Ciencia de las computadoras). La informática es la técnica vinculada al desarrollo de la computadora; es un conjunto de conocimientos, tantos teóricos como prácticos, sobre como se construye, como funciona y como se emplea ésta. De manera más sencilla se puede definir como la ciencia que estudia la información, y los medios de automatización y transmisión para poder tratarla y procesarla. Se podría decir que la materia prima de la informática es la información, mientras que su objetivo formal es el tratamiento de la misma.</a:t>
            </a:r>
          </a:p>
        </p:txBody>
      </p:sp>
      <p:pic>
        <p:nvPicPr>
          <p:cNvPr id="1028" name="Picture 4" descr="http://conceptodefinicion.de/wp-content/uploads/2014/09/informat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092" y="780364"/>
            <a:ext cx="4616555" cy="18963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informat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126" y="299235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0457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3"/>
                                        </p:tgtEl>
                                        <p:attrNameLst>
                                          <p:attrName>fillcolor</p:attrName>
                                        </p:attrNameLst>
                                      </p:cBhvr>
                                      <p:to>
                                        <a:schemeClr val="accent2"/>
                                      </p:to>
                                    </p:animClr>
                                    <p:set>
                                      <p:cBhvr>
                                        <p:cTn id="13" dur="2000" fill="hold"/>
                                        <p:tgtEl>
                                          <p:spTgt spid="3"/>
                                        </p:tgtEl>
                                        <p:attrNameLst>
                                          <p:attrName>fill.type</p:attrName>
                                        </p:attrNameLst>
                                      </p:cBhvr>
                                      <p:to>
                                        <p:strVal val="solid"/>
                                      </p:to>
                                    </p:set>
                                    <p:set>
                                      <p:cBhvr>
                                        <p:cTn id="14" dur="2000" fill="hold"/>
                                        <p:tgtEl>
                                          <p:spTgt spid="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1030"/>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0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829485186"/>
              </p:ext>
            </p:extLst>
          </p:nvPr>
        </p:nvGraphicFramePr>
        <p:xfrm>
          <a:off x="526092" y="313151"/>
          <a:ext cx="8530225" cy="55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8027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116059390"/>
              </p:ext>
            </p:extLst>
          </p:nvPr>
        </p:nvGraphicFramePr>
        <p:xfrm>
          <a:off x="1916482" y="264123"/>
          <a:ext cx="9845458" cy="6437304"/>
        </p:xfrm>
        <a:graphic>
          <a:graphicData uri="http://schemas.openxmlformats.org/drawingml/2006/table">
            <a:tbl>
              <a:tblPr firstRow="1" bandRow="1">
                <a:tableStyleId>{5C22544A-7EE6-4342-B048-85BDC9FD1C3A}</a:tableStyleId>
              </a:tblPr>
              <a:tblGrid>
                <a:gridCol w="4836088"/>
                <a:gridCol w="5009370"/>
              </a:tblGrid>
              <a:tr h="1354983">
                <a:tc>
                  <a:txBody>
                    <a:bodyPr/>
                    <a:lstStyle/>
                    <a:p>
                      <a:r>
                        <a:rPr lang="es-GT" sz="2200" dirty="0" smtClean="0"/>
                        <a:t>         MANTENIMIENTO</a:t>
                      </a:r>
                    </a:p>
                    <a:p>
                      <a:pPr marL="0" marR="0" indent="0" algn="l" defTabSz="457200" rtl="0" eaLnBrk="1" fontAlgn="auto" latinLnBrk="0" hangingPunct="1">
                        <a:lnSpc>
                          <a:spcPct val="100000"/>
                        </a:lnSpc>
                        <a:spcBef>
                          <a:spcPts val="0"/>
                        </a:spcBef>
                        <a:spcAft>
                          <a:spcPts val="0"/>
                        </a:spcAft>
                        <a:buClrTx/>
                        <a:buSzTx/>
                        <a:buFontTx/>
                        <a:buNone/>
                        <a:tabLst/>
                        <a:defRPr/>
                      </a:pPr>
                      <a:r>
                        <a:rPr lang="es-GT" sz="2200" dirty="0" smtClean="0"/>
                        <a:t>               </a:t>
                      </a:r>
                      <a:r>
                        <a:rPr lang="es-GT" sz="2200" baseline="0" dirty="0" smtClean="0"/>
                        <a:t>CORRECTIVO</a:t>
                      </a:r>
                      <a:endParaRPr lang="es-GT" sz="2200" dirty="0" smtClean="0"/>
                    </a:p>
                    <a:p>
                      <a:endParaRPr lang="es-GT" sz="3200" dirty="0"/>
                    </a:p>
                  </a:txBody>
                  <a:tcPr/>
                </a:tc>
                <a:tc>
                  <a:txBody>
                    <a:bodyPr/>
                    <a:lstStyle/>
                    <a:p>
                      <a:r>
                        <a:rPr lang="es-GT" sz="1200" b="0" i="0" kern="1200" dirty="0" smtClean="0">
                          <a:solidFill>
                            <a:schemeClr val="lt1"/>
                          </a:solidFill>
                          <a:effectLst/>
                          <a:latin typeface="+mn-lt"/>
                          <a:ea typeface="+mn-ea"/>
                          <a:cs typeface="+mn-cs"/>
                        </a:rPr>
                        <a:t> Consiste en la reparación de alguno de los componentes de la </a:t>
                      </a:r>
                      <a:r>
                        <a:rPr lang="es-GT" sz="1200" b="1" i="0" kern="1200" dirty="0" smtClean="0">
                          <a:solidFill>
                            <a:schemeClr val="lt1"/>
                          </a:solidFill>
                          <a:effectLst/>
                          <a:latin typeface="+mn-lt"/>
                          <a:ea typeface="+mn-ea"/>
                          <a:cs typeface="+mn-cs"/>
                        </a:rPr>
                        <a:t>computadora</a:t>
                      </a:r>
                      <a:r>
                        <a:rPr lang="es-GT" sz="1200" b="0" i="0" kern="1200" dirty="0" smtClean="0">
                          <a:solidFill>
                            <a:schemeClr val="lt1"/>
                          </a:solidFill>
                          <a:effectLst/>
                          <a:latin typeface="+mn-lt"/>
                          <a:ea typeface="+mn-ea"/>
                          <a:cs typeface="+mn-cs"/>
                        </a:rPr>
                        <a:t>, puede ser una soldadura pequeña, el cambio total de una tarjeta (sonido, video, SIMMS de memoria, entre otras), o el cambio total de algún dispositivo periférico como el ratón, teclado, monitor, entre otros</a:t>
                      </a:r>
                    </a:p>
                    <a:p>
                      <a:endParaRPr lang="es-GT" dirty="0"/>
                    </a:p>
                  </a:txBody>
                  <a:tcPr/>
                </a:tc>
              </a:tr>
              <a:tr h="1658482">
                <a:tc>
                  <a:txBody>
                    <a:bodyPr/>
                    <a:lstStyle/>
                    <a:p>
                      <a:r>
                        <a:rPr lang="es-GT" sz="2200" b="1" dirty="0" smtClean="0"/>
                        <a:t>                        MANTENIMIENTO</a:t>
                      </a:r>
                    </a:p>
                    <a:p>
                      <a:r>
                        <a:rPr lang="es-GT" sz="2200" b="1" dirty="0" smtClean="0"/>
                        <a:t>                        PREVENTIVO</a:t>
                      </a:r>
                      <a:endParaRPr lang="es-GT" sz="2200" b="1" dirty="0"/>
                    </a:p>
                  </a:txBody>
                  <a:tcPr/>
                </a:tc>
                <a:tc>
                  <a:txBody>
                    <a:bodyPr/>
                    <a:lstStyle/>
                    <a:p>
                      <a:r>
                        <a:rPr lang="es-GT" sz="1200" dirty="0" smtClean="0"/>
                        <a:t>Depende de diversos factores:</a:t>
                      </a:r>
                    </a:p>
                    <a:p>
                      <a:r>
                        <a:rPr lang="es-GT" sz="1200" dirty="0" smtClean="0"/>
                        <a:t>la cantidad de horas diarias de operación, el tipo de actividad (aplicaciones) que se ejecutan, el ambiente donde se encuentra instalada (si hay polvo, calor, etc.), el estado general (si es un equipo nuevo o muy usado), y el resultado obtenido en el último mantenimiento.</a:t>
                      </a:r>
                    </a:p>
                    <a:p>
                      <a:endParaRPr lang="es-GT" dirty="0" smtClean="0"/>
                    </a:p>
                    <a:p>
                      <a:endParaRPr lang="es-GT" dirty="0" smtClean="0"/>
                    </a:p>
                  </a:txBody>
                  <a:tcPr/>
                </a:tc>
              </a:tr>
              <a:tr h="14302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GT" sz="2200" b="1"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es-GT" sz="2200" b="1" dirty="0" smtClean="0"/>
                        <a:t>                   MANTENIMIENTO</a:t>
                      </a:r>
                    </a:p>
                    <a:p>
                      <a:pPr marL="0" marR="0" indent="0" algn="l" defTabSz="457200" rtl="0" eaLnBrk="1" fontAlgn="auto" latinLnBrk="0" hangingPunct="1">
                        <a:lnSpc>
                          <a:spcPct val="100000"/>
                        </a:lnSpc>
                        <a:spcBef>
                          <a:spcPts val="0"/>
                        </a:spcBef>
                        <a:spcAft>
                          <a:spcPts val="0"/>
                        </a:spcAft>
                        <a:buClrTx/>
                        <a:buSzTx/>
                        <a:buFontTx/>
                        <a:buNone/>
                        <a:tabLst/>
                        <a:defRPr/>
                      </a:pPr>
                      <a:r>
                        <a:rPr lang="es-GT" sz="2200" b="1" dirty="0" smtClean="0"/>
                        <a:t>                        EVOLUTIVO</a:t>
                      </a:r>
                      <a:endParaRPr lang="es-GT" sz="2200" b="1" dirty="0"/>
                    </a:p>
                  </a:txBody>
                  <a:tcPr/>
                </a:tc>
                <a:tc>
                  <a:txBody>
                    <a:bodyPr/>
                    <a:lstStyle/>
                    <a:p>
                      <a:r>
                        <a:rPr lang="es-GT" dirty="0" smtClean="0"/>
                        <a:t>Mantenimiento evolutivo: “Incorporaciones, modificaciones y eliminaciones necesarias en un producto software para cubrir la expansión o cambios en las necesidades del usuario.”</a:t>
                      </a:r>
                      <a:endParaRPr lang="es-GT" dirty="0"/>
                    </a:p>
                  </a:txBody>
                  <a:tcPr/>
                </a:tc>
              </a:tr>
              <a:tr h="1881921">
                <a:tc>
                  <a:txBody>
                    <a:bodyPr/>
                    <a:lstStyle/>
                    <a:p>
                      <a:r>
                        <a:rPr lang="es-GT" sz="2200" b="1" dirty="0" smtClean="0"/>
                        <a:t>                                                                             </a:t>
                      </a:r>
                    </a:p>
                    <a:p>
                      <a:r>
                        <a:rPr lang="es-GT" sz="2200" b="1" dirty="0" smtClean="0"/>
                        <a:t>                          MANTENIMIENTO</a:t>
                      </a:r>
                    </a:p>
                    <a:p>
                      <a:pPr marL="0" marR="0" indent="0" algn="l" defTabSz="457200" rtl="0" eaLnBrk="1" fontAlgn="auto" latinLnBrk="0" hangingPunct="1">
                        <a:lnSpc>
                          <a:spcPct val="100000"/>
                        </a:lnSpc>
                        <a:spcBef>
                          <a:spcPts val="0"/>
                        </a:spcBef>
                        <a:spcAft>
                          <a:spcPts val="0"/>
                        </a:spcAft>
                        <a:buClrTx/>
                        <a:buSzTx/>
                        <a:buFontTx/>
                        <a:buNone/>
                        <a:tabLst/>
                        <a:defRPr/>
                      </a:pPr>
                      <a:r>
                        <a:rPr lang="es-GT" sz="2200" b="1" baseline="0" dirty="0" smtClean="0"/>
                        <a:t>                          </a:t>
                      </a:r>
                      <a:r>
                        <a:rPr lang="es-GT" sz="2200" b="1" dirty="0" smtClean="0"/>
                        <a:t>ADAPTATIVO</a:t>
                      </a:r>
                    </a:p>
                    <a:p>
                      <a:endParaRPr lang="es-GT" sz="2200" b="1" dirty="0"/>
                    </a:p>
                  </a:txBody>
                  <a:tcPr/>
                </a:tc>
                <a:tc>
                  <a:txBody>
                    <a:bodyPr/>
                    <a:lstStyle/>
                    <a:p>
                      <a:r>
                        <a:rPr lang="es-GT" dirty="0" smtClean="0"/>
                        <a:t> Mantenimiento adaptativo: “Modificaciones que afectan a los entornos en los que el sistema opera, por ejemplo, cambios en la configuración del hardware, software de base, gestores de bases de datos, comunicaciones, etc…”.</a:t>
                      </a:r>
                      <a:endParaRPr lang="es-GT" dirty="0"/>
                    </a:p>
                  </a:txBody>
                  <a:tcPr/>
                </a:tc>
              </a:tr>
            </a:tbl>
          </a:graphicData>
        </a:graphic>
      </p:graphicFrame>
      <p:sp>
        <p:nvSpPr>
          <p:cNvPr id="4" name="Estrella de 5 puntas 3"/>
          <p:cNvSpPr/>
          <p:nvPr/>
        </p:nvSpPr>
        <p:spPr>
          <a:xfrm>
            <a:off x="2179529" y="60438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6" name="Estrella de 5 puntas 5"/>
          <p:cNvSpPr/>
          <p:nvPr/>
        </p:nvSpPr>
        <p:spPr>
          <a:xfrm>
            <a:off x="2279737" y="2204582"/>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7" name="Estrella de 5 puntas 6"/>
          <p:cNvSpPr/>
          <p:nvPr/>
        </p:nvSpPr>
        <p:spPr>
          <a:xfrm>
            <a:off x="2179529" y="3657600"/>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8" name="Estrella de 5 puntas 7"/>
          <p:cNvSpPr/>
          <p:nvPr/>
        </p:nvSpPr>
        <p:spPr>
          <a:xfrm>
            <a:off x="2367420" y="5204566"/>
            <a:ext cx="914400"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43925065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20201234">
            <a:off x="98292" y="1134633"/>
            <a:ext cx="6096000" cy="1754326"/>
          </a:xfrm>
          <a:prstGeom prst="rect">
            <a:avLst/>
          </a:prstGeom>
        </p:spPr>
        <p:txBody>
          <a:bodyPr>
            <a:spAutoFit/>
          </a:bodyPr>
          <a:lstStyle/>
          <a:p>
            <a:r>
              <a:rPr lang="es-GT" dirty="0"/>
              <a:t>E</a:t>
            </a:r>
            <a:r>
              <a:rPr lang="es-GT" dirty="0" smtClean="0"/>
              <a:t>n </a:t>
            </a:r>
            <a:r>
              <a:rPr lang="es-GT" dirty="0"/>
              <a:t>los inicios del procesamiento automático de la información, con la informática sólo se facilitaban los trabajos repetitivos y monótonos del área administrativa. La automatización de esos procesos trajo como consecuencia directa una disminución de los costes y un incremento en la productividad.</a:t>
            </a:r>
          </a:p>
        </p:txBody>
      </p:sp>
      <p:sp>
        <p:nvSpPr>
          <p:cNvPr id="6" name="Rectángulo 5"/>
          <p:cNvSpPr/>
          <p:nvPr/>
        </p:nvSpPr>
        <p:spPr>
          <a:xfrm rot="20210395">
            <a:off x="149157" y="462130"/>
            <a:ext cx="321915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Orígenes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ángulo 6"/>
          <p:cNvSpPr/>
          <p:nvPr/>
        </p:nvSpPr>
        <p:spPr>
          <a:xfrm rot="20139480">
            <a:off x="1031309" y="2788400"/>
            <a:ext cx="6096000" cy="2862322"/>
          </a:xfrm>
          <a:prstGeom prst="rect">
            <a:avLst/>
          </a:prstGeom>
        </p:spPr>
        <p:txBody>
          <a:bodyPr>
            <a:spAutoFit/>
          </a:bodyPr>
          <a:lstStyle/>
          <a:p>
            <a:r>
              <a:rPr lang="es-GT" dirty="0"/>
              <a:t>Entre las funciones principales de la informática se cuentan las siguientes:</a:t>
            </a:r>
          </a:p>
          <a:p>
            <a:endParaRPr lang="es-GT" dirty="0"/>
          </a:p>
          <a:p>
            <a:r>
              <a:rPr lang="es-GT" dirty="0"/>
              <a:t>Creación de nuevas especificaciones de trabajo</a:t>
            </a:r>
          </a:p>
          <a:p>
            <a:r>
              <a:rPr lang="es-GT" dirty="0"/>
              <a:t>Desarrollo e implementación de sistemas informáticos</a:t>
            </a:r>
          </a:p>
          <a:p>
            <a:r>
              <a:rPr lang="es-GT" dirty="0"/>
              <a:t>Sistematización de procesos</a:t>
            </a:r>
          </a:p>
          <a:p>
            <a:r>
              <a:rPr lang="es-GT" dirty="0"/>
              <a:t>Optimización de los </a:t>
            </a:r>
            <a:r>
              <a:rPr lang="es-GT" dirty="0" smtClean="0"/>
              <a:t>métodos </a:t>
            </a:r>
            <a:r>
              <a:rPr lang="es-GT" dirty="0"/>
              <a:t>y sistemas informáticos existentes</a:t>
            </a:r>
          </a:p>
          <a:p>
            <a:r>
              <a:rPr lang="es-GT" dirty="0"/>
              <a:t>Facilitar la automatización de datos y formatos.</a:t>
            </a:r>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400" y="2506467"/>
            <a:ext cx="3909739" cy="322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3827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205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0" dur="2000" fill="hold"/>
                                        <p:tgtEl>
                                          <p:spTgt spid="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4"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rot="20720848">
            <a:off x="1941308" y="3556059"/>
            <a:ext cx="9336531" cy="1015663"/>
          </a:xfrm>
          <a:prstGeom prst="rect">
            <a:avLst/>
          </a:prstGeom>
          <a:noFill/>
        </p:spPr>
        <p:txBody>
          <a:bodyPr wrap="none" lIns="91440" tIns="45720" rIns="91440" bIns="45720">
            <a:spAutoFit/>
          </a:bodyPr>
          <a:lstStyle/>
          <a:p>
            <a:pPr algn="ctr"/>
            <a:r>
              <a:rPr lang="es-ES"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Lenguajes de Programación</a:t>
            </a:r>
            <a:endParaRPr lang="es-E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026" name="Picture 2" descr="Resultado de imagen para lenguaje de programacion linea del tiem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871" y="638495"/>
            <a:ext cx="3790123" cy="283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38702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lenguaje de programacion linea del tiem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33" y="210154"/>
            <a:ext cx="11198268" cy="629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577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3074"/>
                                        </p:tgtEl>
                                      </p:cBhvr>
                                    </p:animEffect>
                                    <p:anim calcmode="lin" valueType="num">
                                      <p:cBhvr>
                                        <p:cTn id="7" dur="2000"/>
                                        <p:tgtEl>
                                          <p:spTgt spid="307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074"/>
                                        </p:tgtEl>
                                        <p:attrNameLst>
                                          <p:attrName>ppt_h</p:attrName>
                                        </p:attrNameLst>
                                      </p:cBhvr>
                                      <p:tavLst>
                                        <p:tav tm="0">
                                          <p:val>
                                            <p:strVal val="ppt_h"/>
                                          </p:val>
                                        </p:tav>
                                        <p:tav tm="100000">
                                          <p:val>
                                            <p:strVal val="ppt_h"/>
                                          </p:val>
                                        </p:tav>
                                      </p:tavLst>
                                    </p:anim>
                                    <p:set>
                                      <p:cBhvr>
                                        <p:cTn id="9" dur="1" fill="hold">
                                          <p:stCondLst>
                                            <p:cond delay="19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rgánico">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93</TotalTime>
  <Words>660</Words>
  <Application>Microsoft Office PowerPoint</Application>
  <PresentationFormat>Panorámica</PresentationFormat>
  <Paragraphs>49</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13</vt:i4>
      </vt:variant>
    </vt:vector>
  </HeadingPairs>
  <TitlesOfParts>
    <vt:vector size="23" baseType="lpstr">
      <vt:lpstr>Arial</vt:lpstr>
      <vt:lpstr>Calibri</vt:lpstr>
      <vt:lpstr>Century Gothic</vt:lpstr>
      <vt:lpstr>Garamond</vt:lpstr>
      <vt:lpstr>Trebuchet MS</vt:lpstr>
      <vt:lpstr>Wingdings 3</vt:lpstr>
      <vt:lpstr>Sector</vt:lpstr>
      <vt:lpstr>Espiral</vt:lpstr>
      <vt:lpstr>Faceta</vt:lpstr>
      <vt:lpstr>Orgánico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11</cp:revision>
  <dcterms:created xsi:type="dcterms:W3CDTF">2017-04-20T19:42:07Z</dcterms:created>
  <dcterms:modified xsi:type="dcterms:W3CDTF">2017-04-20T22:40:58Z</dcterms:modified>
</cp:coreProperties>
</file>