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  <p:sldMasterId id="2147483720" r:id="rId2"/>
    <p:sldMasterId id="2147483737" r:id="rId3"/>
    <p:sldMasterId id="2147483754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4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5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241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33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5448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15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5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7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61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5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9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3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89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73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917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50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21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47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481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1748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595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50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94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666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7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84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857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39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694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0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059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659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044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743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52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427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996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38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3160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236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5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950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0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773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174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847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48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165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025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230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284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668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97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88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509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27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2627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14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626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8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3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5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3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1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3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7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areatecnologia.com/informatica/perifericos.html" TargetMode="External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Informaci%C3%B3n" TargetMode="External"/><Relationship Id="rId3" Type="http://schemas.openxmlformats.org/officeDocument/2006/relationships/image" Target="../media/image16.jpeg"/><Relationship Id="rId7" Type="http://schemas.openxmlformats.org/officeDocument/2006/relationships/hyperlink" Target="https://es.wikipedia.org/wiki/Dato" TargetMode="External"/><Relationship Id="rId2" Type="http://schemas.openxmlformats.org/officeDocument/2006/relationships/slideLayout" Target="../slideLayouts/slideLayout50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es.wikipedia.org/wiki/Interfaz" TargetMode="External"/><Relationship Id="rId5" Type="http://schemas.openxmlformats.org/officeDocument/2006/relationships/hyperlink" Target="https://es.wikipedia.org/wiki/Espa%C3%B1a" TargetMode="External"/><Relationship Id="rId4" Type="http://schemas.openxmlformats.org/officeDocument/2006/relationships/hyperlink" Target="https://es.wikipedia.org/wiki/Hispanoam%C3%A9ric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50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rafias.com/trabajos37/interpretacion/interpretacion.shtml" TargetMode="External"/><Relationship Id="rId2" Type="http://schemas.openxmlformats.org/officeDocument/2006/relationships/hyperlink" Target="http://www.monografias.com/trabajos11/basda/basda.shtml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gif"/><Relationship Id="rId5" Type="http://schemas.openxmlformats.org/officeDocument/2006/relationships/hyperlink" Target="http://www.monografias.com/Computacion/index.shtml" TargetMode="External"/><Relationship Id="rId4" Type="http://schemas.openxmlformats.org/officeDocument/2006/relationships/hyperlink" Target="http://www.monografias.com/trabajos15/computadoras/computadoras.s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20523508">
            <a:off x="879171" y="1126849"/>
            <a:ext cx="75930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GT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 Computadora y </a:t>
            </a:r>
          </a:p>
          <a:p>
            <a:pPr algn="ctr"/>
            <a:r>
              <a:rPr lang="es-GT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sus componentes</a:t>
            </a:r>
            <a:endParaRPr lang="es-GT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6" name="Picture 2" descr="Resultado de imagen para la computadora y sus compone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19" y="3098642"/>
            <a:ext cx="4437073" cy="291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1832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46467" y="2722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/>
              <a:t>Fuente de poder: La fuente ATX es un dispositivo que se monta internamente en el gabinete de la computadora , la cuál se encarga básicamente de transformar la corriente alterna de la línea eléctrica comercial en corriente directa; la cuál es utilizada por los elementos electrónicos y eléctricos de la computadora.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656099" y="2194602"/>
            <a:ext cx="5772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GT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Fuente de poder: </a:t>
            </a:r>
          </a:p>
        </p:txBody>
      </p:sp>
      <p:pic>
        <p:nvPicPr>
          <p:cNvPr id="9218" name="Picture 2" descr="http://3.bp.blogspot.com/-f8dCTdNSuuU/ToS5gpTE9gI/AAAAAAAAAC8/xGNLwZHUVSY/s320/fuentenorm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99" y="3633660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09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20828785">
            <a:off x="50978" y="769595"/>
            <a:ext cx="412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 TECLADO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 rot="20648752">
            <a:off x="1040603" y="136698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 Un teclado es un </a:t>
            </a:r>
            <a:r>
              <a:rPr lang="es-GT" dirty="0">
                <a:solidFill>
                  <a:srgbClr val="FF0000"/>
                </a:solidFill>
                <a:latin typeface="Verdana" panose="020B0604030504040204" pitchFamily="34" charset="0"/>
                <a:hlinkClick r:id="rId2" tooltip="perifericos"/>
              </a:rPr>
              <a:t>periférico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 de entrada en el ordenador. Es decir es un componente externo (periférico) al ordenador y que se conecta al ordenador mediante algún puerto. Tiene entre 101 y 108 teclas aproximadamente y esta dividido en 4 bloques, como veremos más adelante.</a:t>
            </a:r>
            <a:endParaRPr lang="es-GT" dirty="0"/>
          </a:p>
        </p:txBody>
      </p:sp>
      <p:pic>
        <p:nvPicPr>
          <p:cNvPr id="10242" name="Picture 2" descr="Resultado de imagen para TECL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21" y="3327781"/>
            <a:ext cx="5153873" cy="31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49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20373610">
            <a:off x="-33899" y="773411"/>
            <a:ext cx="3978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GT" b="1" dirty="0">
                <a:solidFill>
                  <a:srgbClr val="0000FF"/>
                </a:solidFill>
                <a:latin typeface="Verdana" panose="020B0604030504040204" pitchFamily="34" charset="0"/>
              </a:rPr>
              <a:t> </a:t>
            </a:r>
            <a:r>
              <a:rPr lang="es-GT" sz="2800" b="1" u="sng" dirty="0">
                <a:solidFill>
                  <a:srgbClr val="0000FF"/>
                </a:solidFill>
                <a:latin typeface="Verdana" panose="020B0604030504040204" pitchFamily="34" charset="0"/>
              </a:rPr>
              <a:t>Partes del Teclado</a:t>
            </a:r>
            <a:endParaRPr lang="es-GT" sz="2800" b="1" i="0" dirty="0">
              <a:solidFill>
                <a:srgbClr val="0000FF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 rot="20374199">
            <a:off x="238407" y="10977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1.</a:t>
            </a:r>
            <a:r>
              <a:rPr lang="es-GT" b="1" dirty="0">
                <a:solidFill>
                  <a:srgbClr val="0000FF"/>
                </a:solidFill>
                <a:latin typeface="Verdana" panose="020B0604030504040204" pitchFamily="34" charset="0"/>
              </a:rPr>
              <a:t> Bloque de funciones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: Va desde la tecla F1 a F12, en tres bloques de cuatro: de F1 a F4, de F5 a F8 y de F9 a F12. Funcionan de acuerdo al programa que este abierto. Por ejemplo al presionar la tecla F1 permite en los programas de Microsoft acceder a la ayuda.</a:t>
            </a:r>
            <a:endParaRPr lang="es-GT" dirty="0"/>
          </a:p>
        </p:txBody>
      </p:sp>
      <p:pic>
        <p:nvPicPr>
          <p:cNvPr id="11266" name="Picture 2" descr="Resultado de imagen para teclas de funciones f1-f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2312">
            <a:off x="1739949" y="2777074"/>
            <a:ext cx="7534275" cy="216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25289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20396523">
            <a:off x="115968" y="99217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b="1" dirty="0">
                <a:solidFill>
                  <a:srgbClr val="0000FF"/>
                </a:solidFill>
                <a:latin typeface="Verdana" panose="020B0604030504040204" pitchFamily="34" charset="0"/>
              </a:rPr>
              <a:t>Bloque alfanumérico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: Está ubicado en la parte inferior del bloque de funciones, contiene los números arábigos del 1 al 0 y el alfabeto organizado como en una máquina de escribir, además de algunas teclas especiales.</a:t>
            </a: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  <p:pic>
        <p:nvPicPr>
          <p:cNvPr id="12290" name="Picture 2" descr="Resultado de imagen para bloque espe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430" y="1869334"/>
            <a:ext cx="2764456" cy="43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5894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50155" y="399744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b="1" dirty="0">
                <a:solidFill>
                  <a:srgbClr val="0000FF"/>
                </a:solidFill>
                <a:latin typeface="Verdana" panose="020B0604030504040204" pitchFamily="34" charset="0"/>
              </a:rPr>
              <a:t>Bloque especial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: Está ubicado a la derecha del bloque alfanumérico, contiene algunas teclas especiales como </a:t>
            </a:r>
            <a:r>
              <a:rPr lang="es-GT" dirty="0" err="1">
                <a:solidFill>
                  <a:srgbClr val="0000FF"/>
                </a:solidFill>
                <a:latin typeface="Verdana" panose="020B0604030504040204" pitchFamily="34" charset="0"/>
              </a:rPr>
              <a:t>Imp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 </a:t>
            </a:r>
            <a:r>
              <a:rPr lang="es-GT" dirty="0" err="1">
                <a:solidFill>
                  <a:srgbClr val="0000FF"/>
                </a:solidFill>
                <a:latin typeface="Verdana" panose="020B0604030504040204" pitchFamily="34" charset="0"/>
              </a:rPr>
              <a:t>Pant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, </a:t>
            </a:r>
            <a:r>
              <a:rPr lang="es-GT" dirty="0" err="1">
                <a:solidFill>
                  <a:srgbClr val="0000FF"/>
                </a:solidFill>
                <a:latin typeface="Verdana" panose="020B0604030504040204" pitchFamily="34" charset="0"/>
              </a:rPr>
              <a:t>Bloq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 de desplazamiento, pausa, inicio, fin, insertar, suprimir, </a:t>
            </a:r>
            <a:r>
              <a:rPr lang="es-GT" dirty="0" err="1">
                <a:solidFill>
                  <a:srgbClr val="0000FF"/>
                </a:solidFill>
                <a:latin typeface="Verdana" panose="020B0604030504040204" pitchFamily="34" charset="0"/>
              </a:rPr>
              <a:t>Repag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, </a:t>
            </a:r>
            <a:r>
              <a:rPr lang="es-GT" dirty="0" err="1">
                <a:solidFill>
                  <a:srgbClr val="0000FF"/>
                </a:solidFill>
                <a:latin typeface="Verdana" panose="020B0604030504040204" pitchFamily="34" charset="0"/>
              </a:rPr>
              <a:t>Avpag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 y las flechas direccionales que permiten mover el punto de inserción en las cuatro direcciones.</a:t>
            </a:r>
            <a:endParaRPr lang="es-GT" dirty="0"/>
          </a:p>
        </p:txBody>
      </p:sp>
      <p:pic>
        <p:nvPicPr>
          <p:cNvPr id="14340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92" y="553793"/>
            <a:ext cx="3257326" cy="284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07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1922" y="3235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 </a:t>
            </a:r>
            <a:r>
              <a:rPr lang="es-GT" b="1" dirty="0">
                <a:solidFill>
                  <a:srgbClr val="0000FF"/>
                </a:solidFill>
                <a:latin typeface="Verdana" panose="020B0604030504040204" pitchFamily="34" charset="0"/>
              </a:rPr>
              <a:t>Bloque numérico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: Está ubicado a la derecha del bloque especial, se activa cuando al presionar la tecla </a:t>
            </a:r>
            <a:r>
              <a:rPr lang="es-GT" dirty="0" err="1">
                <a:solidFill>
                  <a:srgbClr val="0000FF"/>
                </a:solidFill>
                <a:latin typeface="Verdana" panose="020B0604030504040204" pitchFamily="34" charset="0"/>
              </a:rPr>
              <a:t>Bloq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 </a:t>
            </a:r>
            <a:r>
              <a:rPr lang="es-GT" dirty="0" err="1">
                <a:solidFill>
                  <a:srgbClr val="0000FF"/>
                </a:solidFill>
                <a:latin typeface="Verdana" panose="020B0604030504040204" pitchFamily="34" charset="0"/>
              </a:rPr>
              <a:t>Num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, contiene los números arábigos organizados como en una calculadora con el fin de facilitar la </a:t>
            </a:r>
            <a:r>
              <a:rPr lang="es-GT" dirty="0" err="1">
                <a:solidFill>
                  <a:srgbClr val="0000FF"/>
                </a:solidFill>
                <a:latin typeface="Verdana" panose="020B0604030504040204" pitchFamily="34" charset="0"/>
              </a:rPr>
              <a:t>digitacion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 de cifras, además contiene los signos de las cuatro operaciones básicas como suma +, resta -, multiplicación * y división /, también contiene una tecla de </a:t>
            </a:r>
            <a:r>
              <a:rPr lang="es-GT" dirty="0" err="1">
                <a:solidFill>
                  <a:srgbClr val="0000FF"/>
                </a:solidFill>
                <a:latin typeface="Verdana" panose="020B0604030504040204" pitchFamily="34" charset="0"/>
              </a:rPr>
              <a:t>Intro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 o </a:t>
            </a:r>
            <a:r>
              <a:rPr lang="es-GT" dirty="0" err="1">
                <a:solidFill>
                  <a:srgbClr val="0000FF"/>
                </a:solidFill>
                <a:latin typeface="Verdana" panose="020B0604030504040204" pitchFamily="34" charset="0"/>
              </a:rPr>
              <a:t>enter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 para ingresar las cifras.</a:t>
            </a: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  <p:pic>
        <p:nvPicPr>
          <p:cNvPr id="13316" name="Picture 4" descr="Resultado de imagen para Bloque numérico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836" y="3185908"/>
            <a:ext cx="5518330" cy="25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3018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20367905">
            <a:off x="446077" y="700653"/>
            <a:ext cx="3134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MONITOR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5362" name="Picture 2" descr="Resultado de imagen para partes del monitor de computad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32" y="3350626"/>
            <a:ext cx="5411372" cy="304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068938" y="13864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El </a:t>
            </a: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monitor de computadora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(en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4" tooltip="Hispanoamérica"/>
              </a:rPr>
              <a:t>Hispanoamérica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) o </a:t>
            </a: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pantalla del ordenador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(en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5" tooltip="España"/>
              </a:rPr>
              <a:t>España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) es el principal dispositivo de salida (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6" tooltip="Interfaz"/>
              </a:rPr>
              <a:t>interfaz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), que muestra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7" tooltip="Dato"/>
              </a:rPr>
              <a:t>datos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o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8" tooltip="Información"/>
              </a:rPr>
              <a:t>información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al usuario.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2779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33589" y="20072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Hz o frecuencia de refresco vertical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: son 2 valores entre los cuales el monitor es capaz de mostrar imágenes estables en la pantalla.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Hz o frecuencia de refresco horizontal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: similar al anterior pero en sentido horizontal, para dibujar cada una de las líneas de la pantalla.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Blindaje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: un monitor puede o no estar blindando ante interferencias eléctricas externas y ser más o menos sensible a ellas, por lo que en caso de estar blindando, o semi-blindado por la parte trasera llevara cubriendo prácticamente la totalidad del tubo una plancha metálica en contacto con tierra o masa.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Tipo de monitor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: en los CRT pueden existir 2 tipos, de apertura de rejilla o de máscara de sombra.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Líneas de tensión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: son unas líneas horizontales, que tienen los monitores de apertura de rejilla para mantener las líneas que permiten mostrar los colores perfectamente alineadas; en 19 pulgadas lo habitual suelen ser 2, aunque también los hay con 3 líneas, algunos monitores pequeños incluso tienen una sola.</a:t>
            </a:r>
            <a:endParaRPr lang="es-GT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upload.wikimedia.org/wikipedia/commons/thumb/7/7e/LG_L194WT-SF_LCD_monitor.jpg/800px-LG_L194WT-SF_LCD_moni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89" y="1794120"/>
            <a:ext cx="4488030" cy="385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6984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20211820">
            <a:off x="3679064" y="3981660"/>
            <a:ext cx="60702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b="1" dirty="0">
                <a:solidFill>
                  <a:srgbClr val="000000"/>
                </a:solidFill>
                <a:latin typeface="Arial" panose="020B0604020202020204" pitchFamily="34" charset="0"/>
              </a:rPr>
              <a:t>Una computadora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 es un dispositivo electrónico que acepta </a:t>
            </a:r>
            <a:r>
              <a:rPr lang="es-GT" dirty="0">
                <a:solidFill>
                  <a:srgbClr val="008040"/>
                </a:solidFill>
                <a:latin typeface="Arial" panose="020B0604020202020204" pitchFamily="34" charset="0"/>
                <a:hlinkClick r:id="rId2"/>
              </a:rPr>
              <a:t>datos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 de entrada, los procesa, los almacena y los emite como salida para su </a:t>
            </a:r>
            <a:r>
              <a:rPr lang="es-GT" dirty="0">
                <a:solidFill>
                  <a:srgbClr val="008040"/>
                </a:solidFill>
                <a:latin typeface="Arial" panose="020B0604020202020204" pitchFamily="34" charset="0"/>
                <a:hlinkClick r:id="rId3"/>
              </a:rPr>
              <a:t>interpretación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. </a:t>
            </a:r>
            <a:r>
              <a:rPr lang="es-GT" dirty="0">
                <a:solidFill>
                  <a:srgbClr val="008040"/>
                </a:solidFill>
                <a:latin typeface="Arial" panose="020B0604020202020204" pitchFamily="34" charset="0"/>
                <a:hlinkClick r:id="rId4"/>
              </a:rPr>
              <a:t>La computadora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 es parte de un </a:t>
            </a:r>
            <a:r>
              <a:rPr lang="es-GT" b="1" dirty="0">
                <a:solidFill>
                  <a:srgbClr val="000000"/>
                </a:solidFill>
                <a:latin typeface="Arial" panose="020B0604020202020204" pitchFamily="34" charset="0"/>
              </a:rPr>
              <a:t>sistema de </a:t>
            </a:r>
            <a:r>
              <a:rPr lang="es-GT" b="1" dirty="0">
                <a:solidFill>
                  <a:srgbClr val="008040"/>
                </a:solidFill>
                <a:latin typeface="Arial" panose="020B0604020202020204" pitchFamily="34" charset="0"/>
                <a:hlinkClick r:id="rId5"/>
              </a:rPr>
              <a:t>computación</a:t>
            </a:r>
            <a:r>
              <a:rPr lang="es-GT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 Como el que se ilustra a continuación.</a:t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GT" dirty="0"/>
          </a:p>
        </p:txBody>
      </p:sp>
      <p:sp>
        <p:nvSpPr>
          <p:cNvPr id="5" name="Rectángulo 4"/>
          <p:cNvSpPr/>
          <p:nvPr/>
        </p:nvSpPr>
        <p:spPr>
          <a:xfrm rot="20115632">
            <a:off x="2973512" y="3212032"/>
            <a:ext cx="5446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 Computadora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50" name="Picture 2" descr="Resultado de imagen para la computadora y sus component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1245">
            <a:off x="410872" y="1017253"/>
            <a:ext cx="52387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26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20679183">
            <a:off x="33786" y="639640"/>
            <a:ext cx="4958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Partes Del CPU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47231" y="1571222"/>
            <a:ext cx="98308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Conectores IDE 1 Y 2 :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se conectan los Disco 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duros, Unidades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 Ópticas de DVD O CD o </a:t>
            </a:r>
            <a:r>
              <a:rPr lang="es-GT" dirty="0" err="1">
                <a:solidFill>
                  <a:srgbClr val="000000"/>
                </a:solidFill>
                <a:latin typeface="Arial" panose="020B0604020202020204" pitchFamily="34" charset="0"/>
              </a:rPr>
              <a:t>tambien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 se conecta las casete-ras de disquetes</a:t>
            </a: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Conectores Memoria DDR : 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Se conecta las memoria 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RAM</a:t>
            </a: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Conectores ATX :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se conecta a fuente de alimentación de la torre</a:t>
            </a: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 err="1">
                <a:solidFill>
                  <a:srgbClr val="FF0000"/>
                </a:solidFill>
                <a:latin typeface="Arial" panose="020B0604020202020204" pitchFamily="34" charset="0"/>
              </a:rPr>
              <a:t>Zocalo</a:t>
            </a:r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GT" dirty="0" err="1">
                <a:solidFill>
                  <a:srgbClr val="FF0000"/>
                </a:solidFill>
                <a:latin typeface="Arial" panose="020B0604020202020204" pitchFamily="34" charset="0"/>
              </a:rPr>
              <a:t>Cpu:</a:t>
            </a:r>
            <a:r>
              <a:rPr lang="es-GT" dirty="0" err="1">
                <a:solidFill>
                  <a:srgbClr val="000000"/>
                </a:solidFill>
                <a:latin typeface="Arial" panose="020B0604020202020204" pitchFamily="34" charset="0"/>
              </a:rPr>
              <a:t>es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 donde debe ir el procesador </a:t>
            </a: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Ranura </a:t>
            </a:r>
            <a:r>
              <a:rPr lang="es-GT" dirty="0" err="1">
                <a:solidFill>
                  <a:srgbClr val="FF0000"/>
                </a:solidFill>
                <a:latin typeface="Arial" panose="020B0604020202020204" pitchFamily="34" charset="0"/>
              </a:rPr>
              <a:t>Agp</a:t>
            </a:r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 :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En esta ranura es donde se pone tarjetas gráficas</a:t>
            </a: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Ranura </a:t>
            </a:r>
            <a:r>
              <a:rPr lang="es-GT" dirty="0" err="1">
                <a:solidFill>
                  <a:srgbClr val="FF0000"/>
                </a:solidFill>
                <a:latin typeface="Arial" panose="020B0604020202020204" pitchFamily="34" charset="0"/>
              </a:rPr>
              <a:t>Pci</a:t>
            </a:r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.: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En esta ranura es donde se pone tarjetas de sonido, de </a:t>
            </a:r>
            <a:r>
              <a:rPr lang="es-GT" dirty="0" err="1">
                <a:solidFill>
                  <a:srgbClr val="000000"/>
                </a:solidFill>
                <a:latin typeface="Arial" panose="020B0604020202020204" pitchFamily="34" charset="0"/>
              </a:rPr>
              <a:t>red,puertos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 Universales(USB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),puesto </a:t>
            </a:r>
            <a:r>
              <a:rPr lang="es-GT" dirty="0" err="1">
                <a:solidFill>
                  <a:srgbClr val="000000"/>
                </a:solidFill>
                <a:latin typeface="Arial" panose="020B0604020202020204" pitchFamily="34" charset="0"/>
              </a:rPr>
              <a:t>sata.etc</a:t>
            </a: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92148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4.bp.blogspot.com/-IzZgW7ncC8w/ToS2_V-05SI/AAAAAAAAACk/pjmHAZiCbHQ/s1600/cpu+y+sus+par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4" y="277207"/>
            <a:ext cx="4205144" cy="336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3.bp.blogspot.com/-RAHyapKf93w/ToS3qjOv4LI/AAAAAAAAACo/E1H34_CqLrY/s1600/cpu-180638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482" y="2962141"/>
            <a:ext cx="3952787" cy="325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7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0405" y="300583"/>
            <a:ext cx="98437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Fuente de alimentación</a:t>
            </a: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La fuente de alimentación (Power supply en 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inglés) 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es como su nombre indica, la encargada de suministrar energía eléctrica a los distintos elementos que componen nuestro sistema 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informático. En 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pocas palabra es la que leda energía a toda la torre para su funcionamiento</a:t>
            </a: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GT" dirty="0" smtClean="0">
                <a:solidFill>
                  <a:srgbClr val="FF0000"/>
                </a:solidFill>
                <a:latin typeface="Arial" panose="020B0604020202020204" pitchFamily="34" charset="0"/>
              </a:rPr>
              <a:t>Ventilador </a:t>
            </a:r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Trasero </a:t>
            </a: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Mantiene refrigerada  la 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CPU 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o torre</a:t>
            </a: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GT" dirty="0" smtClean="0">
                <a:solidFill>
                  <a:srgbClr val="FF0000"/>
                </a:solidFill>
                <a:latin typeface="Arial" panose="020B0604020202020204" pitchFamily="34" charset="0"/>
              </a:rPr>
              <a:t>Conectores </a:t>
            </a:r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traseros</a:t>
            </a: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Son 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los conectores de la </a:t>
            </a:r>
            <a:r>
              <a:rPr lang="es-GT" dirty="0" err="1">
                <a:solidFill>
                  <a:srgbClr val="000000"/>
                </a:solidFill>
                <a:latin typeface="Arial" panose="020B0604020202020204" pitchFamily="34" charset="0"/>
              </a:rPr>
              <a:t>board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  o placa  madre donde podemos conectar el teclado el </a:t>
            </a:r>
            <a:r>
              <a:rPr lang="es-GT" dirty="0" err="1">
                <a:solidFill>
                  <a:srgbClr val="000000"/>
                </a:solidFill>
                <a:latin typeface="Arial" panose="020B0604020202020204" pitchFamily="34" charset="0"/>
              </a:rPr>
              <a:t>mause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, el monitor, la impresora, la red el audio o sonido y 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además 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bien con conectores Universales (USB)</a:t>
            </a:r>
            <a:endParaRPr lang="es-GT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://1.bp.blogspot.com/-rdLASNXdr-k/ToS0oW_2WkI/AAAAAAAAACg/IcsA6nxAXC4/s400/cp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075" y="3716903"/>
            <a:ext cx="3939137" cy="295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32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122029">
            <a:off x="4039674" y="364869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/>
              <a:t>Tarjeta madre: La tarjeta madre es el componente más importante de un computador, ya que en él se integran y coordinan todos los demás elementos que permiten su adecuado funcionamiento. De este modo, una tarjeta madre se comporta como aquel dispositivo que opera como la plataforma o circuito principal de una computadora.</a:t>
            </a:r>
          </a:p>
        </p:txBody>
      </p:sp>
      <p:sp>
        <p:nvSpPr>
          <p:cNvPr id="6" name="Rectángulo 5"/>
          <p:cNvSpPr/>
          <p:nvPr/>
        </p:nvSpPr>
        <p:spPr>
          <a:xfrm rot="20338930">
            <a:off x="150076" y="822574"/>
            <a:ext cx="4679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GT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Tarjeta </a:t>
            </a:r>
            <a:r>
              <a:rPr lang="es-GT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</a:t>
            </a:r>
            <a:r>
              <a:rPr lang="es-GT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adre</a:t>
            </a:r>
            <a:endParaRPr lang="es-GT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122" name="Picture 2" descr="http://3.bp.blogspot.com/-BqP0tQWKMnw/ToS39Krw9lI/AAAAAAAAACs/oFVtU4U0PuA/s320/Gigabyte-GA-A75-D3H-Socket-FM1-Motherboar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5204">
            <a:off x="1134977" y="1775615"/>
            <a:ext cx="5715649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3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119087">
            <a:off x="520478" y="16807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/>
              <a:t>Procesador: El procesador (CPU, por Central Processing </a:t>
            </a:r>
            <a:r>
              <a:rPr lang="es-GT" dirty="0" err="1"/>
              <a:t>Unit</a:t>
            </a:r>
            <a:r>
              <a:rPr lang="es-GT" dirty="0"/>
              <a:t> o Unidad Central de Procesamiento), es por decirlo de alguna manera, el cerebro del ordenador.</a:t>
            </a:r>
          </a:p>
          <a:p>
            <a:endParaRPr lang="es-GT" dirty="0"/>
          </a:p>
          <a:p>
            <a:endParaRPr lang="es-GT" dirty="0"/>
          </a:p>
          <a:p>
            <a:endParaRPr lang="es-GT" dirty="0"/>
          </a:p>
        </p:txBody>
      </p:sp>
      <p:sp>
        <p:nvSpPr>
          <p:cNvPr id="6" name="Rectángulo 5"/>
          <p:cNvSpPr/>
          <p:nvPr/>
        </p:nvSpPr>
        <p:spPr>
          <a:xfrm rot="20256338">
            <a:off x="15569" y="775047"/>
            <a:ext cx="4251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GT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Procesador: </a:t>
            </a:r>
          </a:p>
        </p:txBody>
      </p:sp>
      <p:pic>
        <p:nvPicPr>
          <p:cNvPr id="6148" name="Picture 4" descr="http://4.bp.blogspot.com/-4ELlJZ-Zsso/ToS4V-vr6AI/AAAAAAAAACw/Uro7H3nzrmk/s1600/proces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77" y="3103755"/>
            <a:ext cx="4339151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5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16764" y="471363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GT" dirty="0"/>
          </a:p>
          <a:p>
            <a:r>
              <a:rPr lang="es-GT" dirty="0" smtClean="0"/>
              <a:t>Memorias RAM: </a:t>
            </a:r>
            <a:r>
              <a:rPr lang="es-GT" dirty="0"/>
              <a:t>Son las siglas de </a:t>
            </a:r>
            <a:r>
              <a:rPr lang="es-GT" dirty="0" err="1"/>
              <a:t>random</a:t>
            </a:r>
            <a:r>
              <a:rPr lang="es-GT" dirty="0"/>
              <a:t> </a:t>
            </a:r>
            <a:r>
              <a:rPr lang="es-GT" dirty="0" err="1"/>
              <a:t>access</a:t>
            </a:r>
            <a:r>
              <a:rPr lang="es-GT" dirty="0"/>
              <a:t> </a:t>
            </a:r>
            <a:r>
              <a:rPr lang="es-GT" dirty="0" err="1"/>
              <a:t>memory</a:t>
            </a:r>
            <a:r>
              <a:rPr lang="es-GT" dirty="0"/>
              <a:t>, un tipo de memoria de ordenador a la que se puede acceder aleatoriamente; es decir, se puede acceder a cualquier parte de la información (byte) en la memoria sin acceder a los bytes precede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439476" y="3682953"/>
            <a:ext cx="4621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GT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Memorias RAM</a:t>
            </a:r>
            <a:endParaRPr lang="es-GT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172" name="Picture 4" descr="http://3.bp.blogspot.com/--B3d3RyDYH4/ToS4p1XuuSI/AAAAAAAAAC0/vBSbqShlcps/s1600/Patriot+2GB+DDR3+Disipador+banner_pr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39" y="718102"/>
            <a:ext cx="56864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6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50253" y="21777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Disco duro: </a:t>
            </a:r>
            <a:r>
              <a:rPr lang="es-GT" dirty="0"/>
              <a:t>Un disco duro o disco rígido (en inglés </a:t>
            </a:r>
            <a:r>
              <a:rPr lang="es-GT" dirty="0" err="1"/>
              <a:t>Hard</a:t>
            </a:r>
            <a:r>
              <a:rPr lang="es-GT" dirty="0"/>
              <a:t> Disk Drive, HDD) es un dispositivo de almacenamiento que constituye una de las partes más importantes de un computador.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90118" y="125444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GT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Disco duro: </a:t>
            </a:r>
            <a:endParaRPr lang="es-GT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194" name="Picture 2" descr="http://4.bp.blogspot.com/-yDYQPfi6osw/ToS5QT6nFoI/AAAAAAAAAC4/YPNQL4HmTfY/s1600/wd_caviar_blue_1tb_sata3_maest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38" y="3531353"/>
            <a:ext cx="2875015" cy="2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2_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Override1.xml><?xml version="1.0" encoding="utf-8"?>
<a:themeOverride xmlns:a="http://schemas.openxmlformats.org/drawingml/2006/main">
  <a:clrScheme name="Violeta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Violeta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393</Words>
  <Application>Microsoft Office PowerPoint</Application>
  <PresentationFormat>Panorámica</PresentationFormat>
  <Paragraphs>50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Century Gothic</vt:lpstr>
      <vt:lpstr>Trebuchet MS</vt:lpstr>
      <vt:lpstr>Verdana</vt:lpstr>
      <vt:lpstr>Wingdings 3</vt:lpstr>
      <vt:lpstr>Espiral</vt:lpstr>
      <vt:lpstr>Faceta</vt:lpstr>
      <vt:lpstr>1_Faceta</vt:lpstr>
      <vt:lpstr>2_Faceta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 de Liceo Compu-market</dc:creator>
  <cp:lastModifiedBy>estudiante de Liceo Compu-market</cp:lastModifiedBy>
  <cp:revision>6</cp:revision>
  <dcterms:created xsi:type="dcterms:W3CDTF">2017-06-16T19:13:25Z</dcterms:created>
  <dcterms:modified xsi:type="dcterms:W3CDTF">2017-06-16T20:01:40Z</dcterms:modified>
</cp:coreProperties>
</file>