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9753600" cx="13004800"/>
  <p:notesSz cx="6858000" cy="9144000"/>
  <p:embeddedFontLst>
    <p:embeddedFont>
      <p:font typeface="Helvetica Neue"/>
      <p:regular r:id="rId52"/>
      <p:bold r:id="rId53"/>
      <p:italic r:id="rId54"/>
      <p:boldItalic r:id="rId55"/>
    </p:embeddedFont>
    <p:embeddedFont>
      <p:font typeface="Arial Black"/>
      <p:regular r:id="rId56"/>
    </p:embeddedFont>
    <p:embeddedFont>
      <p:font typeface="Helvetica Neue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1" roundtripDataSignature="AMtx7mgqFjUxrC5K48zyVuafBO7d427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A72764-459B-4C95-A6A2-856FAD78F96F}">
  <a:tblStyle styleId="{9AA72764-459B-4C95-A6A2-856FAD78F96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ac44cb09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5ac44cb09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ac44cb09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ac44cb09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ac44cb09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ac44cb099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ac44cb099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ac44cb099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2"/>
          <p:cNvSpPr/>
          <p:nvPr>
            <p:ph idx="3" type="pic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2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geeksforgeeks.org/fork-system-call/" TargetMode="External"/><Relationship Id="rId4" Type="http://schemas.openxmlformats.org/officeDocument/2006/relationships/hyperlink" Target="https://www.youtube.com/watch?v=IFEFVXvjiHY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31</a:t>
            </a:r>
            <a:r>
              <a:rPr b="1" lang="en-US" sz="55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0" lang="en-US" sz="5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1" i="0" lang="en-US" sz="5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5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</a:t>
            </a:r>
            <a:br>
              <a:rPr b="1" i="0" lang="en-US" sz="5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E6A"/>
              </a:buClr>
              <a:buSzPts val="3800"/>
              <a:buFont typeface="Helvetica Neue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Resource Manager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Resources can be shared in two different ways: 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"/>
              <a:buChar char="•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Time multiplexing: </a:t>
            </a:r>
            <a:endParaRPr sz="2800"/>
          </a:p>
          <a:p>
            <a:pPr indent="-296332" lvl="2" marL="118533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2400"/>
              <a:t>In a single CPU system, several running programs take turns.</a:t>
            </a:r>
            <a:endParaRPr/>
          </a:p>
          <a:p>
            <a:pPr indent="628903" lvl="2" marL="26009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"/>
              <a:buChar char="•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Space multiplexing: </a:t>
            </a:r>
            <a:endParaRPr sz="2800"/>
          </a:p>
          <a:p>
            <a:pPr indent="-296332" lvl="2" marL="118533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2400"/>
              <a:t>main memory is divided up among several running programs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100"/>
              <a:buFont typeface="Helvetica Neue"/>
              <a:buNone/>
            </a:pPr>
            <a:r>
              <a:rPr b="1" i="0" lang="en-US" sz="51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Hardware Review</a:t>
            </a:r>
            <a:endParaRPr/>
          </a:p>
        </p:txBody>
      </p:sp>
      <p:sp>
        <p:nvSpPr>
          <p:cNvPr id="134" name="Google Shape;134;p1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900"/>
              <a:buFont typeface="Helvetica Neue"/>
              <a:buNone/>
            </a:pPr>
            <a:r>
              <a:rPr b="1" lang="en-US" sz="59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Processors</a:t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Fetches instructions from memory and executes them.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Basic cycle: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Fetch 		Decode 		Execute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800"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cycle is repeated until the program finishes.</a:t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2508069" y="4159214"/>
            <a:ext cx="1043636" cy="5169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34817"/>
          </a:solidFill>
          <a:ln cap="flat" cmpd="sng" w="12700">
            <a:solidFill>
              <a:srgbClr val="9A351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5624576" y="4182438"/>
            <a:ext cx="1043637" cy="5169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34817"/>
          </a:solidFill>
          <a:ln cap="flat" cmpd="sng" w="12700">
            <a:solidFill>
              <a:srgbClr val="9A351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Helvetica Neue"/>
              <a:buNone/>
            </a:pPr>
            <a:r>
              <a:rPr b="1" lang="en-US" sz="4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Pipelining vs Superscalar Architecture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60095" lvl="0" marL="260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350" y="3195175"/>
            <a:ext cx="7432370" cy="411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Helvetica Neue"/>
              <a:buNone/>
            </a:pPr>
            <a:r>
              <a:rPr b="1" lang="en-US" sz="5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Multithreaded vs Multicore Chips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22275" lvl="0" marL="42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65"/>
              <a:buFont typeface="Helvetica Neue Light"/>
              <a:buChar char="•"/>
            </a:pPr>
            <a:r>
              <a:rPr lang="en-US" sz="3420"/>
              <a:t>Multithreaded Chips</a:t>
            </a:r>
            <a:endParaRPr/>
          </a:p>
          <a:p>
            <a:pPr indent="-422275" lvl="1" marL="844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65"/>
              <a:buFont typeface="Helvetica Neue Light"/>
              <a:buChar char="•"/>
            </a:pPr>
            <a:r>
              <a:rPr lang="en-US" sz="3420"/>
              <a:t>Replicate some of the control logic.</a:t>
            </a:r>
            <a:endParaRPr sz="2660"/>
          </a:p>
          <a:p>
            <a:pPr indent="-422275" lvl="1" marL="844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65"/>
              <a:buFont typeface="Helvetica Neue Light"/>
              <a:buChar char="•"/>
            </a:pPr>
            <a:r>
              <a:rPr lang="en-US" sz="3420"/>
              <a:t>Allow the CPU to hold the states of two different threads and then switch back and forth on a nanosecond time scale.</a:t>
            </a:r>
            <a:endParaRPr sz="2660"/>
          </a:p>
          <a:p>
            <a:pPr indent="-422275" lvl="1" marL="844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565"/>
              <a:buFont typeface="Helvetica Neue Light"/>
              <a:buChar char="•"/>
            </a:pPr>
            <a:r>
              <a:rPr lang="en-US" sz="3420">
                <a:solidFill>
                  <a:srgbClr val="FF0000"/>
                </a:solidFill>
              </a:rPr>
              <a:t>Does not offer true parallelism though!</a:t>
            </a:r>
            <a:endParaRPr sz="2660"/>
          </a:p>
          <a:p>
            <a:pPr indent="-422275" lvl="0" marL="422275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65"/>
              <a:buFont typeface="Helvetica Neue Light"/>
              <a:buChar char="•"/>
            </a:pPr>
            <a:r>
              <a:rPr lang="en-US" sz="3420"/>
              <a:t>Multicore Chips</a:t>
            </a:r>
            <a:endParaRPr/>
          </a:p>
          <a:p>
            <a:pPr indent="-422275" lvl="1" marL="844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65"/>
              <a:buFont typeface="Helvetica Neue Light"/>
              <a:buChar char="•"/>
            </a:pPr>
            <a:r>
              <a:rPr lang="en-US" sz="3420"/>
              <a:t>CPU chips with two or four or more complete processors or cores on them.</a:t>
            </a:r>
            <a:endParaRPr sz="2660"/>
          </a:p>
          <a:p>
            <a:pPr indent="-422275" lvl="1" marL="844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565"/>
              <a:buFont typeface="Helvetica Neue Light"/>
              <a:buChar char="•"/>
            </a:pPr>
            <a:r>
              <a:rPr lang="en-US" sz="3420">
                <a:solidFill>
                  <a:srgbClr val="FF0000"/>
                </a:solidFill>
              </a:rPr>
              <a:t>Requires a multiprocessor operating system.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Helvetica Neue"/>
              <a:buNone/>
            </a:pPr>
            <a:r>
              <a:rPr b="1" lang="en-US" sz="4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t/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t/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t/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Ideally, a memory should be extremely fast, abundantly large, and dirt cheap.</a:t>
            </a:r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247" y="1926626"/>
            <a:ext cx="6116322" cy="364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Helvetica Neue"/>
              <a:buNone/>
            </a:pPr>
            <a:r>
              <a:rPr b="1" lang="en-US" sz="45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Booting the Computer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 loads every other program into RAM for running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 OS has to load into RAM before any other programs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But how to load the OS into </a:t>
            </a:r>
            <a:r>
              <a:rPr lang="en-US">
                <a:solidFill>
                  <a:srgbClr val="FF0000"/>
                </a:solidFill>
              </a:rPr>
              <a:t>RAM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after power-on?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procedure of starting a computer by loading the OS into RAM is known as </a:t>
            </a:r>
            <a:r>
              <a:rPr i="1" lang="en-US" u="sng">
                <a:latin typeface="Times"/>
                <a:ea typeface="Times"/>
                <a:cs typeface="Times"/>
                <a:sym typeface="Times"/>
              </a:rPr>
              <a:t>booting the system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Motherboard includes a 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non-volatile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ROM chip 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ROM chip is shipped with a </a:t>
            </a:r>
            <a:r>
              <a:rPr b="1"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start up program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referred to as the BIOS (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Basic Input/Output System)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556387" y="1257299"/>
            <a:ext cx="6146026" cy="787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Booting the Computer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the computer is booted, 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BIOS Program is started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BIOS first runs </a:t>
            </a:r>
            <a:r>
              <a:rPr b="1" i="1" lang="en-US">
                <a:latin typeface="Times"/>
                <a:ea typeface="Times"/>
                <a:cs typeface="Times"/>
                <a:sym typeface="Times"/>
              </a:rPr>
              <a:t>diagnostics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determine the state of the machine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checks how much RAM is installed and 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checks whether the keyboard and other basic devices are installed and responding correctly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556387" y="1257299"/>
            <a:ext cx="6146026" cy="787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Booting the Computer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952500" y="1681650"/>
            <a:ext cx="11099700" cy="80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84981" lvl="0" marL="229431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Helvetica Neue Light"/>
              <a:buChar char="•"/>
            </a:pPr>
            <a:r>
              <a:rPr lang="en-US" sz="2900"/>
              <a:t>BIOS then determines the </a:t>
            </a:r>
            <a:r>
              <a:rPr b="1" i="1" lang="en-US" sz="2900">
                <a:latin typeface="Times"/>
                <a:ea typeface="Times"/>
                <a:cs typeface="Times"/>
                <a:sym typeface="Times"/>
              </a:rPr>
              <a:t>boot device </a:t>
            </a:r>
            <a:r>
              <a:rPr lang="en-US" sz="2900"/>
              <a:t>by trying a list of devices stored in the CMOS memory</a:t>
            </a:r>
            <a:endParaRPr sz="2900"/>
          </a:p>
          <a:p>
            <a:pPr indent="-179882" lvl="1" marL="633272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Helvetica Neue Light"/>
              <a:buChar char="•"/>
            </a:pPr>
            <a:r>
              <a:rPr lang="en-US" sz="2900"/>
              <a:t>Hard drive</a:t>
            </a:r>
            <a:endParaRPr sz="2900"/>
          </a:p>
          <a:p>
            <a:pPr indent="-179882" lvl="1" marL="633272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Helvetica Neue Light"/>
              <a:buChar char="•"/>
            </a:pPr>
            <a:r>
              <a:rPr lang="en-US" sz="2900"/>
              <a:t>CD-ROM</a:t>
            </a:r>
            <a:endParaRPr sz="2900"/>
          </a:p>
          <a:p>
            <a:pPr indent="-179882" lvl="1" marL="633272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Helvetica Neue Light"/>
              <a:buChar char="•"/>
            </a:pPr>
            <a:r>
              <a:rPr lang="en-US" sz="2900"/>
              <a:t>Flash drive</a:t>
            </a:r>
            <a:endParaRPr sz="2900"/>
          </a:p>
          <a:p>
            <a:pPr indent="-184981" lvl="0" marL="229431" rtl="0" algn="l">
              <a:lnSpc>
                <a:spcPct val="81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Helvetica Neue Light"/>
              <a:buChar char="•"/>
            </a:pPr>
            <a:r>
              <a:rPr lang="en-US" sz="2900"/>
              <a:t>The </a:t>
            </a:r>
            <a:r>
              <a:rPr lang="en-US" sz="2900">
                <a:solidFill>
                  <a:srgbClr val="FF0000"/>
                </a:solidFill>
              </a:rPr>
              <a:t>first sector </a:t>
            </a:r>
            <a:r>
              <a:rPr lang="en-US" sz="2900"/>
              <a:t>from the </a:t>
            </a:r>
            <a:r>
              <a:rPr b="1" i="1" lang="en-US" sz="2900">
                <a:latin typeface="Times"/>
                <a:ea typeface="Times"/>
                <a:cs typeface="Times"/>
                <a:sym typeface="Times"/>
              </a:rPr>
              <a:t>boot device </a:t>
            </a:r>
            <a:r>
              <a:rPr lang="en-US" sz="2900"/>
              <a:t>is </a:t>
            </a:r>
            <a:r>
              <a:rPr lang="en-US" sz="2900" u="sng"/>
              <a:t>read into memory </a:t>
            </a:r>
            <a:r>
              <a:rPr lang="en-US" sz="2900"/>
              <a:t>and </a:t>
            </a:r>
            <a:r>
              <a:rPr lang="en-US" sz="2900" u="sng"/>
              <a:t>executed</a:t>
            </a:r>
            <a:endParaRPr sz="2900"/>
          </a:p>
          <a:p>
            <a:pPr indent="-224332" lvl="1" marL="633272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Helvetica Neue Light"/>
              <a:buChar char="•"/>
            </a:pPr>
            <a:r>
              <a:rPr lang="en-US" sz="2900"/>
              <a:t>This sector contains a </a:t>
            </a:r>
            <a:r>
              <a:rPr lang="en-US" sz="2900">
                <a:solidFill>
                  <a:srgbClr val="FF0000"/>
                </a:solidFill>
              </a:rPr>
              <a:t>program</a:t>
            </a:r>
            <a:r>
              <a:rPr lang="en-US" sz="2900"/>
              <a:t> that examines the </a:t>
            </a:r>
            <a:r>
              <a:rPr b="1" i="1" lang="en-US" sz="2428">
                <a:latin typeface="Times"/>
                <a:ea typeface="Times"/>
                <a:cs typeface="Times"/>
                <a:sym typeface="Times"/>
              </a:rPr>
              <a:t>partition table </a:t>
            </a:r>
            <a:r>
              <a:rPr lang="en-US" sz="2900"/>
              <a:t>at the </a:t>
            </a:r>
            <a:r>
              <a:rPr lang="en-US" sz="2900">
                <a:solidFill>
                  <a:srgbClr val="FF0000"/>
                </a:solidFill>
              </a:rPr>
              <a:t>end</a:t>
            </a:r>
            <a:r>
              <a:rPr lang="en-US" sz="2900"/>
              <a:t> of the </a:t>
            </a:r>
            <a:r>
              <a:rPr b="1" i="1" lang="en-US" sz="2428">
                <a:latin typeface="Times"/>
                <a:ea typeface="Times"/>
                <a:cs typeface="Times"/>
                <a:sym typeface="Times"/>
              </a:rPr>
              <a:t>boot sector </a:t>
            </a:r>
            <a:r>
              <a:rPr lang="en-US" sz="2900"/>
              <a:t>to determine the </a:t>
            </a:r>
            <a:r>
              <a:rPr b="1" i="1" lang="en-US" sz="2428">
                <a:latin typeface="Times"/>
                <a:ea typeface="Times"/>
                <a:cs typeface="Times"/>
                <a:sym typeface="Times"/>
              </a:rPr>
              <a:t>active partition </a:t>
            </a:r>
            <a:endParaRPr sz="2900"/>
          </a:p>
          <a:p>
            <a:pPr indent="-184981" lvl="0" marL="229431" rtl="0" algn="l">
              <a:lnSpc>
                <a:spcPct val="81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Helvetica Neue Light"/>
              <a:buChar char="•"/>
            </a:pPr>
            <a:r>
              <a:rPr lang="en-US" sz="2900"/>
              <a:t>Then a secondary boot loader is read in from that partition. </a:t>
            </a:r>
            <a:endParaRPr sz="2900"/>
          </a:p>
          <a:p>
            <a:pPr indent="-224332" lvl="1" marL="633272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Helvetica Neue Light"/>
              <a:buChar char="•"/>
            </a:pPr>
            <a:r>
              <a:rPr lang="en-US" sz="2900"/>
              <a:t>This loader reads in the OS from the </a:t>
            </a:r>
            <a:r>
              <a:rPr b="1" i="1" lang="en-US" sz="2428">
                <a:latin typeface="Times"/>
                <a:ea typeface="Times"/>
                <a:cs typeface="Times"/>
                <a:sym typeface="Times"/>
              </a:rPr>
              <a:t>active partition </a:t>
            </a:r>
            <a:r>
              <a:rPr lang="en-US" sz="2900"/>
              <a:t>and starts it.</a:t>
            </a:r>
            <a:endParaRPr sz="2900"/>
          </a:p>
          <a:p>
            <a:pPr indent="-184981" lvl="0" marL="229431" rtl="0" algn="l">
              <a:lnSpc>
                <a:spcPct val="81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Helvetica Neue Light"/>
              <a:buChar char="•"/>
            </a:pPr>
            <a:r>
              <a:rPr lang="en-US" sz="2900"/>
              <a:t>OS performs the initialization tasks, creates whatever background processes are needed, and starts up a login program or GUI.</a:t>
            </a:r>
            <a:endParaRPr sz="2900"/>
          </a:p>
        </p:txBody>
      </p:sp>
      <p:sp>
        <p:nvSpPr>
          <p:cNvPr id="186" name="Google Shape;186;p19"/>
          <p:cNvSpPr/>
          <p:nvPr/>
        </p:nvSpPr>
        <p:spPr>
          <a:xfrm>
            <a:off x="1807775" y="730900"/>
            <a:ext cx="8828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Booting the Computer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100"/>
              <a:buFont typeface="Helvetica Neue"/>
              <a:buNone/>
            </a:pPr>
            <a:r>
              <a:rPr b="1" lang="en-US" sz="6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Textbooks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Modern Operating Systems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Andrew S. Tanenbaum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r>
              <a:rPr baseline="30000" lang="en-US"/>
              <a:t>rd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Edition or Newer</a:t>
            </a: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>
            <a:off x="7107999" y="3098023"/>
            <a:ext cx="2339060" cy="3002911"/>
            <a:chOff x="-1" y="-1"/>
            <a:chExt cx="2339059" cy="3002909"/>
          </a:xfrm>
        </p:grpSpPr>
        <p:sp>
          <p:nvSpPr>
            <p:cNvPr id="68" name="Google Shape;68;p2"/>
            <p:cNvSpPr/>
            <p:nvPr/>
          </p:nvSpPr>
          <p:spPr>
            <a:xfrm>
              <a:off x="-1" y="-1"/>
              <a:ext cx="2339059" cy="3002909"/>
            </a:xfrm>
            <a:custGeom>
              <a:rect b="b" l="l" r="r" t="t"/>
              <a:pathLst>
                <a:path extrusionOk="0" h="21600" w="21600">
                  <a:moveTo>
                    <a:pt x="0" y="1446"/>
                  </a:moveTo>
                  <a:lnTo>
                    <a:pt x="0" y="1446"/>
                  </a:lnTo>
                  <a:cubicBezTo>
                    <a:pt x="0" y="647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47"/>
                    <a:pt x="21600" y="1446"/>
                  </a:cubicBezTo>
                  <a:lnTo>
                    <a:pt x="21600" y="20154"/>
                  </a:lnTo>
                  <a:lnTo>
                    <a:pt x="21600" y="20154"/>
                  </a:lnTo>
                  <a:cubicBezTo>
                    <a:pt x="21600" y="20953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53"/>
                    <a:pt x="0" y="2015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69" name="Google Shape;69;p2"/>
            <p:cNvPicPr preferRelativeResize="0"/>
            <p:nvPr/>
          </p:nvPicPr>
          <p:blipFill rotWithShape="1">
            <a:blip r:embed="rId3">
              <a:alphaModFix/>
            </a:blip>
            <a:srcRect b="5" l="0" r="0" t="0"/>
            <a:stretch/>
          </p:blipFill>
          <p:spPr>
            <a:xfrm>
              <a:off x="0" y="0"/>
              <a:ext cx="2339058" cy="3002757"/>
            </a:xfrm>
            <a:custGeom>
              <a:rect b="b" l="l" r="r" t="t"/>
              <a:pathLst>
                <a:path extrusionOk="0" h="21600" w="21600">
                  <a:moveTo>
                    <a:pt x="1858" y="0"/>
                  </a:moveTo>
                  <a:cubicBezTo>
                    <a:pt x="833" y="0"/>
                    <a:pt x="0" y="649"/>
                    <a:pt x="0" y="1447"/>
                  </a:cubicBezTo>
                  <a:lnTo>
                    <a:pt x="0" y="20155"/>
                  </a:lnTo>
                  <a:cubicBezTo>
                    <a:pt x="0" y="20954"/>
                    <a:pt x="833" y="21600"/>
                    <a:pt x="1858" y="21600"/>
                  </a:cubicBezTo>
                  <a:lnTo>
                    <a:pt x="19742" y="21600"/>
                  </a:lnTo>
                  <a:cubicBezTo>
                    <a:pt x="20767" y="21600"/>
                    <a:pt x="21600" y="20954"/>
                    <a:pt x="21600" y="20155"/>
                  </a:cubicBezTo>
                  <a:lnTo>
                    <a:pt x="21600" y="1447"/>
                  </a:lnTo>
                  <a:cubicBezTo>
                    <a:pt x="21600" y="649"/>
                    <a:pt x="20767" y="0"/>
                    <a:pt x="19742" y="0"/>
                  </a:cubicBezTo>
                  <a:lnTo>
                    <a:pt x="1858" y="0"/>
                  </a:lnTo>
                  <a:close/>
                </a:path>
              </a:pathLst>
            </a:custGeom>
            <a:noFill/>
            <a:ln>
              <a:noFill/>
            </a:ln>
            <a:effectLst>
              <a:reflection blurRad="0" dir="0" dist="0" endA="0" endPos="40000" kx="0" rotWithShape="0" algn="bl" stA="38000" stPos="0" sy="-100000" ky="0"/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700"/>
              <a:buFont typeface="Helvetica Neue"/>
              <a:buNone/>
            </a:pPr>
            <a:r>
              <a:rPr b="1" i="0" lang="en-US" sz="47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Fundamental Concepts</a:t>
            </a:r>
            <a:endParaRPr/>
          </a:p>
        </p:txBody>
      </p:sp>
      <p:sp>
        <p:nvSpPr>
          <p:cNvPr id="192" name="Google Shape;192;p20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952500" y="444500"/>
            <a:ext cx="110997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700"/>
              <a:buFont typeface="Helvetica Neue"/>
              <a:buNone/>
            </a:pPr>
            <a:r>
              <a:rPr b="1" lang="en-US" sz="4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525525" y="2291250"/>
            <a:ext cx="12171000" cy="6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4290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The most fundamental part of an operating system</a:t>
            </a:r>
            <a:endParaRPr sz="4100"/>
          </a:p>
          <a:p>
            <a:pPr indent="-342900" lvl="1" marL="6223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Heart of an OS</a:t>
            </a:r>
            <a:endParaRPr sz="410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The first thing that is loaded into memory when OS starts loading </a:t>
            </a:r>
            <a:endParaRPr sz="410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Runs at all times on the computer </a:t>
            </a:r>
            <a:endParaRPr sz="410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Major role includes memory management, process management, disk management etc.</a:t>
            </a:r>
            <a:endParaRPr sz="410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Often used as another name of OS</a:t>
            </a:r>
            <a:endParaRPr sz="4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ac44cb099_0_0"/>
          <p:cNvSpPr txBox="1"/>
          <p:nvPr>
            <p:ph type="title"/>
          </p:nvPr>
        </p:nvSpPr>
        <p:spPr>
          <a:xfrm>
            <a:off x="952500" y="444500"/>
            <a:ext cx="110997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700"/>
              <a:buFont typeface="Helvetica Neue"/>
              <a:buNone/>
            </a:pPr>
            <a:r>
              <a:rPr b="1" lang="en-US" sz="4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</a:t>
            </a:r>
            <a:endParaRPr/>
          </a:p>
        </p:txBody>
      </p:sp>
      <p:sp>
        <p:nvSpPr>
          <p:cNvPr id="204" name="Google Shape;204;g35ac44cb099_0_0"/>
          <p:cNvSpPr txBox="1"/>
          <p:nvPr>
            <p:ph idx="1" type="body"/>
          </p:nvPr>
        </p:nvSpPr>
        <p:spPr>
          <a:xfrm>
            <a:off x="525525" y="2291250"/>
            <a:ext cx="12171000" cy="6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4445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-US" sz="3020">
                <a:latin typeface="Helvetica Neue"/>
                <a:ea typeface="Helvetica Neue"/>
                <a:cs typeface="Helvetica Neue"/>
                <a:sym typeface="Helvetica Neue"/>
              </a:rPr>
              <a:t>Key Roles of the Kernel:</a:t>
            </a:r>
            <a:endParaRPr b="1" sz="302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Process management – Starts, stops, and schedules processes (programs in execution).</a:t>
            </a:r>
            <a:endParaRPr sz="302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Memory management – Keeps track of every byte in your RAM: what's being used and by whom.</a:t>
            </a:r>
            <a:endParaRPr sz="302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Device management – Controls communication between software and hardware (via device drivers).</a:t>
            </a:r>
            <a:endParaRPr sz="302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File system management – Organizes data storage and access.</a:t>
            </a:r>
            <a:endParaRPr sz="3020"/>
          </a:p>
          <a:p>
            <a:pPr indent="-342900" lvl="0" marL="31115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390"/>
              <a:buChar char="•"/>
            </a:pPr>
            <a:r>
              <a:rPr lang="en-US" sz="3020"/>
              <a:t>System calls &amp; security – Offers a safe interface for applications to request system resources.</a:t>
            </a:r>
            <a:endParaRPr sz="30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Dual-Mode Operation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952500" y="2204125"/>
            <a:ext cx="10714800" cy="6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11226" lvl="0" marL="2112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CPU executes in 2 Modes</a:t>
            </a:r>
            <a:endParaRPr/>
          </a:p>
          <a:p>
            <a:pPr indent="-253471" lvl="1" marL="5957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Kernel mode</a:t>
            </a:r>
            <a:endParaRPr sz="2156"/>
          </a:p>
          <a:p>
            <a:pPr indent="-211225" lvl="2" marL="89575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CPU can </a:t>
            </a:r>
            <a:r>
              <a:rPr lang="en-US">
                <a:solidFill>
                  <a:srgbClr val="024B90"/>
                </a:solidFill>
              </a:rPr>
              <a:t>execute all machine instructions</a:t>
            </a:r>
            <a:endParaRPr sz="1848">
              <a:solidFill>
                <a:srgbClr val="024B90"/>
              </a:solidFill>
            </a:endParaRPr>
          </a:p>
          <a:p>
            <a:pPr indent="-211225" lvl="2" marL="89575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CPU can </a:t>
            </a:r>
            <a:r>
              <a:rPr lang="en-US">
                <a:solidFill>
                  <a:srgbClr val="024B90"/>
                </a:solidFill>
              </a:rPr>
              <a:t>use every hardware feature </a:t>
            </a:r>
            <a:endParaRPr sz="1848">
              <a:solidFill>
                <a:srgbClr val="024B90"/>
              </a:solidFill>
            </a:endParaRPr>
          </a:p>
          <a:p>
            <a:pPr indent="-253471" lvl="1" marL="5957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User mode</a:t>
            </a:r>
            <a:endParaRPr sz="2156"/>
          </a:p>
          <a:p>
            <a:pPr indent="-211225" lvl="2" marL="89575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permits only a subset of the instructions  and a subset of the hardware features.</a:t>
            </a:r>
            <a:endParaRPr sz="1848"/>
          </a:p>
          <a:p>
            <a:pPr indent="-211226" lvl="0" marL="211226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/>
              <a:t>Allows OS to protect itself and other system components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952500" y="444500"/>
            <a:ext cx="11099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Dual-Mode Operation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210200" y="966950"/>
            <a:ext cx="7167900" cy="85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04164" lvl="0" marL="3422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Helvetica Neue Light"/>
              <a:buChar char="•"/>
            </a:pPr>
            <a:r>
              <a:rPr lang="en-US" sz="3000"/>
              <a:t>OS runs in kernel mode, user programs in user mode</a:t>
            </a:r>
            <a:endParaRPr sz="3000"/>
          </a:p>
          <a:p>
            <a:pPr indent="-342264" lvl="1" marL="68452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Helvetica Neue Light"/>
              <a:buChar char="•"/>
            </a:pPr>
            <a:r>
              <a:rPr lang="en-US" sz="3000"/>
              <a:t>OS is </a:t>
            </a:r>
            <a:r>
              <a:rPr b="1" lang="en-US" sz="2325">
                <a:latin typeface="Times"/>
                <a:ea typeface="Times"/>
                <a:cs typeface="Times"/>
                <a:sym typeface="Times"/>
              </a:rPr>
              <a:t>Boss</a:t>
            </a:r>
            <a:r>
              <a:rPr lang="en-US" sz="3000"/>
              <a:t>, the applications are laborers</a:t>
            </a:r>
            <a:endParaRPr sz="1556"/>
          </a:p>
          <a:p>
            <a:pPr indent="-304164" lvl="0" marL="342264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B050"/>
              </a:buClr>
              <a:buSzPts val="1425"/>
              <a:buFont typeface="Helvetica Neue Light"/>
              <a:buChar char="•"/>
            </a:pPr>
            <a:r>
              <a:rPr lang="en-US" sz="3000">
                <a:solidFill>
                  <a:srgbClr val="00B050"/>
                </a:solidFill>
              </a:rPr>
              <a:t>Mode bit provided </a:t>
            </a:r>
            <a:r>
              <a:rPr lang="en-US" sz="3000"/>
              <a:t>by </a:t>
            </a:r>
            <a:r>
              <a:rPr b="1" lang="en-US" sz="3000">
                <a:solidFill>
                  <a:srgbClr val="FF0033"/>
                </a:solidFill>
                <a:latin typeface="Times"/>
                <a:ea typeface="Times"/>
                <a:cs typeface="Times"/>
                <a:sym typeface="Times"/>
              </a:rPr>
              <a:t>hardware</a:t>
            </a:r>
            <a:endParaRPr sz="3000"/>
          </a:p>
          <a:p>
            <a:pPr indent="-304164" lvl="1" marL="68452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Helvetica Neue Light"/>
              <a:buChar char="•"/>
            </a:pPr>
            <a:r>
              <a:rPr lang="en-US" sz="3000"/>
              <a:t>Provides ability to distinguish when system is running user code or kernel code</a:t>
            </a:r>
            <a:endParaRPr sz="1556"/>
          </a:p>
          <a:p>
            <a:pPr indent="-304164" lvl="1" marL="68452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Helvetica Neue Light"/>
              <a:buChar char="•"/>
            </a:pPr>
            <a:r>
              <a:rPr lang="en-US" sz="3000"/>
              <a:t>Some instructions designated as privileged, only executable in kernel mode</a:t>
            </a:r>
            <a:endParaRPr sz="3000"/>
          </a:p>
        </p:txBody>
      </p:sp>
      <p:pic>
        <p:nvPicPr>
          <p:cNvPr descr="01-01"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6025" y="3302825"/>
            <a:ext cx="5878774" cy="4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g35ac44cb099_0_5"/>
          <p:cNvGraphicFramePr/>
          <p:nvPr/>
        </p:nvGraphicFramePr>
        <p:xfrm>
          <a:off x="304800" y="469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{9AA72764-459B-4C95-A6A2-856FAD78F96F}</a:tableStyleId>
              </a:tblPr>
              <a:tblGrid>
                <a:gridCol w="2448100"/>
                <a:gridCol w="4720075"/>
                <a:gridCol w="4825750"/>
              </a:tblGrid>
              <a:tr h="40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Feature</a:t>
                      </a:r>
                      <a:endParaRPr b="1" sz="2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Kernel Mode</a:t>
                      </a:r>
                      <a:endParaRPr b="1" sz="2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 Mode</a:t>
                      </a:r>
                      <a:endParaRPr b="1" sz="2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Who operates here?</a:t>
                      </a:r>
                      <a:endParaRPr b="1"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kernel and low-level system tasks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Regular applications (Word, Chrome, etc.)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40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Hardware access</a:t>
                      </a:r>
                      <a:endParaRPr b="1"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Full access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direct hardware access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40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Memory access</a:t>
                      </a:r>
                      <a:endParaRPr b="1"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Access to all memory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Restricted memory access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Security risk</a:t>
                      </a:r>
                      <a:endParaRPr b="1"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High—bugs can crash the system</a:t>
                      </a:r>
                      <a:endParaRPr sz="2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Low—bugs are contained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177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Switching</a:t>
                      </a:r>
                      <a:endParaRPr b="1"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Happens during system calls or interrupts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Runs until it needs kernel services</a:t>
                      </a:r>
                      <a:endParaRPr sz="2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g35ac44cb099_0_5"/>
          <p:cNvSpPr txBox="1"/>
          <p:nvPr/>
        </p:nvSpPr>
        <p:spPr>
          <a:xfrm>
            <a:off x="190063" y="830325"/>
            <a:ext cx="1079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latin typeface="Helvetica Neue"/>
                <a:ea typeface="Helvetica Neue"/>
                <a:cs typeface="Helvetica Neue"/>
                <a:sym typeface="Helvetica Neue"/>
              </a:rPr>
              <a:t>Kernel Mode vs User Mode</a:t>
            </a:r>
            <a:endParaRPr b="1"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To protect the system and keep it stable, CPUs support two main operating modes: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latin typeface="Helvetica Neue"/>
                <a:ea typeface="Helvetica Neue"/>
                <a:cs typeface="Helvetica Neue"/>
                <a:sym typeface="Helvetica Neue"/>
              </a:rPr>
              <a:t>Why this distinction?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Safety: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If user-mode programs crash, the rest of the system stays safe.</a:t>
            </a:r>
            <a:b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Control: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The kernel has ultimate authority over the machine.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Helvetica Neue"/>
              <a:buNone/>
            </a:pPr>
            <a:r>
              <a:rPr b="1" lang="en-US" sz="45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Mode Execution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47400" y="2035950"/>
            <a:ext cx="11099700" cy="6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lnSpcReduction="10000"/>
          </a:bodyPr>
          <a:lstStyle/>
          <a:p>
            <a:pPr indent="-246886" lvl="0" marL="2468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</a:pPr>
            <a:r>
              <a:rPr lang="en-US"/>
              <a:t>When does CPU start executing in kernel mode?</a:t>
            </a:r>
            <a:endParaRPr/>
          </a:p>
          <a:p>
            <a:pPr indent="-5715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Helvetica Neue Light"/>
              <a:buAutoNum type="alphaUcPeriod"/>
            </a:pPr>
            <a:r>
              <a:rPr lang="en-US">
                <a:solidFill>
                  <a:srgbClr val="00B050"/>
                </a:solidFill>
              </a:rPr>
              <a:t>System Boot </a:t>
            </a:r>
            <a:r>
              <a:rPr lang="en-US"/>
              <a:t>- starting a computer</a:t>
            </a:r>
            <a:endParaRPr sz="2159"/>
          </a:p>
          <a:p>
            <a:pPr indent="-5715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Helvetica Neue Light"/>
              <a:buAutoNum type="alphaUcPeriod"/>
            </a:pPr>
            <a:r>
              <a:rPr lang="en-US">
                <a:solidFill>
                  <a:srgbClr val="00B050"/>
                </a:solidFill>
              </a:rPr>
              <a:t>Hardware Interrupt </a:t>
            </a:r>
            <a:r>
              <a:rPr lang="en-US"/>
              <a:t>- generated by hardware devices to signal that they need some attention from the OS.</a:t>
            </a:r>
            <a:endParaRPr sz="2159"/>
          </a:p>
          <a:p>
            <a:pPr indent="-5715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Helvetica Neue Light"/>
              <a:buAutoNum type="alphaUcPeriod"/>
            </a:pPr>
            <a:r>
              <a:rPr lang="en-US">
                <a:solidFill>
                  <a:srgbClr val="00B050"/>
                </a:solidFill>
              </a:rPr>
              <a:t>Trap </a:t>
            </a:r>
            <a:endParaRPr sz="2520">
              <a:solidFill>
                <a:srgbClr val="00B050"/>
              </a:solidFill>
            </a:endParaRPr>
          </a:p>
          <a:p>
            <a:pPr indent="-571500" lvl="2" marL="1714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Helvetica Neue Light"/>
              <a:buAutoNum type="alphaUcPeriod"/>
            </a:pPr>
            <a:r>
              <a:rPr lang="en-US">
                <a:solidFill>
                  <a:srgbClr val="00B050"/>
                </a:solidFill>
              </a:rPr>
              <a:t>A software-generated interrupt </a:t>
            </a:r>
            <a:r>
              <a:rPr lang="en-US"/>
              <a:t>caused either by an </a:t>
            </a:r>
            <a:r>
              <a:rPr lang="en-US">
                <a:solidFill>
                  <a:srgbClr val="00B050"/>
                </a:solidFill>
              </a:rPr>
              <a:t>error </a:t>
            </a:r>
            <a:r>
              <a:rPr lang="en-US"/>
              <a:t>(i.e. division by 0 or invalid memory access) or </a:t>
            </a:r>
            <a:endParaRPr sz="2159"/>
          </a:p>
          <a:p>
            <a:pPr indent="-571500" lvl="2" marL="1714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Helvetica Neue Light"/>
              <a:buAutoNum type="alphaUcPeriod"/>
            </a:pPr>
            <a:r>
              <a:rPr lang="en-US">
                <a:solidFill>
                  <a:srgbClr val="00B050"/>
                </a:solidFill>
              </a:rPr>
              <a:t>By a specific request from a user program </a:t>
            </a:r>
            <a:r>
              <a:rPr lang="en-US"/>
              <a:t>that an operating-system service needs to be performed.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Helvetica Neue"/>
              <a:buNone/>
            </a:pPr>
            <a:r>
              <a:rPr b="1" lang="en-US" sz="4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Modes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obtain services from the operating system, 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user program must make a </a:t>
            </a:r>
            <a:r>
              <a:rPr b="1" i="1" lang="en-US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system call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which </a:t>
            </a:r>
            <a:r>
              <a:rPr b="1" i="1"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traps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into the kernel and invokes the operating system. </a:t>
            </a:r>
            <a:endParaRPr sz="2800"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b="1" lang="en-US">
                <a:solidFill>
                  <a:srgbClr val="55060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instruction switches from user mode to kernel mode and starts the operating system. 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the work has been completed, control is returned to the user program at the instruction following the system call.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Helvetica Neue"/>
              <a:buNone/>
            </a:pPr>
            <a:r>
              <a:rPr b="1" lang="en-US" sz="4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Calls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588575" y="2603500"/>
            <a:ext cx="114636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77500" lnSpcReduction="10000"/>
          </a:bodyPr>
          <a:lstStyle/>
          <a:p>
            <a:pPr indent="-461089" lvl="0" marL="4445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5752"/>
              <a:buChar char="•"/>
            </a:pPr>
            <a:r>
              <a:rPr b="1" lang="en-US" sz="3729">
                <a:solidFill>
                  <a:schemeClr val="dk1"/>
                </a:solidFill>
              </a:rPr>
              <a:t>A system call is the</a:t>
            </a:r>
            <a:r>
              <a:rPr b="1" lang="en-US" sz="37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programming interface</a:t>
            </a:r>
            <a:r>
              <a:rPr b="1" lang="en-US" sz="3729">
                <a:solidFill>
                  <a:schemeClr val="dk1"/>
                </a:solidFill>
              </a:rPr>
              <a:t> to the services </a:t>
            </a:r>
            <a:r>
              <a:rPr b="1" lang="en-US" sz="37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by the kernel</a:t>
            </a:r>
            <a:r>
              <a:rPr b="1" lang="en-US" sz="3729">
                <a:solidFill>
                  <a:schemeClr val="dk1"/>
                </a:solidFill>
              </a:rPr>
              <a:t> of the OS. It allows user-mode programs to request services from the operating system in a safe, controlled manner.</a:t>
            </a:r>
            <a:endParaRPr sz="3729"/>
          </a:p>
          <a:p>
            <a:pPr indent="-302974" lvl="0" marL="32448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55752"/>
              <a:buFont typeface="Helvetica Neue Light"/>
              <a:buChar char="•"/>
            </a:pPr>
            <a:r>
              <a:rPr b="1" lang="en-US" sz="3729"/>
              <a:t>Typically used from a high-level language (C or C++) program.</a:t>
            </a:r>
            <a:endParaRPr b="1" sz="3729"/>
          </a:p>
          <a:p>
            <a:pPr indent="-302974" lvl="0" marL="32448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B050"/>
              </a:buClr>
              <a:buSzPct val="55752"/>
              <a:buFont typeface="Helvetica Neue Light"/>
              <a:buChar char="•"/>
            </a:pPr>
            <a:r>
              <a:rPr b="1" lang="en-US" sz="3729">
                <a:solidFill>
                  <a:srgbClr val="00B050"/>
                </a:solidFill>
              </a:rPr>
              <a:t>Typically a number is associated with each system call</a:t>
            </a:r>
            <a:r>
              <a:rPr b="1" lang="en-US" sz="3729"/>
              <a:t>, and the OS maintains a table indexed according to these numbers.</a:t>
            </a:r>
            <a:endParaRPr sz="3729"/>
          </a:p>
          <a:p>
            <a:pPr indent="-153034" lvl="0" marL="32448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27201"/>
              <a:buFont typeface="Helvetica Neue Light"/>
              <a:buNone/>
            </a:pPr>
            <a:br>
              <a:rPr lang="en-US"/>
            </a:br>
            <a:endParaRPr sz="2044"/>
          </a:p>
          <a:p>
            <a:pPr indent="-189870" lvl="0" marL="18987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2222"/>
              <a:buFont typeface="Helvetica Neue Light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ac44cb099_0_18"/>
          <p:cNvSpPr txBox="1"/>
          <p:nvPr/>
        </p:nvSpPr>
        <p:spPr>
          <a:xfrm>
            <a:off x="0" y="0"/>
            <a:ext cx="109728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High-Level Language Use</a:t>
            </a:r>
            <a:endParaRPr b="1" sz="30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system calls are accessed through </a:t>
            </a:r>
            <a:r>
              <a:rPr b="1"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in C or C++</a:t>
            </a: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provided by standard libraries like </a:t>
            </a:r>
            <a:r>
              <a:rPr lang="en-US" sz="2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glibc</a:t>
            </a: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Linux.</a:t>
            </a:r>
            <a:b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in C:</a:t>
            </a:r>
            <a:b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fd = open("file.txt", O_RDONLY);</a:t>
            </a:r>
            <a:endParaRPr sz="2500">
              <a:solidFill>
                <a:srgbClr val="1880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looks like a normal function call, but it ultimately invokes a </a:t>
            </a:r>
            <a:r>
              <a:rPr b="1"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</a:t>
            </a: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OS to open the file.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7" name="Google Shape;247;g35ac44cb099_0_18"/>
          <p:cNvGraphicFramePr/>
          <p:nvPr/>
        </p:nvGraphicFramePr>
        <p:xfrm>
          <a:off x="8749900" y="478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{9AA72764-459B-4C95-A6A2-856FAD78F96F}</a:tableStyleId>
              </a:tblPr>
              <a:tblGrid>
                <a:gridCol w="2117550"/>
                <a:gridCol w="1505225"/>
              </a:tblGrid>
              <a:tr h="879475">
                <a:tc>
                  <a:txBody>
                    <a:bodyPr/>
                    <a:lstStyle/>
                    <a:p>
                      <a:pPr indent="-228600" lvl="0" marL="4572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System Call</a:t>
                      </a:r>
                      <a:endParaRPr b="1" sz="2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</a:t>
                      </a:r>
                      <a:endParaRPr b="1" sz="2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928225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100">
                          <a:solidFill>
                            <a:srgbClr val="18803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read</a:t>
                      </a:r>
                      <a:endParaRPr sz="2100">
                        <a:solidFill>
                          <a:srgbClr val="18803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928225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100">
                          <a:solidFill>
                            <a:srgbClr val="18803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write</a:t>
                      </a:r>
                      <a:endParaRPr sz="2100">
                        <a:solidFill>
                          <a:srgbClr val="18803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928225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100">
                          <a:solidFill>
                            <a:srgbClr val="18803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open</a:t>
                      </a:r>
                      <a:endParaRPr sz="2100">
                        <a:solidFill>
                          <a:srgbClr val="18803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928225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100">
                          <a:solidFill>
                            <a:srgbClr val="18803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close</a:t>
                      </a:r>
                      <a:endParaRPr sz="2100">
                        <a:solidFill>
                          <a:srgbClr val="18803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g35ac44cb099_0_18"/>
          <p:cNvSpPr txBox="1"/>
          <p:nvPr/>
        </p:nvSpPr>
        <p:spPr>
          <a:xfrm>
            <a:off x="357350" y="4687625"/>
            <a:ext cx="67266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900">
                <a:latin typeface="Helvetica Neue"/>
                <a:ea typeface="Helvetica Neue"/>
                <a:cs typeface="Helvetica Neue"/>
                <a:sym typeface="Helvetica Neue"/>
              </a:rPr>
              <a:t>System Call Numbers</a:t>
            </a:r>
            <a:endParaRPr b="1"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Under the hood, each system call is associated with a </a:t>
            </a:r>
            <a:r>
              <a:rPr b="1" lang="en-US" sz="2200">
                <a:latin typeface="Helvetica Neue"/>
                <a:ea typeface="Helvetica Neue"/>
                <a:cs typeface="Helvetica Neue"/>
                <a:sym typeface="Helvetica Neue"/>
              </a:rPr>
              <a:t>unique number</a:t>
            </a: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 (ID).</a:t>
            </a:r>
            <a:b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Example (Linux x86_64):</a:t>
            </a:r>
            <a:b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When a system call is made, the number is placed in a CPU register (e.g., </a:t>
            </a:r>
            <a:r>
              <a:rPr lang="en-US" sz="22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rax</a:t>
            </a: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 on x86_64), and a special instruction (like </a:t>
            </a:r>
            <a:r>
              <a:rPr lang="en-US" sz="22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syscall</a:t>
            </a: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-US" sz="22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0x80</a:t>
            </a: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) transfers control to the kernel.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Helvetica Neue"/>
              <a:buNone/>
            </a:pPr>
            <a:r>
              <a:rPr b="1" lang="en-US" sz="4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 Computer System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Complex system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Many H/W components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Many programs running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simultaneously </a:t>
            </a:r>
            <a:endParaRPr sz="2800"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running program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Executed in the CPU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Resides in the Memory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May Interact with several devices</a:t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7106574" y="3203978"/>
            <a:ext cx="4774852" cy="2325543"/>
            <a:chOff x="0" y="-1"/>
            <a:chExt cx="4774851" cy="2325541"/>
          </a:xfrm>
        </p:grpSpPr>
        <p:sp>
          <p:nvSpPr>
            <p:cNvPr id="77" name="Google Shape;77;p3"/>
            <p:cNvSpPr/>
            <p:nvPr/>
          </p:nvSpPr>
          <p:spPr>
            <a:xfrm>
              <a:off x="0" y="0"/>
              <a:ext cx="4774851" cy="232554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78" name="Google Shape;78;p3"/>
            <p:cNvPicPr preferRelativeResize="0"/>
            <p:nvPr/>
          </p:nvPicPr>
          <p:blipFill rotWithShape="1">
            <a:blip r:embed="rId3">
              <a:alphaModFix/>
            </a:blip>
            <a:srcRect b="17664" l="427" r="427" t="17949"/>
            <a:stretch/>
          </p:blipFill>
          <p:spPr>
            <a:xfrm>
              <a:off x="0" y="-1"/>
              <a:ext cx="4774850" cy="2325541"/>
            </a:xfrm>
            <a:prstGeom prst="rect">
              <a:avLst/>
            </a:prstGeom>
            <a:noFill/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dir="5400000" dist="127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ac44cb099_0_30"/>
          <p:cNvSpPr txBox="1"/>
          <p:nvPr/>
        </p:nvSpPr>
        <p:spPr>
          <a:xfrm>
            <a:off x="1933900" y="2669650"/>
            <a:ext cx="6894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User Program (in C)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    ↓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Standard Library (like glibc)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    ↓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System Call Interface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    ↓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System Call Number + Arguments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    ↓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CPU Switches to Kernel Mode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    ↓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Kernel Executes the Service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    ↓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Result Returned to User Mode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g35ac44cb099_0_30"/>
          <p:cNvSpPr txBox="1"/>
          <p:nvPr/>
        </p:nvSpPr>
        <p:spPr>
          <a:xfrm>
            <a:off x="2354325" y="147150"/>
            <a:ext cx="689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Flow of a System Call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159" y="2749824"/>
            <a:ext cx="7605979" cy="60065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Helvetica Neue"/>
              <a:buNone/>
            </a:pPr>
            <a:r>
              <a:rPr b="1" lang="en-US" sz="4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 making a System Call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455194" y="2835974"/>
            <a:ext cx="4513138" cy="5834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lnSpcReduction="10000"/>
          </a:bodyPr>
          <a:lstStyle/>
          <a:p>
            <a:pPr indent="-391159" lvl="0" marL="391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5"/>
              <a:buFont typeface="Helvetica Neue Light"/>
              <a:buChar char="•"/>
            </a:pPr>
            <a:r>
              <a:rPr lang="en-US"/>
              <a:t>UNIX has a 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read</a:t>
            </a:r>
            <a:r>
              <a:rPr lang="en-US"/>
              <a:t> system call for reading files</a:t>
            </a:r>
            <a:endParaRPr/>
          </a:p>
          <a:p>
            <a:pPr indent="-289681" lvl="0" marL="289681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25"/>
              <a:buFont typeface="Helvetica Neue Light"/>
              <a:buChar char="•"/>
            </a:pPr>
            <a:r>
              <a:rPr lang="en-US"/>
              <a:t>invoked from C programs by calling a library procedure with the same name 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read</a:t>
            </a:r>
            <a:r>
              <a:rPr lang="en-US"/>
              <a:t> like this: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B050"/>
              </a:buClr>
              <a:buSzPts val="3100"/>
              <a:buFont typeface="Courier New"/>
              <a:buNone/>
            </a:pPr>
            <a:r>
              <a:rPr lang="en-US">
                <a:solidFill>
                  <a:srgbClr val="00B050"/>
                </a:solidFill>
              </a:rPr>
              <a:t> </a:t>
            </a:r>
            <a:r>
              <a:rPr b="1" lang="en-US">
                <a:solidFill>
                  <a:srgbClr val="00B050"/>
                </a:solidFill>
              </a:rPr>
              <a:t>count = read(fd, buffer, nbytes);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6990189" y="8902700"/>
            <a:ext cx="4029559" cy="34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See the steps in more details in Section 1.6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854454" y="6731668"/>
            <a:ext cx="473510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TRAP instruction is executed for mode switching</a:t>
            </a:r>
            <a:r>
              <a:rPr b="0" i="0" lang="en-US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Trapping into kernel is </a:t>
            </a:r>
            <a:r>
              <a:rPr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costly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1866899" y="2539331"/>
            <a:ext cx="9271001" cy="3014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62254" lvl="0" marL="2622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Helvetica Neue Light"/>
              <a:buChar char="•"/>
            </a:pPr>
            <a:r>
              <a:rPr b="1" lang="en-US" sz="2500"/>
              <a:t>Save minimal CPU state (PC, sp, …) – done by hardware</a:t>
            </a:r>
            <a:endParaRPr/>
          </a:p>
          <a:p>
            <a:pPr indent="-262254" lvl="0" marL="26225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Helvetica Neue Light"/>
              <a:buChar char="•"/>
            </a:pPr>
            <a:r>
              <a:rPr b="1" lang="en-US" sz="2500"/>
              <a:t>Switches to KERNEL mode</a:t>
            </a:r>
            <a:endParaRPr/>
          </a:p>
          <a:p>
            <a:pPr indent="-262254" lvl="0" marL="26225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Helvetica Neue Light"/>
              <a:buChar char="•"/>
            </a:pPr>
            <a:r>
              <a:rPr b="1" lang="en-US" sz="2500"/>
              <a:t>KERNEL determines what system call has occurred</a:t>
            </a:r>
            <a:endParaRPr/>
          </a:p>
          <a:p>
            <a:pPr indent="-262254" lvl="0" marL="26225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Helvetica Neue Light"/>
              <a:buChar char="•"/>
            </a:pPr>
            <a:r>
              <a:rPr b="1" lang="en-US" sz="2500"/>
              <a:t>KERNEL verifies that the parameters passed are correct and legal</a:t>
            </a:r>
            <a:endParaRPr/>
          </a:p>
          <a:p>
            <a:pPr indent="-262254" lvl="0" marL="26225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Helvetica Neue Light"/>
              <a:buChar char="•"/>
            </a:pPr>
            <a:r>
              <a:rPr b="1" lang="en-US" sz="2500"/>
              <a:t>Restore state before returning to user program</a:t>
            </a:r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1852938" y="6066953"/>
            <a:ext cx="9298925" cy="3251201"/>
            <a:chOff x="0" y="-1"/>
            <a:chExt cx="9298925" cy="3251201"/>
          </a:xfrm>
        </p:grpSpPr>
        <p:sp>
          <p:nvSpPr>
            <p:cNvPr id="271" name="Google Shape;271;p28"/>
            <p:cNvSpPr/>
            <p:nvPr/>
          </p:nvSpPr>
          <p:spPr>
            <a:xfrm>
              <a:off x="81280" y="1095374"/>
              <a:ext cx="9181467" cy="2155826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omic Sans MS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81280" y="-1"/>
              <a:ext cx="9181467" cy="1137921"/>
            </a:xfrm>
            <a:prstGeom prst="rect">
              <a:avLst/>
            </a:prstGeom>
            <a:solidFill>
              <a:srgbClr val="0070C0">
                <a:alpha val="39607"/>
              </a:srgb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grpSp>
          <p:nvGrpSpPr>
            <p:cNvPr id="273" name="Google Shape;273;p28"/>
            <p:cNvGrpSpPr/>
            <p:nvPr/>
          </p:nvGrpSpPr>
          <p:grpSpPr>
            <a:xfrm>
              <a:off x="236142" y="568960"/>
              <a:ext cx="1884836" cy="487682"/>
              <a:chOff x="-88977" y="0"/>
              <a:chExt cx="1884834" cy="487681"/>
            </a:xfrm>
          </p:grpSpPr>
          <p:sp>
            <p:nvSpPr>
              <p:cNvPr id="274" name="Google Shape;274;p28"/>
              <p:cNvSpPr/>
              <p:nvPr/>
            </p:nvSpPr>
            <p:spPr>
              <a:xfrm>
                <a:off x="0" y="0"/>
                <a:ext cx="1706881" cy="48768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omic Sans M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-88977" y="32510"/>
                <a:ext cx="1884834" cy="422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User process</a:t>
                </a:r>
                <a:endParaRPr/>
              </a:p>
            </p:txBody>
          </p:sp>
        </p:grpSp>
        <p:cxnSp>
          <p:nvCxnSpPr>
            <p:cNvPr id="276" name="Google Shape;276;p28"/>
            <p:cNvCxnSpPr/>
            <p:nvPr/>
          </p:nvCxnSpPr>
          <p:spPr>
            <a:xfrm>
              <a:off x="2140656" y="812800"/>
              <a:ext cx="73152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77" name="Google Shape;277;p28"/>
            <p:cNvGrpSpPr/>
            <p:nvPr/>
          </p:nvGrpSpPr>
          <p:grpSpPr>
            <a:xfrm>
              <a:off x="2891856" y="568960"/>
              <a:ext cx="1706882" cy="487682"/>
              <a:chOff x="0" y="0"/>
              <a:chExt cx="1706881" cy="487681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0" y="0"/>
                <a:ext cx="1706881" cy="48768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omic Sans M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4270" y="32510"/>
                <a:ext cx="1698340" cy="422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Call</a:t>
                </a:r>
                <a:endParaRPr/>
              </a:p>
            </p:txBody>
          </p:sp>
        </p:grpSp>
        <p:cxnSp>
          <p:nvCxnSpPr>
            <p:cNvPr id="280" name="Google Shape;280;p28"/>
            <p:cNvCxnSpPr/>
            <p:nvPr/>
          </p:nvCxnSpPr>
          <p:spPr>
            <a:xfrm>
              <a:off x="0" y="1381760"/>
              <a:ext cx="9184641" cy="1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8"/>
            <p:cNvCxnSpPr/>
            <p:nvPr/>
          </p:nvCxnSpPr>
          <p:spPr>
            <a:xfrm>
              <a:off x="3413760" y="1056640"/>
              <a:ext cx="81281" cy="4876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28"/>
            <p:cNvSpPr/>
            <p:nvPr/>
          </p:nvSpPr>
          <p:spPr>
            <a:xfrm>
              <a:off x="2748690" y="1371090"/>
              <a:ext cx="1736540" cy="752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Trap</a:t>
              </a:r>
              <a:endParaRPr b="0" i="0" sz="3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bit = 0</a:t>
              </a:r>
              <a:endParaRPr/>
            </a:p>
          </p:txBody>
        </p:sp>
        <p:cxnSp>
          <p:nvCxnSpPr>
            <p:cNvPr id="283" name="Google Shape;283;p28"/>
            <p:cNvCxnSpPr/>
            <p:nvPr/>
          </p:nvCxnSpPr>
          <p:spPr>
            <a:xfrm flipH="1">
              <a:off x="3008482" y="2113280"/>
              <a:ext cx="567839" cy="5678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4" name="Google Shape;284;p28"/>
            <p:cNvGrpSpPr/>
            <p:nvPr/>
          </p:nvGrpSpPr>
          <p:grpSpPr>
            <a:xfrm>
              <a:off x="1194679" y="2417882"/>
              <a:ext cx="2770239" cy="609997"/>
              <a:chOff x="-252271" y="0"/>
              <a:chExt cx="2770238" cy="609996"/>
            </a:xfrm>
          </p:grpSpPr>
          <p:sp>
            <p:nvSpPr>
              <p:cNvPr id="285" name="Google Shape;285;p28"/>
              <p:cNvSpPr/>
              <p:nvPr/>
            </p:nvSpPr>
            <p:spPr>
              <a:xfrm>
                <a:off x="0" y="0"/>
                <a:ext cx="2265697" cy="609996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omic Sans M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-252271" y="78426"/>
                <a:ext cx="2770238" cy="453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Save Caller’s state</a:t>
                </a:r>
                <a:endParaRPr/>
              </a:p>
            </p:txBody>
          </p:sp>
        </p:grpSp>
        <p:cxnSp>
          <p:nvCxnSpPr>
            <p:cNvPr id="287" name="Google Shape;287;p28"/>
            <p:cNvCxnSpPr/>
            <p:nvPr/>
          </p:nvCxnSpPr>
          <p:spPr>
            <a:xfrm>
              <a:off x="3892899" y="2722880"/>
              <a:ext cx="40640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8" name="Google Shape;288;p28"/>
            <p:cNvGrpSpPr/>
            <p:nvPr/>
          </p:nvGrpSpPr>
          <p:grpSpPr>
            <a:xfrm>
              <a:off x="4304520" y="2438400"/>
              <a:ext cx="2770239" cy="568962"/>
              <a:chOff x="-287839" y="0"/>
              <a:chExt cx="2770238" cy="568961"/>
            </a:xfrm>
          </p:grpSpPr>
          <p:sp>
            <p:nvSpPr>
              <p:cNvPr id="289" name="Google Shape;289;p28"/>
              <p:cNvSpPr/>
              <p:nvPr/>
            </p:nvSpPr>
            <p:spPr>
              <a:xfrm>
                <a:off x="0" y="0"/>
                <a:ext cx="2194561" cy="56896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omic Sans M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-287839" y="73150"/>
                <a:ext cx="2770238" cy="422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Execute system call</a:t>
                </a:r>
                <a:endParaRPr/>
              </a:p>
            </p:txBody>
          </p:sp>
        </p:grpSp>
        <p:cxnSp>
          <p:nvCxnSpPr>
            <p:cNvPr id="291" name="Google Shape;291;p28"/>
            <p:cNvCxnSpPr/>
            <p:nvPr/>
          </p:nvCxnSpPr>
          <p:spPr>
            <a:xfrm>
              <a:off x="7066012" y="2722880"/>
              <a:ext cx="40640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92" name="Google Shape;292;p28"/>
            <p:cNvGrpSpPr/>
            <p:nvPr/>
          </p:nvGrpSpPr>
          <p:grpSpPr>
            <a:xfrm>
              <a:off x="7414361" y="2440321"/>
              <a:ext cx="1884564" cy="568962"/>
              <a:chOff x="-88841" y="0"/>
              <a:chExt cx="1884562" cy="568961"/>
            </a:xfrm>
          </p:grpSpPr>
          <p:sp>
            <p:nvSpPr>
              <p:cNvPr id="293" name="Google Shape;293;p28"/>
              <p:cNvSpPr/>
              <p:nvPr/>
            </p:nvSpPr>
            <p:spPr>
              <a:xfrm>
                <a:off x="0" y="0"/>
                <a:ext cx="1706881" cy="56896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omic Sans M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-88841" y="73150"/>
                <a:ext cx="1884562" cy="422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Restore state</a:t>
                </a:r>
                <a:endParaRPr/>
              </a:p>
            </p:txBody>
          </p:sp>
        </p:grpSp>
        <p:sp>
          <p:nvSpPr>
            <p:cNvPr id="295" name="Google Shape;295;p28"/>
            <p:cNvSpPr/>
            <p:nvPr/>
          </p:nvSpPr>
          <p:spPr>
            <a:xfrm>
              <a:off x="7056531" y="1411730"/>
              <a:ext cx="1736540" cy="752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endParaRPr b="0" i="0" sz="3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bit = 1</a:t>
              </a:r>
              <a:endParaRPr/>
            </a:p>
          </p:txBody>
        </p:sp>
        <p:cxnSp>
          <p:nvCxnSpPr>
            <p:cNvPr id="296" name="Google Shape;296;p28"/>
            <p:cNvCxnSpPr/>
            <p:nvPr/>
          </p:nvCxnSpPr>
          <p:spPr>
            <a:xfrm flipH="1" rot="10800000">
              <a:off x="7559040" y="2031999"/>
              <a:ext cx="162561" cy="4876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8"/>
            <p:cNvCxnSpPr/>
            <p:nvPr/>
          </p:nvCxnSpPr>
          <p:spPr>
            <a:xfrm flipH="1" rot="10800000">
              <a:off x="7884160" y="975360"/>
              <a:ext cx="243841" cy="6502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98" name="Google Shape;298;p28"/>
            <p:cNvGrpSpPr/>
            <p:nvPr/>
          </p:nvGrpSpPr>
          <p:grpSpPr>
            <a:xfrm>
              <a:off x="6749504" y="568960"/>
              <a:ext cx="2350593" cy="487682"/>
              <a:chOff x="-199936" y="0"/>
              <a:chExt cx="2350592" cy="487681"/>
            </a:xfrm>
          </p:grpSpPr>
          <p:sp>
            <p:nvSpPr>
              <p:cNvPr id="299" name="Google Shape;299;p28"/>
              <p:cNvSpPr/>
              <p:nvPr/>
            </p:nvSpPr>
            <p:spPr>
              <a:xfrm>
                <a:off x="0" y="0"/>
                <a:ext cx="1950721" cy="48768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omic Sans M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-199936" y="32510"/>
                <a:ext cx="2350592" cy="422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-US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Resume process</a:t>
                </a:r>
                <a:endParaRPr/>
              </a:p>
            </p:txBody>
          </p:sp>
        </p:grpSp>
        <p:sp>
          <p:nvSpPr>
            <p:cNvPr id="301" name="Google Shape;301;p28"/>
            <p:cNvSpPr/>
            <p:nvPr/>
          </p:nvSpPr>
          <p:spPr>
            <a:xfrm>
              <a:off x="4821370" y="81405"/>
              <a:ext cx="1736540" cy="752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Mode</a:t>
              </a:r>
              <a:endParaRPr b="0" i="0" sz="3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bit = 1</a:t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4733580" y="1400810"/>
              <a:ext cx="1912120" cy="752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Kernel Mode</a:t>
              </a:r>
              <a:endParaRPr b="0" i="0" sz="3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bit = 0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952500" y="444499"/>
            <a:ext cx="11099800" cy="1481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of Windows &amp; Unix System Calls</a:t>
            </a:r>
            <a:endParaRPr/>
          </a:p>
        </p:txBody>
      </p:sp>
      <p:pic>
        <p:nvPicPr>
          <p:cNvPr id="308" name="Google Shape;3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625" y="2156900"/>
            <a:ext cx="9096074" cy="75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OS Components/Services/functions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1607820" y="2359372"/>
            <a:ext cx="9214386" cy="6787456"/>
          </a:xfrm>
          <a:prstGeom prst="rect">
            <a:avLst/>
          </a:prstGeom>
          <a:solidFill>
            <a:srgbClr val="F8F8F8">
              <a:alpha val="78431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Process Management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Memory Management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I/O Management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Deadlock Management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File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UNIX System Calls For Process Management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77843" l="0" r="0" t="0"/>
          <a:stretch/>
        </p:blipFill>
        <p:spPr>
          <a:xfrm>
            <a:off x="764000" y="4117725"/>
            <a:ext cx="11491049" cy="35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952500" y="444500"/>
            <a:ext cx="11099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Helvetica Neue"/>
              <a:buNone/>
            </a:pPr>
            <a:r>
              <a:rPr b="1" lang="en-US" sz="3600">
                <a:solidFill>
                  <a:srgbClr val="9A35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>
                <a:solidFill>
                  <a:srgbClr val="9A351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1" lang="en-US" sz="3600">
                <a:solidFill>
                  <a:srgbClr val="9A35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</a:t>
            </a:r>
            <a:endParaRPr b="1">
              <a:solidFill>
                <a:srgbClr val="9A35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952500" y="1653351"/>
            <a:ext cx="104139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49381" lvl="0" marL="249381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b="1" lang="en-US" sz="2900"/>
              <a:t>When </a:t>
            </a:r>
            <a:r>
              <a:rPr b="1" lang="en-US" sz="3300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1" lang="en-US" sz="2900"/>
              <a:t>is called in process A</a:t>
            </a:r>
            <a:endParaRPr sz="2900"/>
          </a:p>
          <a:p>
            <a:pPr indent="-199389" lvl="1" marL="688339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b="1" lang="en-US" sz="2900"/>
              <a:t>Control is switched to kernel</a:t>
            </a:r>
            <a:endParaRPr sz="2900"/>
          </a:p>
          <a:p>
            <a:pPr indent="-199389" lvl="1" marL="688339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b="1" lang="en-US" sz="2900"/>
              <a:t>Kernel creates new process B which is </a:t>
            </a:r>
            <a:r>
              <a:rPr b="1" lang="en-US" sz="2900">
                <a:solidFill>
                  <a:srgbClr val="FF0000"/>
                </a:solidFill>
              </a:rPr>
              <a:t>exact duplicate </a:t>
            </a:r>
            <a:r>
              <a:rPr b="1" lang="en-US" sz="2900"/>
              <a:t>of process A</a:t>
            </a:r>
            <a:endParaRPr sz="2900"/>
          </a:p>
          <a:p>
            <a:pPr indent="-199389" lvl="1" marL="688339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b="1" lang="en-US" sz="2900"/>
              <a:t>OS now has two </a:t>
            </a:r>
            <a:r>
              <a:rPr b="1" lang="en-US" sz="2900">
                <a:solidFill>
                  <a:srgbClr val="FF0000"/>
                </a:solidFill>
              </a:rPr>
              <a:t>identical</a:t>
            </a:r>
            <a:r>
              <a:rPr b="1" lang="en-US" sz="2900"/>
              <a:t> processes to run. Both resume from </a:t>
            </a:r>
            <a:r>
              <a:rPr b="1" lang="en-US" sz="2900">
                <a:solidFill>
                  <a:srgbClr val="FF0000"/>
                </a:solidFill>
              </a:rPr>
              <a:t>after</a:t>
            </a:r>
            <a:r>
              <a:rPr b="1" lang="en-US" sz="2900"/>
              <a:t> fork(). </a:t>
            </a:r>
            <a:endParaRPr sz="2900"/>
          </a:p>
          <a:p>
            <a:pPr indent="-199389" lvl="1" marL="688339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b="1" lang="en-US" sz="2900"/>
              <a:t>return value of fork() will 0 in the child process and will be equal to the child's process identifier (PID) in the parent process</a:t>
            </a:r>
            <a:endParaRPr sz="2900"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1984545" y="6409263"/>
            <a:ext cx="8205418" cy="3344348"/>
            <a:chOff x="-1" y="0"/>
            <a:chExt cx="8205418" cy="3209239"/>
          </a:xfrm>
        </p:grpSpPr>
        <p:pic>
          <p:nvPicPr>
            <p:cNvPr descr="fork-1" id="328" name="Google Shape;32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0"/>
              <a:ext cx="2339909" cy="3209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ork-2" id="329" name="Google Shape;32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9336" y="97249"/>
              <a:ext cx="5026081" cy="31119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0" name="Google Shape;330;p32"/>
            <p:cNvCxnSpPr/>
            <p:nvPr/>
          </p:nvCxnSpPr>
          <p:spPr>
            <a:xfrm>
              <a:off x="2255965" y="1653244"/>
              <a:ext cx="923371" cy="1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fork()Example 1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450" y="2240050"/>
            <a:ext cx="6958851" cy="60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fork()Example 2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952500" y="2609849"/>
            <a:ext cx="1109980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7305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1380655" y="6905826"/>
            <a:ext cx="9479438" cy="162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further practice: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n-US" sz="25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https://www.geeksforgeeks.org/fork-system-call/</a:t>
            </a:r>
            <a:endParaRPr b="0" i="0" sz="36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 Light"/>
              <a:buNone/>
            </a:pPr>
            <a:r>
              <a:rPr b="0" i="0" lang="en-US" sz="25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https://www.youtube.com/watch?v=IFEFVXvjiHY</a:t>
            </a:r>
            <a:endParaRPr b="0" i="0" sz="3600" u="none" cap="none" strike="noStrike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44" name="Google Shape;344;p34"/>
          <p:cNvGrpSpPr/>
          <p:nvPr/>
        </p:nvGrpSpPr>
        <p:grpSpPr>
          <a:xfrm>
            <a:off x="1381051" y="2801666"/>
            <a:ext cx="6463934" cy="3266349"/>
            <a:chOff x="0" y="0"/>
            <a:chExt cx="6463933" cy="3266348"/>
          </a:xfrm>
        </p:grpSpPr>
        <p:pic>
          <p:nvPicPr>
            <p:cNvPr id="345" name="Google Shape;345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6463933" cy="3266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4"/>
            <p:cNvSpPr/>
            <p:nvPr/>
          </p:nvSpPr>
          <p:spPr>
            <a:xfrm>
              <a:off x="693571" y="1203048"/>
              <a:ext cx="1270001" cy="365161"/>
            </a:xfrm>
            <a:prstGeom prst="ellipse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693571" y="1450677"/>
              <a:ext cx="1270001" cy="365161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93571" y="1739445"/>
              <a:ext cx="1270001" cy="365161"/>
            </a:xfrm>
            <a:prstGeom prst="ellipse">
              <a:avLst/>
            </a:prstGeom>
            <a:noFill/>
            <a:ln cap="flat" cmpd="sng" w="25400">
              <a:solidFill>
                <a:srgbClr val="50A7F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349" name="Google Shape;349;p34"/>
          <p:cNvGrpSpPr/>
          <p:nvPr/>
        </p:nvGrpSpPr>
        <p:grpSpPr>
          <a:xfrm>
            <a:off x="6307812" y="4175918"/>
            <a:ext cx="3195713" cy="2324101"/>
            <a:chOff x="0" y="0"/>
            <a:chExt cx="3195711" cy="2324100"/>
          </a:xfrm>
        </p:grpSpPr>
        <p:pic>
          <p:nvPicPr>
            <p:cNvPr id="350" name="Google Shape;350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4" y="0"/>
              <a:ext cx="3168497" cy="232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4"/>
            <p:cNvSpPr/>
            <p:nvPr/>
          </p:nvSpPr>
          <p:spPr>
            <a:xfrm>
              <a:off x="689649" y="675925"/>
              <a:ext cx="661638" cy="365160"/>
            </a:xfrm>
            <a:prstGeom prst="ellipse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263940" y="1276045"/>
              <a:ext cx="661637" cy="365161"/>
            </a:xfrm>
            <a:prstGeom prst="ellipse">
              <a:avLst/>
            </a:prstGeom>
            <a:noFill/>
            <a:ln cap="flat" cmpd="sng" w="25400">
              <a:solidFill>
                <a:srgbClr val="0A5C1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1959271" y="675925"/>
              <a:ext cx="661637" cy="365160"/>
            </a:xfrm>
            <a:prstGeom prst="ellipse">
              <a:avLst/>
            </a:prstGeom>
            <a:noFill/>
            <a:ln cap="flat" cmpd="sng" w="25400">
              <a:solidFill>
                <a:srgbClr val="0A5C1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1382840" y="727355"/>
              <a:ext cx="661637" cy="365161"/>
            </a:xfrm>
            <a:prstGeom prst="ellipse">
              <a:avLst/>
            </a:prstGeom>
            <a:noFill/>
            <a:ln cap="flat" cmpd="sng" w="25400">
              <a:solidFill>
                <a:srgbClr val="50A7F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0" y="1902445"/>
              <a:ext cx="661637" cy="365161"/>
            </a:xfrm>
            <a:prstGeom prst="ellipse">
              <a:avLst/>
            </a:prstGeom>
            <a:noFill/>
            <a:ln cap="flat" cmpd="sng" w="25400">
              <a:solidFill>
                <a:srgbClr val="50A7F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030208" y="1286135"/>
              <a:ext cx="661637" cy="365161"/>
            </a:xfrm>
            <a:prstGeom prst="ellipse">
              <a:avLst/>
            </a:prstGeom>
            <a:noFill/>
            <a:ln cap="flat" cmpd="sng" w="25400">
              <a:solidFill>
                <a:srgbClr val="50A7F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330030" y="1286135"/>
              <a:ext cx="661637" cy="365161"/>
            </a:xfrm>
            <a:prstGeom prst="ellipse">
              <a:avLst/>
            </a:prstGeom>
            <a:noFill/>
            <a:ln cap="flat" cmpd="sng" w="25400">
              <a:solidFill>
                <a:srgbClr val="50A7F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58" name="Google Shape;358;p34"/>
          <p:cNvSpPr/>
          <p:nvPr/>
        </p:nvSpPr>
        <p:spPr>
          <a:xfrm>
            <a:off x="5787985" y="2822136"/>
            <a:ext cx="5377181" cy="133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9116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2"/>
              <a:buFont typeface="Helvetica Neue Light"/>
              <a:buChar char="•"/>
            </a:pPr>
            <a:r>
              <a:rPr b="0" i="0" lang="en-US" sz="237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the output of this code?</a:t>
            </a:r>
            <a:endParaRPr/>
          </a:p>
          <a:p>
            <a:pPr indent="-391160" lvl="0" marL="39116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782"/>
              <a:buFont typeface="Helvetica Neue Light"/>
              <a:buChar char="•"/>
            </a:pPr>
            <a:r>
              <a:rPr b="0" i="0" lang="en-US" sz="237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you draw the fork() tree?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architecture/structure</a:t>
            </a:r>
            <a:endParaRPr/>
          </a:p>
        </p:txBody>
      </p:sp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51459" lvl="0" marL="251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 Light"/>
              <a:buChar char="•"/>
            </a:pPr>
            <a:r>
              <a:rPr lang="en-US" sz="4400"/>
              <a:t>2 main architectures: </a:t>
            </a:r>
            <a:endParaRPr/>
          </a:p>
          <a:p>
            <a:pPr indent="-248194" lvl="1" marL="69269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</a:pPr>
            <a:r>
              <a:rPr lang="en-US" sz="3800"/>
              <a:t>monolithic kernel</a:t>
            </a:r>
            <a:endParaRPr sz="2800"/>
          </a:p>
          <a:p>
            <a:pPr indent="-248194" lvl="1" marL="69269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</a:pPr>
            <a:r>
              <a:rPr lang="en-US" sz="3800"/>
              <a:t>microkernel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>
            <a:off x="8087085" y="3441054"/>
            <a:ext cx="4296130" cy="2092385"/>
            <a:chOff x="0" y="0"/>
            <a:chExt cx="4296129" cy="2092383"/>
          </a:xfrm>
        </p:grpSpPr>
        <p:sp>
          <p:nvSpPr>
            <p:cNvPr id="84" name="Google Shape;84;p4"/>
            <p:cNvSpPr/>
            <p:nvPr/>
          </p:nvSpPr>
          <p:spPr>
            <a:xfrm>
              <a:off x="0" y="0"/>
              <a:ext cx="4296129" cy="209238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Helvetica Neue Light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85" name="Google Shape;85;p4"/>
            <p:cNvPicPr preferRelativeResize="0"/>
            <p:nvPr/>
          </p:nvPicPr>
          <p:blipFill rotWithShape="1">
            <a:blip r:embed="rId3">
              <a:alphaModFix/>
            </a:blip>
            <a:srcRect b="17663" l="426" r="426" t="17949"/>
            <a:stretch/>
          </p:blipFill>
          <p:spPr>
            <a:xfrm>
              <a:off x="0" y="0"/>
              <a:ext cx="4296129" cy="2092383"/>
            </a:xfrm>
            <a:prstGeom prst="rect">
              <a:avLst/>
            </a:prstGeom>
            <a:noFill/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dir="5400000" dist="127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86" name="Google Shape;86;p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700"/>
              <a:buFont typeface="Helvetica Neue"/>
              <a:buNone/>
            </a:pPr>
            <a:r>
              <a:rPr b="1" lang="en-US" sz="4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Modern Computer System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1481889" y="2176713"/>
            <a:ext cx="11099801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60045" lvl="0" marL="3600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Helvetica Neue Light"/>
              <a:buChar char="•"/>
            </a:pPr>
            <a:r>
              <a:rPr lang="en-US" sz="2916"/>
              <a:t>To ensure the correct operation someone needs to</a:t>
            </a:r>
            <a:endParaRPr/>
          </a:p>
          <a:p>
            <a:pPr indent="-360045" lvl="1" marL="720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87"/>
              <a:buFont typeface="Helvetica Neue Light"/>
              <a:buChar char="•"/>
            </a:pPr>
            <a:r>
              <a:rPr lang="en-US" sz="2916">
                <a:solidFill>
                  <a:srgbClr val="FF0000"/>
                </a:solidFill>
              </a:rPr>
              <a:t>Understand</a:t>
            </a:r>
            <a:r>
              <a:rPr lang="en-US">
                <a:solidFill>
                  <a:srgbClr val="000000"/>
                </a:solidFill>
              </a:rPr>
              <a:t> how all these components work</a:t>
            </a:r>
            <a:endParaRPr sz="2268"/>
          </a:p>
          <a:p>
            <a:pPr indent="-360045" lvl="1" marL="720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87"/>
              <a:buFont typeface="Helvetica Neue Light"/>
              <a:buChar char="•"/>
            </a:pPr>
            <a:r>
              <a:rPr lang="en-US" sz="2916">
                <a:solidFill>
                  <a:srgbClr val="FF0000"/>
                </a:solidFill>
              </a:rPr>
              <a:t>Manage</a:t>
            </a:r>
            <a:r>
              <a:rPr lang="en-US">
                <a:solidFill>
                  <a:srgbClr val="000000"/>
                </a:solidFill>
              </a:rPr>
              <a:t> them wisely</a:t>
            </a:r>
            <a:endParaRPr sz="2268"/>
          </a:p>
          <a:p>
            <a:pPr indent="-360045" lvl="1" marL="720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87"/>
              <a:buFont typeface="Helvetica Neue Light"/>
              <a:buChar char="•"/>
            </a:pPr>
            <a:r>
              <a:rPr lang="en-US" sz="2916">
                <a:solidFill>
                  <a:srgbClr val="FF0000"/>
                </a:solidFill>
              </a:rPr>
              <a:t>Allocate </a:t>
            </a:r>
            <a:r>
              <a:rPr lang="en-US">
                <a:solidFill>
                  <a:srgbClr val="000000"/>
                </a:solidFill>
              </a:rPr>
              <a:t>them efficiently</a:t>
            </a:r>
            <a:endParaRPr sz="2268"/>
          </a:p>
          <a:p>
            <a:pPr indent="-252031" lvl="1" marL="720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1"/>
              <a:buFont typeface="Helvetica Neue Light"/>
              <a:buNone/>
            </a:pPr>
            <a:r>
              <a:t/>
            </a:r>
            <a:endParaRPr sz="2268"/>
          </a:p>
          <a:p>
            <a:pPr indent="-203682" lvl="0" marL="203682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2673"/>
              <a:buFont typeface="Times"/>
              <a:buChar char="•"/>
            </a:pPr>
            <a:r>
              <a:rPr b="1" lang="en-US" sz="3564">
                <a:latin typeface="Times"/>
                <a:ea typeface="Times"/>
                <a:cs typeface="Times"/>
                <a:sym typeface="Times"/>
              </a:rPr>
              <a:t>A very challenging task!!!</a:t>
            </a:r>
            <a:endParaRPr/>
          </a:p>
          <a:p>
            <a:pPr indent="-360045" lvl="0" marL="360045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Helvetica Neue Light"/>
              <a:buChar char="•"/>
            </a:pPr>
            <a:r>
              <a:rPr lang="en-US" sz="2916"/>
              <a:t>If application programmer had to consider everything</a:t>
            </a:r>
            <a:endParaRPr/>
          </a:p>
          <a:p>
            <a:pPr indent="-360045" lvl="1" marL="720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Helvetica Neue Light"/>
              <a:buChar char="•"/>
            </a:pPr>
            <a:r>
              <a:rPr lang="en-US" sz="2916"/>
              <a:t>No code would ever get written</a:t>
            </a:r>
            <a:endParaRPr sz="2268"/>
          </a:p>
          <a:p>
            <a:pPr indent="-360045" lvl="0" marL="360045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Helvetica Neue Light"/>
              <a:buChar char="•"/>
            </a:pPr>
            <a:r>
              <a:rPr lang="en-US" sz="2916"/>
              <a:t>So, computers are equipped with a </a:t>
            </a:r>
            <a:r>
              <a:rPr b="1"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special software</a:t>
            </a:r>
            <a:endParaRPr/>
          </a:p>
          <a:p>
            <a:pPr indent="-360045" lvl="1" marL="720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Helvetica Neue Light"/>
              <a:buChar char="•"/>
            </a:pPr>
            <a:r>
              <a:rPr lang="en-US" sz="2916"/>
              <a:t>THE OPERATING SYSTEM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title"/>
          </p:nvPr>
        </p:nvSpPr>
        <p:spPr>
          <a:xfrm>
            <a:off x="952500" y="350373"/>
            <a:ext cx="110997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None/>
            </a:pPr>
            <a:r>
              <a:rPr b="1" lang="en-US" sz="4000">
                <a:latin typeface="Arial Black"/>
                <a:ea typeface="Arial Black"/>
                <a:cs typeface="Arial Black"/>
                <a:sym typeface="Arial Black"/>
              </a:rPr>
              <a:t>Os Architecture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http://upload.wikimedia.org/wikipedia/commons/thumb/6/67/OS-structure.svg/1024px-OS-structure.svg.png" id="370" name="Google Shape;3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50" y="1765750"/>
            <a:ext cx="12061499" cy="7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Monolithic kernel</a:t>
            </a:r>
            <a:endParaRPr/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952500" y="3347819"/>
            <a:ext cx="6062980" cy="554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/>
              <a:t>Entire operating system runs </a:t>
            </a:r>
            <a:r>
              <a:rPr lang="en-US">
                <a:solidFill>
                  <a:srgbClr val="00B050"/>
                </a:solidFill>
              </a:rPr>
              <a:t>as a single program in kernel mode</a:t>
            </a:r>
            <a:r>
              <a:rPr lang="en-US"/>
              <a:t>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/>
              <a:t> Set of </a:t>
            </a:r>
            <a:r>
              <a:rPr lang="en-US">
                <a:solidFill>
                  <a:srgbClr val="FF0000"/>
                </a:solidFill>
              </a:rPr>
              <a:t>system calls </a:t>
            </a:r>
            <a:r>
              <a:rPr lang="en-US"/>
              <a:t>implement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</a:t>
            </a:r>
            <a:r>
              <a:rPr i="1" lang="en-US" u="sng">
                <a:latin typeface="Times"/>
                <a:ea typeface="Times"/>
                <a:cs typeface="Times"/>
                <a:sym typeface="Times"/>
              </a:rPr>
              <a:t>operating system services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/>
              <a:t>such as process management, memory management  etc.</a:t>
            </a:r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2552" y="3560062"/>
            <a:ext cx="5608899" cy="480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Monolithic kernel</a:t>
            </a:r>
            <a:endParaRPr/>
          </a:p>
        </p:txBody>
      </p:sp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Drawbacks: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increased kernel size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difficult to understand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bad maintainability</a:t>
            </a:r>
            <a:endParaRPr sz="2800"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Advantage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Good performance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Microkernel</a:t>
            </a:r>
            <a:endParaRPr/>
          </a:p>
        </p:txBody>
      </p:sp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588575" y="2603500"/>
            <a:ext cx="6313800" cy="6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84479" lvl="0" marL="2844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reduce the kernel to basic process communication and I/O control</a:t>
            </a:r>
            <a:endParaRPr/>
          </a:p>
          <a:p>
            <a:pPr indent="-284479" lvl="0" marL="284479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let the other system services reside in </a:t>
            </a:r>
            <a:r>
              <a:rPr lang="en-US">
                <a:solidFill>
                  <a:srgbClr val="FF0000"/>
                </a:solidFill>
              </a:rPr>
              <a:t>user space </a:t>
            </a:r>
            <a:r>
              <a:rPr lang="en-US" sz="2304"/>
              <a:t>in form of </a:t>
            </a:r>
            <a:r>
              <a:rPr lang="en-US">
                <a:solidFill>
                  <a:srgbClr val="FF0000"/>
                </a:solidFill>
              </a:rPr>
              <a:t>normal</a:t>
            </a:r>
            <a:r>
              <a:rPr lang="en-US" sz="2304"/>
              <a:t> processes </a:t>
            </a:r>
            <a:endParaRPr/>
          </a:p>
          <a:p>
            <a:pPr indent="-284479" lvl="0" marL="284479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user space services are called as </a:t>
            </a:r>
            <a:r>
              <a:rPr lang="en-US">
                <a:solidFill>
                  <a:srgbClr val="FF0000"/>
                </a:solidFill>
              </a:rPr>
              <a:t>servers</a:t>
            </a:r>
            <a:endParaRPr/>
          </a:p>
          <a:p>
            <a:pPr indent="-284479" lvl="1" marL="568959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Do most of the work of the operating system.</a:t>
            </a:r>
            <a:endParaRPr sz="1792"/>
          </a:p>
          <a:p>
            <a:pPr indent="-284479" lvl="1" marL="568959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One server for managing memory issues</a:t>
            </a:r>
            <a:endParaRPr sz="1792"/>
          </a:p>
          <a:p>
            <a:pPr indent="-284479" lvl="1" marL="568959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one server does process management</a:t>
            </a:r>
            <a:endParaRPr sz="1792"/>
          </a:p>
          <a:p>
            <a:pPr indent="-284479" lvl="1" marL="568959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8"/>
              <a:buFont typeface="Helvetica Neue Light"/>
              <a:buChar char="•"/>
            </a:pPr>
            <a:r>
              <a:rPr lang="en-US" sz="2304"/>
              <a:t>another one manages drivers, and so on. </a:t>
            </a:r>
            <a:endParaRPr/>
          </a:p>
        </p:txBody>
      </p:sp>
      <p:pic>
        <p:nvPicPr>
          <p:cNvPr id="390" name="Google Shape;3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187" y="3679236"/>
            <a:ext cx="5616614" cy="444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Microkernel</a:t>
            </a:r>
            <a:endParaRPr/>
          </a:p>
        </p:txBody>
      </p:sp>
      <p:sp>
        <p:nvSpPr>
          <p:cNvPr id="396" name="Google Shape;396;p40"/>
          <p:cNvSpPr txBox="1"/>
          <p:nvPr>
            <p:ph idx="1" type="body"/>
          </p:nvPr>
        </p:nvSpPr>
        <p:spPr>
          <a:xfrm>
            <a:off x="952500" y="2603500"/>
            <a:ext cx="7866896" cy="5861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08940" lvl="0" marL="408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5"/>
              <a:buFont typeface="Helvetica Neue Light"/>
              <a:buChar char="•"/>
            </a:pPr>
            <a:r>
              <a:rPr lang="en-US"/>
              <a:t>The main function of the microkernel is to </a:t>
            </a:r>
            <a:r>
              <a:rPr b="1" lang="en-US">
                <a:solidFill>
                  <a:srgbClr val="00B050"/>
                </a:solidFill>
              </a:rPr>
              <a:t>provide a communication facility between the user program and the various servers</a:t>
            </a:r>
            <a:endParaRPr/>
          </a:p>
          <a:p>
            <a:pPr indent="-408940" lvl="0" marL="40894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475"/>
              <a:buFont typeface="Helvetica Neue Light"/>
              <a:buChar char="•"/>
            </a:pPr>
            <a:r>
              <a:rPr lang="en-US"/>
              <a:t>if the </a:t>
            </a:r>
            <a:r>
              <a:rPr lang="en-US">
                <a:solidFill>
                  <a:srgbClr val="FF0000"/>
                </a:solidFill>
              </a:rPr>
              <a:t>user program </a:t>
            </a:r>
            <a:r>
              <a:rPr lang="en-US"/>
              <a:t>wishes to access a </a:t>
            </a:r>
            <a:r>
              <a:rPr lang="en-US">
                <a:solidFill>
                  <a:srgbClr val="FF0000"/>
                </a:solidFill>
              </a:rPr>
              <a:t>file</a:t>
            </a:r>
            <a:r>
              <a:rPr lang="en-US"/>
              <a:t>, it must interact with the </a:t>
            </a:r>
            <a:r>
              <a:rPr lang="en-US">
                <a:solidFill>
                  <a:srgbClr val="FF0000"/>
                </a:solidFill>
              </a:rPr>
              <a:t>file server</a:t>
            </a:r>
            <a:r>
              <a:rPr lang="en-US"/>
              <a:t>. </a:t>
            </a:r>
            <a:endParaRPr/>
          </a:p>
          <a:p>
            <a:pPr indent="-408940" lvl="0" marL="40894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475"/>
              <a:buFont typeface="Helvetica Neue Light"/>
              <a:buChar char="•"/>
            </a:pPr>
            <a:r>
              <a:rPr lang="en-US"/>
              <a:t>The user program and service communicate indirectly by </a:t>
            </a:r>
            <a:r>
              <a:rPr lang="en-US">
                <a:solidFill>
                  <a:srgbClr val="FF0000"/>
                </a:solidFill>
              </a:rPr>
              <a:t>exchanging messages</a:t>
            </a:r>
            <a:r>
              <a:rPr lang="en-US"/>
              <a:t> with the microkernel.</a:t>
            </a:r>
            <a:endParaRPr/>
          </a:p>
        </p:txBody>
      </p:sp>
      <p:pic>
        <p:nvPicPr>
          <p:cNvPr id="397" name="Google Shape;3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5209" y="3403895"/>
            <a:ext cx="4034237" cy="469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Microkernel</a:t>
            </a:r>
            <a:endParaRPr/>
          </a:p>
        </p:txBody>
      </p:sp>
      <p:sp>
        <p:nvSpPr>
          <p:cNvPr id="403" name="Google Shape;403;p4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11226" lvl="0" marL="2112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/>
              <a:t>Drawbacks:</a:t>
            </a:r>
            <a:endParaRPr/>
          </a:p>
          <a:p>
            <a:pPr indent="-208482" lvl="1" marL="5818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325"/>
              <a:buFont typeface="Helvetica Neue Light"/>
              <a:buChar char="•"/>
            </a:pPr>
            <a:r>
              <a:rPr lang="en-US">
                <a:solidFill>
                  <a:srgbClr val="00B050"/>
                </a:solidFill>
              </a:rPr>
              <a:t>Performance overhead </a:t>
            </a:r>
            <a:r>
              <a:rPr lang="en-US"/>
              <a:t>of user space to kernel space communication</a:t>
            </a:r>
            <a:endParaRPr sz="2351"/>
          </a:p>
          <a:p>
            <a:pPr indent="-211226" lvl="0" marL="211226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/>
              <a:t>Advantage</a:t>
            </a:r>
            <a:endParaRPr/>
          </a:p>
          <a:p>
            <a:pPr indent="-208482" lvl="1" marL="5818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25"/>
              <a:buFont typeface="Helvetica Neue Light"/>
              <a:buChar char="•"/>
            </a:pPr>
            <a:r>
              <a:rPr lang="en-US"/>
              <a:t>Easier to extend the OS</a:t>
            </a:r>
            <a:endParaRPr sz="2351"/>
          </a:p>
          <a:p>
            <a:pPr indent="-230427" lvl="2" marL="9771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lang="en-US"/>
              <a:t>All new services are added to user space and consequently do not require modification of the kernel</a:t>
            </a:r>
            <a:endParaRPr sz="2016"/>
          </a:p>
          <a:p>
            <a:pPr indent="-208482" lvl="1" marL="5818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25"/>
              <a:buFont typeface="Helvetica Neue Light"/>
              <a:buChar char="•"/>
            </a:pPr>
            <a:r>
              <a:rPr lang="en-US"/>
              <a:t>More secure &amp; reliable </a:t>
            </a:r>
            <a:endParaRPr/>
          </a:p>
          <a:p>
            <a:pPr indent="-230427" lvl="2" marL="9771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lang="en-US"/>
              <a:t>most services are running as user processes. If a service fails, the rest of the operating system remains untouched.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1" lang="en-US" sz="3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Bugs in the kernel can bring down the system instantly.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will be the impact of a bug (severe one) in audio driver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Helvetica Neue Light"/>
              <a:buChar char="•"/>
            </a:pPr>
            <a:r>
              <a:rPr lang="en-US">
                <a:solidFill>
                  <a:srgbClr val="FF0000"/>
                </a:solidFill>
              </a:rPr>
              <a:t>In a Monolithic Kernel based operating system?</a:t>
            </a:r>
            <a:endParaRPr sz="2800"/>
          </a:p>
          <a:p>
            <a:pPr indent="-444500" lvl="1" marL="88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Helvetica Neue Light"/>
              <a:buChar char="•"/>
            </a:pPr>
            <a:r>
              <a:rPr lang="en-US">
                <a:solidFill>
                  <a:srgbClr val="FF0000"/>
                </a:solidFill>
              </a:rPr>
              <a:t>In a Microkernel based operating system?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Helvetica Neue"/>
              <a:buNone/>
            </a:pPr>
            <a:r>
              <a:rPr b="1" lang="en-US" sz="4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an OS?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952500" y="2603500"/>
            <a:ext cx="10070536" cy="127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Operating System is nothing but a </a:t>
            </a:r>
            <a:r>
              <a:rPr lang="en-US">
                <a:solidFill>
                  <a:srgbClr val="FF0000"/>
                </a:solidFill>
              </a:rPr>
              <a:t>software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728" y="3841750"/>
            <a:ext cx="4356101" cy="45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995" y="3841750"/>
            <a:ext cx="3830466" cy="4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2175096" y="8366960"/>
            <a:ext cx="3124614" cy="4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 Light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Placement of OS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150921" y="8366960"/>
            <a:ext cx="3124614" cy="4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 Light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Scope of Interaction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Helvetica Neue"/>
              <a:buNone/>
            </a:pPr>
            <a:r>
              <a:rPr b="1" lang="en-US" sz="49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 of OS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27684" lvl="0" marL="2276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Times"/>
              <a:buChar char="•"/>
            </a:pPr>
            <a:r>
              <a:rPr lang="en-US"/>
              <a:t>An Extended machine</a:t>
            </a:r>
            <a:endParaRPr/>
          </a:p>
          <a:p>
            <a:pPr indent="-227684" lvl="1" marL="5966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Helvetica Neue Light"/>
              <a:buChar char="•"/>
            </a:pPr>
            <a:r>
              <a:rPr lang="en-US"/>
              <a:t>Provides application programmers a clean </a:t>
            </a:r>
            <a:r>
              <a:rPr lang="en-US" u="sng">
                <a:solidFill>
                  <a:srgbClr val="FF0000"/>
                </a:solidFill>
              </a:rPr>
              <a:t>abstract</a:t>
            </a:r>
            <a:r>
              <a:rPr lang="en-US"/>
              <a:t> set of resources instead of the messy hardware ones.</a:t>
            </a:r>
            <a:endParaRPr/>
          </a:p>
          <a:p>
            <a:pPr indent="-227685" lvl="2" marL="9655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Helvetica Neue Light"/>
              <a:buChar char="•"/>
            </a:pPr>
            <a:r>
              <a:rPr lang="en-US"/>
              <a:t>Works as an intermediary between applications/users and hardware</a:t>
            </a:r>
            <a:br>
              <a:rPr lang="en-US"/>
            </a:br>
            <a:endParaRPr/>
          </a:p>
          <a:p>
            <a:pPr indent="-227684" lvl="0" marL="227684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Times"/>
              <a:buChar char="•"/>
            </a:pPr>
            <a:r>
              <a:rPr lang="en-US"/>
              <a:t>Resource manager</a:t>
            </a:r>
            <a:endParaRPr/>
          </a:p>
          <a:p>
            <a:pPr indent="-227684" lvl="1" marL="5966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Helvetica Neue Light"/>
              <a:buChar char="•"/>
            </a:pPr>
            <a:r>
              <a:rPr lang="en-US"/>
              <a:t>Manages the hardware resources</a:t>
            </a:r>
            <a:endParaRPr sz="2324"/>
          </a:p>
          <a:p>
            <a:pPr indent="-227684" lvl="1" marL="5966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Helvetica Neue Light"/>
              <a:buChar char="•"/>
            </a:pPr>
            <a:r>
              <a:rPr lang="en-US"/>
              <a:t>Multiple program running concurrently can be chaotic. It’s the responsibility of the OS to bring order.</a:t>
            </a:r>
            <a:br>
              <a:rPr lang="en-US"/>
            </a:br>
            <a:endParaRPr/>
          </a:p>
          <a:p>
            <a:pPr indent="521990" lvl="2" marL="215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 Light"/>
              <a:buNone/>
            </a:pPr>
            <a:r>
              <a:rPr lang="en-US">
                <a:solidFill>
                  <a:srgbClr val="FF0000"/>
                </a:solidFill>
              </a:rPr>
              <a:t>“</a:t>
            </a:r>
            <a:r>
              <a:rPr i="1" lang="en-US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DESPISE CHAOS, CREATE ORDER</a:t>
            </a:r>
            <a:r>
              <a:rPr lang="en-US">
                <a:solidFill>
                  <a:srgbClr val="FF0000"/>
                </a:solidFill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Helvetica Neue"/>
              <a:buNone/>
            </a:pPr>
            <a:r>
              <a:rPr b="1" lang="en-US" sz="45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ABSTRACTION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7305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descr="01-02"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46" y="3473025"/>
            <a:ext cx="6380481" cy="381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Helvetica Neue"/>
              <a:buNone/>
            </a:pPr>
            <a:r>
              <a:rPr b="1" lang="en-US" sz="49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Extended Machine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Dealing with hardware can be very difficult.</a:t>
            </a:r>
            <a:endParaRPr/>
          </a:p>
          <a:p>
            <a:pPr indent="-40005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Need to understand the operation</a:t>
            </a:r>
            <a:endParaRPr sz="2520"/>
          </a:p>
          <a:p>
            <a:pPr indent="-40005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Need low level programming </a:t>
            </a:r>
            <a:endParaRPr sz="2520"/>
          </a:p>
          <a:p>
            <a:pPr indent="-40005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29"/>
              <a:buFont typeface="Times"/>
              <a:buChar char="•"/>
            </a:pPr>
            <a:r>
              <a:rPr b="1" lang="en-US" sz="3239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Consider direct read write to hard disk</a:t>
            </a:r>
            <a:endParaRPr sz="2520"/>
          </a:p>
          <a:p>
            <a:pPr indent="-400050" lvl="0" marL="40005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Programmers want a simple, high-level abstraction to deal with hardware.</a:t>
            </a:r>
            <a:endParaRPr/>
          </a:p>
          <a:p>
            <a:pPr indent="-400050" lvl="0" marL="40005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The job of the OS is to create good abstractions</a:t>
            </a:r>
            <a:endParaRPr sz="2520"/>
          </a:p>
          <a:p>
            <a:pPr indent="-400050" lvl="0" marL="40005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Example:</a:t>
            </a:r>
            <a:endParaRPr/>
          </a:p>
          <a:p>
            <a:pPr indent="-40005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29"/>
              <a:buFont typeface="Helvetica Neue Light"/>
              <a:buChar char="•"/>
            </a:pPr>
            <a:r>
              <a:rPr lang="en-US" sz="3239"/>
              <a:t>OS abstracts </a:t>
            </a:r>
            <a:r>
              <a:rPr lang="en-US">
                <a:solidFill>
                  <a:srgbClr val="FF0000"/>
                </a:solidFill>
              </a:rPr>
              <a:t>hard disk </a:t>
            </a:r>
            <a:r>
              <a:rPr lang="en-US" sz="3239"/>
              <a:t>by the </a:t>
            </a:r>
            <a:r>
              <a:rPr lang="en-US">
                <a:solidFill>
                  <a:srgbClr val="FF0000"/>
                </a:solidFill>
              </a:rPr>
              <a:t>file-system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Helvetica Neue"/>
              <a:buNone/>
            </a:pPr>
            <a:r>
              <a:rPr b="1" lang="en-US" sz="4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Resource Manager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42264" lvl="0" marL="342264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Allows multiple programs to run at the </a:t>
            </a:r>
            <a:br>
              <a:rPr lang="en-US" sz="2772"/>
            </a:br>
            <a:r>
              <a:rPr lang="en-US" sz="2772"/>
              <a:t>same time</a:t>
            </a:r>
            <a:endParaRPr/>
          </a:p>
          <a:p>
            <a:pPr indent="-342264" lvl="0" marL="342264" rtl="0" algn="l">
              <a:lnSpc>
                <a:spcPct val="81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Provide an </a:t>
            </a:r>
            <a:r>
              <a:rPr lang="en-US">
                <a:solidFill>
                  <a:srgbClr val="FF0000"/>
                </a:solidFill>
              </a:rPr>
              <a:t>orderly</a:t>
            </a:r>
            <a:r>
              <a:rPr lang="en-US" sz="2772"/>
              <a:t> and </a:t>
            </a:r>
            <a:r>
              <a:rPr lang="en-US">
                <a:solidFill>
                  <a:srgbClr val="FF0000"/>
                </a:solidFill>
              </a:rPr>
              <a:t>controlled</a:t>
            </a:r>
            <a:r>
              <a:rPr lang="en-US" sz="2772"/>
              <a:t> </a:t>
            </a:r>
            <a:br>
              <a:rPr lang="en-US" sz="2772"/>
            </a:br>
            <a:r>
              <a:rPr lang="en-US" sz="2772"/>
              <a:t>allocation of</a:t>
            </a:r>
            <a:endParaRPr/>
          </a:p>
          <a:p>
            <a:pPr indent="-342264" lvl="1" marL="684529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Processors</a:t>
            </a:r>
            <a:endParaRPr sz="2156"/>
          </a:p>
          <a:p>
            <a:pPr indent="-342264" lvl="1" marL="684529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Memories </a:t>
            </a:r>
            <a:endParaRPr sz="2156"/>
          </a:p>
          <a:p>
            <a:pPr indent="-342264" lvl="1" marL="684529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I/0 devices </a:t>
            </a:r>
            <a:endParaRPr sz="2156"/>
          </a:p>
          <a:p>
            <a:pPr indent="-342264" lvl="0" marL="342264" rtl="0" algn="l">
              <a:lnSpc>
                <a:spcPct val="81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Among the competing programs </a:t>
            </a:r>
            <a:endParaRPr/>
          </a:p>
          <a:p>
            <a:pPr indent="-342264" lvl="0" marL="342264" rtl="0" algn="l">
              <a:lnSpc>
                <a:spcPct val="81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Example: </a:t>
            </a:r>
            <a:endParaRPr/>
          </a:p>
          <a:p>
            <a:pPr indent="-342264" lvl="1" marL="684529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3 programs running on some computer </a:t>
            </a:r>
            <a:endParaRPr sz="2156"/>
          </a:p>
          <a:p>
            <a:pPr indent="-342264" lvl="1" marL="684529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All tried to print their output simultaneously on the same printer</a:t>
            </a:r>
            <a:endParaRPr sz="2156"/>
          </a:p>
          <a:p>
            <a:pPr indent="-342264" lvl="1" marL="684529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79"/>
              <a:buFont typeface="Helvetica Neue Light"/>
              <a:buChar char="•"/>
            </a:pPr>
            <a:r>
              <a:rPr lang="en-US" sz="2772"/>
              <a:t>The OS can bring order to the potential chaos by buffering all the output on the disk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