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26" autoAdjust="0"/>
  </p:normalViewPr>
  <p:slideViewPr>
    <p:cSldViewPr snapToGrid="0">
      <p:cViewPr varScale="1">
        <p:scale>
          <a:sx n="86" d="100"/>
          <a:sy n="86" d="100"/>
        </p:scale>
        <p:origin x="13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hatis.techtarget.com/definition/streaming-media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Shape 64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46" name="Shape 64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Streaming video is content sent in compressed form over the Internet and displayed by the viewer in real time. With streaming video or 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streaming media</a:t>
            </a:r>
            <a:r>
              <a:t>, a Web user does not have to wait to download a file to play it. Instead, the media is sent in a continuous stream of data and is played as it arrives. The user needs a </a:t>
            </a:r>
            <a:r>
              <a:rPr i="1"/>
              <a:t>player</a:t>
            </a:r>
            <a:r>
              <a:t>, which is a special program that uncompresses and sends video data to the display and audio data to speakers. A player can be either an integral part of a browser or downloaded from the software maker's Web site.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52" name="Shape 65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usually dedicated, embedded systems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hape 9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hape 2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hape 39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3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Shape 7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sz="half" idx="13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Shape 83"/>
          <p:cNvSpPr>
            <a:spLocks noGrp="1"/>
          </p:cNvSpPr>
          <p:nvPr>
            <p:ph type="pic" sz="half" idx="13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hape 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8422818" y="6404292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</p:txBody>
      </p:sp>
      <p:sp>
        <p:nvSpPr>
          <p:cNvPr id="113" name="Shape 11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Preemptive &amp; Non-preemptive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800"/>
            </a:pPr>
            <a:r>
              <a:t>Classification of </a:t>
            </a:r>
            <a:r>
              <a:rPr>
                <a:solidFill>
                  <a:srgbClr val="FF0000"/>
                </a:solidFill>
              </a:rPr>
              <a:t>Scheduling Algorithm </a:t>
            </a:r>
            <a:r>
              <a:t>depending on dealing with clock interrupt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chemeClr val="accent1"/>
                </a:solidFill>
              </a:defRPr>
            </a:pPr>
            <a:r>
              <a:t>Non-preemptive:</a:t>
            </a:r>
            <a:r>
              <a:rPr>
                <a:solidFill>
                  <a:srgbClr val="000000"/>
                </a:solidFill>
              </a:rPr>
              <a:t> Picks a process to run and lets it run until it </a:t>
            </a:r>
            <a:r>
              <a:rPr b="1">
                <a:solidFill>
                  <a:srgbClr val="FF0000"/>
                </a:solidFill>
              </a:rPr>
              <a:t>blocks</a:t>
            </a:r>
            <a:r>
              <a:rPr>
                <a:solidFill>
                  <a:srgbClr val="000000"/>
                </a:solidFill>
              </a:rPr>
              <a:t> or voluntarily releases the CPU. </a:t>
            </a:r>
            <a:r>
              <a:rPr>
                <a:solidFill>
                  <a:srgbClr val="FF0000"/>
                </a:solidFill>
              </a:rPr>
              <a:t>In effect at each clock interrupt, no scheduling is done.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chemeClr val="accent1"/>
                </a:solidFill>
              </a:defRPr>
            </a:pPr>
            <a:r>
              <a:t>Preemptive:</a:t>
            </a:r>
            <a:r>
              <a:rPr>
                <a:solidFill>
                  <a:srgbClr val="000000"/>
                </a:solidFill>
              </a:rPr>
              <a:t> Picks a process and lets it run for a maximum of some fixed time. If still running, it is </a:t>
            </a:r>
            <a:r>
              <a:rPr>
                <a:solidFill>
                  <a:srgbClr val="FF0000"/>
                </a:solidFill>
              </a:rPr>
              <a:t>suspended</a:t>
            </a:r>
            <a:r>
              <a:rPr>
                <a:solidFill>
                  <a:srgbClr val="000000"/>
                </a:solidFill>
              </a:rPr>
              <a:t> and another is picked. 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Preemptive scheduling requires having a </a:t>
            </a:r>
            <a:r>
              <a:rPr>
                <a:solidFill>
                  <a:srgbClr val="FF0000"/>
                </a:solidFill>
              </a:rPr>
              <a:t>clock interrupt</a:t>
            </a:r>
            <a:r>
              <a:t> occur at the end of the time interval to give </a:t>
            </a:r>
            <a:r>
              <a:rPr>
                <a:solidFill>
                  <a:srgbClr val="FF0000"/>
                </a:solidFill>
              </a:rPr>
              <a:t>control</a:t>
            </a:r>
            <a:r>
              <a:t> of the CPU back to the </a:t>
            </a:r>
            <a:r>
              <a:rPr>
                <a:solidFill>
                  <a:srgbClr val="FF0000"/>
                </a:solidFill>
              </a:rPr>
              <a:t>scheduler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" fill="hold"/>
                                        <p:tgtEl>
                                          <p:spTgt spid="1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" fill="hold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1" build="p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3880"/>
            </a:lvl1pPr>
          </a:lstStyle>
          <a:p>
            <a:r>
              <a:t>Different Systems, Different Focuses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0" name="image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12" y="1322387"/>
            <a:ext cx="8909302" cy="54053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 Systems</a:t>
            </a:r>
          </a:p>
        </p:txBody>
      </p:sp>
      <p:sp>
        <p:nvSpPr>
          <p:cNvPr id="153" name="Shape 15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850391">
              <a:lnSpc>
                <a:spcPct val="90000"/>
              </a:lnSpc>
              <a:defRPr sz="2976"/>
            </a:pPr>
            <a:r>
              <a:t>Users </a:t>
            </a:r>
            <a:r>
              <a:rPr>
                <a:solidFill>
                  <a:srgbClr val="FF0000"/>
                </a:solidFill>
              </a:rPr>
              <a:t>submit</a:t>
            </a:r>
            <a:r>
              <a:t> their job to the batch system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Batch system starts user job when appropriate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User gets notification that job is </a:t>
            </a:r>
            <a:r>
              <a:rPr>
                <a:solidFill>
                  <a:srgbClr val="FF0000"/>
                </a:solidFill>
              </a:rPr>
              <a:t>done</a:t>
            </a:r>
          </a:p>
          <a:p>
            <a:pPr marL="690943" lvl="1" indent="-265747" defTabSz="850391">
              <a:lnSpc>
                <a:spcPct val="90000"/>
              </a:lnSpc>
              <a:spcBef>
                <a:spcPts val="600"/>
              </a:spcBef>
              <a:defRPr sz="2604"/>
            </a:pPr>
            <a:r>
              <a:t>No interaction </a:t>
            </a:r>
            <a:r>
              <a:rPr>
                <a:solidFill>
                  <a:srgbClr val="FF0000"/>
                </a:solidFill>
              </a:rPr>
              <a:t>in between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No users impatiently waiting at terminals for a </a:t>
            </a:r>
            <a:r>
              <a:rPr>
                <a:solidFill>
                  <a:srgbClr val="FF0000"/>
                </a:solidFill>
              </a:rPr>
              <a:t>quick</a:t>
            </a:r>
            <a:r>
              <a:t> response to a </a:t>
            </a:r>
            <a:r>
              <a:rPr>
                <a:solidFill>
                  <a:srgbClr val="FF0000"/>
                </a:solidFill>
              </a:rPr>
              <a:t>short</a:t>
            </a:r>
            <a:r>
              <a:t> request</a:t>
            </a:r>
          </a:p>
          <a:p>
            <a:pPr marL="318897" indent="-318897" defTabSz="850391">
              <a:lnSpc>
                <a:spcPct val="90000"/>
              </a:lnSpc>
              <a:defRPr sz="2976"/>
            </a:pPr>
            <a:r>
              <a:t>Used in business world such as Profit calculation at banks, claims processing at insurance companies…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 Systems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Common performance metrics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Throughput: number of jobs </a:t>
            </a:r>
            <a:r>
              <a:rPr>
                <a:solidFill>
                  <a:srgbClr val="FF0000"/>
                </a:solidFill>
              </a:rPr>
              <a:t>completed</a:t>
            </a:r>
            <a:r>
              <a:t> per hour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Turnaround time: average time between the </a:t>
            </a:r>
            <a:r>
              <a:rPr>
                <a:solidFill>
                  <a:srgbClr val="FF0000"/>
                </a:solidFill>
              </a:rPr>
              <a:t>submission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completion</a:t>
            </a:r>
            <a:r>
              <a:t> of a job</a:t>
            </a:r>
          </a:p>
          <a:p>
            <a:r>
              <a:t>Maximizing Throughput may not necessarily minimize Turnaround time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7017570" y="3602831"/>
            <a:ext cx="4191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907"/>
                </a:moveTo>
                <a:lnTo>
                  <a:pt x="5400" y="12907"/>
                </a:lnTo>
                <a:lnTo>
                  <a:pt x="5400" y="0"/>
                </a:lnTo>
                <a:lnTo>
                  <a:pt x="16200" y="0"/>
                </a:lnTo>
                <a:lnTo>
                  <a:pt x="16200" y="12907"/>
                </a:lnTo>
                <a:lnTo>
                  <a:pt x="21600" y="1290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Shape 159"/>
          <p:cNvSpPr/>
          <p:nvPr/>
        </p:nvSpPr>
        <p:spPr>
          <a:xfrm rot="10800000">
            <a:off x="2168024" y="2641092"/>
            <a:ext cx="419101" cy="52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1327"/>
                </a:moveTo>
                <a:lnTo>
                  <a:pt x="6055" y="11327"/>
                </a:lnTo>
                <a:lnTo>
                  <a:pt x="6055" y="0"/>
                </a:lnTo>
                <a:lnTo>
                  <a:pt x="15545" y="0"/>
                </a:lnTo>
                <a:lnTo>
                  <a:pt x="15545" y="11327"/>
                </a:lnTo>
                <a:lnTo>
                  <a:pt x="21600" y="11327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25400">
            <a:solidFill>
              <a:srgbClr val="3A5E8A"/>
            </a:solidFill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Batch Systems</a:t>
            </a:r>
          </a:p>
        </p:txBody>
      </p:sp>
      <p:sp>
        <p:nvSpPr>
          <p:cNvPr id="162" name="Shape 16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609600" indent="-609600">
              <a:lnSpc>
                <a:spcPct val="90000"/>
              </a:lnSpc>
              <a:buSzTx/>
              <a:buNone/>
            </a:pPr>
            <a:r>
              <a:t>Algorithms used:</a:t>
            </a:r>
          </a:p>
          <a:p>
            <a:pPr marL="609600" indent="-609600">
              <a:lnSpc>
                <a:spcPct val="90000"/>
              </a:lnSpc>
            </a:pPr>
            <a:r>
              <a:t>Non-preemptive</a:t>
            </a:r>
          </a:p>
          <a:p>
            <a:pPr marL="609600" indent="-609600">
              <a:lnSpc>
                <a:spcPct val="90000"/>
              </a:lnSpc>
            </a:pPr>
            <a:r>
              <a:t>Preemptive algorithms with long time periods are often acceptable</a:t>
            </a:r>
          </a:p>
          <a:p>
            <a:pPr marL="1371600" lvl="2" indent="-457200">
              <a:lnSpc>
                <a:spcPct val="90000"/>
              </a:lnSpc>
              <a:spcBef>
                <a:spcPts val="500"/>
              </a:spcBef>
              <a:defRPr sz="2400"/>
            </a:pPr>
            <a:r>
              <a:t>Reduces process switches and improves performance</a:t>
            </a:r>
          </a:p>
          <a:p>
            <a:pPr marL="0" indent="114300">
              <a:lnSpc>
                <a:spcPct val="90000"/>
              </a:lnSpc>
              <a:buSzTx/>
              <a:buNone/>
            </a:pPr>
            <a:r>
              <a:t>Representative algorithms:</a:t>
            </a:r>
          </a:p>
          <a:p>
            <a:pPr marL="914400" lvl="1" indent="-514350">
              <a:lnSpc>
                <a:spcPct val="90000"/>
              </a:lnSpc>
              <a:spcBef>
                <a:spcPts val="500"/>
              </a:spcBef>
              <a:buFontTx/>
              <a:buAutoNum type="arabicPeriod"/>
              <a:defRPr sz="2400"/>
            </a:pPr>
            <a:r>
              <a:t>First Come First Serve (FCFS)</a:t>
            </a:r>
            <a:endParaRPr sz="2800"/>
          </a:p>
          <a:p>
            <a:pPr marL="914400" lvl="1" indent="-514350">
              <a:lnSpc>
                <a:spcPct val="90000"/>
              </a:lnSpc>
              <a:spcBef>
                <a:spcPts val="500"/>
              </a:spcBef>
              <a:buFontTx/>
              <a:buAutoNum type="arabicPeriod"/>
              <a:defRPr sz="2400"/>
            </a:pPr>
            <a:r>
              <a:t>Shortest Job First</a:t>
            </a:r>
            <a:endParaRPr sz="2800"/>
          </a:p>
          <a:p>
            <a:pPr marL="914400" lvl="1" indent="-514350">
              <a:lnSpc>
                <a:spcPct val="90000"/>
              </a:lnSpc>
              <a:spcBef>
                <a:spcPts val="500"/>
              </a:spcBef>
              <a:buFontTx/>
              <a:buAutoNum type="arabicPeriod"/>
              <a:defRPr sz="2400"/>
            </a:pPr>
            <a:r>
              <a:t>Shortest Remaining Time First</a:t>
            </a:r>
          </a:p>
        </p:txBody>
      </p:sp>
      <p:sp>
        <p:nvSpPr>
          <p:cNvPr id="163" name="Shape 163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First Come First Serve (FCFS)</a:t>
            </a:r>
          </a:p>
        </p:txBody>
      </p:sp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Process that requests the CPU FIRST is allocated the CPU FIRST. 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Also called FIFO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non</a:t>
            </a:r>
            <a:r>
              <a:rPr>
                <a:solidFill>
                  <a:srgbClr val="000000"/>
                </a:solidFill>
              </a:rPr>
              <a:t>-preemptive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Used in Batch Systems </a:t>
            </a:r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Real life analogy?</a:t>
            </a:r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400">
                <a:solidFill>
                  <a:srgbClr val="FF0066"/>
                </a:solidFill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Transaction </a:t>
            </a:r>
            <a:r>
              <a:rPr sz="2800">
                <a:solidFill>
                  <a:srgbClr val="000000"/>
                </a:solidFill>
              </a:rPr>
              <a:t>at </a:t>
            </a:r>
            <a:r>
              <a:rPr>
                <a:solidFill>
                  <a:srgbClr val="000000"/>
                </a:solidFill>
              </a:rPr>
              <a:t>Sonali Bank</a:t>
            </a:r>
            <a:endParaRPr sz="2800"/>
          </a:p>
          <a:p>
            <a:pPr>
              <a:lnSpc>
                <a:spcPct val="81000"/>
              </a:lnSpc>
              <a:spcBef>
                <a:spcPts val="600"/>
              </a:spcBef>
              <a:defRPr sz="2800"/>
            </a:pPr>
            <a:r>
              <a:t>Implementation</a:t>
            </a:r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FIFO queues</a:t>
            </a:r>
            <a:endParaRPr sz="2800"/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 A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process enters the </a:t>
            </a:r>
            <a:r>
              <a:rPr>
                <a:solidFill>
                  <a:srgbClr val="FF0000"/>
                </a:solidFill>
              </a:rPr>
              <a:t>tail</a:t>
            </a:r>
            <a:r>
              <a:t> of the queue</a:t>
            </a:r>
            <a:endParaRPr sz="2800"/>
          </a:p>
          <a:p>
            <a:pPr marL="742950" lvl="1" indent="-285750">
              <a:lnSpc>
                <a:spcPct val="81000"/>
              </a:lnSpc>
              <a:spcBef>
                <a:spcPts val="500"/>
              </a:spcBef>
              <a:defRPr sz="2400"/>
            </a:pPr>
            <a:r>
              <a:t>The </a:t>
            </a:r>
            <a:r>
              <a:rPr>
                <a:solidFill>
                  <a:srgbClr val="FF0000"/>
                </a:solidFill>
              </a:rPr>
              <a:t>schedule</a:t>
            </a:r>
            <a:r>
              <a:t> selects from the </a:t>
            </a:r>
            <a:r>
              <a:rPr>
                <a:solidFill>
                  <a:srgbClr val="FF0000"/>
                </a:solidFill>
              </a:rPr>
              <a:t>head</a:t>
            </a:r>
            <a:r>
              <a:t> of the queue. 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FCFS Example</a:t>
            </a:r>
          </a:p>
        </p:txBody>
      </p:sp>
      <p:graphicFrame>
        <p:nvGraphicFramePr>
          <p:cNvPr id="169" name="Table 169"/>
          <p:cNvGraphicFramePr/>
          <p:nvPr/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1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0" name="Shape 170"/>
          <p:cNvSpPr/>
          <p:nvPr/>
        </p:nvSpPr>
        <p:spPr>
          <a:xfrm>
            <a:off x="-1" y="3733800"/>
            <a:ext cx="2662646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final schedule:</a:t>
            </a:r>
          </a:p>
        </p:txBody>
      </p:sp>
      <p:sp>
        <p:nvSpPr>
          <p:cNvPr id="171" name="Shape 171"/>
          <p:cNvSpPr/>
          <p:nvPr/>
        </p:nvSpPr>
        <p:spPr>
          <a:xfrm>
            <a:off x="1905000" y="4495800"/>
            <a:ext cx="5029200" cy="0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1431925" y="4506912"/>
            <a:ext cx="24540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73" name="Shape 173"/>
          <p:cNvSpPr/>
          <p:nvPr/>
        </p:nvSpPr>
        <p:spPr>
          <a:xfrm>
            <a:off x="1600200" y="4419600"/>
            <a:ext cx="4038600" cy="152400"/>
          </a:xfrm>
          <a:prstGeom prst="rect">
            <a:avLst/>
          </a:prstGeom>
          <a:solidFill>
            <a:srgbClr val="99CC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133600" y="4013200"/>
            <a:ext cx="937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(24)</a:t>
            </a:r>
          </a:p>
        </p:txBody>
      </p:sp>
      <p:sp>
        <p:nvSpPr>
          <p:cNvPr id="175" name="Shape 175"/>
          <p:cNvSpPr/>
          <p:nvPr/>
        </p:nvSpPr>
        <p:spPr>
          <a:xfrm>
            <a:off x="5257800" y="44958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24</a:t>
            </a:r>
          </a:p>
        </p:txBody>
      </p:sp>
      <p:sp>
        <p:nvSpPr>
          <p:cNvPr id="176" name="Shape 176"/>
          <p:cNvSpPr/>
          <p:nvPr/>
        </p:nvSpPr>
        <p:spPr>
          <a:xfrm>
            <a:off x="6019800" y="44958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27</a:t>
            </a:r>
          </a:p>
        </p:txBody>
      </p:sp>
      <p:sp>
        <p:nvSpPr>
          <p:cNvPr id="177" name="Shape 177"/>
          <p:cNvSpPr/>
          <p:nvPr/>
        </p:nvSpPr>
        <p:spPr>
          <a:xfrm>
            <a:off x="5562600" y="4419600"/>
            <a:ext cx="7620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78" name="Shape 178"/>
          <p:cNvSpPr/>
          <p:nvPr/>
        </p:nvSpPr>
        <p:spPr>
          <a:xfrm>
            <a:off x="548640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(3)</a:t>
            </a:r>
          </a:p>
        </p:txBody>
      </p:sp>
      <p:sp>
        <p:nvSpPr>
          <p:cNvPr id="179" name="Shape 179"/>
          <p:cNvSpPr/>
          <p:nvPr/>
        </p:nvSpPr>
        <p:spPr>
          <a:xfrm>
            <a:off x="632460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P3 (4)</a:t>
            </a:r>
          </a:p>
        </p:txBody>
      </p:sp>
      <p:sp>
        <p:nvSpPr>
          <p:cNvPr id="180" name="Shape 180"/>
          <p:cNvSpPr/>
          <p:nvPr/>
        </p:nvSpPr>
        <p:spPr>
          <a:xfrm>
            <a:off x="6248400" y="4419600"/>
            <a:ext cx="9906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1" name="Shape 181"/>
          <p:cNvSpPr/>
          <p:nvPr/>
        </p:nvSpPr>
        <p:spPr>
          <a:xfrm>
            <a:off x="1219200" y="4953000"/>
            <a:ext cx="2239229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24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27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31</a:t>
            </a:r>
          </a:p>
        </p:txBody>
      </p:sp>
      <p:sp>
        <p:nvSpPr>
          <p:cNvPr id="182" name="Shape 182"/>
          <p:cNvSpPr/>
          <p:nvPr/>
        </p:nvSpPr>
        <p:spPr>
          <a:xfrm>
            <a:off x="3962400" y="4876800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(24+27+31)/3 = 27.33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2" animBg="1" advAuto="0"/>
      <p:bldP spid="174" grpId="1" animBg="1" advAuto="0"/>
      <p:bldP spid="175" grpId="3" animBg="1" advAuto="0"/>
      <p:bldP spid="176" grpId="7" animBg="1" advAuto="0"/>
      <p:bldP spid="177" grpId="5" animBg="1" advAuto="0"/>
      <p:bldP spid="178" grpId="6" animBg="1" advAuto="0"/>
      <p:bldP spid="179" grpId="8" animBg="1" advAuto="0"/>
      <p:bldP spid="180" grpId="9" animBg="1" advAuto="0"/>
      <p:bldP spid="181" grpId="4" animBg="1" advAuto="0"/>
      <p:bldP spid="182" grpId="1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FCFS Example 2</a:t>
            </a:r>
          </a:p>
        </p:txBody>
      </p:sp>
      <p:graphicFrame>
        <p:nvGraphicFramePr>
          <p:cNvPr id="185" name="Table 185"/>
          <p:cNvGraphicFramePr/>
          <p:nvPr/>
        </p:nvGraphicFramePr>
        <p:xfrm>
          <a:off x="457200" y="1600200"/>
          <a:ext cx="8229600" cy="18288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14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13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FF0000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Shape 186"/>
          <p:cNvSpPr/>
          <p:nvPr/>
        </p:nvSpPr>
        <p:spPr>
          <a:xfrm>
            <a:off x="533400" y="3810000"/>
            <a:ext cx="2023019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The final schedule:</a:t>
            </a:r>
          </a:p>
        </p:txBody>
      </p:sp>
      <p:sp>
        <p:nvSpPr>
          <p:cNvPr id="187" name="Shape 187"/>
          <p:cNvSpPr/>
          <p:nvPr/>
        </p:nvSpPr>
        <p:spPr>
          <a:xfrm>
            <a:off x="3084459" y="4506912"/>
            <a:ext cx="245403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7</a:t>
            </a:r>
          </a:p>
        </p:txBody>
      </p:sp>
      <p:sp>
        <p:nvSpPr>
          <p:cNvPr id="188" name="Shape 188"/>
          <p:cNvSpPr/>
          <p:nvPr/>
        </p:nvSpPr>
        <p:spPr>
          <a:xfrm>
            <a:off x="3186632" y="4419600"/>
            <a:ext cx="4038601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89" name="Shape 189"/>
          <p:cNvSpPr/>
          <p:nvPr/>
        </p:nvSpPr>
        <p:spPr>
          <a:xfrm>
            <a:off x="3786134" y="4013200"/>
            <a:ext cx="937082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(24)</a:t>
            </a:r>
          </a:p>
        </p:txBody>
      </p:sp>
      <p:sp>
        <p:nvSpPr>
          <p:cNvPr id="190" name="Shape 190"/>
          <p:cNvSpPr/>
          <p:nvPr/>
        </p:nvSpPr>
        <p:spPr>
          <a:xfrm>
            <a:off x="1291726" y="4495800"/>
            <a:ext cx="245404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191" name="Shape 191"/>
          <p:cNvSpPr/>
          <p:nvPr/>
        </p:nvSpPr>
        <p:spPr>
          <a:xfrm>
            <a:off x="1965591" y="4495800"/>
            <a:ext cx="245403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192" name="Shape 192"/>
          <p:cNvSpPr/>
          <p:nvPr/>
        </p:nvSpPr>
        <p:spPr>
          <a:xfrm>
            <a:off x="1431273" y="4419600"/>
            <a:ext cx="762001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388120" y="4038600"/>
            <a:ext cx="795819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(3)</a:t>
            </a:r>
          </a:p>
        </p:txBody>
      </p:sp>
      <p:sp>
        <p:nvSpPr>
          <p:cNvPr id="194" name="Shape 194"/>
          <p:cNvSpPr/>
          <p:nvPr/>
        </p:nvSpPr>
        <p:spPr>
          <a:xfrm>
            <a:off x="2226319" y="4038600"/>
            <a:ext cx="795820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P3 (4)</a:t>
            </a:r>
          </a:p>
        </p:txBody>
      </p:sp>
      <p:sp>
        <p:nvSpPr>
          <p:cNvPr id="195" name="Shape 195"/>
          <p:cNvSpPr/>
          <p:nvPr/>
        </p:nvSpPr>
        <p:spPr>
          <a:xfrm>
            <a:off x="2194191" y="4419600"/>
            <a:ext cx="990601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1219200" y="5080000"/>
            <a:ext cx="2208198" cy="959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31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3</a:t>
            </a: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7</a:t>
            </a:r>
          </a:p>
        </p:txBody>
      </p:sp>
      <p:sp>
        <p:nvSpPr>
          <p:cNvPr id="197" name="Shape 197"/>
          <p:cNvSpPr/>
          <p:nvPr/>
        </p:nvSpPr>
        <p:spPr>
          <a:xfrm>
            <a:off x="3962400" y="5181600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(31+3+7)/3 = 13.67</a:t>
            </a:r>
          </a:p>
        </p:txBody>
      </p:sp>
      <p:sp>
        <p:nvSpPr>
          <p:cNvPr id="198" name="Shape 198"/>
          <p:cNvSpPr/>
          <p:nvPr/>
        </p:nvSpPr>
        <p:spPr>
          <a:xfrm>
            <a:off x="7061565" y="4572000"/>
            <a:ext cx="386666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31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  <p:bldP spid="197" grpId="2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Advantage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buSzTx/>
              <a:buNone/>
            </a:pPr>
            <a:endParaRPr/>
          </a:p>
          <a:p>
            <a:r>
              <a:t>Easy to understand and implement</a:t>
            </a:r>
          </a:p>
          <a:p>
            <a:r>
              <a:t>Fair for equivalent processes</a:t>
            </a:r>
          </a:p>
        </p:txBody>
      </p:sp>
      <p:sp>
        <p:nvSpPr>
          <p:cNvPr id="202" name="Shape 202"/>
          <p:cNvSpPr>
            <a:spLocks noGrp="1"/>
          </p:cNvSpPr>
          <p:nvPr>
            <p:ph type="sldNum" sz="quarter" idx="4294967295"/>
          </p:nvPr>
        </p:nvSpPr>
        <p:spPr>
          <a:xfrm>
            <a:off x="8862060" y="5922294"/>
            <a:ext cx="281940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with </a:t>
            </a:r>
            <a:r>
              <a:rPr b="1">
                <a:solidFill>
                  <a:srgbClr val="92D050"/>
                </a:solidFill>
              </a:rPr>
              <a:t>FCFS</a:t>
            </a:r>
          </a:p>
        </p:txBody>
      </p:sp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Non-preemptive</a:t>
            </a:r>
          </a:p>
          <a:p>
            <a:r>
              <a:t>Non optimal turnaround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Cannot</a:t>
            </a:r>
            <a:r>
              <a:rPr>
                <a:solidFill>
                  <a:srgbClr val="000000"/>
                </a:solidFill>
              </a:rPr>
              <a:t> </a:t>
            </a:r>
            <a:r>
              <a:rPr b="1">
                <a:solidFill>
                  <a:srgbClr val="0070C0"/>
                </a:solidFill>
              </a:rPr>
              <a:t>utilize</a:t>
            </a:r>
            <a:r>
              <a:rPr>
                <a:solidFill>
                  <a:srgbClr val="000000"/>
                </a:solidFill>
              </a:rPr>
              <a:t> resources in </a:t>
            </a:r>
            <a:r>
              <a:t>parallel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Assume </a:t>
            </a:r>
            <a:r>
              <a:rPr>
                <a:solidFill>
                  <a:srgbClr val="FF0000"/>
                </a:solidFill>
              </a:rPr>
              <a:t>1</a:t>
            </a:r>
            <a:r>
              <a:t> process CPU bounded and </a:t>
            </a:r>
            <a:r>
              <a:rPr>
                <a:solidFill>
                  <a:srgbClr val="FF0000"/>
                </a:solidFill>
              </a:rPr>
              <a:t>many</a:t>
            </a:r>
            <a:r>
              <a:t> I/O bounded processes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result: </a:t>
            </a:r>
            <a:r>
              <a:rPr b="1">
                <a:solidFill>
                  <a:srgbClr val="FF0000"/>
                </a:solidFill>
              </a:rPr>
              <a:t>Convoy effect</a:t>
            </a:r>
            <a:r>
              <a:t>, </a:t>
            </a:r>
          </a:p>
          <a:p>
            <a:pPr marL="1143000" lvl="2" indent="-228600"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low</a:t>
            </a:r>
            <a:r>
              <a:rPr>
                <a:solidFill>
                  <a:srgbClr val="000000"/>
                </a:solidFill>
              </a:rPr>
              <a:t> CPU </a:t>
            </a:r>
            <a:r>
              <a:rPr b="1">
                <a:solidFill>
                  <a:srgbClr val="00B0F0"/>
                </a:solidFill>
              </a:rPr>
              <a:t>and</a:t>
            </a:r>
            <a:r>
              <a:rPr>
                <a:solidFill>
                  <a:srgbClr val="00B0F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I/O Device utilization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Why?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build="p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</p:txBody>
      </p:sp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When more than one process is ready to run, but </a:t>
            </a:r>
            <a:r>
              <a:rPr>
                <a:solidFill>
                  <a:srgbClr val="FF0000"/>
                </a:solidFill>
              </a:rPr>
              <a:t>only one CPU </a:t>
            </a:r>
            <a:r>
              <a:t>is available, a choice is to make</a:t>
            </a:r>
          </a:p>
          <a:p>
            <a:pPr>
              <a:defRPr>
                <a:solidFill>
                  <a:srgbClr val="FF0000"/>
                </a:solidFill>
              </a:defRPr>
            </a:pPr>
            <a:r>
              <a:t>Part</a:t>
            </a:r>
            <a:r>
              <a:rPr>
                <a:solidFill>
                  <a:srgbClr val="000000"/>
                </a:solidFill>
              </a:rPr>
              <a:t> of </a:t>
            </a:r>
            <a:r>
              <a:t>OS</a:t>
            </a:r>
            <a:r>
              <a:rPr>
                <a:solidFill>
                  <a:srgbClr val="000000"/>
                </a:solidFill>
              </a:rPr>
              <a:t> that does it is </a:t>
            </a:r>
            <a:r>
              <a:t>scheduler</a:t>
            </a:r>
          </a:p>
          <a:p>
            <a:r>
              <a:t>The algorithm it uses is </a:t>
            </a:r>
            <a:r>
              <a:rPr>
                <a:solidFill>
                  <a:srgbClr val="FF0000"/>
                </a:solidFill>
              </a:rPr>
              <a:t>scheduling algorithm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208" name="Shape 20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When the CBP </a:t>
            </a:r>
            <a:r>
              <a:rPr>
                <a:solidFill>
                  <a:srgbClr val="FF0000"/>
                </a:solidFill>
              </a:rPr>
              <a:t>uses</a:t>
            </a:r>
            <a:r>
              <a:t> the CPU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IBPs </a:t>
            </a:r>
            <a:r>
              <a:rPr>
                <a:solidFill>
                  <a:srgbClr val="FF0000"/>
                </a:solidFill>
              </a:rPr>
              <a:t>finish</a:t>
            </a:r>
            <a:r>
              <a:t> their I/O and move into the ready queue, </a:t>
            </a:r>
            <a:r>
              <a:rPr>
                <a:solidFill>
                  <a:srgbClr val="FF0000"/>
                </a:solidFill>
              </a:rPr>
              <a:t>waiting</a:t>
            </a:r>
            <a:r>
              <a:t> for the CPU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</a:t>
            </a:r>
            <a:r>
              <a:rPr>
                <a:solidFill>
                  <a:srgbClr val="FF0000"/>
                </a:solidFill>
              </a:rPr>
              <a:t>I/O</a:t>
            </a:r>
            <a:r>
              <a:t> devices are </a:t>
            </a:r>
            <a:r>
              <a:rPr>
                <a:solidFill>
                  <a:srgbClr val="FF0000"/>
                </a:solidFill>
              </a:rPr>
              <a:t>idle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When the CBP finally relinquishes the CPU, 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CBP moves to an I/O device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IBPs pass through the CPU </a:t>
            </a:r>
            <a:r>
              <a:rPr>
                <a:solidFill>
                  <a:srgbClr val="FF0000"/>
                </a:solidFill>
              </a:rPr>
              <a:t>quickly</a:t>
            </a:r>
            <a:r>
              <a:t> and move back to the I/O queues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the CPU is </a:t>
            </a:r>
            <a:r>
              <a:rPr>
                <a:solidFill>
                  <a:srgbClr val="FF0000"/>
                </a:solidFill>
              </a:rPr>
              <a:t>idle</a:t>
            </a:r>
            <a:r>
              <a:t> 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The cycle </a:t>
            </a:r>
            <a:r>
              <a:rPr>
                <a:solidFill>
                  <a:srgbClr val="FF0000"/>
                </a:solidFill>
              </a:rPr>
              <a:t>repeats</a:t>
            </a:r>
            <a:r>
              <a:t> itself when the CBP gets back to the ready queue</a:t>
            </a:r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20</a:t>
            </a:fld>
            <a:endParaRPr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247" name="Shape 247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15" name="Group 215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13" name="Shape 213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216" name="Shape 216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217" name="Shape 217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8" name="Shape 218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9" name="Shape 219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0" name="Shape 220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24" name="Group 224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22" name="Shape 222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225" name="Shape 225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226" name="Shape 226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7" name="Shape 227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8" name="Shape 228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1" name="Group 231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229" name="Shape 229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232" name="Shape 232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3" name="Shape 233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36" name="Group 236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2111375" y="4091659"/>
            <a:ext cx="762001" cy="381001"/>
            <a:chOff x="0" y="0"/>
            <a:chExt cx="762000" cy="3810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822575" y="4037262"/>
            <a:ext cx="762001" cy="381001"/>
            <a:chOff x="0" y="0"/>
            <a:chExt cx="762000" cy="381000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3584575" y="4064460"/>
            <a:ext cx="762001" cy="381001"/>
            <a:chOff x="0" y="0"/>
            <a:chExt cx="762000" cy="381000"/>
          </a:xfrm>
        </p:grpSpPr>
        <p:sp>
          <p:nvSpPr>
            <p:cNvPr id="243" name="Shape 24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246" name="Shape 246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CPU is running CPUB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361" name="Shape 361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29" name="Group 329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327" name="Shape 327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330" name="Shape 330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331" name="Shape 331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2" name="Shape 332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3" name="Shape 333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4" name="Shape 334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5" name="Shape 335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8" name="Group 338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336" name="Shape 336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37" name="Shape 337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339" name="Shape 339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340" name="Shape 340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1" name="Shape 341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2" name="Shape 342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5" name="Group 345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43" name="Shape 343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44" name="Shape 344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346" name="Shape 346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7" name="Shape 347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50" name="Group 350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353" name="Group 353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351" name="Shape 35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56" name="Group 356"/>
          <p:cNvGrpSpPr/>
          <p:nvPr/>
        </p:nvGrpSpPr>
        <p:grpSpPr>
          <a:xfrm>
            <a:off x="2262188" y="2259013"/>
            <a:ext cx="762001" cy="381001"/>
            <a:chOff x="0" y="0"/>
            <a:chExt cx="762000" cy="381000"/>
          </a:xfrm>
        </p:grpSpPr>
        <p:sp>
          <p:nvSpPr>
            <p:cNvPr id="354" name="Shape 354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5" name="Shape 355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59" name="Group 359"/>
          <p:cNvGrpSpPr/>
          <p:nvPr/>
        </p:nvGrpSpPr>
        <p:grpSpPr>
          <a:xfrm>
            <a:off x="1466884" y="2246558"/>
            <a:ext cx="762002" cy="381001"/>
            <a:chOff x="0" y="0"/>
            <a:chExt cx="762000" cy="381000"/>
          </a:xfrm>
        </p:grpSpPr>
        <p:sp>
          <p:nvSpPr>
            <p:cNvPr id="357" name="Shape 35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58" name="Shape 35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360" name="Shape 360"/>
          <p:cNvSpPr/>
          <p:nvPr/>
        </p:nvSpPr>
        <p:spPr>
          <a:xfrm>
            <a:off x="5089525" y="5449887"/>
            <a:ext cx="3158987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CPU is running CPUB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I/O devices idle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285" name="Shape 285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53" name="Group 253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255" name="Shape 255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6" name="Shape 256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7" name="Shape 257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Shape 258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9" name="Shape 259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62" name="Group 262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60" name="Shape 260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263" name="Shape 263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264" name="Shape 264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5" name="Shape 265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69" name="Group 269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267" name="Shape 267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270" name="Shape 270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71" name="Shape 271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74" name="Group 274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272" name="Shape 272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277" name="Group 277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275" name="Shape 27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280" name="Group 280"/>
          <p:cNvGrpSpPr/>
          <p:nvPr/>
        </p:nvGrpSpPr>
        <p:grpSpPr>
          <a:xfrm>
            <a:off x="2333625" y="4072845"/>
            <a:ext cx="762001" cy="381002"/>
            <a:chOff x="0" y="0"/>
            <a:chExt cx="762000" cy="381000"/>
          </a:xfrm>
        </p:grpSpPr>
        <p:sp>
          <p:nvSpPr>
            <p:cNvPr id="278" name="Shape 278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283" name="Group 283"/>
          <p:cNvGrpSpPr/>
          <p:nvPr/>
        </p:nvGrpSpPr>
        <p:grpSpPr>
          <a:xfrm>
            <a:off x="3005138" y="4072845"/>
            <a:ext cx="762001" cy="381002"/>
            <a:chOff x="0" y="0"/>
            <a:chExt cx="762000" cy="381000"/>
          </a:xfrm>
        </p:grpSpPr>
        <p:sp>
          <p:nvSpPr>
            <p:cNvPr id="281" name="Shape 28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284" name="Shape 284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CPU is running CPUB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323" name="Shape 323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291" name="Group 291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289" name="Shape 289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292" name="Shape 292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293" name="Shape 293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4" name="Shape 294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5" name="Shape 295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6" name="Shape 296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97" name="Shape 297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0" name="Group 300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298" name="Shape 298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301" name="Shape 301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302" name="Shape 302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3" name="Shape 303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4" name="Shape 304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07" name="Group 307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05" name="Shape 305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308" name="Shape 308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09" name="Shape 309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12" name="Group 312"/>
          <p:cNvGrpSpPr/>
          <p:nvPr/>
        </p:nvGrpSpPr>
        <p:grpSpPr>
          <a:xfrm>
            <a:off x="5257800" y="2895600"/>
            <a:ext cx="990600" cy="381000"/>
            <a:chOff x="0" y="0"/>
            <a:chExt cx="990600" cy="381000"/>
          </a:xfrm>
        </p:grpSpPr>
        <p:sp>
          <p:nvSpPr>
            <p:cNvPr id="310" name="Shape 310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1" name="Shape 311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3024188" y="2259013"/>
            <a:ext cx="762001" cy="381001"/>
            <a:chOff x="0" y="0"/>
            <a:chExt cx="762000" cy="381000"/>
          </a:xfrm>
        </p:grpSpPr>
        <p:sp>
          <p:nvSpPr>
            <p:cNvPr id="313" name="Shape 31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2262188" y="2259013"/>
            <a:ext cx="762001" cy="381001"/>
            <a:chOff x="0" y="0"/>
            <a:chExt cx="762000" cy="381000"/>
          </a:xfrm>
        </p:grpSpPr>
        <p:sp>
          <p:nvSpPr>
            <p:cNvPr id="316" name="Shape 316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17" name="Shape 317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21" name="Group 321"/>
          <p:cNvGrpSpPr/>
          <p:nvPr/>
        </p:nvGrpSpPr>
        <p:grpSpPr>
          <a:xfrm>
            <a:off x="2493168" y="4242046"/>
            <a:ext cx="762002" cy="381001"/>
            <a:chOff x="0" y="0"/>
            <a:chExt cx="762000" cy="381000"/>
          </a:xfrm>
        </p:grpSpPr>
        <p:sp>
          <p:nvSpPr>
            <p:cNvPr id="319" name="Shape 319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20" name="Shape 320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322" name="Shape 322"/>
          <p:cNvSpPr/>
          <p:nvPr/>
        </p:nvSpPr>
        <p:spPr>
          <a:xfrm>
            <a:off x="5089525" y="5449887"/>
            <a:ext cx="3085465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CPU is running CPUB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399" name="Shape 399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367" name="Group 367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365" name="Shape 365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66" name="Shape 366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368" name="Shape 368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369" name="Shape 369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0" name="Shape 370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1" name="Shape 371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2" name="Shape 372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3" name="Shape 373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76" name="Group 376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374" name="Shape 374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377" name="Shape 377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378" name="Shape 378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79" name="Shape 379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3" name="Group 383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381" name="Shape 381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382" name="Shape 382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384" name="Shape 384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8" name="Group 388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386" name="Shape 386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87" name="Shape 387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391" name="Group 391"/>
          <p:cNvGrpSpPr/>
          <p:nvPr/>
        </p:nvGrpSpPr>
        <p:grpSpPr>
          <a:xfrm>
            <a:off x="3124200" y="2667000"/>
            <a:ext cx="762001" cy="381001"/>
            <a:chOff x="0" y="0"/>
            <a:chExt cx="762000" cy="381000"/>
          </a:xfrm>
        </p:grpSpPr>
        <p:sp>
          <p:nvSpPr>
            <p:cNvPr id="389" name="Shape 389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0" name="Shape 390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94" name="Group 394"/>
          <p:cNvGrpSpPr/>
          <p:nvPr/>
        </p:nvGrpSpPr>
        <p:grpSpPr>
          <a:xfrm>
            <a:off x="5638800" y="2743200"/>
            <a:ext cx="762001" cy="381001"/>
            <a:chOff x="0" y="0"/>
            <a:chExt cx="762000" cy="381000"/>
          </a:xfrm>
        </p:grpSpPr>
        <p:sp>
          <p:nvSpPr>
            <p:cNvPr id="392" name="Shape 392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2438400" y="3733800"/>
            <a:ext cx="762001" cy="381001"/>
            <a:chOff x="0" y="0"/>
            <a:chExt cx="762000" cy="381000"/>
          </a:xfrm>
        </p:grpSpPr>
        <p:sp>
          <p:nvSpPr>
            <p:cNvPr id="395" name="Shape 39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3597130" y="5509162"/>
            <a:ext cx="3729147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CPUB moves to I/O device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437" name="Shape 437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05" name="Group 405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403" name="Shape 403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04" name="Shape 404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406" name="Shape 406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407" name="Shape 407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8" name="Shape 408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09" name="Shape 409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0" name="Shape 410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1" name="Shape 411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14" name="Group 414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412" name="Shape 412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13" name="Shape 413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415" name="Shape 415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416" name="Shape 416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7" name="Shape 417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8" name="Shape 418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1" name="Group 421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419" name="Shape 419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20" name="Shape 420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422" name="Shape 422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3" name="Shape 423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26" name="Group 426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424" name="Shape 424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5" name="Shape 425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429" name="Group 429"/>
          <p:cNvGrpSpPr/>
          <p:nvPr/>
        </p:nvGrpSpPr>
        <p:grpSpPr>
          <a:xfrm>
            <a:off x="3027363" y="3745181"/>
            <a:ext cx="762001" cy="381001"/>
            <a:chOff x="0" y="0"/>
            <a:chExt cx="762000" cy="381000"/>
          </a:xfrm>
        </p:grpSpPr>
        <p:sp>
          <p:nvSpPr>
            <p:cNvPr id="427" name="Shape 427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28" name="Shape 428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432" name="Group 432"/>
          <p:cNvGrpSpPr/>
          <p:nvPr/>
        </p:nvGrpSpPr>
        <p:grpSpPr>
          <a:xfrm>
            <a:off x="5638800" y="2743200"/>
            <a:ext cx="762001" cy="381001"/>
            <a:chOff x="0" y="0"/>
            <a:chExt cx="762000" cy="381000"/>
          </a:xfrm>
        </p:grpSpPr>
        <p:sp>
          <p:nvSpPr>
            <p:cNvPr id="430" name="Shape 430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1" name="Shape 431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435" name="Group 435"/>
          <p:cNvGrpSpPr/>
          <p:nvPr/>
        </p:nvGrpSpPr>
        <p:grpSpPr>
          <a:xfrm>
            <a:off x="2438400" y="3733800"/>
            <a:ext cx="762001" cy="381001"/>
            <a:chOff x="0" y="0"/>
            <a:chExt cx="762000" cy="381000"/>
          </a:xfrm>
        </p:grpSpPr>
        <p:sp>
          <p:nvSpPr>
            <p:cNvPr id="433" name="Shape 433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34" name="Shape 434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436" name="Shape 436"/>
          <p:cNvSpPr/>
          <p:nvPr/>
        </p:nvSpPr>
        <p:spPr>
          <a:xfrm>
            <a:off x="3597130" y="5509162"/>
            <a:ext cx="4796840" cy="792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I/O Bound jobs take very small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>
              <a:defRPr sz="2400" i="1">
                <a:latin typeface="Arial"/>
                <a:ea typeface="Arial"/>
                <a:cs typeface="Arial"/>
                <a:sym typeface="Arial"/>
              </a:defRPr>
            </a:pPr>
            <a:r>
              <a:t>amount of CPU time and go for I/O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Convoy Effect</a:t>
            </a:r>
          </a:p>
        </p:txBody>
      </p:sp>
      <p:sp>
        <p:nvSpPr>
          <p:cNvPr id="475" name="Shape 475"/>
          <p:cNvSpPr/>
          <p:nvPr/>
        </p:nvSpPr>
        <p:spPr>
          <a:xfrm>
            <a:off x="3786188" y="2782964"/>
            <a:ext cx="1833566" cy="6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7200" y="14400"/>
                  <a:pt x="14400" y="7200"/>
                  <a:pt x="21600" y="0"/>
                </a:cubicBezTo>
              </a:path>
            </a:pathLst>
          </a:custGeom>
          <a:ln w="38100">
            <a:solidFill>
              <a:srgbClr val="00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pSp>
        <p:nvGrpSpPr>
          <p:cNvPr id="443" name="Group 443"/>
          <p:cNvGrpSpPr/>
          <p:nvPr/>
        </p:nvGrpSpPr>
        <p:grpSpPr>
          <a:xfrm>
            <a:off x="1662113" y="2449513"/>
            <a:ext cx="2105026" cy="688976"/>
            <a:chOff x="0" y="0"/>
            <a:chExt cx="2105025" cy="688975"/>
          </a:xfrm>
        </p:grpSpPr>
        <p:sp>
          <p:nvSpPr>
            <p:cNvPr id="441" name="Shape 441"/>
            <p:cNvSpPr/>
            <p:nvPr/>
          </p:nvSpPr>
          <p:spPr>
            <a:xfrm>
              <a:off x="0" y="0"/>
              <a:ext cx="2105025" cy="688975"/>
            </a:xfrm>
            <a:prstGeom prst="rect">
              <a:avLst/>
            </a:prstGeom>
            <a:solidFill>
              <a:srgbClr val="800080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42" name="Shape 442"/>
            <p:cNvSpPr/>
            <p:nvPr/>
          </p:nvSpPr>
          <p:spPr>
            <a:xfrm>
              <a:off x="0" y="125953"/>
              <a:ext cx="1985030" cy="4370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Ready Queue</a:t>
              </a:r>
            </a:p>
          </p:txBody>
        </p:sp>
      </p:grpSp>
      <p:sp>
        <p:nvSpPr>
          <p:cNvPr id="444" name="Shape 444"/>
          <p:cNvSpPr/>
          <p:nvPr/>
        </p:nvSpPr>
        <p:spPr>
          <a:xfrm>
            <a:off x="4495800" y="3652837"/>
            <a:ext cx="2743200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Request</a:t>
            </a:r>
          </a:p>
        </p:txBody>
      </p:sp>
      <p:sp>
        <p:nvSpPr>
          <p:cNvPr id="445" name="Shape 445"/>
          <p:cNvSpPr/>
          <p:nvPr/>
        </p:nvSpPr>
        <p:spPr>
          <a:xfrm>
            <a:off x="8077200" y="2901950"/>
            <a:ext cx="0" cy="98425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6" name="Shape 446"/>
          <p:cNvSpPr/>
          <p:nvPr/>
        </p:nvSpPr>
        <p:spPr>
          <a:xfrm flipH="1">
            <a:off x="838200" y="29845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7" name="Shape 447"/>
          <p:cNvSpPr/>
          <p:nvPr/>
        </p:nvSpPr>
        <p:spPr>
          <a:xfrm flipH="1">
            <a:off x="838199" y="2967038"/>
            <a:ext cx="1" cy="919163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8" name="Shape 448"/>
          <p:cNvSpPr/>
          <p:nvPr/>
        </p:nvSpPr>
        <p:spPr>
          <a:xfrm flipH="1">
            <a:off x="4017962" y="3886200"/>
            <a:ext cx="477838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49" name="Shape 449"/>
          <p:cNvSpPr/>
          <p:nvPr/>
        </p:nvSpPr>
        <p:spPr>
          <a:xfrm>
            <a:off x="7239000" y="3886200"/>
            <a:ext cx="838200" cy="0"/>
          </a:xfrm>
          <a:prstGeom prst="line">
            <a:avLst/>
          </a:prstGeom>
          <a:ln w="38100">
            <a:solidFill>
              <a:srgbClr val="000000"/>
            </a:solidFill>
            <a:head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2" name="Group 452"/>
          <p:cNvGrpSpPr/>
          <p:nvPr/>
        </p:nvGrpSpPr>
        <p:grpSpPr>
          <a:xfrm>
            <a:off x="1176337" y="3467100"/>
            <a:ext cx="838201" cy="838200"/>
            <a:chOff x="0" y="0"/>
            <a:chExt cx="838200" cy="838200"/>
          </a:xfrm>
        </p:grpSpPr>
        <p:sp>
          <p:nvSpPr>
            <p:cNvPr id="450" name="Shape 450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163805" y="200565"/>
              <a:ext cx="510590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I/O</a:t>
              </a:r>
            </a:p>
          </p:txBody>
        </p:sp>
      </p:grpSp>
      <p:sp>
        <p:nvSpPr>
          <p:cNvPr id="453" name="Shape 453"/>
          <p:cNvSpPr/>
          <p:nvPr/>
        </p:nvSpPr>
        <p:spPr>
          <a:xfrm>
            <a:off x="2389188" y="3652837"/>
            <a:ext cx="1628776" cy="475170"/>
          </a:xfrm>
          <a:prstGeom prst="rect">
            <a:avLst/>
          </a:prstGeom>
          <a:solidFill>
            <a:srgbClr val="800080"/>
          </a:solidFill>
          <a:ln w="381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I/O Queue</a:t>
            </a:r>
          </a:p>
        </p:txBody>
      </p:sp>
      <p:sp>
        <p:nvSpPr>
          <p:cNvPr id="454" name="Shape 454"/>
          <p:cNvSpPr/>
          <p:nvPr/>
        </p:nvSpPr>
        <p:spPr>
          <a:xfrm flipH="1">
            <a:off x="838200" y="3886200"/>
            <a:ext cx="33813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5" name="Shape 455"/>
          <p:cNvSpPr/>
          <p:nvPr/>
        </p:nvSpPr>
        <p:spPr>
          <a:xfrm flipH="1">
            <a:off x="2014538" y="3886200"/>
            <a:ext cx="374651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6" name="Shape 456"/>
          <p:cNvSpPr/>
          <p:nvPr/>
        </p:nvSpPr>
        <p:spPr>
          <a:xfrm>
            <a:off x="201612" y="2768600"/>
            <a:ext cx="1474789" cy="0"/>
          </a:xfrm>
          <a:prstGeom prst="line">
            <a:avLst/>
          </a:prstGeom>
          <a:ln w="38100">
            <a:solidFill>
              <a:srgbClr val="000000"/>
            </a:solidFill>
            <a:headEnd type="oval"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59" name="Group 459"/>
          <p:cNvGrpSpPr/>
          <p:nvPr/>
        </p:nvGrpSpPr>
        <p:grpSpPr>
          <a:xfrm>
            <a:off x="5638800" y="2362200"/>
            <a:ext cx="838200" cy="838200"/>
            <a:chOff x="0" y="0"/>
            <a:chExt cx="838200" cy="838200"/>
          </a:xfrm>
        </p:grpSpPr>
        <p:sp>
          <p:nvSpPr>
            <p:cNvPr id="457" name="Shape 457"/>
            <p:cNvSpPr/>
            <p:nvPr/>
          </p:nvSpPr>
          <p:spPr>
            <a:xfrm>
              <a:off x="0" y="0"/>
              <a:ext cx="838200" cy="8382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latin typeface="Georgia"/>
                  <a:ea typeface="Georgia"/>
                  <a:cs typeface="Georgia"/>
                  <a:sym typeface="Georgia"/>
                </a:defRPr>
              </a:pPr>
              <a:endParaRPr/>
            </a:p>
          </p:txBody>
        </p:sp>
        <p:sp>
          <p:nvSpPr>
            <p:cNvPr id="458" name="Shape 458"/>
            <p:cNvSpPr/>
            <p:nvPr/>
          </p:nvSpPr>
          <p:spPr>
            <a:xfrm>
              <a:off x="45263" y="200565"/>
              <a:ext cx="747674" cy="43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460" name="Shape 460"/>
          <p:cNvSpPr/>
          <p:nvPr/>
        </p:nvSpPr>
        <p:spPr>
          <a:xfrm>
            <a:off x="6477000" y="2743200"/>
            <a:ext cx="2335214" cy="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1" name="Shape 461"/>
          <p:cNvSpPr/>
          <p:nvPr/>
        </p:nvSpPr>
        <p:spPr>
          <a:xfrm>
            <a:off x="6464300" y="2895600"/>
            <a:ext cx="1627189" cy="0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464" name="Group 464"/>
          <p:cNvGrpSpPr/>
          <p:nvPr/>
        </p:nvGrpSpPr>
        <p:grpSpPr>
          <a:xfrm>
            <a:off x="1219200" y="3886200"/>
            <a:ext cx="990600" cy="381000"/>
            <a:chOff x="0" y="0"/>
            <a:chExt cx="990600" cy="381000"/>
          </a:xfrm>
        </p:grpSpPr>
        <p:sp>
          <p:nvSpPr>
            <p:cNvPr id="462" name="Shape 462"/>
            <p:cNvSpPr/>
            <p:nvPr/>
          </p:nvSpPr>
          <p:spPr>
            <a:xfrm>
              <a:off x="0" y="0"/>
              <a:ext cx="990600" cy="38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4320" y="0"/>
                  </a:lnTo>
                  <a:lnTo>
                    <a:pt x="17280" y="0"/>
                  </a:lnTo>
                  <a:lnTo>
                    <a:pt x="21600" y="10800"/>
                  </a:lnTo>
                  <a:lnTo>
                    <a:pt x="17280" y="21600"/>
                  </a:lnTo>
                  <a:lnTo>
                    <a:pt x="4320" y="21600"/>
                  </a:lnTo>
                  <a:close/>
                </a:path>
              </a:pathLst>
            </a:custGeom>
            <a:solidFill>
              <a:srgbClr val="FFFF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3" name="Shape 463"/>
            <p:cNvSpPr/>
            <p:nvPr/>
          </p:nvSpPr>
          <p:spPr>
            <a:xfrm>
              <a:off x="90383" y="2884"/>
              <a:ext cx="809834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effectLst>
                    <a:outerShdw blurRad="38100" dist="38100" dir="2700000" rotWithShape="0">
                      <a:srgbClr val="FFFFFF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CPUB</a:t>
              </a:r>
            </a:p>
          </p:txBody>
        </p:sp>
      </p:grpSp>
      <p:grpSp>
        <p:nvGrpSpPr>
          <p:cNvPr id="467" name="Group 467"/>
          <p:cNvGrpSpPr/>
          <p:nvPr/>
        </p:nvGrpSpPr>
        <p:grpSpPr>
          <a:xfrm>
            <a:off x="2798273" y="3736518"/>
            <a:ext cx="762001" cy="381001"/>
            <a:chOff x="0" y="0"/>
            <a:chExt cx="762000" cy="381000"/>
          </a:xfrm>
        </p:grpSpPr>
        <p:sp>
          <p:nvSpPr>
            <p:cNvPr id="465" name="Shape 465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6" name="Shape 466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470" name="Group 470"/>
          <p:cNvGrpSpPr/>
          <p:nvPr/>
        </p:nvGrpSpPr>
        <p:grpSpPr>
          <a:xfrm>
            <a:off x="3381933" y="3765327"/>
            <a:ext cx="762001" cy="381001"/>
            <a:chOff x="0" y="0"/>
            <a:chExt cx="762000" cy="381000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grpSp>
        <p:nvGrpSpPr>
          <p:cNvPr id="473" name="Group 473"/>
          <p:cNvGrpSpPr/>
          <p:nvPr/>
        </p:nvGrpSpPr>
        <p:grpSpPr>
          <a:xfrm>
            <a:off x="2236788" y="3806826"/>
            <a:ext cx="762001" cy="381001"/>
            <a:chOff x="0" y="0"/>
            <a:chExt cx="762000" cy="381000"/>
          </a:xfrm>
        </p:grpSpPr>
        <p:sp>
          <p:nvSpPr>
            <p:cNvPr id="471" name="Shape 471"/>
            <p:cNvSpPr/>
            <p:nvPr/>
          </p:nvSpPr>
          <p:spPr>
            <a:xfrm>
              <a:off x="0" y="0"/>
              <a:ext cx="762001" cy="381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3399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110152" y="2884"/>
              <a:ext cx="541696" cy="3752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>
              <a:lvl1pPr algn="ctr">
                <a:defRPr sz="2000">
                  <a:solidFill>
                    <a:srgbClr val="FFFF00"/>
                  </a:solidFill>
                  <a:effectLst>
                    <a:outerShdw blurRad="38100" dist="38100" dir="2700000" rotWithShape="0">
                      <a:srgbClr val="000000"/>
                    </a:outerShdw>
                  </a:effectLst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t>IOB</a:t>
              </a:r>
            </a:p>
          </p:txBody>
        </p:sp>
      </p:grpSp>
      <p:sp>
        <p:nvSpPr>
          <p:cNvPr id="474" name="Shape 474"/>
          <p:cNvSpPr/>
          <p:nvPr/>
        </p:nvSpPr>
        <p:spPr>
          <a:xfrm>
            <a:off x="5837654" y="5586281"/>
            <a:ext cx="1306821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 i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CPU idle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Shortest Job First (SJF)</a:t>
            </a:r>
          </a:p>
        </p:txBody>
      </p:sp>
      <p:sp>
        <p:nvSpPr>
          <p:cNvPr id="478" name="Shape 47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Scheduling algorithm in </a:t>
            </a:r>
            <a:r>
              <a:rPr>
                <a:solidFill>
                  <a:srgbClr val="FF0000"/>
                </a:solidFill>
              </a:rPr>
              <a:t>batch</a:t>
            </a:r>
            <a:r>
              <a:t> systems </a:t>
            </a:r>
          </a:p>
          <a:p>
            <a:pPr>
              <a:spcBef>
                <a:spcPts val="600"/>
              </a:spcBef>
              <a:defRPr sz="2800"/>
            </a:pPr>
            <a:r>
              <a:t>Schedule the job with the shortest run time first</a:t>
            </a:r>
          </a:p>
          <a:p>
            <a:pPr>
              <a:spcBef>
                <a:spcPts val="600"/>
              </a:spcBef>
              <a:defRPr sz="2800"/>
            </a:pPr>
            <a:r>
              <a:t>Requirement: </a:t>
            </a:r>
            <a:r>
              <a:rPr>
                <a:solidFill>
                  <a:srgbClr val="FF0066"/>
                </a:solidFill>
              </a:rPr>
              <a:t>the run time needs to be known in </a:t>
            </a:r>
            <a:r>
              <a:rPr b="1">
                <a:solidFill>
                  <a:srgbClr val="00B050"/>
                </a:solidFill>
              </a:rPr>
              <a:t>advance</a:t>
            </a:r>
          </a:p>
          <a:p>
            <a:pPr>
              <a:spcBef>
                <a:spcPts val="600"/>
              </a:spcBef>
              <a:defRPr sz="2800"/>
            </a:pPr>
            <a:r>
              <a:t>SJF is</a:t>
            </a:r>
            <a:r>
              <a:rPr>
                <a:solidFill>
                  <a:srgbClr val="FF0066"/>
                </a:solidFill>
              </a:rPr>
              <a:t> optimal </a:t>
            </a:r>
            <a:r>
              <a:t>in terms of turnaround, if </a:t>
            </a:r>
            <a:r>
              <a:rPr b="1">
                <a:solidFill>
                  <a:srgbClr val="FF0000"/>
                </a:solidFill>
              </a:rPr>
              <a:t>all</a:t>
            </a:r>
            <a:r>
              <a:t> jobs arrive at </a:t>
            </a:r>
            <a:r>
              <a:rPr b="1">
                <a:solidFill>
                  <a:srgbClr val="00B050"/>
                </a:solidFill>
              </a:rPr>
              <a:t>same time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SJF: Example</a:t>
            </a:r>
          </a:p>
        </p:txBody>
      </p:sp>
      <p:graphicFrame>
        <p:nvGraphicFramePr>
          <p:cNvPr id="481" name="Table 481"/>
          <p:cNvGraphicFramePr/>
          <p:nvPr/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1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2" name="Shape 482"/>
          <p:cNvSpPr/>
          <p:nvPr/>
        </p:nvSpPr>
        <p:spPr>
          <a:xfrm>
            <a:off x="685800" y="4854575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3" name="Shape 483"/>
          <p:cNvSpPr/>
          <p:nvPr/>
        </p:nvSpPr>
        <p:spPr>
          <a:xfrm>
            <a:off x="517525" y="4891087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484" name="Shape 484"/>
          <p:cNvSpPr/>
          <p:nvPr/>
        </p:nvSpPr>
        <p:spPr>
          <a:xfrm>
            <a:off x="685800" y="4778375"/>
            <a:ext cx="1066800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5" name="Shape 485"/>
          <p:cNvSpPr/>
          <p:nvPr/>
        </p:nvSpPr>
        <p:spPr>
          <a:xfrm>
            <a:off x="1600200" y="485457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3</a:t>
            </a:r>
          </a:p>
        </p:txBody>
      </p:sp>
      <p:sp>
        <p:nvSpPr>
          <p:cNvPr id="486" name="Shape 486"/>
          <p:cNvSpPr/>
          <p:nvPr/>
        </p:nvSpPr>
        <p:spPr>
          <a:xfrm>
            <a:off x="822325" y="43576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P4 (3)</a:t>
            </a:r>
          </a:p>
        </p:txBody>
      </p:sp>
      <p:sp>
        <p:nvSpPr>
          <p:cNvPr id="487" name="Shape 487"/>
          <p:cNvSpPr/>
          <p:nvPr/>
        </p:nvSpPr>
        <p:spPr>
          <a:xfrm>
            <a:off x="1676400" y="4778375"/>
            <a:ext cx="2362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88" name="Shape 488"/>
          <p:cNvSpPr/>
          <p:nvPr/>
        </p:nvSpPr>
        <p:spPr>
          <a:xfrm>
            <a:off x="2667000" y="43576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(6)</a:t>
            </a:r>
          </a:p>
        </p:txBody>
      </p:sp>
      <p:sp>
        <p:nvSpPr>
          <p:cNvPr id="489" name="Shape 489"/>
          <p:cNvSpPr/>
          <p:nvPr/>
        </p:nvSpPr>
        <p:spPr>
          <a:xfrm>
            <a:off x="3810000" y="4854575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9</a:t>
            </a:r>
          </a:p>
        </p:txBody>
      </p:sp>
      <p:sp>
        <p:nvSpPr>
          <p:cNvPr id="490" name="Shape 490"/>
          <p:cNvSpPr/>
          <p:nvPr/>
        </p:nvSpPr>
        <p:spPr>
          <a:xfrm>
            <a:off x="4038600" y="4778375"/>
            <a:ext cx="23622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1" name="Shape 491"/>
          <p:cNvSpPr/>
          <p:nvPr/>
        </p:nvSpPr>
        <p:spPr>
          <a:xfrm>
            <a:off x="5181600" y="42814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P3 (7)</a:t>
            </a:r>
          </a:p>
        </p:txBody>
      </p:sp>
      <p:sp>
        <p:nvSpPr>
          <p:cNvPr id="492" name="Shape 492"/>
          <p:cNvSpPr/>
          <p:nvPr/>
        </p:nvSpPr>
        <p:spPr>
          <a:xfrm>
            <a:off x="6248400" y="4854575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16</a:t>
            </a:r>
          </a:p>
        </p:txBody>
      </p:sp>
      <p:sp>
        <p:nvSpPr>
          <p:cNvPr id="493" name="Shape 493"/>
          <p:cNvSpPr/>
          <p:nvPr/>
        </p:nvSpPr>
        <p:spPr>
          <a:xfrm>
            <a:off x="1219200" y="5470525"/>
            <a:ext cx="2239229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P4 turnaround: 3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9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16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24</a:t>
            </a:r>
          </a:p>
        </p:txBody>
      </p:sp>
      <p:sp>
        <p:nvSpPr>
          <p:cNvPr id="494" name="Shape 494"/>
          <p:cNvSpPr/>
          <p:nvPr/>
        </p:nvSpPr>
        <p:spPr>
          <a:xfrm>
            <a:off x="3962400" y="5495925"/>
            <a:ext cx="3543856" cy="114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Total execution time: 24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(3+9+16+24)/4 = 13</a:t>
            </a:r>
          </a:p>
        </p:txBody>
      </p:sp>
      <p:sp>
        <p:nvSpPr>
          <p:cNvPr id="495" name="Shape 495"/>
          <p:cNvSpPr/>
          <p:nvPr/>
        </p:nvSpPr>
        <p:spPr>
          <a:xfrm>
            <a:off x="6400800" y="4778375"/>
            <a:ext cx="25146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496" name="Shape 496"/>
          <p:cNvSpPr/>
          <p:nvPr/>
        </p:nvSpPr>
        <p:spPr>
          <a:xfrm>
            <a:off x="7239000" y="4281487"/>
            <a:ext cx="726651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(8)</a:t>
            </a:r>
          </a:p>
        </p:txBody>
      </p:sp>
      <p:sp>
        <p:nvSpPr>
          <p:cNvPr id="497" name="Shape 497"/>
          <p:cNvSpPr/>
          <p:nvPr/>
        </p:nvSpPr>
        <p:spPr>
          <a:xfrm>
            <a:off x="8534400" y="4854575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24</a:t>
            </a:r>
          </a:p>
        </p:txBody>
      </p:sp>
      <p:sp>
        <p:nvSpPr>
          <p:cNvPr id="498" name="Shape 498"/>
          <p:cNvSpPr/>
          <p:nvPr/>
        </p:nvSpPr>
        <p:spPr>
          <a:xfrm>
            <a:off x="1066800" y="4876800"/>
            <a:ext cx="151765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 it yourself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3" grpId="5" animBg="1" advAuto="0"/>
      <p:bldP spid="484" grpId="4" animBg="1" advAuto="0"/>
      <p:bldP spid="485" grpId="6" animBg="1" advAuto="0"/>
      <p:bldP spid="486" grpId="3" animBg="1" advAuto="0"/>
      <p:bldP spid="487" grpId="9" animBg="1" advAuto="0"/>
      <p:bldP spid="488" grpId="8" animBg="1" advAuto="0"/>
      <p:bldP spid="489" grpId="10" animBg="1" advAuto="0"/>
      <p:bldP spid="490" grpId="12" animBg="1" advAuto="0"/>
      <p:bldP spid="491" grpId="11" animBg="1" advAuto="0"/>
      <p:bldP spid="492" grpId="13" animBg="1" advAuto="0"/>
      <p:bldP spid="493" grpId="7" animBg="1" advAuto="0"/>
      <p:bldP spid="494" grpId="16" animBg="1" advAuto="0"/>
      <p:bldP spid="495" grpId="15" animBg="1" advAuto="0"/>
      <p:bldP spid="496" grpId="14" animBg="1" advAuto="0"/>
      <p:bldP spid="497" grpId="17" animBg="1" advAuto="0"/>
      <p:bldP spid="498" grpId="1" animBg="1" advAuto="0"/>
      <p:bldP spid="498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Scheduling</a:t>
            </a:r>
          </a:p>
        </p:txBody>
      </p:sp>
      <p:sp>
        <p:nvSpPr>
          <p:cNvPr id="119" name="Shape 1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Efficiency is needed as process switching is </a:t>
            </a:r>
            <a:r>
              <a:rPr>
                <a:solidFill>
                  <a:srgbClr val="FF0000"/>
                </a:solidFill>
              </a:rPr>
              <a:t>costly</a:t>
            </a:r>
            <a:r>
              <a:t>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Switch from user mode to kernel mode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State of current process need to be saved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Memory map may be saved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A process is selected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MMU to be reloaded with memory map of new process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New process is started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Comparing to FCFS</a:t>
            </a:r>
          </a:p>
        </p:txBody>
      </p:sp>
      <p:graphicFrame>
        <p:nvGraphicFramePr>
          <p:cNvPr id="501" name="Table 501"/>
          <p:cNvGraphicFramePr/>
          <p:nvPr/>
        </p:nvGraphicFramePr>
        <p:xfrm>
          <a:off x="457200" y="1600200"/>
          <a:ext cx="8229600" cy="2286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136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5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1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6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8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P3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7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P4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3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4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2" name="Shape 502"/>
          <p:cNvSpPr/>
          <p:nvPr/>
        </p:nvSpPr>
        <p:spPr>
          <a:xfrm>
            <a:off x="685800" y="44196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3" name="Shape 503"/>
          <p:cNvSpPr/>
          <p:nvPr/>
        </p:nvSpPr>
        <p:spPr>
          <a:xfrm>
            <a:off x="517525" y="4456112"/>
            <a:ext cx="231277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504" name="Shape 504"/>
          <p:cNvSpPr/>
          <p:nvPr/>
        </p:nvSpPr>
        <p:spPr>
          <a:xfrm>
            <a:off x="7848600" y="4343400"/>
            <a:ext cx="1066800" cy="152400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2819400" y="4495800"/>
            <a:ext cx="231277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6</a:t>
            </a:r>
          </a:p>
        </p:txBody>
      </p:sp>
      <p:sp>
        <p:nvSpPr>
          <p:cNvPr id="506" name="Shape 506"/>
          <p:cNvSpPr/>
          <p:nvPr/>
        </p:nvSpPr>
        <p:spPr>
          <a:xfrm>
            <a:off x="80772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P4 (3)</a:t>
            </a:r>
          </a:p>
        </p:txBody>
      </p:sp>
      <p:sp>
        <p:nvSpPr>
          <p:cNvPr id="507" name="Shape 507"/>
          <p:cNvSpPr/>
          <p:nvPr/>
        </p:nvSpPr>
        <p:spPr>
          <a:xfrm>
            <a:off x="609600" y="4343400"/>
            <a:ext cx="2362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08" name="Shape 508"/>
          <p:cNvSpPr/>
          <p:nvPr/>
        </p:nvSpPr>
        <p:spPr>
          <a:xfrm>
            <a:off x="1524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(6)</a:t>
            </a:r>
          </a:p>
        </p:txBody>
      </p:sp>
      <p:sp>
        <p:nvSpPr>
          <p:cNvPr id="509" name="Shape 509"/>
          <p:cNvSpPr/>
          <p:nvPr/>
        </p:nvSpPr>
        <p:spPr>
          <a:xfrm>
            <a:off x="533400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14</a:t>
            </a:r>
          </a:p>
        </p:txBody>
      </p:sp>
      <p:sp>
        <p:nvSpPr>
          <p:cNvPr id="510" name="Shape 510"/>
          <p:cNvSpPr/>
          <p:nvPr/>
        </p:nvSpPr>
        <p:spPr>
          <a:xfrm>
            <a:off x="5486400" y="4343400"/>
            <a:ext cx="2362200" cy="152400"/>
          </a:xfrm>
          <a:prstGeom prst="rect">
            <a:avLst/>
          </a:prstGeom>
          <a:solidFill>
            <a:srgbClr val="80008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11" name="Shape 511"/>
          <p:cNvSpPr/>
          <p:nvPr/>
        </p:nvSpPr>
        <p:spPr>
          <a:xfrm>
            <a:off x="6477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P3 (7)</a:t>
            </a:r>
          </a:p>
        </p:txBody>
      </p:sp>
      <p:sp>
        <p:nvSpPr>
          <p:cNvPr id="512" name="Shape 512"/>
          <p:cNvSpPr/>
          <p:nvPr/>
        </p:nvSpPr>
        <p:spPr>
          <a:xfrm>
            <a:off x="769620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21</a:t>
            </a:r>
          </a:p>
        </p:txBody>
      </p:sp>
      <p:sp>
        <p:nvSpPr>
          <p:cNvPr id="513" name="Shape 513"/>
          <p:cNvSpPr/>
          <p:nvPr/>
        </p:nvSpPr>
        <p:spPr>
          <a:xfrm>
            <a:off x="1219200" y="5080000"/>
            <a:ext cx="2239229" cy="1251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6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14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P3 turnaround: 21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P4 turnaround: 24</a:t>
            </a:r>
          </a:p>
        </p:txBody>
      </p:sp>
      <p:sp>
        <p:nvSpPr>
          <p:cNvPr id="514" name="Shape 514"/>
          <p:cNvSpPr/>
          <p:nvPr/>
        </p:nvSpPr>
        <p:spPr>
          <a:xfrm>
            <a:off x="3962400" y="4800600"/>
            <a:ext cx="3780146" cy="15038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total time is the same.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(6+14+21+24)/4 = 16.25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(comparing to 13)</a:t>
            </a:r>
          </a:p>
        </p:txBody>
      </p:sp>
      <p:sp>
        <p:nvSpPr>
          <p:cNvPr id="515" name="Shape 515"/>
          <p:cNvSpPr/>
          <p:nvPr/>
        </p:nvSpPr>
        <p:spPr>
          <a:xfrm>
            <a:off x="2971800" y="4343400"/>
            <a:ext cx="25146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16" name="Shape 516"/>
          <p:cNvSpPr/>
          <p:nvPr/>
        </p:nvSpPr>
        <p:spPr>
          <a:xfrm>
            <a:off x="3429000" y="39624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(8)</a:t>
            </a:r>
          </a:p>
        </p:txBody>
      </p:sp>
      <p:sp>
        <p:nvSpPr>
          <p:cNvPr id="517" name="Shape 517"/>
          <p:cNvSpPr/>
          <p:nvPr/>
        </p:nvSpPr>
        <p:spPr>
          <a:xfrm>
            <a:off x="8705850" y="44196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24</a:t>
            </a:r>
          </a:p>
        </p:txBody>
      </p:sp>
      <p:sp>
        <p:nvSpPr>
          <p:cNvPr id="518" name="Shape 518"/>
          <p:cNvSpPr/>
          <p:nvPr/>
        </p:nvSpPr>
        <p:spPr>
          <a:xfrm>
            <a:off x="1143000" y="3352800"/>
            <a:ext cx="231165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4" animBg="1" advAuto="0"/>
      <p:bldP spid="504" grpId="14" animBg="1" advAuto="0"/>
      <p:bldP spid="505" grpId="5" animBg="1" advAuto="0"/>
      <p:bldP spid="506" grpId="15" animBg="1" advAuto="0"/>
      <p:bldP spid="507" grpId="7" animBg="1" advAuto="0"/>
      <p:bldP spid="508" grpId="3" animBg="1" advAuto="0"/>
      <p:bldP spid="509" grpId="8" animBg="1" advAuto="0"/>
      <p:bldP spid="510" grpId="11" animBg="1" advAuto="0"/>
      <p:bldP spid="511" grpId="13" animBg="1" advAuto="0"/>
      <p:bldP spid="512" grpId="12" animBg="1" advAuto="0"/>
      <p:bldP spid="513" grpId="6" animBg="1" advAuto="0"/>
      <p:bldP spid="514" grpId="17" animBg="1" advAuto="0"/>
      <p:bldP spid="515" grpId="10" animBg="1" advAuto="0"/>
      <p:bldP spid="516" grpId="9" animBg="1" advAuto="0"/>
      <p:bldP spid="517" grpId="16" animBg="1" advAuto="0"/>
      <p:bldP spid="518" grpId="1" animBg="1" advAuto="0"/>
      <p:bldP spid="518" grpId="2" animBg="1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SJF is not always optimal</a:t>
            </a:r>
          </a:p>
        </p:txBody>
      </p:sp>
      <p:graphicFrame>
        <p:nvGraphicFramePr>
          <p:cNvPr id="521" name="Table 521"/>
          <p:cNvGraphicFramePr/>
          <p:nvPr/>
        </p:nvGraphicFramePr>
        <p:xfrm>
          <a:off x="469900" y="1858853"/>
          <a:ext cx="8127998" cy="1673225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3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65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5882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" name="Shape 522"/>
          <p:cNvSpPr>
            <a:spLocks noGrp="1"/>
          </p:cNvSpPr>
          <p:nvPr>
            <p:ph type="body" sz="quarter" idx="1"/>
          </p:nvPr>
        </p:nvSpPr>
        <p:spPr>
          <a:xfrm>
            <a:off x="0" y="1028700"/>
            <a:ext cx="6937375" cy="1600200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lvl1pPr>
          </a:lstStyle>
          <a:p>
            <a:r>
              <a:t>SJF optimal only if all jobs have arrived at scheduling time</a:t>
            </a:r>
          </a:p>
        </p:txBody>
      </p:sp>
      <p:sp>
        <p:nvSpPr>
          <p:cNvPr id="523" name="Shape 523"/>
          <p:cNvSpPr/>
          <p:nvPr/>
        </p:nvSpPr>
        <p:spPr>
          <a:xfrm>
            <a:off x="838200" y="42672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24" name="Shape 524"/>
          <p:cNvSpPr/>
          <p:nvPr/>
        </p:nvSpPr>
        <p:spPr>
          <a:xfrm>
            <a:off x="765175" y="4267200"/>
            <a:ext cx="3111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525" name="Shape 525"/>
          <p:cNvSpPr/>
          <p:nvPr/>
        </p:nvSpPr>
        <p:spPr>
          <a:xfrm>
            <a:off x="5962650" y="42672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10</a:t>
            </a:r>
          </a:p>
        </p:txBody>
      </p:sp>
      <p:sp>
        <p:nvSpPr>
          <p:cNvPr id="526" name="Shape 526"/>
          <p:cNvSpPr/>
          <p:nvPr/>
        </p:nvSpPr>
        <p:spPr>
          <a:xfrm>
            <a:off x="857250" y="4114800"/>
            <a:ext cx="52578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27" name="Shape 527"/>
          <p:cNvSpPr/>
          <p:nvPr/>
        </p:nvSpPr>
        <p:spPr>
          <a:xfrm>
            <a:off x="3448050" y="3810000"/>
            <a:ext cx="853788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(10)</a:t>
            </a:r>
          </a:p>
        </p:txBody>
      </p:sp>
      <p:sp>
        <p:nvSpPr>
          <p:cNvPr id="528" name="Shape 528"/>
          <p:cNvSpPr/>
          <p:nvPr/>
        </p:nvSpPr>
        <p:spPr>
          <a:xfrm>
            <a:off x="1066800" y="4724400"/>
            <a:ext cx="2239229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10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10</a:t>
            </a:r>
          </a:p>
        </p:txBody>
      </p:sp>
      <p:sp>
        <p:nvSpPr>
          <p:cNvPr id="529" name="Shape 529"/>
          <p:cNvSpPr/>
          <p:nvPr/>
        </p:nvSpPr>
        <p:spPr>
          <a:xfrm>
            <a:off x="3733800" y="4572000"/>
            <a:ext cx="4497398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 (AWT): </a:t>
            </a:r>
            <a:br/>
            <a:r>
              <a:t>  (10+10)/2 = 10</a:t>
            </a:r>
          </a:p>
        </p:txBody>
      </p:sp>
      <p:sp>
        <p:nvSpPr>
          <p:cNvPr id="530" name="Shape 530"/>
          <p:cNvSpPr/>
          <p:nvPr/>
        </p:nvSpPr>
        <p:spPr>
          <a:xfrm>
            <a:off x="6115050" y="4114800"/>
            <a:ext cx="1143000" cy="152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31" name="Shape 531"/>
          <p:cNvSpPr/>
          <p:nvPr/>
        </p:nvSpPr>
        <p:spPr>
          <a:xfrm>
            <a:off x="634365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(2)</a:t>
            </a:r>
          </a:p>
        </p:txBody>
      </p:sp>
      <p:sp>
        <p:nvSpPr>
          <p:cNvPr id="532" name="Shape 532"/>
          <p:cNvSpPr/>
          <p:nvPr/>
        </p:nvSpPr>
        <p:spPr>
          <a:xfrm>
            <a:off x="1314450" y="4267200"/>
            <a:ext cx="190500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(p2 arrives)</a:t>
            </a:r>
          </a:p>
        </p:txBody>
      </p:sp>
      <p:sp>
        <p:nvSpPr>
          <p:cNvPr id="533" name="Shape 533"/>
          <p:cNvSpPr/>
          <p:nvPr/>
        </p:nvSpPr>
        <p:spPr>
          <a:xfrm>
            <a:off x="1466850" y="41275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34" name="Shape 534"/>
          <p:cNvSpPr/>
          <p:nvPr/>
        </p:nvSpPr>
        <p:spPr>
          <a:xfrm>
            <a:off x="7105650" y="42672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  <p:sp>
        <p:nvSpPr>
          <p:cNvPr id="535" name="Shape 535"/>
          <p:cNvSpPr/>
          <p:nvPr/>
        </p:nvSpPr>
        <p:spPr>
          <a:xfrm>
            <a:off x="1143000" y="3200400"/>
            <a:ext cx="294678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  <a:p>
            <a:pPr>
              <a:defRPr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 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4" animBg="1" advAuto="0"/>
      <p:bldP spid="525" grpId="5" animBg="1" advAuto="0"/>
      <p:bldP spid="526" grpId="7" animBg="1" advAuto="0"/>
      <p:bldP spid="527" grpId="3" animBg="1" advAuto="0"/>
      <p:bldP spid="528" grpId="6" animBg="1" advAuto="0"/>
      <p:bldP spid="529" grpId="12" animBg="1" advAuto="0"/>
      <p:bldP spid="530" grpId="11" animBg="1" advAuto="0"/>
      <p:bldP spid="531" grpId="10" animBg="1" advAuto="0"/>
      <p:bldP spid="532" grpId="8" animBg="1" advAuto="0"/>
      <p:bldP spid="533" grpId="9" animBg="1" advAuto="0"/>
      <p:bldP spid="534" grpId="13" animBg="1" advAuto="0"/>
      <p:bldP spid="535" grpId="1" animBg="1" advAuto="0"/>
      <p:bldP spid="535" grpId="2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Preemptive SJF</a:t>
            </a:r>
          </a:p>
        </p:txBody>
      </p:sp>
      <p:sp>
        <p:nvSpPr>
          <p:cNvPr id="538" name="Shape 53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Also called </a:t>
            </a:r>
            <a:r>
              <a:rPr>
                <a:solidFill>
                  <a:srgbClr val="FF0066"/>
                </a:solidFill>
              </a:rPr>
              <a:t>Shortest Remaining Time Next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Schedule the job with the shortest </a:t>
            </a:r>
            <a:r>
              <a:rPr>
                <a:solidFill>
                  <a:srgbClr val="FF0000"/>
                </a:solidFill>
              </a:rPr>
              <a:t>remaining</a:t>
            </a:r>
            <a:r>
              <a:t> time required to complete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When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job </a:t>
            </a:r>
            <a:r>
              <a:rPr>
                <a:solidFill>
                  <a:srgbClr val="FF0000"/>
                </a:solidFill>
              </a:rPr>
              <a:t>arrives</a:t>
            </a:r>
            <a:r>
              <a:t>, compare its </a:t>
            </a:r>
            <a:r>
              <a:rPr>
                <a:solidFill>
                  <a:srgbClr val="FF0000"/>
                </a:solidFill>
              </a:rPr>
              <a:t>total</a:t>
            </a:r>
            <a:r>
              <a:t> time with the </a:t>
            </a:r>
            <a:r>
              <a:rPr>
                <a:solidFill>
                  <a:srgbClr val="FF0000"/>
                </a:solidFill>
              </a:rPr>
              <a:t>remaining</a:t>
            </a:r>
            <a:r>
              <a:t> time of the running job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If the new job needs less time the current job is suspended and the new job started</a:t>
            </a:r>
          </a:p>
          <a:p>
            <a:pPr>
              <a:lnSpc>
                <a:spcPct val="90000"/>
              </a:lnSpc>
            </a:pPr>
            <a:r>
              <a:t>Requirement: the run time needs to be known in advance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Preemptive SJF: Same Example</a:t>
            </a:r>
          </a:p>
        </p:txBody>
      </p:sp>
      <p:graphicFrame>
        <p:nvGraphicFramePr>
          <p:cNvPr id="541" name="Table 541"/>
          <p:cNvGraphicFramePr/>
          <p:nvPr/>
        </p:nvGraphicFramePr>
        <p:xfrm>
          <a:off x="457200" y="1600200"/>
          <a:ext cx="8229600" cy="1676401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89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3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1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Process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Duration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Order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Arrival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28575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P1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1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0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P2</a:t>
                      </a:r>
                    </a:p>
                  </a:txBody>
                  <a:tcPr marL="45720" marR="45720" horzOverflow="overflow">
                    <a:lnL w="28575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500"/>
                        </a:spcBef>
                        <a:defRPr sz="1800"/>
                      </a:pPr>
                      <a:r>
                        <a:rPr sz="2400">
                          <a:solidFill>
                            <a:srgbClr val="0000FF"/>
                          </a:solidFill>
                          <a:latin typeface="Microsoft Sans Serif"/>
                          <a:ea typeface="Microsoft Sans Serif"/>
                          <a:cs typeface="Microsoft Sans Serif"/>
                          <a:sym typeface="Microsoft Sans Serif"/>
                        </a:rPr>
                        <a:t>2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000000"/>
                      </a:solidFill>
                    </a:lnL>
                    <a:lnR w="28575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28575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2" name="Shape 542"/>
          <p:cNvSpPr/>
          <p:nvPr/>
        </p:nvSpPr>
        <p:spPr>
          <a:xfrm>
            <a:off x="1219200" y="5029200"/>
            <a:ext cx="2239229" cy="667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P1 turnaround: 12</a:t>
            </a:r>
            <a:endParaRPr sz="32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defRPr sz="2000">
                <a:latin typeface="Arial"/>
                <a:ea typeface="Arial"/>
                <a:cs typeface="Arial"/>
                <a:sym typeface="Arial"/>
              </a:defRPr>
            </a:pPr>
            <a:r>
              <a:t>P2 turnaround: 2</a:t>
            </a:r>
          </a:p>
        </p:txBody>
      </p:sp>
      <p:sp>
        <p:nvSpPr>
          <p:cNvPr id="543" name="Shape 543"/>
          <p:cNvSpPr/>
          <p:nvPr/>
        </p:nvSpPr>
        <p:spPr>
          <a:xfrm>
            <a:off x="3962400" y="4968875"/>
            <a:ext cx="3543856" cy="792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average turnaround: </a:t>
            </a:r>
            <a:br/>
            <a:r>
              <a:t>  (2+12)/2 = 7</a:t>
            </a:r>
          </a:p>
        </p:txBody>
      </p:sp>
      <p:sp>
        <p:nvSpPr>
          <p:cNvPr id="544" name="Shape 544"/>
          <p:cNvSpPr/>
          <p:nvPr/>
        </p:nvSpPr>
        <p:spPr>
          <a:xfrm>
            <a:off x="838200" y="4267200"/>
            <a:ext cx="82296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5" name="Shape 545"/>
          <p:cNvSpPr/>
          <p:nvPr/>
        </p:nvSpPr>
        <p:spPr>
          <a:xfrm>
            <a:off x="746125" y="4267200"/>
            <a:ext cx="311150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0</a:t>
            </a:r>
          </a:p>
        </p:txBody>
      </p:sp>
      <p:sp>
        <p:nvSpPr>
          <p:cNvPr id="546" name="Shape 546"/>
          <p:cNvSpPr/>
          <p:nvPr/>
        </p:nvSpPr>
        <p:spPr>
          <a:xfrm>
            <a:off x="6781800" y="4343400"/>
            <a:ext cx="358413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12</a:t>
            </a:r>
          </a:p>
        </p:txBody>
      </p:sp>
      <p:sp>
        <p:nvSpPr>
          <p:cNvPr id="547" name="Shape 547"/>
          <p:cNvSpPr/>
          <p:nvPr/>
        </p:nvSpPr>
        <p:spPr>
          <a:xfrm>
            <a:off x="2590800" y="4191000"/>
            <a:ext cx="44196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8" name="Shape 548"/>
          <p:cNvSpPr/>
          <p:nvPr/>
        </p:nvSpPr>
        <p:spPr>
          <a:xfrm>
            <a:off x="1676400" y="4191000"/>
            <a:ext cx="914400" cy="152400"/>
          </a:xfrm>
          <a:prstGeom prst="rect">
            <a:avLst/>
          </a:prstGeom>
          <a:solidFill>
            <a:srgbClr val="FF66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49" name="Shape 549"/>
          <p:cNvSpPr/>
          <p:nvPr/>
        </p:nvSpPr>
        <p:spPr>
          <a:xfrm>
            <a:off x="1524000" y="4281487"/>
            <a:ext cx="190500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2 </a:t>
            </a:r>
          </a:p>
        </p:txBody>
      </p:sp>
      <p:sp>
        <p:nvSpPr>
          <p:cNvPr id="550" name="Shape 550"/>
          <p:cNvSpPr/>
          <p:nvPr/>
        </p:nvSpPr>
        <p:spPr>
          <a:xfrm>
            <a:off x="1676400" y="4191000"/>
            <a:ext cx="0" cy="15240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1" name="Shape 551"/>
          <p:cNvSpPr/>
          <p:nvPr/>
        </p:nvSpPr>
        <p:spPr>
          <a:xfrm>
            <a:off x="342900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(8)</a:t>
            </a:r>
          </a:p>
        </p:txBody>
      </p:sp>
      <p:sp>
        <p:nvSpPr>
          <p:cNvPr id="552" name="Shape 552"/>
          <p:cNvSpPr/>
          <p:nvPr/>
        </p:nvSpPr>
        <p:spPr>
          <a:xfrm>
            <a:off x="1752600" y="37338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P2 (2)</a:t>
            </a:r>
          </a:p>
        </p:txBody>
      </p:sp>
      <p:sp>
        <p:nvSpPr>
          <p:cNvPr id="553" name="Shape 553"/>
          <p:cNvSpPr/>
          <p:nvPr/>
        </p:nvSpPr>
        <p:spPr>
          <a:xfrm>
            <a:off x="2432050" y="4281487"/>
            <a:ext cx="311150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4</a:t>
            </a:r>
          </a:p>
        </p:txBody>
      </p:sp>
      <p:sp>
        <p:nvSpPr>
          <p:cNvPr id="554" name="Shape 554"/>
          <p:cNvSpPr/>
          <p:nvPr/>
        </p:nvSpPr>
        <p:spPr>
          <a:xfrm>
            <a:off x="838200" y="4191000"/>
            <a:ext cx="838200" cy="152400"/>
          </a:xfrm>
          <a:prstGeom prst="rect">
            <a:avLst/>
          </a:prstGeom>
          <a:solidFill>
            <a:srgbClr val="FF0066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55" name="Shape 555"/>
          <p:cNvSpPr/>
          <p:nvPr/>
        </p:nvSpPr>
        <p:spPr>
          <a:xfrm>
            <a:off x="762000" y="3810000"/>
            <a:ext cx="726651" cy="350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P1 (2)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7" build="p" bldLvl="5" animBg="1" advAuto="0"/>
      <p:bldP spid="543" grpId="11" animBg="1" advAuto="0"/>
      <p:bldP spid="546" grpId="10" animBg="1" advAuto="0"/>
      <p:bldP spid="547" grpId="9" animBg="1" advAuto="0"/>
      <p:bldP spid="548" grpId="4" animBg="1" advAuto="0"/>
      <p:bldP spid="549" grpId="5" animBg="1" advAuto="0"/>
      <p:bldP spid="551" grpId="8" animBg="1" advAuto="0"/>
      <p:bldP spid="552" grpId="3" animBg="1" advAuto="0"/>
      <p:bldP spid="553" grpId="6" animBg="1" advAuto="0"/>
      <p:bldP spid="554" grpId="1" animBg="1" advAuto="0"/>
      <p:bldP spid="555" grpId="2" animBg="1" advAuto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 with Preemptive SJF?</a:t>
            </a:r>
          </a:p>
        </p:txBody>
      </p:sp>
      <p:sp>
        <p:nvSpPr>
          <p:cNvPr id="558" name="Shape 55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Starvation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In some condition, a job is waiting for ever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Example: Preemptive SJF</a:t>
            </a:r>
            <a:endParaRPr sz="2800"/>
          </a:p>
          <a:p>
            <a:pPr marL="1143000" lvl="2" indent="-228600">
              <a:spcBef>
                <a:spcPts val="500"/>
              </a:spcBef>
              <a:defRPr sz="2400"/>
            </a:pPr>
            <a:r>
              <a:t>Process A with run time of 1 hour arrives at time 0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But every 1 minute, a short process with run time of 1 minute arrives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Result of Preemptive SJF: A never gets to run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1" build="p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Shape 56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Interactive System</a:t>
            </a:r>
          </a:p>
        </p:txBody>
      </p:sp>
      <p:sp>
        <p:nvSpPr>
          <p:cNvPr id="561" name="Shape 56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Example: Servers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Serve multiple remote users all of whom are in a big hurry  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Performance Criteria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Min response time: </a:t>
            </a:r>
            <a:endParaRPr sz="2800"/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amount of time it takes from when a request was submitted until the </a:t>
            </a:r>
            <a:r>
              <a:rPr>
                <a:solidFill>
                  <a:srgbClr val="FF0000"/>
                </a:solidFill>
              </a:rPr>
              <a:t>first response </a:t>
            </a:r>
            <a:r>
              <a:t>is produced, not output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t>respond to requests quickly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Shape 5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Interactive System</a:t>
            </a:r>
          </a:p>
        </p:txBody>
      </p:sp>
      <p:sp>
        <p:nvSpPr>
          <p:cNvPr id="564" name="Shape 5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Algorithms used here usually preemptive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Time is </a:t>
            </a:r>
            <a:r>
              <a:rPr b="1"/>
              <a:t>sliced</a:t>
            </a:r>
            <a:r>
              <a:t> into quantum (time intervals)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Scheduling decision is also made at the beginning of each quantum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Representative algorithms: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Round-robin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Priority-based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Shortest process time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Guaranteed Scheduling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Lottery Scheduling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>
                <a:solidFill>
                  <a:srgbClr val="FF0066"/>
                </a:solidFill>
              </a:defRPr>
            </a:pPr>
            <a:r>
              <a:t>Fair Sharing Scheduling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Shape 5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Round Robin</a:t>
            </a:r>
          </a:p>
        </p:txBody>
      </p:sp>
      <p:sp>
        <p:nvSpPr>
          <p:cNvPr id="567" name="Shape 56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 b="1" u="sng">
                <a:solidFill>
                  <a:srgbClr val="FF3300"/>
                </a:solidFill>
              </a:defRPr>
            </a:pPr>
            <a:r>
              <a:t>Round Robin</a:t>
            </a:r>
            <a:r>
              <a:rPr u="none">
                <a:solidFill>
                  <a:srgbClr val="000000"/>
                </a:solidFill>
              </a:rPr>
              <a:t> (RR)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Often used for timesharing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Each process is given a time slice called a </a:t>
            </a:r>
            <a:r>
              <a:rPr b="1" i="1">
                <a:solidFill>
                  <a:srgbClr val="FF0000"/>
                </a:solidFill>
              </a:rPr>
              <a:t>quantum</a:t>
            </a:r>
            <a:endParaRPr b="1">
              <a:solidFill>
                <a:srgbClr val="FF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It is run for the quantum or until it blocks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RR allocates the CPU uniformly (fairly) across participants from ready queue. 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Problem: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Do not consider priority</a:t>
            </a:r>
            <a:endParaRPr sz="28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Context switch overhead</a:t>
            </a:r>
          </a:p>
        </p:txBody>
      </p:sp>
      <p:pic>
        <p:nvPicPr>
          <p:cNvPr id="568" name="image4.jpg" descr="C:\B\b4\JPG\foo\2-4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300" y="5232400"/>
            <a:ext cx="7407275" cy="142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832104">
              <a:defRPr sz="3549"/>
            </a:pPr>
            <a:r>
              <a:t>Implementing</a:t>
            </a:r>
            <a:br/>
            <a:r>
              <a:t>Round Robin</a:t>
            </a:r>
          </a:p>
        </p:txBody>
      </p:sp>
      <p:sp>
        <p:nvSpPr>
          <p:cNvPr id="571" name="Shape 57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500"/>
              </a:spcBef>
              <a:defRPr sz="2400"/>
            </a:pPr>
            <a:r>
              <a:t>Keep the ready queue as a FIFO queue of processes. 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t>New</a:t>
            </a:r>
            <a:r>
              <a:rPr>
                <a:solidFill>
                  <a:srgbClr val="000000"/>
                </a:solidFill>
              </a:rPr>
              <a:t> processes are added to the </a:t>
            </a:r>
            <a:r>
              <a:t>tail</a:t>
            </a:r>
            <a:r>
              <a:rPr>
                <a:solidFill>
                  <a:srgbClr val="000000"/>
                </a:solidFill>
              </a:rPr>
              <a:t> of the ready queue. </a:t>
            </a:r>
          </a:p>
          <a:p>
            <a:pPr>
              <a:lnSpc>
                <a:spcPct val="81000"/>
              </a:lnSpc>
              <a:spcBef>
                <a:spcPts val="500"/>
              </a:spcBef>
              <a:defRPr sz="2400"/>
            </a:pPr>
            <a:r>
              <a:t>The scheduler </a:t>
            </a:r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picks the </a:t>
            </a:r>
            <a:r>
              <a:rPr>
                <a:solidFill>
                  <a:srgbClr val="FF0000"/>
                </a:solidFill>
              </a:rPr>
              <a:t>first</a:t>
            </a:r>
            <a:r>
              <a:t> process from the ready queue </a:t>
            </a:r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sets a timer to interrupt after 1 time quantum, and </a:t>
            </a:r>
          </a:p>
          <a:p>
            <a:pPr marL="742950" lvl="1" indent="-285750">
              <a:lnSpc>
                <a:spcPct val="81000"/>
              </a:lnSpc>
              <a:spcBef>
                <a:spcPts val="600"/>
              </a:spcBef>
              <a:defRPr sz="2800"/>
            </a:pPr>
            <a:r>
              <a:t>Starts the process</a:t>
            </a:r>
            <a:r>
              <a:rPr sz="2000"/>
              <a:t>.</a:t>
            </a:r>
          </a:p>
          <a:p>
            <a:pPr>
              <a:lnSpc>
                <a:spcPct val="90000"/>
              </a:lnSpc>
            </a:pPr>
            <a:r>
              <a:t>When the quantum is over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t>The running process will be put at the </a:t>
            </a:r>
            <a:r>
              <a:rPr b="1">
                <a:solidFill>
                  <a:srgbClr val="FF0000"/>
                </a:solidFill>
              </a:rPr>
              <a:t>tail</a:t>
            </a:r>
            <a:r>
              <a:rPr b="1"/>
              <a:t> </a:t>
            </a:r>
            <a:r>
              <a:t>of the ready queue.</a:t>
            </a:r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/>
          <p:nvPr/>
        </p:nvSpPr>
        <p:spPr>
          <a:xfrm>
            <a:off x="1954213" y="4263132"/>
            <a:ext cx="5637213" cy="60166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RR with Time Quantum = 20</a:t>
            </a:r>
          </a:p>
        </p:txBody>
      </p:sp>
      <p:sp>
        <p:nvSpPr>
          <p:cNvPr id="575" name="Shape 5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</a:t>
            </a:r>
            <a:r>
              <a:rPr u="sng"/>
              <a:t>Process</a:t>
            </a:r>
            <a:r>
              <a:t>	</a:t>
            </a:r>
            <a:r>
              <a:rPr u="sng"/>
              <a:t>Run Time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 i="1"/>
            </a:pPr>
            <a:r>
              <a:t>		P</a:t>
            </a:r>
            <a:r>
              <a:rPr baseline="-25191"/>
              <a:t>1	</a:t>
            </a:r>
            <a:r>
              <a:rPr i="0"/>
              <a:t>53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i="1" baseline="-25191"/>
              <a:t>2	 </a:t>
            </a:r>
            <a:r>
              <a:t>17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i="1" baseline="-25191"/>
              <a:t>3	</a:t>
            </a:r>
            <a:r>
              <a:t>68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buSzTx/>
              <a:buNone/>
              <a:tabLst>
                <a:tab pos="2197100" algn="r"/>
                <a:tab pos="3937000" algn="r"/>
              </a:tabLst>
              <a:defRPr sz="2376"/>
            </a:pPr>
            <a:r>
              <a:t>		 </a:t>
            </a:r>
            <a:r>
              <a:rPr i="1"/>
              <a:t>P</a:t>
            </a:r>
            <a:r>
              <a:rPr i="1" baseline="-25191"/>
              <a:t>4	 </a:t>
            </a:r>
            <a:r>
              <a:t>24</a:t>
            </a:r>
          </a:p>
          <a:p>
            <a:pPr marL="339470" indent="-339470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376"/>
            </a:pPr>
            <a:r>
              <a:t>All processes arrive at time 0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376"/>
            </a:pPr>
            <a:r>
              <a:t>The </a:t>
            </a:r>
            <a:r>
              <a:rPr>
                <a:solidFill>
                  <a:srgbClr val="FF0000"/>
                </a:solidFill>
              </a:rPr>
              <a:t>Gantt</a:t>
            </a:r>
            <a:r>
              <a:t> chart is</a:t>
            </a:r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  <a:endParaRPr/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  <a:endParaRPr/>
          </a:p>
          <a:p>
            <a:pPr marL="226313" indent="-226313" defTabSz="905255">
              <a:lnSpc>
                <a:spcPct val="81000"/>
              </a:lnSpc>
              <a:tabLst>
                <a:tab pos="2197100" algn="r"/>
                <a:tab pos="3937000" algn="r"/>
              </a:tabLst>
              <a:defRPr sz="2376"/>
            </a:pPr>
            <a:endParaRPr/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178"/>
            </a:pPr>
            <a:r>
              <a:t>Higher average turnaround than SJF </a:t>
            </a:r>
          </a:p>
          <a:p>
            <a:pPr marL="226313" indent="-226313" defTabSz="905255">
              <a:lnSpc>
                <a:spcPct val="81000"/>
              </a:lnSpc>
              <a:spcBef>
                <a:spcPts val="500"/>
              </a:spcBef>
              <a:tabLst>
                <a:tab pos="2197100" algn="r"/>
                <a:tab pos="3937000" algn="r"/>
              </a:tabLst>
              <a:defRPr sz="2178"/>
            </a:pPr>
            <a:r>
              <a:t>But better response time</a:t>
            </a:r>
          </a:p>
        </p:txBody>
      </p:sp>
      <p:grpSp>
        <p:nvGrpSpPr>
          <p:cNvPr id="606" name="Group 606"/>
          <p:cNvGrpSpPr/>
          <p:nvPr/>
        </p:nvGrpSpPr>
        <p:grpSpPr>
          <a:xfrm>
            <a:off x="1904999" y="4242494"/>
            <a:ext cx="5638802" cy="609601"/>
            <a:chOff x="0" y="0"/>
            <a:chExt cx="5638800" cy="609600"/>
          </a:xfrm>
        </p:grpSpPr>
        <p:grpSp>
          <p:nvGrpSpPr>
            <p:cNvPr id="578" name="Group 578"/>
            <p:cNvGrpSpPr/>
            <p:nvPr/>
          </p:nvGrpSpPr>
          <p:grpSpPr>
            <a:xfrm>
              <a:off x="-1" y="0"/>
              <a:ext cx="563881" cy="609600"/>
              <a:chOff x="0" y="0"/>
              <a:chExt cx="563880" cy="609600"/>
            </a:xfrm>
          </p:grpSpPr>
          <p:sp>
            <p:nvSpPr>
              <p:cNvPr id="576" name="Shape 576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577" name="Shape 577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581" name="Group 581"/>
            <p:cNvGrpSpPr/>
            <p:nvPr/>
          </p:nvGrpSpPr>
          <p:grpSpPr>
            <a:xfrm>
              <a:off x="563879" y="0"/>
              <a:ext cx="563881" cy="609600"/>
              <a:chOff x="0" y="0"/>
              <a:chExt cx="563880" cy="609600"/>
            </a:xfrm>
          </p:grpSpPr>
          <p:sp>
            <p:nvSpPr>
              <p:cNvPr id="579" name="Shape 579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80" name="Shape 580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2</a:t>
                </a:r>
              </a:p>
            </p:txBody>
          </p:sp>
        </p:grpSp>
        <p:grpSp>
          <p:nvGrpSpPr>
            <p:cNvPr id="584" name="Group 584"/>
            <p:cNvGrpSpPr/>
            <p:nvPr/>
          </p:nvGrpSpPr>
          <p:grpSpPr>
            <a:xfrm>
              <a:off x="1127759" y="0"/>
              <a:ext cx="563881" cy="609600"/>
              <a:chOff x="0" y="0"/>
              <a:chExt cx="563880" cy="609600"/>
            </a:xfrm>
          </p:grpSpPr>
          <p:sp>
            <p:nvSpPr>
              <p:cNvPr id="582" name="Shape 582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83" name="Shape 583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587" name="Group 587"/>
            <p:cNvGrpSpPr/>
            <p:nvPr/>
          </p:nvGrpSpPr>
          <p:grpSpPr>
            <a:xfrm>
              <a:off x="1691639" y="0"/>
              <a:ext cx="563881" cy="609600"/>
              <a:chOff x="0" y="0"/>
              <a:chExt cx="563880" cy="609600"/>
            </a:xfrm>
          </p:grpSpPr>
          <p:sp>
            <p:nvSpPr>
              <p:cNvPr id="585" name="Shape 585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86" name="Shape 586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4</a:t>
                </a:r>
              </a:p>
            </p:txBody>
          </p:sp>
        </p:grpSp>
        <p:grpSp>
          <p:nvGrpSpPr>
            <p:cNvPr id="590" name="Group 590"/>
            <p:cNvGrpSpPr/>
            <p:nvPr/>
          </p:nvGrpSpPr>
          <p:grpSpPr>
            <a:xfrm>
              <a:off x="2255520" y="0"/>
              <a:ext cx="563881" cy="609600"/>
              <a:chOff x="0" y="0"/>
              <a:chExt cx="563880" cy="609600"/>
            </a:xfrm>
          </p:grpSpPr>
          <p:sp>
            <p:nvSpPr>
              <p:cNvPr id="588" name="Shape 588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89" name="Shape 589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593" name="Group 593"/>
            <p:cNvGrpSpPr/>
            <p:nvPr/>
          </p:nvGrpSpPr>
          <p:grpSpPr>
            <a:xfrm>
              <a:off x="2819399" y="0"/>
              <a:ext cx="563882" cy="609600"/>
              <a:chOff x="0" y="0"/>
              <a:chExt cx="563880" cy="609600"/>
            </a:xfrm>
          </p:grpSpPr>
          <p:sp>
            <p:nvSpPr>
              <p:cNvPr id="591" name="Shape 591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92" name="Shape 592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596" name="Group 596"/>
            <p:cNvGrpSpPr/>
            <p:nvPr/>
          </p:nvGrpSpPr>
          <p:grpSpPr>
            <a:xfrm>
              <a:off x="3383279" y="0"/>
              <a:ext cx="563881" cy="609600"/>
              <a:chOff x="0" y="0"/>
              <a:chExt cx="563880" cy="609600"/>
            </a:xfrm>
          </p:grpSpPr>
          <p:sp>
            <p:nvSpPr>
              <p:cNvPr id="594" name="Shape 594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95" name="Shape 595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4</a:t>
                </a:r>
              </a:p>
            </p:txBody>
          </p:sp>
        </p:grpSp>
        <p:grpSp>
          <p:nvGrpSpPr>
            <p:cNvPr id="599" name="Group 599"/>
            <p:cNvGrpSpPr/>
            <p:nvPr/>
          </p:nvGrpSpPr>
          <p:grpSpPr>
            <a:xfrm>
              <a:off x="3947159" y="0"/>
              <a:ext cx="563881" cy="609600"/>
              <a:chOff x="0" y="0"/>
              <a:chExt cx="563880" cy="609600"/>
            </a:xfrm>
          </p:grpSpPr>
          <p:sp>
            <p:nvSpPr>
              <p:cNvPr id="597" name="Shape 597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598" name="Shape 598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1</a:t>
                </a:r>
              </a:p>
            </p:txBody>
          </p:sp>
        </p:grpSp>
        <p:grpSp>
          <p:nvGrpSpPr>
            <p:cNvPr id="602" name="Group 602"/>
            <p:cNvGrpSpPr/>
            <p:nvPr/>
          </p:nvGrpSpPr>
          <p:grpSpPr>
            <a:xfrm>
              <a:off x="4511040" y="0"/>
              <a:ext cx="563881" cy="609600"/>
              <a:chOff x="0" y="0"/>
              <a:chExt cx="563880" cy="609600"/>
            </a:xfrm>
          </p:grpSpPr>
          <p:sp>
            <p:nvSpPr>
              <p:cNvPr id="600" name="Shape 600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01" name="Shape 601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  <p:grpSp>
          <p:nvGrpSpPr>
            <p:cNvPr id="605" name="Group 605"/>
            <p:cNvGrpSpPr/>
            <p:nvPr/>
          </p:nvGrpSpPr>
          <p:grpSpPr>
            <a:xfrm>
              <a:off x="5074920" y="0"/>
              <a:ext cx="563881" cy="609600"/>
              <a:chOff x="0" y="0"/>
              <a:chExt cx="563880" cy="609600"/>
            </a:xfrm>
          </p:grpSpPr>
          <p:sp>
            <p:nvSpPr>
              <p:cNvPr id="603" name="Shape 603"/>
              <p:cNvSpPr/>
              <p:nvPr/>
            </p:nvSpPr>
            <p:spPr>
              <a:xfrm>
                <a:off x="-1" y="0"/>
                <a:ext cx="563882" cy="609600"/>
              </a:xfrm>
              <a:prstGeom prst="rect">
                <a:avLst/>
              </a:prstGeom>
              <a:solidFill>
                <a:srgbClr val="99CCFF"/>
              </a:solidFill>
              <a:ln w="2857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chemeClr val="accent2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11253" y="97663"/>
                <a:ext cx="341374" cy="4142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/>
              <a:p>
                <a:pPr algn="ctr">
                  <a:defRPr b="1">
                    <a:latin typeface="+mn-lt"/>
                    <a:ea typeface="+mn-ea"/>
                    <a:cs typeface="+mn-cs"/>
                    <a:sym typeface="Helvetica"/>
                  </a:defRPr>
                </a:pPr>
                <a:r>
                  <a:t>P</a:t>
                </a:r>
                <a:r>
                  <a:rPr baseline="-25000"/>
                  <a:t>3</a:t>
                </a:r>
              </a:p>
            </p:txBody>
          </p:sp>
        </p:grpSp>
      </p:grpSp>
      <p:sp>
        <p:nvSpPr>
          <p:cNvPr id="607" name="Shape 607"/>
          <p:cNvSpPr/>
          <p:nvPr/>
        </p:nvSpPr>
        <p:spPr>
          <a:xfrm>
            <a:off x="1855624" y="4861142"/>
            <a:ext cx="23127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608" name="Shape 608"/>
          <p:cNvSpPr/>
          <p:nvPr/>
        </p:nvSpPr>
        <p:spPr>
          <a:xfrm>
            <a:off x="22369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20</a:t>
            </a:r>
          </a:p>
        </p:txBody>
      </p:sp>
      <p:sp>
        <p:nvSpPr>
          <p:cNvPr id="609" name="Shape 609"/>
          <p:cNvSpPr/>
          <p:nvPr/>
        </p:nvSpPr>
        <p:spPr>
          <a:xfrm>
            <a:off x="2768781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37</a:t>
            </a:r>
          </a:p>
        </p:txBody>
      </p:sp>
      <p:sp>
        <p:nvSpPr>
          <p:cNvPr id="610" name="Shape 610"/>
          <p:cNvSpPr/>
          <p:nvPr/>
        </p:nvSpPr>
        <p:spPr>
          <a:xfrm>
            <a:off x="337361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57</a:t>
            </a:r>
          </a:p>
        </p:txBody>
      </p:sp>
      <p:sp>
        <p:nvSpPr>
          <p:cNvPr id="611" name="Shape 611"/>
          <p:cNvSpPr/>
          <p:nvPr/>
        </p:nvSpPr>
        <p:spPr>
          <a:xfrm>
            <a:off x="39895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77</a:t>
            </a:r>
          </a:p>
        </p:txBody>
      </p:sp>
      <p:sp>
        <p:nvSpPr>
          <p:cNvPr id="612" name="Shape 612"/>
          <p:cNvSpPr/>
          <p:nvPr/>
        </p:nvSpPr>
        <p:spPr>
          <a:xfrm>
            <a:off x="4522968" y="4861142"/>
            <a:ext cx="35841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97</a:t>
            </a:r>
          </a:p>
        </p:txBody>
      </p:sp>
      <p:sp>
        <p:nvSpPr>
          <p:cNvPr id="613" name="Shape 613"/>
          <p:cNvSpPr/>
          <p:nvPr/>
        </p:nvSpPr>
        <p:spPr>
          <a:xfrm>
            <a:off x="4999051" y="4861142"/>
            <a:ext cx="47304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117</a:t>
            </a:r>
          </a:p>
        </p:txBody>
      </p:sp>
      <p:sp>
        <p:nvSpPr>
          <p:cNvPr id="614" name="Shape 614"/>
          <p:cNvSpPr/>
          <p:nvPr/>
        </p:nvSpPr>
        <p:spPr>
          <a:xfrm>
            <a:off x="5600813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121</a:t>
            </a:r>
          </a:p>
        </p:txBody>
      </p:sp>
      <p:sp>
        <p:nvSpPr>
          <p:cNvPr id="615" name="Shape 615"/>
          <p:cNvSpPr/>
          <p:nvPr/>
        </p:nvSpPr>
        <p:spPr>
          <a:xfrm>
            <a:off x="61358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134</a:t>
            </a:r>
          </a:p>
        </p:txBody>
      </p:sp>
      <p:sp>
        <p:nvSpPr>
          <p:cNvPr id="616" name="Shape 616"/>
          <p:cNvSpPr/>
          <p:nvPr/>
        </p:nvSpPr>
        <p:spPr>
          <a:xfrm>
            <a:off x="67200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154</a:t>
            </a:r>
          </a:p>
        </p:txBody>
      </p:sp>
      <p:sp>
        <p:nvSpPr>
          <p:cNvPr id="617" name="Shape 617"/>
          <p:cNvSpPr/>
          <p:nvPr/>
        </p:nvSpPr>
        <p:spPr>
          <a:xfrm>
            <a:off x="7253400" y="4861142"/>
            <a:ext cx="485550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 anchor="ctr">
            <a:spAutoFit/>
          </a:bodyPr>
          <a:lstStyle>
            <a:lvl1pPr algn="ctr">
              <a:spcBef>
                <a:spcPts val="1000"/>
              </a:spcBef>
              <a:defRPr b="1"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162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" grpId="1" animBg="1" advAuto="0"/>
      <p:bldP spid="575" grpId="14" animBg="1" advAuto="0"/>
      <p:bldP spid="606" grpId="2" animBg="1" advAuto="0"/>
      <p:bldP spid="607" grpId="3" animBg="1" advAuto="0"/>
      <p:bldP spid="608" grpId="4" animBg="1" advAuto="0"/>
      <p:bldP spid="609" grpId="5" animBg="1" advAuto="0"/>
      <p:bldP spid="610" grpId="6" animBg="1" advAuto="0"/>
      <p:bldP spid="611" grpId="7" animBg="1" advAuto="0"/>
      <p:bldP spid="612" grpId="8" animBg="1" advAuto="0"/>
      <p:bldP spid="613" grpId="9" animBg="1" advAuto="0"/>
      <p:bldP spid="614" grpId="10" animBg="1" advAuto="0"/>
      <p:bldP spid="615" grpId="11" animBg="1" advAuto="0"/>
      <p:bldP spid="616" grpId="12" animBg="1" advAuto="0"/>
      <p:bldP spid="617" grpId="13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Importance of Scheduling</a:t>
            </a:r>
          </a:p>
        </p:txBody>
      </p:sp>
      <p:sp>
        <p:nvSpPr>
          <p:cNvPr id="122" name="Shape 12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FF0000"/>
                </a:solidFill>
              </a:defRPr>
            </a:pPr>
            <a:r>
              <a:t>Good</a:t>
            </a:r>
            <a:r>
              <a:rPr>
                <a:solidFill>
                  <a:srgbClr val="000000"/>
                </a:solidFill>
              </a:rPr>
              <a:t> scheduling algorithms can make a </a:t>
            </a:r>
            <a:r>
              <a:t>big</a:t>
            </a:r>
            <a:r>
              <a:rPr>
                <a:solidFill>
                  <a:srgbClr val="000000"/>
                </a:solidFill>
              </a:rPr>
              <a:t> difference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Resource utilization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Perceived performance &amp; User satisfaction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Meeting other system goals (e.g., important tasks being taken care of immediately)</a:t>
            </a:r>
            <a:r>
              <a:rPr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RR: Choice of Time Quantum</a:t>
            </a:r>
          </a:p>
        </p:txBody>
      </p:sp>
      <p:sp>
        <p:nvSpPr>
          <p:cNvPr id="620" name="Shape 62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800"/>
            </a:pPr>
            <a:r>
              <a:t>Performance depends on length of the timeslice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Context switching isn’t a free operation.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timeslice time is set too high 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attempting to amortize context switch cost, you get FCFS. </a:t>
            </a:r>
          </a:p>
          <a:p>
            <a:pPr marL="1600200" lvl="3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i.e. processes will finish or block before their slice is up anyway</a:t>
            </a:r>
            <a:endParaRPr sz="2000"/>
          </a:p>
          <a:p>
            <a:pPr marL="1600200" lvl="3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Poor response time</a:t>
            </a:r>
            <a:endParaRPr sz="360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800"/>
            </a:pPr>
            <a:r>
              <a:t>If it’s set too low </a:t>
            </a:r>
          </a:p>
          <a:p>
            <a:pPr marL="1143000" lvl="2" indent="-228600">
              <a:lnSpc>
                <a:spcPct val="80000"/>
              </a:lnSpc>
              <a:spcBef>
                <a:spcPts val="500"/>
              </a:spcBef>
              <a:defRPr sz="2400"/>
            </a:pPr>
            <a:r>
              <a:t>you’re spending all of your time context switching between threads.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" grpId="1" build="p" bldLvl="5" animBg="1" advAuto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Scheduling</a:t>
            </a:r>
          </a:p>
        </p:txBody>
      </p:sp>
      <p:sp>
        <p:nvSpPr>
          <p:cNvPr id="623" name="Shape 623"/>
          <p:cNvSpPr>
            <a:spLocks noGrp="1"/>
          </p:cNvSpPr>
          <p:nvPr>
            <p:ph type="body" idx="1"/>
          </p:nvPr>
        </p:nvSpPr>
        <p:spPr>
          <a:xfrm>
            <a:off x="469900" y="1459604"/>
            <a:ext cx="8128000" cy="4991103"/>
          </a:xfrm>
          <a:prstGeom prst="rect">
            <a:avLst/>
          </a:prstGeom>
        </p:spPr>
        <p:txBody>
          <a:bodyPr/>
          <a:lstStyle/>
          <a:p>
            <a:pPr marL="336042" indent="-336042" defTabSz="896111">
              <a:lnSpc>
                <a:spcPct val="90000"/>
              </a:lnSpc>
              <a:defRPr sz="3136"/>
            </a:pPr>
            <a:r>
              <a:t>Each job is assigned a priority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Select </a:t>
            </a:r>
            <a:r>
              <a:rPr>
                <a:solidFill>
                  <a:srgbClr val="FF0000"/>
                </a:solidFill>
              </a:rPr>
              <a:t>highest</a:t>
            </a:r>
            <a:r>
              <a:t> priority job to run next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Rational:  higher priority jobs are more important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Example: simulation vs. auto save a document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Problems: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Low priority process may </a:t>
            </a:r>
            <a:r>
              <a:rPr>
                <a:solidFill>
                  <a:srgbClr val="FF0000"/>
                </a:solidFill>
              </a:rPr>
              <a:t>starve</a:t>
            </a:r>
          </a:p>
          <a:p>
            <a:pPr marL="336042" indent="-336042" defTabSz="896111">
              <a:lnSpc>
                <a:spcPct val="90000"/>
              </a:lnSpc>
              <a:defRPr sz="3136"/>
            </a:pPr>
            <a:r>
              <a:t>Solution: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600"/>
              </a:spcBef>
              <a:defRPr sz="2744"/>
            </a:pPr>
            <a:r>
              <a:t>Priority need to be </a:t>
            </a:r>
            <a:r>
              <a:rPr b="1">
                <a:solidFill>
                  <a:srgbClr val="FF0000"/>
                </a:solidFill>
              </a:rPr>
              <a:t>adjusted</a:t>
            </a:r>
            <a:r>
              <a:t> depending on the situation</a:t>
            </a:r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Assign Priority</a:t>
            </a:r>
          </a:p>
        </p:txBody>
      </p:sp>
      <p:sp>
        <p:nvSpPr>
          <p:cNvPr id="626" name="Shape 6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/>
            </a:pPr>
            <a:r>
              <a:t>Two approaches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Static (for system with well known and regular application behaviors)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Dynamic (otherwise)</a:t>
            </a:r>
            <a:endParaRPr sz="2800"/>
          </a:p>
          <a:p>
            <a:pPr>
              <a:spcBef>
                <a:spcPts val="600"/>
              </a:spcBef>
              <a:defRPr sz="2800"/>
            </a:pPr>
            <a:r>
              <a:t>Priority may be based on: </a:t>
            </a:r>
          </a:p>
          <a:p>
            <a:pPr marL="742950" lvl="1" indent="-285750">
              <a:spcBef>
                <a:spcPts val="500"/>
              </a:spcBef>
              <a:defRPr sz="2400"/>
            </a:pPr>
            <a:r>
              <a:t>Cost to user. 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Importance of user</a:t>
            </a:r>
            <a:endParaRPr sz="2800"/>
          </a:p>
          <a:p>
            <a:pPr marL="742950" lvl="1" indent="-285750">
              <a:spcBef>
                <a:spcPts val="500"/>
              </a:spcBef>
              <a:defRPr sz="2400"/>
            </a:pPr>
            <a:r>
              <a:t>Percentage of CPU time used in last X hours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Shape 628"/>
          <p:cNvSpPr>
            <a:spLocks noGrp="1"/>
          </p:cNvSpPr>
          <p:nvPr>
            <p:ph type="title"/>
          </p:nvPr>
        </p:nvSpPr>
        <p:spPr>
          <a:xfrm>
            <a:off x="841471" y="121186"/>
            <a:ext cx="8128001" cy="1295401"/>
          </a:xfrm>
          <a:prstGeom prst="rect">
            <a:avLst/>
          </a:prstGeom>
        </p:spPr>
        <p:txBody>
          <a:bodyPr/>
          <a:lstStyle/>
          <a:p>
            <a:pPr>
              <a:defRPr sz="3900"/>
            </a:pPr>
            <a:r>
              <a:t>Example: </a:t>
            </a:r>
            <a:r>
              <a:rPr>
                <a:solidFill>
                  <a:srgbClr val="FF0000"/>
                </a:solidFill>
              </a:rPr>
              <a:t>Dynamic</a:t>
            </a:r>
            <a:r>
              <a:t> Priority Assignment</a:t>
            </a:r>
          </a:p>
        </p:txBody>
      </p:sp>
      <p:sp>
        <p:nvSpPr>
          <p:cNvPr id="629" name="Shape 6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t> </a:t>
            </a:r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Priority </a:t>
            </a:r>
            <a:r>
              <a:rPr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632" name="Shape 63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1785"/>
            </a:pPr>
            <a:r>
              <a:t>It is often convenient to </a:t>
            </a:r>
            <a:r>
              <a:rPr>
                <a:solidFill>
                  <a:srgbClr val="FF0000"/>
                </a:solidFill>
              </a:rPr>
              <a:t>group</a:t>
            </a:r>
            <a:r>
              <a:t> processes into priority classes and use priority scheduling among the classes but RR within each class</a:t>
            </a: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380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2635"/>
            </a:pPr>
            <a:endParaRPr sz="1870"/>
          </a:p>
          <a:p>
            <a:pPr marL="291465" indent="-291465" defTabSz="777240">
              <a:lnSpc>
                <a:spcPct val="80000"/>
              </a:lnSpc>
              <a:spcBef>
                <a:spcPts val="400"/>
              </a:spcBef>
              <a:defRPr sz="1785"/>
            </a:pPr>
            <a:r>
              <a:t>If priorities are not adjusted occasionally, lower priority classes may all </a:t>
            </a:r>
            <a:r>
              <a:rPr>
                <a:solidFill>
                  <a:srgbClr val="FF0000"/>
                </a:solidFill>
              </a:rPr>
              <a:t>starve</a:t>
            </a:r>
            <a:r>
              <a:t> to death</a:t>
            </a:r>
          </a:p>
        </p:txBody>
      </p:sp>
      <p:sp>
        <p:nvSpPr>
          <p:cNvPr id="633" name="Shape 633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44</a:t>
            </a:fld>
            <a:endParaRPr/>
          </a:p>
        </p:txBody>
      </p:sp>
      <p:pic>
        <p:nvPicPr>
          <p:cNvPr id="634" name="image6.jpg" descr="2-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533" y="2140596"/>
            <a:ext cx="6405507" cy="2726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Priority </a:t>
            </a:r>
            <a:r>
              <a:rPr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637" name="Shape 6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638" name="image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2" y="1132854"/>
            <a:ext cx="8497414" cy="55364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641" name="Shape 641"/>
          <p:cNvSpPr>
            <a:spLocks noGrp="1"/>
          </p:cNvSpPr>
          <p:nvPr>
            <p:ph type="body" idx="1"/>
          </p:nvPr>
        </p:nvSpPr>
        <p:spPr>
          <a:xfrm>
            <a:off x="469900" y="1523999"/>
            <a:ext cx="8485414" cy="499110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Give processes lottery </a:t>
            </a:r>
            <a:r>
              <a:rPr>
                <a:solidFill>
                  <a:srgbClr val="FF0000"/>
                </a:solidFill>
              </a:rPr>
              <a:t>tickets</a:t>
            </a:r>
            <a:r>
              <a:t> for CPU time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Whenever a scheduling decision has to be made, a lottery ticket is chosen </a:t>
            </a:r>
            <a:r>
              <a:rPr>
                <a:solidFill>
                  <a:srgbClr val="FF0000"/>
                </a:solidFill>
              </a:rPr>
              <a:t>at random</a:t>
            </a:r>
            <a:r>
              <a:t>, and the process holding that ticket gets the CPU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More important processes can be given extra tickets, to increase their chances of winning.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If there are 100 tickets and one process holds 20 of them, it will have a 20% chance of winning each lottery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In the long run, it will get about 20% of the CPU</a:t>
            </a:r>
          </a:p>
          <a:p>
            <a:pPr marL="329184" indent="-329184" defTabSz="877823">
              <a:lnSpc>
                <a:spcPct val="80000"/>
              </a:lnSpc>
              <a:spcBef>
                <a:spcPts val="600"/>
              </a:spcBef>
              <a:defRPr sz="2688"/>
            </a:pPr>
            <a:r>
              <a:t>Highly Responsive: </a:t>
            </a:r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t>if a </a:t>
            </a:r>
            <a:r>
              <a:rPr>
                <a:solidFill>
                  <a:srgbClr val="FF0000"/>
                </a:solidFill>
              </a:rPr>
              <a:t>new</a:t>
            </a:r>
            <a:r>
              <a:t> process shows up and is granted some tickets </a:t>
            </a:r>
            <a:endParaRPr sz="2688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304"/>
            </a:pPr>
            <a:r>
              <a:t>at the very next lottery it will have a chance of winning in proportion to the number of tickets it holds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Lottery Scheduling</a:t>
            </a:r>
          </a:p>
        </p:txBody>
      </p:sp>
      <p:sp>
        <p:nvSpPr>
          <p:cNvPr id="644" name="Shape 64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indent="-329184" defTabSz="877823">
              <a:lnSpc>
                <a:spcPct val="80000"/>
              </a:lnSpc>
              <a:spcBef>
                <a:spcPts val="500"/>
              </a:spcBef>
              <a:defRPr sz="2400"/>
            </a:pPr>
            <a:r>
              <a:t>Cooperating processes may exchange tickets if they wish.</a:t>
            </a:r>
            <a:endParaRPr sz="2784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When a </a:t>
            </a:r>
            <a:r>
              <a:rPr>
                <a:solidFill>
                  <a:srgbClr val="FF0000"/>
                </a:solidFill>
              </a:rPr>
              <a:t>client </a:t>
            </a:r>
            <a:r>
              <a:rPr b="1">
                <a:solidFill>
                  <a:srgbClr val="0070C0"/>
                </a:solidFill>
              </a:rPr>
              <a:t>process</a:t>
            </a:r>
            <a:r>
              <a:t> sends a message to a </a:t>
            </a:r>
            <a:r>
              <a:rPr>
                <a:solidFill>
                  <a:srgbClr val="FF0000"/>
                </a:solidFill>
              </a:rPr>
              <a:t>server</a:t>
            </a:r>
            <a:r>
              <a:t> </a:t>
            </a:r>
            <a:r>
              <a:rPr b="1">
                <a:solidFill>
                  <a:srgbClr val="0070C0"/>
                </a:solidFill>
              </a:rPr>
              <a:t>process</a:t>
            </a:r>
            <a:r>
              <a:t> and then blocks, it may give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of its tickets to the server, to </a:t>
            </a:r>
            <a:r>
              <a:rPr>
                <a:solidFill>
                  <a:srgbClr val="FF0000"/>
                </a:solidFill>
              </a:rPr>
              <a:t>increase</a:t>
            </a:r>
            <a:r>
              <a:t> the chance of the </a:t>
            </a:r>
            <a:r>
              <a:rPr>
                <a:solidFill>
                  <a:srgbClr val="FF0000"/>
                </a:solidFill>
              </a:rPr>
              <a:t>server</a:t>
            </a:r>
            <a:r>
              <a:t> running next</a:t>
            </a:r>
            <a:endParaRPr sz="2400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After finishing, it returns the tickets so that the client can run again.</a:t>
            </a:r>
            <a:endParaRPr sz="2400"/>
          </a:p>
          <a:p>
            <a:pPr marL="329184" indent="-329184" defTabSz="877823">
              <a:lnSpc>
                <a:spcPct val="80000"/>
              </a:lnSpc>
              <a:spcBef>
                <a:spcPts val="500"/>
              </a:spcBef>
              <a:defRPr sz="2400"/>
            </a:pPr>
            <a:r>
              <a:t>Can solve problems that are </a:t>
            </a:r>
            <a:r>
              <a:rPr>
                <a:solidFill>
                  <a:srgbClr val="FF0000"/>
                </a:solidFill>
              </a:rPr>
              <a:t>difficult</a:t>
            </a:r>
            <a:r>
              <a:t> to handle with other methods</a:t>
            </a:r>
            <a:endParaRPr sz="2784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In a video server several processes are feeding video </a:t>
            </a:r>
            <a:r>
              <a:rPr>
                <a:solidFill>
                  <a:srgbClr val="FF0000"/>
                </a:solidFill>
              </a:rPr>
              <a:t>streams</a:t>
            </a:r>
            <a:r>
              <a:t> to their clients, but at </a:t>
            </a:r>
            <a:r>
              <a:rPr>
                <a:solidFill>
                  <a:srgbClr val="FF0000"/>
                </a:solidFill>
              </a:rPr>
              <a:t>different</a:t>
            </a:r>
            <a:r>
              <a:t> frame rates. </a:t>
            </a:r>
            <a:endParaRPr sz="2400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Let the processes need frames at 10, 20, and 25 frames/sec. </a:t>
            </a:r>
            <a:endParaRPr sz="2400"/>
          </a:p>
          <a:p>
            <a:pPr marL="713231" lvl="1" indent="-274320" defTabSz="877823">
              <a:lnSpc>
                <a:spcPct val="80000"/>
              </a:lnSpc>
              <a:spcBef>
                <a:spcPts val="500"/>
              </a:spcBef>
              <a:defRPr sz="2112"/>
            </a:pPr>
            <a:r>
              <a:t>By allocating these processes 10, 20, and 25 tickets, respectively, they will automatically divide the CPU in approximately the correct proportion, that is, 10:20:25.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Real-Time Systems</a:t>
            </a:r>
          </a:p>
        </p:txBody>
      </p:sp>
      <p:sp>
        <p:nvSpPr>
          <p:cNvPr id="649" name="Shape 64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defRPr sz="2400" b="1">
                <a:solidFill>
                  <a:srgbClr val="FF0000"/>
                </a:solidFill>
              </a:defRPr>
            </a:pPr>
            <a:r>
              <a:t>Time</a:t>
            </a:r>
            <a:r>
              <a:rPr b="0">
                <a:solidFill>
                  <a:srgbClr val="000000"/>
                </a:solidFill>
              </a:rPr>
              <a:t> plays an essential role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Usually the computer must react appropriately to </a:t>
            </a:r>
            <a:r>
              <a:rPr b="1">
                <a:solidFill>
                  <a:srgbClr val="FF0000"/>
                </a:solidFill>
              </a:rPr>
              <a:t>events</a:t>
            </a:r>
            <a:r>
              <a:t> generated by external devices within a </a:t>
            </a:r>
            <a:r>
              <a:rPr>
                <a:solidFill>
                  <a:srgbClr val="FF0000"/>
                </a:solidFill>
              </a:rPr>
              <a:t>fixed</a:t>
            </a:r>
            <a:r>
              <a:t> amount of time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patient monitoring in a hospital intensive-care unit,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the autopilot in an aircraft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robot control in an automated factory </a:t>
            </a:r>
          </a:p>
          <a:p>
            <a:pPr>
              <a:lnSpc>
                <a:spcPct val="80000"/>
              </a:lnSpc>
              <a:spcBef>
                <a:spcPts val="500"/>
              </a:spcBef>
              <a:defRPr sz="2400"/>
            </a:pPr>
            <a:r>
              <a:t>Getting right answer but too late </a:t>
            </a:r>
            <a:r>
              <a:rPr b="1"/>
              <a:t>==</a:t>
            </a:r>
            <a:r>
              <a:t> Getting </a:t>
            </a:r>
            <a:r>
              <a:rPr b="1">
                <a:solidFill>
                  <a:srgbClr val="FF0000"/>
                </a:solidFill>
              </a:rPr>
              <a:t>nothing</a:t>
            </a:r>
            <a:r>
              <a:t> at all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may have </a:t>
            </a:r>
            <a:r>
              <a:rPr>
                <a:solidFill>
                  <a:srgbClr val="FF0000"/>
                </a:solidFill>
              </a:rPr>
              <a:t>catastrophic</a:t>
            </a:r>
            <a:r>
              <a:t> consequences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financial loss 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major equipment damage</a:t>
            </a:r>
          </a:p>
          <a:p>
            <a:pPr marL="742950" lvl="1" indent="-285750">
              <a:lnSpc>
                <a:spcPct val="80000"/>
              </a:lnSpc>
              <a:spcBef>
                <a:spcPts val="500"/>
              </a:spcBef>
              <a:defRPr sz="2100"/>
            </a:pPr>
            <a:r>
              <a:t>loss of life</a:t>
            </a:r>
          </a:p>
        </p:txBody>
      </p:sp>
      <p:sp>
        <p:nvSpPr>
          <p:cNvPr id="650" name="Shape 650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48</a:t>
            </a:fld>
            <a:endParaRPr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Real-Time Systems</a:t>
            </a:r>
          </a:p>
        </p:txBody>
      </p:sp>
      <p:sp>
        <p:nvSpPr>
          <p:cNvPr id="655" name="Shape 6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2 types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Hard real time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Soft real time</a:t>
            </a:r>
          </a:p>
          <a:p>
            <a:r>
              <a:t>Real time behavior is achieved by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Divide the program into a number of </a:t>
            </a:r>
            <a:r>
              <a:rPr>
                <a:solidFill>
                  <a:srgbClr val="FF0000"/>
                </a:solidFill>
              </a:rPr>
              <a:t>predictable, short lived</a:t>
            </a:r>
            <a:r>
              <a:t> processes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When an </a:t>
            </a:r>
            <a:r>
              <a:rPr>
                <a:solidFill>
                  <a:srgbClr val="FF0000"/>
                </a:solidFill>
              </a:rPr>
              <a:t>external event </a:t>
            </a:r>
            <a:r>
              <a:t>is detected the scheduler schedules the processes properly to meet </a:t>
            </a:r>
            <a:r>
              <a:rPr>
                <a:solidFill>
                  <a:srgbClr val="FF0000"/>
                </a:solidFill>
              </a:rPr>
              <a:t>all</a:t>
            </a:r>
            <a:r>
              <a:t> deadlines</a:t>
            </a:r>
          </a:p>
        </p:txBody>
      </p:sp>
      <p:sp>
        <p:nvSpPr>
          <p:cNvPr id="656" name="Shape 656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49</a:t>
            </a:fld>
            <a:endParaRPr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Process Behavior</a:t>
            </a:r>
          </a:p>
        </p:txBody>
      </p:sp>
      <p:sp>
        <p:nvSpPr>
          <p:cNvPr id="125" name="Shape 12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Processes usually alternate </a:t>
            </a:r>
            <a:r>
              <a:rPr>
                <a:solidFill>
                  <a:srgbClr val="FF0000"/>
                </a:solidFill>
              </a:rPr>
              <a:t>bursts</a:t>
            </a:r>
            <a:r>
              <a:t> of </a:t>
            </a:r>
            <a:r>
              <a:rPr i="1"/>
              <a:t>computing</a:t>
            </a:r>
            <a:r>
              <a:t> with </a:t>
            </a:r>
            <a:r>
              <a:rPr i="1"/>
              <a:t>I/O requests.</a:t>
            </a:r>
          </a:p>
          <a:p>
            <a:pPr>
              <a:defRPr i="1"/>
            </a:pPr>
            <a:r>
              <a:t>CPU </a:t>
            </a:r>
            <a:r>
              <a:rPr>
                <a:solidFill>
                  <a:srgbClr val="FF0000"/>
                </a:solidFill>
              </a:rPr>
              <a:t>burst</a:t>
            </a:r>
            <a:r>
              <a:t>: the </a:t>
            </a:r>
            <a:r>
              <a:rPr>
                <a:solidFill>
                  <a:srgbClr val="FF0000"/>
                </a:solidFill>
              </a:rPr>
              <a:t>amount of time </a:t>
            </a:r>
            <a:r>
              <a:t>the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uses the </a:t>
            </a:r>
            <a:r>
              <a:rPr>
                <a:solidFill>
                  <a:srgbClr val="FF0000"/>
                </a:solidFill>
              </a:rPr>
              <a:t>processor</a:t>
            </a:r>
            <a:r>
              <a:t> before it is no longer ready</a:t>
            </a:r>
          </a:p>
          <a:p>
            <a:r>
              <a:t>I/O in this sense is when a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enters the </a:t>
            </a:r>
            <a:r>
              <a:rPr>
                <a:solidFill>
                  <a:srgbClr val="FF0000"/>
                </a:solidFill>
              </a:rPr>
              <a:t>blocked</a:t>
            </a:r>
            <a:r>
              <a:t> state </a:t>
            </a:r>
            <a:r>
              <a:rPr>
                <a:solidFill>
                  <a:srgbClr val="FF0000"/>
                </a:solidFill>
              </a:rPr>
              <a:t>waiting</a:t>
            </a:r>
            <a:r>
              <a:t> for an external device to complete its work</a:t>
            </a:r>
          </a:p>
        </p:txBody>
      </p:sp>
      <p:sp>
        <p:nvSpPr>
          <p:cNvPr id="126" name="Shape 126"/>
          <p:cNvSpPr>
            <a:spLocks noGrp="1"/>
          </p:cNvSpPr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1" build="p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Real-Time Systems</a:t>
            </a:r>
          </a:p>
        </p:txBody>
      </p:sp>
      <p:sp>
        <p:nvSpPr>
          <p:cNvPr id="659" name="Shape 659"/>
          <p:cNvSpPr>
            <a:spLocks noGrp="1"/>
          </p:cNvSpPr>
          <p:nvPr>
            <p:ph type="body" idx="1"/>
          </p:nvPr>
        </p:nvSpPr>
        <p:spPr>
          <a:xfrm>
            <a:off x="469900" y="1015999"/>
            <a:ext cx="8128000" cy="5499103"/>
          </a:xfrm>
          <a:prstGeom prst="rect">
            <a:avLst/>
          </a:prstGeom>
        </p:spPr>
        <p:txBody>
          <a:bodyPr/>
          <a:lstStyle/>
          <a:p>
            <a:pPr marL="332613" indent="-332613" defTabSz="886968">
              <a:defRPr sz="3104"/>
            </a:pPr>
            <a:r>
              <a:t>2 types of </a:t>
            </a:r>
            <a:r>
              <a:rPr>
                <a:solidFill>
                  <a:srgbClr val="FF0000"/>
                </a:solidFill>
              </a:rPr>
              <a:t>event</a:t>
            </a:r>
          </a:p>
          <a:p>
            <a:pPr marL="720661" lvl="1" indent="-277177" defTabSz="886968">
              <a:spcBef>
                <a:spcPts val="600"/>
              </a:spcBef>
              <a:defRPr sz="2716"/>
            </a:pPr>
            <a:r>
              <a:t>Periodic</a:t>
            </a:r>
          </a:p>
          <a:p>
            <a:pPr marL="720661" lvl="1" indent="-277177" defTabSz="886968">
              <a:spcBef>
                <a:spcPts val="600"/>
              </a:spcBef>
              <a:defRPr sz="2716"/>
            </a:pPr>
            <a:endParaRPr/>
          </a:p>
          <a:p>
            <a:pPr marL="720661" lvl="1" indent="-277177" defTabSz="886968">
              <a:spcBef>
                <a:spcPts val="600"/>
              </a:spcBef>
              <a:defRPr sz="2716"/>
            </a:pPr>
            <a:endParaRPr/>
          </a:p>
          <a:p>
            <a:pPr marL="720661" lvl="1" indent="-277177" defTabSz="886968">
              <a:spcBef>
                <a:spcPts val="600"/>
              </a:spcBef>
              <a:defRPr sz="2716"/>
            </a:pPr>
            <a:endParaRPr/>
          </a:p>
          <a:p>
            <a:pPr marL="720661" lvl="1" indent="-277177" defTabSz="886968">
              <a:spcBef>
                <a:spcPts val="600"/>
              </a:spcBef>
              <a:defRPr sz="2716"/>
            </a:pPr>
            <a:endParaRPr/>
          </a:p>
          <a:p>
            <a:pPr marL="720661" lvl="1" indent="-277177" defTabSz="886968">
              <a:spcBef>
                <a:spcPts val="600"/>
              </a:spcBef>
              <a:defRPr sz="2716"/>
            </a:pPr>
            <a:r>
              <a:t>aperiodic</a:t>
            </a:r>
          </a:p>
          <a:p>
            <a:pPr marL="332613" indent="-332613" defTabSz="886968">
              <a:defRPr sz="3104"/>
            </a:pPr>
            <a:r>
              <a:t>A system may have to respond to multiple </a:t>
            </a:r>
            <a:r>
              <a:rPr>
                <a:solidFill>
                  <a:srgbClr val="FF0000"/>
                </a:solidFill>
              </a:rPr>
              <a:t>periodic</a:t>
            </a:r>
            <a:r>
              <a:t> event streams</a:t>
            </a:r>
          </a:p>
          <a:p>
            <a:pPr marL="332613" indent="-332613" defTabSz="886968">
              <a:defRPr sz="3104"/>
            </a:pPr>
            <a:r>
              <a:t>It is not always possible to handle all events</a:t>
            </a:r>
          </a:p>
        </p:txBody>
      </p:sp>
      <p:sp>
        <p:nvSpPr>
          <p:cNvPr id="660" name="Shape 660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50</a:t>
            </a:fld>
            <a:endParaRPr/>
          </a:p>
        </p:txBody>
      </p:sp>
      <p:pic>
        <p:nvPicPr>
          <p:cNvPr id="661" name="image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259" y="1929642"/>
            <a:ext cx="7595271" cy="22093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Shape 66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Scheduling in Real-Time Systems</a:t>
            </a:r>
          </a:p>
        </p:txBody>
      </p:sp>
      <p:sp>
        <p:nvSpPr>
          <p:cNvPr id="664" name="Shape 6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Given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 i="1"/>
            </a:pPr>
            <a:r>
              <a:t>m</a:t>
            </a:r>
            <a:r>
              <a:rPr i="0"/>
              <a:t> </a:t>
            </a:r>
            <a:r>
              <a:rPr i="0">
                <a:solidFill>
                  <a:srgbClr val="FF0000"/>
                </a:solidFill>
              </a:rPr>
              <a:t>periodic</a:t>
            </a:r>
            <a:r>
              <a:rPr i="0"/>
              <a:t> events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defRPr sz="2500"/>
            </a:pPr>
            <a:r>
              <a:t>event </a:t>
            </a:r>
            <a:r>
              <a:rPr i="1"/>
              <a:t>i</a:t>
            </a:r>
            <a:r>
              <a:t> occurs with period P</a:t>
            </a:r>
            <a:r>
              <a:rPr baseline="-25000"/>
              <a:t>i</a:t>
            </a:r>
            <a:r>
              <a:t> and requires C</a:t>
            </a:r>
            <a:r>
              <a:rPr baseline="-25000"/>
              <a:t>i</a:t>
            </a:r>
            <a:r>
              <a:t> seconds CPU time to handle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Then the load can only be handled if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endParaRPr/>
          </a:p>
          <a:p>
            <a:pPr>
              <a:lnSpc>
                <a:spcPct val="80000"/>
              </a:lnSpc>
              <a:spcBef>
                <a:spcPts val="600"/>
              </a:spcBef>
              <a:defRPr sz="2900"/>
            </a:pPr>
            <a:r>
              <a:t>A real-time system that meets this criterion is said to be </a:t>
            </a:r>
            <a:r>
              <a:rPr b="1">
                <a:solidFill>
                  <a:srgbClr val="FF0000"/>
                </a:solidFill>
              </a:rPr>
              <a:t>Schedulable</a:t>
            </a:r>
          </a:p>
        </p:txBody>
      </p:sp>
      <p:sp>
        <p:nvSpPr>
          <p:cNvPr id="665" name="Shape 665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51</a:t>
            </a:fld>
            <a:endParaRPr/>
          </a:p>
        </p:txBody>
      </p:sp>
      <p:pic>
        <p:nvPicPr>
          <p:cNvPr id="666" name="image13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043" y="3516464"/>
            <a:ext cx="1954214" cy="148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t>Scheduling in Real-Time Systems</a:t>
            </a:r>
          </a:p>
        </p:txBody>
      </p:sp>
      <p:sp>
        <p:nvSpPr>
          <p:cNvPr id="669" name="Shape 6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Scheduling algorithm can be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Static: make Scheduling decisions </a:t>
            </a:r>
            <a:r>
              <a:rPr b="1">
                <a:solidFill>
                  <a:srgbClr val="FF0000"/>
                </a:solidFill>
              </a:rPr>
              <a:t>before</a:t>
            </a:r>
            <a:r>
              <a:t> the system starts running</a:t>
            </a:r>
          </a:p>
          <a:p>
            <a:pPr marL="1143000" lvl="2" indent="-228600">
              <a:spcBef>
                <a:spcPts val="500"/>
              </a:spcBef>
              <a:defRPr sz="2400"/>
            </a:pPr>
            <a:r>
              <a:t>Need to know about the </a:t>
            </a:r>
            <a:r>
              <a:rPr>
                <a:solidFill>
                  <a:srgbClr val="FF0000"/>
                </a:solidFill>
              </a:rPr>
              <a:t>work</a:t>
            </a:r>
            <a:r>
              <a:t> to be done and the </a:t>
            </a:r>
            <a:r>
              <a:rPr>
                <a:solidFill>
                  <a:srgbClr val="FF0000"/>
                </a:solidFill>
              </a:rPr>
              <a:t>deadlines</a:t>
            </a:r>
            <a:r>
              <a:t> to meet in advance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Dynamic: make Scheduling decisions at run time</a:t>
            </a:r>
          </a:p>
        </p:txBody>
      </p:sp>
      <p:sp>
        <p:nvSpPr>
          <p:cNvPr id="670" name="Shape 670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52</a:t>
            </a:fld>
            <a:endParaRPr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Shape 67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Thread scheduling</a:t>
            </a:r>
          </a:p>
        </p:txBody>
      </p:sp>
      <p:sp>
        <p:nvSpPr>
          <p:cNvPr id="673" name="Shape 67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Each process has multiple threads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2 levels of parallelism</a:t>
            </a:r>
          </a:p>
          <a:p>
            <a:r>
              <a:t>Scheduling differs depending on the type of thread support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User-level or Kernel-level?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hape 67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User-level Thread Scheduling </a:t>
            </a:r>
          </a:p>
        </p:txBody>
      </p:sp>
      <p:sp>
        <p:nvSpPr>
          <p:cNvPr id="676" name="Shape 67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Kernel is not aware of the existence of threads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Kernel picks a process and thread scheduler </a:t>
            </a:r>
            <a:r>
              <a:rPr>
                <a:solidFill>
                  <a:srgbClr val="FF0000"/>
                </a:solidFill>
              </a:rPr>
              <a:t>inside</a:t>
            </a:r>
            <a:r>
              <a:t> </a:t>
            </a:r>
            <a:r>
              <a:rPr>
                <a:solidFill>
                  <a:srgbClr val="FF0000"/>
                </a:solidFill>
              </a:rPr>
              <a:t>the process </a:t>
            </a:r>
            <a:r>
              <a:t>decides which thread to run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Fast Thread switching 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Application specific thread scheduler can be used to maximize output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t>The run time system knows the type of each thread under it    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54</a:t>
            </a:fld>
            <a:endParaRPr/>
          </a:p>
        </p:txBody>
      </p:sp>
    </p:spTree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Shape 6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User-level Thread Scheduling </a:t>
            </a:r>
          </a:p>
        </p:txBody>
      </p:sp>
      <p:sp>
        <p:nvSpPr>
          <p:cNvPr id="680" name="Shape 680"/>
          <p:cNvSpPr>
            <a:spLocks noGrp="1"/>
          </p:cNvSpPr>
          <p:nvPr>
            <p:ph type="body" sz="half" idx="1"/>
          </p:nvPr>
        </p:nvSpPr>
        <p:spPr>
          <a:xfrm>
            <a:off x="469900" y="4971245"/>
            <a:ext cx="8128000" cy="1543857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t>Possible scheduling of user-level threads</a:t>
            </a:r>
            <a:endParaRPr sz="280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t>50-msec </a:t>
            </a:r>
            <a:r>
              <a:rPr>
                <a:solidFill>
                  <a:srgbClr val="FF0000"/>
                </a:solidFill>
              </a:rPr>
              <a:t>process</a:t>
            </a:r>
            <a:r>
              <a:t> quantum</a:t>
            </a:r>
          </a:p>
          <a:p>
            <a:pPr>
              <a:lnSpc>
                <a:spcPct val="90000"/>
              </a:lnSpc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threads</a:t>
            </a:r>
            <a:r>
              <a:rPr>
                <a:solidFill>
                  <a:srgbClr val="000000"/>
                </a:solidFill>
              </a:rPr>
              <a:t> run 5 msec/CPU burst</a:t>
            </a:r>
          </a:p>
        </p:txBody>
      </p:sp>
      <p:sp>
        <p:nvSpPr>
          <p:cNvPr id="681" name="Shape 681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55</a:t>
            </a:fld>
            <a:endParaRPr/>
          </a:p>
        </p:txBody>
      </p:sp>
      <p:pic>
        <p:nvPicPr>
          <p:cNvPr id="682" name="image14.jpg" descr="2-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8" y="1079500"/>
            <a:ext cx="4578351" cy="3695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Shape 68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Kernel-level Thread Scheduling </a:t>
            </a:r>
          </a:p>
        </p:txBody>
      </p:sp>
      <p:sp>
        <p:nvSpPr>
          <p:cNvPr id="685" name="Shape 6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2800">
                <a:solidFill>
                  <a:srgbClr val="FF0000"/>
                </a:solidFill>
              </a:defRPr>
            </a:pPr>
            <a:r>
              <a:t>Kernel</a:t>
            </a:r>
            <a:r>
              <a:rPr>
                <a:solidFill>
                  <a:srgbClr val="000000"/>
                </a:solidFill>
              </a:rPr>
              <a:t> picks a particular thread to run</a:t>
            </a:r>
          </a:p>
          <a:p>
            <a:pPr>
              <a:spcBef>
                <a:spcPts val="600"/>
              </a:spcBef>
              <a:defRPr sz="2800"/>
            </a:pPr>
            <a:r>
              <a:t>Having a thread block on I/O does not suspend the entire process</a:t>
            </a:r>
          </a:p>
          <a:p>
            <a:pPr>
              <a:spcBef>
                <a:spcPts val="600"/>
              </a:spcBef>
              <a:defRPr sz="2800"/>
            </a:pPr>
            <a:r>
              <a:t>Expensive thread switching</a:t>
            </a:r>
          </a:p>
        </p:txBody>
      </p:sp>
      <p:sp>
        <p:nvSpPr>
          <p:cNvPr id="686" name="Shape 686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56</a:t>
            </a:fld>
            <a:endParaRPr/>
          </a:p>
        </p:txBody>
      </p:sp>
    </p:spTree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Kernel-level Thread Scheduling </a:t>
            </a:r>
          </a:p>
        </p:txBody>
      </p:sp>
      <p:sp>
        <p:nvSpPr>
          <p:cNvPr id="689" name="Shape 689"/>
          <p:cNvSpPr>
            <a:spLocks noGrp="1"/>
          </p:cNvSpPr>
          <p:nvPr>
            <p:ph type="body" sz="quarter" idx="1"/>
          </p:nvPr>
        </p:nvSpPr>
        <p:spPr>
          <a:xfrm>
            <a:off x="469900" y="5164428"/>
            <a:ext cx="8128000" cy="135067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spcBef>
                <a:spcPts val="600"/>
              </a:spcBef>
              <a:buSzTx/>
              <a:buNone/>
              <a:defRPr sz="2900"/>
            </a:pPr>
            <a:r>
              <a:t>Possible scheduling of kernel-level threads</a:t>
            </a:r>
            <a:endParaRPr sz="28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50-msec process quantum</a:t>
            </a:r>
            <a:endParaRPr sz="2900"/>
          </a:p>
          <a:p>
            <a:pPr marL="342900" indent="-342900">
              <a:lnSpc>
                <a:spcPct val="81000"/>
              </a:lnSpc>
              <a:spcBef>
                <a:spcPts val="600"/>
              </a:spcBef>
              <a:defRPr sz="2500"/>
            </a:pPr>
            <a:r>
              <a:t>threads run 5 msec/CPU burst</a:t>
            </a:r>
          </a:p>
        </p:txBody>
      </p:sp>
      <p:sp>
        <p:nvSpPr>
          <p:cNvPr id="690" name="Shape 690"/>
          <p:cNvSpPr>
            <a:spLocks noGrp="1"/>
          </p:cNvSpPr>
          <p:nvPr>
            <p:ph type="sldNum" sz="quarter" idx="4294967295"/>
          </p:nvPr>
        </p:nvSpPr>
        <p:spPr>
          <a:xfrm>
            <a:off x="8862060" y="6530306"/>
            <a:ext cx="2819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57</a:t>
            </a:fld>
            <a:endParaRPr/>
          </a:p>
        </p:txBody>
      </p:sp>
      <p:pic>
        <p:nvPicPr>
          <p:cNvPr id="691" name="image15.jpg" descr="2-43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1124919"/>
            <a:ext cx="3604136" cy="3815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Shape 69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 For your patience</a:t>
            </a:r>
          </a:p>
        </p:txBody>
      </p:sp>
      <p:sp>
        <p:nvSpPr>
          <p:cNvPr id="694" name="Shape 69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/>
          </p:cNvSpPr>
          <p:nvPr>
            <p:ph type="sldNum" sz="quarter" idx="4294967295"/>
          </p:nvPr>
        </p:nvSpPr>
        <p:spPr>
          <a:xfrm>
            <a:off x="8493759" y="6395369"/>
            <a:ext cx="193041" cy="28708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129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149" y="47993"/>
            <a:ext cx="4995687" cy="66258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title"/>
          </p:nvPr>
        </p:nvSpPr>
        <p:spPr>
          <a:xfrm>
            <a:off x="469900" y="0"/>
            <a:ext cx="8128000" cy="1050925"/>
          </a:xfrm>
          <a:prstGeom prst="rect">
            <a:avLst/>
          </a:prstGeom>
        </p:spPr>
        <p:txBody>
          <a:bodyPr/>
          <a:lstStyle>
            <a:lvl1pPr defTabSz="886968">
              <a:defRPr sz="4268"/>
            </a:lvl1pPr>
          </a:lstStyle>
          <a:p>
            <a:r>
              <a:t>Process: Compute and I/O-bound</a:t>
            </a:r>
          </a:p>
        </p:txBody>
      </p:sp>
      <p:sp>
        <p:nvSpPr>
          <p:cNvPr id="132" name="Shape 132"/>
          <p:cNvSpPr>
            <a:spLocks noGrp="1"/>
          </p:cNvSpPr>
          <p:nvPr>
            <p:ph type="body" sz="half" idx="1"/>
          </p:nvPr>
        </p:nvSpPr>
        <p:spPr>
          <a:xfrm>
            <a:off x="469900" y="3440112"/>
            <a:ext cx="8128000" cy="3074989"/>
          </a:xfrm>
          <a:prstGeom prst="rect">
            <a:avLst/>
          </a:prstGeom>
        </p:spPr>
        <p:txBody>
          <a:bodyPr/>
          <a:lstStyle/>
          <a:p>
            <a:pPr marL="336042" lvl="1" indent="-336042" defTabSz="896111">
              <a:lnSpc>
                <a:spcPct val="90000"/>
              </a:lnSpc>
              <a:spcBef>
                <a:spcPts val="500"/>
              </a:spcBef>
              <a:buFontTx/>
              <a:buChar char="•"/>
              <a:defRPr sz="2450"/>
            </a:pPr>
            <a:r>
              <a:t>a CPU-bound process</a:t>
            </a:r>
            <a:r>
              <a:rPr sz="2156"/>
              <a:t> </a:t>
            </a:r>
            <a:r>
              <a:rPr sz="1568"/>
              <a:t>(data encryption/decryption, multimedia encoding)</a:t>
            </a:r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Spend </a:t>
            </a:r>
            <a:r>
              <a:rPr>
                <a:solidFill>
                  <a:srgbClr val="FF0000"/>
                </a:solidFill>
              </a:rPr>
              <a:t>most</a:t>
            </a:r>
            <a:r>
              <a:t> of the time </a:t>
            </a:r>
            <a:r>
              <a:rPr>
                <a:solidFill>
                  <a:srgbClr val="FF0000"/>
                </a:solidFill>
              </a:rPr>
              <a:t>computing</a:t>
            </a:r>
            <a:endParaRPr sz="2450"/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156">
                <a:solidFill>
                  <a:srgbClr val="FF0000"/>
                </a:solidFill>
              </a:defRPr>
            </a:pPr>
            <a:r>
              <a:t>Long</a:t>
            </a:r>
            <a:r>
              <a:rPr>
                <a:solidFill>
                  <a:srgbClr val="000000"/>
                </a:solidFill>
              </a:rPr>
              <a:t> CPU bursts =&gt; infrequent I/O waits</a:t>
            </a:r>
            <a:endParaRPr sz="2352"/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2450"/>
            </a:pPr>
            <a:r>
              <a:t>an I/O bound process </a:t>
            </a:r>
            <a:r>
              <a:rPr sz="1764"/>
              <a:t>(shell waiting for user commands)</a:t>
            </a:r>
            <a:endParaRPr sz="2842"/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Spend most of the time waiting for I/O</a:t>
            </a:r>
            <a:endParaRPr sz="2450"/>
          </a:p>
          <a:p>
            <a:pPr marL="728091" lvl="1" indent="-280035" defTabSz="896111">
              <a:lnSpc>
                <a:spcPct val="90000"/>
              </a:lnSpc>
              <a:spcBef>
                <a:spcPts val="500"/>
              </a:spcBef>
              <a:defRPr sz="2156">
                <a:solidFill>
                  <a:srgbClr val="FF0000"/>
                </a:solidFill>
              </a:defRPr>
            </a:pPr>
            <a:r>
              <a:t>Short</a:t>
            </a:r>
            <a:r>
              <a:rPr>
                <a:solidFill>
                  <a:srgbClr val="000000"/>
                </a:solidFill>
              </a:rPr>
              <a:t> CPU bursts =&gt; frequent I/O waits</a:t>
            </a:r>
            <a:endParaRPr sz="2352"/>
          </a:p>
          <a:p>
            <a:pPr marL="336042" indent="-336042" defTabSz="896111">
              <a:lnSpc>
                <a:spcPct val="90000"/>
              </a:lnSpc>
              <a:spcBef>
                <a:spcPts val="500"/>
              </a:spcBef>
              <a:defRPr sz="2156"/>
            </a:pPr>
            <a:r>
              <a:t>Key factor is the </a:t>
            </a:r>
            <a:r>
              <a:rPr b="1">
                <a:solidFill>
                  <a:srgbClr val="FF0000"/>
                </a:solidFill>
              </a:rPr>
              <a:t>length of CPU burst </a:t>
            </a:r>
            <a:r>
              <a:t>not the length of the I/O burst</a:t>
            </a:r>
          </a:p>
        </p:txBody>
      </p:sp>
      <p:sp>
        <p:nvSpPr>
          <p:cNvPr id="133" name="Shape 133"/>
          <p:cNvSpPr>
            <a:spLocks noGrp="1"/>
          </p:cNvSpPr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134" name="image2.jpg" descr="C:\B\b4\JPG\foo\2-3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6" y="752002"/>
            <a:ext cx="8017893" cy="2688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1" build="p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Schedule</a:t>
            </a:r>
          </a:p>
        </p:txBody>
      </p:sp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When a new process is created: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Parent or child? Both are Ready</a:t>
            </a:r>
            <a:endParaRPr sz="2800" dirty="0"/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which one to run?</a:t>
            </a:r>
            <a:endParaRPr sz="2400" dirty="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When a process exits: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/>
              <a:t>One of the ready processes should be run</a:t>
            </a:r>
            <a:endParaRPr sz="2800" dirty="0"/>
          </a:p>
          <a:p>
            <a:pPr>
              <a:lnSpc>
                <a:spcPct val="90000"/>
              </a:lnSpc>
              <a:spcBef>
                <a:spcPts val="600"/>
              </a:spcBef>
              <a:defRPr sz="2800"/>
            </a:pPr>
            <a:r>
              <a:rPr dirty="0"/>
              <a:t>When a process blocks: Another process has to be selected to run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>
                <a:solidFill>
                  <a:srgbClr val="FF0000"/>
                </a:solidFill>
              </a:rPr>
              <a:t>Blocking may occur for:</a:t>
            </a:r>
            <a:endParaRPr sz="2800" dirty="0">
              <a:solidFill>
                <a:srgbClr val="FF0000"/>
              </a:solidFill>
            </a:endParaRP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>
                <a:solidFill>
                  <a:srgbClr val="FF0000"/>
                </a:solidFill>
              </a:rPr>
              <a:t>I/O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defRPr sz="2400"/>
            </a:pPr>
            <a:r>
              <a:rPr dirty="0">
                <a:solidFill>
                  <a:srgbClr val="FF0000"/>
                </a:solidFill>
              </a:rPr>
              <a:t>Semaphore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1" build="p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to Schedule</a:t>
            </a:r>
          </a:p>
        </p:txBody>
      </p:sp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When an I/O interrupt occurs: 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In case of an interrupt of an I/O device having </a:t>
            </a:r>
            <a:r>
              <a:rPr>
                <a:solidFill>
                  <a:srgbClr val="FF0000"/>
                </a:solidFill>
              </a:rPr>
              <a:t>completed</a:t>
            </a:r>
            <a:r>
              <a:t> its work, some blocked process may now be ready</a:t>
            </a:r>
          </a:p>
          <a:p>
            <a:r>
              <a:t>If a h/w clock provides </a:t>
            </a:r>
            <a:r>
              <a:rPr>
                <a:solidFill>
                  <a:srgbClr val="FF0000"/>
                </a:solidFill>
              </a:rPr>
              <a:t>periodic</a:t>
            </a:r>
            <a:r>
              <a:t> interrupt: A scheduling decision can be made at each (or kth ) clock interrupt</a:t>
            </a:r>
          </a:p>
        </p:txBody>
      </p:sp>
      <p:sp>
        <p:nvSpPr>
          <p:cNvPr id="142" name="Shape 142"/>
          <p:cNvSpPr>
            <a:spLocks noGrp="1"/>
          </p:cNvSpPr>
          <p:nvPr>
            <p:ph type="sldNum" sz="quarter" idx="4294967295"/>
          </p:nvPr>
        </p:nvSpPr>
        <p:spPr>
          <a:xfrm>
            <a:off x="8950959" y="6530306"/>
            <a:ext cx="193041" cy="28708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1" build="p" animBg="1" advAuto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2834</Words>
  <Application>Microsoft Office PowerPoint</Application>
  <PresentationFormat>On-screen Show (4:3)</PresentationFormat>
  <Paragraphs>599</Paragraphs>
  <Slides>58</Slides>
  <Notes>2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Calibri</vt:lpstr>
      <vt:lpstr>Georgia</vt:lpstr>
      <vt:lpstr>Helvetica</vt:lpstr>
      <vt:lpstr>Microsoft Sans Serif</vt:lpstr>
      <vt:lpstr>Times New Roman</vt:lpstr>
      <vt:lpstr>Office Theme</vt:lpstr>
      <vt:lpstr>Scheduling</vt:lpstr>
      <vt:lpstr>Scheduling</vt:lpstr>
      <vt:lpstr>Scheduling</vt:lpstr>
      <vt:lpstr>Importance of Scheduling</vt:lpstr>
      <vt:lpstr>Process Behavior</vt:lpstr>
      <vt:lpstr>PowerPoint Presentation</vt:lpstr>
      <vt:lpstr>Process: Compute and I/O-bound</vt:lpstr>
      <vt:lpstr>When to Schedule</vt:lpstr>
      <vt:lpstr>When to Schedule</vt:lpstr>
      <vt:lpstr>Preemptive &amp; Non-preemptive</vt:lpstr>
      <vt:lpstr>Different Systems, Different Focuses</vt:lpstr>
      <vt:lpstr>Batch Systems</vt:lpstr>
      <vt:lpstr>Batch Systems</vt:lpstr>
      <vt:lpstr>Batch Systems</vt:lpstr>
      <vt:lpstr>First Come First Serve (FCFS)</vt:lpstr>
      <vt:lpstr>FCFS Example</vt:lpstr>
      <vt:lpstr>FCFS Example 2</vt:lpstr>
      <vt:lpstr>Advantage</vt:lpstr>
      <vt:lpstr>Problems with FCFS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Convoy Effect</vt:lpstr>
      <vt:lpstr>Shortest Job First (SJF)</vt:lpstr>
      <vt:lpstr>SJF: Example</vt:lpstr>
      <vt:lpstr>Comparing to FCFS</vt:lpstr>
      <vt:lpstr>SJF is not always optimal</vt:lpstr>
      <vt:lpstr>Preemptive SJF</vt:lpstr>
      <vt:lpstr>Preemptive SJF: Same Example</vt:lpstr>
      <vt:lpstr>Problem with Preemptive SJF?</vt:lpstr>
      <vt:lpstr>Interactive System</vt:lpstr>
      <vt:lpstr>Interactive System</vt:lpstr>
      <vt:lpstr>Round Robin</vt:lpstr>
      <vt:lpstr>Implementing Round Robin</vt:lpstr>
      <vt:lpstr>RR with Time Quantum = 20</vt:lpstr>
      <vt:lpstr>RR: Choice of Time Quantum</vt:lpstr>
      <vt:lpstr>Priority Scheduling</vt:lpstr>
      <vt:lpstr>Assign Priority</vt:lpstr>
      <vt:lpstr>Example: Dynamic Priority Assignment</vt:lpstr>
      <vt:lpstr>Priority class</vt:lpstr>
      <vt:lpstr>Priority class</vt:lpstr>
      <vt:lpstr>Lottery Scheduling</vt:lpstr>
      <vt:lpstr>Lottery Scheduling</vt:lpstr>
      <vt:lpstr>Real-Time Systems</vt:lpstr>
      <vt:lpstr>Real-Time Systems</vt:lpstr>
      <vt:lpstr>Real-Time Systems</vt:lpstr>
      <vt:lpstr>Scheduling in Real-Time Systems</vt:lpstr>
      <vt:lpstr>Scheduling in Real-Time Systems</vt:lpstr>
      <vt:lpstr>Thread scheduling</vt:lpstr>
      <vt:lpstr>User-level Thread Scheduling </vt:lpstr>
      <vt:lpstr>User-level Thread Scheduling </vt:lpstr>
      <vt:lpstr>Kernel-level Thread Scheduling </vt:lpstr>
      <vt:lpstr>Kernel-level Thread Scheduling </vt:lpstr>
      <vt:lpstr>Thanks For your patience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</dc:title>
  <cp:lastModifiedBy>1705028 - Samira</cp:lastModifiedBy>
  <cp:revision>1</cp:revision>
  <dcterms:modified xsi:type="dcterms:W3CDTF">2022-04-15T01:34:38Z</dcterms:modified>
</cp:coreProperties>
</file>