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</p:sldIdLst>
  <p:sldSz cy="6858000" cx="9144000"/>
  <p:notesSz cx="6858000" cy="9144000"/>
  <p:embeddedFontLst>
    <p:embeddedFont>
      <p:font typeface="Helvetica Neue"/>
      <p:regular r:id="rId51"/>
      <p:bold r:id="rId52"/>
      <p:italic r:id="rId53"/>
      <p:boldItalic r:id="rId54"/>
    </p:embeddedFont>
    <p:embeddedFont>
      <p:font typeface="Noto Sans Symbols"/>
      <p:regular r:id="rId55"/>
      <p:bold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57" roundtripDataSignature="AMtx7mgtvVUJC5Jnyh2IFBh91dPufz6J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HelveticaNeue-regular.fntdata"/><Relationship Id="rId50" Type="http://schemas.openxmlformats.org/officeDocument/2006/relationships/slide" Target="slides/slide46.xml"/><Relationship Id="rId53" Type="http://schemas.openxmlformats.org/officeDocument/2006/relationships/font" Target="fonts/HelveticaNeue-italic.fntdata"/><Relationship Id="rId52" Type="http://schemas.openxmlformats.org/officeDocument/2006/relationships/font" Target="fonts/HelveticaNeue-bold.fntdata"/><Relationship Id="rId11" Type="http://schemas.openxmlformats.org/officeDocument/2006/relationships/slide" Target="slides/slide7.xml"/><Relationship Id="rId55" Type="http://schemas.openxmlformats.org/officeDocument/2006/relationships/font" Target="fonts/NotoSansSymbols-regular.fntdata"/><Relationship Id="rId10" Type="http://schemas.openxmlformats.org/officeDocument/2006/relationships/slide" Target="slides/slide6.xml"/><Relationship Id="rId54" Type="http://schemas.openxmlformats.org/officeDocument/2006/relationships/font" Target="fonts/HelveticaNeue-boldItalic.fntdata"/><Relationship Id="rId13" Type="http://schemas.openxmlformats.org/officeDocument/2006/relationships/slide" Target="slides/slide9.xml"/><Relationship Id="rId57" Type="http://customschemas.google.com/relationships/presentationmetadata" Target="metadata"/><Relationship Id="rId12" Type="http://schemas.openxmlformats.org/officeDocument/2006/relationships/slide" Target="slides/slide8.xml"/><Relationship Id="rId56" Type="http://schemas.openxmlformats.org/officeDocument/2006/relationships/font" Target="fonts/NotoSansSymbols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d58c90b2e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d58c90b2e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7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47"/>
          <p:cNvSpPr txBox="1"/>
          <p:nvPr>
            <p:ph idx="1" type="body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>
                <a:solidFill>
                  <a:srgbClr val="888888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>
                <a:solidFill>
                  <a:srgbClr val="888888"/>
                </a:solidFill>
              </a:defRPr>
            </a:lvl2pPr>
            <a:lvl3pPr indent="-228600" lvl="2" marL="13716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>
                <a:solidFill>
                  <a:srgbClr val="888888"/>
                </a:solidFill>
              </a:defRPr>
            </a:lvl3pPr>
            <a:lvl4pPr indent="-228600" lvl="3" marL="18288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>
                <a:solidFill>
                  <a:srgbClr val="888888"/>
                </a:solidFill>
              </a:defRPr>
            </a:lvl4pPr>
            <a:lvl5pPr indent="-228600" lvl="4" marL="22860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>
                <a:solidFill>
                  <a:srgbClr val="888888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" name="Google Shape;12;p47"/>
          <p:cNvSpPr txBox="1"/>
          <p:nvPr>
            <p:ph idx="12" type="sldNum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6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6" name="Google Shape;46;p56"/>
          <p:cNvSpPr/>
          <p:nvPr>
            <p:ph idx="2" type="pic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7" name="Google Shape;47;p56"/>
          <p:cNvSpPr txBox="1"/>
          <p:nvPr>
            <p:ph idx="1" type="body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56"/>
          <p:cNvSpPr txBox="1"/>
          <p:nvPr>
            <p:ph idx="12" type="sldNum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7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1" name="Google Shape;51;p5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57"/>
          <p:cNvSpPr txBox="1"/>
          <p:nvPr>
            <p:ph idx="12" type="sldNum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>
  <p:cSld name="Vertical Title and 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8"/>
          <p:cNvSpPr txBox="1"/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5" name="Google Shape;55;p58"/>
          <p:cNvSpPr txBox="1"/>
          <p:nvPr>
            <p:ph idx="1" type="body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58"/>
          <p:cNvSpPr txBox="1"/>
          <p:nvPr>
            <p:ph idx="12" type="sldNum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8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5" name="Google Shape;15;p4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" name="Google Shape;16;p48"/>
          <p:cNvSpPr txBox="1"/>
          <p:nvPr>
            <p:ph idx="12" type="sldNum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9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  <a:defRPr>
                <a:solidFill>
                  <a:srgbClr val="FF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49"/>
          <p:cNvSpPr txBox="1"/>
          <p:nvPr>
            <p:ph idx="1" type="body"/>
          </p:nvPr>
        </p:nvSpPr>
        <p:spPr>
          <a:xfrm>
            <a:off x="886758" y="5513947"/>
            <a:ext cx="7759701" cy="833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1pPr>
            <a:lvl2pPr indent="-381000" lvl="1" marL="914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–"/>
              <a:defRPr sz="2400"/>
            </a:lvl2pPr>
            <a:lvl3pPr indent="-381000" lvl="2" marL="1371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  <a:defRPr sz="2400"/>
            </a:lvl3pPr>
            <a:lvl4pPr indent="-381000" lvl="3" marL="18288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–"/>
              <a:defRPr sz="2400"/>
            </a:lvl4pPr>
            <a:lvl5pPr indent="-381000" lvl="4" marL="22860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»"/>
              <a:defRPr sz="2400"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9"/>
          <p:cNvSpPr txBox="1"/>
          <p:nvPr>
            <p:ph idx="12" type="sldNum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0"/>
          <p:cNvSpPr txBox="1"/>
          <p:nvPr>
            <p:ph idx="12" type="sldNum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1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5" name="Google Shape;25;p51"/>
          <p:cNvSpPr txBox="1"/>
          <p:nvPr>
            <p:ph idx="12" type="sldNum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2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8" name="Google Shape;28;p5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 sz="2800"/>
            </a:lvl1pPr>
            <a:lvl2pPr indent="-4064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–"/>
              <a:defRPr sz="2800"/>
            </a:lvl2pPr>
            <a:lvl3pPr indent="-4064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 sz="2800"/>
            </a:lvl3pPr>
            <a:lvl4pPr indent="-4064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–"/>
              <a:defRPr sz="2800"/>
            </a:lvl4pPr>
            <a:lvl5pPr indent="-4064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»"/>
              <a:defRPr sz="2800"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52"/>
          <p:cNvSpPr txBox="1"/>
          <p:nvPr>
            <p:ph idx="12" type="sldNum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3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2" name="Google Shape;32;p53"/>
          <p:cNvSpPr txBox="1"/>
          <p:nvPr>
            <p:ph idx="1" type="body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3"/>
          <p:cNvSpPr txBox="1"/>
          <p:nvPr>
            <p:ph idx="12" type="sldNum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4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6" name="Google Shape;36;p54"/>
          <p:cNvSpPr txBox="1"/>
          <p:nvPr>
            <p:ph idx="1" type="body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4"/>
          <p:cNvSpPr txBox="1"/>
          <p:nvPr>
            <p:ph idx="2" type="body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4"/>
          <p:cNvSpPr txBox="1"/>
          <p:nvPr>
            <p:ph idx="12" type="sldNum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5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1" name="Google Shape;41;p5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55"/>
          <p:cNvSpPr txBox="1"/>
          <p:nvPr>
            <p:ph idx="2" type="body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55"/>
          <p:cNvSpPr txBox="1"/>
          <p:nvPr>
            <p:ph idx="12" type="sldNum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6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4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318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318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18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318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6"/>
          <p:cNvSpPr txBox="1"/>
          <p:nvPr>
            <p:ph idx="12" type="sldNum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7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5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8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9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"/>
          <p:cNvSpPr txBox="1"/>
          <p:nvPr>
            <p:ph idx="4294967295"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Processes and Threads</a:t>
            </a:r>
            <a:endParaRPr/>
          </a:p>
        </p:txBody>
      </p:sp>
      <p:sp>
        <p:nvSpPr>
          <p:cNvPr id="62" name="Google Shape;62;p1"/>
          <p:cNvSpPr txBox="1"/>
          <p:nvPr>
            <p:ph idx="4294967295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ct val="100000"/>
              <a:buFont typeface="Calibri"/>
              <a:buNone/>
            </a:pPr>
            <a:r>
              <a:rPr lang="en-US" sz="3549">
                <a:solidFill>
                  <a:srgbClr val="1F497D"/>
                </a:solidFill>
              </a:rPr>
              <a:t>An analogy</a:t>
            </a:r>
            <a:br>
              <a:rPr lang="en-US" sz="3549">
                <a:solidFill>
                  <a:srgbClr val="1F497D"/>
                </a:solidFill>
              </a:rPr>
            </a:br>
            <a:r>
              <a:rPr b="1" lang="en-US" u="sng">
                <a:solidFill>
                  <a:srgbClr val="000000"/>
                </a:solidFill>
              </a:rPr>
              <a:t>Baking a Cake</a:t>
            </a:r>
            <a:endParaRPr/>
          </a:p>
        </p:txBody>
      </p:sp>
      <p:sp>
        <p:nvSpPr>
          <p:cNvPr id="123" name="Google Shape;123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22325" lvl="0" marL="3223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8"/>
              <a:buChar char="•"/>
            </a:pPr>
            <a:r>
              <a:rPr lang="en-US" sz="3008"/>
              <a:t>Need a cake recipe and a kitchen well stocked with all the input: flour, eggs, sugar ….</a:t>
            </a:r>
            <a:endParaRPr/>
          </a:p>
          <a:p>
            <a:pPr indent="-322325" lvl="0" marL="322325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008"/>
              <a:buChar char="•"/>
            </a:pPr>
            <a:r>
              <a:rPr lang="en-US" sz="3008"/>
              <a:t>the recipe is the </a:t>
            </a:r>
            <a:r>
              <a:rPr lang="en-US">
                <a:solidFill>
                  <a:srgbClr val="FF0000"/>
                </a:solidFill>
              </a:rPr>
              <a:t>program</a:t>
            </a:r>
            <a:r>
              <a:rPr lang="en-US" sz="3008"/>
              <a:t> (i.e., an algorithm expressed in some suitable notation), </a:t>
            </a:r>
            <a:endParaRPr/>
          </a:p>
          <a:p>
            <a:pPr indent="-322325" lvl="0" marL="322325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008"/>
              <a:buChar char="•"/>
            </a:pPr>
            <a:r>
              <a:rPr lang="en-US" sz="3008"/>
              <a:t>the baker is the processor (CPU), </a:t>
            </a:r>
            <a:endParaRPr/>
          </a:p>
          <a:p>
            <a:pPr indent="-322325" lvl="0" marL="322325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008"/>
              <a:buChar char="•"/>
            </a:pPr>
            <a:r>
              <a:rPr lang="en-US" sz="3008"/>
              <a:t>and the cake ingredients are the input data. </a:t>
            </a:r>
            <a:endParaRPr/>
          </a:p>
          <a:p>
            <a:pPr indent="-322325" lvl="0" marL="322325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008"/>
              <a:buChar char="•"/>
            </a:pPr>
            <a:r>
              <a:rPr lang="en-US" sz="3008"/>
              <a:t>The </a:t>
            </a:r>
            <a:r>
              <a:rPr lang="en-US">
                <a:solidFill>
                  <a:srgbClr val="FF0000"/>
                </a:solidFill>
              </a:rPr>
              <a:t>process</a:t>
            </a:r>
            <a:r>
              <a:rPr lang="en-US" sz="3008"/>
              <a:t> is the </a:t>
            </a:r>
            <a:r>
              <a:rPr i="1" lang="en-US" u="sng"/>
              <a:t>activity</a:t>
            </a:r>
            <a:r>
              <a:rPr lang="en-US" sz="3008"/>
              <a:t> consisting of the baker reading the recipe, fetching the ingredients, and baking the cake.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"/>
          <p:cNvSpPr txBox="1"/>
          <p:nvPr>
            <p:ph type="title"/>
          </p:nvPr>
        </p:nvSpPr>
        <p:spPr>
          <a:xfrm>
            <a:off x="469900" y="122768"/>
            <a:ext cx="8128000" cy="129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4400"/>
              <a:buFont typeface="Calibri"/>
              <a:buNone/>
            </a:pPr>
            <a:r>
              <a:rPr lang="en-US">
                <a:solidFill>
                  <a:srgbClr val="1F497D"/>
                </a:solidFill>
              </a:rPr>
              <a:t>Process in Memory</a:t>
            </a:r>
            <a:endParaRPr/>
          </a:p>
        </p:txBody>
      </p:sp>
      <p:sp>
        <p:nvSpPr>
          <p:cNvPr id="129" name="Google Shape;129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Program becomes process when </a:t>
            </a:r>
            <a:b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>
                <a:solidFill>
                  <a:srgbClr val="FF0000"/>
                </a:solidFill>
              </a:rPr>
              <a:t>executable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file loaded into </a:t>
            </a:r>
            <a:b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>
                <a:solidFill>
                  <a:srgbClr val="FF0000"/>
                </a:solidFill>
              </a:rPr>
              <a:t>memory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Process address space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–"/>
            </a:pPr>
            <a:r>
              <a:rPr lang="en-US" sz="2800"/>
              <a:t>set of all memory addresses </a:t>
            </a:r>
            <a:br>
              <a:rPr lang="en-US" sz="2800"/>
            </a:br>
            <a:r>
              <a:rPr lang="en-US" sz="2800"/>
              <a:t>accessible by a process</a:t>
            </a:r>
            <a:endParaRPr/>
          </a:p>
        </p:txBody>
      </p:sp>
      <p:pic>
        <p:nvPicPr>
          <p:cNvPr id="130" name="Google Shape;13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02714" y="1979821"/>
            <a:ext cx="2441286" cy="3427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011" y="-42313"/>
            <a:ext cx="7608890" cy="6947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2"/>
          <p:cNvSpPr txBox="1"/>
          <p:nvPr>
            <p:ph type="title"/>
          </p:nvPr>
        </p:nvSpPr>
        <p:spPr>
          <a:xfrm>
            <a:off x="1041400" y="190500"/>
            <a:ext cx="81280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4400"/>
              <a:buFont typeface="Calibri"/>
              <a:buNone/>
            </a:pPr>
            <a:r>
              <a:rPr lang="en-US">
                <a:solidFill>
                  <a:srgbClr val="1F497D"/>
                </a:solidFill>
              </a:rPr>
              <a:t>How Program Becomes Process</a:t>
            </a:r>
            <a:endParaRPr/>
          </a:p>
        </p:txBody>
      </p:sp>
      <p:sp>
        <p:nvSpPr>
          <p:cNvPr id="141" name="Google Shape;141;p12"/>
          <p:cNvSpPr txBox="1"/>
          <p:nvPr>
            <p:ph idx="1" type="body"/>
          </p:nvPr>
        </p:nvSpPr>
        <p:spPr>
          <a:xfrm>
            <a:off x="688975" y="1423627"/>
            <a:ext cx="4530600" cy="37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/>
              <a:t>When a program is launched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–"/>
            </a:pPr>
            <a:r>
              <a:rPr lang="en-US" sz="2000"/>
              <a:t>OS </a:t>
            </a:r>
            <a:r>
              <a:rPr lang="en-US">
                <a:solidFill>
                  <a:srgbClr val="FF0000"/>
                </a:solidFill>
              </a:rPr>
              <a:t>loads</a:t>
            </a:r>
            <a:r>
              <a:rPr lang="en-US" sz="2000"/>
              <a:t> program into memory</a:t>
            </a:r>
            <a:endParaRPr sz="2800"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–"/>
            </a:pPr>
            <a:r>
              <a:rPr lang="en-US" sz="2000"/>
              <a:t>Creates </a:t>
            </a:r>
            <a:r>
              <a:rPr lang="en-US">
                <a:solidFill>
                  <a:srgbClr val="FF0000"/>
                </a:solidFill>
              </a:rPr>
              <a:t>kernel data structure </a:t>
            </a:r>
            <a:r>
              <a:rPr lang="en-US" sz="2000"/>
              <a:t>for the process</a:t>
            </a:r>
            <a:endParaRPr sz="2800"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–"/>
            </a:pPr>
            <a:r>
              <a:rPr lang="en-US" sz="2000">
                <a:solidFill>
                  <a:srgbClr val="FF0000"/>
                </a:solidFill>
              </a:rPr>
              <a:t>Initializes</a:t>
            </a:r>
            <a:r>
              <a:rPr lang="en-US">
                <a:solidFill>
                  <a:srgbClr val="000000"/>
                </a:solidFill>
              </a:rPr>
              <a:t> data (</a:t>
            </a:r>
            <a:r>
              <a:rPr lang="en-US" sz="1800">
                <a:solidFill>
                  <a:srgbClr val="000000"/>
                </a:solidFill>
              </a:rPr>
              <a:t>global/static variables</a:t>
            </a:r>
            <a:r>
              <a:rPr lang="en-US">
                <a:solidFill>
                  <a:srgbClr val="000000"/>
                </a:solidFill>
              </a:rPr>
              <a:t>)</a:t>
            </a:r>
            <a:endParaRPr sz="2800"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–"/>
            </a:pPr>
            <a:r>
              <a:rPr lang="en-US" sz="2000"/>
              <a:t>Starts from an entry point (e.g., main())</a:t>
            </a:r>
            <a:endParaRPr/>
          </a:p>
        </p:txBody>
      </p:sp>
      <p:sp>
        <p:nvSpPr>
          <p:cNvPr id="142" name="Google Shape;142;p12"/>
          <p:cNvSpPr txBox="1"/>
          <p:nvPr>
            <p:ph idx="4294967295" type="sldNum"/>
          </p:nvPr>
        </p:nvSpPr>
        <p:spPr>
          <a:xfrm>
            <a:off x="8898597" y="5943917"/>
            <a:ext cx="245403" cy="243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000"/>
              <a:buFont typeface="Helvetica Neue"/>
              <a:buNone/>
            </a:pPr>
            <a:fld id="{00000000-1234-1234-1234-123412341234}" type="slidenum">
              <a:rPr lang="en-US" sz="1000">
                <a:solidFill>
                  <a:srgbClr val="80808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000" u="none" cap="none" strike="noStrike">
              <a:solidFill>
                <a:srgbClr val="80808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43" name="Google Shape;143;p12"/>
          <p:cNvGrpSpPr/>
          <p:nvPr/>
        </p:nvGrpSpPr>
        <p:grpSpPr>
          <a:xfrm>
            <a:off x="5676900" y="3276600"/>
            <a:ext cx="381000" cy="457200"/>
            <a:chOff x="0" y="0"/>
            <a:chExt cx="381000" cy="457200"/>
          </a:xfrm>
        </p:grpSpPr>
        <p:sp>
          <p:nvSpPr>
            <p:cNvPr id="144" name="Google Shape;144;p12"/>
            <p:cNvSpPr/>
            <p:nvPr/>
          </p:nvSpPr>
          <p:spPr>
            <a:xfrm>
              <a:off x="0" y="0"/>
              <a:ext cx="381000" cy="457200"/>
            </a:xfrm>
            <a:prstGeom prst="rect">
              <a:avLst/>
            </a:prstGeom>
            <a:gradFill>
              <a:gsLst>
                <a:gs pos="0">
                  <a:srgbClr val="FFFBFC"/>
                </a:gs>
                <a:gs pos="100000">
                  <a:srgbClr val="FFBBC8"/>
                </a:gs>
              </a:gsLst>
              <a:lin ang="2700000" scaled="0"/>
            </a:gradFill>
            <a:ln cap="flat" cmpd="sng" w="12700">
              <a:solidFill>
                <a:srgbClr val="800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2"/>
            <p:cNvSpPr/>
            <p:nvPr/>
          </p:nvSpPr>
          <p:spPr>
            <a:xfrm>
              <a:off x="42862" y="28575"/>
              <a:ext cx="293688" cy="4180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b="0" i="0" lang="en-US" sz="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101010101010101010101010101010101010101010101010</a:t>
              </a:r>
              <a:endParaRPr/>
            </a:p>
          </p:txBody>
        </p:sp>
      </p:grpSp>
      <p:cxnSp>
        <p:nvCxnSpPr>
          <p:cNvPr id="146" name="Google Shape;146;p12"/>
          <p:cNvCxnSpPr/>
          <p:nvPr/>
        </p:nvCxnSpPr>
        <p:spPr>
          <a:xfrm>
            <a:off x="6134100" y="3505200"/>
            <a:ext cx="304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7" name="Google Shape;147;p12"/>
          <p:cNvSpPr/>
          <p:nvPr/>
        </p:nvSpPr>
        <p:spPr>
          <a:xfrm>
            <a:off x="5301871" y="2782518"/>
            <a:ext cx="1143758" cy="2592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001E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A5001E"/>
                </a:solidFill>
                <a:latin typeface="Arial"/>
                <a:ea typeface="Arial"/>
                <a:cs typeface="Arial"/>
                <a:sym typeface="Arial"/>
              </a:rPr>
              <a:t>Executable</a:t>
            </a:r>
            <a:endParaRPr/>
          </a:p>
        </p:txBody>
      </p:sp>
      <p:sp>
        <p:nvSpPr>
          <p:cNvPr id="148" name="Google Shape;148;p12"/>
          <p:cNvSpPr/>
          <p:nvPr/>
        </p:nvSpPr>
        <p:spPr>
          <a:xfrm>
            <a:off x="5588000" y="3687762"/>
            <a:ext cx="546100" cy="2592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a.out</a:t>
            </a:r>
            <a:endParaRPr/>
          </a:p>
        </p:txBody>
      </p:sp>
      <p:sp>
        <p:nvSpPr>
          <p:cNvPr id="149" name="Google Shape;149;p12"/>
          <p:cNvSpPr/>
          <p:nvPr/>
        </p:nvSpPr>
        <p:spPr>
          <a:xfrm>
            <a:off x="6508446" y="4083050"/>
            <a:ext cx="724508" cy="2592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Loader</a:t>
            </a:r>
            <a:endParaRPr/>
          </a:p>
        </p:txBody>
      </p:sp>
      <p:grpSp>
        <p:nvGrpSpPr>
          <p:cNvPr id="150" name="Google Shape;150;p12"/>
          <p:cNvGrpSpPr/>
          <p:nvPr/>
        </p:nvGrpSpPr>
        <p:grpSpPr>
          <a:xfrm>
            <a:off x="6515100" y="3276600"/>
            <a:ext cx="609600" cy="457200"/>
            <a:chOff x="0" y="0"/>
            <a:chExt cx="609600" cy="457200"/>
          </a:xfrm>
        </p:grpSpPr>
        <p:sp>
          <p:nvSpPr>
            <p:cNvPr id="151" name="Google Shape;151;p12"/>
            <p:cNvSpPr/>
            <p:nvPr/>
          </p:nvSpPr>
          <p:spPr>
            <a:xfrm>
              <a:off x="0" y="0"/>
              <a:ext cx="609600" cy="4572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2"/>
            <p:cNvSpPr/>
            <p:nvPr/>
          </p:nvSpPr>
          <p:spPr>
            <a:xfrm>
              <a:off x="87586" y="53269"/>
              <a:ext cx="434428" cy="350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OS</a:t>
              </a:r>
              <a:endParaRPr/>
            </a:p>
          </p:txBody>
        </p:sp>
      </p:grpSp>
      <p:cxnSp>
        <p:nvCxnSpPr>
          <p:cNvPr id="153" name="Google Shape;153;p12"/>
          <p:cNvCxnSpPr/>
          <p:nvPr/>
        </p:nvCxnSpPr>
        <p:spPr>
          <a:xfrm>
            <a:off x="7213600" y="3505200"/>
            <a:ext cx="304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54" name="Google Shape;15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4275" y="2137569"/>
            <a:ext cx="1609195" cy="2813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4400"/>
              <a:buFont typeface="Calibri"/>
              <a:buNone/>
            </a:pPr>
            <a:r>
              <a:rPr lang="en-US">
                <a:solidFill>
                  <a:srgbClr val="1F497D"/>
                </a:solidFill>
              </a:rPr>
              <a:t>Process Creation</a:t>
            </a:r>
            <a:endParaRPr/>
          </a:p>
        </p:txBody>
      </p:sp>
      <p:sp>
        <p:nvSpPr>
          <p:cNvPr id="160" name="Google Shape;160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Four principal events for process creation: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–"/>
            </a:pPr>
            <a:r>
              <a:rPr lang="en-US" sz="2800">
                <a:solidFill>
                  <a:srgbClr val="FF0000"/>
                </a:solidFill>
              </a:rPr>
              <a:t>System initialization</a:t>
            </a:r>
            <a:r>
              <a:rPr lang="en-US">
                <a:solidFill>
                  <a:srgbClr val="000000"/>
                </a:solidFill>
              </a:rPr>
              <a:t>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–"/>
            </a:pPr>
            <a:r>
              <a:rPr lang="en-US" sz="2800"/>
              <a:t>Execution of process creation </a:t>
            </a:r>
            <a:r>
              <a:rPr lang="en-US">
                <a:solidFill>
                  <a:srgbClr val="FF0000"/>
                </a:solidFill>
              </a:rPr>
              <a:t>system call</a:t>
            </a:r>
            <a:r>
              <a:rPr lang="en-US" sz="2800"/>
              <a:t> by a running process.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–"/>
            </a:pPr>
            <a:r>
              <a:rPr lang="en-US" sz="2800"/>
              <a:t>A user can request to create a new process (typing a command or double clicking an icon).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4400"/>
              <a:buFont typeface="Calibri"/>
              <a:buNone/>
            </a:pPr>
            <a:r>
              <a:rPr lang="en-US">
                <a:solidFill>
                  <a:srgbClr val="1F497D"/>
                </a:solidFill>
              </a:rPr>
              <a:t>Process Termination</a:t>
            </a:r>
            <a:endParaRPr/>
          </a:p>
        </p:txBody>
      </p:sp>
      <p:sp>
        <p:nvSpPr>
          <p:cNvPr id="166" name="Google Shape;166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Nothing lasts forever, not even processes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☺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process terminates usually due to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–"/>
            </a:pPr>
            <a:r>
              <a:rPr lang="en-US" sz="2800"/>
              <a:t>Normal exit (voluntary)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–"/>
            </a:pPr>
            <a:r>
              <a:rPr lang="en-US" sz="2800"/>
              <a:t>Error exit (voluntary)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–"/>
            </a:pPr>
            <a:r>
              <a:rPr lang="en-US" sz="2800"/>
              <a:t>Fatal error (involuntary)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–"/>
            </a:pPr>
            <a:r>
              <a:rPr lang="en-US" sz="2800"/>
              <a:t>Killed by another process (involuntary)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"/>
          <p:cNvSpPr txBox="1"/>
          <p:nvPr>
            <p:ph type="title"/>
          </p:nvPr>
        </p:nvSpPr>
        <p:spPr>
          <a:xfrm>
            <a:off x="1295400" y="-328612"/>
            <a:ext cx="8128000" cy="129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4400"/>
              <a:buFont typeface="Calibri"/>
              <a:buNone/>
            </a:pPr>
            <a:r>
              <a:rPr lang="en-US">
                <a:solidFill>
                  <a:srgbClr val="1F497D"/>
                </a:solidFill>
              </a:rPr>
              <a:t>Lifecycle of a Process</a:t>
            </a:r>
            <a:endParaRPr/>
          </a:p>
        </p:txBody>
      </p:sp>
      <p:pic>
        <p:nvPicPr>
          <p:cNvPr id="172" name="Google Shape;172;p15"/>
          <p:cNvPicPr preferRelativeResize="0"/>
          <p:nvPr/>
        </p:nvPicPr>
        <p:blipFill rotWithShape="1">
          <a:blip r:embed="rId3">
            <a:alphaModFix/>
          </a:blip>
          <a:srcRect b="24419" l="459" r="688" t="24141"/>
          <a:stretch/>
        </p:blipFill>
        <p:spPr>
          <a:xfrm>
            <a:off x="1295400" y="762000"/>
            <a:ext cx="6553201" cy="2557464"/>
          </a:xfrm>
          <a:prstGeom prst="rect">
            <a:avLst/>
          </a:prstGeom>
          <a:noFill/>
          <a:ln cap="flat" cmpd="sng" w="38100">
            <a:solidFill>
              <a:srgbClr val="CC66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173" name="Google Shape;173;p15"/>
          <p:cNvSpPr/>
          <p:nvPr/>
        </p:nvSpPr>
        <p:spPr>
          <a:xfrm>
            <a:off x="3505200" y="2133600"/>
            <a:ext cx="1967348" cy="333375"/>
          </a:xfrm>
          <a:custGeom>
            <a:rect b="b" l="l" r="r" t="t"/>
            <a:pathLst>
              <a:path extrusionOk="0" h="21600" w="21449">
                <a:moveTo>
                  <a:pt x="0" y="0"/>
                </a:moveTo>
                <a:cubicBezTo>
                  <a:pt x="546" y="2631"/>
                  <a:pt x="929" y="4715"/>
                  <a:pt x="1584" y="6030"/>
                </a:cubicBezTo>
                <a:cubicBezTo>
                  <a:pt x="2859" y="13706"/>
                  <a:pt x="5027" y="16227"/>
                  <a:pt x="6757" y="17324"/>
                </a:cubicBezTo>
                <a:cubicBezTo>
                  <a:pt x="7904" y="19078"/>
                  <a:pt x="9052" y="20613"/>
                  <a:pt x="10217" y="21600"/>
                </a:cubicBezTo>
                <a:cubicBezTo>
                  <a:pt x="12840" y="20723"/>
                  <a:pt x="15462" y="20723"/>
                  <a:pt x="17976" y="15570"/>
                </a:cubicBezTo>
                <a:cubicBezTo>
                  <a:pt x="18722" y="14035"/>
                  <a:pt x="19378" y="11951"/>
                  <a:pt x="20125" y="10416"/>
                </a:cubicBezTo>
                <a:cubicBezTo>
                  <a:pt x="20453" y="9758"/>
                  <a:pt x="20689" y="8114"/>
                  <a:pt x="20981" y="6908"/>
                </a:cubicBezTo>
                <a:cubicBezTo>
                  <a:pt x="21454" y="5044"/>
                  <a:pt x="21600" y="5153"/>
                  <a:pt x="21272" y="5153"/>
                </a:cubicBezTo>
              </a:path>
            </a:pathLst>
          </a:cu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5"/>
          <p:cNvSpPr/>
          <p:nvPr/>
        </p:nvSpPr>
        <p:spPr>
          <a:xfrm>
            <a:off x="3519306" y="1214437"/>
            <a:ext cx="2005194" cy="414708"/>
          </a:xfrm>
          <a:custGeom>
            <a:rect b="b" l="l" r="r" t="t"/>
            <a:pathLst>
              <a:path extrusionOk="0" h="19661" w="21382">
                <a:moveTo>
                  <a:pt x="21382" y="18439"/>
                </a:moveTo>
                <a:cubicBezTo>
                  <a:pt x="20282" y="13622"/>
                  <a:pt x="19215" y="10537"/>
                  <a:pt x="17776" y="8354"/>
                </a:cubicBezTo>
                <a:cubicBezTo>
                  <a:pt x="17624" y="8128"/>
                  <a:pt x="17522" y="7451"/>
                  <a:pt x="17370" y="7150"/>
                </a:cubicBezTo>
                <a:cubicBezTo>
                  <a:pt x="16558" y="5494"/>
                  <a:pt x="15440" y="3838"/>
                  <a:pt x="14560" y="3010"/>
                </a:cubicBezTo>
                <a:cubicBezTo>
                  <a:pt x="13358" y="1882"/>
                  <a:pt x="14154" y="2634"/>
                  <a:pt x="12292" y="1204"/>
                </a:cubicBezTo>
                <a:cubicBezTo>
                  <a:pt x="12021" y="978"/>
                  <a:pt x="11767" y="828"/>
                  <a:pt x="11496" y="602"/>
                </a:cubicBezTo>
                <a:cubicBezTo>
                  <a:pt x="11225" y="376"/>
                  <a:pt x="10684" y="0"/>
                  <a:pt x="10684" y="0"/>
                </a:cubicBezTo>
                <a:cubicBezTo>
                  <a:pt x="9092" y="452"/>
                  <a:pt x="7992" y="828"/>
                  <a:pt x="6553" y="3010"/>
                </a:cubicBezTo>
                <a:cubicBezTo>
                  <a:pt x="6147" y="3613"/>
                  <a:pt x="5758" y="4139"/>
                  <a:pt x="5351" y="4741"/>
                </a:cubicBezTo>
                <a:cubicBezTo>
                  <a:pt x="5080" y="5118"/>
                  <a:pt x="4539" y="5946"/>
                  <a:pt x="4539" y="5946"/>
                </a:cubicBezTo>
                <a:cubicBezTo>
                  <a:pt x="3929" y="7827"/>
                  <a:pt x="3235" y="9107"/>
                  <a:pt x="2541" y="10160"/>
                </a:cubicBezTo>
                <a:cubicBezTo>
                  <a:pt x="2101" y="10838"/>
                  <a:pt x="1796" y="12418"/>
                  <a:pt x="1339" y="13095"/>
                </a:cubicBezTo>
                <a:cubicBezTo>
                  <a:pt x="1102" y="14149"/>
                  <a:pt x="764" y="14902"/>
                  <a:pt x="544" y="16031"/>
                </a:cubicBezTo>
                <a:cubicBezTo>
                  <a:pt x="188" y="17837"/>
                  <a:pt x="-218" y="21600"/>
                  <a:pt x="137" y="18439"/>
                </a:cubicBezTo>
              </a:path>
            </a:pathLst>
          </a:cu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5"/>
          <p:cNvSpPr/>
          <p:nvPr/>
        </p:nvSpPr>
        <p:spPr>
          <a:xfrm>
            <a:off x="3394075" y="2205038"/>
            <a:ext cx="476250" cy="738188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cubicBezTo>
                  <a:pt x="19368" y="19788"/>
                  <a:pt x="17784" y="18070"/>
                  <a:pt x="14760" y="16862"/>
                </a:cubicBezTo>
                <a:cubicBezTo>
                  <a:pt x="13104" y="15143"/>
                  <a:pt x="11088" y="14307"/>
                  <a:pt x="8568" y="13192"/>
                </a:cubicBezTo>
                <a:cubicBezTo>
                  <a:pt x="6552" y="9337"/>
                  <a:pt x="9720" y="15050"/>
                  <a:pt x="6840" y="10963"/>
                </a:cubicBezTo>
                <a:cubicBezTo>
                  <a:pt x="5328" y="8779"/>
                  <a:pt x="4536" y="6503"/>
                  <a:pt x="2880" y="4366"/>
                </a:cubicBezTo>
                <a:cubicBezTo>
                  <a:pt x="2304" y="3623"/>
                  <a:pt x="1656" y="2926"/>
                  <a:pt x="1152" y="2183"/>
                </a:cubicBezTo>
                <a:cubicBezTo>
                  <a:pt x="648" y="1486"/>
                  <a:pt x="0" y="0"/>
                  <a:pt x="0" y="0"/>
                </a:cubicBezTo>
              </a:path>
            </a:pathLst>
          </a:cu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5"/>
          <p:cNvSpPr/>
          <p:nvPr/>
        </p:nvSpPr>
        <p:spPr>
          <a:xfrm>
            <a:off x="5132034" y="2154238"/>
            <a:ext cx="454379" cy="763941"/>
          </a:xfrm>
          <a:custGeom>
            <a:rect b="b" l="l" r="r" t="t"/>
            <a:pathLst>
              <a:path extrusionOk="0" h="21521" w="21392">
                <a:moveTo>
                  <a:pt x="21392" y="0"/>
                </a:moveTo>
                <a:cubicBezTo>
                  <a:pt x="20346" y="3086"/>
                  <a:pt x="19000" y="6171"/>
                  <a:pt x="17281" y="9168"/>
                </a:cubicBezTo>
                <a:cubicBezTo>
                  <a:pt x="16160" y="11135"/>
                  <a:pt x="14890" y="13058"/>
                  <a:pt x="11377" y="13774"/>
                </a:cubicBezTo>
                <a:cubicBezTo>
                  <a:pt x="11003" y="14132"/>
                  <a:pt x="10704" y="14534"/>
                  <a:pt x="10181" y="14847"/>
                </a:cubicBezTo>
                <a:cubicBezTo>
                  <a:pt x="9732" y="15116"/>
                  <a:pt x="8910" y="15205"/>
                  <a:pt x="8462" y="15518"/>
                </a:cubicBezTo>
                <a:cubicBezTo>
                  <a:pt x="5099" y="18067"/>
                  <a:pt x="11153" y="15071"/>
                  <a:pt x="6668" y="17665"/>
                </a:cubicBezTo>
                <a:cubicBezTo>
                  <a:pt x="2109" y="20303"/>
                  <a:pt x="7789" y="16010"/>
                  <a:pt x="3155" y="19409"/>
                </a:cubicBezTo>
                <a:cubicBezTo>
                  <a:pt x="2408" y="19945"/>
                  <a:pt x="1436" y="21242"/>
                  <a:pt x="166" y="21511"/>
                </a:cubicBezTo>
                <a:cubicBezTo>
                  <a:pt x="-208" y="21600"/>
                  <a:pt x="166" y="21063"/>
                  <a:pt x="166" y="20840"/>
                </a:cubicBezTo>
              </a:path>
            </a:pathLst>
          </a:cu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5"/>
          <p:cNvSpPr/>
          <p:nvPr/>
        </p:nvSpPr>
        <p:spPr>
          <a:xfrm>
            <a:off x="2579688" y="1014412"/>
            <a:ext cx="752476" cy="51435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2278" y="1667"/>
                  <a:pt x="4967" y="2000"/>
                  <a:pt x="7200" y="3667"/>
                </a:cubicBezTo>
                <a:cubicBezTo>
                  <a:pt x="9570" y="5467"/>
                  <a:pt x="12213" y="7667"/>
                  <a:pt x="14765" y="8933"/>
                </a:cubicBezTo>
                <a:cubicBezTo>
                  <a:pt x="16770" y="11867"/>
                  <a:pt x="18866" y="14400"/>
                  <a:pt x="20506" y="17867"/>
                </a:cubicBezTo>
                <a:cubicBezTo>
                  <a:pt x="20780" y="19067"/>
                  <a:pt x="21600" y="20467"/>
                  <a:pt x="21600" y="21600"/>
                </a:cubicBezTo>
              </a:path>
            </a:pathLst>
          </a:cu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5"/>
          <p:cNvSpPr/>
          <p:nvPr/>
        </p:nvSpPr>
        <p:spPr>
          <a:xfrm>
            <a:off x="5599112" y="1052512"/>
            <a:ext cx="889001" cy="500063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cubicBezTo>
                  <a:pt x="1466" y="18446"/>
                  <a:pt x="2970" y="15291"/>
                  <a:pt x="4860" y="12960"/>
                </a:cubicBezTo>
                <a:cubicBezTo>
                  <a:pt x="7791" y="5074"/>
                  <a:pt x="13114" y="2743"/>
                  <a:pt x="17974" y="549"/>
                </a:cubicBezTo>
                <a:cubicBezTo>
                  <a:pt x="18669" y="754"/>
                  <a:pt x="19401" y="891"/>
                  <a:pt x="20096" y="1097"/>
                </a:cubicBezTo>
                <a:cubicBezTo>
                  <a:pt x="20404" y="1234"/>
                  <a:pt x="20713" y="1783"/>
                  <a:pt x="20983" y="1577"/>
                </a:cubicBezTo>
                <a:cubicBezTo>
                  <a:pt x="21330" y="1303"/>
                  <a:pt x="21600" y="0"/>
                  <a:pt x="21600" y="0"/>
                </a:cubicBezTo>
              </a:path>
            </a:pathLst>
          </a:cu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5"/>
          <p:cNvSpPr/>
          <p:nvPr/>
        </p:nvSpPr>
        <p:spPr>
          <a:xfrm>
            <a:off x="1295400" y="762000"/>
            <a:ext cx="1295400" cy="609600"/>
          </a:xfrm>
          <a:prstGeom prst="ellipse">
            <a:avLst/>
          </a:prstGeom>
          <a:noFill/>
          <a:ln cap="flat" cmpd="sng" w="571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5"/>
          <p:cNvSpPr/>
          <p:nvPr/>
        </p:nvSpPr>
        <p:spPr>
          <a:xfrm>
            <a:off x="4867275" y="1577975"/>
            <a:ext cx="1295400" cy="609600"/>
          </a:xfrm>
          <a:prstGeom prst="ellipse">
            <a:avLst/>
          </a:prstGeom>
          <a:noFill/>
          <a:ln cap="flat" cmpd="sng" w="571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5"/>
          <p:cNvSpPr/>
          <p:nvPr/>
        </p:nvSpPr>
        <p:spPr>
          <a:xfrm>
            <a:off x="2790825" y="1566862"/>
            <a:ext cx="1295400" cy="609601"/>
          </a:xfrm>
          <a:prstGeom prst="ellipse">
            <a:avLst/>
          </a:prstGeom>
          <a:noFill/>
          <a:ln cap="flat" cmpd="sng" w="571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5"/>
          <p:cNvSpPr/>
          <p:nvPr/>
        </p:nvSpPr>
        <p:spPr>
          <a:xfrm>
            <a:off x="6532563" y="750887"/>
            <a:ext cx="1295401" cy="609601"/>
          </a:xfrm>
          <a:prstGeom prst="ellipse">
            <a:avLst/>
          </a:prstGeom>
          <a:noFill/>
          <a:ln cap="flat" cmpd="sng" w="571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5"/>
          <p:cNvSpPr/>
          <p:nvPr/>
        </p:nvSpPr>
        <p:spPr>
          <a:xfrm>
            <a:off x="3867150" y="2708275"/>
            <a:ext cx="1295400" cy="609600"/>
          </a:xfrm>
          <a:prstGeom prst="ellipse">
            <a:avLst/>
          </a:prstGeom>
          <a:noFill/>
          <a:ln cap="flat" cmpd="sng" w="571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5"/>
          <p:cNvSpPr/>
          <p:nvPr/>
        </p:nvSpPr>
        <p:spPr>
          <a:xfrm>
            <a:off x="3511550" y="2138363"/>
            <a:ext cx="1967348" cy="333376"/>
          </a:xfrm>
          <a:custGeom>
            <a:rect b="b" l="l" r="r" t="t"/>
            <a:pathLst>
              <a:path extrusionOk="0" h="21600" w="21449">
                <a:moveTo>
                  <a:pt x="0" y="0"/>
                </a:moveTo>
                <a:cubicBezTo>
                  <a:pt x="546" y="2631"/>
                  <a:pt x="929" y="4715"/>
                  <a:pt x="1584" y="6030"/>
                </a:cubicBezTo>
                <a:cubicBezTo>
                  <a:pt x="2859" y="13706"/>
                  <a:pt x="5027" y="16227"/>
                  <a:pt x="6757" y="17324"/>
                </a:cubicBezTo>
                <a:cubicBezTo>
                  <a:pt x="7904" y="19078"/>
                  <a:pt x="9052" y="20613"/>
                  <a:pt x="10217" y="21600"/>
                </a:cubicBezTo>
                <a:cubicBezTo>
                  <a:pt x="12840" y="20723"/>
                  <a:pt x="15462" y="20723"/>
                  <a:pt x="17976" y="15570"/>
                </a:cubicBezTo>
                <a:cubicBezTo>
                  <a:pt x="18722" y="14035"/>
                  <a:pt x="19378" y="11951"/>
                  <a:pt x="20125" y="10416"/>
                </a:cubicBezTo>
                <a:cubicBezTo>
                  <a:pt x="20453" y="9758"/>
                  <a:pt x="20689" y="8114"/>
                  <a:pt x="20981" y="6908"/>
                </a:cubicBezTo>
                <a:cubicBezTo>
                  <a:pt x="21454" y="5044"/>
                  <a:pt x="21600" y="5153"/>
                  <a:pt x="21272" y="5153"/>
                </a:cubicBezTo>
              </a:path>
            </a:pathLst>
          </a:cu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5"/>
          <p:cNvSpPr/>
          <p:nvPr/>
        </p:nvSpPr>
        <p:spPr>
          <a:xfrm>
            <a:off x="3525656" y="1219200"/>
            <a:ext cx="2005194" cy="414708"/>
          </a:xfrm>
          <a:custGeom>
            <a:rect b="b" l="l" r="r" t="t"/>
            <a:pathLst>
              <a:path extrusionOk="0" h="19661" w="21382">
                <a:moveTo>
                  <a:pt x="21382" y="18439"/>
                </a:moveTo>
                <a:cubicBezTo>
                  <a:pt x="20282" y="13622"/>
                  <a:pt x="19215" y="10537"/>
                  <a:pt x="17776" y="8354"/>
                </a:cubicBezTo>
                <a:cubicBezTo>
                  <a:pt x="17624" y="8128"/>
                  <a:pt x="17522" y="7451"/>
                  <a:pt x="17370" y="7150"/>
                </a:cubicBezTo>
                <a:cubicBezTo>
                  <a:pt x="16558" y="5494"/>
                  <a:pt x="15440" y="3838"/>
                  <a:pt x="14560" y="3010"/>
                </a:cubicBezTo>
                <a:cubicBezTo>
                  <a:pt x="13358" y="1882"/>
                  <a:pt x="14154" y="2634"/>
                  <a:pt x="12292" y="1204"/>
                </a:cubicBezTo>
                <a:cubicBezTo>
                  <a:pt x="12021" y="978"/>
                  <a:pt x="11767" y="828"/>
                  <a:pt x="11496" y="602"/>
                </a:cubicBezTo>
                <a:cubicBezTo>
                  <a:pt x="11225" y="376"/>
                  <a:pt x="10684" y="0"/>
                  <a:pt x="10684" y="0"/>
                </a:cubicBezTo>
                <a:cubicBezTo>
                  <a:pt x="9092" y="452"/>
                  <a:pt x="7992" y="828"/>
                  <a:pt x="6553" y="3010"/>
                </a:cubicBezTo>
                <a:cubicBezTo>
                  <a:pt x="6147" y="3613"/>
                  <a:pt x="5758" y="4139"/>
                  <a:pt x="5351" y="4741"/>
                </a:cubicBezTo>
                <a:cubicBezTo>
                  <a:pt x="5080" y="5118"/>
                  <a:pt x="4539" y="5946"/>
                  <a:pt x="4539" y="5946"/>
                </a:cubicBezTo>
                <a:cubicBezTo>
                  <a:pt x="3929" y="7827"/>
                  <a:pt x="3235" y="9107"/>
                  <a:pt x="2541" y="10160"/>
                </a:cubicBezTo>
                <a:cubicBezTo>
                  <a:pt x="2101" y="10838"/>
                  <a:pt x="1796" y="12418"/>
                  <a:pt x="1339" y="13095"/>
                </a:cubicBezTo>
                <a:cubicBezTo>
                  <a:pt x="1102" y="14149"/>
                  <a:pt x="764" y="14902"/>
                  <a:pt x="544" y="16031"/>
                </a:cubicBezTo>
                <a:cubicBezTo>
                  <a:pt x="188" y="17837"/>
                  <a:pt x="-218" y="21600"/>
                  <a:pt x="137" y="18439"/>
                </a:cubicBezTo>
              </a:path>
            </a:pathLst>
          </a:cu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5"/>
          <p:cNvSpPr/>
          <p:nvPr/>
        </p:nvSpPr>
        <p:spPr>
          <a:xfrm>
            <a:off x="4873625" y="1582737"/>
            <a:ext cx="1295400" cy="609601"/>
          </a:xfrm>
          <a:prstGeom prst="ellipse">
            <a:avLst/>
          </a:prstGeom>
          <a:noFill/>
          <a:ln cap="flat" cmpd="sng" w="571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5"/>
          <p:cNvSpPr/>
          <p:nvPr/>
        </p:nvSpPr>
        <p:spPr>
          <a:xfrm>
            <a:off x="2797175" y="1571625"/>
            <a:ext cx="1295400" cy="609600"/>
          </a:xfrm>
          <a:prstGeom prst="ellipse">
            <a:avLst/>
          </a:prstGeom>
          <a:noFill/>
          <a:ln cap="flat" cmpd="sng" w="571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5"/>
          <p:cNvSpPr/>
          <p:nvPr/>
        </p:nvSpPr>
        <p:spPr>
          <a:xfrm>
            <a:off x="3505200" y="2133600"/>
            <a:ext cx="1967348" cy="333375"/>
          </a:xfrm>
          <a:custGeom>
            <a:rect b="b" l="l" r="r" t="t"/>
            <a:pathLst>
              <a:path extrusionOk="0" h="21600" w="21449">
                <a:moveTo>
                  <a:pt x="0" y="0"/>
                </a:moveTo>
                <a:cubicBezTo>
                  <a:pt x="546" y="2631"/>
                  <a:pt x="929" y="4715"/>
                  <a:pt x="1584" y="6030"/>
                </a:cubicBezTo>
                <a:cubicBezTo>
                  <a:pt x="2859" y="13706"/>
                  <a:pt x="5027" y="16227"/>
                  <a:pt x="6757" y="17324"/>
                </a:cubicBezTo>
                <a:cubicBezTo>
                  <a:pt x="7904" y="19078"/>
                  <a:pt x="9052" y="20613"/>
                  <a:pt x="10217" y="21600"/>
                </a:cubicBezTo>
                <a:cubicBezTo>
                  <a:pt x="12840" y="20723"/>
                  <a:pt x="15462" y="20723"/>
                  <a:pt x="17976" y="15570"/>
                </a:cubicBezTo>
                <a:cubicBezTo>
                  <a:pt x="18722" y="14035"/>
                  <a:pt x="19378" y="11951"/>
                  <a:pt x="20125" y="10416"/>
                </a:cubicBezTo>
                <a:cubicBezTo>
                  <a:pt x="20453" y="9758"/>
                  <a:pt x="20689" y="8114"/>
                  <a:pt x="20981" y="6908"/>
                </a:cubicBezTo>
                <a:cubicBezTo>
                  <a:pt x="21454" y="5044"/>
                  <a:pt x="21600" y="5153"/>
                  <a:pt x="21272" y="5153"/>
                </a:cubicBezTo>
              </a:path>
            </a:pathLst>
          </a:cu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5"/>
          <p:cNvSpPr/>
          <p:nvPr/>
        </p:nvSpPr>
        <p:spPr>
          <a:xfrm>
            <a:off x="2790825" y="1566862"/>
            <a:ext cx="1295400" cy="609601"/>
          </a:xfrm>
          <a:prstGeom prst="ellipse">
            <a:avLst/>
          </a:prstGeom>
          <a:noFill/>
          <a:ln cap="flat" cmpd="sng" w="571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5"/>
          <p:cNvSpPr/>
          <p:nvPr/>
        </p:nvSpPr>
        <p:spPr>
          <a:xfrm>
            <a:off x="4876800" y="1600200"/>
            <a:ext cx="1295400" cy="609600"/>
          </a:xfrm>
          <a:prstGeom prst="ellipse">
            <a:avLst/>
          </a:prstGeom>
          <a:noFill/>
          <a:ln cap="flat" cmpd="sng" w="571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5"/>
          <p:cNvSpPr/>
          <p:nvPr/>
        </p:nvSpPr>
        <p:spPr>
          <a:xfrm>
            <a:off x="3505200" y="2133600"/>
            <a:ext cx="1967348" cy="333375"/>
          </a:xfrm>
          <a:custGeom>
            <a:rect b="b" l="l" r="r" t="t"/>
            <a:pathLst>
              <a:path extrusionOk="0" h="21600" w="21449">
                <a:moveTo>
                  <a:pt x="0" y="0"/>
                </a:moveTo>
                <a:cubicBezTo>
                  <a:pt x="546" y="2631"/>
                  <a:pt x="929" y="4715"/>
                  <a:pt x="1584" y="6030"/>
                </a:cubicBezTo>
                <a:cubicBezTo>
                  <a:pt x="2859" y="13706"/>
                  <a:pt x="5027" y="16227"/>
                  <a:pt x="6757" y="17324"/>
                </a:cubicBezTo>
                <a:cubicBezTo>
                  <a:pt x="7904" y="19078"/>
                  <a:pt x="9052" y="20613"/>
                  <a:pt x="10217" y="21600"/>
                </a:cubicBezTo>
                <a:cubicBezTo>
                  <a:pt x="12840" y="20723"/>
                  <a:pt x="15462" y="20723"/>
                  <a:pt x="17976" y="15570"/>
                </a:cubicBezTo>
                <a:cubicBezTo>
                  <a:pt x="18722" y="14035"/>
                  <a:pt x="19378" y="11951"/>
                  <a:pt x="20125" y="10416"/>
                </a:cubicBezTo>
                <a:cubicBezTo>
                  <a:pt x="20453" y="9758"/>
                  <a:pt x="20689" y="8114"/>
                  <a:pt x="20981" y="6908"/>
                </a:cubicBezTo>
                <a:cubicBezTo>
                  <a:pt x="21454" y="5044"/>
                  <a:pt x="21600" y="5153"/>
                  <a:pt x="21272" y="5153"/>
                </a:cubicBezTo>
              </a:path>
            </a:pathLst>
          </a:cu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5"/>
          <p:cNvSpPr/>
          <p:nvPr/>
        </p:nvSpPr>
        <p:spPr>
          <a:xfrm>
            <a:off x="2790825" y="1566862"/>
            <a:ext cx="1295400" cy="609601"/>
          </a:xfrm>
          <a:prstGeom prst="ellipse">
            <a:avLst/>
          </a:prstGeom>
          <a:noFill/>
          <a:ln cap="flat" cmpd="sng" w="571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5"/>
          <p:cNvSpPr/>
          <p:nvPr/>
        </p:nvSpPr>
        <p:spPr>
          <a:xfrm>
            <a:off x="4876800" y="1600200"/>
            <a:ext cx="1295400" cy="609600"/>
          </a:xfrm>
          <a:prstGeom prst="ellipse">
            <a:avLst/>
          </a:prstGeom>
          <a:noFill/>
          <a:ln cap="flat" cmpd="sng" w="571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5"/>
          <p:cNvSpPr/>
          <p:nvPr/>
        </p:nvSpPr>
        <p:spPr>
          <a:xfrm>
            <a:off x="3525656" y="1219200"/>
            <a:ext cx="2005194" cy="414708"/>
          </a:xfrm>
          <a:custGeom>
            <a:rect b="b" l="l" r="r" t="t"/>
            <a:pathLst>
              <a:path extrusionOk="0" h="19661" w="21382">
                <a:moveTo>
                  <a:pt x="21382" y="18439"/>
                </a:moveTo>
                <a:cubicBezTo>
                  <a:pt x="20282" y="13622"/>
                  <a:pt x="19215" y="10537"/>
                  <a:pt x="17776" y="8354"/>
                </a:cubicBezTo>
                <a:cubicBezTo>
                  <a:pt x="17624" y="8128"/>
                  <a:pt x="17522" y="7451"/>
                  <a:pt x="17370" y="7150"/>
                </a:cubicBezTo>
                <a:cubicBezTo>
                  <a:pt x="16558" y="5494"/>
                  <a:pt x="15440" y="3838"/>
                  <a:pt x="14560" y="3010"/>
                </a:cubicBezTo>
                <a:cubicBezTo>
                  <a:pt x="13358" y="1882"/>
                  <a:pt x="14154" y="2634"/>
                  <a:pt x="12292" y="1204"/>
                </a:cubicBezTo>
                <a:cubicBezTo>
                  <a:pt x="12021" y="978"/>
                  <a:pt x="11767" y="828"/>
                  <a:pt x="11496" y="602"/>
                </a:cubicBezTo>
                <a:cubicBezTo>
                  <a:pt x="11225" y="376"/>
                  <a:pt x="10684" y="0"/>
                  <a:pt x="10684" y="0"/>
                </a:cubicBezTo>
                <a:cubicBezTo>
                  <a:pt x="9092" y="452"/>
                  <a:pt x="7992" y="828"/>
                  <a:pt x="6553" y="3010"/>
                </a:cubicBezTo>
                <a:cubicBezTo>
                  <a:pt x="6147" y="3613"/>
                  <a:pt x="5758" y="4139"/>
                  <a:pt x="5351" y="4741"/>
                </a:cubicBezTo>
                <a:cubicBezTo>
                  <a:pt x="5080" y="5118"/>
                  <a:pt x="4539" y="5946"/>
                  <a:pt x="4539" y="5946"/>
                </a:cubicBezTo>
                <a:cubicBezTo>
                  <a:pt x="3929" y="7827"/>
                  <a:pt x="3235" y="9107"/>
                  <a:pt x="2541" y="10160"/>
                </a:cubicBezTo>
                <a:cubicBezTo>
                  <a:pt x="2101" y="10838"/>
                  <a:pt x="1796" y="12418"/>
                  <a:pt x="1339" y="13095"/>
                </a:cubicBezTo>
                <a:cubicBezTo>
                  <a:pt x="1102" y="14149"/>
                  <a:pt x="764" y="14902"/>
                  <a:pt x="544" y="16031"/>
                </a:cubicBezTo>
                <a:cubicBezTo>
                  <a:pt x="188" y="17837"/>
                  <a:pt x="-218" y="21600"/>
                  <a:pt x="137" y="18439"/>
                </a:cubicBezTo>
              </a:path>
            </a:pathLst>
          </a:cu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5"/>
          <p:cNvSpPr/>
          <p:nvPr/>
        </p:nvSpPr>
        <p:spPr>
          <a:xfrm>
            <a:off x="3505200" y="2133600"/>
            <a:ext cx="1967348" cy="333375"/>
          </a:xfrm>
          <a:custGeom>
            <a:rect b="b" l="l" r="r" t="t"/>
            <a:pathLst>
              <a:path extrusionOk="0" h="21600" w="21449">
                <a:moveTo>
                  <a:pt x="0" y="0"/>
                </a:moveTo>
                <a:cubicBezTo>
                  <a:pt x="546" y="2631"/>
                  <a:pt x="929" y="4715"/>
                  <a:pt x="1584" y="6030"/>
                </a:cubicBezTo>
                <a:cubicBezTo>
                  <a:pt x="2859" y="13706"/>
                  <a:pt x="5027" y="16227"/>
                  <a:pt x="6757" y="17324"/>
                </a:cubicBezTo>
                <a:cubicBezTo>
                  <a:pt x="7904" y="19078"/>
                  <a:pt x="9052" y="20613"/>
                  <a:pt x="10217" y="21600"/>
                </a:cubicBezTo>
                <a:cubicBezTo>
                  <a:pt x="12840" y="20723"/>
                  <a:pt x="15462" y="20723"/>
                  <a:pt x="17976" y="15570"/>
                </a:cubicBezTo>
                <a:cubicBezTo>
                  <a:pt x="18722" y="14035"/>
                  <a:pt x="19378" y="11951"/>
                  <a:pt x="20125" y="10416"/>
                </a:cubicBezTo>
                <a:cubicBezTo>
                  <a:pt x="20453" y="9758"/>
                  <a:pt x="20689" y="8114"/>
                  <a:pt x="20981" y="6908"/>
                </a:cubicBezTo>
                <a:cubicBezTo>
                  <a:pt x="21454" y="5044"/>
                  <a:pt x="21600" y="5153"/>
                  <a:pt x="21272" y="5153"/>
                </a:cubicBezTo>
              </a:path>
            </a:pathLst>
          </a:cu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5"/>
          <p:cNvSpPr/>
          <p:nvPr/>
        </p:nvSpPr>
        <p:spPr>
          <a:xfrm>
            <a:off x="2790825" y="1566862"/>
            <a:ext cx="1295400" cy="609601"/>
          </a:xfrm>
          <a:prstGeom prst="ellipse">
            <a:avLst/>
          </a:prstGeom>
          <a:noFill/>
          <a:ln cap="flat" cmpd="sng" w="571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5"/>
          <p:cNvSpPr/>
          <p:nvPr/>
        </p:nvSpPr>
        <p:spPr>
          <a:xfrm>
            <a:off x="4876800" y="1600200"/>
            <a:ext cx="1295400" cy="609600"/>
          </a:xfrm>
          <a:prstGeom prst="ellipse">
            <a:avLst/>
          </a:prstGeom>
          <a:noFill/>
          <a:ln cap="flat" cmpd="sng" w="571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5"/>
          <p:cNvSpPr/>
          <p:nvPr/>
        </p:nvSpPr>
        <p:spPr>
          <a:xfrm>
            <a:off x="228600" y="3538313"/>
            <a:ext cx="8915400" cy="31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44425" spcFirstLastPara="1" rIns="44425" wrap="square" tIns="44425">
            <a:sp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a process executes, it changes </a:t>
            </a: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FF"/>
              </a:buClr>
              <a:buSzPts val="2600"/>
              <a:buFont typeface="Calibri"/>
              <a:buChar char="–"/>
            </a:pPr>
            <a:r>
              <a:rPr b="0" i="0" lang="en-US" sz="26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 The process is being created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FF"/>
              </a:buClr>
              <a:buSzPts val="2600"/>
              <a:buFont typeface="Calibri"/>
              <a:buChar char="–"/>
            </a:pPr>
            <a:r>
              <a:rPr b="0" i="0" lang="en-US" sz="26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ready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 The process is waiting to run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FF"/>
              </a:buClr>
              <a:buSzPts val="2600"/>
              <a:buFont typeface="Calibri"/>
              <a:buChar char="–"/>
            </a:pPr>
            <a:r>
              <a:rPr b="0" i="0" lang="en-US" sz="26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running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 Instructions are being executed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FF"/>
              </a:buClr>
              <a:buSzPts val="2600"/>
              <a:buFont typeface="Calibri"/>
              <a:buChar char="–"/>
            </a:pPr>
            <a:r>
              <a:rPr b="0" i="0" lang="en-US" sz="26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waiting (or, blocked)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 Process waiting for some event to occur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FF"/>
              </a:buClr>
              <a:buSzPts val="2600"/>
              <a:buFont typeface="Calibri"/>
              <a:buChar char="–"/>
            </a:pPr>
            <a:r>
              <a:rPr b="0" i="0" lang="en-US" sz="26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terminated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 The process has finished execution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6"/>
          <p:cNvSpPr txBox="1"/>
          <p:nvPr>
            <p:ph type="title"/>
          </p:nvPr>
        </p:nvSpPr>
        <p:spPr>
          <a:xfrm>
            <a:off x="522150" y="391885"/>
            <a:ext cx="8128001" cy="1028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4400"/>
              <a:buFont typeface="Calibri"/>
              <a:buNone/>
            </a:pPr>
            <a:r>
              <a:rPr lang="en-US">
                <a:solidFill>
                  <a:srgbClr val="1F497D"/>
                </a:solidFill>
              </a:rPr>
              <a:t>Process Data Structures</a:t>
            </a:r>
            <a:endParaRPr/>
          </a:p>
        </p:txBody>
      </p:sp>
      <p:sp>
        <p:nvSpPr>
          <p:cNvPr id="204" name="Google Shape;204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28600" lvl="1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–"/>
            </a:pPr>
            <a:r>
              <a:rPr lang="en-US" sz="2800"/>
              <a:t>OS </a:t>
            </a:r>
            <a:r>
              <a:rPr lang="en-US">
                <a:solidFill>
                  <a:srgbClr val="FF0000"/>
                </a:solidFill>
              </a:rPr>
              <a:t>represents</a:t>
            </a:r>
            <a:r>
              <a:rPr lang="en-US" sz="2800"/>
              <a:t> a process using a Process Control Block (</a:t>
            </a:r>
            <a:r>
              <a:rPr i="1" lang="en-US"/>
              <a:t>PCB)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–"/>
            </a:pPr>
            <a:r>
              <a:rPr lang="en-US" sz="2000"/>
              <a:t>Has all the details of a process</a:t>
            </a:r>
            <a:endParaRPr sz="2800"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–"/>
            </a:pPr>
            <a:r>
              <a:rPr lang="en-US" sz="2000"/>
              <a:t>Context of the process</a:t>
            </a:r>
            <a:endParaRPr sz="2800"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–"/>
            </a:pPr>
            <a:r>
              <a:rPr lang="en-US" sz="2000"/>
              <a:t>Also called </a:t>
            </a:r>
            <a:r>
              <a:rPr b="1" lang="en-US"/>
              <a:t>process table entry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"/>
          <p:cNvSpPr txBox="1"/>
          <p:nvPr>
            <p:ph type="title"/>
          </p:nvPr>
        </p:nvSpPr>
        <p:spPr>
          <a:xfrm>
            <a:off x="1218837" y="0"/>
            <a:ext cx="6654801" cy="9827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4180"/>
              <a:buFont typeface="Calibri"/>
              <a:buNone/>
            </a:pPr>
            <a:r>
              <a:rPr lang="en-US" sz="4180">
                <a:solidFill>
                  <a:srgbClr val="1F497D"/>
                </a:solidFill>
              </a:rPr>
              <a:t>Process Control Block (PCB) </a:t>
            </a:r>
            <a:endParaRPr/>
          </a:p>
        </p:txBody>
      </p:sp>
      <p:sp>
        <p:nvSpPr>
          <p:cNvPr id="210" name="Google Shape;210;p17"/>
          <p:cNvSpPr txBox="1"/>
          <p:nvPr>
            <p:ph idx="1" type="body"/>
          </p:nvPr>
        </p:nvSpPr>
        <p:spPr>
          <a:xfrm>
            <a:off x="749300" y="5741987"/>
            <a:ext cx="8128000" cy="519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None/>
            </a:pPr>
            <a:r>
              <a:rPr lang="en-US" sz="2900"/>
              <a:t>Figure: </a:t>
            </a:r>
            <a:r>
              <a:rPr lang="en-US">
                <a:solidFill>
                  <a:srgbClr val="FF0000"/>
                </a:solidFill>
              </a:rPr>
              <a:t>Fields</a:t>
            </a:r>
            <a:r>
              <a:rPr lang="en-US" sz="2900"/>
              <a:t> of a PCB</a:t>
            </a:r>
            <a:endParaRPr/>
          </a:p>
        </p:txBody>
      </p:sp>
      <p:pic>
        <p:nvPicPr>
          <p:cNvPr id="211" name="Google Shape;21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728757"/>
            <a:ext cx="8991600" cy="5013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8"/>
          <p:cNvSpPr txBox="1"/>
          <p:nvPr>
            <p:ph type="title"/>
          </p:nvPr>
        </p:nvSpPr>
        <p:spPr>
          <a:xfrm>
            <a:off x="582076" y="-25400"/>
            <a:ext cx="8000222" cy="1488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4400"/>
              <a:buFont typeface="Calibri"/>
              <a:buNone/>
            </a:pPr>
            <a:r>
              <a:rPr lang="en-US">
                <a:solidFill>
                  <a:srgbClr val="1F497D"/>
                </a:solidFill>
              </a:rPr>
              <a:t>CPU Switch From Process to Process</a:t>
            </a:r>
            <a:endParaRPr/>
          </a:p>
        </p:txBody>
      </p:sp>
      <p:pic>
        <p:nvPicPr>
          <p:cNvPr id="217" name="Google Shape;21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4" y="1273969"/>
            <a:ext cx="9141326" cy="5457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"/>
          <p:cNvSpPr txBox="1"/>
          <p:nvPr>
            <p:ph type="title"/>
          </p:nvPr>
        </p:nvSpPr>
        <p:spPr>
          <a:xfrm>
            <a:off x="762000" y="0"/>
            <a:ext cx="7543800" cy="7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4400"/>
              <a:buFont typeface="Calibri"/>
              <a:buNone/>
            </a:pPr>
            <a:r>
              <a:rPr lang="en-US">
                <a:solidFill>
                  <a:srgbClr val="1F497D"/>
                </a:solidFill>
              </a:rPr>
              <a:t>Processes</a:t>
            </a:r>
            <a:endParaRPr/>
          </a:p>
        </p:txBody>
      </p:sp>
      <p:sp>
        <p:nvSpPr>
          <p:cNvPr id="68" name="Google Shape;68;p2"/>
          <p:cNvSpPr txBox="1"/>
          <p:nvPr>
            <p:ph idx="1" type="body"/>
          </p:nvPr>
        </p:nvSpPr>
        <p:spPr>
          <a:xfrm>
            <a:off x="0" y="857250"/>
            <a:ext cx="8942100" cy="58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fontScale="92500" lnSpcReduction="20000"/>
          </a:bodyPr>
          <a:lstStyle/>
          <a:p>
            <a:pPr indent="-32766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Operating system provided </a:t>
            </a:r>
            <a:r>
              <a:rPr b="1" i="1" lang="en-US">
                <a:solidFill>
                  <a:srgbClr val="FF0000"/>
                </a:solidFill>
              </a:rPr>
              <a:t>abstraction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represent what is </a:t>
            </a:r>
            <a:r>
              <a:rPr lang="en-US">
                <a:solidFill>
                  <a:srgbClr val="FF0000"/>
                </a:solidFill>
              </a:rPr>
              <a:t>needed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run a single </a:t>
            </a:r>
            <a:r>
              <a:rPr lang="en-US">
                <a:solidFill>
                  <a:srgbClr val="FF0000"/>
                </a:solidFill>
              </a:rPr>
              <a:t>program.</a:t>
            </a:r>
            <a:endParaRPr>
              <a:solidFill>
                <a:srgbClr val="FF0000"/>
              </a:solidFill>
            </a:endParaRPr>
          </a:p>
          <a:p>
            <a:pPr indent="-327660" lvl="0" marL="3429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unit of execution.</a:t>
            </a:r>
            <a:endParaRPr/>
          </a:p>
          <a:p>
            <a:pPr indent="-327660" lvl="0" marL="3429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Processes turn a single CPU into multiple virtual CPUs.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7660" lvl="0" marL="3429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process has its own virtual CPU.</a:t>
            </a:r>
            <a:endParaRPr/>
          </a:p>
          <a:p>
            <a:pPr indent="-317999" lvl="1" marL="783771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ct val="56250"/>
              <a:buChar char="–"/>
            </a:pPr>
            <a:r>
              <a:rPr lang="en-US"/>
              <a:t>A single CPU can only execute one instruction at a time.</a:t>
            </a:r>
            <a:endParaRPr/>
          </a:p>
          <a:p>
            <a:pPr indent="-317999" lvl="1" marL="783771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ct val="56250"/>
              <a:buChar char="–"/>
            </a:pPr>
            <a:r>
              <a:rPr lang="en-US"/>
              <a:t>However, the OS </a:t>
            </a:r>
            <a:r>
              <a:rPr b="1" lang="en-US"/>
              <a:t>rapidly switches</a:t>
            </a:r>
            <a:r>
              <a:rPr lang="en-US"/>
              <a:t> between processes, giving the illusion that multiple programs are running at the same time.</a:t>
            </a:r>
            <a:endParaRPr/>
          </a:p>
          <a:p>
            <a:pPr indent="-317999" lvl="1" marL="783771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ct val="56250"/>
              <a:buChar char="–"/>
            </a:pPr>
            <a:r>
              <a:rPr lang="en-US"/>
              <a:t>This switching is done so fast (thousands of times per second) that users don’t notice the pauses.</a:t>
            </a:r>
            <a:endParaRPr/>
          </a:p>
          <a:p>
            <a:pPr indent="-317999" lvl="1" marL="783771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ct val="56250"/>
              <a:buChar char="–"/>
            </a:pPr>
            <a:r>
              <a:rPr lang="en-US"/>
              <a:t>So, each process feels like it has its own CPU, but in reality, they’re all sharing the same physical CPU.</a:t>
            </a:r>
            <a:endParaRPr/>
          </a:p>
          <a:p>
            <a:pPr indent="-317999" lvl="1" marL="783771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ct val="56250"/>
              <a:buChar char="–"/>
            </a:pPr>
            <a:r>
              <a:rPr lang="en-US"/>
              <a:t>This concept is called</a:t>
            </a:r>
            <a:r>
              <a:rPr b="1" lang="en-US"/>
              <a:t> virtualization </a:t>
            </a:r>
            <a:r>
              <a:rPr lang="en-US"/>
              <a:t>— creating the appearance of many CPUs from one.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9"/>
          <p:cNvSpPr txBox="1"/>
          <p:nvPr>
            <p:ph type="title"/>
          </p:nvPr>
        </p:nvSpPr>
        <p:spPr>
          <a:xfrm>
            <a:off x="558800" y="-114300"/>
            <a:ext cx="81280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4400"/>
              <a:buFont typeface="Calibri"/>
              <a:buNone/>
            </a:pPr>
            <a:r>
              <a:rPr lang="en-US">
                <a:solidFill>
                  <a:srgbClr val="1F497D"/>
                </a:solidFill>
              </a:rPr>
              <a:t>Context Switch</a:t>
            </a:r>
            <a:endParaRPr/>
          </a:p>
        </p:txBody>
      </p:sp>
      <p:sp>
        <p:nvSpPr>
          <p:cNvPr id="223" name="Google Shape;223;p19"/>
          <p:cNvSpPr txBox="1"/>
          <p:nvPr>
            <p:ph idx="1" type="body"/>
          </p:nvPr>
        </p:nvSpPr>
        <p:spPr>
          <a:xfrm>
            <a:off x="558800" y="977899"/>
            <a:ext cx="8128000" cy="53340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Char char="•"/>
            </a:pPr>
            <a:r>
              <a:rPr lang="en-US" sz="2900"/>
              <a:t>For a running process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500"/>
              <a:buChar char="–"/>
            </a:pPr>
            <a:r>
              <a:rPr lang="en-US" sz="2500"/>
              <a:t>All registers are loaded in CPU and modified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Char char="•"/>
            </a:pPr>
            <a:r>
              <a:rPr lang="en-US" sz="2200"/>
              <a:t>E.g. Program Counter, Stack Pointer, General Purpose Registers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Char char="•"/>
            </a:pPr>
            <a:r>
              <a:rPr lang="en-US" sz="2900"/>
              <a:t>When process relinquishes the CPU, the </a:t>
            </a:r>
            <a:r>
              <a:rPr lang="en-US">
                <a:solidFill>
                  <a:srgbClr val="C00000"/>
                </a:solidFill>
              </a:rPr>
              <a:t>OS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500"/>
              <a:buChar char="–"/>
            </a:pPr>
            <a:r>
              <a:rPr lang="en-US" sz="2500"/>
              <a:t>Saves register values to the PCB of that process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Char char="•"/>
            </a:pPr>
            <a:r>
              <a:rPr lang="en-US" sz="2900"/>
              <a:t>To execute another process, the </a:t>
            </a:r>
            <a:r>
              <a:rPr lang="en-US">
                <a:solidFill>
                  <a:srgbClr val="C00000"/>
                </a:solidFill>
              </a:rPr>
              <a:t>OS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500"/>
              <a:buChar char="–"/>
            </a:pPr>
            <a:r>
              <a:rPr lang="en-US" sz="2500"/>
              <a:t>Loads register values from PCB of that process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Noto Sans Symbols"/>
              <a:buChar char="●"/>
            </a:pPr>
            <a:r>
              <a:rPr lang="en-US" sz="2900"/>
              <a:t>Context Switch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Noto Sans Symbols"/>
              <a:buChar char="●"/>
            </a:pPr>
            <a:r>
              <a:rPr lang="en-US" sz="2500"/>
              <a:t>Process of switching CPU from one process to another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Noto Sans Symbols"/>
              <a:buChar char="●"/>
            </a:pPr>
            <a:r>
              <a:rPr lang="en-US" sz="2500"/>
              <a:t>Very machine dependent for types of registers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0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3705"/>
              <a:buFont typeface="Calibri"/>
              <a:buNone/>
            </a:pPr>
            <a:r>
              <a:rPr lang="en-US" sz="3705">
                <a:solidFill>
                  <a:srgbClr val="1F497D"/>
                </a:solidFill>
              </a:rPr>
              <a:t>What does it take to create a process?</a:t>
            </a:r>
            <a:endParaRPr/>
          </a:p>
        </p:txBody>
      </p:sp>
      <p:sp>
        <p:nvSpPr>
          <p:cNvPr id="229" name="Google Shape;229;p20"/>
          <p:cNvSpPr txBox="1"/>
          <p:nvPr>
            <p:ph idx="1" type="body"/>
          </p:nvPr>
        </p:nvSpPr>
        <p:spPr>
          <a:xfrm>
            <a:off x="469900" y="1181099"/>
            <a:ext cx="8128000" cy="4991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Must construct new PCB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–"/>
            </a:pPr>
            <a:r>
              <a:rPr lang="en-US" sz="2800"/>
              <a:t>Inexpensive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Must set up new address space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–"/>
            </a:pPr>
            <a:r>
              <a:rPr lang="en-US" sz="2800"/>
              <a:t>More expensive</a:t>
            </a:r>
            <a:br>
              <a:rPr lang="en-US" sz="2800"/>
            </a:b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00000"/>
              </a:buClr>
              <a:buSzPts val="3200"/>
              <a:buChar char="•"/>
            </a:pPr>
            <a:r>
              <a:rPr lang="en-US">
                <a:solidFill>
                  <a:srgbClr val="C00000"/>
                </a:solidFill>
              </a:rPr>
              <a:t>Creating a new process is costly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00000"/>
              </a:buClr>
              <a:buSzPts val="3200"/>
              <a:buChar char="•"/>
            </a:pPr>
            <a:r>
              <a:rPr lang="en-US">
                <a:solidFill>
                  <a:srgbClr val="C00000"/>
                </a:solidFill>
              </a:rPr>
              <a:t>Context switching is costly </a:t>
            </a:r>
            <a:endParaRPr/>
          </a:p>
          <a:p>
            <a:pPr indent="-342900" lvl="0" marL="34290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>
                <a:solidFill>
                  <a:srgbClr val="1F497D"/>
                </a:solidFill>
              </a:rPr>
              <a:t>Need something more lightweight!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1"/>
          <p:cNvSpPr txBox="1"/>
          <p:nvPr>
            <p:ph type="title"/>
          </p:nvPr>
        </p:nvSpPr>
        <p:spPr>
          <a:xfrm>
            <a:off x="613600" y="0"/>
            <a:ext cx="8127900" cy="79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4400"/>
              <a:buFont typeface="Calibri"/>
              <a:buNone/>
            </a:pPr>
            <a:r>
              <a:rPr lang="en-US">
                <a:solidFill>
                  <a:srgbClr val="1F497D"/>
                </a:solidFill>
              </a:rPr>
              <a:t>Threads and Processes</a:t>
            </a:r>
            <a:endParaRPr/>
          </a:p>
        </p:txBody>
      </p:sp>
      <p:sp>
        <p:nvSpPr>
          <p:cNvPr id="235" name="Google Shape;235;p21"/>
          <p:cNvSpPr txBox="1"/>
          <p:nvPr>
            <p:ph idx="1" type="body"/>
          </p:nvPr>
        </p:nvSpPr>
        <p:spPr>
          <a:xfrm>
            <a:off x="668200" y="694674"/>
            <a:ext cx="8127900" cy="54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31115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</a:pPr>
            <a:r>
              <a:rPr lang="en-US" sz="2700"/>
              <a:t>Most operating systems therefore support two entities:</a:t>
            </a:r>
            <a:endParaRPr sz="2700"/>
          </a:p>
          <a:p>
            <a:pPr indent="-25400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500"/>
              <a:buChar char="–"/>
            </a:pPr>
            <a:r>
              <a:rPr lang="en-US" sz="2700"/>
              <a:t>the </a:t>
            </a:r>
            <a:r>
              <a:rPr lang="en-US" sz="2700" u="sng"/>
              <a:t>process</a:t>
            </a:r>
            <a:r>
              <a:rPr lang="en-US" sz="2700"/>
              <a:t>, </a:t>
            </a:r>
            <a:endParaRPr sz="2300"/>
          </a:p>
          <a:p>
            <a:pPr indent="-19685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300"/>
              <a:buChar char="•"/>
            </a:pPr>
            <a:r>
              <a:rPr lang="en-US" sz="2700"/>
              <a:t>which defines the </a:t>
            </a:r>
            <a:r>
              <a:rPr lang="en-US" sz="2700" u="sng"/>
              <a:t>address space</a:t>
            </a:r>
            <a:r>
              <a:rPr lang="en-US" sz="2700"/>
              <a:t> and </a:t>
            </a:r>
            <a:r>
              <a:rPr lang="en-US" sz="2700">
                <a:solidFill>
                  <a:srgbClr val="FF0000"/>
                </a:solidFill>
              </a:rPr>
              <a:t>general</a:t>
            </a:r>
            <a:r>
              <a:rPr lang="en-US" sz="2700"/>
              <a:t> process attributes</a:t>
            </a:r>
            <a:endParaRPr sz="1900"/>
          </a:p>
          <a:p>
            <a:pPr indent="-25400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500"/>
              <a:buChar char="–"/>
            </a:pPr>
            <a:r>
              <a:rPr lang="en-US" sz="2700"/>
              <a:t>the </a:t>
            </a:r>
            <a:r>
              <a:rPr lang="en-US" sz="2700" u="sng"/>
              <a:t>thread</a:t>
            </a:r>
            <a:r>
              <a:rPr lang="en-US" sz="2700"/>
              <a:t>, </a:t>
            </a:r>
            <a:endParaRPr sz="2300"/>
          </a:p>
          <a:p>
            <a:pPr indent="-19685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300"/>
              <a:buChar char="•"/>
            </a:pPr>
            <a:r>
              <a:rPr lang="en-US" sz="2700"/>
              <a:t>which defines a </a:t>
            </a:r>
            <a:r>
              <a:rPr b="1" lang="en-US" sz="2700">
                <a:solidFill>
                  <a:srgbClr val="FF0000"/>
                </a:solidFill>
              </a:rPr>
              <a:t>sequential</a:t>
            </a:r>
            <a:r>
              <a:rPr lang="en-US" sz="2700"/>
              <a:t> execution stream </a:t>
            </a:r>
            <a:r>
              <a:rPr lang="en-US" sz="2700">
                <a:solidFill>
                  <a:srgbClr val="FF0000"/>
                </a:solidFill>
              </a:rPr>
              <a:t>within</a:t>
            </a:r>
            <a:r>
              <a:rPr lang="en-US" sz="2700"/>
              <a:t> a process</a:t>
            </a:r>
            <a:endParaRPr sz="1900"/>
          </a:p>
          <a:p>
            <a:pPr indent="-19685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300"/>
              <a:buChar char="•"/>
            </a:pPr>
            <a:r>
              <a:rPr lang="en-US" sz="2700"/>
              <a:t>Like a miniprocess within a  process</a:t>
            </a:r>
            <a:endParaRPr sz="1900"/>
          </a:p>
          <a:p>
            <a:pPr indent="-311150" lvl="0" marL="342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</a:pPr>
            <a:r>
              <a:rPr lang="en-US" sz="2700"/>
              <a:t>A thread is bound to a single process.  </a:t>
            </a:r>
            <a:endParaRPr sz="2700"/>
          </a:p>
          <a:p>
            <a:pPr indent="-25400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500"/>
              <a:buChar char="–"/>
            </a:pPr>
            <a:r>
              <a:rPr lang="en-US" sz="2700"/>
              <a:t>For each process, however, there may be many threads.</a:t>
            </a:r>
            <a:endParaRPr sz="2300"/>
          </a:p>
          <a:p>
            <a:pPr indent="-311150" lvl="0" marL="342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ts val="2700"/>
              <a:buChar char="•"/>
            </a:pPr>
            <a:r>
              <a:rPr lang="en-US" sz="2700">
                <a:solidFill>
                  <a:srgbClr val="FF0000"/>
                </a:solidFill>
              </a:rPr>
              <a:t>Threads are the unit of scheduling  </a:t>
            </a:r>
            <a:endParaRPr sz="2700"/>
          </a:p>
          <a:p>
            <a:pPr indent="-311150" lvl="0" marL="342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</a:pPr>
            <a:r>
              <a:rPr lang="en-US" sz="2700"/>
              <a:t>Processes are </a:t>
            </a:r>
            <a:r>
              <a:rPr i="1" lang="en-US" sz="2700">
                <a:solidFill>
                  <a:srgbClr val="FF0000"/>
                </a:solidFill>
              </a:rPr>
              <a:t>containers</a:t>
            </a:r>
            <a:r>
              <a:rPr lang="en-US" sz="2700"/>
              <a:t> in which threads execute</a:t>
            </a:r>
            <a:endParaRPr sz="27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2"/>
          <p:cNvSpPr txBox="1"/>
          <p:nvPr>
            <p:ph type="title"/>
          </p:nvPr>
        </p:nvSpPr>
        <p:spPr>
          <a:xfrm>
            <a:off x="548276" y="0"/>
            <a:ext cx="8128001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4400"/>
              <a:buFont typeface="Calibri"/>
              <a:buNone/>
            </a:pPr>
            <a:r>
              <a:rPr lang="en-US">
                <a:solidFill>
                  <a:srgbClr val="1F497D"/>
                </a:solidFill>
              </a:rPr>
              <a:t>Threads and Processes</a:t>
            </a:r>
            <a:endParaRPr/>
          </a:p>
        </p:txBody>
      </p:sp>
      <p:sp>
        <p:nvSpPr>
          <p:cNvPr id="241" name="Google Shape;241;p22"/>
          <p:cNvSpPr txBox="1"/>
          <p:nvPr>
            <p:ph idx="1" type="body"/>
          </p:nvPr>
        </p:nvSpPr>
        <p:spPr>
          <a:xfrm>
            <a:off x="668203" y="1171459"/>
            <a:ext cx="8128001" cy="4991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Thread within the same process needs a new ability: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–"/>
            </a:pPr>
            <a:r>
              <a:rPr lang="en-US" sz="2800">
                <a:solidFill>
                  <a:srgbClr val="FF0000"/>
                </a:solidFill>
              </a:rPr>
              <a:t>Share an address space and all of it’s data among themselves.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Remember, processes does not share their address spaces.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3"/>
          <p:cNvSpPr/>
          <p:nvPr/>
        </p:nvSpPr>
        <p:spPr>
          <a:xfrm>
            <a:off x="3124200" y="6395369"/>
            <a:ext cx="2895600" cy="287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CSE, BUET</a:t>
            </a:r>
            <a:endParaRPr/>
          </a:p>
        </p:txBody>
      </p:sp>
      <p:sp>
        <p:nvSpPr>
          <p:cNvPr id="247" name="Google Shape;247;p23"/>
          <p:cNvSpPr txBox="1"/>
          <p:nvPr>
            <p:ph type="title"/>
          </p:nvPr>
        </p:nvSpPr>
        <p:spPr>
          <a:xfrm>
            <a:off x="640080" y="323160"/>
            <a:ext cx="7772401" cy="1066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4400"/>
              <a:buFont typeface="Calibri"/>
              <a:buNone/>
            </a:pPr>
            <a:r>
              <a:rPr lang="en-US">
                <a:solidFill>
                  <a:srgbClr val="1F497D"/>
                </a:solidFill>
              </a:rPr>
              <a:t>Multithreaded Processes</a:t>
            </a:r>
            <a:endParaRPr/>
          </a:p>
        </p:txBody>
      </p:sp>
      <p:sp>
        <p:nvSpPr>
          <p:cNvPr id="248" name="Google Shape;248;p23"/>
          <p:cNvSpPr/>
          <p:nvPr/>
        </p:nvSpPr>
        <p:spPr>
          <a:xfrm>
            <a:off x="457200" y="6395369"/>
            <a:ext cx="2133600" cy="287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11/9/2018</a:t>
            </a:r>
            <a:endParaRPr/>
          </a:p>
        </p:txBody>
      </p:sp>
      <p:sp>
        <p:nvSpPr>
          <p:cNvPr id="249" name="Google Shape;249;p23"/>
          <p:cNvSpPr txBox="1"/>
          <p:nvPr>
            <p:ph idx="4294967295" type="sldNum"/>
          </p:nvPr>
        </p:nvSpPr>
        <p:spPr>
          <a:xfrm>
            <a:off x="8404860" y="6395369"/>
            <a:ext cx="281940" cy="287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0" name="Google Shape;250;p23"/>
          <p:cNvPicPr preferRelativeResize="0"/>
          <p:nvPr/>
        </p:nvPicPr>
        <p:blipFill rotWithShape="1">
          <a:blip r:embed="rId3">
            <a:alphaModFix/>
          </a:blip>
          <a:srcRect b="11751" l="375" r="375" t="11750"/>
          <a:stretch/>
        </p:blipFill>
        <p:spPr>
          <a:xfrm>
            <a:off x="146022" y="1531344"/>
            <a:ext cx="8887809" cy="5138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4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4400"/>
              <a:buFont typeface="Calibri"/>
              <a:buNone/>
            </a:pPr>
            <a:r>
              <a:rPr lang="en-US">
                <a:solidFill>
                  <a:srgbClr val="1F497D"/>
                </a:solidFill>
              </a:rPr>
              <a:t>The Classical Thread Model</a:t>
            </a:r>
            <a:endParaRPr/>
          </a:p>
        </p:txBody>
      </p:sp>
      <p:sp>
        <p:nvSpPr>
          <p:cNvPr id="256" name="Google Shape;256;p24"/>
          <p:cNvSpPr txBox="1"/>
          <p:nvPr>
            <p:ph idx="1" type="body"/>
          </p:nvPr>
        </p:nvSpPr>
        <p:spPr>
          <a:xfrm>
            <a:off x="685800" y="5381625"/>
            <a:ext cx="7772400" cy="71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-US" sz="2000"/>
              <a:t>(a) Three processes each with one thread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-US" sz="2000"/>
              <a:t>(b) One process with three threads</a:t>
            </a:r>
            <a:endParaRPr/>
          </a:p>
        </p:txBody>
      </p:sp>
      <p:sp>
        <p:nvSpPr>
          <p:cNvPr id="257" name="Google Shape;257;p24"/>
          <p:cNvSpPr txBox="1"/>
          <p:nvPr>
            <p:ph idx="4294967295" type="sldNum"/>
          </p:nvPr>
        </p:nvSpPr>
        <p:spPr>
          <a:xfrm>
            <a:off x="1623059" y="6352506"/>
            <a:ext cx="281941" cy="287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8" name="Google Shape;25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1012" y="1600200"/>
            <a:ext cx="8228013" cy="3354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"/>
          <p:cNvSpPr/>
          <p:nvPr/>
        </p:nvSpPr>
        <p:spPr>
          <a:xfrm>
            <a:off x="6248400" y="6352506"/>
            <a:ext cx="2895600" cy="287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CSE, BUET</a:t>
            </a:r>
            <a:endParaRPr/>
          </a:p>
        </p:txBody>
      </p:sp>
      <p:sp>
        <p:nvSpPr>
          <p:cNvPr id="264" name="Google Shape;264;p25"/>
          <p:cNvSpPr txBox="1"/>
          <p:nvPr>
            <p:ph type="title"/>
          </p:nvPr>
        </p:nvSpPr>
        <p:spPr>
          <a:xfrm>
            <a:off x="534114" y="175805"/>
            <a:ext cx="8128001" cy="129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4400"/>
              <a:buFont typeface="Calibri"/>
              <a:buNone/>
            </a:pPr>
            <a:r>
              <a:rPr lang="en-US">
                <a:solidFill>
                  <a:srgbClr val="1F497D"/>
                </a:solidFill>
              </a:rPr>
              <a:t>The Classical Thread Model</a:t>
            </a:r>
            <a:endParaRPr/>
          </a:p>
        </p:txBody>
      </p:sp>
      <p:sp>
        <p:nvSpPr>
          <p:cNvPr id="265" name="Google Shape;265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/>
              <a:t>Shared information </a:t>
            </a:r>
            <a:endParaRPr sz="2000"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–"/>
            </a:pPr>
            <a:r>
              <a:rPr lang="en-US" sz="2000"/>
              <a:t>Address space: text, data structures, etc.</a:t>
            </a:r>
            <a:endParaRPr sz="2800"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–"/>
            </a:pPr>
            <a:r>
              <a:rPr lang="en-US" sz="2000"/>
              <a:t>I/O and file: comm. ports, directories and file descriptors, etc.</a:t>
            </a:r>
            <a:endParaRPr sz="2800"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–"/>
            </a:pPr>
            <a:r>
              <a:rPr lang="en-US" sz="2000"/>
              <a:t>Global variables and child processes.</a:t>
            </a:r>
            <a:endParaRPr sz="2800"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–"/>
            </a:pPr>
            <a:r>
              <a:rPr lang="en-US" sz="2000"/>
              <a:t>Accounting info: stats</a:t>
            </a:r>
            <a:endParaRPr sz="2800"/>
          </a:p>
          <a:p>
            <a:pPr indent="-342900" lvl="0" marL="342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/>
              <a:t>Private state</a:t>
            </a:r>
            <a:endParaRPr sz="2000"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–"/>
            </a:pPr>
            <a:r>
              <a:rPr lang="en-US" sz="2000"/>
              <a:t>State (ready, running and blocked)</a:t>
            </a:r>
            <a:endParaRPr sz="2800"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–"/>
            </a:pPr>
            <a:r>
              <a:rPr lang="en-US" sz="2000"/>
              <a:t>Registers</a:t>
            </a:r>
            <a:endParaRPr sz="2800"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–"/>
            </a:pPr>
            <a:r>
              <a:rPr lang="en-US" sz="2000"/>
              <a:t>Program counter</a:t>
            </a:r>
            <a:endParaRPr sz="2800"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–"/>
            </a:pPr>
            <a:r>
              <a:rPr lang="en-US" sz="2000"/>
              <a:t>Execution stack</a:t>
            </a:r>
            <a:endParaRPr sz="2800"/>
          </a:p>
          <a:p>
            <a:pPr indent="-342900" lvl="0" marL="342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/>
              <a:t>Each thread execute separately</a:t>
            </a:r>
            <a:endParaRPr/>
          </a:p>
        </p:txBody>
      </p:sp>
      <p:sp>
        <p:nvSpPr>
          <p:cNvPr id="266" name="Google Shape;266;p25"/>
          <p:cNvSpPr/>
          <p:nvPr/>
        </p:nvSpPr>
        <p:spPr>
          <a:xfrm>
            <a:off x="0" y="6352506"/>
            <a:ext cx="1905000" cy="287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11/9/2018</a:t>
            </a:r>
            <a:endParaRPr/>
          </a:p>
        </p:txBody>
      </p:sp>
      <p:sp>
        <p:nvSpPr>
          <p:cNvPr id="267" name="Google Shape;267;p25"/>
          <p:cNvSpPr txBox="1"/>
          <p:nvPr>
            <p:ph idx="4294967295" type="sldNum"/>
          </p:nvPr>
        </p:nvSpPr>
        <p:spPr>
          <a:xfrm>
            <a:off x="1623059" y="6352506"/>
            <a:ext cx="281941" cy="287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6"/>
          <p:cNvSpPr/>
          <p:nvPr/>
        </p:nvSpPr>
        <p:spPr>
          <a:xfrm>
            <a:off x="6248400" y="6352506"/>
            <a:ext cx="2895600" cy="287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CSE, BUET</a:t>
            </a:r>
            <a:endParaRPr/>
          </a:p>
        </p:txBody>
      </p:sp>
      <p:sp>
        <p:nvSpPr>
          <p:cNvPr id="273" name="Google Shape;273;p26"/>
          <p:cNvSpPr txBox="1"/>
          <p:nvPr>
            <p:ph type="title"/>
          </p:nvPr>
        </p:nvSpPr>
        <p:spPr>
          <a:xfrm>
            <a:off x="469900" y="456052"/>
            <a:ext cx="8128000" cy="129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1F497D"/>
                </a:solidFill>
              </a:rPr>
              <a:t>Why each thread has its own stack?</a:t>
            </a:r>
            <a:endParaRPr/>
          </a:p>
        </p:txBody>
      </p:sp>
      <p:sp>
        <p:nvSpPr>
          <p:cNvPr id="274" name="Google Shape;274;p26"/>
          <p:cNvSpPr txBox="1"/>
          <p:nvPr>
            <p:ph idx="1" type="body"/>
          </p:nvPr>
        </p:nvSpPr>
        <p:spPr>
          <a:xfrm>
            <a:off x="469900" y="1961002"/>
            <a:ext cx="8128000" cy="4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397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 sz="2800"/>
              <a:t>What will happen if they share one stack?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–"/>
            </a:pPr>
            <a:r>
              <a:rPr lang="en-US" sz="2400"/>
              <a:t>Each thread call different </a:t>
            </a:r>
            <a:r>
              <a:rPr lang="en-US">
                <a:solidFill>
                  <a:srgbClr val="FF0000"/>
                </a:solidFill>
              </a:rPr>
              <a:t>procedures</a:t>
            </a:r>
            <a:r>
              <a:rPr lang="en-US" sz="2400"/>
              <a:t> and each has a different </a:t>
            </a:r>
            <a:r>
              <a:rPr lang="en-US">
                <a:solidFill>
                  <a:srgbClr val="FF0000"/>
                </a:solidFill>
              </a:rPr>
              <a:t>execution history</a:t>
            </a:r>
            <a:r>
              <a:rPr lang="en-US" sz="2400"/>
              <a:t>.</a:t>
            </a:r>
            <a:endParaRPr/>
          </a:p>
        </p:txBody>
      </p:sp>
      <p:sp>
        <p:nvSpPr>
          <p:cNvPr id="275" name="Google Shape;275;p26"/>
          <p:cNvSpPr/>
          <p:nvPr/>
        </p:nvSpPr>
        <p:spPr>
          <a:xfrm>
            <a:off x="0" y="6352506"/>
            <a:ext cx="1905000" cy="287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11/9/2018</a:t>
            </a:r>
            <a:endParaRPr/>
          </a:p>
        </p:txBody>
      </p:sp>
      <p:sp>
        <p:nvSpPr>
          <p:cNvPr id="276" name="Google Shape;276;p26"/>
          <p:cNvSpPr txBox="1"/>
          <p:nvPr>
            <p:ph idx="4294967295" type="sldNum"/>
          </p:nvPr>
        </p:nvSpPr>
        <p:spPr>
          <a:xfrm>
            <a:off x="1623059" y="6352506"/>
            <a:ext cx="281941" cy="287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2-8" id="277" name="Google Shape;27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8294" y="1739287"/>
            <a:ext cx="5443419" cy="3097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7"/>
          <p:cNvSpPr/>
          <p:nvPr/>
        </p:nvSpPr>
        <p:spPr>
          <a:xfrm>
            <a:off x="6248400" y="6352506"/>
            <a:ext cx="2895600" cy="287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CSE, BUET</a:t>
            </a:r>
            <a:endParaRPr/>
          </a:p>
        </p:txBody>
      </p:sp>
      <p:sp>
        <p:nvSpPr>
          <p:cNvPr id="283" name="Google Shape;283;p27"/>
          <p:cNvSpPr txBox="1"/>
          <p:nvPr>
            <p:ph type="title"/>
          </p:nvPr>
        </p:nvSpPr>
        <p:spPr>
          <a:xfrm>
            <a:off x="569524" y="204913"/>
            <a:ext cx="8128001" cy="129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4400"/>
              <a:buFont typeface="Calibri"/>
              <a:buNone/>
            </a:pPr>
            <a:r>
              <a:rPr lang="en-US">
                <a:solidFill>
                  <a:srgbClr val="1F497D"/>
                </a:solidFill>
              </a:rPr>
              <a:t>Thread Context Switch</a:t>
            </a:r>
            <a:endParaRPr/>
          </a:p>
        </p:txBody>
      </p:sp>
      <p:sp>
        <p:nvSpPr>
          <p:cNvPr id="284" name="Google Shape;284;p27"/>
          <p:cNvSpPr txBox="1"/>
          <p:nvPr>
            <p:ph idx="1" type="body"/>
          </p:nvPr>
        </p:nvSpPr>
        <p:spPr>
          <a:xfrm>
            <a:off x="469900" y="1645185"/>
            <a:ext cx="8128000" cy="4991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Multiplex multiple threads on single CPU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Similar to process context switch, but less expensive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–"/>
            </a:pPr>
            <a:r>
              <a:rPr lang="en-US" sz="2800"/>
              <a:t>Still needs to switch register set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–"/>
            </a:pPr>
            <a:r>
              <a:rPr lang="en-US" sz="2800">
                <a:solidFill>
                  <a:srgbClr val="FF0000"/>
                </a:solidFill>
              </a:rPr>
              <a:t>But no memory management related work!!!</a:t>
            </a:r>
            <a:endParaRPr/>
          </a:p>
        </p:txBody>
      </p:sp>
      <p:sp>
        <p:nvSpPr>
          <p:cNvPr id="285" name="Google Shape;285;p27"/>
          <p:cNvSpPr/>
          <p:nvPr/>
        </p:nvSpPr>
        <p:spPr>
          <a:xfrm>
            <a:off x="0" y="6352506"/>
            <a:ext cx="1905000" cy="287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11/9/2018</a:t>
            </a:r>
            <a:endParaRPr/>
          </a:p>
        </p:txBody>
      </p:sp>
      <p:sp>
        <p:nvSpPr>
          <p:cNvPr id="286" name="Google Shape;286;p27"/>
          <p:cNvSpPr txBox="1"/>
          <p:nvPr>
            <p:ph idx="4294967295" type="sldNum"/>
          </p:nvPr>
        </p:nvSpPr>
        <p:spPr>
          <a:xfrm>
            <a:off x="1623059" y="6352506"/>
            <a:ext cx="281941" cy="287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8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2600"/>
              <a:buFont typeface="Calibri"/>
              <a:buNone/>
            </a:pPr>
            <a:r>
              <a:rPr lang="en-US" sz="2600">
                <a:solidFill>
                  <a:srgbClr val="1F497D"/>
                </a:solidFill>
              </a:rPr>
              <a:t>Concurrent Execution on a </a:t>
            </a:r>
            <a:br>
              <a:rPr lang="en-US" sz="2600">
                <a:solidFill>
                  <a:srgbClr val="1F497D"/>
                </a:solidFill>
              </a:rPr>
            </a:br>
            <a:r>
              <a:rPr lang="en-US" sz="2600">
                <a:solidFill>
                  <a:srgbClr val="1F497D"/>
                </a:solidFill>
              </a:rPr>
              <a:t>Single-core System</a:t>
            </a:r>
            <a:endParaRPr/>
          </a:p>
        </p:txBody>
      </p:sp>
      <p:pic>
        <p:nvPicPr>
          <p:cNvPr descr="4" id="292" name="Google Shape;29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469" y="2783659"/>
            <a:ext cx="8403062" cy="840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4400"/>
              <a:buFont typeface="Calibri"/>
              <a:buNone/>
            </a:pPr>
            <a:r>
              <a:rPr lang="en-US">
                <a:solidFill>
                  <a:srgbClr val="1F497D"/>
                </a:solidFill>
              </a:rPr>
              <a:t>Processes</a:t>
            </a:r>
            <a:endParaRPr/>
          </a:p>
        </p:txBody>
      </p:sp>
      <p:sp>
        <p:nvSpPr>
          <p:cNvPr id="74" name="Google Shape;74;p3"/>
          <p:cNvSpPr txBox="1"/>
          <p:nvPr>
            <p:ph idx="1" type="body"/>
          </p:nvPr>
        </p:nvSpPr>
        <p:spPr>
          <a:xfrm>
            <a:off x="457200" y="1600200"/>
            <a:ext cx="8229600" cy="49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29184" lvl="0" marL="32918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72"/>
              <a:buChar char="•"/>
            </a:pPr>
            <a:r>
              <a:rPr lang="en-US" sz="3072"/>
              <a:t>Multiple Parts</a:t>
            </a:r>
            <a:endParaRPr/>
          </a:p>
          <a:p>
            <a:pPr indent="-274319" lvl="1" marL="713231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688"/>
              <a:buChar char="–"/>
            </a:pPr>
            <a:r>
              <a:rPr lang="en-US" sz="2688"/>
              <a:t>The Program Code, Also Called </a:t>
            </a:r>
            <a:r>
              <a:rPr b="1" lang="en-US"/>
              <a:t>Text Section</a:t>
            </a:r>
            <a:endParaRPr/>
          </a:p>
          <a:p>
            <a:pPr indent="-274319" lvl="1" marL="713231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688"/>
              <a:buChar char="–"/>
            </a:pPr>
            <a:r>
              <a:rPr lang="en-US" sz="2688"/>
              <a:t>Current </a:t>
            </a:r>
            <a:r>
              <a:rPr lang="en-US">
                <a:solidFill>
                  <a:srgbClr val="FF0000"/>
                </a:solidFill>
              </a:rPr>
              <a:t>Activity</a:t>
            </a:r>
            <a:r>
              <a:rPr lang="en-US" sz="2688"/>
              <a:t> Including the current values of </a:t>
            </a:r>
            <a:r>
              <a:rPr b="1" lang="en-US"/>
              <a:t>PC</a:t>
            </a:r>
            <a:r>
              <a:rPr lang="en-US" sz="2688"/>
              <a:t>, Registers</a:t>
            </a:r>
            <a:endParaRPr/>
          </a:p>
          <a:p>
            <a:pPr indent="-274319" lvl="1" marL="713231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688"/>
              <a:buChar char="–"/>
            </a:pPr>
            <a:r>
              <a:rPr b="1" lang="en-US" sz="2688"/>
              <a:t>Stack </a:t>
            </a:r>
            <a:r>
              <a:rPr b="0" lang="en-US"/>
              <a:t>Containing Temporary Data</a:t>
            </a:r>
            <a:endParaRPr/>
          </a:p>
          <a:p>
            <a:pPr indent="-219455" lvl="2" marL="109728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304"/>
              <a:buChar char="•"/>
            </a:pPr>
            <a:r>
              <a:rPr lang="en-US" sz="2304"/>
              <a:t>Function Parameters, Return Addresses, Local Variables</a:t>
            </a:r>
            <a:endParaRPr/>
          </a:p>
          <a:p>
            <a:pPr indent="-274319" lvl="1" marL="713231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688"/>
              <a:buChar char="–"/>
            </a:pPr>
            <a:r>
              <a:rPr b="1" lang="en-US" sz="2688"/>
              <a:t>Data Section </a:t>
            </a:r>
            <a:r>
              <a:rPr b="0" lang="en-US"/>
              <a:t>Containing </a:t>
            </a:r>
            <a:r>
              <a:rPr b="0" lang="en-US">
                <a:solidFill>
                  <a:srgbClr val="FF0000"/>
                </a:solidFill>
              </a:rPr>
              <a:t>Global</a:t>
            </a:r>
            <a:r>
              <a:rPr b="0" lang="en-US"/>
              <a:t> Variables</a:t>
            </a:r>
            <a:endParaRPr/>
          </a:p>
          <a:p>
            <a:pPr indent="-274319" lvl="1" marL="713231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688"/>
              <a:buChar char="–"/>
            </a:pPr>
            <a:r>
              <a:rPr b="1" lang="en-US" sz="2688"/>
              <a:t>Heap </a:t>
            </a:r>
            <a:r>
              <a:rPr b="0" lang="en-US"/>
              <a:t>Containing Memory </a:t>
            </a:r>
            <a:r>
              <a:rPr b="0" lang="en-US">
                <a:solidFill>
                  <a:srgbClr val="FF0000"/>
                </a:solidFill>
              </a:rPr>
              <a:t>Dynamically</a:t>
            </a:r>
            <a:r>
              <a:rPr b="0" lang="en-US"/>
              <a:t> Allocated During Run Time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9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2600"/>
              <a:buFont typeface="Calibri"/>
              <a:buNone/>
            </a:pPr>
            <a:r>
              <a:rPr lang="en-US" sz="2600">
                <a:solidFill>
                  <a:srgbClr val="1F497D"/>
                </a:solidFill>
              </a:rPr>
              <a:t>Parallel Execution on a </a:t>
            </a:r>
            <a:br>
              <a:rPr lang="en-US" sz="2600">
                <a:solidFill>
                  <a:srgbClr val="1F497D"/>
                </a:solidFill>
              </a:rPr>
            </a:br>
            <a:r>
              <a:rPr lang="en-US" sz="2600">
                <a:solidFill>
                  <a:srgbClr val="1F497D"/>
                </a:solidFill>
              </a:rPr>
              <a:t>Multicore System</a:t>
            </a:r>
            <a:endParaRPr/>
          </a:p>
        </p:txBody>
      </p:sp>
      <p:pic>
        <p:nvPicPr>
          <p:cNvPr descr="4" id="298" name="Google Shape;29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6558" y="2518833"/>
            <a:ext cx="8209564" cy="2548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0"/>
          <p:cNvSpPr/>
          <p:nvPr/>
        </p:nvSpPr>
        <p:spPr>
          <a:xfrm>
            <a:off x="6248400" y="6352506"/>
            <a:ext cx="2895600" cy="287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CSE, BUET</a:t>
            </a:r>
            <a:endParaRPr/>
          </a:p>
        </p:txBody>
      </p:sp>
      <p:sp>
        <p:nvSpPr>
          <p:cNvPr id="304" name="Google Shape;304;p30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4400"/>
              <a:buFont typeface="Calibri"/>
              <a:buNone/>
            </a:pPr>
            <a:r>
              <a:rPr lang="en-US">
                <a:solidFill>
                  <a:srgbClr val="1F497D"/>
                </a:solidFill>
              </a:rPr>
              <a:t>Thread Dynamics</a:t>
            </a:r>
            <a:endParaRPr/>
          </a:p>
        </p:txBody>
      </p:sp>
      <p:sp>
        <p:nvSpPr>
          <p:cNvPr id="305" name="Google Shape;305;p3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 sz="2800"/>
              <a:t>Threads are dynamically created/terminated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 sz="2800">
                <a:solidFill>
                  <a:srgbClr val="FF0000"/>
                </a:solidFill>
              </a:rPr>
              <a:t>Thread is the unit of scheduling.</a:t>
            </a:r>
            <a:br>
              <a:rPr lang="en-US" sz="2800">
                <a:solidFill>
                  <a:srgbClr val="FF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Multiple threads need to be scheduled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–"/>
            </a:pPr>
            <a:r>
              <a:rPr lang="en-US" sz="2400"/>
              <a:t>Ready</a:t>
            </a:r>
            <a:endParaRPr sz="2800"/>
          </a:p>
          <a:p>
            <a:pPr indent="-285750" lvl="1" marL="742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–"/>
            </a:pPr>
            <a:r>
              <a:rPr lang="en-US" sz="2400"/>
              <a:t>Blocked</a:t>
            </a:r>
            <a:endParaRPr sz="2800"/>
          </a:p>
          <a:p>
            <a:pPr indent="-285750" lvl="1" marL="742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–"/>
            </a:pPr>
            <a:r>
              <a:rPr lang="en-US" sz="2400"/>
              <a:t>Running</a:t>
            </a:r>
            <a:endParaRPr sz="2800"/>
          </a:p>
          <a:p>
            <a:pPr indent="-285750" lvl="1" marL="742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–"/>
            </a:pPr>
            <a:r>
              <a:rPr lang="en-US" sz="2400"/>
              <a:t>Terminated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 sz="2800"/>
              <a:t>Threads share CPU and on single processor machine only one thread can run at a time</a:t>
            </a:r>
            <a:endParaRPr/>
          </a:p>
        </p:txBody>
      </p:sp>
      <p:sp>
        <p:nvSpPr>
          <p:cNvPr id="306" name="Google Shape;306;p30"/>
          <p:cNvSpPr/>
          <p:nvPr/>
        </p:nvSpPr>
        <p:spPr>
          <a:xfrm>
            <a:off x="0" y="6352506"/>
            <a:ext cx="1905000" cy="287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11/9/2018</a:t>
            </a:r>
            <a:endParaRPr/>
          </a:p>
        </p:txBody>
      </p:sp>
      <p:sp>
        <p:nvSpPr>
          <p:cNvPr id="307" name="Google Shape;307;p30"/>
          <p:cNvSpPr txBox="1"/>
          <p:nvPr>
            <p:ph idx="4294967295" type="sldNum"/>
          </p:nvPr>
        </p:nvSpPr>
        <p:spPr>
          <a:xfrm>
            <a:off x="1623059" y="6352506"/>
            <a:ext cx="281941" cy="287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1"/>
          <p:cNvSpPr/>
          <p:nvPr/>
        </p:nvSpPr>
        <p:spPr>
          <a:xfrm>
            <a:off x="6248400" y="6352506"/>
            <a:ext cx="2895600" cy="287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CSE, BUET</a:t>
            </a:r>
            <a:endParaRPr/>
          </a:p>
        </p:txBody>
      </p:sp>
      <p:sp>
        <p:nvSpPr>
          <p:cNvPr id="313" name="Google Shape;313;p31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4400"/>
              <a:buFont typeface="Calibri"/>
              <a:buNone/>
            </a:pPr>
            <a:r>
              <a:rPr lang="en-US">
                <a:solidFill>
                  <a:srgbClr val="1F497D"/>
                </a:solidFill>
              </a:rPr>
              <a:t>Thread Usage</a:t>
            </a:r>
            <a:endParaRPr/>
          </a:p>
        </p:txBody>
      </p:sp>
      <p:sp>
        <p:nvSpPr>
          <p:cNvPr id="314" name="Google Shape;314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Why need threads?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–"/>
            </a:pPr>
            <a:r>
              <a:rPr lang="en-US" sz="2800"/>
              <a:t>Simplify coding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–"/>
            </a:pPr>
            <a:r>
              <a:rPr lang="en-US" sz="2800"/>
              <a:t>Concurrent activities within a process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/>
              <a:t>Better CPU utilization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/>
              <a:t>Better responsiveness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–"/>
            </a:pPr>
            <a:r>
              <a:rPr lang="en-US" sz="2800"/>
              <a:t>Less costly to create &amp; switch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–"/>
            </a:pPr>
            <a:r>
              <a:rPr lang="en-US" sz="2800"/>
              <a:t>Utilizing parallelism of multi-processor systems</a:t>
            </a:r>
            <a:endParaRPr/>
          </a:p>
        </p:txBody>
      </p:sp>
      <p:sp>
        <p:nvSpPr>
          <p:cNvPr id="315" name="Google Shape;315;p31"/>
          <p:cNvSpPr/>
          <p:nvPr/>
        </p:nvSpPr>
        <p:spPr>
          <a:xfrm>
            <a:off x="0" y="6352506"/>
            <a:ext cx="1905000" cy="287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11/9/2018</a:t>
            </a:r>
            <a:endParaRPr/>
          </a:p>
        </p:txBody>
      </p:sp>
      <p:sp>
        <p:nvSpPr>
          <p:cNvPr id="316" name="Google Shape;316;p31"/>
          <p:cNvSpPr txBox="1"/>
          <p:nvPr>
            <p:ph idx="4294967295" type="sldNum"/>
          </p:nvPr>
        </p:nvSpPr>
        <p:spPr>
          <a:xfrm>
            <a:off x="1623059" y="6352506"/>
            <a:ext cx="281941" cy="287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2"/>
          <p:cNvSpPr/>
          <p:nvPr/>
        </p:nvSpPr>
        <p:spPr>
          <a:xfrm>
            <a:off x="6248400" y="6352506"/>
            <a:ext cx="2895600" cy="287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CSE, BUET</a:t>
            </a:r>
            <a:endParaRPr/>
          </a:p>
        </p:txBody>
      </p:sp>
      <p:sp>
        <p:nvSpPr>
          <p:cNvPr id="322" name="Google Shape;322;p32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4400"/>
              <a:buFont typeface="Calibri"/>
              <a:buNone/>
            </a:pPr>
            <a:r>
              <a:rPr lang="en-US">
                <a:solidFill>
                  <a:srgbClr val="1F497D"/>
                </a:solidFill>
              </a:rPr>
              <a:t>Thread Usage: word processor</a:t>
            </a:r>
            <a:endParaRPr/>
          </a:p>
        </p:txBody>
      </p:sp>
      <p:sp>
        <p:nvSpPr>
          <p:cNvPr id="323" name="Google Shape;323;p32"/>
          <p:cNvSpPr txBox="1"/>
          <p:nvPr>
            <p:ph idx="1" type="body"/>
          </p:nvPr>
        </p:nvSpPr>
        <p:spPr>
          <a:xfrm>
            <a:off x="469900" y="5431316"/>
            <a:ext cx="8128000" cy="10837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US"/>
              <a:t>A thread can wait for I/O, while the others can still be running.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</a:pPr>
            <a:r>
              <a:rPr lang="en-US">
                <a:solidFill>
                  <a:srgbClr val="FF0000"/>
                </a:solidFill>
              </a:rPr>
              <a:t>What if it is single-threaded?</a:t>
            </a:r>
            <a:endParaRPr/>
          </a:p>
        </p:txBody>
      </p:sp>
      <p:sp>
        <p:nvSpPr>
          <p:cNvPr id="324" name="Google Shape;324;p32"/>
          <p:cNvSpPr/>
          <p:nvPr/>
        </p:nvSpPr>
        <p:spPr>
          <a:xfrm>
            <a:off x="0" y="6352506"/>
            <a:ext cx="1905000" cy="287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11/9/2018</a:t>
            </a:r>
            <a:endParaRPr/>
          </a:p>
        </p:txBody>
      </p:sp>
      <p:sp>
        <p:nvSpPr>
          <p:cNvPr id="325" name="Google Shape;325;p32"/>
          <p:cNvSpPr txBox="1"/>
          <p:nvPr>
            <p:ph idx="4294967295" type="sldNum"/>
          </p:nvPr>
        </p:nvSpPr>
        <p:spPr>
          <a:xfrm>
            <a:off x="1623059" y="6352506"/>
            <a:ext cx="281941" cy="287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2-9" id="326" name="Google Shape;32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676400"/>
            <a:ext cx="7607300" cy="348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3"/>
          <p:cNvSpPr/>
          <p:nvPr/>
        </p:nvSpPr>
        <p:spPr>
          <a:xfrm>
            <a:off x="6248400" y="6352506"/>
            <a:ext cx="2895600" cy="287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CSE, BUET</a:t>
            </a:r>
            <a:endParaRPr/>
          </a:p>
        </p:txBody>
      </p:sp>
      <p:sp>
        <p:nvSpPr>
          <p:cNvPr id="332" name="Google Shape;332;p33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4400"/>
              <a:buFont typeface="Calibri"/>
              <a:buNone/>
            </a:pPr>
            <a:r>
              <a:rPr lang="en-US">
                <a:solidFill>
                  <a:srgbClr val="1F497D"/>
                </a:solidFill>
              </a:rPr>
              <a:t>Thread Usage: Web Server</a:t>
            </a:r>
            <a:endParaRPr/>
          </a:p>
        </p:txBody>
      </p:sp>
      <p:sp>
        <p:nvSpPr>
          <p:cNvPr id="333" name="Google Shape;333;p33"/>
          <p:cNvSpPr/>
          <p:nvPr/>
        </p:nvSpPr>
        <p:spPr>
          <a:xfrm>
            <a:off x="0" y="6352506"/>
            <a:ext cx="1905000" cy="287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11/9/2018</a:t>
            </a:r>
            <a:endParaRPr/>
          </a:p>
        </p:txBody>
      </p:sp>
      <p:sp>
        <p:nvSpPr>
          <p:cNvPr id="334" name="Google Shape;334;p33"/>
          <p:cNvSpPr txBox="1"/>
          <p:nvPr>
            <p:ph idx="4294967295" type="sldNum"/>
          </p:nvPr>
        </p:nvSpPr>
        <p:spPr>
          <a:xfrm>
            <a:off x="1623059" y="6352506"/>
            <a:ext cx="281941" cy="287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2-10" id="335" name="Google Shape;33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8466" y="1445785"/>
            <a:ext cx="7017134" cy="4650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4"/>
          <p:cNvSpPr/>
          <p:nvPr/>
        </p:nvSpPr>
        <p:spPr>
          <a:xfrm>
            <a:off x="6248400" y="6352506"/>
            <a:ext cx="2895600" cy="287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CSE, BUET</a:t>
            </a:r>
            <a:endParaRPr/>
          </a:p>
        </p:txBody>
      </p:sp>
      <p:sp>
        <p:nvSpPr>
          <p:cNvPr id="341" name="Google Shape;341;p34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1F497D"/>
                </a:solidFill>
              </a:rPr>
              <a:t>Blocking System Calls</a:t>
            </a:r>
            <a:endParaRPr/>
          </a:p>
        </p:txBody>
      </p:sp>
      <p:sp>
        <p:nvSpPr>
          <p:cNvPr id="342" name="Google Shape;342;p3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Usually </a:t>
            </a:r>
            <a:r>
              <a:rPr lang="en-US">
                <a:solidFill>
                  <a:srgbClr val="FF0000"/>
                </a:solidFill>
              </a:rPr>
              <a:t>I/O related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read(), fread(), getc(), write()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Doesn’t return until the call completes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process/thread is switched to blocked state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 the I/O completes, the process/thread becomes ready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Simple to implement</a:t>
            </a:r>
            <a:endParaRPr/>
          </a:p>
        </p:txBody>
      </p:sp>
      <p:sp>
        <p:nvSpPr>
          <p:cNvPr id="343" name="Google Shape;343;p34"/>
          <p:cNvSpPr/>
          <p:nvPr/>
        </p:nvSpPr>
        <p:spPr>
          <a:xfrm>
            <a:off x="0" y="6352506"/>
            <a:ext cx="1905000" cy="287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11/9/2018</a:t>
            </a:r>
            <a:endParaRPr/>
          </a:p>
        </p:txBody>
      </p:sp>
      <p:sp>
        <p:nvSpPr>
          <p:cNvPr id="344" name="Google Shape;344;p34"/>
          <p:cNvSpPr txBox="1"/>
          <p:nvPr>
            <p:ph idx="4294967295" type="sldNum"/>
          </p:nvPr>
        </p:nvSpPr>
        <p:spPr>
          <a:xfrm>
            <a:off x="1623059" y="6352506"/>
            <a:ext cx="281941" cy="287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5"/>
          <p:cNvSpPr/>
          <p:nvPr/>
        </p:nvSpPr>
        <p:spPr>
          <a:xfrm>
            <a:off x="6248400" y="6352506"/>
            <a:ext cx="2895600" cy="287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CSE, BUET</a:t>
            </a:r>
            <a:endParaRPr/>
          </a:p>
        </p:txBody>
      </p:sp>
      <p:sp>
        <p:nvSpPr>
          <p:cNvPr id="350" name="Google Shape;350;p35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4400"/>
              <a:buFont typeface="Calibri"/>
              <a:buNone/>
            </a:pPr>
            <a:r>
              <a:rPr lang="en-US">
                <a:solidFill>
                  <a:srgbClr val="1F497D"/>
                </a:solidFill>
              </a:rPr>
              <a:t>Thread Implementation</a:t>
            </a:r>
            <a:endParaRPr/>
          </a:p>
        </p:txBody>
      </p:sp>
      <p:sp>
        <p:nvSpPr>
          <p:cNvPr id="351" name="Google Shape;351;p3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-US"/>
              <a:t>In user space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–"/>
            </a:pPr>
            <a:r>
              <a:rPr lang="en-US"/>
              <a:t>Kernel unaware of multiple threads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–"/>
            </a:pPr>
            <a:r>
              <a:rPr lang="en-US">
                <a:solidFill>
                  <a:srgbClr val="FF0000"/>
                </a:solidFill>
              </a:rPr>
              <a:t>User level runtime system does scheduling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-US"/>
              <a:t>In kernel space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–"/>
            </a:pPr>
            <a:r>
              <a:rPr lang="en-US"/>
              <a:t>Kernel supports threads (lightweight process)</a:t>
            </a:r>
            <a:endParaRPr/>
          </a:p>
        </p:txBody>
      </p:sp>
      <p:sp>
        <p:nvSpPr>
          <p:cNvPr id="352" name="Google Shape;352;p35"/>
          <p:cNvSpPr/>
          <p:nvPr/>
        </p:nvSpPr>
        <p:spPr>
          <a:xfrm>
            <a:off x="0" y="6352506"/>
            <a:ext cx="1905000" cy="287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11/9/2018</a:t>
            </a:r>
            <a:endParaRPr/>
          </a:p>
        </p:txBody>
      </p:sp>
      <p:sp>
        <p:nvSpPr>
          <p:cNvPr id="353" name="Google Shape;353;p35"/>
          <p:cNvSpPr txBox="1"/>
          <p:nvPr>
            <p:ph idx="4294967295" type="sldNum"/>
          </p:nvPr>
        </p:nvSpPr>
        <p:spPr>
          <a:xfrm>
            <a:off x="1623059" y="6352506"/>
            <a:ext cx="281941" cy="287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6"/>
          <p:cNvSpPr/>
          <p:nvPr/>
        </p:nvSpPr>
        <p:spPr>
          <a:xfrm>
            <a:off x="6248400" y="6352506"/>
            <a:ext cx="2895600" cy="287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CSE, BUET</a:t>
            </a:r>
            <a:endParaRPr/>
          </a:p>
        </p:txBody>
      </p:sp>
      <p:sp>
        <p:nvSpPr>
          <p:cNvPr id="359" name="Google Shape;359;p36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4400"/>
              <a:buFont typeface="Calibri"/>
              <a:buNone/>
            </a:pPr>
            <a:r>
              <a:rPr lang="en-US">
                <a:solidFill>
                  <a:srgbClr val="1F497D"/>
                </a:solidFill>
              </a:rPr>
              <a:t>User-Level Threads</a:t>
            </a:r>
            <a:endParaRPr/>
          </a:p>
        </p:txBody>
      </p:sp>
      <p:sp>
        <p:nvSpPr>
          <p:cNvPr id="360" name="Google Shape;360;p3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/>
              <a:t>The thread scheduler is part of a </a:t>
            </a:r>
            <a:r>
              <a:rPr i="1" lang="en-US"/>
              <a:t>user-level library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/>
              <a:t>Each thread is represented simply by: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–"/>
            </a:pPr>
            <a:r>
              <a:rPr lang="en-US"/>
              <a:t>PC</a:t>
            </a:r>
            <a:endParaRPr sz="2800"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–"/>
            </a:pPr>
            <a:r>
              <a:rPr lang="en-US"/>
              <a:t>Registers</a:t>
            </a:r>
            <a:endParaRPr sz="2800"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–"/>
            </a:pPr>
            <a:r>
              <a:rPr lang="en-US"/>
              <a:t>Stack</a:t>
            </a:r>
            <a:endParaRPr sz="2800"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–"/>
            </a:pPr>
            <a:r>
              <a:rPr lang="en-US"/>
              <a:t>Small control block</a:t>
            </a:r>
            <a:endParaRPr sz="2800"/>
          </a:p>
          <a:p>
            <a:pPr indent="-342900" lvl="0" marL="342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>
                <a:solidFill>
                  <a:srgbClr val="FF0000"/>
                </a:solidFill>
              </a:rPr>
              <a:t>All thread operations are at the user-level</a:t>
            </a:r>
            <a:r>
              <a:rPr lang="en-US"/>
              <a:t>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–"/>
            </a:pPr>
            <a:r>
              <a:rPr lang="en-US"/>
              <a:t>Creating a new thread</a:t>
            </a:r>
            <a:endParaRPr sz="2800"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–"/>
            </a:pPr>
            <a:r>
              <a:rPr lang="en-US"/>
              <a:t>switching between threads</a:t>
            </a:r>
            <a:endParaRPr sz="2800"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–"/>
            </a:pPr>
            <a:r>
              <a:rPr lang="en-US"/>
              <a:t>synchronizing between threads</a:t>
            </a:r>
            <a:endParaRPr/>
          </a:p>
        </p:txBody>
      </p:sp>
      <p:sp>
        <p:nvSpPr>
          <p:cNvPr id="361" name="Google Shape;361;p36"/>
          <p:cNvSpPr/>
          <p:nvPr/>
        </p:nvSpPr>
        <p:spPr>
          <a:xfrm>
            <a:off x="0" y="6352506"/>
            <a:ext cx="1905000" cy="287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11/9/2018</a:t>
            </a:r>
            <a:endParaRPr/>
          </a:p>
        </p:txBody>
      </p:sp>
      <p:sp>
        <p:nvSpPr>
          <p:cNvPr id="362" name="Google Shape;362;p36"/>
          <p:cNvSpPr txBox="1"/>
          <p:nvPr>
            <p:ph idx="4294967295" type="sldNum"/>
          </p:nvPr>
        </p:nvSpPr>
        <p:spPr>
          <a:xfrm>
            <a:off x="1623059" y="6352506"/>
            <a:ext cx="281941" cy="287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7"/>
          <p:cNvSpPr/>
          <p:nvPr/>
        </p:nvSpPr>
        <p:spPr>
          <a:xfrm>
            <a:off x="3124200" y="6395369"/>
            <a:ext cx="2895600" cy="287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CSE, BUET</a:t>
            </a:r>
            <a:endParaRPr/>
          </a:p>
        </p:txBody>
      </p:sp>
      <p:sp>
        <p:nvSpPr>
          <p:cNvPr id="368" name="Google Shape;368;p37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46025" spcFirstLastPara="1" rIns="46025" wrap="square" tIns="460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4400"/>
              <a:buFont typeface="Calibri"/>
              <a:buNone/>
            </a:pPr>
            <a:r>
              <a:rPr lang="en-US">
                <a:solidFill>
                  <a:srgbClr val="1F497D"/>
                </a:solidFill>
              </a:rPr>
              <a:t>User-Level vs. Kernel Threads</a:t>
            </a:r>
            <a:endParaRPr/>
          </a:p>
        </p:txBody>
      </p:sp>
      <p:sp>
        <p:nvSpPr>
          <p:cNvPr id="369" name="Google Shape;369;p3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46025" spcFirstLastPara="1" rIns="46025" wrap="square" tIns="46025">
            <a:normAutofit/>
          </a:bodyPr>
          <a:lstStyle/>
          <a:p>
            <a:pPr indent="-336042" lvl="0" marL="33604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744"/>
              <a:buNone/>
            </a:pPr>
            <a:r>
              <a:rPr lang="en-US" sz="2744">
                <a:solidFill>
                  <a:srgbClr val="002060"/>
                </a:solidFill>
              </a:rPr>
              <a:t>User-Level</a:t>
            </a:r>
            <a:endParaRPr/>
          </a:p>
          <a:p>
            <a:pPr indent="-336042" lvl="0" marL="336042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2744"/>
              <a:buChar char="•"/>
            </a:pPr>
            <a:r>
              <a:rPr lang="en-US" sz="2744">
                <a:solidFill>
                  <a:srgbClr val="002060"/>
                </a:solidFill>
              </a:rPr>
              <a:t>Managed by application</a:t>
            </a:r>
            <a:endParaRPr/>
          </a:p>
          <a:p>
            <a:pPr indent="-336042" lvl="0" marL="336042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2744"/>
              <a:buChar char="•"/>
            </a:pPr>
            <a:r>
              <a:rPr lang="en-US" sz="2744">
                <a:solidFill>
                  <a:srgbClr val="002060"/>
                </a:solidFill>
              </a:rPr>
              <a:t>Kernel not aware of thread</a:t>
            </a:r>
            <a:endParaRPr/>
          </a:p>
          <a:p>
            <a:pPr indent="-336042" lvl="0" marL="336042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2744"/>
              <a:buChar char="•"/>
            </a:pPr>
            <a:r>
              <a:rPr lang="en-US" sz="2744">
                <a:solidFill>
                  <a:srgbClr val="002060"/>
                </a:solidFill>
              </a:rPr>
              <a:t>Context switching cheap</a:t>
            </a:r>
            <a:endParaRPr/>
          </a:p>
          <a:p>
            <a:pPr indent="-336042" lvl="0" marL="336042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2744"/>
              <a:buChar char="•"/>
            </a:pPr>
            <a:r>
              <a:rPr lang="en-US" sz="2744">
                <a:solidFill>
                  <a:srgbClr val="002060"/>
                </a:solidFill>
              </a:rPr>
              <a:t>Create as many as needed</a:t>
            </a:r>
            <a:endParaRPr/>
          </a:p>
          <a:p>
            <a:pPr indent="-336042" lvl="0" marL="336042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2744"/>
              <a:buChar char="•"/>
            </a:pPr>
            <a:r>
              <a:rPr lang="en-US" sz="2744">
                <a:solidFill>
                  <a:srgbClr val="002060"/>
                </a:solidFill>
              </a:rPr>
              <a:t>Must be used with care</a:t>
            </a:r>
            <a:endParaRPr/>
          </a:p>
        </p:txBody>
      </p:sp>
      <p:sp>
        <p:nvSpPr>
          <p:cNvPr id="370" name="Google Shape;370;p37"/>
          <p:cNvSpPr/>
          <p:nvPr/>
        </p:nvSpPr>
        <p:spPr>
          <a:xfrm>
            <a:off x="4648200" y="1600200"/>
            <a:ext cx="4038600" cy="23691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46025" spcFirstLastPara="1" rIns="46025" wrap="square" tIns="46025">
            <a:norm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Kernel-Level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Managed by kernel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Consumes kernel resources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Context switching expensive 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Number limited by kernel resources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Simpler to use</a:t>
            </a:r>
            <a:endParaRPr/>
          </a:p>
        </p:txBody>
      </p:sp>
      <p:sp>
        <p:nvSpPr>
          <p:cNvPr id="371" name="Google Shape;371;p37"/>
          <p:cNvSpPr/>
          <p:nvPr/>
        </p:nvSpPr>
        <p:spPr>
          <a:xfrm>
            <a:off x="457200" y="6395369"/>
            <a:ext cx="2133600" cy="287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11/9/2018</a:t>
            </a:r>
            <a:endParaRPr/>
          </a:p>
        </p:txBody>
      </p:sp>
      <p:sp>
        <p:nvSpPr>
          <p:cNvPr id="372" name="Google Shape;372;p37"/>
          <p:cNvSpPr txBox="1"/>
          <p:nvPr>
            <p:ph idx="4294967295" type="sldNum"/>
          </p:nvPr>
        </p:nvSpPr>
        <p:spPr>
          <a:xfrm>
            <a:off x="8404860" y="6395369"/>
            <a:ext cx="281940" cy="287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8"/>
          <p:cNvSpPr txBox="1"/>
          <p:nvPr>
            <p:ph type="title"/>
          </p:nvPr>
        </p:nvSpPr>
        <p:spPr>
          <a:xfrm>
            <a:off x="381000" y="228600"/>
            <a:ext cx="8382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3200"/>
              <a:buFont typeface="Calibri"/>
              <a:buNone/>
            </a:pPr>
            <a:r>
              <a:rPr lang="en-US" sz="3200">
                <a:solidFill>
                  <a:srgbClr val="1F497D"/>
                </a:solidFill>
              </a:rPr>
              <a:t>Implementing Threads in User Space</a:t>
            </a:r>
            <a:br>
              <a:rPr lang="en-US" sz="3200">
                <a:solidFill>
                  <a:srgbClr val="1F497D"/>
                </a:solidFill>
              </a:rPr>
            </a:br>
            <a:endParaRPr/>
          </a:p>
        </p:txBody>
      </p:sp>
      <p:sp>
        <p:nvSpPr>
          <p:cNvPr id="378" name="Google Shape;378;p38"/>
          <p:cNvSpPr txBox="1"/>
          <p:nvPr>
            <p:ph idx="1" type="body"/>
          </p:nvPr>
        </p:nvSpPr>
        <p:spPr>
          <a:xfrm>
            <a:off x="1218082" y="5612684"/>
            <a:ext cx="6515101" cy="8858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sz="2800"/>
              <a:t>A user-level threads package</a:t>
            </a:r>
            <a:endParaRPr/>
          </a:p>
        </p:txBody>
      </p:sp>
      <p:pic>
        <p:nvPicPr>
          <p:cNvPr descr="2-13a" id="379" name="Google Shape;37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2288" y="1371600"/>
            <a:ext cx="5153026" cy="40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38"/>
          <p:cNvSpPr/>
          <p:nvPr/>
        </p:nvSpPr>
        <p:spPr>
          <a:xfrm>
            <a:off x="3657600" y="3048000"/>
            <a:ext cx="685800" cy="685800"/>
          </a:xfrm>
          <a:prstGeom prst="ellipse">
            <a:avLst/>
          </a:prstGeom>
          <a:noFill/>
          <a:ln cap="flat" cmpd="sng" w="38100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"/>
          <p:cNvSpPr/>
          <p:nvPr/>
        </p:nvSpPr>
        <p:spPr>
          <a:xfrm>
            <a:off x="215899" y="6540817"/>
            <a:ext cx="8672515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Tanenbaum &amp; Bo,Modern  Operating Systems:4th ed., (c) 2013 Prentice-Hall, Inc. All rights reserved. </a:t>
            </a:r>
            <a:endParaRPr/>
          </a:p>
        </p:txBody>
      </p:sp>
      <p:sp>
        <p:nvSpPr>
          <p:cNvPr id="80" name="Google Shape;80;p4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4400"/>
              <a:buFont typeface="Calibri"/>
              <a:buNone/>
            </a:pPr>
            <a:r>
              <a:rPr lang="en-US">
                <a:solidFill>
                  <a:srgbClr val="1F497D"/>
                </a:solidFill>
              </a:rPr>
              <a:t>The Process Model</a:t>
            </a:r>
            <a:endParaRPr/>
          </a:p>
        </p:txBody>
      </p:sp>
      <p:sp>
        <p:nvSpPr>
          <p:cNvPr id="81" name="Google Shape;81;p4"/>
          <p:cNvSpPr txBox="1"/>
          <p:nvPr>
            <p:ph idx="1" type="body"/>
          </p:nvPr>
        </p:nvSpPr>
        <p:spPr>
          <a:xfrm>
            <a:off x="887412" y="5513387"/>
            <a:ext cx="7759701" cy="833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 sz="2400"/>
              <a:t>Figure 2-1. (a) Multiprogramming of four programs in memory. Only one physical program counter.</a:t>
            </a:r>
            <a:endParaRPr/>
          </a:p>
        </p:txBody>
      </p:sp>
      <p:pic>
        <p:nvPicPr>
          <p:cNvPr id="82" name="Google Shape;8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2738" y="1554162"/>
            <a:ext cx="3452813" cy="37353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9"/>
          <p:cNvSpPr/>
          <p:nvPr/>
        </p:nvSpPr>
        <p:spPr>
          <a:xfrm>
            <a:off x="6248400" y="6352506"/>
            <a:ext cx="2895600" cy="287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CSE, BUET</a:t>
            </a:r>
            <a:endParaRPr/>
          </a:p>
        </p:txBody>
      </p:sp>
      <p:sp>
        <p:nvSpPr>
          <p:cNvPr id="386" name="Google Shape;386;p39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4400"/>
              <a:buFont typeface="Calibri"/>
              <a:buNone/>
            </a:pPr>
            <a:r>
              <a:rPr lang="en-US">
                <a:solidFill>
                  <a:srgbClr val="1F497D"/>
                </a:solidFill>
              </a:rPr>
              <a:t>User-level Threads</a:t>
            </a:r>
            <a:endParaRPr/>
          </a:p>
        </p:txBody>
      </p:sp>
      <p:sp>
        <p:nvSpPr>
          <p:cNvPr id="387" name="Google Shape;387;p3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25754" lvl="0" marL="32575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80"/>
              <a:buChar char="•"/>
            </a:pPr>
            <a:r>
              <a:rPr lang="en-US" sz="2280"/>
              <a:t>Advantages</a:t>
            </a:r>
            <a:endParaRPr/>
          </a:p>
          <a:p>
            <a:pPr indent="-271461" lvl="1" marL="705802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660"/>
              <a:buChar char="–"/>
            </a:pPr>
            <a:r>
              <a:rPr lang="en-US" sz="2660"/>
              <a:t>Fast Context Switching: </a:t>
            </a:r>
            <a:endParaRPr/>
          </a:p>
          <a:p>
            <a:pPr indent="-217169" lvl="2" marL="10858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80"/>
              <a:buChar char="•"/>
            </a:pPr>
            <a:r>
              <a:rPr lang="en-US" sz="2280"/>
              <a:t>Switching entirely in user mode – local procedures.</a:t>
            </a:r>
            <a:endParaRPr/>
          </a:p>
          <a:p>
            <a:pPr indent="-217169" lvl="2" marL="10858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80"/>
              <a:buChar char="•"/>
            </a:pPr>
            <a:r>
              <a:rPr lang="en-US" sz="2280"/>
              <a:t>No need to trap to kernel, no memory flush;</a:t>
            </a:r>
            <a:endParaRPr/>
          </a:p>
          <a:p>
            <a:pPr indent="-271461" lvl="1" marL="705802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660"/>
              <a:buChar char="–"/>
            </a:pPr>
            <a:r>
              <a:rPr lang="en-US" sz="2660"/>
              <a:t>Customized Scheduling</a:t>
            </a:r>
            <a:endParaRPr/>
          </a:p>
          <a:p>
            <a:pPr indent="-325754" lvl="0" marL="325754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80"/>
              <a:buChar char="•"/>
            </a:pPr>
            <a:r>
              <a:rPr lang="en-US" sz="2280"/>
              <a:t>Disadvantages</a:t>
            </a:r>
            <a:endParaRPr/>
          </a:p>
          <a:p>
            <a:pPr indent="-271461" lvl="1" marL="705802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660"/>
              <a:buChar char="–"/>
            </a:pPr>
            <a:r>
              <a:rPr lang="en-US" sz="2660"/>
              <a:t>Blocking </a:t>
            </a:r>
            <a:endParaRPr/>
          </a:p>
          <a:p>
            <a:pPr indent="-217169" lvl="2" marL="10858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80"/>
              <a:buChar char="•"/>
            </a:pPr>
            <a:r>
              <a:rPr lang="en-US" sz="2280"/>
              <a:t>Any user-level thread can</a:t>
            </a:r>
            <a:r>
              <a:rPr lang="en-US">
                <a:solidFill>
                  <a:srgbClr val="FF0066"/>
                </a:solidFill>
              </a:rPr>
              <a:t> block</a:t>
            </a:r>
            <a:r>
              <a:rPr lang="en-US" sz="2280"/>
              <a:t> the entire task executing a single system call (page fault is similar case).</a:t>
            </a:r>
            <a:endParaRPr/>
          </a:p>
          <a:p>
            <a:pPr indent="-271461" lvl="1" marL="705802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660"/>
              <a:buChar char="–"/>
            </a:pPr>
            <a:r>
              <a:rPr lang="en-US" sz="2660"/>
              <a:t>No protection, threads are expected to be polite to share CPU.</a:t>
            </a:r>
            <a:endParaRPr/>
          </a:p>
          <a:p>
            <a:pPr indent="-217169" lvl="2" marL="10858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80"/>
              <a:buChar char="•"/>
            </a:pPr>
            <a:r>
              <a:rPr lang="en-US" sz="2280"/>
              <a:t>Uncooperative/buggy threads may monopolize CPU.</a:t>
            </a:r>
            <a:endParaRPr/>
          </a:p>
        </p:txBody>
      </p:sp>
      <p:sp>
        <p:nvSpPr>
          <p:cNvPr id="388" name="Google Shape;388;p39"/>
          <p:cNvSpPr/>
          <p:nvPr/>
        </p:nvSpPr>
        <p:spPr>
          <a:xfrm>
            <a:off x="0" y="6352506"/>
            <a:ext cx="1905000" cy="287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11/9/2018</a:t>
            </a:r>
            <a:endParaRPr/>
          </a:p>
        </p:txBody>
      </p:sp>
      <p:sp>
        <p:nvSpPr>
          <p:cNvPr id="389" name="Google Shape;389;p39"/>
          <p:cNvSpPr txBox="1"/>
          <p:nvPr>
            <p:ph idx="4294967295" type="sldNum"/>
          </p:nvPr>
        </p:nvSpPr>
        <p:spPr>
          <a:xfrm>
            <a:off x="1623059" y="6352506"/>
            <a:ext cx="281941" cy="287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0"/>
          <p:cNvSpPr/>
          <p:nvPr/>
        </p:nvSpPr>
        <p:spPr>
          <a:xfrm>
            <a:off x="0" y="5922294"/>
            <a:ext cx="5003800" cy="287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CSE, BUET</a:t>
            </a:r>
            <a:endParaRPr/>
          </a:p>
        </p:txBody>
      </p:sp>
      <p:sp>
        <p:nvSpPr>
          <p:cNvPr id="395" name="Google Shape;395;p40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4400"/>
              <a:buFont typeface="Calibri"/>
              <a:buNone/>
            </a:pPr>
            <a:r>
              <a:rPr lang="en-US">
                <a:solidFill>
                  <a:srgbClr val="1F497D"/>
                </a:solidFill>
              </a:rPr>
              <a:t>Kernel Threads</a:t>
            </a:r>
            <a:endParaRPr/>
          </a:p>
        </p:txBody>
      </p:sp>
      <p:sp>
        <p:nvSpPr>
          <p:cNvPr id="396" name="Google Shape;396;p40"/>
          <p:cNvSpPr txBox="1"/>
          <p:nvPr>
            <p:ph idx="1" type="body"/>
          </p:nvPr>
        </p:nvSpPr>
        <p:spPr>
          <a:xfrm>
            <a:off x="469900" y="940158"/>
            <a:ext cx="8128000" cy="55749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Kernel threads may not be as heavy weight as processes, but they still suffer from performance problems: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–"/>
            </a:pPr>
            <a:r>
              <a:rPr lang="en-US" sz="2800"/>
              <a:t>Any thread operation still requires a system call.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–"/>
            </a:pPr>
            <a:r>
              <a:rPr lang="en-US" sz="2800"/>
              <a:t>The kernel doesn’t trust the user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/>
              <a:t>there must be lots of checking on kernel calls</a:t>
            </a:r>
            <a:endParaRPr/>
          </a:p>
        </p:txBody>
      </p:sp>
      <p:sp>
        <p:nvSpPr>
          <p:cNvPr id="397" name="Google Shape;397;p40"/>
          <p:cNvSpPr/>
          <p:nvPr/>
        </p:nvSpPr>
        <p:spPr>
          <a:xfrm>
            <a:off x="7086600" y="5922294"/>
            <a:ext cx="2057400" cy="287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11/9/2018</a:t>
            </a:r>
            <a:endParaRPr/>
          </a:p>
        </p:txBody>
      </p:sp>
      <p:sp>
        <p:nvSpPr>
          <p:cNvPr id="398" name="Google Shape;398;p40"/>
          <p:cNvSpPr txBox="1"/>
          <p:nvPr>
            <p:ph idx="4294967295" type="sldNum"/>
          </p:nvPr>
        </p:nvSpPr>
        <p:spPr>
          <a:xfrm>
            <a:off x="8862060" y="5922294"/>
            <a:ext cx="281940" cy="287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1"/>
          <p:cNvSpPr/>
          <p:nvPr/>
        </p:nvSpPr>
        <p:spPr>
          <a:xfrm>
            <a:off x="6248400" y="6352506"/>
            <a:ext cx="2895600" cy="287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CSE, BUET</a:t>
            </a:r>
            <a:endParaRPr/>
          </a:p>
        </p:txBody>
      </p:sp>
      <p:sp>
        <p:nvSpPr>
          <p:cNvPr id="404" name="Google Shape;404;p41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3959"/>
              <a:buFont typeface="Calibri"/>
              <a:buNone/>
            </a:pPr>
            <a:r>
              <a:rPr lang="en-US" sz="3959">
                <a:solidFill>
                  <a:srgbClr val="1F497D"/>
                </a:solidFill>
              </a:rPr>
              <a:t>Implementing Threads in the Kernel</a:t>
            </a:r>
            <a:endParaRPr/>
          </a:p>
        </p:txBody>
      </p:sp>
      <p:sp>
        <p:nvSpPr>
          <p:cNvPr id="405" name="Google Shape;405;p41"/>
          <p:cNvSpPr txBox="1"/>
          <p:nvPr>
            <p:ph idx="1" type="body"/>
          </p:nvPr>
        </p:nvSpPr>
        <p:spPr>
          <a:xfrm>
            <a:off x="469900" y="5564187"/>
            <a:ext cx="8128000" cy="950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/>
              <a:t>A thread package managed by the kernel </a:t>
            </a:r>
            <a:endParaRPr/>
          </a:p>
        </p:txBody>
      </p:sp>
      <p:sp>
        <p:nvSpPr>
          <p:cNvPr id="406" name="Google Shape;406;p41"/>
          <p:cNvSpPr/>
          <p:nvPr/>
        </p:nvSpPr>
        <p:spPr>
          <a:xfrm>
            <a:off x="0" y="6352506"/>
            <a:ext cx="1905000" cy="287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11/9/2018</a:t>
            </a:r>
            <a:endParaRPr/>
          </a:p>
        </p:txBody>
      </p:sp>
      <p:sp>
        <p:nvSpPr>
          <p:cNvPr id="407" name="Google Shape;407;p41"/>
          <p:cNvSpPr txBox="1"/>
          <p:nvPr>
            <p:ph idx="4294967295" type="sldNum"/>
          </p:nvPr>
        </p:nvSpPr>
        <p:spPr>
          <a:xfrm>
            <a:off x="1623059" y="6352506"/>
            <a:ext cx="281941" cy="287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2-13" id="408" name="Google Shape;40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2050" y="1295400"/>
            <a:ext cx="4203700" cy="4040188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41"/>
          <p:cNvSpPr/>
          <p:nvPr/>
        </p:nvSpPr>
        <p:spPr>
          <a:xfrm>
            <a:off x="4953000" y="4038600"/>
            <a:ext cx="838200" cy="685800"/>
          </a:xfrm>
          <a:prstGeom prst="ellipse">
            <a:avLst/>
          </a:prstGeom>
          <a:noFill/>
          <a:ln cap="flat" cmpd="sng" w="38100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2"/>
          <p:cNvSpPr/>
          <p:nvPr/>
        </p:nvSpPr>
        <p:spPr>
          <a:xfrm>
            <a:off x="6248400" y="6352506"/>
            <a:ext cx="2895600" cy="287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CSE, BUET</a:t>
            </a:r>
            <a:endParaRPr/>
          </a:p>
        </p:txBody>
      </p:sp>
      <p:sp>
        <p:nvSpPr>
          <p:cNvPr id="415" name="Google Shape;415;p42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4400"/>
              <a:buFont typeface="Calibri"/>
              <a:buNone/>
            </a:pPr>
            <a:r>
              <a:rPr lang="en-US">
                <a:solidFill>
                  <a:srgbClr val="1F497D"/>
                </a:solidFill>
              </a:rPr>
              <a:t>Kernel-Level Threads</a:t>
            </a:r>
            <a:endParaRPr/>
          </a:p>
        </p:txBody>
      </p:sp>
      <p:sp>
        <p:nvSpPr>
          <p:cNvPr id="416" name="Google Shape;416;p4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Advantages: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–"/>
            </a:pPr>
            <a:r>
              <a:rPr lang="en-US" sz="2800"/>
              <a:t>Kernel aware of threads, if one thread blocks, can schedule another thread in the process.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Disadvantages: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–"/>
            </a:pPr>
            <a:r>
              <a:rPr lang="en-US" sz="2800"/>
              <a:t>Context switch is more expensive.</a:t>
            </a:r>
            <a:endParaRPr/>
          </a:p>
        </p:txBody>
      </p:sp>
      <p:sp>
        <p:nvSpPr>
          <p:cNvPr id="417" name="Google Shape;417;p42"/>
          <p:cNvSpPr/>
          <p:nvPr/>
        </p:nvSpPr>
        <p:spPr>
          <a:xfrm>
            <a:off x="0" y="6352506"/>
            <a:ext cx="1905000" cy="287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11/9/2018</a:t>
            </a:r>
            <a:endParaRPr/>
          </a:p>
        </p:txBody>
      </p:sp>
      <p:sp>
        <p:nvSpPr>
          <p:cNvPr id="418" name="Google Shape;418;p42"/>
          <p:cNvSpPr txBox="1"/>
          <p:nvPr>
            <p:ph idx="4294967295" type="sldNum"/>
          </p:nvPr>
        </p:nvSpPr>
        <p:spPr>
          <a:xfrm>
            <a:off x="1623059" y="6352506"/>
            <a:ext cx="281941" cy="287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3"/>
          <p:cNvSpPr txBox="1"/>
          <p:nvPr>
            <p:ph type="title"/>
          </p:nvPr>
        </p:nvSpPr>
        <p:spPr>
          <a:xfrm>
            <a:off x="457199" y="274638"/>
            <a:ext cx="8151226" cy="8357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4400"/>
              <a:buFont typeface="Calibri"/>
              <a:buNone/>
            </a:pPr>
            <a:r>
              <a:rPr lang="en-US">
                <a:solidFill>
                  <a:srgbClr val="1F497D"/>
                </a:solidFill>
              </a:rPr>
              <a:t>Hybrid Implementations</a:t>
            </a:r>
            <a:endParaRPr/>
          </a:p>
        </p:txBody>
      </p:sp>
      <p:sp>
        <p:nvSpPr>
          <p:cNvPr id="424" name="Google Shape;424;p43"/>
          <p:cNvSpPr txBox="1"/>
          <p:nvPr>
            <p:ph idx="1" type="body"/>
          </p:nvPr>
        </p:nvSpPr>
        <p:spPr>
          <a:xfrm>
            <a:off x="469900" y="5026025"/>
            <a:ext cx="8128000" cy="1489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Multiplexing user-level threads onto kernel- level threads</a:t>
            </a:r>
            <a:endParaRPr/>
          </a:p>
        </p:txBody>
      </p:sp>
      <p:sp>
        <p:nvSpPr>
          <p:cNvPr id="425" name="Google Shape;425;p43"/>
          <p:cNvSpPr txBox="1"/>
          <p:nvPr>
            <p:ph idx="4294967295" type="sldNum"/>
          </p:nvPr>
        </p:nvSpPr>
        <p:spPr>
          <a:xfrm>
            <a:off x="8862060" y="6530306"/>
            <a:ext cx="281941" cy="287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:\B\b4\JPG\foo\2-14.jpg" id="426" name="Google Shape;42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5569" y="1054592"/>
            <a:ext cx="6316663" cy="3778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4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4400"/>
              <a:buFont typeface="Calibri"/>
              <a:buNone/>
            </a:pPr>
            <a:r>
              <a:rPr lang="en-US">
                <a:solidFill>
                  <a:srgbClr val="1F497D"/>
                </a:solidFill>
              </a:rPr>
              <a:t>Hybrid Implementations</a:t>
            </a:r>
            <a:endParaRPr/>
          </a:p>
        </p:txBody>
      </p:sp>
      <p:sp>
        <p:nvSpPr>
          <p:cNvPr id="432" name="Google Shape;432;p4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36042" lvl="0" marL="33604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36"/>
              <a:buChar char="•"/>
            </a:pPr>
            <a:r>
              <a:rPr lang="en-US" sz="3136"/>
              <a:t>Combining the advantages of the 2 methods</a:t>
            </a:r>
            <a:endParaRPr/>
          </a:p>
          <a:p>
            <a:pPr indent="-336042" lvl="0" marL="336042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36"/>
              <a:buChar char="•"/>
            </a:pPr>
            <a:r>
              <a:rPr lang="en-US" sz="3136"/>
              <a:t>the kernel is aware of only the kernel-level threads and schedules those. </a:t>
            </a:r>
            <a:endParaRPr/>
          </a:p>
          <a:p>
            <a:pPr indent="-336042" lvl="0" marL="336042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36"/>
              <a:buChar char="•"/>
            </a:pPr>
            <a:r>
              <a:rPr lang="en-US" sz="3136"/>
              <a:t>,each kernel-level thread has some set of user-level threads that take turns using it.</a:t>
            </a:r>
            <a:endParaRPr/>
          </a:p>
          <a:p>
            <a:pPr indent="-336042" lvl="0" marL="336042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36"/>
              <a:buChar char="•"/>
            </a:pPr>
            <a:r>
              <a:rPr lang="en-US" sz="3136"/>
              <a:t>These user-level threads are created, destroyed, and scheduled just like user-level threads in a process</a:t>
            </a:r>
            <a:endParaRPr/>
          </a:p>
        </p:txBody>
      </p:sp>
      <p:sp>
        <p:nvSpPr>
          <p:cNvPr id="433" name="Google Shape;433;p44"/>
          <p:cNvSpPr txBox="1"/>
          <p:nvPr>
            <p:ph idx="4294967295" type="sldNum"/>
          </p:nvPr>
        </p:nvSpPr>
        <p:spPr>
          <a:xfrm>
            <a:off x="8862060" y="6530306"/>
            <a:ext cx="281941" cy="287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5"/>
          <p:cNvSpPr txBox="1"/>
          <p:nvPr>
            <p:ph idx="4294967295"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Thanks </a:t>
            </a:r>
            <a:r>
              <a:rPr b="0" i="0" lang="en-US" sz="44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☺</a:t>
            </a:r>
            <a:endParaRPr/>
          </a:p>
        </p:txBody>
      </p:sp>
      <p:sp>
        <p:nvSpPr>
          <p:cNvPr id="439" name="Google Shape;439;p45"/>
          <p:cNvSpPr txBox="1"/>
          <p:nvPr>
            <p:ph idx="4294967295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"/>
          <p:cNvSpPr/>
          <p:nvPr/>
        </p:nvSpPr>
        <p:spPr>
          <a:xfrm>
            <a:off x="215899" y="6540817"/>
            <a:ext cx="8672515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Tanenbaum &amp; Bo,Modern  Operating Systems:4th ed., (c) 2013 Prentice-Hall, Inc. All rights reserved. </a:t>
            </a:r>
            <a:endParaRPr/>
          </a:p>
        </p:txBody>
      </p:sp>
      <p:sp>
        <p:nvSpPr>
          <p:cNvPr id="88" name="Google Shape;88;p5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4400"/>
              <a:buFont typeface="Calibri"/>
              <a:buNone/>
            </a:pPr>
            <a:r>
              <a:rPr lang="en-US">
                <a:solidFill>
                  <a:srgbClr val="1F497D"/>
                </a:solidFill>
              </a:rPr>
              <a:t>The Process Model</a:t>
            </a:r>
            <a:endParaRPr/>
          </a:p>
        </p:txBody>
      </p:sp>
      <p:sp>
        <p:nvSpPr>
          <p:cNvPr id="89" name="Google Shape;89;p5"/>
          <p:cNvSpPr txBox="1"/>
          <p:nvPr>
            <p:ph idx="1" type="body"/>
          </p:nvPr>
        </p:nvSpPr>
        <p:spPr>
          <a:xfrm>
            <a:off x="939006" y="4934555"/>
            <a:ext cx="7733507" cy="1279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fontScale="925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None/>
            </a:pPr>
            <a:r>
              <a:rPr lang="en-US"/>
              <a:t>Figure 2-1. (b) Conceptual model of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75000"/>
              <a:buNone/>
            </a:pPr>
            <a:r>
              <a:rPr lang="en-US"/>
              <a:t>four independent, sequential processes. There exist only one physical program counter, but four different logical counters. </a:t>
            </a:r>
            <a:r>
              <a:rPr lang="en-US" sz="2500">
                <a:solidFill>
                  <a:srgbClr val="FF0000"/>
                </a:solidFill>
              </a:rPr>
              <a:t>When a program runs, its logical counter is loaded into the physical program counter</a:t>
            </a:r>
            <a:endParaRPr/>
          </a:p>
        </p:txBody>
      </p:sp>
      <p:pic>
        <p:nvPicPr>
          <p:cNvPr id="90" name="Google Shape;9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9975" y="1330772"/>
            <a:ext cx="4464050" cy="3276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d58c90b2e_0_0"/>
          <p:cNvSpPr txBox="1"/>
          <p:nvPr>
            <p:ph type="title"/>
          </p:nvPr>
        </p:nvSpPr>
        <p:spPr>
          <a:xfrm>
            <a:off x="457200" y="274706"/>
            <a:ext cx="8229600" cy="4791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359"/>
              <a:t>Physical Program Counter and Logical Program Counter</a:t>
            </a:r>
            <a:endParaRPr sz="3359"/>
          </a:p>
        </p:txBody>
      </p:sp>
      <p:sp>
        <p:nvSpPr>
          <p:cNvPr id="96" name="Google Shape;96;g35d58c90b2e_0_0"/>
          <p:cNvSpPr txBox="1"/>
          <p:nvPr/>
        </p:nvSpPr>
        <p:spPr>
          <a:xfrm>
            <a:off x="300600" y="916325"/>
            <a:ext cx="8542800" cy="18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 Physical Program Counter (PC)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is a </a:t>
            </a: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real hardware register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inside the CPU.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 always points to the </a:t>
            </a: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next instruction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of the </a:t>
            </a: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currently running process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There is only </a:t>
            </a: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one physical program counter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because the CPU can only execute </a:t>
            </a: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one process at a time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7" name="Google Shape;97;g35d58c90b2e_0_0"/>
          <p:cNvSpPr txBox="1"/>
          <p:nvPr/>
        </p:nvSpPr>
        <p:spPr>
          <a:xfrm>
            <a:off x="226500" y="2882125"/>
            <a:ext cx="8616900" cy="31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2. </a:t>
            </a: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Logical Program Counter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is a </a:t>
            </a: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saved copy of the program counter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for each individual process.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When a process is </a:t>
            </a: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 running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its logical PC value is stored in its </a:t>
            </a: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 Control Block (PCB)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During a </a:t>
            </a: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context switch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the OS: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Saves the </a:t>
            </a: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physical PC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into the </a:t>
            </a: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logical PC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of the outgoing process.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Loads the </a:t>
            </a: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logical PC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of the next process into the </a:t>
            </a: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physical PC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So, each process has its own logical PC value, even though there’s only one physical PC.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"/>
          <p:cNvSpPr/>
          <p:nvPr/>
        </p:nvSpPr>
        <p:spPr>
          <a:xfrm>
            <a:off x="215899" y="6540817"/>
            <a:ext cx="8672515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Tanenbaum &amp; Bo,Modern  Operating Systems:4th ed., (c) 2013 Prentice-Hall, Inc. All rights reserved. </a:t>
            </a:r>
            <a:endParaRPr/>
          </a:p>
        </p:txBody>
      </p:sp>
      <p:sp>
        <p:nvSpPr>
          <p:cNvPr id="103" name="Google Shape;103;p6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4400"/>
              <a:buFont typeface="Calibri"/>
              <a:buNone/>
            </a:pPr>
            <a:r>
              <a:rPr lang="en-US">
                <a:solidFill>
                  <a:srgbClr val="1F497D"/>
                </a:solidFill>
              </a:rPr>
              <a:t>The Process Model</a:t>
            </a:r>
            <a:endParaRPr/>
          </a:p>
        </p:txBody>
      </p:sp>
      <p:sp>
        <p:nvSpPr>
          <p:cNvPr id="104" name="Google Shape;104;p6"/>
          <p:cNvSpPr txBox="1"/>
          <p:nvPr>
            <p:ph idx="1" type="body"/>
          </p:nvPr>
        </p:nvSpPr>
        <p:spPr>
          <a:xfrm>
            <a:off x="887412" y="5513387"/>
            <a:ext cx="7759701" cy="833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fontScale="85000" lnSpcReduction="1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0" i="0" lang="en-US" sz="1776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Figure 2-1. (c) Only one program is active at once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 All processes have made progress, but at any given instant only one process is actually running.</a:t>
            </a:r>
            <a:endParaRPr/>
          </a:p>
        </p:txBody>
      </p:sp>
      <p:pic>
        <p:nvPicPr>
          <p:cNvPr id="105" name="Google Shape;10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4900" y="1714500"/>
            <a:ext cx="4298950" cy="347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"/>
          <p:cNvSpPr txBox="1"/>
          <p:nvPr>
            <p:ph type="title"/>
          </p:nvPr>
        </p:nvSpPr>
        <p:spPr>
          <a:xfrm>
            <a:off x="927100" y="0"/>
            <a:ext cx="8128000" cy="10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4400"/>
              <a:buFont typeface="Calibri"/>
              <a:buNone/>
            </a:pPr>
            <a:r>
              <a:rPr lang="en-US">
                <a:solidFill>
                  <a:srgbClr val="1F497D"/>
                </a:solidFill>
              </a:rPr>
              <a:t>Multiprogramming</a:t>
            </a:r>
            <a:endParaRPr/>
          </a:p>
        </p:txBody>
      </p:sp>
      <p:sp>
        <p:nvSpPr>
          <p:cNvPr id="111" name="Google Shape;111;p7"/>
          <p:cNvSpPr txBox="1"/>
          <p:nvPr>
            <p:ph idx="1" type="body"/>
          </p:nvPr>
        </p:nvSpPr>
        <p:spPr>
          <a:xfrm>
            <a:off x="673100" y="1295400"/>
            <a:ext cx="8382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•"/>
            </a:pPr>
            <a:r>
              <a:rPr lang="en-US"/>
              <a:t>Rapidly switching back and forth from process to process is called </a:t>
            </a:r>
            <a:r>
              <a:rPr lang="en-US">
                <a:solidFill>
                  <a:srgbClr val="AD0433"/>
                </a:solidFill>
              </a:rPr>
              <a:t>multiprogramming.</a:t>
            </a:r>
            <a:br>
              <a:rPr lang="en-US">
                <a:solidFill>
                  <a:srgbClr val="AD0433"/>
                </a:solidFill>
              </a:rPr>
            </a:br>
            <a:endParaRPr>
              <a:solidFill>
                <a:srgbClr val="AD0433"/>
              </a:solidFill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600"/>
              <a:buChar char="•"/>
            </a:pPr>
            <a:r>
              <a:rPr lang="en-US"/>
              <a:t>When each process runs, </a:t>
            </a:r>
            <a:r>
              <a:rPr lang="en-US">
                <a:solidFill>
                  <a:srgbClr val="FF0000"/>
                </a:solidFill>
              </a:rPr>
              <a:t>its logical program counter is loaded into the real program counter</a:t>
            </a:r>
            <a:r>
              <a:rPr lang="en-US"/>
              <a:t>.</a:t>
            </a:r>
            <a:br>
              <a:rPr lang="en-US"/>
            </a:b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600"/>
              <a:buChar char="•"/>
            </a:pPr>
            <a:r>
              <a:rPr lang="en-US"/>
              <a:t>When it is finished (for the time being), the physical program counter is saved in the process’ stored logical program counter in memory. </a:t>
            </a:r>
            <a:endParaRPr/>
          </a:p>
          <a:p>
            <a:pPr indent="-139700" lvl="0" marL="3429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600"/>
              <a:buChar char="•"/>
            </a:pPr>
            <a:r>
              <a:rPr lang="en-US"/>
              <a:t>From now on, we assume that there is only one CPU.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"/>
          <p:cNvSpPr txBox="1"/>
          <p:nvPr>
            <p:ph type="title"/>
          </p:nvPr>
        </p:nvSpPr>
        <p:spPr>
          <a:xfrm>
            <a:off x="927100" y="0"/>
            <a:ext cx="8128000" cy="10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4400"/>
              <a:buFont typeface="Calibri"/>
              <a:buNone/>
            </a:pPr>
            <a:r>
              <a:rPr lang="en-US">
                <a:solidFill>
                  <a:srgbClr val="1F497D"/>
                </a:solidFill>
              </a:rPr>
              <a:t>What is a program?</a:t>
            </a:r>
            <a:endParaRPr/>
          </a:p>
        </p:txBody>
      </p:sp>
      <p:sp>
        <p:nvSpPr>
          <p:cNvPr id="117" name="Google Shape;117;p8"/>
          <p:cNvSpPr txBox="1"/>
          <p:nvPr>
            <p:ph idx="1" type="body"/>
          </p:nvPr>
        </p:nvSpPr>
        <p:spPr>
          <a:xfrm>
            <a:off x="673100" y="1295400"/>
            <a:ext cx="8382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 sz="2800"/>
              <a:t>A Program is an </a:t>
            </a:r>
            <a:r>
              <a:rPr b="1" lang="en-US" u="sng"/>
              <a:t>executable file</a:t>
            </a:r>
            <a:r>
              <a:rPr b="1" lang="en-US"/>
              <a:t> </a:t>
            </a:r>
            <a:r>
              <a:rPr lang="en-US" sz="2800"/>
              <a:t>that contains: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400"/>
              <a:buChar char="–"/>
            </a:pPr>
            <a:r>
              <a:rPr lang="en-US" sz="2400">
                <a:solidFill>
                  <a:srgbClr val="C00000"/>
                </a:solidFill>
              </a:rPr>
              <a:t>Code:</a:t>
            </a:r>
            <a:r>
              <a:rPr lang="en-US">
                <a:solidFill>
                  <a:srgbClr val="000000"/>
                </a:solidFill>
              </a:rPr>
              <a:t> Machine Instructions</a:t>
            </a:r>
            <a:endParaRPr sz="2800"/>
          </a:p>
          <a:p>
            <a:pPr indent="-285750" lvl="1" marL="7429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400"/>
              <a:buChar char="–"/>
            </a:pPr>
            <a:r>
              <a:rPr lang="en-US" sz="2400">
                <a:solidFill>
                  <a:srgbClr val="C00000"/>
                </a:solidFill>
              </a:rPr>
              <a:t>Data:</a:t>
            </a:r>
            <a:r>
              <a:rPr lang="en-US">
                <a:solidFill>
                  <a:srgbClr val="000000"/>
                </a:solidFill>
              </a:rPr>
              <a:t> Variables Stored And Manipulated In Memory</a:t>
            </a:r>
            <a:endParaRPr sz="2800"/>
          </a:p>
          <a:p>
            <a:pPr indent="-228600" lvl="2" marL="11430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Char char="•"/>
            </a:pPr>
            <a:r>
              <a:rPr lang="en-US" sz="2200"/>
              <a:t>initialized variables (globals)</a:t>
            </a:r>
            <a:endParaRPr sz="2400"/>
          </a:p>
          <a:p>
            <a:pPr indent="-228600" lvl="2" marL="11430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Char char="•"/>
            </a:pPr>
            <a:r>
              <a:rPr lang="en-US" sz="2200"/>
              <a:t>dynamically allocated variables (malloc, new)</a:t>
            </a:r>
            <a:endParaRPr sz="2400"/>
          </a:p>
          <a:p>
            <a:pPr indent="-228600" lvl="2" marL="11430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Char char="•"/>
            </a:pPr>
            <a:r>
              <a:rPr lang="en-US" sz="2200"/>
              <a:t>stack variables (C automatic variables, function arguments)</a:t>
            </a:r>
            <a:endParaRPr sz="2400"/>
          </a:p>
          <a:p>
            <a:pPr indent="-342900" lvl="0" marL="3429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600"/>
              <a:buChar char="•"/>
            </a:pPr>
            <a:r>
              <a:rPr lang="en-US" sz="2600"/>
              <a:t>Process != Program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600"/>
              <a:buChar char="•"/>
            </a:pPr>
            <a:r>
              <a:rPr lang="en-US" sz="2600"/>
              <a:t>Example: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–"/>
            </a:pPr>
            <a:r>
              <a:rPr lang="en-US" sz="2400"/>
              <a:t>We can run 2 instances of </a:t>
            </a:r>
            <a:r>
              <a:rPr i="1" lang="en-US">
                <a:solidFill>
                  <a:srgbClr val="FF0000"/>
                </a:solidFill>
              </a:rPr>
              <a:t>Mozilla Firefox</a:t>
            </a:r>
            <a:r>
              <a:rPr lang="en-US" sz="2400"/>
              <a:t>:</a:t>
            </a:r>
            <a:endParaRPr sz="2800"/>
          </a:p>
          <a:p>
            <a:pPr indent="-228600" lvl="2" marL="11430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Char char="•"/>
            </a:pPr>
            <a:r>
              <a:rPr lang="en-US" sz="2200"/>
              <a:t> Same program </a:t>
            </a:r>
            <a:endParaRPr sz="2400"/>
          </a:p>
          <a:p>
            <a:pPr indent="-228600" lvl="2" marL="11430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Char char="•"/>
            </a:pPr>
            <a:r>
              <a:rPr lang="en-US" sz="2200"/>
              <a:t> Separate processes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