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5" r:id="rId20"/>
    <p:sldId id="273" r:id="rId21"/>
    <p:sldId id="274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90" r:id="rId32"/>
    <p:sldId id="291" r:id="rId33"/>
    <p:sldId id="292" r:id="rId34"/>
    <p:sldId id="293" r:id="rId35"/>
    <p:sldId id="294" r:id="rId36"/>
    <p:sldId id="301" r:id="rId37"/>
    <p:sldId id="302" r:id="rId38"/>
    <p:sldId id="30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04" y="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2328-3425-1E48-800E-AC3F3ABD7F64}" type="datetimeFigureOut">
              <a:rPr kumimoji="1" lang="zh-CN" altLang="en-US" smtClean="0"/>
              <a:t>14-6-6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1F5D4-63A4-0842-9E20-E3423848C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4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14-6-6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14-6-6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Hadoop</a:t>
            </a:r>
            <a:r>
              <a:rPr kumimoji="1" lang="zh-CN" altLang="zh-CN" dirty="0"/>
              <a:t>-</a:t>
            </a:r>
            <a:r>
              <a:rPr kumimoji="1" lang="en-US" altLang="zh-CN" dirty="0" err="1" smtClean="0"/>
              <a:t>hdfs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原理分析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73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HA-</a:t>
            </a:r>
            <a:r>
              <a:rPr kumimoji="1" lang="zh-CN" altLang="en-US" dirty="0" smtClean="0"/>
              <a:t>类描述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DFSZKFailoverController</a:t>
            </a:r>
            <a:r>
              <a:rPr lang="zh-CN" altLang="en-US" sz="2000" dirty="0" smtClean="0"/>
              <a:t>继承自</a:t>
            </a:r>
            <a:r>
              <a:rPr lang="en-US" altLang="zh-CN" sz="2000" dirty="0" err="1" smtClean="0"/>
              <a:t>ZKFailoverController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hdfs</a:t>
            </a:r>
            <a:r>
              <a:rPr lang="zh-CN" altLang="en-US" sz="2000" dirty="0" smtClean="0"/>
              <a:t>启动后会有它的一个独立进程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内部主要引用有</a:t>
            </a:r>
            <a:endParaRPr lang="en-US" altLang="zh-CN" sz="2000" dirty="0" smtClean="0"/>
          </a:p>
          <a:p>
            <a:pPr marL="118872" indent="0">
              <a:buNone/>
            </a:pPr>
            <a:r>
              <a:rPr lang="zh-CN" altLang="zh-CN" sz="2000" b="1" dirty="0"/>
              <a:t> </a:t>
            </a: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HealthMonitor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healthMonitor</a:t>
            </a:r>
            <a:r>
              <a:rPr lang="en-US" altLang="zh-CN" sz="2000" b="1" dirty="0"/>
              <a:t>;</a:t>
            </a:r>
            <a:endParaRPr lang="en-US" altLang="zh-CN" sz="2000" dirty="0" smtClean="0"/>
          </a:p>
          <a:p>
            <a:pPr marL="118872" indent="0">
              <a:buNone/>
            </a:pPr>
            <a:r>
              <a:rPr lang="zh-CN" altLang="zh-CN" sz="2000" b="1" dirty="0"/>
              <a:t>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ActiveStandbyElector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elector</a:t>
            </a:r>
            <a:r>
              <a:rPr lang="en-US" altLang="zh-CN" sz="2000" b="1" dirty="0" smtClean="0"/>
              <a:t>;</a:t>
            </a:r>
          </a:p>
          <a:p>
            <a:pPr marL="118872" indent="0">
              <a:buNone/>
            </a:pPr>
            <a:r>
              <a:rPr lang="zh-CN" altLang="en-US" sz="2000" b="1" dirty="0" smtClean="0"/>
              <a:t>启动时如果启动参数</a:t>
            </a:r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formaZK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则会在</a:t>
            </a:r>
            <a:r>
              <a:rPr lang="en-US" altLang="zh-CN" sz="2000" b="1" dirty="0" smtClean="0"/>
              <a:t>zookeeper</a:t>
            </a:r>
            <a:r>
              <a:rPr lang="zh-CN" altLang="en-US" sz="2000" b="1" dirty="0" smtClean="0"/>
              <a:t>中创建相应的目录，默认为</a:t>
            </a:r>
            <a:r>
              <a:rPr lang="en-US" altLang="zh-CN" sz="2000" b="1" dirty="0" smtClean="0"/>
              <a:t>/</a:t>
            </a:r>
            <a:r>
              <a:rPr lang="en-US" altLang="zh-CN" sz="2000" b="1" dirty="0" err="1" smtClean="0"/>
              <a:t>hadoop</a:t>
            </a:r>
            <a:r>
              <a:rPr lang="en-US" altLang="zh-CN" sz="2000" b="1" dirty="0" smtClean="0"/>
              <a:t>-ha,</a:t>
            </a:r>
            <a:r>
              <a:rPr lang="zh-CN" altLang="en-US" sz="2000" b="1" dirty="0" smtClean="0"/>
              <a:t>配置项为</a:t>
            </a:r>
            <a:r>
              <a:rPr lang="en-US" altLang="zh-CN" sz="2000" dirty="0" err="1"/>
              <a:t>ha.zookeeper.parent-znode</a:t>
            </a:r>
            <a:endParaRPr lang="en-US" altLang="zh-CN" sz="2000" b="1" dirty="0" smtClean="0"/>
          </a:p>
          <a:p>
            <a:pPr marL="118872" indent="0">
              <a:buNone/>
            </a:pPr>
            <a:r>
              <a:rPr lang="zh-CN" altLang="en-US" sz="2000" b="1" dirty="0" smtClean="0"/>
              <a:t>如果为正常启动会创建初始</a:t>
            </a:r>
            <a:r>
              <a:rPr lang="en-US" altLang="zh-CN" sz="2000" b="1" dirty="0" err="1" smtClean="0"/>
              <a:t>elector,healthMonitor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并启动</a:t>
            </a:r>
            <a:r>
              <a:rPr lang="en-US" altLang="zh-CN" sz="2000" b="1" dirty="0" err="1" smtClean="0"/>
              <a:t>healthMonitor</a:t>
            </a:r>
            <a:r>
              <a:rPr lang="zh-CN" altLang="en-US" sz="2000" b="1" dirty="0" smtClean="0"/>
              <a:t>，</a:t>
            </a:r>
            <a:endParaRPr lang="en-US" altLang="zh-CN" sz="2000" b="1" dirty="0" smtClean="0"/>
          </a:p>
          <a:p>
            <a:pPr marL="118872" indent="0">
              <a:buNone/>
            </a:pPr>
            <a:r>
              <a:rPr lang="zh-CN" altLang="en-US" sz="2000" b="1" dirty="0" smtClean="0"/>
              <a:t>（同时还会启动一个</a:t>
            </a:r>
            <a:r>
              <a:rPr lang="en-US" altLang="zh-CN" sz="2000" b="1" dirty="0" err="1" smtClean="0"/>
              <a:t>rpc</a:t>
            </a:r>
            <a:r>
              <a:rPr lang="en-US" altLang="zh-CN" sz="2000" b="1" dirty="0" smtClean="0"/>
              <a:t> server</a:t>
            </a:r>
            <a:r>
              <a:rPr lang="zh-CN" altLang="en-US" sz="2000" b="1" dirty="0" smtClean="0"/>
              <a:t>，用于手动主备切换时使用，此处只考虑自动切换模式）</a:t>
            </a:r>
            <a:endParaRPr lang="en-US" altLang="zh-CN" sz="2000" b="1" dirty="0" smtClean="0"/>
          </a:p>
          <a:p>
            <a:pPr marL="118872" indent="0">
              <a:buNone/>
            </a:pPr>
            <a:r>
              <a:rPr lang="zh-CN" altLang="en-US" sz="2000" b="1" dirty="0" smtClean="0"/>
              <a:t>该类中实现了</a:t>
            </a:r>
            <a:r>
              <a:rPr lang="en-US" altLang="zh-CN" sz="2000" b="1" dirty="0" err="1" smtClean="0"/>
              <a:t>becomeStandBy</a:t>
            </a:r>
            <a:r>
              <a:rPr lang="zh-CN" altLang="en-US" sz="2000" b="1" dirty="0" smtClean="0"/>
              <a:t>与</a:t>
            </a:r>
            <a:r>
              <a:rPr lang="en-US" altLang="zh-CN" sz="2000" b="1" dirty="0" err="1" smtClean="0"/>
              <a:t>becomeActive</a:t>
            </a:r>
            <a:r>
              <a:rPr lang="zh-CN" altLang="en-US" sz="2000" b="1" dirty="0" smtClean="0"/>
              <a:t>方法，现际操作为通过</a:t>
            </a:r>
            <a:r>
              <a:rPr lang="en-US" altLang="zh-CN" sz="2000" b="1" dirty="0" err="1" smtClean="0"/>
              <a:t>rpc</a:t>
            </a:r>
            <a:r>
              <a:rPr lang="zh-CN" altLang="en-US" sz="2000" b="1" dirty="0" smtClean="0"/>
              <a:t>调用切换</a:t>
            </a:r>
            <a:r>
              <a:rPr lang="en-US" altLang="zh-CN" sz="2000" b="1" dirty="0" err="1" smtClean="0"/>
              <a:t>namenode</a:t>
            </a:r>
            <a:r>
              <a:rPr lang="zh-CN" altLang="en-US" sz="2000" b="1" dirty="0" smtClean="0"/>
              <a:t>状态</a:t>
            </a:r>
            <a:endParaRPr lang="en-US" altLang="zh-CN" sz="2000" b="1" dirty="0" smtClean="0"/>
          </a:p>
          <a:p>
            <a:pPr marL="118872" indent="0">
              <a:buNone/>
            </a:pPr>
            <a:endParaRPr lang="en-US" altLang="zh-CN" sz="2000" b="1" dirty="0"/>
          </a:p>
          <a:p>
            <a:pPr marL="118872" indent="0">
              <a:buNone/>
            </a:pP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1936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HA-</a:t>
            </a:r>
            <a:r>
              <a:rPr kumimoji="1" lang="zh-CN" altLang="en-US" dirty="0" smtClean="0"/>
              <a:t>类描述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ActiveStandbyElector</a:t>
            </a:r>
            <a:r>
              <a:rPr lang="zh-CN" altLang="en-US" sz="2000" dirty="0" smtClean="0"/>
              <a:t>类完成</a:t>
            </a:r>
            <a:r>
              <a:rPr lang="en-US" altLang="zh-CN" sz="2000" dirty="0" smtClean="0"/>
              <a:t>active</a:t>
            </a:r>
            <a:r>
              <a:rPr lang="zh-CN" altLang="en-US" sz="2000" dirty="0" smtClean="0"/>
              <a:t>选举相关功能</a:t>
            </a:r>
            <a:endParaRPr lang="en-US" altLang="zh-CN" sz="2000" dirty="0" smtClean="0"/>
          </a:p>
          <a:p>
            <a:r>
              <a:rPr lang="zh-CN" altLang="en-US" sz="2000" dirty="0" smtClean="0"/>
              <a:t>创建时先建立</a:t>
            </a:r>
            <a:r>
              <a:rPr lang="en-US" altLang="zh-CN" sz="2000" dirty="0" smtClean="0"/>
              <a:t>zookeeper</a:t>
            </a:r>
            <a:r>
              <a:rPr lang="zh-CN" altLang="en-US" sz="2000" dirty="0" smtClean="0"/>
              <a:t>客户端连接，如果连接创建成功，则去监控</a:t>
            </a:r>
            <a:r>
              <a:rPr lang="en-US" altLang="zh-CN" sz="2000" dirty="0" err="1" smtClean="0"/>
              <a:t>ActiveStandbyElectorLock</a:t>
            </a:r>
            <a:r>
              <a:rPr lang="zh-CN" altLang="en-US" sz="2000" dirty="0" smtClean="0"/>
              <a:t>文件，同时判断是否存在，如果不存在则去尝试创建，如果创建成功，则先将原来的</a:t>
            </a:r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fence,fence</a:t>
            </a:r>
            <a:r>
              <a:rPr lang="zh-CN" altLang="en-US" sz="2000" dirty="0" smtClean="0"/>
              <a:t>时先尝试优雅的去将原</a:t>
            </a:r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切换成</a:t>
            </a:r>
            <a:r>
              <a:rPr lang="en-US" altLang="zh-CN" sz="2000" dirty="0" smtClean="0"/>
              <a:t>standby</a:t>
            </a:r>
            <a:r>
              <a:rPr lang="zh-CN" altLang="en-US" sz="2000" dirty="0" smtClean="0"/>
              <a:t>，如果不行，就调用</a:t>
            </a:r>
            <a:r>
              <a:rPr lang="en-US" altLang="zh-CN" sz="2000" dirty="0" smtClean="0"/>
              <a:t>fence</a:t>
            </a:r>
            <a:r>
              <a:rPr lang="zh-CN" altLang="en-US" sz="2000" dirty="0" smtClean="0"/>
              <a:t>，强制隔离。然后写入自己的</a:t>
            </a:r>
            <a:r>
              <a:rPr lang="en-US" altLang="zh-CN" sz="2000" dirty="0" err="1" smtClean="0"/>
              <a:t>ActiveBreadCrumb</a:t>
            </a:r>
            <a:r>
              <a:rPr lang="zh-CN" altLang="en-US" sz="2000" dirty="0" smtClean="0"/>
              <a:t>文件 ，然后调用</a:t>
            </a:r>
            <a:r>
              <a:rPr lang="en-US" altLang="zh-CN" sz="2000" dirty="0" err="1"/>
              <a:t>ActiveStandbyElectorLock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becomeActive</a:t>
            </a:r>
            <a:r>
              <a:rPr lang="zh-CN" altLang="en-US" sz="2000" dirty="0" smtClean="0"/>
              <a:t>方法。</a:t>
            </a:r>
            <a:endParaRPr lang="en-US" altLang="zh-CN" sz="2000" dirty="0" smtClean="0"/>
          </a:p>
          <a:p>
            <a:pPr marL="118872" indent="0">
              <a:buNone/>
            </a:pPr>
            <a:r>
              <a:rPr lang="zh-CN" altLang="zh-CN" sz="2000" dirty="0" smtClean="0"/>
              <a:t> </a:t>
            </a:r>
            <a:r>
              <a:rPr lang="zh-CN" altLang="en-US" sz="2000" dirty="0" smtClean="0"/>
              <a:t>    （切换时需要有</a:t>
            </a:r>
            <a:r>
              <a:rPr lang="en-US" altLang="zh-CN" sz="2000" dirty="0" smtClean="0"/>
              <a:t>fence</a:t>
            </a:r>
            <a:r>
              <a:rPr lang="zh-CN" altLang="en-US" sz="2000" dirty="0" smtClean="0"/>
              <a:t>一步是为了防止分布式系统中常见的脑裂现象）</a:t>
            </a:r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err="1" smtClean="0"/>
              <a:t>ActiveStandbyElectorLock</a:t>
            </a:r>
            <a:r>
              <a:rPr lang="zh-CN" altLang="en-US" sz="2000" dirty="0" smtClean="0"/>
              <a:t>创建不成功，刚调用</a:t>
            </a:r>
            <a:r>
              <a:rPr lang="en-US" altLang="zh-CN" sz="2000" dirty="0" err="1" smtClean="0"/>
              <a:t>ActiveStandbyElectorLock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becomeStandby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zh-CN" altLang="en-US" sz="2000" dirty="0" smtClean="0"/>
              <a:t>如果发现</a:t>
            </a:r>
            <a:r>
              <a:rPr lang="en-US" altLang="zh-CN" sz="2000" dirty="0" err="1" smtClean="0"/>
              <a:t>ActiveStandbyElectorLock</a:t>
            </a:r>
            <a:r>
              <a:rPr lang="zh-CN" altLang="en-US" sz="2000" dirty="0" smtClean="0"/>
              <a:t>被删除</a:t>
            </a:r>
            <a:r>
              <a:rPr lang="en-US" altLang="zh-CN" sz="2000" dirty="0" smtClean="0"/>
              <a:t>(active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死亡或网络断开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，则去尝试创建该文件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成功则开始进行</a:t>
            </a:r>
            <a:r>
              <a:rPr lang="en-US" altLang="zh-CN" sz="2000" dirty="0" smtClean="0"/>
              <a:t>active</a:t>
            </a:r>
            <a:r>
              <a:rPr lang="zh-CN" altLang="en-US" sz="2000" dirty="0" smtClean="0"/>
              <a:t>的切换。</a:t>
            </a:r>
            <a:endParaRPr lang="en-US" altLang="zh-CN" sz="2000" dirty="0" smtClean="0"/>
          </a:p>
          <a:p>
            <a:pPr marL="118872" indent="0">
              <a:buNone/>
            </a:pPr>
            <a:endParaRPr lang="en-US" altLang="zh-CN" sz="2000" dirty="0" smtClean="0"/>
          </a:p>
          <a:p>
            <a:pPr marL="118872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223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HA-</a:t>
            </a:r>
            <a:r>
              <a:rPr kumimoji="1" lang="zh-CN" altLang="en-US" dirty="0" smtClean="0"/>
              <a:t>类描述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HealthMonitor</a:t>
            </a:r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rpc</a:t>
            </a:r>
            <a:r>
              <a:rPr lang="zh-CN" altLang="en-US" sz="2400" dirty="0" smtClean="0"/>
              <a:t>调用来监控所负责的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的状态</a:t>
            </a:r>
            <a:endParaRPr lang="en-US" altLang="zh-CN" sz="2400" dirty="0" smtClean="0"/>
          </a:p>
          <a:p>
            <a:r>
              <a:rPr kumimoji="1" lang="en-US" altLang="zh-CN" sz="2400" dirty="0" err="1" smtClean="0"/>
              <a:t>healthMonitor</a:t>
            </a:r>
            <a:r>
              <a:rPr kumimoji="1" lang="zh-CN" altLang="en-US" sz="2400" dirty="0" smtClean="0"/>
              <a:t>启动后周期性（默认</a:t>
            </a:r>
            <a:r>
              <a:rPr kumimoji="1" lang="en-US" altLang="zh-CN" sz="2400" dirty="0" smtClean="0"/>
              <a:t>1s</a:t>
            </a:r>
            <a:r>
              <a:rPr kumimoji="1" lang="zh-CN" altLang="en-US" sz="2400" dirty="0" smtClean="0"/>
              <a:t>）的调用</a:t>
            </a:r>
            <a:r>
              <a:rPr kumimoji="1" lang="en-US" altLang="zh-CN" sz="2400" dirty="0" err="1" smtClean="0"/>
              <a:t>monitorHealth</a:t>
            </a:r>
            <a:r>
              <a:rPr kumimoji="1" lang="zh-CN" altLang="en-US" sz="2400" dirty="0" smtClean="0"/>
              <a:t>来获得</a:t>
            </a:r>
            <a:r>
              <a:rPr kumimoji="1" lang="en-US" altLang="zh-CN" sz="2400" dirty="0" err="1" smtClean="0"/>
              <a:t>namenode</a:t>
            </a:r>
            <a:r>
              <a:rPr kumimoji="1" lang="zh-CN" altLang="en-US" sz="2400" dirty="0" smtClean="0"/>
              <a:t>的状态，根据调用是否成功和返回的结果来决定状态的切换，状态切换依赖</a:t>
            </a:r>
            <a:r>
              <a:rPr lang="en-US" altLang="zh-CN" sz="2400" b="1" dirty="0" err="1" smtClean="0"/>
              <a:t>HealthCallbacks</a:t>
            </a:r>
            <a:r>
              <a:rPr lang="zh-CN" altLang="en-US" sz="2400" b="1" dirty="0" smtClean="0"/>
              <a:t>类来完成，正常情况下会调用</a:t>
            </a:r>
            <a:r>
              <a:rPr lang="en-US" altLang="zh-CN" sz="2400" b="1" dirty="0" smtClean="0"/>
              <a:t>selector</a:t>
            </a:r>
            <a:r>
              <a:rPr lang="zh-CN" altLang="en-US" sz="2400" b="1" dirty="0" smtClean="0"/>
              <a:t>的</a:t>
            </a:r>
            <a:r>
              <a:rPr lang="en-US" altLang="zh-CN" sz="2400" b="1" dirty="0" err="1" smtClean="0"/>
              <a:t>joinElection</a:t>
            </a:r>
            <a:r>
              <a:rPr lang="zh-CN" altLang="en-US" sz="2400" b="1" dirty="0" smtClean="0"/>
              <a:t>加入选 举，出错的情况下会调用</a:t>
            </a:r>
            <a:r>
              <a:rPr lang="en-US" altLang="zh-CN" sz="2400" b="1" dirty="0" smtClean="0"/>
              <a:t>selector</a:t>
            </a:r>
            <a:r>
              <a:rPr lang="zh-CN" altLang="en-US" sz="2400" b="1" dirty="0" smtClean="0"/>
              <a:t>的</a:t>
            </a:r>
            <a:r>
              <a:rPr lang="en-US" altLang="zh-CN" sz="2400" dirty="0" err="1" smtClean="0"/>
              <a:t>quitElection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断开</a:t>
            </a:r>
            <a:r>
              <a:rPr lang="en-US" altLang="zh-CN" sz="2400" dirty="0" err="1" smtClean="0"/>
              <a:t>zkclient</a:t>
            </a:r>
            <a:r>
              <a:rPr lang="zh-CN" altLang="en-US" sz="2400" dirty="0" smtClean="0"/>
              <a:t>的连接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342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HA- </a:t>
            </a:r>
            <a:r>
              <a:rPr kumimoji="1" lang="zh-CN" altLang="en-US" dirty="0" smtClean="0"/>
              <a:t>类说明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HAServiceProtocolServerSideTranslatorPB</a:t>
            </a:r>
            <a:r>
              <a:rPr lang="zh-CN" altLang="en-US" sz="2000" dirty="0" smtClean="0"/>
              <a:t>此类为</a:t>
            </a:r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端关于</a:t>
            </a:r>
            <a:r>
              <a:rPr lang="en-US" altLang="zh-CN" sz="2000" dirty="0" smtClean="0"/>
              <a:t>HA</a:t>
            </a:r>
            <a:r>
              <a:rPr lang="zh-CN" altLang="en-US" sz="2000" dirty="0" smtClean="0"/>
              <a:t>相关</a:t>
            </a:r>
            <a:r>
              <a:rPr lang="en-US" altLang="zh-CN" sz="2000" dirty="0" err="1" smtClean="0"/>
              <a:t>rpc</a:t>
            </a:r>
            <a:r>
              <a:rPr lang="zh-CN" altLang="en-US" sz="2000" dirty="0" smtClean="0"/>
              <a:t>调用的实现，主要接口如下：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monitorHealth</a:t>
            </a:r>
            <a:r>
              <a:rPr lang="zh-CN" altLang="en-US" sz="2000" dirty="0" smtClean="0"/>
              <a:t> 调用</a:t>
            </a:r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FSNameSystem</a:t>
            </a:r>
            <a:r>
              <a:rPr lang="zh-CN" altLang="en-US" sz="2000" dirty="0" smtClean="0"/>
              <a:t>进行磁盘剩余大小检查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getServiceStatus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获得当前</a:t>
            </a:r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的状态</a:t>
            </a:r>
            <a:endParaRPr lang="en-US" altLang="zh-CN" sz="2000" dirty="0" smtClean="0"/>
          </a:p>
          <a:p>
            <a:r>
              <a:rPr lang="en-US" altLang="zh-CN" sz="2000" dirty="0" err="1" smtClean="0"/>
              <a:t>transitionToActive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切换为</a:t>
            </a:r>
            <a:r>
              <a:rPr lang="en-US" altLang="zh-CN" sz="2000" dirty="0" smtClean="0"/>
              <a:t>active,</a:t>
            </a:r>
            <a:r>
              <a:rPr lang="zh-CN" altLang="en-US" sz="2000" dirty="0" smtClean="0"/>
              <a:t>实际操为</a:t>
            </a:r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相关服务的切换，将在</a:t>
            </a:r>
            <a:r>
              <a:rPr lang="en-US" altLang="zh-CN" sz="2000" dirty="0" err="1" smtClean="0"/>
              <a:t>namenode</a:t>
            </a:r>
            <a:r>
              <a:rPr lang="zh-CN" altLang="en-US" sz="2000" dirty="0" smtClean="0"/>
              <a:t>部分描述</a:t>
            </a:r>
            <a:endParaRPr lang="en-US" altLang="zh-CN" sz="2000" dirty="0" smtClean="0"/>
          </a:p>
          <a:p>
            <a:r>
              <a:rPr lang="en-US" altLang="zh-CN" sz="2000" dirty="0" err="1" smtClean="0"/>
              <a:t>transitionToStandby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切换为</a:t>
            </a:r>
            <a:r>
              <a:rPr lang="en-US" altLang="zh-CN" sz="2000" dirty="0" err="1" smtClean="0"/>
              <a:t>standBy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实际操为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相关服务的切换，将在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部分描述</a:t>
            </a:r>
            <a:endParaRPr lang="en-US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107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HA-</a:t>
            </a:r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以上描述的是</a:t>
            </a:r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的主要逻辑，关于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端如何操作，客户端如何选择正确的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将在下面章节介绍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63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JournalNode</a:t>
            </a:r>
            <a:r>
              <a:rPr kumimoji="1" lang="en-US" altLang="zh-CN" dirty="0" smtClean="0"/>
              <a:t>(hdfs-3077)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JournalNode</a:t>
            </a:r>
            <a:r>
              <a:rPr kumimoji="1" lang="zh-CN" altLang="en-US" dirty="0" smtClean="0"/>
              <a:t>为可选组件，也可以使用</a:t>
            </a:r>
            <a:r>
              <a:rPr kumimoji="1" lang="en-US" altLang="zh-CN" dirty="0" smtClean="0"/>
              <a:t>NFS</a:t>
            </a:r>
            <a:r>
              <a:rPr kumimoji="1" lang="zh-CN" altLang="en-US" dirty="0" smtClean="0"/>
              <a:t>进行替代，但官方推荐使用该模块做为日志组件，目前线上正在使用。</a:t>
            </a:r>
            <a:endParaRPr kumimoji="1" lang="en-US" altLang="zh-CN" dirty="0"/>
          </a:p>
          <a:p>
            <a:r>
              <a:rPr kumimoji="1" lang="zh-CN" altLang="en-US" dirty="0" smtClean="0"/>
              <a:t>该模块的目标就是为了实现一个可靠的日志存储方案，为</a:t>
            </a:r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服务。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88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JournalNode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JournalNode</a:t>
            </a:r>
            <a:r>
              <a:rPr kumimoji="1" lang="zh-CN" altLang="en-US" dirty="0" smtClean="0"/>
              <a:t>主要提供两个功能</a:t>
            </a:r>
            <a:endParaRPr kumimoji="1" lang="en-US" altLang="zh-CN" dirty="0" smtClean="0"/>
          </a:p>
          <a:p>
            <a:pPr marL="633222" indent="-514350">
              <a:buFont typeface="+mj-lt"/>
              <a:buAutoNum type="arabicPeriod"/>
            </a:pPr>
            <a:r>
              <a:rPr kumimoji="1" lang="zh-CN" altLang="en-US" dirty="0" smtClean="0"/>
              <a:t>提供日志操作接口</a:t>
            </a:r>
            <a:endParaRPr kumimoji="1" lang="en-US" altLang="zh-CN" dirty="0" smtClean="0"/>
          </a:p>
          <a:p>
            <a:pPr marL="633222" indent="-514350">
              <a:buFont typeface="+mj-lt"/>
              <a:buAutoNum type="arabicPeriod"/>
            </a:pPr>
            <a:r>
              <a:rPr kumimoji="1" lang="zh-CN" altLang="en-US" dirty="0" smtClean="0"/>
              <a:t>提供日志查询及数据读取的流式接口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121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JournalNode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主要有以下几种文件：</a:t>
            </a:r>
            <a:endParaRPr kumimoji="1" lang="en-US" altLang="zh-CN" dirty="0" smtClean="0"/>
          </a:p>
          <a:p>
            <a:pPr marL="118872" indent="0">
              <a:buNone/>
            </a:pPr>
            <a:r>
              <a:rPr lang="en-US" altLang="zh-CN" dirty="0"/>
              <a:t>committed-</a:t>
            </a:r>
            <a:r>
              <a:rPr lang="en-US" altLang="zh-CN" dirty="0" err="1"/>
              <a:t>txid</a:t>
            </a:r>
            <a:r>
              <a:rPr lang="en-US" altLang="zh-CN" dirty="0"/>
              <a:t> </a:t>
            </a:r>
            <a:r>
              <a:rPr lang="zh-CN" altLang="en-US" dirty="0" smtClean="0"/>
              <a:t> 系统上一个提交的</a:t>
            </a:r>
            <a:r>
              <a:rPr lang="en-US" altLang="zh-CN" dirty="0" err="1" smtClean="0"/>
              <a:t>txid</a:t>
            </a:r>
            <a:endParaRPr lang="en-US" altLang="zh-CN" dirty="0" smtClean="0"/>
          </a:p>
          <a:p>
            <a:pPr marL="118872" indent="0">
              <a:buNone/>
            </a:pPr>
            <a:r>
              <a:rPr lang="en-US" altLang="zh-CN" dirty="0" err="1" smtClean="0"/>
              <a:t>edits_inprogress_txid</a:t>
            </a:r>
            <a:r>
              <a:rPr lang="zh-CN" altLang="en-US" dirty="0" smtClean="0"/>
              <a:t> 正在使用的日志文件 </a:t>
            </a:r>
            <a:endParaRPr lang="en-US" altLang="zh-CN" dirty="0" smtClean="0"/>
          </a:p>
          <a:p>
            <a:pPr marL="118872" indent="0">
              <a:buNone/>
            </a:pPr>
            <a:r>
              <a:rPr lang="en-US" altLang="zh-CN" dirty="0" err="1" smtClean="0"/>
              <a:t>edits_startTxid-endTxid</a:t>
            </a:r>
            <a:r>
              <a:rPr lang="zh-CN" altLang="en-US" dirty="0" smtClean="0"/>
              <a:t> 日志文件 </a:t>
            </a:r>
            <a:endParaRPr lang="en-US" altLang="zh-CN" dirty="0" smtClean="0"/>
          </a:p>
          <a:p>
            <a:pPr marL="118872" indent="0">
              <a:buNone/>
            </a:pPr>
            <a:r>
              <a:rPr lang="en-US" altLang="zh-CN" dirty="0"/>
              <a:t>last-promised-</a:t>
            </a:r>
            <a:r>
              <a:rPr lang="en-US" altLang="zh-CN" dirty="0" smtClean="0"/>
              <a:t>epoch </a:t>
            </a:r>
            <a:r>
              <a:rPr lang="zh-CN" altLang="en-US" dirty="0" smtClean="0"/>
              <a:t>已提交的</a:t>
            </a:r>
            <a:r>
              <a:rPr lang="en-US" altLang="zh-CN" dirty="0" smtClean="0"/>
              <a:t>epoch</a:t>
            </a:r>
          </a:p>
          <a:p>
            <a:pPr marL="118872" indent="0">
              <a:buNone/>
            </a:pPr>
            <a:r>
              <a:rPr lang="en-US" altLang="zh-CN" dirty="0"/>
              <a:t>last-writer-</a:t>
            </a:r>
            <a:r>
              <a:rPr lang="en-US" altLang="zh-CN" dirty="0" smtClean="0"/>
              <a:t>epoch </a:t>
            </a:r>
            <a:r>
              <a:rPr lang="zh-CN" altLang="en-US" dirty="0" smtClean="0"/>
              <a:t>上一个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epoch</a:t>
            </a:r>
          </a:p>
          <a:p>
            <a:pPr marL="118872" indent="0">
              <a:buNone/>
            </a:pPr>
            <a:r>
              <a:rPr lang="en-US" altLang="zh-CN" dirty="0" smtClean="0"/>
              <a:t>VERSION </a:t>
            </a:r>
            <a:r>
              <a:rPr lang="zh-CN" altLang="en-US" dirty="0" smtClean="0"/>
              <a:t> 基础信息</a:t>
            </a:r>
            <a:endParaRPr lang="en-US" altLang="zh-CN" dirty="0" smtClean="0"/>
          </a:p>
          <a:p>
            <a:pPr marL="118872" indent="0">
              <a:buNone/>
            </a:pPr>
            <a:r>
              <a:rPr lang="en-US" altLang="zh-CN" dirty="0" err="1" smtClean="0"/>
              <a:t>Paxos</a:t>
            </a:r>
            <a:r>
              <a:rPr lang="zh-CN" altLang="en-US" dirty="0"/>
              <a:t> </a:t>
            </a:r>
            <a:r>
              <a:rPr lang="zh-CN" altLang="en-US" dirty="0" smtClean="0"/>
              <a:t>数据恢复时存放临时文件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71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JournalNode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主要类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JournalNode</a:t>
            </a:r>
            <a:endParaRPr lang="en-US" altLang="zh-CN" b="1" dirty="0" smtClean="0"/>
          </a:p>
          <a:p>
            <a:pPr marL="118872" indent="0">
              <a:buNone/>
            </a:pPr>
            <a:r>
              <a:rPr lang="zh-CN" altLang="en-US" b="1" dirty="0" smtClean="0"/>
              <a:t>主类，程序入口</a:t>
            </a:r>
            <a:endParaRPr lang="en-US" altLang="zh-CN" b="1" dirty="0" smtClean="0"/>
          </a:p>
          <a:p>
            <a:r>
              <a:rPr lang="en-US" altLang="zh-CN" b="1" dirty="0" err="1" smtClean="0"/>
              <a:t>JournalNodeHttpServer</a:t>
            </a:r>
            <a:endParaRPr lang="en-US" altLang="zh-CN" b="1" dirty="0" smtClean="0"/>
          </a:p>
          <a:p>
            <a:r>
              <a:rPr kumimoji="1" lang="zh-CN" altLang="en-US" b="1" dirty="0"/>
              <a:t>负责日志数据</a:t>
            </a:r>
            <a:r>
              <a:rPr kumimoji="1" lang="zh-CN" altLang="en-US" b="1" dirty="0" smtClean="0"/>
              <a:t>的查询</a:t>
            </a:r>
            <a:endParaRPr lang="en-US" altLang="zh-CN" b="1" dirty="0" smtClean="0"/>
          </a:p>
          <a:p>
            <a:r>
              <a:rPr lang="en-US" altLang="zh-CN" b="1" dirty="0" err="1" smtClean="0"/>
              <a:t>JournalNodeRpcServer</a:t>
            </a:r>
            <a:endParaRPr lang="en-US" altLang="zh-CN" b="1" dirty="0" smtClean="0"/>
          </a:p>
          <a:p>
            <a:pPr marL="118872" indent="0">
              <a:buNone/>
            </a:pPr>
            <a:r>
              <a:rPr kumimoji="1" lang="zh-CN" altLang="en-US" b="1" dirty="0" smtClean="0"/>
              <a:t>负责</a:t>
            </a:r>
            <a:r>
              <a:rPr kumimoji="1" lang="zh-CN" altLang="en-US" b="1" dirty="0"/>
              <a:t>日志的添加，滚动等相关</a:t>
            </a:r>
            <a:r>
              <a:rPr kumimoji="1" lang="zh-CN" altLang="en-US" b="1" dirty="0" smtClean="0"/>
              <a:t>操作</a:t>
            </a:r>
            <a:endParaRPr kumimoji="1" lang="en-US" altLang="zh-CN" b="1" dirty="0" smtClean="0"/>
          </a:p>
          <a:p>
            <a:r>
              <a:rPr lang="en-US" altLang="zh-CN" dirty="0" err="1"/>
              <a:t>QuorumJournalManager</a:t>
            </a:r>
            <a:endParaRPr lang="en-US" altLang="zh-CN" b="1" dirty="0"/>
          </a:p>
          <a:p>
            <a:pPr marL="118872" indent="0">
              <a:buNone/>
            </a:pPr>
            <a:r>
              <a:rPr lang="zh-CN" altLang="en-US" b="1" dirty="0" smtClean="0"/>
              <a:t>客户端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5748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JournalNode</a:t>
            </a:r>
            <a:r>
              <a:rPr kumimoji="1" lang="en-US" altLang="zh-CN" dirty="0"/>
              <a:t>-</a:t>
            </a:r>
            <a:r>
              <a:rPr kumimoji="1" lang="zh-CN" altLang="en-US" dirty="0"/>
              <a:t>类说明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JournalNode</a:t>
            </a:r>
            <a:r>
              <a:rPr lang="zh-CN" altLang="en-US" b="1" dirty="0" smtClean="0"/>
              <a:t>负责必要参数的读取，</a:t>
            </a:r>
            <a:r>
              <a:rPr lang="en-US" altLang="zh-CN" b="1" dirty="0" err="1" smtClean="0"/>
              <a:t>JournalNodeHttpServer</a:t>
            </a:r>
            <a:r>
              <a:rPr lang="zh-CN" altLang="en-US" b="1" dirty="0" smtClean="0"/>
              <a:t>与</a:t>
            </a:r>
            <a:r>
              <a:rPr lang="en-US" altLang="zh-CN" b="1" dirty="0" err="1" smtClean="0"/>
              <a:t>JournalNodeRpcServer</a:t>
            </a:r>
            <a:r>
              <a:rPr lang="zh-CN" altLang="en-US" b="1" dirty="0" smtClean="0"/>
              <a:t>的创建与启动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28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本文所示代码，逻辑全部基于</a:t>
            </a:r>
            <a:r>
              <a:rPr lang="nl-NL" altLang="zh-CN" sz="2400" dirty="0"/>
              <a:t>hadoop-2.0.0-cdh4.3.1</a:t>
            </a:r>
            <a:r>
              <a:rPr lang="zh-CN" altLang="en-US" sz="2400" dirty="0"/>
              <a:t>，该版本的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相对于</a:t>
            </a:r>
            <a:r>
              <a:rPr lang="en-US" altLang="zh-CN" sz="2400" dirty="0"/>
              <a:t>1.x</a:t>
            </a:r>
            <a:r>
              <a:rPr lang="zh-CN" altLang="en-US" sz="2400" dirty="0"/>
              <a:t>版最重要的差异为</a:t>
            </a:r>
            <a:r>
              <a:rPr lang="en-US" altLang="zh-CN" sz="2400" dirty="0"/>
              <a:t>HA</a:t>
            </a:r>
            <a:r>
              <a:rPr lang="zh-CN" altLang="en-US" sz="2400" dirty="0"/>
              <a:t>和</a:t>
            </a:r>
            <a:r>
              <a:rPr lang="en-US" altLang="zh-CN" sz="2400" dirty="0"/>
              <a:t>federation</a:t>
            </a:r>
            <a:r>
              <a:rPr lang="zh-CN" altLang="en-US" sz="2400" dirty="0"/>
              <a:t>的支持，鉴于当前公司的集群规模和文件数量，</a:t>
            </a:r>
            <a:r>
              <a:rPr lang="en-US" altLang="zh-CN" sz="2400" dirty="0"/>
              <a:t>federation</a:t>
            </a:r>
            <a:r>
              <a:rPr lang="zh-CN" altLang="en-US" sz="2400" dirty="0"/>
              <a:t>没有使用的必要性，本次讲解中不做描述。</a:t>
            </a:r>
            <a:endParaRPr lang="en-US" altLang="zh-CN" sz="2400" dirty="0"/>
          </a:p>
          <a:p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以</a:t>
            </a:r>
            <a:r>
              <a:rPr kumimoji="1" lang="en-US" altLang="zh-CN" sz="2400" dirty="0"/>
              <a:t>ha</a:t>
            </a:r>
            <a:r>
              <a:rPr kumimoji="1" lang="zh-CN" altLang="en-US" sz="2400" dirty="0"/>
              <a:t>模式启动后的四类进程如下：</a:t>
            </a:r>
            <a:endParaRPr kumimoji="1" lang="en-US" altLang="zh-CN" sz="2400" dirty="0"/>
          </a:p>
          <a:p>
            <a:pPr marL="118872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DFSZKFailoverController</a:t>
            </a:r>
            <a:endParaRPr lang="en-US" altLang="zh-CN" sz="2400" dirty="0"/>
          </a:p>
          <a:p>
            <a:pPr marL="118872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JournalNode</a:t>
            </a:r>
            <a:endParaRPr lang="en-US" altLang="zh-CN" sz="2400" dirty="0"/>
          </a:p>
          <a:p>
            <a:pPr marL="118872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NameNode</a:t>
            </a:r>
            <a:endParaRPr kumimoji="1" lang="en-US" altLang="zh-CN" sz="2400" dirty="0"/>
          </a:p>
          <a:p>
            <a:pPr marL="118872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DataNode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111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JournalNode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类说明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err="1" smtClean="0"/>
              <a:t>JournalNodeHttpServer</a:t>
            </a:r>
            <a:r>
              <a:rPr lang="zh-CN" altLang="en-US" sz="2400" b="1" dirty="0" smtClean="0"/>
              <a:t>使用</a:t>
            </a:r>
            <a:r>
              <a:rPr lang="en-US" altLang="zh-CN" sz="2400" b="1" dirty="0" smtClean="0"/>
              <a:t>jetty</a:t>
            </a:r>
            <a:r>
              <a:rPr lang="zh-CN" altLang="en-US" sz="2400" b="1" dirty="0" smtClean="0"/>
              <a:t>做为内置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服务器，提供日志查询的</a:t>
            </a:r>
            <a:r>
              <a:rPr lang="en-US" altLang="zh-CN" sz="2400" b="1" dirty="0" smtClean="0"/>
              <a:t>http</a:t>
            </a:r>
            <a:r>
              <a:rPr lang="zh-CN" altLang="en-US" sz="2400" b="1" dirty="0" smtClean="0"/>
              <a:t>接口</a:t>
            </a:r>
            <a:endParaRPr lang="en-US" altLang="zh-CN" sz="2400" b="1" dirty="0" smtClean="0"/>
          </a:p>
          <a:p>
            <a:r>
              <a:rPr kumimoji="1" lang="zh-CN" altLang="en-US" sz="2400" b="1" dirty="0" smtClean="0"/>
              <a:t>该</a:t>
            </a:r>
            <a:r>
              <a:rPr kumimoji="1" lang="en-US" altLang="zh-CN" sz="2400" b="1" dirty="0" smtClean="0"/>
              <a:t>web</a:t>
            </a:r>
            <a:r>
              <a:rPr kumimoji="1" lang="zh-CN" altLang="en-US" sz="2400" b="1" dirty="0" smtClean="0"/>
              <a:t>服务中只有一个</a:t>
            </a:r>
            <a:r>
              <a:rPr kumimoji="1" lang="en-US" altLang="zh-CN" sz="2400" b="1" dirty="0" smtClean="0"/>
              <a:t>servlet</a:t>
            </a:r>
            <a:r>
              <a:rPr kumimoji="1" lang="zh-CN" altLang="en-US" sz="2400" b="1" dirty="0" smtClean="0"/>
              <a:t>，即</a:t>
            </a:r>
            <a:r>
              <a:rPr lang="en-US" altLang="zh-CN" sz="2400" dirty="0" err="1" smtClean="0"/>
              <a:t>GetJournalEditServlet</a:t>
            </a:r>
            <a:r>
              <a:rPr lang="zh-CN" altLang="en-US" sz="2400" dirty="0" smtClean="0"/>
              <a:t>，该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根据请求的</a:t>
            </a:r>
            <a:r>
              <a:rPr lang="en-US" altLang="zh-CN" sz="2400" dirty="0" err="1" smtClean="0"/>
              <a:t>txid</a:t>
            </a:r>
            <a:r>
              <a:rPr lang="zh-CN" altLang="en-US" sz="2400" dirty="0" smtClean="0"/>
              <a:t>将把大于该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的日志返回给客户端。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同时该</a:t>
            </a:r>
            <a:r>
              <a:rPr kumimoji="1" lang="en-US" altLang="zh-CN" sz="2400" dirty="0" smtClean="0"/>
              <a:t>servlet</a:t>
            </a:r>
            <a:r>
              <a:rPr kumimoji="1" lang="zh-CN" altLang="en-US" sz="2400" dirty="0" smtClean="0"/>
              <a:t>还提供了一个拼装</a:t>
            </a:r>
            <a:r>
              <a:rPr kumimoji="1" lang="en-US" altLang="zh-CN" sz="2400" dirty="0" err="1" smtClean="0"/>
              <a:t>url</a:t>
            </a:r>
            <a:r>
              <a:rPr kumimoji="1" lang="zh-CN" altLang="en-US" sz="2400" dirty="0" smtClean="0"/>
              <a:t>的方法，用于</a:t>
            </a:r>
            <a:r>
              <a:rPr kumimoji="1" lang="en-US" altLang="zh-CN" sz="2400" dirty="0" smtClean="0"/>
              <a:t>recover</a:t>
            </a:r>
            <a:r>
              <a:rPr kumimoji="1" lang="zh-CN" altLang="en-US" sz="2400" dirty="0" smtClean="0"/>
              <a:t>时</a:t>
            </a:r>
            <a:r>
              <a:rPr kumimoji="1" lang="en-US" altLang="zh-CN" sz="2400" dirty="0" err="1" smtClean="0"/>
              <a:t>url</a:t>
            </a:r>
            <a:r>
              <a:rPr kumimoji="1" lang="zh-CN" altLang="en-US" sz="2400" dirty="0" smtClean="0"/>
              <a:t>的生成</a:t>
            </a:r>
            <a:r>
              <a:rPr kumimoji="1" lang="zh-CN" altLang="en-US" sz="2000" dirty="0" smtClean="0"/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859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JournalNode</a:t>
            </a:r>
            <a:r>
              <a:rPr kumimoji="1" lang="en-US" altLang="zh-CN" dirty="0"/>
              <a:t>-</a:t>
            </a:r>
            <a:r>
              <a:rPr kumimoji="1" lang="zh-CN" altLang="en-US" dirty="0"/>
              <a:t>类说明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/>
              <a:t>JournalNodeRpcServer</a:t>
            </a:r>
            <a:r>
              <a:rPr lang="zh-CN" altLang="en-US" sz="2400" b="1" dirty="0" smtClean="0"/>
              <a:t> 提供一个</a:t>
            </a:r>
            <a:r>
              <a:rPr lang="en-US" altLang="zh-CN" sz="2400" b="1" dirty="0" smtClean="0"/>
              <a:t>RPC</a:t>
            </a:r>
            <a:r>
              <a:rPr lang="zh-CN" altLang="en-US" sz="2400" b="1" dirty="0" smtClean="0"/>
              <a:t>服务</a:t>
            </a:r>
            <a:r>
              <a:rPr kumimoji="1" lang="zh-CN" altLang="en-US" sz="2400" dirty="0" smtClean="0"/>
              <a:t>主要操作如下：</a:t>
            </a:r>
            <a:endParaRPr kumimoji="1" lang="en-US" altLang="zh-CN" sz="2400" dirty="0" smtClean="0"/>
          </a:p>
          <a:p>
            <a:r>
              <a:rPr kumimoji="1" lang="en-US" altLang="zh-CN" sz="2400" b="1" dirty="0" smtClean="0"/>
              <a:t>format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/>
              <a:t> </a:t>
            </a:r>
            <a:r>
              <a:rPr kumimoji="1" lang="zh-CN" altLang="en-US" sz="2400" b="1" dirty="0" smtClean="0"/>
              <a:t>格式化数据存储目录</a:t>
            </a:r>
            <a:endParaRPr kumimoji="1" lang="en-US" altLang="zh-CN" sz="2400" b="1" dirty="0" smtClean="0"/>
          </a:p>
          <a:p>
            <a:r>
              <a:rPr lang="en-US" altLang="zh-CN" sz="2400" dirty="0" err="1" smtClean="0"/>
              <a:t>newEpoch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创建 一个新的</a:t>
            </a:r>
            <a:r>
              <a:rPr lang="en-US" altLang="zh-CN" sz="2400" dirty="0" smtClean="0"/>
              <a:t>epoch,</a:t>
            </a:r>
            <a:r>
              <a:rPr lang="zh-CN" altLang="en-US" sz="2400" dirty="0" smtClean="0"/>
              <a:t>在开始日志记录时创建，只允许最大的</a:t>
            </a:r>
            <a:r>
              <a:rPr lang="en-US" altLang="zh-CN" sz="2400" dirty="0" smtClean="0"/>
              <a:t>epoch</a:t>
            </a:r>
            <a:r>
              <a:rPr lang="zh-CN" altLang="en-US" sz="2400" dirty="0" smtClean="0"/>
              <a:t>进行日志记录</a:t>
            </a:r>
            <a:endParaRPr lang="en-US" altLang="zh-CN" sz="2400" dirty="0" smtClean="0"/>
          </a:p>
          <a:p>
            <a:r>
              <a:rPr kumimoji="1" lang="en-US" altLang="zh-CN" sz="2400" b="1" dirty="0" smtClean="0"/>
              <a:t>journal </a:t>
            </a:r>
            <a:r>
              <a:rPr kumimoji="1" lang="zh-CN" altLang="en-US" sz="2400" b="1" dirty="0" smtClean="0"/>
              <a:t>记录日志</a:t>
            </a:r>
            <a:endParaRPr kumimoji="1" lang="en-US" altLang="zh-CN" sz="2400" b="1" dirty="0" smtClean="0"/>
          </a:p>
          <a:p>
            <a:r>
              <a:rPr kumimoji="1" lang="en-US" altLang="zh-CN" sz="2400" b="1" dirty="0" err="1" smtClean="0"/>
              <a:t>startLogSegment</a:t>
            </a:r>
            <a:r>
              <a:rPr kumimoji="1" lang="en-US" altLang="zh-CN" sz="2400" b="1" dirty="0"/>
              <a:t> </a:t>
            </a:r>
            <a:r>
              <a:rPr kumimoji="1" lang="zh-CN" altLang="en-US" sz="2400" b="1" dirty="0" smtClean="0"/>
              <a:t>开始一个新的日志片段</a:t>
            </a:r>
            <a:endParaRPr kumimoji="1" lang="en-US" altLang="zh-CN" sz="2400" b="1" dirty="0" smtClean="0"/>
          </a:p>
          <a:p>
            <a:r>
              <a:rPr kumimoji="1" lang="en-US" altLang="zh-CN" sz="2400" b="1" dirty="0" err="1" smtClean="0"/>
              <a:t>finalizeLogSegment</a:t>
            </a:r>
            <a:r>
              <a:rPr kumimoji="1" lang="en-US" altLang="zh-CN" sz="2400" b="1" dirty="0" smtClean="0"/>
              <a:t> </a:t>
            </a:r>
            <a:r>
              <a:rPr kumimoji="1" lang="zh-CN" altLang="en-US" sz="2400" b="1" dirty="0" smtClean="0"/>
              <a:t>结束一个日志片段</a:t>
            </a:r>
            <a:endParaRPr kumimoji="1" lang="en-US" altLang="zh-CN" sz="2400" b="1" dirty="0" smtClean="0"/>
          </a:p>
          <a:p>
            <a:r>
              <a:rPr kumimoji="1" lang="en-US" altLang="zh-CN" sz="2400" b="1" dirty="0" err="1" smtClean="0"/>
              <a:t>purgeLogsOlderThan</a:t>
            </a:r>
            <a:r>
              <a:rPr kumimoji="1" lang="en-US" altLang="zh-CN" sz="2400" b="1" dirty="0" smtClean="0"/>
              <a:t> </a:t>
            </a:r>
            <a:r>
              <a:rPr kumimoji="1" lang="zh-CN" altLang="en-US" sz="2400" b="1" dirty="0" smtClean="0"/>
              <a:t>删除日志</a:t>
            </a:r>
            <a:endParaRPr kumimoji="1" lang="en-US" altLang="zh-CN" sz="2400" b="1" dirty="0" smtClean="0"/>
          </a:p>
          <a:p>
            <a:r>
              <a:rPr kumimoji="1" lang="en-US" altLang="zh-CN" sz="2400" b="1" dirty="0" err="1" smtClean="0"/>
              <a:t>prepareRecovery</a:t>
            </a:r>
            <a:r>
              <a:rPr kumimoji="1" lang="en-US" altLang="zh-CN" sz="2400" b="1" dirty="0" smtClean="0"/>
              <a:t> </a:t>
            </a:r>
            <a:r>
              <a:rPr kumimoji="1" lang="zh-CN" altLang="en-US" sz="2400" b="1" dirty="0" smtClean="0"/>
              <a:t>准备日志恢复</a:t>
            </a:r>
            <a:endParaRPr kumimoji="1" lang="en-US" altLang="zh-CN" sz="2400" b="1" dirty="0" smtClean="0"/>
          </a:p>
          <a:p>
            <a:r>
              <a:rPr kumimoji="1" lang="en-US" altLang="zh-CN" sz="2400" b="1" dirty="0" err="1" smtClean="0"/>
              <a:t>acceptRecoverty</a:t>
            </a:r>
            <a:r>
              <a:rPr kumimoji="1" lang="en-US" altLang="zh-CN" sz="2400" b="1" dirty="0" smtClean="0"/>
              <a:t> </a:t>
            </a:r>
            <a:r>
              <a:rPr kumimoji="1" lang="zh-CN" altLang="en-US" sz="2400" b="1" dirty="0" smtClean="0"/>
              <a:t>进行日志恢复</a:t>
            </a:r>
            <a:endParaRPr kumimoji="1" lang="en-US" altLang="zh-CN" sz="2400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16521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JournalNode</a:t>
            </a:r>
            <a:r>
              <a:rPr kumimoji="1" lang="en-US" altLang="zh-CN" dirty="0"/>
              <a:t>-</a:t>
            </a:r>
            <a:r>
              <a:rPr kumimoji="1" lang="zh-CN" altLang="en-US" dirty="0"/>
              <a:t>类说明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QuorumJournalManager</a:t>
            </a:r>
            <a:r>
              <a:rPr lang="zh-CN" altLang="en-US" sz="2000" dirty="0" smtClean="0"/>
              <a:t>做为</a:t>
            </a:r>
            <a:r>
              <a:rPr lang="en-US" altLang="zh-CN" sz="2000" dirty="0" err="1" smtClean="0"/>
              <a:t>JournalNode</a:t>
            </a:r>
            <a:r>
              <a:rPr lang="zh-CN" altLang="en-US" sz="2000" dirty="0" smtClean="0"/>
              <a:t>的客户端，采用过半成功的原则，类关系如下：</a:t>
            </a:r>
            <a:endParaRPr lang="en-US" altLang="zh-CN" sz="2000" dirty="0" smtClean="0"/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pPr marL="118872" indent="0">
              <a:buNone/>
            </a:pPr>
            <a:r>
              <a:rPr kumimoji="1" lang="zh-CN" altLang="en-US" sz="2000" dirty="0" smtClean="0"/>
              <a:t>其中</a:t>
            </a:r>
            <a:r>
              <a:rPr kumimoji="1" lang="en-US" altLang="zh-CN" sz="2000" dirty="0" err="1" smtClean="0"/>
              <a:t>IPCLoggerChannel</a:t>
            </a:r>
            <a:r>
              <a:rPr kumimoji="1" lang="zh-CN" altLang="en-US" sz="2000" dirty="0" smtClean="0"/>
              <a:t>为</a:t>
            </a:r>
            <a:r>
              <a:rPr kumimoji="1" lang="en-US" altLang="zh-CN" sz="2000" dirty="0" err="1" smtClean="0"/>
              <a:t>rpc</a:t>
            </a:r>
            <a:r>
              <a:rPr kumimoji="1" lang="zh-CN" altLang="en-US" sz="2000" dirty="0" smtClean="0"/>
              <a:t>调用</a:t>
            </a:r>
            <a:r>
              <a:rPr kumimoji="1" lang="en-US" altLang="zh-CN" sz="2000" dirty="0" err="1" smtClean="0"/>
              <a:t>journalNode</a:t>
            </a:r>
            <a:r>
              <a:rPr kumimoji="1" lang="zh-CN" altLang="en-US" sz="2000" dirty="0" smtClean="0"/>
              <a:t>的一个封装，等配置多个</a:t>
            </a:r>
            <a:r>
              <a:rPr kumimoji="1" lang="en-US" altLang="zh-CN" sz="2000" dirty="0" err="1" smtClean="0"/>
              <a:t>journalnode</a:t>
            </a:r>
            <a:r>
              <a:rPr kumimoji="1" lang="zh-CN" altLang="en-US" sz="2000" dirty="0" smtClean="0"/>
              <a:t>时，客户端的操作会依次发送给所有的</a:t>
            </a:r>
            <a:r>
              <a:rPr kumimoji="1" lang="en-US" altLang="zh-CN" sz="2000" dirty="0" err="1" smtClean="0"/>
              <a:t>journalNode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然后异步等待各</a:t>
            </a:r>
            <a:r>
              <a:rPr kumimoji="1" lang="en-US" altLang="zh-CN" sz="2000" dirty="0" err="1" smtClean="0"/>
              <a:t>journalnode</a:t>
            </a:r>
            <a:r>
              <a:rPr kumimoji="1" lang="zh-CN" altLang="en-US" sz="2000" dirty="0" smtClean="0"/>
              <a:t>的返回，当过半的</a:t>
            </a:r>
            <a:r>
              <a:rPr kumimoji="1" lang="en-US" altLang="zh-CN" sz="2000" dirty="0" err="1" smtClean="0"/>
              <a:t>jounalnode</a:t>
            </a:r>
            <a:r>
              <a:rPr kumimoji="1" lang="zh-CN" altLang="en-US" sz="2000" dirty="0" smtClean="0"/>
              <a:t>返回成功时，即认为成功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527300"/>
            <a:ext cx="6769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JournalNode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JournalNode</a:t>
            </a:r>
            <a:r>
              <a:rPr kumimoji="1" lang="zh-CN" altLang="en-US" dirty="0" smtClean="0"/>
              <a:t>由</a:t>
            </a:r>
            <a:r>
              <a:rPr kumimoji="1" lang="en-US" altLang="zh-CN" dirty="0" err="1" smtClean="0"/>
              <a:t>cloudera</a:t>
            </a:r>
            <a:r>
              <a:rPr kumimoji="1" lang="zh-CN" altLang="en-US" dirty="0" smtClean="0"/>
              <a:t>公司提交，当使用</a:t>
            </a:r>
            <a:r>
              <a:rPr kumimoji="1" lang="en-US" altLang="zh-CN" dirty="0" err="1" smtClean="0"/>
              <a:t>JournalNode</a:t>
            </a:r>
            <a:r>
              <a:rPr kumimoji="1" lang="zh-CN" altLang="en-US" dirty="0" smtClean="0"/>
              <a:t>做为</a:t>
            </a:r>
            <a:r>
              <a:rPr kumimoji="1" lang="en-US" altLang="zh-CN" dirty="0" err="1" smtClean="0"/>
              <a:t>shareedit</a:t>
            </a:r>
            <a:r>
              <a:rPr kumimoji="1" lang="zh-CN" altLang="en-US" dirty="0" smtClean="0"/>
              <a:t>时将不再需要配置</a:t>
            </a:r>
            <a:r>
              <a:rPr kumimoji="1" lang="en-US" altLang="zh-CN" dirty="0" err="1" smtClean="0"/>
              <a:t>fence,journalnode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epoch</a:t>
            </a:r>
            <a:r>
              <a:rPr kumimoji="1" lang="zh-CN" altLang="en-US" dirty="0" smtClean="0"/>
              <a:t>的机制可以保证只有一个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记录日志。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76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DataNode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的数据节点，主要负责块信息的管理，在集群中扮演着</a:t>
            </a:r>
            <a:r>
              <a:rPr kumimoji="1" lang="en-US" altLang="zh-CN" dirty="0" smtClean="0"/>
              <a:t>slave</a:t>
            </a:r>
            <a:r>
              <a:rPr kumimoji="1" lang="zh-CN" altLang="en-US" dirty="0" smtClean="0"/>
              <a:t>的角色，它会通过心跳的将自己的块信息上报给</a:t>
            </a:r>
            <a:r>
              <a:rPr kumimoji="1" lang="en-US" altLang="zh-CN" dirty="0" err="1" smtClean="0"/>
              <a:t>NameNode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并从</a:t>
            </a:r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上领取命令。</a:t>
            </a:r>
            <a:r>
              <a:rPr kumimoji="1" lang="en-US" altLang="zh-CN" dirty="0" err="1" smtClean="0"/>
              <a:t>DataNode</a:t>
            </a:r>
            <a:r>
              <a:rPr kumimoji="1" lang="zh-CN" altLang="en-US" dirty="0" smtClean="0"/>
              <a:t>会直接与客户端进行数据传输，当上传，下载文件时，都是由</a:t>
            </a:r>
            <a:r>
              <a:rPr kumimoji="1" lang="en-US" altLang="zh-CN" dirty="0" err="1" smtClean="0"/>
              <a:t>DataNode</a:t>
            </a:r>
            <a:r>
              <a:rPr kumimoji="1" lang="zh-CN" altLang="en-US" dirty="0" smtClean="0"/>
              <a:t>提供的流服务完成的。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20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kumimoji="1" lang="en-US" altLang="zh-CN" dirty="0" err="1" smtClean="0"/>
              <a:t>DataNode</a:t>
            </a:r>
            <a:r>
              <a:rPr kumimoji="1" lang="zh-CN" altLang="en-US" dirty="0" smtClean="0"/>
              <a:t>的讲解将按以下步骤进行：</a:t>
            </a:r>
            <a:endParaRPr kumimoji="1" lang="en-US" altLang="zh-CN" dirty="0" smtClean="0"/>
          </a:p>
          <a:p>
            <a:pPr marL="118872" indent="0"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启动过程</a:t>
            </a:r>
            <a:endParaRPr kumimoji="1" lang="en-US" altLang="zh-CN" dirty="0" smtClean="0"/>
          </a:p>
          <a:p>
            <a:pPr marL="118872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关键类分析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405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DataNode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启动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kumimoji="1" lang="zh-CN" altLang="en-US" sz="1800" dirty="0" smtClean="0"/>
              <a:t>必要参数的读取</a:t>
            </a:r>
            <a:endParaRPr kumimoji="1" lang="en-US" altLang="zh-CN" sz="1800" dirty="0" smtClean="0"/>
          </a:p>
          <a:p>
            <a:pPr marL="633222" indent="-514350">
              <a:buFont typeface="+mj-lt"/>
              <a:buAutoNum type="arabicPeriod"/>
            </a:pPr>
            <a:r>
              <a:rPr kumimoji="1" lang="zh-CN" altLang="en-US" sz="1800" dirty="0" smtClean="0"/>
              <a:t>构建</a:t>
            </a:r>
            <a:r>
              <a:rPr kumimoji="1" lang="en-US" altLang="zh-CN" sz="1800" dirty="0" err="1" smtClean="0"/>
              <a:t>DataStorage</a:t>
            </a:r>
            <a:endParaRPr kumimoji="1" lang="en-US" altLang="zh-CN" sz="1800" dirty="0" smtClean="0"/>
          </a:p>
          <a:p>
            <a:pPr marL="633222" indent="-514350">
              <a:buFont typeface="+mj-lt"/>
              <a:buAutoNum type="arabicPeriod"/>
            </a:pPr>
            <a:r>
              <a:rPr kumimoji="1" lang="zh-CN" altLang="en-US" sz="1800" dirty="0" smtClean="0"/>
              <a:t>初始</a:t>
            </a:r>
            <a:r>
              <a:rPr kumimoji="1" lang="en-US" altLang="zh-CN" sz="1800" dirty="0" err="1" smtClean="0"/>
              <a:t>DataXceiver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该类是</a:t>
            </a:r>
            <a:r>
              <a:rPr kumimoji="1" lang="en-US" altLang="zh-CN" sz="1800" dirty="0" err="1" smtClean="0"/>
              <a:t>datanode</a:t>
            </a:r>
            <a:r>
              <a:rPr kumimoji="1" lang="zh-CN" altLang="en-US" sz="1800" dirty="0" smtClean="0"/>
              <a:t>的核心模块之一，负责数据块的网络传输。</a:t>
            </a:r>
            <a:endParaRPr kumimoji="1" lang="en-US" altLang="zh-CN" sz="1800" dirty="0" smtClean="0"/>
          </a:p>
          <a:p>
            <a:pPr marL="633222" indent="-514350">
              <a:buFont typeface="+mj-lt"/>
              <a:buAutoNum type="arabicPeriod"/>
            </a:pPr>
            <a:r>
              <a:rPr kumimoji="1" lang="zh-CN" altLang="en-US" sz="1800" dirty="0" smtClean="0"/>
              <a:t>启动</a:t>
            </a:r>
            <a:r>
              <a:rPr kumimoji="1" lang="en-US" altLang="zh-CN" sz="1800" dirty="0" err="1" smtClean="0"/>
              <a:t>InfoServer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内部使用</a:t>
            </a:r>
            <a:r>
              <a:rPr kumimoji="1" lang="en-US" altLang="zh-CN" sz="1800" dirty="0" smtClean="0"/>
              <a:t>jetty</a:t>
            </a:r>
            <a:r>
              <a:rPr kumimoji="1" lang="zh-CN" altLang="en-US" sz="1800" dirty="0" smtClean="0"/>
              <a:t>提供一个</a:t>
            </a:r>
            <a:r>
              <a:rPr kumimoji="1" lang="en-US" altLang="zh-CN" sz="1800" dirty="0" smtClean="0"/>
              <a:t>http</a:t>
            </a:r>
            <a:r>
              <a:rPr kumimoji="1" lang="zh-CN" altLang="en-US" sz="1800" dirty="0" smtClean="0"/>
              <a:t>接口，用于一些信息的查询</a:t>
            </a:r>
            <a:endParaRPr kumimoji="1" lang="en-US" altLang="zh-CN" sz="1800" dirty="0" smtClean="0"/>
          </a:p>
          <a:p>
            <a:pPr marL="633222" indent="-514350">
              <a:buFont typeface="+mj-lt"/>
              <a:buAutoNum type="arabicPeriod"/>
            </a:pPr>
            <a:r>
              <a:rPr kumimoji="1" lang="zh-CN" altLang="en-US" sz="1800" dirty="0" smtClean="0"/>
              <a:t>启运</a:t>
            </a:r>
            <a:r>
              <a:rPr kumimoji="1" lang="en-US" altLang="zh-CN" sz="1800" dirty="0" err="1" smtClean="0"/>
              <a:t>IpcServer</a:t>
            </a:r>
            <a:r>
              <a:rPr kumimoji="1" lang="zh-CN" altLang="zh-CN" sz="1800" dirty="0"/>
              <a:t>，</a:t>
            </a:r>
            <a:r>
              <a:rPr kumimoji="1" lang="en-US" altLang="zh-CN" sz="1800" dirty="0" err="1" smtClean="0"/>
              <a:t>rpc</a:t>
            </a:r>
            <a:r>
              <a:rPr kumimoji="1" lang="zh-CN" altLang="en-US" sz="1800" dirty="0" smtClean="0"/>
              <a:t>服务器，对外接口的实现类为</a:t>
            </a:r>
            <a:r>
              <a:rPr lang="en-US" altLang="zh-CN" sz="1800" b="1" dirty="0" err="1" smtClean="0"/>
              <a:t>ClientDatanodeProtocolServerSideTranslatorPB</a:t>
            </a:r>
            <a:r>
              <a:rPr lang="zh-CN" altLang="en-US" sz="1800" b="1" dirty="0" smtClean="0"/>
              <a:t>，主要用于控制台管理命令的执行</a:t>
            </a:r>
            <a:endParaRPr lang="en-US" altLang="zh-CN" sz="1800" b="1" dirty="0" smtClean="0"/>
          </a:p>
          <a:p>
            <a:pPr marL="633222" indent="-514350">
              <a:buFont typeface="+mj-lt"/>
              <a:buAutoNum type="arabicPeriod"/>
            </a:pPr>
            <a:r>
              <a:rPr lang="zh-CN" altLang="en-US" sz="1800" b="1" dirty="0" smtClean="0"/>
              <a:t>构建</a:t>
            </a:r>
            <a:r>
              <a:rPr lang="en-US" altLang="zh-CN" sz="1800" b="1" dirty="0" err="1" smtClean="0"/>
              <a:t>BlockPoolManager</a:t>
            </a:r>
            <a:r>
              <a:rPr lang="zh-CN" altLang="en-US" sz="1800" b="1" dirty="0" smtClean="0"/>
              <a:t>，</a:t>
            </a:r>
            <a:r>
              <a:rPr lang="en-US" altLang="zh-CN" sz="1800" b="1" dirty="0" err="1" smtClean="0"/>
              <a:t>datanode</a:t>
            </a:r>
            <a:r>
              <a:rPr lang="zh-CN" altLang="en-US" sz="1800" b="1" dirty="0" smtClean="0"/>
              <a:t>核心模块之一，用于数据块的管理</a:t>
            </a:r>
            <a:endParaRPr lang="en-US" altLang="zh-CN" sz="1800" b="1" dirty="0" smtClean="0"/>
          </a:p>
          <a:p>
            <a:pPr marL="633222" indent="-514350">
              <a:buFont typeface="+mj-lt"/>
              <a:buAutoNum type="arabicPeriod"/>
            </a:pPr>
            <a:r>
              <a:rPr lang="en-US" altLang="zh-CN" sz="1800" b="1" dirty="0" err="1" smtClean="0"/>
              <a:t>BlockPoolManager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bpm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刷新</a:t>
            </a:r>
            <a:r>
              <a:rPr lang="en-US" altLang="zh-CN" sz="1800" b="1" dirty="0" err="1" smtClean="0"/>
              <a:t>namenode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nn</a:t>
            </a:r>
            <a:r>
              <a:rPr lang="en-US" altLang="zh-CN" sz="1800" b="1" dirty="0" smtClean="0"/>
              <a:t>),</a:t>
            </a:r>
            <a:r>
              <a:rPr lang="en-US" altLang="zh-CN" sz="1800" b="1" dirty="0" err="1" smtClean="0"/>
              <a:t>bpm</a:t>
            </a:r>
            <a:r>
              <a:rPr lang="zh-CN" altLang="en-US" sz="1800" b="1" dirty="0" smtClean="0"/>
              <a:t>中维护了一个服务列表，刷新</a:t>
            </a:r>
            <a:r>
              <a:rPr lang="en-US" altLang="zh-CN" sz="1800" b="1" dirty="0" err="1" smtClean="0"/>
              <a:t>nn</a:t>
            </a:r>
            <a:r>
              <a:rPr lang="zh-CN" altLang="en-US" sz="1800" b="1" dirty="0" smtClean="0"/>
              <a:t>时</a:t>
            </a:r>
            <a:r>
              <a:rPr lang="en-US" altLang="zh-CN" sz="1800" b="1" dirty="0" smtClean="0"/>
              <a:t>,</a:t>
            </a:r>
            <a:r>
              <a:rPr lang="zh-CN" altLang="en-US" sz="1800" b="1" dirty="0" smtClean="0"/>
              <a:t>将读取所有的</a:t>
            </a:r>
            <a:r>
              <a:rPr lang="en-US" altLang="zh-CN" sz="1800" b="1" dirty="0" err="1" smtClean="0"/>
              <a:t>serviceid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线上没有用</a:t>
            </a:r>
            <a:r>
              <a:rPr lang="en-US" altLang="zh-CN" sz="1800" b="1" dirty="0" smtClean="0"/>
              <a:t>federation,</a:t>
            </a:r>
            <a:r>
              <a:rPr lang="zh-CN" altLang="en-US" sz="1800" b="1" dirty="0" smtClean="0"/>
              <a:t>即只有一个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，根据</a:t>
            </a:r>
            <a:r>
              <a:rPr lang="en-US" altLang="zh-CN" sz="1800" b="1" dirty="0" err="1" smtClean="0"/>
              <a:t>serviceid</a:t>
            </a:r>
            <a:r>
              <a:rPr lang="zh-CN" altLang="en-US" sz="1800" b="1" dirty="0" smtClean="0"/>
              <a:t>得到对应的</a:t>
            </a:r>
            <a:r>
              <a:rPr lang="en-US" altLang="zh-CN" sz="1800" b="1" dirty="0" err="1" smtClean="0"/>
              <a:t>nn</a:t>
            </a:r>
            <a:r>
              <a:rPr lang="zh-CN" altLang="en-US" sz="1800" b="1" dirty="0" smtClean="0"/>
              <a:t>地址列表（两个</a:t>
            </a:r>
            <a:r>
              <a:rPr lang="en-US" altLang="zh-CN" sz="1800" b="1" dirty="0" err="1" smtClean="0"/>
              <a:t>namenode</a:t>
            </a:r>
            <a:r>
              <a:rPr lang="zh-CN" altLang="en-US" sz="1800" b="1" dirty="0" smtClean="0"/>
              <a:t>的列表），然后根据地址列表创建</a:t>
            </a:r>
            <a:r>
              <a:rPr lang="en-US" altLang="zh-CN" sz="1800" dirty="0" err="1" smtClean="0"/>
              <a:t>BPOfferService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bpos</a:t>
            </a:r>
            <a:r>
              <a:rPr lang="zh-CN" altLang="en-US" sz="1800" dirty="0" smtClean="0"/>
              <a:t>），并将该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加入到</a:t>
            </a:r>
            <a:r>
              <a:rPr lang="en-US" altLang="zh-CN" sz="1800" dirty="0" err="1" smtClean="0"/>
              <a:t>bbm</a:t>
            </a:r>
            <a:r>
              <a:rPr lang="zh-CN" altLang="en-US" sz="1800" dirty="0" smtClean="0"/>
              <a:t>的服务列表中，创建</a:t>
            </a:r>
            <a:r>
              <a:rPr lang="en-US" altLang="zh-CN" sz="1800" dirty="0" err="1" smtClean="0"/>
              <a:t>bpos</a:t>
            </a:r>
            <a:r>
              <a:rPr lang="zh-CN" altLang="en-US" sz="1800" dirty="0" smtClean="0"/>
              <a:t>时内部会根据地址列表创建多个</a:t>
            </a:r>
            <a:r>
              <a:rPr lang="en-US" altLang="zh-CN" sz="1800" b="1" dirty="0" err="1" smtClean="0"/>
              <a:t>BPServiceActor</a:t>
            </a:r>
            <a:r>
              <a:rPr lang="zh-CN" altLang="en-US" sz="1800" b="1" dirty="0" smtClean="0"/>
              <a:t>（</a:t>
            </a:r>
            <a:r>
              <a:rPr lang="en-US" altLang="zh-CN" sz="1800" b="1" dirty="0" err="1" smtClean="0"/>
              <a:t>bpsa</a:t>
            </a:r>
            <a:r>
              <a:rPr lang="zh-CN" altLang="en-US" sz="1800" b="1" dirty="0" smtClean="0"/>
              <a:t>）</a:t>
            </a:r>
            <a:r>
              <a:rPr lang="en-US" altLang="zh-CN" sz="1800" b="1" dirty="0" smtClean="0"/>
              <a:t>,</a:t>
            </a:r>
            <a:r>
              <a:rPr lang="zh-CN" altLang="en-US" sz="1800" b="1" dirty="0" smtClean="0"/>
              <a:t>当服务启动时实际是多个</a:t>
            </a:r>
            <a:r>
              <a:rPr lang="en-US" altLang="zh-CN" sz="1800" b="1" dirty="0" err="1" smtClean="0"/>
              <a:t>bpsa</a:t>
            </a:r>
            <a:r>
              <a:rPr lang="zh-CN" altLang="en-US" sz="1800" b="1" dirty="0" smtClean="0"/>
              <a:t>线程开始执行，</a:t>
            </a:r>
            <a:r>
              <a:rPr lang="en-US" altLang="zh-CN" sz="1800" b="1" dirty="0" err="1" smtClean="0"/>
              <a:t>datanode</a:t>
            </a:r>
            <a:r>
              <a:rPr lang="zh-CN" altLang="en-US" sz="1800" b="1" dirty="0" smtClean="0"/>
              <a:t>最重要的操作心跳与块上报就在</a:t>
            </a:r>
            <a:r>
              <a:rPr lang="en-US" altLang="zh-CN" sz="1800" b="1" dirty="0" err="1" smtClean="0"/>
              <a:t>bpsa</a:t>
            </a:r>
            <a:r>
              <a:rPr lang="zh-CN" altLang="en-US" sz="1800" b="1" dirty="0" smtClean="0"/>
              <a:t>中进行。</a:t>
            </a:r>
            <a:r>
              <a:rPr lang="en-US" altLang="zh-CN" sz="1800" b="1" dirty="0" err="1" smtClean="0"/>
              <a:t>Bpos</a:t>
            </a:r>
            <a:r>
              <a:rPr lang="zh-CN" altLang="en-US" sz="1800" b="1" dirty="0" smtClean="0"/>
              <a:t>创建完成后启动所有</a:t>
            </a:r>
            <a:r>
              <a:rPr lang="en-US" altLang="zh-CN" sz="1800" b="1" dirty="0" err="1" smtClean="0"/>
              <a:t>bpos</a:t>
            </a:r>
            <a:r>
              <a:rPr lang="en-US" altLang="zh-CN" sz="1800" b="1" dirty="0" smtClean="0"/>
              <a:t>.</a:t>
            </a:r>
          </a:p>
          <a:p>
            <a:pPr marL="118872" indent="0">
              <a:buNone/>
            </a:pPr>
            <a:endParaRPr lang="en-US" altLang="zh-CN" sz="1800" b="1" dirty="0" smtClean="0"/>
          </a:p>
          <a:p>
            <a:pPr marL="118872" indent="0">
              <a:buNone/>
            </a:pPr>
            <a:endParaRPr lang="en-US" altLang="zh-CN" sz="1800" b="1" dirty="0" smtClean="0"/>
          </a:p>
          <a:p>
            <a:pPr marL="633222" indent="-514350">
              <a:buFont typeface="+mj-lt"/>
              <a:buAutoNum type="arabicPeriod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33519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DataNode</a:t>
            </a:r>
            <a:r>
              <a:rPr kumimoji="1" lang="en-US" altLang="zh-CN" dirty="0"/>
              <a:t>-</a:t>
            </a:r>
            <a:r>
              <a:rPr kumimoji="1" lang="zh-CN" altLang="en-US" dirty="0"/>
              <a:t>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8"/>
            </a:pPr>
            <a:r>
              <a:rPr kumimoji="1" lang="zh-CN" altLang="en-US" sz="1800" dirty="0" smtClean="0"/>
              <a:t>启动</a:t>
            </a:r>
            <a:r>
              <a:rPr kumimoji="1" lang="en-US" altLang="zh-CN" sz="1800" dirty="0" err="1" smtClean="0"/>
              <a:t>dataXceiverServer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即开始网络端口的监听，等待客户端连接的建立</a:t>
            </a:r>
            <a:endParaRPr kumimoji="1" lang="en-US" altLang="zh-CN" sz="1800" dirty="0" smtClean="0"/>
          </a:p>
          <a:p>
            <a:pPr marL="633222" indent="-514350">
              <a:buFont typeface="+mj-lt"/>
              <a:buAutoNum type="arabicPeriod" startAt="8"/>
            </a:pPr>
            <a:r>
              <a:rPr kumimoji="1" lang="zh-CN" altLang="en-US" sz="1800" dirty="0" smtClean="0"/>
              <a:t>启动</a:t>
            </a:r>
            <a:r>
              <a:rPr kumimoji="1" lang="en-US" altLang="zh-CN" sz="1800" dirty="0" err="1" smtClean="0"/>
              <a:t>ipcServer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即开始提供</a:t>
            </a:r>
            <a:r>
              <a:rPr kumimoji="1" lang="en-US" altLang="zh-CN" sz="1800" dirty="0" err="1" smtClean="0"/>
              <a:t>rpc</a:t>
            </a:r>
            <a:r>
              <a:rPr kumimoji="1" lang="zh-CN" altLang="en-US" sz="1800" dirty="0" smtClean="0"/>
              <a:t>服务</a:t>
            </a:r>
            <a:endParaRPr kumimoji="1" lang="en-US" altLang="zh-CN" sz="1800" dirty="0" smtClean="0"/>
          </a:p>
          <a:p>
            <a:pPr marL="633222" indent="-514350">
              <a:buFont typeface="+mj-lt"/>
              <a:buAutoNum type="arabicPeriod" startAt="8"/>
            </a:pPr>
            <a:r>
              <a:rPr kumimoji="1" lang="zh-CN" altLang="en-US" sz="1800" dirty="0" smtClean="0"/>
              <a:t>启动自定义服务，配置项为</a:t>
            </a:r>
            <a:r>
              <a:rPr lang="en-US" altLang="zh-CN" sz="1800" dirty="0" err="1" smtClean="0"/>
              <a:t>dfs.datanode.plugins</a:t>
            </a:r>
            <a:r>
              <a:rPr lang="zh-CN" altLang="en-US" sz="1800" dirty="0" smtClean="0"/>
              <a:t>，实现类必须实现</a:t>
            </a:r>
            <a:r>
              <a:rPr lang="en-US" altLang="zh-CN" sz="1800" dirty="0" err="1" smtClean="0"/>
              <a:t>ServicePlugin</a:t>
            </a:r>
            <a:r>
              <a:rPr lang="zh-CN" altLang="en-US" sz="1800" dirty="0" smtClean="0"/>
              <a:t>接口，</a:t>
            </a:r>
            <a:r>
              <a:rPr lang="en-US" altLang="zh-CN" sz="1800" dirty="0" err="1" smtClean="0"/>
              <a:t>namenode</a:t>
            </a:r>
            <a:r>
              <a:rPr lang="zh-CN" altLang="en-US" sz="1800" dirty="0" smtClean="0"/>
              <a:t>同样的提供第三方服务扩展。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61669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DataNode-</a:t>
            </a:r>
            <a:r>
              <a:rPr lang="en-US" altLang="zh-CN" sz="4800" dirty="0" err="1"/>
              <a:t>BPServiceActor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err="1" smtClean="0"/>
              <a:t>BPServiceActor</a:t>
            </a:r>
            <a:r>
              <a:rPr lang="zh-CN" altLang="en-US" sz="1800" b="1" dirty="0" smtClean="0"/>
              <a:t>此类内部运行着一个守护线程，以下为该线程的操作：</a:t>
            </a:r>
            <a:endParaRPr lang="en-US" altLang="zh-CN" sz="1800" b="1" dirty="0" smtClean="0"/>
          </a:p>
          <a:p>
            <a:pPr marL="461772" indent="-342900">
              <a:buFont typeface="+mj-lt"/>
              <a:buAutoNum type="arabicPeriod"/>
            </a:pPr>
            <a:r>
              <a:rPr kumimoji="1" lang="zh-CN" altLang="en-US" sz="1800" dirty="0" smtClean="0"/>
              <a:t>启动后先获得一个</a:t>
            </a:r>
            <a:r>
              <a:rPr kumimoji="1" lang="en-US" altLang="zh-CN" sz="1800" dirty="0" err="1" smtClean="0"/>
              <a:t>namenode</a:t>
            </a:r>
            <a:r>
              <a:rPr kumimoji="1" lang="zh-CN" altLang="en-US" sz="1800" dirty="0" smtClean="0"/>
              <a:t>的代理，</a:t>
            </a:r>
            <a:r>
              <a:rPr kumimoji="1" lang="en-US" altLang="zh-CN" sz="1800" dirty="0" err="1" smtClean="0"/>
              <a:t>rpc</a:t>
            </a:r>
            <a:r>
              <a:rPr kumimoji="1" lang="zh-CN" altLang="en-US" sz="1800" dirty="0" smtClean="0"/>
              <a:t>调用</a:t>
            </a:r>
            <a:r>
              <a:rPr lang="en-US" altLang="zh-CN" sz="1800" b="1" dirty="0" err="1" smtClean="0"/>
              <a:t>versionRequest</a:t>
            </a:r>
            <a:r>
              <a:rPr lang="zh-CN" altLang="en-US" sz="1800" b="1" dirty="0" smtClean="0"/>
              <a:t>获得</a:t>
            </a:r>
            <a:r>
              <a:rPr lang="en-US" altLang="zh-CN" sz="1800" b="1" dirty="0" err="1" smtClean="0"/>
              <a:t>namenode</a:t>
            </a:r>
            <a:r>
              <a:rPr lang="zh-CN" altLang="en-US" sz="1800" b="1" dirty="0" smtClean="0"/>
              <a:t>版本信息，验证版本信息，如果是第一次连接还会为其初始化对应的</a:t>
            </a:r>
            <a:r>
              <a:rPr lang="en-US" altLang="zh-CN" sz="1800" b="1" dirty="0" err="1" smtClean="0"/>
              <a:t>blockpool</a:t>
            </a:r>
            <a:r>
              <a:rPr lang="en-US" altLang="zh-CN" sz="1800" b="1" dirty="0" smtClean="0"/>
              <a:t>,</a:t>
            </a:r>
            <a:r>
              <a:rPr lang="zh-CN" altLang="en-US" sz="1800" b="1" dirty="0" smtClean="0"/>
              <a:t>同时启动两个线程：</a:t>
            </a:r>
            <a:endParaRPr lang="en-US" altLang="zh-CN" sz="1800" b="1" dirty="0" smtClean="0"/>
          </a:p>
          <a:p>
            <a:pPr marL="118872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DataBlockScanner</a:t>
            </a:r>
            <a:r>
              <a:rPr lang="zh-CN" altLang="en-US" sz="1800" b="1" dirty="0" smtClean="0"/>
              <a:t>：</a:t>
            </a:r>
            <a:r>
              <a:rPr lang="zh-CN" altLang="en-US" sz="1800" b="1" dirty="0" smtClean="0"/>
              <a:t>检查数据块</a:t>
            </a:r>
            <a:r>
              <a:rPr lang="zh-CN" altLang="en-US" sz="1800" b="1" dirty="0" smtClean="0"/>
              <a:t>是否损坏</a:t>
            </a:r>
            <a:endParaRPr lang="en-US" altLang="zh-CN" sz="1800" b="1" dirty="0"/>
          </a:p>
          <a:p>
            <a:pPr marL="118872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DirectoryScanner</a:t>
            </a:r>
            <a:r>
              <a:rPr lang="zh-CN" altLang="en-US" sz="1800" b="1" dirty="0" smtClean="0"/>
              <a:t>：检查磁盘中的块信息与内存中是否一致</a:t>
            </a:r>
            <a:endParaRPr lang="en-US" altLang="zh-CN" sz="1800" b="1" dirty="0" smtClean="0"/>
          </a:p>
          <a:p>
            <a:pPr marL="461772" indent="-342900">
              <a:buFont typeface="+mj-lt"/>
              <a:buAutoNum type="arabicPeriod" startAt="2"/>
            </a:pPr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向</a:t>
            </a:r>
            <a:r>
              <a:rPr lang="en-US" altLang="zh-CN" sz="1800" b="1" dirty="0" err="1" smtClean="0"/>
              <a:t>namenode</a:t>
            </a:r>
            <a:r>
              <a:rPr lang="zh-CN" altLang="en-US" sz="1800" b="1" dirty="0" smtClean="0"/>
              <a:t>注册</a:t>
            </a:r>
            <a:endParaRPr lang="en-US" altLang="zh-CN" sz="1800" b="1" dirty="0" smtClean="0"/>
          </a:p>
          <a:p>
            <a:pPr marL="461772" indent="-342900">
              <a:buFont typeface="+mj-lt"/>
              <a:buAutoNum type="arabicPeriod" startAt="2"/>
            </a:pPr>
            <a:r>
              <a:rPr lang="zh-CN" altLang="en-US" sz="1800" b="1" dirty="0" smtClean="0"/>
              <a:t>注册成功后开始周期性的心跳与块汇报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905113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DataNode-</a:t>
            </a:r>
            <a:r>
              <a:rPr lang="en-US" altLang="zh-CN" dirty="0" err="1" smtClean="0"/>
              <a:t>DataXceiverServer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DataXceiverServer</a:t>
            </a:r>
            <a:r>
              <a:rPr lang="zh-CN" altLang="en-US" sz="2000" dirty="0" smtClean="0"/>
              <a:t>负责数据块的传输，监听指定的端口，等有新连接到来时会创建一个</a:t>
            </a:r>
            <a:r>
              <a:rPr lang="en-US" altLang="zh-CN" sz="2000" dirty="0" err="1" smtClean="0"/>
              <a:t>DataXceiver</a:t>
            </a:r>
            <a:r>
              <a:rPr lang="en-US" altLang="zh-CN" sz="2000" dirty="0" smtClean="0"/>
              <a:t>(dx)</a:t>
            </a:r>
            <a:r>
              <a:rPr lang="zh-CN" altLang="en-US" sz="2000" dirty="0" smtClean="0"/>
              <a:t>的线程来负责数据的传输。</a:t>
            </a:r>
            <a:endParaRPr lang="en-US" altLang="zh-CN" sz="2000" dirty="0" smtClean="0"/>
          </a:p>
          <a:p>
            <a:r>
              <a:rPr kumimoji="1" lang="en-US" altLang="zh-CN" sz="2000" dirty="0" err="1" smtClean="0"/>
              <a:t>Dx</a:t>
            </a:r>
            <a:r>
              <a:rPr kumimoji="1" lang="zh-CN" altLang="en-US" sz="2000" dirty="0" smtClean="0"/>
              <a:t>首先读出操作类型然后进行相关操作，其中最复杂的为写操作，写操作过程会根据指定的复本数生成一个管道 ，每一次数据传输都会依次传给相应的</a:t>
            </a:r>
            <a:r>
              <a:rPr kumimoji="1" lang="en-US" altLang="zh-CN" sz="2000" dirty="0" err="1" smtClean="0"/>
              <a:t>datanode</a:t>
            </a:r>
            <a:r>
              <a:rPr kumimoji="1" lang="zh-CN" altLang="en-US" sz="2000" dirty="0" smtClean="0"/>
              <a:t>，当写入一个块时，会先向管道 中写入</a:t>
            </a:r>
            <a:r>
              <a:rPr kumimoji="1" lang="en-US" altLang="zh-CN" sz="2000" dirty="0" smtClean="0"/>
              <a:t>metadata,</a:t>
            </a:r>
            <a:r>
              <a:rPr kumimoji="1" lang="zh-CN" altLang="en-US" sz="2000" dirty="0" smtClean="0"/>
              <a:t>收到</a:t>
            </a:r>
            <a:r>
              <a:rPr kumimoji="1" lang="en-US" altLang="zh-CN" sz="2000" dirty="0" err="1" smtClean="0"/>
              <a:t>ack</a:t>
            </a:r>
            <a:r>
              <a:rPr kumimoji="1" lang="zh-CN" altLang="en-US" sz="2000" dirty="0" smtClean="0"/>
              <a:t>后开始写块数据，当每一个</a:t>
            </a:r>
            <a:r>
              <a:rPr kumimoji="1" lang="en-US" altLang="zh-CN" sz="2000" dirty="0" err="1" smtClean="0"/>
              <a:t>datanode</a:t>
            </a:r>
            <a:r>
              <a:rPr kumimoji="1" lang="zh-CN" altLang="en-US" sz="2000" dirty="0" smtClean="0"/>
              <a:t>接收完块数据后，会再向管道中写入结束通知，当第一个</a:t>
            </a:r>
            <a:r>
              <a:rPr kumimoji="1" lang="en-US" altLang="zh-CN" sz="2000" dirty="0" err="1" smtClean="0"/>
              <a:t>datanode</a:t>
            </a:r>
            <a:r>
              <a:rPr kumimoji="1" lang="zh-CN" altLang="en-US" sz="2000" dirty="0" smtClean="0"/>
              <a:t>收到结束通知后会向</a:t>
            </a:r>
            <a:r>
              <a:rPr kumimoji="1" lang="en-US" altLang="zh-CN" sz="2000" dirty="0" err="1" smtClean="0"/>
              <a:t>namenode</a:t>
            </a:r>
            <a:r>
              <a:rPr kumimoji="1" lang="zh-CN" altLang="en-US" sz="2000" dirty="0" smtClean="0"/>
              <a:t>汇报收到的块。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91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kumimoji="1" lang="en-US" altLang="zh-CN" dirty="0" smtClean="0"/>
          </a:p>
          <a:p>
            <a:r>
              <a:rPr kumimoji="1" lang="en-US" altLang="zh-CN" dirty="0" err="1" smtClean="0"/>
              <a:t>Hadoop</a:t>
            </a:r>
            <a:r>
              <a:rPr kumimoji="1" lang="zh-CN" altLang="en-US" smtClean="0"/>
              <a:t>项目主要由四大核心子项</a:t>
            </a:r>
            <a:r>
              <a:rPr kumimoji="1" lang="zh-CN" altLang="en-US" dirty="0" smtClean="0"/>
              <a:t>目构成：</a:t>
            </a:r>
            <a:endParaRPr kumimoji="1" lang="en-US" altLang="zh-CN" dirty="0" smtClean="0"/>
          </a:p>
          <a:p>
            <a:r>
              <a:rPr kumimoji="1" lang="en-US" altLang="zh-CN" dirty="0" err="1"/>
              <a:t>h</a:t>
            </a:r>
            <a:r>
              <a:rPr kumimoji="1" lang="en-US" altLang="zh-CN" dirty="0" err="1" smtClean="0"/>
              <a:t>adoop</a:t>
            </a:r>
            <a:r>
              <a:rPr kumimoji="1" lang="en-US" altLang="zh-CN" dirty="0" smtClean="0"/>
              <a:t>-common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通用模块实现</a:t>
            </a:r>
            <a:endParaRPr kumimoji="1" lang="en-US" altLang="zh-CN" dirty="0" smtClean="0"/>
          </a:p>
          <a:p>
            <a:r>
              <a:rPr kumimoji="1" lang="en-US" altLang="zh-CN" dirty="0" err="1"/>
              <a:t>h</a:t>
            </a:r>
            <a:r>
              <a:rPr kumimoji="1" lang="en-US" altLang="zh-CN" dirty="0" err="1" smtClean="0"/>
              <a:t>adoop-hdfs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分布式文件系统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-yarn</a:t>
            </a:r>
            <a:r>
              <a:rPr kumimoji="1" lang="zh-CN" altLang="en-US" dirty="0" smtClean="0"/>
              <a:t> 资源协调器</a:t>
            </a:r>
            <a:endParaRPr kumimoji="1" lang="en-US" altLang="zh-CN" dirty="0" smtClean="0"/>
          </a:p>
          <a:p>
            <a:r>
              <a:rPr kumimoji="1" lang="en-US" altLang="zh-CN" dirty="0" err="1"/>
              <a:t>h</a:t>
            </a:r>
            <a:r>
              <a:rPr kumimoji="1" lang="en-US" altLang="zh-CN" dirty="0" err="1" smtClean="0"/>
              <a:t>adoop-mapreduce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4032889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NameNode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 err="1" smtClean="0"/>
              <a:t>Namenode</a:t>
            </a:r>
            <a:r>
              <a:rPr kumimoji="1" lang="zh-CN" altLang="en-US" sz="2800" dirty="0" smtClean="0"/>
              <a:t>是整个</a:t>
            </a:r>
            <a:r>
              <a:rPr kumimoji="1" lang="en-US" altLang="zh-CN" sz="2800" dirty="0" err="1" smtClean="0"/>
              <a:t>hdfs</a:t>
            </a:r>
            <a:r>
              <a:rPr kumimoji="1" lang="zh-CN" altLang="en-US" sz="2800" dirty="0" smtClean="0"/>
              <a:t>的核心节点，它管理着所有文件的源信息，负责处理客户端的操作请求，收集</a:t>
            </a:r>
            <a:r>
              <a:rPr kumimoji="1" lang="en-US" altLang="zh-CN" sz="2800" dirty="0" err="1" smtClean="0"/>
              <a:t>datanode</a:t>
            </a:r>
            <a:r>
              <a:rPr kumimoji="1" lang="zh-CN" altLang="en-US" sz="2800" dirty="0" smtClean="0"/>
              <a:t>的块信息，向</a:t>
            </a:r>
            <a:r>
              <a:rPr kumimoji="1" lang="en-US" altLang="zh-CN" sz="2800" dirty="0" err="1" smtClean="0"/>
              <a:t>datanode</a:t>
            </a:r>
            <a:r>
              <a:rPr kumimoji="1" lang="zh-CN" altLang="en-US" sz="2800" dirty="0" smtClean="0"/>
              <a:t>下发指令，为</a:t>
            </a:r>
            <a:r>
              <a:rPr lang="en-US" altLang="zh-CN" sz="2800" dirty="0" err="1" smtClean="0"/>
              <a:t>DFSZKFailoverController</a:t>
            </a:r>
            <a:r>
              <a:rPr lang="zh-CN" altLang="en-US" sz="2800" dirty="0" smtClean="0"/>
              <a:t>提供</a:t>
            </a:r>
            <a:r>
              <a:rPr lang="en-US" altLang="zh-CN" sz="2800" dirty="0" smtClean="0"/>
              <a:t>ha</a:t>
            </a:r>
            <a:r>
              <a:rPr lang="zh-CN" altLang="en-US" sz="2800" dirty="0" smtClean="0"/>
              <a:t>的依据，</a:t>
            </a:r>
            <a:r>
              <a:rPr lang="en-US" altLang="zh-CN" sz="2800" dirty="0" err="1" smtClean="0"/>
              <a:t>datanode</a:t>
            </a:r>
            <a:r>
              <a:rPr lang="zh-CN" altLang="en-US" sz="2800" dirty="0" smtClean="0"/>
              <a:t>只管理着块，但并不知道该块属于哪个文件，</a:t>
            </a:r>
            <a:r>
              <a:rPr lang="en-US" altLang="zh-CN" sz="2800" dirty="0" err="1" smtClean="0"/>
              <a:t>namenode</a:t>
            </a:r>
            <a:r>
              <a:rPr lang="zh-CN" altLang="en-US" sz="2800" dirty="0" smtClean="0"/>
              <a:t>中维护着块与文件的对应关系。在</a:t>
            </a:r>
            <a:r>
              <a:rPr lang="en-US" altLang="zh-CN" sz="2800" dirty="0" smtClean="0"/>
              <a:t>ha</a:t>
            </a:r>
            <a:r>
              <a:rPr lang="zh-CN" altLang="en-US" sz="2800" dirty="0" smtClean="0"/>
              <a:t>的部署中，</a:t>
            </a:r>
            <a:r>
              <a:rPr lang="en-US" altLang="zh-CN" sz="2800" dirty="0" smtClean="0"/>
              <a:t>standby</a:t>
            </a:r>
            <a:r>
              <a:rPr lang="zh-CN" altLang="en-US" sz="2800" dirty="0" smtClean="0"/>
              <a:t>状态的</a:t>
            </a:r>
            <a:r>
              <a:rPr lang="en-US" altLang="zh-CN" sz="2800" dirty="0" err="1" smtClean="0"/>
              <a:t>namenode</a:t>
            </a:r>
            <a:r>
              <a:rPr lang="zh-CN" altLang="en-US" sz="2800" dirty="0" smtClean="0"/>
              <a:t>还负责着日志文件合并，</a:t>
            </a:r>
            <a:r>
              <a:rPr lang="en-US" altLang="zh-CN" sz="2800" dirty="0" err="1" smtClean="0"/>
              <a:t>fsimage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checkpoint</a:t>
            </a:r>
            <a:r>
              <a:rPr lang="zh-CN" altLang="en-US" sz="2800" dirty="0" smtClean="0"/>
              <a:t>等。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62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NameNode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Namenode</a:t>
            </a:r>
            <a:r>
              <a:rPr kumimoji="1" lang="zh-CN" altLang="en-US" dirty="0" smtClean="0"/>
              <a:t>的讲解与</a:t>
            </a:r>
            <a:r>
              <a:rPr kumimoji="1" lang="en-US" altLang="zh-CN" dirty="0" err="1" smtClean="0"/>
              <a:t>datanode</a:t>
            </a:r>
            <a:r>
              <a:rPr kumimoji="1" lang="zh-CN" altLang="en-US" dirty="0" smtClean="0"/>
              <a:t>相同，按以下步骤进行：</a:t>
            </a:r>
            <a:endParaRPr kumimoji="1" lang="en-US" altLang="zh-CN" dirty="0" smtClean="0"/>
          </a:p>
          <a:p>
            <a:pPr marL="118872" indent="0">
              <a:buNone/>
            </a:pPr>
            <a:r>
              <a:rPr kumimoji="1" lang="zh-CN" altLang="zh-CN" dirty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启动过程</a:t>
            </a:r>
            <a:endParaRPr kumimoji="1" lang="en-US" altLang="zh-CN" dirty="0"/>
          </a:p>
          <a:p>
            <a:pPr marL="118872" indent="0">
              <a:buNone/>
            </a:pPr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关键类</a:t>
            </a:r>
            <a:r>
              <a:rPr kumimoji="1" lang="zh-CN" altLang="en-US" dirty="0" smtClean="0"/>
              <a:t>分析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78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NameNode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启动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kumimoji="1" lang="zh-CN" altLang="en-US" sz="1400" dirty="0" smtClean="0"/>
              <a:t>必要参数的读取及状态的创建，在</a:t>
            </a:r>
            <a:r>
              <a:rPr kumimoji="1" lang="en-US" altLang="zh-CN" sz="1400" dirty="0" smtClean="0"/>
              <a:t>ha</a:t>
            </a:r>
            <a:r>
              <a:rPr kumimoji="1" lang="zh-CN" altLang="en-US" sz="1400" dirty="0" smtClean="0"/>
              <a:t>部署下两个</a:t>
            </a:r>
            <a:r>
              <a:rPr kumimoji="1" lang="en-US" altLang="zh-CN" sz="1400" dirty="0" err="1" smtClean="0"/>
              <a:t>namenode</a:t>
            </a:r>
            <a:r>
              <a:rPr kumimoji="1" lang="zh-CN" altLang="en-US" sz="1400" dirty="0" smtClean="0"/>
              <a:t>启动后都会一直维持在</a:t>
            </a:r>
            <a:r>
              <a:rPr kumimoji="1" lang="en-US" altLang="zh-CN" sz="1400" dirty="0" smtClean="0"/>
              <a:t>standby</a:t>
            </a:r>
            <a:r>
              <a:rPr kumimoji="1" lang="zh-CN" altLang="en-US" sz="1400" dirty="0" smtClean="0"/>
              <a:t>状态，直到</a:t>
            </a:r>
            <a:r>
              <a:rPr lang="en-US" altLang="zh-CN" sz="1400" dirty="0" err="1" smtClean="0"/>
              <a:t>DFSZKFailoverControlle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DFSZKFC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r</a:t>
            </a:r>
            <a:r>
              <a:rPr lang="zh-CN" altLang="en-US" sz="1400" dirty="0" smtClean="0"/>
              <a:t>向它们发起</a:t>
            </a:r>
            <a:r>
              <a:rPr lang="en-US" altLang="zh-CN" sz="1400" dirty="0" err="1" smtClean="0"/>
              <a:t>rpc</a:t>
            </a:r>
            <a:r>
              <a:rPr lang="zh-CN" altLang="en-US" sz="1400" dirty="0" smtClean="0"/>
              <a:t>调用，要求切到</a:t>
            </a:r>
            <a:r>
              <a:rPr lang="en-US" altLang="zh-CN" sz="1400" dirty="0" smtClean="0"/>
              <a:t>active</a:t>
            </a:r>
          </a:p>
          <a:p>
            <a:pPr marL="633222" indent="-514350">
              <a:buFont typeface="+mj-lt"/>
              <a:buAutoNum type="arabicPeriod"/>
            </a:pPr>
            <a:r>
              <a:rPr kumimoji="1" lang="zh-CN" altLang="en-US" sz="1400" dirty="0" smtClean="0"/>
              <a:t>加载命名系统（下一页详解）</a:t>
            </a:r>
            <a:endParaRPr kumimoji="1" lang="en-US" altLang="zh-CN" sz="1400" dirty="0" smtClean="0"/>
          </a:p>
          <a:p>
            <a:pPr marL="633222" indent="-514350">
              <a:buFont typeface="+mj-lt"/>
              <a:buAutoNum type="arabicPeriod"/>
            </a:pPr>
            <a:r>
              <a:rPr kumimoji="1" lang="zh-CN" altLang="en-US" sz="1400" dirty="0" smtClean="0"/>
              <a:t>创建</a:t>
            </a:r>
            <a:r>
              <a:rPr kumimoji="1" lang="en-US" altLang="zh-CN" sz="1400" dirty="0" err="1" smtClean="0"/>
              <a:t>rpcServer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该</a:t>
            </a:r>
            <a:r>
              <a:rPr kumimoji="1" lang="en-US" altLang="zh-CN" sz="1400" dirty="0" smtClean="0"/>
              <a:t>server</a:t>
            </a:r>
            <a:r>
              <a:rPr kumimoji="1" lang="zh-CN" altLang="en-US" sz="1400" dirty="0" smtClean="0"/>
              <a:t>对应的主要接口实现为：</a:t>
            </a:r>
            <a:endParaRPr kumimoji="1" lang="en-US" altLang="zh-CN" sz="1400" dirty="0" smtClean="0"/>
          </a:p>
          <a:p>
            <a:pPr marL="118872" indent="0">
              <a:buNone/>
            </a:pPr>
            <a:r>
              <a:rPr kumimoji="1" lang="en-US" altLang="zh-CN" sz="1400" dirty="0" smtClean="0"/>
              <a:t>	</a:t>
            </a:r>
            <a:r>
              <a:rPr lang="en-US" altLang="zh-CN" sz="1400" dirty="0" err="1" smtClean="0"/>
              <a:t>ClientNamenodeProtocolServerSideTranslatorPB</a:t>
            </a:r>
            <a:r>
              <a:rPr lang="zh-CN" altLang="en-US" sz="1400" dirty="0" smtClean="0"/>
              <a:t> 客户端使用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如文件创建删除等</a:t>
            </a:r>
            <a:endParaRPr lang="en-US" altLang="zh-CN" sz="1400" dirty="0"/>
          </a:p>
          <a:p>
            <a:pPr marL="118872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DatanodeProtocolServerSideTranslatorPB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datanode</a:t>
            </a:r>
            <a:r>
              <a:rPr lang="zh-CN" altLang="en-US" sz="1400" dirty="0" smtClean="0"/>
              <a:t>使用，如心跳，块上报等</a:t>
            </a:r>
            <a:endParaRPr lang="en-US" altLang="zh-CN" sz="1400" dirty="0"/>
          </a:p>
          <a:p>
            <a:pPr marL="118872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NamenodeProtocolServerSideTranslatorPB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namenode</a:t>
            </a:r>
            <a:r>
              <a:rPr lang="zh-CN" altLang="en-US" sz="1400" dirty="0" smtClean="0"/>
              <a:t>使用，如日志滚动等</a:t>
            </a:r>
            <a:endParaRPr lang="en-US" altLang="zh-CN" sz="1400" dirty="0"/>
          </a:p>
          <a:p>
            <a:pPr marL="118872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HAServiceProtocolServerSideTranslatorPB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DFSZKFC</a:t>
            </a:r>
            <a:r>
              <a:rPr lang="zh-CN" altLang="en-US" sz="1400" dirty="0" smtClean="0"/>
              <a:t>使用，如获得当前状态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主备切换等</a:t>
            </a:r>
            <a:endParaRPr lang="en-US" altLang="zh-CN" sz="1400" dirty="0"/>
          </a:p>
          <a:p>
            <a:pPr marL="633222" indent="-514350">
              <a:buFont typeface="+mj-lt"/>
              <a:buAutoNum type="arabicPeriod" startAt="4"/>
            </a:pPr>
            <a:r>
              <a:rPr kumimoji="1" lang="zh-CN" altLang="en-US" sz="1400" dirty="0" smtClean="0"/>
              <a:t>创建启动</a:t>
            </a:r>
            <a:r>
              <a:rPr kumimoji="1" lang="en-US" altLang="zh-CN" sz="1400" dirty="0" err="1" smtClean="0"/>
              <a:t>httpServer</a:t>
            </a:r>
            <a:endParaRPr kumimoji="1" lang="en-US" altLang="zh-CN" sz="1400" dirty="0" smtClean="0"/>
          </a:p>
          <a:p>
            <a:pPr marL="633222" indent="-514350">
              <a:buFont typeface="+mj-lt"/>
              <a:buAutoNum type="arabicPeriod" startAt="4"/>
            </a:pPr>
            <a:r>
              <a:rPr kumimoji="1" lang="zh-CN" altLang="en-US" sz="1400" dirty="0" smtClean="0"/>
              <a:t>启动</a:t>
            </a:r>
            <a:r>
              <a:rPr kumimoji="1" lang="en-US" altLang="zh-CN" sz="1400" dirty="0" err="1" smtClean="0"/>
              <a:t>blockManager</a:t>
            </a:r>
            <a:r>
              <a:rPr kumimoji="1" lang="zh-CN" altLang="en-US" sz="1400" dirty="0" smtClean="0"/>
              <a:t>，即启动内部的</a:t>
            </a:r>
            <a:r>
              <a:rPr kumimoji="1" lang="en-US" altLang="zh-CN" sz="1400" dirty="0" err="1" smtClean="0"/>
              <a:t>replicationThread</a:t>
            </a:r>
            <a:endParaRPr kumimoji="1" lang="en-US" altLang="zh-CN" sz="1400" dirty="0" smtClean="0"/>
          </a:p>
          <a:p>
            <a:pPr marL="633222" indent="-514350">
              <a:buFont typeface="+mj-lt"/>
              <a:buAutoNum type="arabicPeriod" startAt="4"/>
            </a:pPr>
            <a:r>
              <a:rPr kumimoji="1" lang="zh-CN" altLang="en-US" sz="1400" dirty="0" smtClean="0"/>
              <a:t>启动</a:t>
            </a:r>
            <a:r>
              <a:rPr kumimoji="1" lang="en-US" altLang="zh-CN" sz="1400" dirty="0" err="1" smtClean="0"/>
              <a:t>datanodeManager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即启动内部的</a:t>
            </a:r>
            <a:r>
              <a:rPr lang="en-US" altLang="zh-CN" sz="1400" dirty="0" err="1" smtClean="0"/>
              <a:t>decommissionthread</a:t>
            </a:r>
            <a:endParaRPr lang="en-US" altLang="zh-CN" sz="1400" dirty="0" smtClean="0"/>
          </a:p>
          <a:p>
            <a:pPr marL="633222" indent="-514350">
              <a:buFont typeface="+mj-lt"/>
              <a:buAutoNum type="arabicPeriod" startAt="4"/>
            </a:pPr>
            <a:r>
              <a:rPr kumimoji="1" lang="zh-CN" altLang="en-US" sz="1400" dirty="0" smtClean="0"/>
              <a:t>启动</a:t>
            </a:r>
            <a:r>
              <a:rPr kumimoji="1" lang="en-US" altLang="zh-CN" sz="1400" dirty="0" err="1" smtClean="0"/>
              <a:t>heartbeatManager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即启动内部的</a:t>
            </a:r>
            <a:r>
              <a:rPr lang="en-US" altLang="zh-CN" sz="1400" dirty="0" err="1"/>
              <a:t>heartbeatThread</a:t>
            </a:r>
            <a:endParaRPr kumimoji="1" lang="en-US" altLang="zh-CN" sz="1400" dirty="0" smtClean="0"/>
          </a:p>
          <a:p>
            <a:pPr marL="633222" indent="-514350">
              <a:buFont typeface="+mj-lt"/>
              <a:buAutoNum type="arabicPeriod" startAt="4"/>
            </a:pPr>
            <a:r>
              <a:rPr kumimoji="1" lang="zh-CN" altLang="en-US" sz="1400" dirty="0" smtClean="0"/>
              <a:t>启动</a:t>
            </a:r>
            <a:r>
              <a:rPr kumimoji="1" lang="en-US" altLang="zh-CN" sz="1400" dirty="0" err="1" smtClean="0"/>
              <a:t>rpcServer</a:t>
            </a:r>
            <a:endParaRPr kumimoji="1" lang="en-US" altLang="zh-CN" sz="1400" dirty="0" smtClean="0"/>
          </a:p>
          <a:p>
            <a:pPr marL="633222" indent="-514350">
              <a:buFont typeface="+mj-lt"/>
              <a:buAutoNum type="arabicPeriod" startAt="4"/>
            </a:pPr>
            <a:r>
              <a:rPr kumimoji="1" lang="zh-CN" altLang="en-US" sz="1400" dirty="0" smtClean="0"/>
              <a:t>启动自定义服务</a:t>
            </a:r>
            <a:endParaRPr kumimoji="1" lang="en-US" altLang="zh-CN" sz="1400" dirty="0" smtClean="0"/>
          </a:p>
          <a:p>
            <a:pPr marL="633222" indent="-514350">
              <a:buFont typeface="+mj-lt"/>
              <a:buAutoNum type="arabicPeriod" startAt="4"/>
            </a:pPr>
            <a:r>
              <a:rPr kumimoji="1" lang="zh-CN" altLang="en-US" sz="1400" dirty="0" smtClean="0"/>
              <a:t>进入</a:t>
            </a:r>
            <a:r>
              <a:rPr kumimoji="1" lang="en-US" altLang="zh-CN" sz="1400" dirty="0" smtClean="0"/>
              <a:t>standby</a:t>
            </a:r>
            <a:r>
              <a:rPr kumimoji="1" lang="zh-CN" altLang="en-US" sz="1400" dirty="0" smtClean="0"/>
              <a:t>状态，启动</a:t>
            </a:r>
            <a:r>
              <a:rPr kumimoji="1" lang="en-US" altLang="zh-CN" sz="1400" dirty="0" smtClean="0"/>
              <a:t>standby</a:t>
            </a:r>
            <a:r>
              <a:rPr kumimoji="1" lang="zh-CN" altLang="en-US" sz="1400" dirty="0" smtClean="0"/>
              <a:t>服务，实际操作为启动</a:t>
            </a:r>
            <a:r>
              <a:rPr kumimoji="1" lang="en-US" altLang="zh-CN" sz="1400" dirty="0" err="1" smtClean="0"/>
              <a:t>FSNameSystem</a:t>
            </a:r>
            <a:r>
              <a:rPr kumimoji="1" lang="zh-CN" altLang="en-US" sz="1400" dirty="0" smtClean="0"/>
              <a:t>的</a:t>
            </a:r>
            <a:r>
              <a:rPr lang="en-US" altLang="zh-CN" sz="1400" b="1" dirty="0" err="1" smtClean="0"/>
              <a:t>EditLogTailer</a:t>
            </a:r>
            <a:r>
              <a:rPr lang="zh-CN" altLang="en-US" sz="1400" b="1" dirty="0" smtClean="0"/>
              <a:t>（日志采集），</a:t>
            </a:r>
            <a:r>
              <a:rPr lang="en-US" altLang="zh-CN" sz="1400" b="1" dirty="0" err="1" smtClean="0"/>
              <a:t>StandbyCheckpointer</a:t>
            </a:r>
            <a:r>
              <a:rPr lang="zh-CN" altLang="zh-CN" sz="1400" b="1" dirty="0" smtClean="0"/>
              <a:t>（</a:t>
            </a:r>
            <a:r>
              <a:rPr lang="en-US" altLang="zh-CN" sz="1400" b="1" dirty="0" err="1" smtClean="0"/>
              <a:t>FSImage</a:t>
            </a:r>
            <a:r>
              <a:rPr lang="zh-CN" altLang="en-US" sz="1400" b="1" dirty="0" smtClean="0"/>
              <a:t>存档）两个线程</a:t>
            </a:r>
            <a:endParaRPr lang="en-US" altLang="zh-CN" sz="1400" b="1" dirty="0" smtClean="0"/>
          </a:p>
          <a:p>
            <a:pPr marL="633222" indent="-514350">
              <a:buFont typeface="+mj-lt"/>
              <a:buAutoNum type="arabicPeriod" startAt="4"/>
            </a:pPr>
            <a:r>
              <a:rPr kumimoji="1" lang="zh-CN" altLang="en-US" sz="1400" dirty="0" smtClean="0"/>
              <a:t>当</a:t>
            </a:r>
            <a:r>
              <a:rPr lang="en-US" altLang="zh-CN" sz="1400" dirty="0" smtClean="0"/>
              <a:t>DFSZKFC</a:t>
            </a:r>
            <a:r>
              <a:rPr lang="zh-CN" altLang="en-US" sz="1400" dirty="0" smtClean="0"/>
              <a:t>要求</a:t>
            </a:r>
            <a:r>
              <a:rPr lang="en-US" altLang="zh-CN" sz="1400" dirty="0" err="1" smtClean="0"/>
              <a:t>namenode</a:t>
            </a:r>
            <a:r>
              <a:rPr lang="zh-CN" altLang="en-US" sz="1400" dirty="0" smtClean="0"/>
              <a:t>切换为</a:t>
            </a:r>
            <a:r>
              <a:rPr lang="en-US" altLang="zh-CN" sz="1400" dirty="0" smtClean="0"/>
              <a:t>active</a:t>
            </a:r>
            <a:r>
              <a:rPr lang="zh-CN" altLang="en-US" sz="1400" dirty="0" smtClean="0"/>
              <a:t>时，</a:t>
            </a:r>
            <a:r>
              <a:rPr lang="en-US" altLang="zh-CN" sz="1400" dirty="0" err="1" smtClean="0"/>
              <a:t>nn</a:t>
            </a:r>
            <a:r>
              <a:rPr lang="zh-CN" altLang="en-US" sz="1400" dirty="0" smtClean="0"/>
              <a:t>将会结束</a:t>
            </a:r>
            <a:r>
              <a:rPr lang="en-US" altLang="zh-CN" sz="1400" dirty="0" smtClean="0"/>
              <a:t>standby</a:t>
            </a:r>
            <a:r>
              <a:rPr lang="zh-CN" altLang="en-US" sz="1400" dirty="0" smtClean="0"/>
              <a:t>相关的</a:t>
            </a:r>
            <a:r>
              <a:rPr lang="en-US" altLang="zh-CN" sz="1400" dirty="0" smtClean="0"/>
              <a:t>service,</a:t>
            </a:r>
            <a:r>
              <a:rPr lang="zh-CN" altLang="en-US" sz="1400" dirty="0" smtClean="0"/>
              <a:t>同时启动</a:t>
            </a:r>
            <a:r>
              <a:rPr lang="en-US" altLang="zh-CN" sz="1400" dirty="0" smtClean="0"/>
              <a:t>active service,</a:t>
            </a:r>
            <a:r>
              <a:rPr lang="zh-CN" altLang="en-US" sz="1400" dirty="0" smtClean="0"/>
              <a:t>主要启动如下线程</a:t>
            </a:r>
            <a:r>
              <a:rPr lang="en-US" altLang="zh-CN" sz="1400" dirty="0" err="1" smtClean="0"/>
              <a:t>LeaseManager</a:t>
            </a:r>
            <a:r>
              <a:rPr lang="zh-CN" altLang="en-US" sz="1400" dirty="0" smtClean="0"/>
              <a:t>，</a:t>
            </a:r>
            <a:r>
              <a:rPr lang="en-US" altLang="zh-CN" sz="1400" b="1" dirty="0" err="1" smtClean="0"/>
              <a:t>NameNodeResourceMonitor</a:t>
            </a:r>
            <a:r>
              <a:rPr lang="zh-CN" altLang="en-US" sz="1400" b="1" dirty="0" smtClean="0"/>
              <a:t>，</a:t>
            </a:r>
            <a:r>
              <a:rPr lang="en-US" altLang="zh-CN" sz="1400" dirty="0"/>
              <a:t>Emptier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694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NameNode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启动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kumimoji="1" lang="en-US" altLang="zh-CN" sz="1800" dirty="0" err="1" smtClean="0"/>
              <a:t>FSNameSystem</a:t>
            </a:r>
            <a:r>
              <a:rPr kumimoji="1" lang="zh-CN" altLang="en-US" sz="1800" dirty="0" smtClean="0"/>
              <a:t>加载主要有如下步骤：</a:t>
            </a:r>
            <a:endParaRPr kumimoji="1" lang="en-US" altLang="zh-CN" sz="1800" dirty="0" smtClean="0"/>
          </a:p>
          <a:p>
            <a:pPr marL="461772" indent="-342900">
              <a:buFont typeface="+mj-lt"/>
              <a:buAutoNum type="arabicPeriod"/>
            </a:pPr>
            <a:r>
              <a:rPr kumimoji="1" lang="zh-CN" altLang="en-US" sz="1800" dirty="0"/>
              <a:t>构建</a:t>
            </a:r>
            <a:r>
              <a:rPr kumimoji="1" lang="en-US" altLang="zh-CN" sz="1800" dirty="0" err="1"/>
              <a:t>FSImage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它的构造函数中</a:t>
            </a:r>
            <a:r>
              <a:rPr kumimoji="1" lang="zh-TW" altLang="en-US" sz="1800" dirty="0"/>
              <a:t>构建</a:t>
            </a:r>
            <a:r>
              <a:rPr kumimoji="1" lang="zh-CN" altLang="en-US" sz="1800" dirty="0"/>
              <a:t>了</a:t>
            </a:r>
            <a:r>
              <a:rPr kumimoji="1" lang="en-US" altLang="zh-TW" sz="1800" dirty="0" err="1"/>
              <a:t>NNStorage</a:t>
            </a:r>
            <a:r>
              <a:rPr kumimoji="1" lang="en-US" altLang="zh-TW" sz="1800" dirty="0"/>
              <a:t>,</a:t>
            </a:r>
            <a:r>
              <a:rPr kumimoji="1" lang="zh-TW" altLang="en-US" sz="1800" dirty="0"/>
              <a:t>即</a:t>
            </a:r>
            <a:r>
              <a:rPr kumimoji="1" lang="zh-CN" altLang="en-US" sz="1800" dirty="0"/>
              <a:t>将</a:t>
            </a:r>
            <a:r>
              <a:rPr kumimoji="1" lang="zh-TW" altLang="en-US" sz="1800" dirty="0"/>
              <a:t>用到的数据目录封装成</a:t>
            </a:r>
            <a:r>
              <a:rPr kumimoji="1" lang="en-US" altLang="zh-TW" sz="1800" dirty="0" err="1"/>
              <a:t>StorageDirectory</a:t>
            </a:r>
            <a:r>
              <a:rPr kumimoji="1" lang="zh-TW" altLang="en-US" sz="1800" dirty="0"/>
              <a:t>，存放在</a:t>
            </a:r>
            <a:r>
              <a:rPr kumimoji="1" lang="en-US" altLang="zh-TW" sz="1800" dirty="0" err="1"/>
              <a:t>NNStorage</a:t>
            </a:r>
            <a:r>
              <a:rPr kumimoji="1" lang="zh-TW" altLang="en-US" sz="1800" dirty="0"/>
              <a:t>的集合</a:t>
            </a:r>
            <a:r>
              <a:rPr kumimoji="1" lang="en-US" altLang="zh-TW" sz="1800" dirty="0" err="1" smtClean="0"/>
              <a:t>storageDirs</a:t>
            </a:r>
            <a:r>
              <a:rPr kumimoji="1" lang="zh-TW" altLang="en-US" sz="1800" dirty="0" smtClean="0"/>
              <a:t>中</a:t>
            </a:r>
            <a:r>
              <a:rPr kumimoji="1" lang="en-US" altLang="zh-TW" sz="1800" dirty="0" smtClean="0"/>
              <a:t>,</a:t>
            </a:r>
            <a:r>
              <a:rPr kumimoji="1" lang="zh-CN" altLang="en-US" sz="1800" dirty="0" smtClean="0"/>
              <a:t>同时构建了日志类</a:t>
            </a:r>
            <a:r>
              <a:rPr kumimoji="1" lang="en-US" altLang="zh-CN" sz="1800" dirty="0" err="1" smtClean="0"/>
              <a:t>FSEditlog</a:t>
            </a:r>
            <a:r>
              <a:rPr kumimoji="1" lang="zh-CN" altLang="en-US" sz="1800" dirty="0" smtClean="0"/>
              <a:t>与历史</a:t>
            </a:r>
            <a:r>
              <a:rPr kumimoji="1" lang="en-US" altLang="zh-CN" sz="1800" dirty="0" smtClean="0"/>
              <a:t>image</a:t>
            </a:r>
            <a:r>
              <a:rPr kumimoji="1" lang="zh-CN" altLang="en-US" sz="1800" dirty="0" smtClean="0"/>
              <a:t>与</a:t>
            </a:r>
            <a:r>
              <a:rPr kumimoji="1" lang="en-US" altLang="zh-CN" sz="1800" dirty="0" err="1" smtClean="0"/>
              <a:t>editlog</a:t>
            </a:r>
            <a:r>
              <a:rPr kumimoji="1" lang="zh-CN" altLang="en-US" sz="1800" dirty="0" smtClean="0"/>
              <a:t>的管理类</a:t>
            </a:r>
            <a:r>
              <a:rPr lang="en-US" altLang="zh-CN" sz="1800" b="1" dirty="0" err="1"/>
              <a:t>NNStorageRetentionManager</a:t>
            </a:r>
            <a:r>
              <a:rPr kumimoji="1" lang="zh-CN" altLang="en-US" sz="1800" dirty="0" smtClean="0"/>
              <a:t>，默认保存两份</a:t>
            </a:r>
            <a:r>
              <a:rPr kumimoji="1" lang="en-US" altLang="zh-CN" sz="1800" dirty="0" smtClean="0"/>
              <a:t>image,1000000txid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err="1" smtClean="0"/>
              <a:t>editlog</a:t>
            </a:r>
            <a:r>
              <a:rPr kumimoji="1" lang="en-US" altLang="zh-CN" sz="1800" dirty="0" smtClean="0"/>
              <a:t>.</a:t>
            </a:r>
          </a:p>
          <a:p>
            <a:pPr marL="461772" indent="-342900">
              <a:buFont typeface="+mj-lt"/>
              <a:buAutoNum type="arabicPeriod"/>
            </a:pPr>
            <a:r>
              <a:rPr kumimoji="1" lang="zh-CN" altLang="en-US" sz="1800" dirty="0" smtClean="0"/>
              <a:t>构建</a:t>
            </a:r>
            <a:r>
              <a:rPr kumimoji="1" lang="en-US" altLang="zh-CN" sz="1800" dirty="0" err="1" smtClean="0"/>
              <a:t>FSNameSystem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FSNS</a:t>
            </a:r>
            <a:r>
              <a:rPr kumimoji="1" lang="zh-CN" altLang="en-US" sz="1800" dirty="0" smtClean="0"/>
              <a:t>）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其中包含</a:t>
            </a:r>
            <a:r>
              <a:rPr kumimoji="1" lang="en-US" altLang="zh-CN" sz="1800" dirty="0" err="1" smtClean="0"/>
              <a:t>BlockManger</a:t>
            </a:r>
            <a:r>
              <a:rPr kumimoji="1" lang="zh-CN" altLang="en-US" sz="1800" dirty="0" smtClean="0"/>
              <a:t>与</a:t>
            </a:r>
            <a:r>
              <a:rPr lang="en-US" altLang="zh-CN" sz="1800" b="1" dirty="0" err="1" smtClean="0"/>
              <a:t>FSDirectory</a:t>
            </a:r>
            <a:r>
              <a:rPr lang="zh-CN" altLang="en-US" sz="1800" b="1" dirty="0" smtClean="0"/>
              <a:t>（</a:t>
            </a:r>
            <a:r>
              <a:rPr lang="en-US" altLang="zh-CN" sz="1800" b="1" dirty="0" err="1" smtClean="0"/>
              <a:t>fsd</a:t>
            </a:r>
            <a:r>
              <a:rPr lang="zh-CN" altLang="en-US" sz="1800" b="1" dirty="0" smtClean="0"/>
              <a:t>）</a:t>
            </a:r>
            <a:r>
              <a:rPr lang="en-US" altLang="zh-CN" sz="1800" b="1" dirty="0" smtClean="0"/>
              <a:t>,</a:t>
            </a:r>
            <a:r>
              <a:rPr lang="en-US" altLang="zh-CN" sz="1800" b="1" dirty="0" err="1" smtClean="0"/>
              <a:t>fsd</a:t>
            </a:r>
            <a:r>
              <a:rPr lang="zh-CN" altLang="en-US" sz="1800" b="1" dirty="0" smtClean="0"/>
              <a:t>中会存储所有的文件元信息，当</a:t>
            </a:r>
            <a:r>
              <a:rPr lang="en-US" altLang="zh-CN" sz="1800" b="1" dirty="0" err="1" smtClean="0"/>
              <a:t>datanode</a:t>
            </a:r>
            <a:r>
              <a:rPr lang="zh-CN" altLang="en-US" sz="1800" b="1" dirty="0" smtClean="0"/>
              <a:t>进行块上报时会把块与</a:t>
            </a:r>
            <a:r>
              <a:rPr lang="en-US" altLang="zh-CN" sz="1800" b="1" dirty="0" err="1" smtClean="0"/>
              <a:t>datanode</a:t>
            </a:r>
            <a:r>
              <a:rPr lang="zh-CN" altLang="en-US" sz="1800" b="1" dirty="0" smtClean="0"/>
              <a:t>的映射关系也保存在其中</a:t>
            </a:r>
            <a:endParaRPr lang="en-US" altLang="zh-CN" sz="1800" b="1" dirty="0" smtClean="0"/>
          </a:p>
          <a:p>
            <a:pPr marL="461772" indent="-342900">
              <a:buFont typeface="+mj-lt"/>
              <a:buAutoNum type="arabicPeriod"/>
            </a:pPr>
            <a:r>
              <a:rPr kumimoji="1" lang="en-US" altLang="zh-CN" sz="1800" dirty="0" smtClean="0"/>
              <a:t>FSNS</a:t>
            </a:r>
            <a:r>
              <a:rPr kumimoji="1" lang="zh-CN" altLang="en-US" sz="1800" dirty="0" smtClean="0"/>
              <a:t>加载</a:t>
            </a:r>
            <a:r>
              <a:rPr kumimoji="1" lang="en-US" altLang="zh-CN" sz="1800" dirty="0" smtClean="0"/>
              <a:t>image</a:t>
            </a:r>
            <a:r>
              <a:rPr kumimoji="1" lang="zh-CN" altLang="en-US" sz="1800" dirty="0" smtClean="0"/>
              <a:t>中的文件元信息存放到</a:t>
            </a:r>
            <a:r>
              <a:rPr kumimoji="1" lang="en-US" altLang="zh-CN" sz="1800" dirty="0" err="1" smtClean="0"/>
              <a:t>fsd</a:t>
            </a:r>
            <a:r>
              <a:rPr kumimoji="1" lang="zh-CN" altLang="en-US" sz="1800" dirty="0" smtClean="0"/>
              <a:t>中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分别使用</a:t>
            </a:r>
            <a:r>
              <a:rPr lang="en-US" altLang="zh-CN" sz="1800" dirty="0" err="1" smtClean="0"/>
              <a:t>INodeDirectory</a:t>
            </a:r>
            <a:r>
              <a:rPr lang="zh-CN" altLang="en-US" sz="1800" dirty="0" smtClean="0"/>
              <a:t>与</a:t>
            </a:r>
            <a:r>
              <a:rPr lang="en-US" altLang="zh-CN" sz="1800" dirty="0" err="1" smtClean="0"/>
              <a:t>INodeFile</a:t>
            </a:r>
            <a:r>
              <a:rPr lang="zh-CN" altLang="en-US" sz="1800" dirty="0" smtClean="0"/>
              <a:t>两种数据格式，加载完成生得到最新的</a:t>
            </a:r>
            <a:r>
              <a:rPr lang="en-US" altLang="zh-CN" sz="1800" dirty="0" err="1" smtClean="0"/>
              <a:t>txid</a:t>
            </a:r>
            <a:endParaRPr lang="en-US" altLang="zh-CN" sz="1800" dirty="0" smtClean="0"/>
          </a:p>
          <a:p>
            <a:pPr marL="461772" indent="-342900">
              <a:buFont typeface="+mj-lt"/>
              <a:buAutoNum type="arabicPeriod"/>
            </a:pPr>
            <a:r>
              <a:rPr lang="zh-CN" altLang="en-US" sz="1800" dirty="0" smtClean="0"/>
              <a:t>根据</a:t>
            </a:r>
            <a:r>
              <a:rPr lang="en-US" altLang="zh-CN" sz="1800" dirty="0" smtClean="0"/>
              <a:t>image</a:t>
            </a:r>
            <a:r>
              <a:rPr lang="zh-CN" altLang="en-US" sz="1800" dirty="0" smtClean="0"/>
              <a:t>中最新的</a:t>
            </a:r>
            <a:r>
              <a:rPr lang="en-US" altLang="zh-CN" sz="1800" dirty="0" err="1" smtClean="0"/>
              <a:t>txid</a:t>
            </a:r>
            <a:r>
              <a:rPr lang="zh-CN" altLang="en-US" sz="1800" dirty="0" smtClean="0"/>
              <a:t>继续加载</a:t>
            </a:r>
            <a:r>
              <a:rPr lang="en-US" altLang="zh-CN" sz="1800" dirty="0" err="1" smtClean="0"/>
              <a:t>editlog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读取每一条操作日志，然后根据日志的类型合并到</a:t>
            </a:r>
            <a:r>
              <a:rPr lang="en-US" altLang="zh-CN" sz="1800" dirty="0" err="1" smtClean="0"/>
              <a:t>fsd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 marL="461772" indent="-342900">
              <a:buFont typeface="+mj-lt"/>
              <a:buAutoNum type="arabicPeriod"/>
            </a:pPr>
            <a:endParaRPr kumimoji="1" lang="en-US" altLang="zh-CN" sz="1800" dirty="0" smtClean="0"/>
          </a:p>
          <a:p>
            <a:pPr marL="461772" indent="-342900">
              <a:buFont typeface="+mj-lt"/>
              <a:buAutoNum type="arabicPeriod"/>
            </a:pPr>
            <a:endParaRPr kumimoji="1" lang="en-US" altLang="zh-CN" sz="1800" dirty="0"/>
          </a:p>
          <a:p>
            <a:pPr marL="118872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106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NameNode-</a:t>
            </a:r>
            <a:r>
              <a:rPr lang="en-US" altLang="zh-CN" sz="4800" dirty="0" err="1"/>
              <a:t>FSDirectory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FSDirectory</a:t>
            </a:r>
            <a:r>
              <a:rPr lang="zh-CN" altLang="en-US" sz="2400" dirty="0" smtClean="0"/>
              <a:t>中会包含一个</a:t>
            </a:r>
            <a:r>
              <a:rPr lang="en-US" altLang="zh-CN" sz="2400" dirty="0" err="1" smtClean="0"/>
              <a:t>INodeDirectoryWithQuota</a:t>
            </a:r>
            <a:r>
              <a:rPr lang="zh-CN" altLang="en-US" sz="2400" dirty="0" smtClean="0"/>
              <a:t>类型的</a:t>
            </a:r>
            <a:r>
              <a:rPr lang="en-US" altLang="zh-CN" sz="2400" dirty="0" err="1" smtClean="0"/>
              <a:t>rootDir</a:t>
            </a:r>
            <a:r>
              <a:rPr lang="zh-CN" altLang="en-US" sz="2400" dirty="0" smtClean="0"/>
              <a:t>，它继承自</a:t>
            </a:r>
            <a:r>
              <a:rPr lang="en-US" altLang="zh-CN" sz="2400" dirty="0" err="1" smtClean="0"/>
              <a:t>INodeDirectory</a:t>
            </a:r>
            <a:r>
              <a:rPr lang="en-US" altLang="zh-CN" sz="2400" dirty="0" smtClean="0"/>
              <a:t>(IND),</a:t>
            </a:r>
            <a:r>
              <a:rPr lang="zh-CN" altLang="en-US" sz="2400" dirty="0" smtClean="0"/>
              <a:t>当加载</a:t>
            </a:r>
            <a:r>
              <a:rPr lang="en-US" altLang="zh-CN" sz="2400" dirty="0" smtClean="0"/>
              <a:t>image</a:t>
            </a:r>
            <a:r>
              <a:rPr lang="zh-CN" altLang="en-US" sz="2400" dirty="0" smtClean="0"/>
              <a:t>时最新初始的就是这个根节点，</a:t>
            </a:r>
            <a:r>
              <a:rPr lang="en-US" altLang="zh-CN" sz="2400" dirty="0" smtClean="0"/>
              <a:t>IND</a:t>
            </a:r>
            <a:r>
              <a:rPr lang="zh-CN" altLang="en-US" sz="2400" dirty="0" smtClean="0"/>
              <a:t>中维护着一个</a:t>
            </a:r>
            <a:r>
              <a:rPr lang="en-US" altLang="zh-CN" sz="2400" dirty="0" smtClean="0"/>
              <a:t>children</a:t>
            </a:r>
            <a:r>
              <a:rPr lang="zh-CN" altLang="en-US" sz="2400" dirty="0" smtClean="0"/>
              <a:t>的集合，集合内部存放着子节点。当加载一个文件节点到父文件夹时，还会把它的块与文件的映射加到</a:t>
            </a:r>
            <a:r>
              <a:rPr lang="en-US" altLang="zh-CN" sz="2400" dirty="0" err="1" smtClean="0"/>
              <a:t>BlockManager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datanode</a:t>
            </a:r>
            <a:r>
              <a:rPr lang="zh-CN" altLang="en-US" sz="2400" dirty="0" smtClean="0"/>
              <a:t>上报块信息后，</a:t>
            </a:r>
            <a:r>
              <a:rPr lang="zh-CN" altLang="en-US" sz="2400" dirty="0" smtClean="0"/>
              <a:t>块与</a:t>
            </a:r>
            <a:r>
              <a:rPr lang="en-US" altLang="zh-CN" sz="2400" dirty="0" err="1" smtClean="0"/>
              <a:t>datanode</a:t>
            </a:r>
            <a:r>
              <a:rPr lang="zh-CN" altLang="en-US" sz="2400" dirty="0" smtClean="0"/>
              <a:t>的映射关系也会被建立，此时</a:t>
            </a:r>
            <a:r>
              <a:rPr lang="en-US" altLang="zh-CN" sz="2400" dirty="0" err="1" smtClean="0"/>
              <a:t>nn</a:t>
            </a:r>
            <a:r>
              <a:rPr lang="zh-CN" altLang="en-US" sz="2400" dirty="0" smtClean="0"/>
              <a:t>就可以建立文件到块到存储主机的完整对应关系，当客户端读取文件时，</a:t>
            </a:r>
            <a:r>
              <a:rPr lang="en-US" altLang="zh-CN" sz="2400" dirty="0" err="1" smtClean="0"/>
              <a:t>nn</a:t>
            </a:r>
            <a:r>
              <a:rPr lang="zh-CN" altLang="en-US" sz="2400" dirty="0" smtClean="0"/>
              <a:t>会把对应的信息告诉客户端，客户端去对应的</a:t>
            </a:r>
            <a:r>
              <a:rPr lang="en-US" altLang="zh-CN" sz="2400" dirty="0" err="1" smtClean="0"/>
              <a:t>datanode</a:t>
            </a:r>
            <a:r>
              <a:rPr lang="zh-CN" altLang="en-US" sz="2400" dirty="0" smtClean="0"/>
              <a:t>上获取数据。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014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NameNode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主要线程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 err="1" smtClean="0"/>
              <a:t>ReplicationMonitor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负责块复制的相关</a:t>
            </a:r>
            <a:r>
              <a:rPr lang="zh-CN" altLang="en-US" sz="2000" dirty="0" smtClean="0"/>
              <a:t>管理</a:t>
            </a:r>
            <a:r>
              <a:rPr lang="zh-CN" altLang="en-US" sz="2000" dirty="0" smtClean="0"/>
              <a:t>，监控所有块是否满足复本数，不满足的安排复制。</a:t>
            </a:r>
            <a:endParaRPr lang="en-US" altLang="zh-CN" sz="2000" dirty="0" smtClean="0"/>
          </a:p>
          <a:p>
            <a:r>
              <a:rPr lang="en-US" altLang="zh-CN" sz="2000" b="1" dirty="0" err="1" smtClean="0"/>
              <a:t>PendingReplicationMonitor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负责监控安排复制的块是否被成功复制，如果复制失败会再安排一个节点去复制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Decommissionthread</a:t>
            </a:r>
            <a:r>
              <a:rPr lang="zh-CN" altLang="en-US" sz="2000" dirty="0" smtClean="0"/>
              <a:t>，负责</a:t>
            </a:r>
            <a:r>
              <a:rPr lang="en-US" altLang="zh-CN" sz="2000" dirty="0" err="1" smtClean="0"/>
              <a:t>datanode</a:t>
            </a:r>
            <a:r>
              <a:rPr lang="zh-CN" altLang="en-US" sz="2000" dirty="0" smtClean="0"/>
              <a:t>的管理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比如要移除一个</a:t>
            </a:r>
            <a:r>
              <a:rPr lang="en-US" altLang="zh-CN" sz="2000" dirty="0" err="1" smtClean="0"/>
              <a:t>datanode</a:t>
            </a:r>
            <a:r>
              <a:rPr lang="zh-CN" altLang="en-US" sz="2000" dirty="0" smtClean="0"/>
              <a:t>时不能直接移除，否则上边存储的块会丢失，该线程将监控要退役的</a:t>
            </a:r>
            <a:r>
              <a:rPr lang="en-US" altLang="zh-CN" sz="2000" dirty="0" err="1" smtClean="0"/>
              <a:t>dn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将其管理的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进行复制，完成后将再下</a:t>
            </a:r>
            <a:r>
              <a:rPr lang="zh-CN" altLang="en-US" sz="2000" dirty="0" smtClean="0"/>
              <a:t>一次心跳时通知</a:t>
            </a:r>
            <a:r>
              <a:rPr lang="en-US" altLang="zh-CN" sz="2000" dirty="0" err="1" smtClean="0"/>
              <a:t>datanode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shutdown,</a:t>
            </a:r>
            <a:r>
              <a:rPr lang="zh-CN" altLang="en-US" sz="2000" dirty="0" smtClean="0"/>
              <a:t>类似于工作交接。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HeartbeatManager</a:t>
            </a:r>
            <a:r>
              <a:rPr lang="zh-CN" altLang="en-US" sz="2000" dirty="0" smtClean="0"/>
              <a:t>，负责收集</a:t>
            </a:r>
            <a:r>
              <a:rPr lang="en-US" altLang="zh-CN" sz="2000" dirty="0" err="1" smtClean="0"/>
              <a:t>datanode</a:t>
            </a:r>
            <a:r>
              <a:rPr lang="zh-CN" altLang="en-US" sz="2000" dirty="0" smtClean="0"/>
              <a:t>的心跳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通过心跳判定一个</a:t>
            </a:r>
            <a:r>
              <a:rPr lang="en-US" altLang="zh-CN" sz="2000" dirty="0" err="1" smtClean="0"/>
              <a:t>datanode</a:t>
            </a:r>
            <a:r>
              <a:rPr lang="zh-CN" altLang="en-US" sz="2000" dirty="0" smtClean="0"/>
              <a:t>是否还存活，将死亡的</a:t>
            </a:r>
            <a:r>
              <a:rPr lang="en-US" altLang="zh-CN" sz="2000" dirty="0" err="1" smtClean="0"/>
              <a:t>dn</a:t>
            </a:r>
            <a:r>
              <a:rPr lang="zh-CN" altLang="en-US" sz="2000" dirty="0" smtClean="0"/>
              <a:t>对应的块信息移除，不再提供给客户端使用</a:t>
            </a:r>
            <a:endParaRPr lang="en-US" altLang="zh-CN" sz="2000" dirty="0" smtClean="0"/>
          </a:p>
          <a:p>
            <a:r>
              <a:rPr lang="en-US" altLang="zh-CN" sz="2000" b="1" dirty="0" err="1" smtClean="0"/>
              <a:t>EditLogTailer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周期性的去获取</a:t>
            </a:r>
            <a:r>
              <a:rPr lang="en-US" altLang="zh-CN" sz="2000" b="1" dirty="0" smtClean="0"/>
              <a:t>active</a:t>
            </a:r>
            <a:r>
              <a:rPr lang="zh-CN" altLang="en-US" sz="2000" b="1" dirty="0" smtClean="0"/>
              <a:t>上记录的日志，并将其合并到</a:t>
            </a:r>
            <a:r>
              <a:rPr lang="en-US" altLang="zh-CN" sz="2000" b="1" dirty="0" smtClean="0"/>
              <a:t>standby</a:t>
            </a:r>
            <a:r>
              <a:rPr lang="zh-CN" altLang="en-US" sz="2000" b="1" dirty="0" smtClean="0"/>
              <a:t>的</a:t>
            </a:r>
            <a:r>
              <a:rPr lang="en-US" altLang="zh-CN" sz="2000" b="1" dirty="0" err="1" smtClean="0"/>
              <a:t>fsimage</a:t>
            </a:r>
            <a:r>
              <a:rPr lang="zh-CN" altLang="en-US" sz="2000" b="1" dirty="0" smtClean="0"/>
              <a:t>上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StandbyCheckpointerm</a:t>
            </a:r>
            <a:r>
              <a:rPr lang="zh-CN" altLang="en-US" sz="2000" b="1" dirty="0" smtClean="0"/>
              <a:t>周期性的将</a:t>
            </a:r>
            <a:r>
              <a:rPr lang="en-US" altLang="zh-CN" sz="2000" b="1" dirty="0" err="1" smtClean="0"/>
              <a:t>fsimage</a:t>
            </a:r>
            <a:r>
              <a:rPr lang="zh-CN" altLang="en-US" sz="2000" b="1" dirty="0" smtClean="0"/>
              <a:t>本地持久化，并通知</a:t>
            </a:r>
            <a:r>
              <a:rPr lang="en-US" altLang="zh-CN" sz="2000" b="1" dirty="0" smtClean="0"/>
              <a:t>active</a:t>
            </a:r>
            <a:r>
              <a:rPr lang="zh-CN" altLang="en-US" sz="2000" b="1" dirty="0" smtClean="0"/>
              <a:t>来更新自己的</a:t>
            </a:r>
            <a:r>
              <a:rPr lang="en-US" altLang="zh-CN" sz="2000" b="1" dirty="0" smtClean="0"/>
              <a:t>image</a:t>
            </a:r>
            <a:r>
              <a:rPr lang="zh-CN" altLang="en-US" sz="2000" b="1" dirty="0" smtClean="0"/>
              <a:t>文件</a:t>
            </a:r>
            <a:endParaRPr lang="en-US" altLang="zh-CN" sz="2000" b="1" dirty="0" smtClean="0"/>
          </a:p>
          <a:p>
            <a:r>
              <a:rPr lang="en-US" altLang="zh-CN" sz="2000" dirty="0" err="1" smtClean="0"/>
              <a:t>LeaseManager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当一个客户去写文件时，必须拿到该文件的</a:t>
            </a:r>
            <a:r>
              <a:rPr lang="en-US" altLang="zh-CN" sz="2000" dirty="0" err="1" smtClean="0"/>
              <a:t>lease,lease</a:t>
            </a:r>
            <a:r>
              <a:rPr lang="zh-CN" altLang="en-US" sz="2000" dirty="0" smtClean="0"/>
              <a:t>的维护就由该线程完成</a:t>
            </a:r>
            <a:endParaRPr lang="en-US" altLang="zh-CN" sz="2000" dirty="0" smtClean="0"/>
          </a:p>
          <a:p>
            <a:r>
              <a:rPr lang="en-US" altLang="zh-CN" sz="2000" b="1" dirty="0" err="1" smtClean="0"/>
              <a:t>NameNodeResourceMonitor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检查当前否还有可用资源（磁盘）</a:t>
            </a:r>
            <a:endParaRPr lang="en-US" altLang="zh-CN" sz="2000" b="1" dirty="0" smtClean="0"/>
          </a:p>
          <a:p>
            <a:r>
              <a:rPr lang="en-US" altLang="zh-CN" sz="2000" dirty="0" smtClean="0"/>
              <a:t>Emptier </a:t>
            </a:r>
            <a:r>
              <a:rPr lang="zh-CN" altLang="en-US" sz="2000" dirty="0" smtClean="0"/>
              <a:t>负责历史文件的删除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359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kumimoji="1" lang="zh-CN" altLang="en-US" dirty="0" smtClean="0"/>
              <a:t>无论用户是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直接调用还是在控制台操作，最终对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的访问都是通过</a:t>
            </a:r>
            <a:r>
              <a:rPr lang="en-US" altLang="zh-CN" dirty="0" err="1" smtClean="0"/>
              <a:t>DFSClient</a:t>
            </a:r>
            <a:r>
              <a:rPr lang="zh-CN" altLang="en-US" dirty="0" smtClean="0"/>
              <a:t>类来实现的，最终会通过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客户端来调用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的相关接口，本节主要以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调用为切入点来讲解客户端是如何实现</a:t>
            </a:r>
            <a:r>
              <a:rPr lang="en-US" altLang="zh-CN" dirty="0" smtClean="0"/>
              <a:t>H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的，更详细的操作会放在</a:t>
            </a: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示例流程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部分说明，</a:t>
            </a:r>
            <a:r>
              <a:rPr kumimoji="1" lang="en-US" altLang="zh-CN" dirty="0" err="1" smtClean="0"/>
              <a:t>rpc</a:t>
            </a:r>
            <a:r>
              <a:rPr kumimoji="1" lang="zh-CN" altLang="en-US" dirty="0" smtClean="0"/>
              <a:t>的客户端实现请参见</a:t>
            </a:r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-common</a:t>
            </a:r>
            <a:r>
              <a:rPr kumimoji="1" lang="zh-CN" altLang="en-US" dirty="0" smtClean="0"/>
              <a:t>工程。</a:t>
            </a:r>
            <a:endParaRPr kumimoji="1"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7689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kumimoji="1" lang="zh-CN" altLang="en-US" sz="1800" dirty="0" smtClean="0"/>
              <a:t>使用</a:t>
            </a:r>
            <a:r>
              <a:rPr kumimoji="1" lang="en-US" altLang="zh-CN" sz="1800" dirty="0" err="1" smtClean="0"/>
              <a:t>api</a:t>
            </a:r>
            <a:r>
              <a:rPr kumimoji="1" lang="zh-CN" altLang="en-US" sz="1800" dirty="0" smtClean="0"/>
              <a:t>操作</a:t>
            </a:r>
            <a:r>
              <a:rPr kumimoji="1" lang="en-US" altLang="zh-CN" sz="1800" dirty="0" err="1" smtClean="0"/>
              <a:t>hdfs</a:t>
            </a:r>
            <a:r>
              <a:rPr kumimoji="1" lang="zh-CN" altLang="en-US" sz="1800" dirty="0" smtClean="0"/>
              <a:t>只需以下代码：</a:t>
            </a:r>
            <a:endParaRPr kumimoji="1" lang="en-US" altLang="zh-CN" sz="1800" dirty="0" smtClean="0"/>
          </a:p>
          <a:p>
            <a:pPr marL="118872" indent="0">
              <a:buNone/>
            </a:pPr>
            <a:r>
              <a:rPr lang="en-US" altLang="zh-CN" sz="1800" dirty="0" smtClean="0"/>
              <a:t>Configuration </a:t>
            </a:r>
            <a:r>
              <a:rPr lang="en-US" altLang="zh-CN" sz="1800" dirty="0" err="1"/>
              <a:t>config</a:t>
            </a:r>
            <a:r>
              <a:rPr lang="en-US" altLang="zh-CN" sz="1800" dirty="0"/>
              <a:t> = new Configuration();</a:t>
            </a:r>
          </a:p>
          <a:p>
            <a:pPr marL="118872" indent="0">
              <a:buNone/>
            </a:pPr>
            <a:r>
              <a:rPr lang="en-US" altLang="zh-CN" sz="1800" dirty="0" err="1"/>
              <a:t>FileSystem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hdfs</a:t>
            </a:r>
            <a:r>
              <a:rPr lang="en-US" altLang="zh-CN" sz="1800" dirty="0"/>
              <a:t> = </a:t>
            </a:r>
            <a:r>
              <a:rPr lang="en-US" altLang="zh-CN" sz="1800" u="sng" dirty="0" err="1"/>
              <a:t>FileSystem.get</a:t>
            </a:r>
            <a:r>
              <a:rPr lang="en-US" altLang="zh-CN" sz="1800" u="sng" dirty="0"/>
              <a:t>(</a:t>
            </a:r>
            <a:r>
              <a:rPr lang="en-US" altLang="zh-CN" sz="1800" u="sng" dirty="0" err="1"/>
              <a:t>config</a:t>
            </a:r>
            <a:r>
              <a:rPr lang="en-US" altLang="zh-CN" sz="1800" u="sng" dirty="0"/>
              <a:t>)</a:t>
            </a:r>
            <a:r>
              <a:rPr lang="en-US" altLang="zh-CN" sz="1800" u="sng" dirty="0" smtClean="0"/>
              <a:t>;</a:t>
            </a:r>
          </a:p>
          <a:p>
            <a:pPr marL="118872" indent="0">
              <a:buNone/>
            </a:pPr>
            <a:r>
              <a:rPr kumimoji="1" lang="en-US" altLang="zh-CN" sz="1800" dirty="0" err="1" smtClean="0"/>
              <a:t>hdfs.create</a:t>
            </a:r>
            <a:r>
              <a:rPr kumimoji="1" lang="en-US" altLang="zh-CN" sz="1800" dirty="0" smtClean="0"/>
              <a:t>(….</a:t>
            </a:r>
          </a:p>
          <a:p>
            <a:pPr marL="118872" indent="0">
              <a:buNone/>
            </a:pPr>
            <a:endParaRPr kumimoji="1" lang="en-US" altLang="zh-CN" sz="1800" dirty="0"/>
          </a:p>
          <a:p>
            <a:pPr marL="118872" indent="0">
              <a:buNone/>
            </a:pPr>
            <a:r>
              <a:rPr kumimoji="1" lang="zh-CN" altLang="en-US" sz="1800" dirty="0" smtClean="0"/>
              <a:t>在以上代码执行过程中</a:t>
            </a:r>
            <a:r>
              <a:rPr kumimoji="1" lang="en-US" altLang="zh-CN" sz="1800" dirty="0" err="1" smtClean="0"/>
              <a:t>FileSystem</a:t>
            </a:r>
            <a:r>
              <a:rPr kumimoji="1" lang="zh-CN" altLang="en-US" sz="1800" dirty="0" smtClean="0"/>
              <a:t>会根据配置创建一个</a:t>
            </a:r>
            <a:r>
              <a:rPr kumimoji="1" lang="en-US" altLang="zh-CN" sz="1800" dirty="0" err="1" smtClean="0"/>
              <a:t>DistributedFileSystem</a:t>
            </a:r>
            <a:r>
              <a:rPr kumimoji="1" lang="zh-CN" altLang="en-US" sz="1800" dirty="0" smtClean="0"/>
              <a:t>的实例，然后对进行初始，初始时最重要的工作就是创建</a:t>
            </a:r>
            <a:r>
              <a:rPr kumimoji="1" lang="en-US" altLang="zh-CN" sz="1800" dirty="0" err="1" smtClean="0"/>
              <a:t>DFSClient</a:t>
            </a:r>
            <a:r>
              <a:rPr kumimoji="1" lang="zh-CN" altLang="en-US" sz="1800" dirty="0" smtClean="0"/>
              <a:t>实例，此后当调用</a:t>
            </a:r>
            <a:r>
              <a:rPr kumimoji="1" lang="en-US" altLang="zh-CN" sz="1800" dirty="0" err="1" smtClean="0"/>
              <a:t>hdfs.create</a:t>
            </a:r>
            <a:r>
              <a:rPr kumimoji="1" lang="zh-CN" altLang="en-US" sz="1800" dirty="0" smtClean="0"/>
              <a:t>等操作时，实际调用的是</a:t>
            </a:r>
            <a:r>
              <a:rPr kumimoji="1" lang="en-US" altLang="zh-CN" sz="1800" dirty="0" err="1" smtClean="0"/>
              <a:t>DFSClient</a:t>
            </a:r>
            <a:r>
              <a:rPr kumimoji="1" lang="zh-CN" altLang="en-US" sz="1800" dirty="0" smtClean="0"/>
              <a:t>的方法。</a:t>
            </a:r>
            <a:endParaRPr kumimoji="1" lang="en-US" altLang="zh-CN" sz="1800" dirty="0" smtClean="0"/>
          </a:p>
          <a:p>
            <a:pPr marL="118872" indent="0">
              <a:buNone/>
            </a:pPr>
            <a:endParaRPr kumimoji="1" lang="en-US" altLang="zh-CN" sz="1800" dirty="0"/>
          </a:p>
          <a:p>
            <a:pPr marL="118872" indent="0">
              <a:buNone/>
            </a:pPr>
            <a:r>
              <a:rPr kumimoji="1" lang="en-US" altLang="zh-CN" sz="1800" dirty="0" err="1" smtClean="0"/>
              <a:t>DFSClient</a:t>
            </a:r>
            <a:r>
              <a:rPr kumimoji="1" lang="zh-CN" altLang="en-US" sz="1800" dirty="0" smtClean="0"/>
              <a:t>的创建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118872" indent="0">
              <a:buNone/>
            </a:pPr>
            <a:r>
              <a:rPr kumimoji="1" lang="zh-CN" altLang="en-US" sz="1800" dirty="0" smtClean="0"/>
              <a:t>由</a:t>
            </a:r>
            <a:r>
              <a:rPr kumimoji="1" lang="en-US" altLang="zh-CN" sz="1800" dirty="0" err="1" smtClean="0"/>
              <a:t>RetryProxy</a:t>
            </a:r>
            <a:r>
              <a:rPr kumimoji="1" lang="zh-CN" altLang="en-US" sz="1800" dirty="0" smtClean="0"/>
              <a:t>类创建一个动态代理对象，代理对象对应的</a:t>
            </a:r>
            <a:r>
              <a:rPr kumimoji="1" lang="en-US" altLang="zh-CN" sz="1800" dirty="0" err="1" smtClean="0"/>
              <a:t>InvocationHandler</a:t>
            </a:r>
            <a:r>
              <a:rPr kumimoji="1" lang="zh-CN" altLang="en-US" sz="1800" dirty="0" smtClean="0"/>
              <a:t>为</a:t>
            </a:r>
            <a:r>
              <a:rPr lang="en-US" altLang="zh-CN" sz="1800" b="1" dirty="0" err="1" smtClean="0"/>
              <a:t>RetryInvocationHandler</a:t>
            </a:r>
            <a:r>
              <a:rPr lang="zh-CN" altLang="en-US" sz="1800" b="1" dirty="0" smtClean="0"/>
              <a:t>，该</a:t>
            </a:r>
            <a:r>
              <a:rPr lang="en-US" altLang="zh-CN" sz="1800" b="1" dirty="0" smtClean="0"/>
              <a:t>Handler</a:t>
            </a:r>
            <a:r>
              <a:rPr lang="zh-CN" altLang="en-US" sz="1800" b="1" dirty="0" smtClean="0"/>
              <a:t>中的实际操作是由</a:t>
            </a:r>
            <a:r>
              <a:rPr lang="en-US" altLang="zh-CN" sz="1800" dirty="0" err="1" smtClean="0"/>
              <a:t>FailoverProxyProvider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fpp</a:t>
            </a:r>
            <a:r>
              <a:rPr lang="zh-CN" altLang="en-US" sz="1800" dirty="0" smtClean="0"/>
              <a:t>）创建的一个</a:t>
            </a:r>
            <a:r>
              <a:rPr lang="en-US" altLang="zh-CN" sz="1800" b="1" dirty="0" err="1" smtClean="0"/>
              <a:t>rpc</a:t>
            </a:r>
            <a:r>
              <a:rPr lang="zh-CN" altLang="en-US" sz="1800" b="1" dirty="0" smtClean="0"/>
              <a:t>客户端代理</a:t>
            </a:r>
            <a:r>
              <a:rPr lang="en-US" altLang="zh-CN" sz="1800" dirty="0" err="1"/>
              <a:t>currentProxy</a:t>
            </a:r>
            <a:r>
              <a:rPr lang="zh-CN" altLang="en-US" sz="1800" b="1" dirty="0" smtClean="0"/>
              <a:t>来完成，当用户发起请求时，</a:t>
            </a:r>
            <a:r>
              <a:rPr lang="en-US" altLang="zh-CN" sz="1800" b="1" dirty="0" smtClean="0"/>
              <a:t>handler</a:t>
            </a:r>
            <a:r>
              <a:rPr lang="zh-CN" altLang="en-US" sz="1800" b="1" dirty="0" smtClean="0"/>
              <a:t>先调用</a:t>
            </a:r>
            <a:r>
              <a:rPr lang="en-US" altLang="zh-CN" sz="1800" b="1" dirty="0" err="1" smtClean="0"/>
              <a:t>currentProxy</a:t>
            </a:r>
            <a:r>
              <a:rPr lang="zh-CN" altLang="en-US" sz="1800" b="1" dirty="0" smtClean="0"/>
              <a:t>来进行请求，如果在请求过程中发生任何异常，将调用</a:t>
            </a:r>
            <a:r>
              <a:rPr lang="en-US" altLang="zh-CN" sz="1800" dirty="0" err="1" smtClean="0"/>
              <a:t>fpp</a:t>
            </a:r>
            <a:r>
              <a:rPr lang="zh-CN" altLang="en-US" sz="1800" dirty="0" smtClean="0"/>
              <a:t>的</a:t>
            </a:r>
            <a:r>
              <a:rPr lang="en-US" altLang="zh-CN" sz="1800" u="sng" dirty="0" err="1" smtClean="0"/>
              <a:t>performFailover</a:t>
            </a:r>
            <a:r>
              <a:rPr lang="zh-CN" altLang="en-US" sz="1800" u="sng" dirty="0" smtClean="0"/>
              <a:t>方法，然后再通过</a:t>
            </a:r>
            <a:r>
              <a:rPr lang="en-US" altLang="zh-CN" sz="1800" u="sng" dirty="0" err="1" smtClean="0"/>
              <a:t>fpp</a:t>
            </a:r>
            <a:r>
              <a:rPr lang="zh-CN" altLang="en-US" sz="1800" u="sng" dirty="0" smtClean="0"/>
              <a:t>获得一个新的</a:t>
            </a:r>
            <a:r>
              <a:rPr lang="en-US" altLang="zh-CN" sz="1800" dirty="0" err="1" smtClean="0"/>
              <a:t>currentProxy</a:t>
            </a:r>
            <a:r>
              <a:rPr lang="zh-CN" altLang="en-US" sz="1800" dirty="0" smtClean="0"/>
              <a:t>，使用新的</a:t>
            </a:r>
            <a:r>
              <a:rPr lang="en-US" altLang="zh-CN" sz="1800" dirty="0" err="1" smtClean="0"/>
              <a:t>currentProxy</a:t>
            </a:r>
            <a:r>
              <a:rPr lang="zh-CN" altLang="en-US" sz="1800" dirty="0" smtClean="0"/>
              <a:t>进行重试，当重试到指定次数后仍失败，此次操作为失败。当前系统使用的</a:t>
            </a:r>
            <a:r>
              <a:rPr lang="en-US" altLang="zh-CN" sz="1800" dirty="0" err="1" smtClean="0"/>
              <a:t>fpp</a:t>
            </a:r>
            <a:r>
              <a:rPr lang="zh-CN" altLang="en-US" sz="1800" dirty="0" smtClean="0"/>
              <a:t>实现类是</a:t>
            </a:r>
            <a:r>
              <a:rPr lang="en-US" altLang="zh-CN" sz="1800" dirty="0" err="1" smtClean="0"/>
              <a:t>ConfiguredFailoverProxyProvider</a:t>
            </a:r>
            <a:r>
              <a:rPr lang="zh-CN" altLang="en-US" sz="1800" dirty="0" smtClean="0"/>
              <a:t>，内部逻辑为两个</a:t>
            </a:r>
            <a:r>
              <a:rPr lang="en-US" altLang="zh-CN" sz="1800" dirty="0" err="1" smtClean="0"/>
              <a:t>namenode</a:t>
            </a:r>
            <a:r>
              <a:rPr lang="zh-CN" altLang="en-US" sz="1800" dirty="0" smtClean="0"/>
              <a:t>依次交替使用。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28388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上传，追加，删除文件流程分析</a:t>
            </a:r>
            <a:endParaRPr kumimoji="1" lang="en-US" altLang="zh-CN" dirty="0" smtClean="0"/>
          </a:p>
          <a:p>
            <a:pPr marL="118872" indent="0">
              <a:buNone/>
            </a:pP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pPr marL="118872" indent="0">
              <a:buNone/>
            </a:pP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管理命令流程分析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496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开始</a:t>
            </a:r>
            <a:endParaRPr kumimoji="1" lang="en-US" altLang="zh-CN" dirty="0" smtClean="0"/>
          </a:p>
          <a:p>
            <a:r>
              <a:rPr kumimoji="1" lang="en-US" altLang="zh-CN" dirty="0" smtClean="0"/>
              <a:t>HA </a:t>
            </a:r>
            <a:r>
              <a:rPr kumimoji="1" lang="zh-CN" altLang="en-US" dirty="0" smtClean="0"/>
              <a:t>即</a:t>
            </a:r>
            <a:r>
              <a:rPr lang="en-US" altLang="zh-CN" dirty="0" err="1"/>
              <a:t>DFSZKFailoverController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JournalNode</a:t>
            </a:r>
            <a:endParaRPr kumimoji="1" lang="en-US" altLang="zh-CN" dirty="0" smtClean="0"/>
          </a:p>
          <a:p>
            <a:r>
              <a:rPr kumimoji="1" lang="en-US" altLang="zh-CN" dirty="0" err="1"/>
              <a:t>DataNode</a:t>
            </a:r>
            <a:endParaRPr kumimoji="1" lang="en-US" altLang="zh-CN" dirty="0"/>
          </a:p>
          <a:p>
            <a:r>
              <a:rPr kumimoji="1" lang="en-US" altLang="zh-CN" dirty="0" err="1" smtClean="0"/>
              <a:t>NameNode</a:t>
            </a:r>
            <a:endParaRPr kumimoji="1" lang="en-US" altLang="zh-CN" dirty="0" smtClean="0"/>
          </a:p>
          <a:p>
            <a:r>
              <a:rPr kumimoji="1" lang="en-US" altLang="zh-CN" dirty="0" smtClean="0"/>
              <a:t>Client</a:t>
            </a:r>
          </a:p>
          <a:p>
            <a:r>
              <a:rPr kumimoji="1" lang="en-US" altLang="zh-CN" dirty="0" smtClean="0"/>
              <a:t>TODO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07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讲解不包括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的安装使用及管理。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讲解不包括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安全相关知识</a:t>
            </a:r>
            <a:endParaRPr kumimoji="1" lang="en-US" altLang="zh-CN" dirty="0" smtClean="0"/>
          </a:p>
          <a:p>
            <a:r>
              <a:rPr kumimoji="1" lang="zh-CN" altLang="en-US" dirty="0" smtClean="0"/>
              <a:t>讲解不包括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的演进过程，直接以新版为切入点，如果对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的进化感兴趣可以访问以下</a:t>
            </a:r>
            <a:r>
              <a:rPr kumimoji="1" lang="en-US" altLang="zh-CN" dirty="0" err="1" smtClean="0"/>
              <a:t>jira</a:t>
            </a:r>
            <a:r>
              <a:rPr kumimoji="1" lang="zh-CN" altLang="en-US" dirty="0" smtClean="0"/>
              <a:t>地址：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issues.apache.org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jira</a:t>
            </a:r>
            <a:r>
              <a:rPr kumimoji="1" lang="en-US" altLang="zh-CN" dirty="0"/>
              <a:t>/browse/HDFS</a:t>
            </a:r>
            <a:endParaRPr kumimoji="1" lang="en-US" altLang="zh-CN" dirty="0" smtClean="0"/>
          </a:p>
          <a:p>
            <a:r>
              <a:rPr kumimoji="1" lang="zh-CN" altLang="en-US" dirty="0" smtClean="0"/>
              <a:t>讲解主要以原理为主，相关操作请参考官方文档</a:t>
            </a:r>
            <a:r>
              <a:rPr kumimoji="1" lang="zh-CN" altLang="zh-CN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204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HA(jira:hdfs-1623)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t="2643" b="2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703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/>
              <a:t>d</a:t>
            </a:r>
            <a:r>
              <a:rPr kumimoji="1" lang="en-US" altLang="zh-CN" sz="2400" dirty="0" err="1" smtClean="0"/>
              <a:t>atanode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向双</a:t>
            </a:r>
            <a:r>
              <a:rPr kumimoji="1" lang="en-US" altLang="zh-CN" sz="2400" dirty="0" err="1" smtClean="0"/>
              <a:t>namenode</a:t>
            </a:r>
            <a:r>
              <a:rPr kumimoji="1" lang="zh-CN" altLang="en-US" sz="2400" dirty="0" smtClean="0"/>
              <a:t>上报块信息，这样当一台</a:t>
            </a:r>
            <a:r>
              <a:rPr kumimoji="1" lang="en-US" altLang="zh-CN" sz="2400" dirty="0" err="1" smtClean="0"/>
              <a:t>namenode</a:t>
            </a:r>
            <a:r>
              <a:rPr kumimoji="1" lang="zh-CN" altLang="en-US" sz="2400" dirty="0" smtClean="0"/>
              <a:t>出问题时，另一台存有全部的块信息，可以无缝切换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Editlog</a:t>
            </a:r>
            <a:r>
              <a:rPr kumimoji="1" lang="zh-CN" altLang="en-US" sz="2400" dirty="0" smtClean="0"/>
              <a:t>记录在</a:t>
            </a:r>
            <a:r>
              <a:rPr kumimoji="1" lang="en-US" altLang="zh-CN" sz="2400" dirty="0" err="1" smtClean="0"/>
              <a:t>journalnode</a:t>
            </a:r>
            <a:r>
              <a:rPr kumimoji="1" lang="zh-CN" altLang="en-US" sz="2400" dirty="0" smtClean="0"/>
              <a:t>上，保证日志的多备份，</a:t>
            </a:r>
            <a:r>
              <a:rPr kumimoji="1" lang="en-US" altLang="zh-CN" sz="2400" dirty="0" smtClean="0"/>
              <a:t>active</a:t>
            </a:r>
            <a:r>
              <a:rPr kumimoji="1" lang="zh-CN" altLang="en-US" sz="2400" dirty="0" smtClean="0"/>
              <a:t>节点向</a:t>
            </a:r>
            <a:r>
              <a:rPr kumimoji="1" lang="en-US" altLang="zh-CN" sz="2400" dirty="0" err="1" smtClean="0"/>
              <a:t>journalnode</a:t>
            </a:r>
            <a:r>
              <a:rPr kumimoji="1" lang="zh-CN" altLang="en-US" sz="2400" dirty="0" smtClean="0"/>
              <a:t>写日志，</a:t>
            </a:r>
            <a:r>
              <a:rPr kumimoji="1" lang="en-US" altLang="zh-CN" sz="2400" dirty="0" smtClean="0"/>
              <a:t>standby</a:t>
            </a:r>
            <a:r>
              <a:rPr kumimoji="1" lang="zh-CN" altLang="en-US" sz="2400" dirty="0" smtClean="0"/>
              <a:t>周期性的读取日志，并合并到自己的内存中，保证文件原数据的不丢失。</a:t>
            </a:r>
            <a:endParaRPr kumimoji="1" lang="en-US" altLang="zh-CN" sz="2400" dirty="0" smtClean="0"/>
          </a:p>
          <a:p>
            <a:r>
              <a:rPr lang="en-US" altLang="zh-CN" sz="2400" dirty="0" err="1" smtClean="0"/>
              <a:t>DFSZKFailoverController</a:t>
            </a:r>
            <a:r>
              <a:rPr lang="zh-CN" altLang="en-US" sz="2400" dirty="0" smtClean="0"/>
              <a:t>负责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的状态监控</a:t>
            </a:r>
            <a:endParaRPr lang="en-US" altLang="zh-CN" sz="2400" dirty="0" smtClean="0"/>
          </a:p>
          <a:p>
            <a:r>
              <a:rPr kumimoji="1" lang="en-US" altLang="zh-CN" sz="2400" dirty="0" smtClean="0"/>
              <a:t>zookeeper</a:t>
            </a:r>
            <a:r>
              <a:rPr kumimoji="1" lang="zh-CN" altLang="en-US" sz="2400" dirty="0" smtClean="0"/>
              <a:t>负责选举协调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Active </a:t>
            </a:r>
            <a:r>
              <a:rPr kumimoji="1" lang="en-US" altLang="zh-CN" sz="2400" dirty="0" err="1" smtClean="0"/>
              <a:t>namenode</a:t>
            </a:r>
            <a:r>
              <a:rPr kumimoji="1" lang="zh-CN" altLang="en-US" sz="2400" dirty="0" smtClean="0"/>
              <a:t>负责对外服务，</a:t>
            </a:r>
            <a:r>
              <a:rPr kumimoji="1" lang="en-US" altLang="zh-CN" sz="2400" dirty="0" smtClean="0"/>
              <a:t>standby</a:t>
            </a:r>
            <a:r>
              <a:rPr kumimoji="1" lang="zh-CN" altLang="en-US" sz="2400" dirty="0" smtClean="0"/>
              <a:t>负责日志合并，并周期性的</a:t>
            </a:r>
            <a:r>
              <a:rPr kumimoji="1" lang="en-US" altLang="zh-CN" sz="2400" dirty="0" smtClean="0"/>
              <a:t>checkpoint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347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HA-</a:t>
            </a:r>
            <a:r>
              <a:rPr kumimoji="1" lang="zh-CN" altLang="en-US" dirty="0" smtClean="0"/>
              <a:t>主要类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DFSZKFailoverController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ZKFailoverController</a:t>
            </a:r>
            <a:endParaRPr lang="en-US" altLang="zh-CN" sz="2800" dirty="0" smtClean="0"/>
          </a:p>
          <a:p>
            <a:pPr marL="118872" indent="0">
              <a:buNone/>
            </a:pPr>
            <a:r>
              <a:rPr lang="zh-CN" altLang="zh-CN" sz="2800" dirty="0"/>
              <a:t> </a:t>
            </a:r>
            <a:r>
              <a:rPr lang="zh-CN" altLang="en-US" sz="2800" dirty="0" smtClean="0"/>
              <a:t>   主类，同时负责状态的切换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ActiveStandbyElector</a:t>
            </a:r>
            <a:endParaRPr lang="en-US" altLang="zh-CN" sz="2800" dirty="0" smtClean="0"/>
          </a:p>
          <a:p>
            <a:pPr marL="118872" indent="0">
              <a:buNone/>
            </a:pPr>
            <a:r>
              <a:rPr lang="zh-CN" altLang="zh-CN" sz="2800" dirty="0"/>
              <a:t> </a:t>
            </a:r>
            <a:r>
              <a:rPr lang="zh-CN" altLang="en-US" sz="2800" dirty="0" smtClean="0"/>
              <a:t>   依托</a:t>
            </a:r>
            <a:r>
              <a:rPr lang="en-US" altLang="zh-CN" sz="2800" dirty="0" smtClean="0"/>
              <a:t>zookeeper</a:t>
            </a:r>
            <a:r>
              <a:rPr lang="zh-CN" altLang="en-US" sz="2800" dirty="0" smtClean="0"/>
              <a:t>实现选举</a:t>
            </a:r>
            <a:endParaRPr lang="en-US" altLang="zh-CN" sz="2800" dirty="0" smtClean="0"/>
          </a:p>
          <a:p>
            <a:r>
              <a:rPr lang="en-US" altLang="zh-CN" sz="2800" dirty="0" err="1" smtClean="0"/>
              <a:t>HealthMonitor</a:t>
            </a:r>
            <a:endParaRPr lang="en-US" altLang="zh-CN" sz="2800" dirty="0" smtClean="0"/>
          </a:p>
          <a:p>
            <a:pPr marL="118872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namenode</a:t>
            </a:r>
            <a:r>
              <a:rPr lang="zh-CN" altLang="en-US" sz="2800" dirty="0" smtClean="0"/>
              <a:t>的状态监控</a:t>
            </a:r>
            <a:endParaRPr lang="en-US" altLang="zh-CN" sz="2800" dirty="0" smtClean="0"/>
          </a:p>
          <a:p>
            <a:r>
              <a:rPr lang="en-US" altLang="zh-CN" sz="2800" dirty="0" err="1" smtClean="0"/>
              <a:t>HAServiceProtocolServerSideTranslatorPB</a:t>
            </a:r>
            <a:endParaRPr lang="en-US" altLang="zh-CN" sz="2800" dirty="0" smtClean="0"/>
          </a:p>
          <a:p>
            <a:pPr marL="118872" indent="0">
              <a:buNone/>
            </a:pPr>
            <a:r>
              <a:rPr lang="zh-CN" altLang="zh-CN" sz="2800" dirty="0" smtClean="0"/>
              <a:t> </a:t>
            </a:r>
            <a:r>
              <a:rPr lang="zh-CN" altLang="en-US" sz="2800" dirty="0" smtClean="0"/>
              <a:t>   </a:t>
            </a:r>
            <a:r>
              <a:rPr lang="en-US" altLang="zh-CN" sz="2800" dirty="0" err="1" smtClean="0"/>
              <a:t>rpc</a:t>
            </a:r>
            <a:r>
              <a:rPr lang="zh-CN" altLang="en-US" sz="2800" dirty="0" smtClean="0"/>
              <a:t>调用时</a:t>
            </a:r>
            <a:r>
              <a:rPr lang="en-US" altLang="zh-CN" sz="2800" dirty="0" err="1" smtClean="0"/>
              <a:t>namenode</a:t>
            </a:r>
            <a:r>
              <a:rPr lang="zh-CN" altLang="en-US" sz="2800" dirty="0" smtClean="0"/>
              <a:t>端的实现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417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HA-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格式化时根据配置生成对应的路径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运行时产生两种文件</a:t>
            </a:r>
            <a:endParaRPr kumimoji="1" lang="en-US" altLang="zh-CN" sz="2800" dirty="0" smtClean="0"/>
          </a:p>
          <a:p>
            <a:pPr marL="118872" indent="0">
              <a:buNone/>
            </a:pPr>
            <a:r>
              <a:rPr kumimoji="1" lang="zh-CN" altLang="zh-CN" sz="2800" dirty="0"/>
              <a:t> </a:t>
            </a:r>
            <a:r>
              <a:rPr kumimoji="1" lang="zh-CN" altLang="en-US" sz="2800" dirty="0" smtClean="0"/>
              <a:t>  </a:t>
            </a:r>
            <a:r>
              <a:rPr lang="en-US" altLang="zh-CN" sz="2800" dirty="0" err="1" smtClean="0"/>
              <a:t>ActiveBreadCrumb</a:t>
            </a:r>
            <a:r>
              <a:rPr lang="zh-CN" altLang="zh-CN" sz="2800" dirty="0"/>
              <a:t> </a:t>
            </a:r>
            <a:r>
              <a:rPr lang="en-US" altLang="zh-CN" sz="2800" dirty="0" err="1" smtClean="0"/>
              <a:t>activenode</a:t>
            </a:r>
            <a:r>
              <a:rPr lang="zh-CN" altLang="en-US" sz="2800" dirty="0" smtClean="0"/>
              <a:t>的相关信息，         </a:t>
            </a:r>
            <a:r>
              <a:rPr lang="zh-CN" altLang="zh-CN" sz="2800" dirty="0"/>
              <a:t> 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defence</a:t>
            </a:r>
            <a:r>
              <a:rPr lang="zh-CN" altLang="en-US" sz="2800" dirty="0" smtClean="0"/>
              <a:t>会使用，文件类型为</a:t>
            </a:r>
            <a:r>
              <a:rPr lang="en-US" altLang="zh-CN" sz="2800" dirty="0"/>
              <a:t>PERSISTENT</a:t>
            </a:r>
            <a:endParaRPr lang="en-US" altLang="zh-CN" sz="2800" dirty="0" smtClean="0"/>
          </a:p>
          <a:p>
            <a:pPr marL="118872" indent="0">
              <a:buNone/>
            </a:pPr>
            <a:r>
              <a:rPr lang="zh-CN" altLang="zh-CN" sz="2800" dirty="0"/>
              <a:t> 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ActiveStandbyElectorLock</a:t>
            </a:r>
            <a:r>
              <a:rPr lang="zh-CN" altLang="en-US" sz="2800" dirty="0" smtClean="0"/>
              <a:t> 选举时创建的文件（争抢），只有成功创建该文件的</a:t>
            </a:r>
            <a:r>
              <a:rPr lang="en-US" altLang="zh-CN" sz="2800" dirty="0" err="1" smtClean="0"/>
              <a:t>namenode</a:t>
            </a:r>
            <a:r>
              <a:rPr lang="zh-CN" altLang="en-US" sz="2800" dirty="0" smtClean="0"/>
              <a:t>才能成为</a:t>
            </a:r>
            <a:r>
              <a:rPr lang="en-US" altLang="zh-CN" sz="2800" dirty="0" smtClean="0"/>
              <a:t>active,</a:t>
            </a:r>
            <a:r>
              <a:rPr lang="zh-CN" altLang="en-US" sz="2800" dirty="0" smtClean="0"/>
              <a:t>文件类型为</a:t>
            </a:r>
            <a:r>
              <a:rPr lang="en-US" altLang="zh-CN" sz="2800" dirty="0"/>
              <a:t>EPHEMERAL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3350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模块.thmx</Template>
  <TotalTime>2229</TotalTime>
  <Words>1887</Words>
  <Application>Microsoft Macintosh PowerPoint</Application>
  <PresentationFormat>全屏显示(4:3)</PresentationFormat>
  <Paragraphs>213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模块</vt:lpstr>
      <vt:lpstr>Hadoop-hdfs-原理分析-1</vt:lpstr>
      <vt:lpstr>说明</vt:lpstr>
      <vt:lpstr>概述</vt:lpstr>
      <vt:lpstr>内容</vt:lpstr>
      <vt:lpstr>开始</vt:lpstr>
      <vt:lpstr>HA(jira:hdfs-1623)</vt:lpstr>
      <vt:lpstr>HA</vt:lpstr>
      <vt:lpstr>HA-主要类</vt:lpstr>
      <vt:lpstr>HA-数据</vt:lpstr>
      <vt:lpstr>HA-类描述</vt:lpstr>
      <vt:lpstr>HA-类描述</vt:lpstr>
      <vt:lpstr>HA-类描述</vt:lpstr>
      <vt:lpstr>HA- 类说明</vt:lpstr>
      <vt:lpstr>HA-结束</vt:lpstr>
      <vt:lpstr>JournalNode(hdfs-3077)</vt:lpstr>
      <vt:lpstr>JournalNode</vt:lpstr>
      <vt:lpstr>JournalNode-数据</vt:lpstr>
      <vt:lpstr>JournalNode-主要类</vt:lpstr>
      <vt:lpstr>JournalNode-类说明</vt:lpstr>
      <vt:lpstr>JournalNode-类说明</vt:lpstr>
      <vt:lpstr>JournalNode-类说明</vt:lpstr>
      <vt:lpstr>JournalNode-类说明</vt:lpstr>
      <vt:lpstr>JournalNode-结束</vt:lpstr>
      <vt:lpstr>DataNode</vt:lpstr>
      <vt:lpstr>DataNode</vt:lpstr>
      <vt:lpstr>DataNode-启动</vt:lpstr>
      <vt:lpstr>DataNode-启动</vt:lpstr>
      <vt:lpstr>DataNode-BPServiceActor</vt:lpstr>
      <vt:lpstr>DataNode-DataXceiverServer</vt:lpstr>
      <vt:lpstr>NameNode</vt:lpstr>
      <vt:lpstr>NameNode</vt:lpstr>
      <vt:lpstr>NameNode-启动</vt:lpstr>
      <vt:lpstr>NameNode-启动</vt:lpstr>
      <vt:lpstr>NameNode-FSDirectory</vt:lpstr>
      <vt:lpstr>NameNode-主要线程</vt:lpstr>
      <vt:lpstr>Client</vt:lpstr>
      <vt:lpstr>Client</vt:lpstr>
      <vt:lpstr>TODO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Hadoop-hdfs-原理分析</dc:title>
  <dc:creator>Siyuan He</dc:creator>
  <cp:lastModifiedBy>Siyuan He</cp:lastModifiedBy>
  <cp:revision>90</cp:revision>
  <dcterms:created xsi:type="dcterms:W3CDTF">2014-06-04T03:14:28Z</dcterms:created>
  <dcterms:modified xsi:type="dcterms:W3CDTF">2014-06-06T07:36:18Z</dcterms:modified>
</cp:coreProperties>
</file>