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X:Users:ipatron:739_chat:connect:results:resul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4 instances</c:v>
          </c:tx>
          <c:marker>
            <c:symbol val="none"/>
          </c:marker>
          <c:xVal>
            <c:numRef>
              <c:f>results.csv!$G$11:$G$13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results.csv!$H$2:$H$4</c:f>
              <c:numCache>
                <c:formatCode>General</c:formatCode>
                <c:ptCount val="3"/>
                <c:pt idx="0">
                  <c:v>63.0</c:v>
                </c:pt>
                <c:pt idx="1">
                  <c:v>1238.0</c:v>
                </c:pt>
                <c:pt idx="2">
                  <c:v>2940.5</c:v>
                </c:pt>
              </c:numCache>
            </c:numRef>
          </c:yVal>
          <c:smooth val="1"/>
        </c:ser>
        <c:ser>
          <c:idx val="1"/>
          <c:order val="1"/>
          <c:tx>
            <c:v>3 instances</c:v>
          </c:tx>
          <c:marker>
            <c:symbol val="none"/>
          </c:marker>
          <c:xVal>
            <c:numRef>
              <c:f>results.csv!$G$5:$G$7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results.csv!$H$5:$H$7</c:f>
              <c:numCache>
                <c:formatCode>General</c:formatCode>
                <c:ptCount val="3"/>
                <c:pt idx="0">
                  <c:v>65.0</c:v>
                </c:pt>
                <c:pt idx="1">
                  <c:v>1092.0</c:v>
                </c:pt>
                <c:pt idx="2">
                  <c:v>3267.0</c:v>
                </c:pt>
              </c:numCache>
            </c:numRef>
          </c:yVal>
          <c:smooth val="1"/>
        </c:ser>
        <c:ser>
          <c:idx val="2"/>
          <c:order val="2"/>
          <c:tx>
            <c:v>2 instances</c:v>
          </c:tx>
          <c:marker>
            <c:symbol val="none"/>
          </c:marker>
          <c:xVal>
            <c:numRef>
              <c:f>results.csv!$G$8:$G$10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results.csv!$H$8:$H$10</c:f>
              <c:numCache>
                <c:formatCode>General</c:formatCode>
                <c:ptCount val="3"/>
                <c:pt idx="0">
                  <c:v>62.0</c:v>
                </c:pt>
                <c:pt idx="1">
                  <c:v>957.5</c:v>
                </c:pt>
                <c:pt idx="2">
                  <c:v>4873.0</c:v>
                </c:pt>
              </c:numCache>
            </c:numRef>
          </c:yVal>
          <c:smooth val="1"/>
        </c:ser>
        <c:ser>
          <c:idx val="3"/>
          <c:order val="3"/>
          <c:tx>
            <c:v>1 instances</c:v>
          </c:tx>
          <c:marker>
            <c:symbol val="none"/>
          </c:marker>
          <c:xVal>
            <c:numRef>
              <c:f>results.csv!$G$11:$G$13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results.csv!$H$11:$H$13</c:f>
              <c:numCache>
                <c:formatCode>General</c:formatCode>
                <c:ptCount val="3"/>
                <c:pt idx="0">
                  <c:v>67.0</c:v>
                </c:pt>
                <c:pt idx="1">
                  <c:v>971.0</c:v>
                </c:pt>
                <c:pt idx="2">
                  <c:v>4101.5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568424"/>
        <c:axId val="636799080"/>
      </c:scatterChart>
      <c:valAx>
        <c:axId val="439568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Users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36799080"/>
        <c:crosses val="autoZero"/>
        <c:crossBetween val="midCat"/>
      </c:valAx>
      <c:valAx>
        <c:axId val="636799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Median Latency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395684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9AA5-7207-094F-81AD-2854C11160F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8E2EB-456F-F94B-A455-C60EC5AE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8E2EB-456F-F94B-A455-C60EC5AE6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: Madison’s Distributed Message Board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Irtiza</a:t>
            </a:r>
            <a:r>
              <a:rPr lang="en-US" dirty="0" smtClean="0"/>
              <a:t> Ahmed </a:t>
            </a:r>
            <a:r>
              <a:rPr lang="en-US" dirty="0" err="1" smtClean="0"/>
              <a:t>Akhter</a:t>
            </a:r>
            <a:endParaRPr lang="en-US" dirty="0" smtClean="0"/>
          </a:p>
          <a:p>
            <a:r>
              <a:rPr lang="en-US" dirty="0" err="1" smtClean="0"/>
              <a:t>Zainab</a:t>
            </a:r>
            <a:r>
              <a:rPr lang="en-US" dirty="0" smtClean="0"/>
              <a:t> </a:t>
            </a:r>
            <a:r>
              <a:rPr lang="en-US" dirty="0" err="1" smtClean="0"/>
              <a:t>Ghadiyali</a:t>
            </a:r>
            <a:endParaRPr lang="en-US" dirty="0" smtClean="0"/>
          </a:p>
          <a:p>
            <a:r>
              <a:rPr lang="en-US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6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improves performance</a:t>
            </a:r>
            <a:endParaRPr lang="en-US" dirty="0"/>
          </a:p>
        </p:txBody>
      </p:sp>
      <p:pic>
        <p:nvPicPr>
          <p:cNvPr id="5" name="Content Placeholder 4" descr="graph_singlereplic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9" r="-10749"/>
          <a:stretch>
            <a:fillRect/>
          </a:stretch>
        </p:blipFill>
        <p:spPr>
          <a:xfrm>
            <a:off x="-400500" y="1600064"/>
            <a:ext cx="5627894" cy="3909430"/>
          </a:xfrm>
        </p:spPr>
      </p:pic>
      <p:pic>
        <p:nvPicPr>
          <p:cNvPr id="8" name="Picture 7" descr="graph_scal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0" y="1600063"/>
            <a:ext cx="4255516" cy="39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balancing and replication improve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308971"/>
              </p:ext>
            </p:extLst>
          </p:nvPr>
        </p:nvGraphicFramePr>
        <p:xfrm>
          <a:off x="457200" y="2057400"/>
          <a:ext cx="8086822" cy="388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8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and load balancing improve performance</a:t>
            </a:r>
          </a:p>
          <a:p>
            <a:r>
              <a:rPr lang="en-US" dirty="0" smtClean="0"/>
              <a:t>Replication with MYSQL can be tedious</a:t>
            </a:r>
          </a:p>
          <a:p>
            <a:r>
              <a:rPr lang="en-US" dirty="0" smtClean="0"/>
              <a:t>Web Stress Testing can be easily conducted</a:t>
            </a:r>
          </a:p>
          <a:p>
            <a:r>
              <a:rPr lang="en-US" dirty="0" smtClean="0"/>
              <a:t>Debug distributed system is painful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Thanks for your attention. We look forward to questions.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947" r="-55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48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75M I/O writes</a:t>
            </a:r>
          </a:p>
          <a:p>
            <a:r>
              <a:rPr lang="en-US" dirty="0" smtClean="0"/>
              <a:t>System failure for &gt; 1000 users</a:t>
            </a:r>
          </a:p>
          <a:p>
            <a:r>
              <a:rPr lang="en-US" dirty="0" err="1" smtClean="0"/>
              <a:t>Jmeter</a:t>
            </a:r>
            <a:r>
              <a:rPr lang="en-US" dirty="0" smtClean="0"/>
              <a:t> failure for  &gt; 1M users</a:t>
            </a:r>
          </a:p>
          <a:p>
            <a:r>
              <a:rPr lang="en-US" dirty="0" smtClean="0"/>
              <a:t>~$85 in surcharge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present: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Introduction/Background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is an distributed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94035" cy="4525963"/>
          </a:xfrm>
        </p:spPr>
        <p:txBody>
          <a:bodyPr/>
          <a:lstStyle/>
          <a:p>
            <a:r>
              <a:rPr lang="en-US" dirty="0" smtClean="0"/>
              <a:t>Online message board system</a:t>
            </a:r>
          </a:p>
          <a:p>
            <a:pPr lvl="1"/>
            <a:r>
              <a:rPr lang="en-US" dirty="0" smtClean="0"/>
              <a:t>Connect </a:t>
            </a:r>
          </a:p>
          <a:p>
            <a:pPr lvl="1"/>
            <a:r>
              <a:rPr lang="en-US" dirty="0" smtClean="0"/>
              <a:t>Find if another user is connected </a:t>
            </a:r>
          </a:p>
          <a:p>
            <a:pPr lvl="1"/>
            <a:r>
              <a:rPr lang="en-US" dirty="0" smtClean="0"/>
              <a:t>Leave messages</a:t>
            </a:r>
          </a:p>
          <a:p>
            <a:pPr lvl="1"/>
            <a:r>
              <a:rPr lang="en-US" dirty="0" smtClean="0"/>
              <a:t>Easy access to old messages</a:t>
            </a:r>
          </a:p>
          <a:p>
            <a:pPr lvl="1"/>
            <a:r>
              <a:rPr lang="en-US" dirty="0" smtClean="0"/>
              <a:t>Nothing is ever lost</a:t>
            </a:r>
            <a:endParaRPr lang="en-US" dirty="0"/>
          </a:p>
        </p:txBody>
      </p:sp>
      <p:pic>
        <p:nvPicPr>
          <p:cNvPr id="4" name="Picture 3" descr="Screen shot 2012-12-06 at 3.4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5" y="2106458"/>
            <a:ext cx="3497998" cy="29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different aspects of 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1600201"/>
            <a:ext cx="3029132" cy="1665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4" y="1600201"/>
            <a:ext cx="1826974" cy="2426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3" y="3537795"/>
            <a:ext cx="3241548" cy="2450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93" y="1600201"/>
            <a:ext cx="2377107" cy="2886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055" y="3235012"/>
            <a:ext cx="2564743" cy="1923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263" y="4486912"/>
            <a:ext cx="3689168" cy="17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Client-Server model is better suited for 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v/s Unreliable</a:t>
            </a:r>
          </a:p>
          <a:p>
            <a:pPr lvl="1"/>
            <a:r>
              <a:rPr lang="en-US" dirty="0" smtClean="0"/>
              <a:t>TCP &lt;-&gt; UDP</a:t>
            </a:r>
          </a:p>
          <a:p>
            <a:pPr lvl="2"/>
            <a:r>
              <a:rPr lang="en-US" dirty="0" smtClean="0"/>
              <a:t>We choose TCP since it provides greater reliability</a:t>
            </a:r>
          </a:p>
          <a:p>
            <a:pPr lvl="1"/>
            <a:r>
              <a:rPr lang="en-US" dirty="0" smtClean="0"/>
              <a:t>Peer-Peer chat v/s Client-Server architecture</a:t>
            </a:r>
          </a:p>
          <a:p>
            <a:pPr lvl="2"/>
            <a:r>
              <a:rPr lang="en-US" dirty="0" smtClean="0"/>
              <a:t>We choose a client-server model because we are interested in studying the implementation and performance of distributed systems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0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Paraphernalia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</a:t>
            </a:r>
          </a:p>
          <a:p>
            <a:r>
              <a:rPr lang="en-US" dirty="0" smtClean="0"/>
              <a:t>Apache web server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smtClean="0"/>
              <a:t>PHP, Bash scripting,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CSS</a:t>
            </a:r>
          </a:p>
          <a:p>
            <a:r>
              <a:rPr lang="en-US" dirty="0" err="1" smtClean="0"/>
              <a:t>Jmeter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3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 descr="figure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08" b="-12508"/>
          <a:stretch>
            <a:fillRect/>
          </a:stretch>
        </p:blipFill>
        <p:spPr/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 Flow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5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replicated </a:t>
            </a:r>
            <a:endParaRPr lang="en-US" dirty="0"/>
          </a:p>
        </p:txBody>
      </p:sp>
      <p:pic>
        <p:nvPicPr>
          <p:cNvPr id="6" name="Picture 5" descr="figur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9677"/>
            <a:ext cx="5983541" cy="2515646"/>
          </a:xfrm>
          <a:prstGeom prst="rect">
            <a:avLst/>
          </a:prstGeom>
        </p:spPr>
      </p:pic>
      <p:pic>
        <p:nvPicPr>
          <p:cNvPr id="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77" r="-25077"/>
          <a:stretch>
            <a:fillRect/>
          </a:stretch>
        </p:blipFill>
        <p:spPr>
          <a:xfrm>
            <a:off x="3789038" y="3469958"/>
            <a:ext cx="5909581" cy="3250042"/>
          </a:xfrm>
        </p:spPr>
      </p:pic>
    </p:spTree>
    <p:extLst>
      <p:ext uri="{BB962C8B-B14F-4D97-AF65-F5344CB8AC3E}">
        <p14:creationId xmlns:p14="http://schemas.microsoft.com/office/powerpoint/2010/main" val="242783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  <a:endParaRPr lang="en-US" dirty="0"/>
          </a:p>
        </p:txBody>
      </p:sp>
      <p:pic>
        <p:nvPicPr>
          <p:cNvPr id="4" name="Content Placeholder 3" descr="figure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04" r="-25204"/>
          <a:stretch>
            <a:fillRect/>
          </a:stretch>
        </p:blipFill>
        <p:spPr>
          <a:xfrm>
            <a:off x="-1072165" y="1748521"/>
            <a:ext cx="6898597" cy="3793963"/>
          </a:xfrm>
        </p:spPr>
      </p:pic>
      <p:pic>
        <p:nvPicPr>
          <p:cNvPr id="6" name="Picture 5" descr="figur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6" y="1748520"/>
            <a:ext cx="4678512" cy="37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</TotalTime>
  <Words>227</Words>
  <Application>Microsoft Macintosh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Connect : Madison’s Distributed Message Board </vt:lpstr>
      <vt:lpstr>We will present:</vt:lpstr>
      <vt:lpstr>Connect is an distributed message board</vt:lpstr>
      <vt:lpstr>Playing with different aspects of DS</vt:lpstr>
      <vt:lpstr>Client-Server model is better suited for our goal</vt:lpstr>
      <vt:lpstr>Technical Paraphernalia </vt:lpstr>
      <vt:lpstr> </vt:lpstr>
      <vt:lpstr>Data is replicated </vt:lpstr>
      <vt:lpstr>Self Healing</vt:lpstr>
      <vt:lpstr>Replication improves performance</vt:lpstr>
      <vt:lpstr>Load balancing and replication improve performance</vt:lpstr>
      <vt:lpstr>Lessons Learnt</vt:lpstr>
      <vt:lpstr>Thanks for your attention. We look forward to questions. </vt:lpstr>
      <vt:lpstr>Fun facts</vt:lpstr>
    </vt:vector>
  </TitlesOfParts>
  <Company>University of Wisconsin - 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: Madison’s Distributed Message Board </dc:title>
  <dc:creator>InfoLab Patron</dc:creator>
  <cp:lastModifiedBy>InfoLab Patron</cp:lastModifiedBy>
  <cp:revision>28</cp:revision>
  <dcterms:created xsi:type="dcterms:W3CDTF">2012-12-06T20:40:40Z</dcterms:created>
  <dcterms:modified xsi:type="dcterms:W3CDTF">2012-12-06T22:02:36Z</dcterms:modified>
</cp:coreProperties>
</file>