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8" r:id="rId3"/>
    <p:sldId id="257" r:id="rId4"/>
    <p:sldId id="259" r:id="rId5"/>
    <p:sldId id="263" r:id="rId6"/>
    <p:sldId id="264" r:id="rId7"/>
    <p:sldId id="265" r:id="rId8"/>
    <p:sldId id="269" r:id="rId9"/>
    <p:sldId id="270" r:id="rId10"/>
    <p:sldId id="271" r:id="rId11"/>
    <p:sldId id="266" r:id="rId12"/>
    <p:sldId id="272" r:id="rId13"/>
    <p:sldId id="267" r:id="rId14"/>
    <p:sldId id="273" r:id="rId15"/>
    <p:sldId id="274" r:id="rId16"/>
    <p:sldId id="268" r:id="rId17"/>
    <p:sldId id="262"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171D8-A13B-4BEE-A23E-D03F36FA8A1F}"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56C8C9F-569F-4B4C-A93B-0EFA38032862}">
      <dgm:prSet/>
      <dgm:spPr/>
      <dgm:t>
        <a:bodyPr/>
        <a:lstStyle/>
        <a:p>
          <a:pPr>
            <a:lnSpc>
              <a:spcPct val="100000"/>
            </a:lnSpc>
          </a:pPr>
          <a:r>
            <a:rPr lang="en-US"/>
            <a:t>One airplane takes a round trip route.</a:t>
          </a:r>
        </a:p>
      </dgm:t>
    </dgm:pt>
    <dgm:pt modelId="{7A2115C8-CADD-4303-9C4F-0D9FD3C02C0E}" type="parTrans" cxnId="{D89B7650-95C1-4BA6-AA1C-FEC321CEEFFD}">
      <dgm:prSet/>
      <dgm:spPr/>
      <dgm:t>
        <a:bodyPr/>
        <a:lstStyle/>
        <a:p>
          <a:endParaRPr lang="en-US"/>
        </a:p>
      </dgm:t>
    </dgm:pt>
    <dgm:pt modelId="{D196EBAB-369B-43DE-84CA-DF56093D4D5A}" type="sibTrans" cxnId="{D89B7650-95C1-4BA6-AA1C-FEC321CEEFFD}">
      <dgm:prSet/>
      <dgm:spPr/>
      <dgm:t>
        <a:bodyPr/>
        <a:lstStyle/>
        <a:p>
          <a:endParaRPr lang="en-US"/>
        </a:p>
      </dgm:t>
    </dgm:pt>
    <dgm:pt modelId="{BB5D29C6-8C20-4225-9F04-095F645345EA}">
      <dgm:prSet/>
      <dgm:spPr/>
      <dgm:t>
        <a:bodyPr/>
        <a:lstStyle/>
        <a:p>
          <a:pPr>
            <a:lnSpc>
              <a:spcPct val="100000"/>
            </a:lnSpc>
          </a:pPr>
          <a:r>
            <a:rPr lang="en-US" dirty="0"/>
            <a:t>Punctuality is an important key for brand image </a:t>
          </a:r>
        </a:p>
      </dgm:t>
    </dgm:pt>
    <dgm:pt modelId="{2FE51676-B0D7-4518-8E9A-23BEA3EF07EE}" type="parTrans" cxnId="{D6D7BEF8-C38A-4CFB-854C-0129B2710E06}">
      <dgm:prSet/>
      <dgm:spPr/>
      <dgm:t>
        <a:bodyPr/>
        <a:lstStyle/>
        <a:p>
          <a:endParaRPr lang="en-US"/>
        </a:p>
      </dgm:t>
    </dgm:pt>
    <dgm:pt modelId="{68D48F19-8F3B-44AF-B21E-E33DBAEB6159}" type="sibTrans" cxnId="{D6D7BEF8-C38A-4CFB-854C-0129B2710E06}">
      <dgm:prSet/>
      <dgm:spPr/>
      <dgm:t>
        <a:bodyPr/>
        <a:lstStyle/>
        <a:p>
          <a:endParaRPr lang="en-US"/>
        </a:p>
      </dgm:t>
    </dgm:pt>
    <dgm:pt modelId="{FF384015-90BE-46F7-A168-4DEFA9FDCE86}">
      <dgm:prSet/>
      <dgm:spPr/>
      <dgm:t>
        <a:bodyPr/>
        <a:lstStyle/>
        <a:p>
          <a:pPr>
            <a:lnSpc>
              <a:spcPct val="100000"/>
            </a:lnSpc>
          </a:pPr>
          <a:r>
            <a:rPr lang="en-US" dirty="0"/>
            <a:t>Company’s Motto:</a:t>
          </a:r>
        </a:p>
        <a:p>
          <a:pPr>
            <a:lnSpc>
              <a:spcPct val="100000"/>
            </a:lnSpc>
          </a:pPr>
          <a:r>
            <a:rPr lang="en-US" dirty="0"/>
            <a:t> ” On time,   </a:t>
          </a:r>
        </a:p>
        <a:p>
          <a:pPr>
            <a:lnSpc>
              <a:spcPct val="100000"/>
            </a:lnSpc>
          </a:pPr>
          <a:r>
            <a:rPr lang="en-US" dirty="0"/>
            <a:t>     for you” </a:t>
          </a:r>
        </a:p>
      </dgm:t>
    </dgm:pt>
    <dgm:pt modelId="{524BC191-4A7F-438C-AA1A-149095ECA417}" type="parTrans" cxnId="{CE821F6D-C631-446C-B80F-5DE1F4AAD9F7}">
      <dgm:prSet/>
      <dgm:spPr/>
      <dgm:t>
        <a:bodyPr/>
        <a:lstStyle/>
        <a:p>
          <a:endParaRPr lang="en-US"/>
        </a:p>
      </dgm:t>
    </dgm:pt>
    <dgm:pt modelId="{3AF46BD4-4AE1-4CC9-8D48-1D5BE6E1FFC1}" type="sibTrans" cxnId="{CE821F6D-C631-446C-B80F-5DE1F4AAD9F7}">
      <dgm:prSet/>
      <dgm:spPr/>
      <dgm:t>
        <a:bodyPr/>
        <a:lstStyle/>
        <a:p>
          <a:endParaRPr lang="en-US"/>
        </a:p>
      </dgm:t>
    </dgm:pt>
    <dgm:pt modelId="{DF77683C-4432-492D-9F4C-DA34804B7231}">
      <dgm:prSet/>
      <dgm:spPr/>
      <dgm:t>
        <a:bodyPr/>
        <a:lstStyle/>
        <a:p>
          <a:pPr>
            <a:lnSpc>
              <a:spcPct val="100000"/>
            </a:lnSpc>
          </a:pPr>
          <a:r>
            <a:rPr lang="en-US" dirty="0"/>
            <a:t>Only considering Medium and Large-sized airport. </a:t>
          </a:r>
        </a:p>
      </dgm:t>
    </dgm:pt>
    <dgm:pt modelId="{9287393A-BC67-4943-BC65-29733529A73D}" type="parTrans" cxnId="{F4BE59DB-2D54-4B95-A771-27B6E163ACBD}">
      <dgm:prSet/>
      <dgm:spPr/>
      <dgm:t>
        <a:bodyPr/>
        <a:lstStyle/>
        <a:p>
          <a:endParaRPr lang="en-US"/>
        </a:p>
      </dgm:t>
    </dgm:pt>
    <dgm:pt modelId="{227D7C0B-D066-4B2D-93D7-FBAD3172AB96}" type="sibTrans" cxnId="{F4BE59DB-2D54-4B95-A771-27B6E163ACBD}">
      <dgm:prSet/>
      <dgm:spPr/>
      <dgm:t>
        <a:bodyPr/>
        <a:lstStyle/>
        <a:p>
          <a:endParaRPr lang="en-US"/>
        </a:p>
      </dgm:t>
    </dgm:pt>
    <dgm:pt modelId="{BB9859F8-AFB0-4268-B285-D10B322135A6}" type="pres">
      <dgm:prSet presAssocID="{492171D8-A13B-4BEE-A23E-D03F36FA8A1F}" presName="root" presStyleCnt="0">
        <dgm:presLayoutVars>
          <dgm:dir/>
          <dgm:resizeHandles val="exact"/>
        </dgm:presLayoutVars>
      </dgm:prSet>
      <dgm:spPr/>
    </dgm:pt>
    <dgm:pt modelId="{088513A9-755D-4E40-9407-02C38438A572}" type="pres">
      <dgm:prSet presAssocID="{256C8C9F-569F-4B4C-A93B-0EFA38032862}" presName="compNode" presStyleCnt="0"/>
      <dgm:spPr/>
    </dgm:pt>
    <dgm:pt modelId="{4D3F6102-7D90-4A7D-A0A9-A06BEE3E866A}" type="pres">
      <dgm:prSet presAssocID="{256C8C9F-569F-4B4C-A93B-0EFA38032862}" presName="bgRect" presStyleLbl="bgShp" presStyleIdx="0" presStyleCnt="3"/>
      <dgm:spPr/>
    </dgm:pt>
    <dgm:pt modelId="{3EA556A4-0ED7-444A-8295-0AD7575B9AD2}" type="pres">
      <dgm:prSet presAssocID="{256C8C9F-569F-4B4C-A93B-0EFA380328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EC63CC8E-45A1-4944-81F7-0973419DDB96}" type="pres">
      <dgm:prSet presAssocID="{256C8C9F-569F-4B4C-A93B-0EFA38032862}" presName="spaceRect" presStyleCnt="0"/>
      <dgm:spPr/>
    </dgm:pt>
    <dgm:pt modelId="{AA02E230-8D92-43B2-A781-AAD01B0AE4DB}" type="pres">
      <dgm:prSet presAssocID="{256C8C9F-569F-4B4C-A93B-0EFA38032862}" presName="parTx" presStyleLbl="revTx" presStyleIdx="0" presStyleCnt="4">
        <dgm:presLayoutVars>
          <dgm:chMax val="0"/>
          <dgm:chPref val="0"/>
        </dgm:presLayoutVars>
      </dgm:prSet>
      <dgm:spPr/>
    </dgm:pt>
    <dgm:pt modelId="{0078451F-8E19-4F4A-8E20-8DD38EC6CCC3}" type="pres">
      <dgm:prSet presAssocID="{D196EBAB-369B-43DE-84CA-DF56093D4D5A}" presName="sibTrans" presStyleCnt="0"/>
      <dgm:spPr/>
    </dgm:pt>
    <dgm:pt modelId="{C3175C6C-CFF2-4362-A580-9567CDDBF3AC}" type="pres">
      <dgm:prSet presAssocID="{BB5D29C6-8C20-4225-9F04-095F645345EA}" presName="compNode" presStyleCnt="0"/>
      <dgm:spPr/>
    </dgm:pt>
    <dgm:pt modelId="{3002CB3B-902D-4536-A709-DD77C8B71901}" type="pres">
      <dgm:prSet presAssocID="{BB5D29C6-8C20-4225-9F04-095F645345EA}" presName="bgRect" presStyleLbl="bgShp" presStyleIdx="1" presStyleCnt="3"/>
      <dgm:spPr/>
    </dgm:pt>
    <dgm:pt modelId="{98D604E8-3C04-46FF-BB1E-32D66C74B118}" type="pres">
      <dgm:prSet presAssocID="{BB5D29C6-8C20-4225-9F04-095F645345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75% with solid fill"/>
        </a:ext>
      </dgm:extLst>
    </dgm:pt>
    <dgm:pt modelId="{7F7019A5-5895-474C-80E6-1D128C977DF0}" type="pres">
      <dgm:prSet presAssocID="{BB5D29C6-8C20-4225-9F04-095F645345EA}" presName="spaceRect" presStyleCnt="0"/>
      <dgm:spPr/>
    </dgm:pt>
    <dgm:pt modelId="{6EF126D9-46CA-437F-9D6A-66D5D5DDD1D0}" type="pres">
      <dgm:prSet presAssocID="{BB5D29C6-8C20-4225-9F04-095F645345EA}" presName="parTx" presStyleLbl="revTx" presStyleIdx="1" presStyleCnt="4" custScaleX="73429" custScaleY="92034" custLinFactNeighborX="-18782" custLinFactNeighborY="-2010">
        <dgm:presLayoutVars>
          <dgm:chMax val="0"/>
          <dgm:chPref val="0"/>
        </dgm:presLayoutVars>
      </dgm:prSet>
      <dgm:spPr/>
    </dgm:pt>
    <dgm:pt modelId="{0F9432FE-99E5-4B62-8F6F-A50CE35E15F6}" type="pres">
      <dgm:prSet presAssocID="{BB5D29C6-8C20-4225-9F04-095F645345EA}" presName="desTx" presStyleLbl="revTx" presStyleIdx="2" presStyleCnt="4" custScaleX="99014" custLinFactNeighborX="-15688">
        <dgm:presLayoutVars/>
      </dgm:prSet>
      <dgm:spPr/>
    </dgm:pt>
    <dgm:pt modelId="{5085FCA8-E848-48E4-B62B-2E7E1F0C43BE}" type="pres">
      <dgm:prSet presAssocID="{68D48F19-8F3B-44AF-B21E-E33DBAEB6159}" presName="sibTrans" presStyleCnt="0"/>
      <dgm:spPr/>
    </dgm:pt>
    <dgm:pt modelId="{92803846-A87E-4E63-835F-525CF52C93B8}" type="pres">
      <dgm:prSet presAssocID="{DF77683C-4432-492D-9F4C-DA34804B7231}" presName="compNode" presStyleCnt="0"/>
      <dgm:spPr/>
    </dgm:pt>
    <dgm:pt modelId="{7C95C79F-C682-423B-9814-9B4D5AF01829}" type="pres">
      <dgm:prSet presAssocID="{DF77683C-4432-492D-9F4C-DA34804B7231}" presName="bgRect" presStyleLbl="bgShp" presStyleIdx="2" presStyleCnt="3"/>
      <dgm:spPr/>
    </dgm:pt>
    <dgm:pt modelId="{22DB8CEC-6C3C-4874-B803-A2656743C023}" type="pres">
      <dgm:prSet presAssocID="{DF77683C-4432-492D-9F4C-DA34804B72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D61BEF83-6575-4AC0-B279-B2286EFACCD2}" type="pres">
      <dgm:prSet presAssocID="{DF77683C-4432-492D-9F4C-DA34804B7231}" presName="spaceRect" presStyleCnt="0"/>
      <dgm:spPr/>
    </dgm:pt>
    <dgm:pt modelId="{691E01F5-1E5B-47A7-904C-91A9979399A6}" type="pres">
      <dgm:prSet presAssocID="{DF77683C-4432-492D-9F4C-DA34804B7231}" presName="parTx" presStyleLbl="revTx" presStyleIdx="3" presStyleCnt="4">
        <dgm:presLayoutVars>
          <dgm:chMax val="0"/>
          <dgm:chPref val="0"/>
        </dgm:presLayoutVars>
      </dgm:prSet>
      <dgm:spPr/>
    </dgm:pt>
  </dgm:ptLst>
  <dgm:cxnLst>
    <dgm:cxn modelId="{F52B3310-5918-4A6E-B2C1-20CD5DB247F9}" type="presOf" srcId="{256C8C9F-569F-4B4C-A93B-0EFA38032862}" destId="{AA02E230-8D92-43B2-A781-AAD01B0AE4DB}" srcOrd="0" destOrd="0" presId="urn:microsoft.com/office/officeart/2018/2/layout/IconVerticalSolidList"/>
    <dgm:cxn modelId="{16DCF010-8A30-490C-A87F-727593CCC6D2}" type="presOf" srcId="{FF384015-90BE-46F7-A168-4DEFA9FDCE86}" destId="{0F9432FE-99E5-4B62-8F6F-A50CE35E15F6}" srcOrd="0" destOrd="0" presId="urn:microsoft.com/office/officeart/2018/2/layout/IconVerticalSolidList"/>
    <dgm:cxn modelId="{D89B7650-95C1-4BA6-AA1C-FEC321CEEFFD}" srcId="{492171D8-A13B-4BEE-A23E-D03F36FA8A1F}" destId="{256C8C9F-569F-4B4C-A93B-0EFA38032862}" srcOrd="0" destOrd="0" parTransId="{7A2115C8-CADD-4303-9C4F-0D9FD3C02C0E}" sibTransId="{D196EBAB-369B-43DE-84CA-DF56093D4D5A}"/>
    <dgm:cxn modelId="{F96D0D52-77AF-4A6C-97E8-C625F90363B4}" type="presOf" srcId="{DF77683C-4432-492D-9F4C-DA34804B7231}" destId="{691E01F5-1E5B-47A7-904C-91A9979399A6}" srcOrd="0" destOrd="0" presId="urn:microsoft.com/office/officeart/2018/2/layout/IconVerticalSolidList"/>
    <dgm:cxn modelId="{CE821F6D-C631-446C-B80F-5DE1F4AAD9F7}" srcId="{BB5D29C6-8C20-4225-9F04-095F645345EA}" destId="{FF384015-90BE-46F7-A168-4DEFA9FDCE86}" srcOrd="0" destOrd="0" parTransId="{524BC191-4A7F-438C-AA1A-149095ECA417}" sibTransId="{3AF46BD4-4AE1-4CC9-8D48-1D5BE6E1FFC1}"/>
    <dgm:cxn modelId="{80B69F8B-646A-4551-ACF0-0C35EC1D9B28}" type="presOf" srcId="{BB5D29C6-8C20-4225-9F04-095F645345EA}" destId="{6EF126D9-46CA-437F-9D6A-66D5D5DDD1D0}" srcOrd="0" destOrd="0" presId="urn:microsoft.com/office/officeart/2018/2/layout/IconVerticalSolidList"/>
    <dgm:cxn modelId="{342DA3B0-123A-4C4C-9A4C-992526442912}" type="presOf" srcId="{492171D8-A13B-4BEE-A23E-D03F36FA8A1F}" destId="{BB9859F8-AFB0-4268-B285-D10B322135A6}" srcOrd="0" destOrd="0" presId="urn:microsoft.com/office/officeart/2018/2/layout/IconVerticalSolidList"/>
    <dgm:cxn modelId="{F4BE59DB-2D54-4B95-A771-27B6E163ACBD}" srcId="{492171D8-A13B-4BEE-A23E-D03F36FA8A1F}" destId="{DF77683C-4432-492D-9F4C-DA34804B7231}" srcOrd="2" destOrd="0" parTransId="{9287393A-BC67-4943-BC65-29733529A73D}" sibTransId="{227D7C0B-D066-4B2D-93D7-FBAD3172AB96}"/>
    <dgm:cxn modelId="{D6D7BEF8-C38A-4CFB-854C-0129B2710E06}" srcId="{492171D8-A13B-4BEE-A23E-D03F36FA8A1F}" destId="{BB5D29C6-8C20-4225-9F04-095F645345EA}" srcOrd="1" destOrd="0" parTransId="{2FE51676-B0D7-4518-8E9A-23BEA3EF07EE}" sibTransId="{68D48F19-8F3B-44AF-B21E-E33DBAEB6159}"/>
    <dgm:cxn modelId="{A79EDD9E-E4CA-4AF5-A9BE-CD4D90894067}" type="presParOf" srcId="{BB9859F8-AFB0-4268-B285-D10B322135A6}" destId="{088513A9-755D-4E40-9407-02C38438A572}" srcOrd="0" destOrd="0" presId="urn:microsoft.com/office/officeart/2018/2/layout/IconVerticalSolidList"/>
    <dgm:cxn modelId="{6F4E06E3-ECD5-40EC-ABDD-C4A27274E783}" type="presParOf" srcId="{088513A9-755D-4E40-9407-02C38438A572}" destId="{4D3F6102-7D90-4A7D-A0A9-A06BEE3E866A}" srcOrd="0" destOrd="0" presId="urn:microsoft.com/office/officeart/2018/2/layout/IconVerticalSolidList"/>
    <dgm:cxn modelId="{3E47EA58-5089-40F6-B61B-302CFFE2D4C2}" type="presParOf" srcId="{088513A9-755D-4E40-9407-02C38438A572}" destId="{3EA556A4-0ED7-444A-8295-0AD7575B9AD2}" srcOrd="1" destOrd="0" presId="urn:microsoft.com/office/officeart/2018/2/layout/IconVerticalSolidList"/>
    <dgm:cxn modelId="{982AD50F-2106-4510-94DD-245C782B28E6}" type="presParOf" srcId="{088513A9-755D-4E40-9407-02C38438A572}" destId="{EC63CC8E-45A1-4944-81F7-0973419DDB96}" srcOrd="2" destOrd="0" presId="urn:microsoft.com/office/officeart/2018/2/layout/IconVerticalSolidList"/>
    <dgm:cxn modelId="{D1CFB015-F35E-486E-8412-DAB25D06FE2E}" type="presParOf" srcId="{088513A9-755D-4E40-9407-02C38438A572}" destId="{AA02E230-8D92-43B2-A781-AAD01B0AE4DB}" srcOrd="3" destOrd="0" presId="urn:microsoft.com/office/officeart/2018/2/layout/IconVerticalSolidList"/>
    <dgm:cxn modelId="{A3A44654-0B1F-48FE-807E-E559F60353B5}" type="presParOf" srcId="{BB9859F8-AFB0-4268-B285-D10B322135A6}" destId="{0078451F-8E19-4F4A-8E20-8DD38EC6CCC3}" srcOrd="1" destOrd="0" presId="urn:microsoft.com/office/officeart/2018/2/layout/IconVerticalSolidList"/>
    <dgm:cxn modelId="{7D450B7A-6A36-465E-B732-B374D8116FE5}" type="presParOf" srcId="{BB9859F8-AFB0-4268-B285-D10B322135A6}" destId="{C3175C6C-CFF2-4362-A580-9567CDDBF3AC}" srcOrd="2" destOrd="0" presId="urn:microsoft.com/office/officeart/2018/2/layout/IconVerticalSolidList"/>
    <dgm:cxn modelId="{7006DFE8-9CDE-4907-B408-CB36610295C7}" type="presParOf" srcId="{C3175C6C-CFF2-4362-A580-9567CDDBF3AC}" destId="{3002CB3B-902D-4536-A709-DD77C8B71901}" srcOrd="0" destOrd="0" presId="urn:microsoft.com/office/officeart/2018/2/layout/IconVerticalSolidList"/>
    <dgm:cxn modelId="{9C1B65E6-E06F-4BB5-8CF8-BD4C6F6A9D66}" type="presParOf" srcId="{C3175C6C-CFF2-4362-A580-9567CDDBF3AC}" destId="{98D604E8-3C04-46FF-BB1E-32D66C74B118}" srcOrd="1" destOrd="0" presId="urn:microsoft.com/office/officeart/2018/2/layout/IconVerticalSolidList"/>
    <dgm:cxn modelId="{5A8F67A9-E5B2-41FE-A2DB-419B3B512DFD}" type="presParOf" srcId="{C3175C6C-CFF2-4362-A580-9567CDDBF3AC}" destId="{7F7019A5-5895-474C-80E6-1D128C977DF0}" srcOrd="2" destOrd="0" presId="urn:microsoft.com/office/officeart/2018/2/layout/IconVerticalSolidList"/>
    <dgm:cxn modelId="{C870AF0F-D6A1-455E-9B99-62CBC002BB89}" type="presParOf" srcId="{C3175C6C-CFF2-4362-A580-9567CDDBF3AC}" destId="{6EF126D9-46CA-437F-9D6A-66D5D5DDD1D0}" srcOrd="3" destOrd="0" presId="urn:microsoft.com/office/officeart/2018/2/layout/IconVerticalSolidList"/>
    <dgm:cxn modelId="{687F041C-1279-46B4-A2D1-D0F0804D2D8D}" type="presParOf" srcId="{C3175C6C-CFF2-4362-A580-9567CDDBF3AC}" destId="{0F9432FE-99E5-4B62-8F6F-A50CE35E15F6}" srcOrd="4" destOrd="0" presId="urn:microsoft.com/office/officeart/2018/2/layout/IconVerticalSolidList"/>
    <dgm:cxn modelId="{7AC5DAC6-7F91-4B01-866D-E1F354C3151D}" type="presParOf" srcId="{BB9859F8-AFB0-4268-B285-D10B322135A6}" destId="{5085FCA8-E848-48E4-B62B-2E7E1F0C43BE}" srcOrd="3" destOrd="0" presId="urn:microsoft.com/office/officeart/2018/2/layout/IconVerticalSolidList"/>
    <dgm:cxn modelId="{CC414871-5E5E-4824-AE6D-9A69EE95C4A3}" type="presParOf" srcId="{BB9859F8-AFB0-4268-B285-D10B322135A6}" destId="{92803846-A87E-4E63-835F-525CF52C93B8}" srcOrd="4" destOrd="0" presId="urn:microsoft.com/office/officeart/2018/2/layout/IconVerticalSolidList"/>
    <dgm:cxn modelId="{BBB29C99-76D5-4F1E-8E8C-8616FD02C721}" type="presParOf" srcId="{92803846-A87E-4E63-835F-525CF52C93B8}" destId="{7C95C79F-C682-423B-9814-9B4D5AF01829}" srcOrd="0" destOrd="0" presId="urn:microsoft.com/office/officeart/2018/2/layout/IconVerticalSolidList"/>
    <dgm:cxn modelId="{7301513E-D0D1-4E37-93C7-F12A75F3636B}" type="presParOf" srcId="{92803846-A87E-4E63-835F-525CF52C93B8}" destId="{22DB8CEC-6C3C-4874-B803-A2656743C023}" srcOrd="1" destOrd="0" presId="urn:microsoft.com/office/officeart/2018/2/layout/IconVerticalSolidList"/>
    <dgm:cxn modelId="{8537E088-5BFC-4EBE-9692-1992D6EA19CF}" type="presParOf" srcId="{92803846-A87E-4E63-835F-525CF52C93B8}" destId="{D61BEF83-6575-4AC0-B279-B2286EFACCD2}" srcOrd="2" destOrd="0" presId="urn:microsoft.com/office/officeart/2018/2/layout/IconVerticalSolidList"/>
    <dgm:cxn modelId="{A898931C-66E3-4839-BF34-4DE193CBF312}" type="presParOf" srcId="{92803846-A87E-4E63-835F-525CF52C93B8}" destId="{691E01F5-1E5B-47A7-904C-91A9979399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CA1F6-D13C-4058-BC39-29723F1805A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E324651-0B7F-437A-A47C-3C9E5C43D7C5}">
      <dgm:prSet/>
      <dgm:spPr/>
      <dgm:t>
        <a:bodyPr/>
        <a:lstStyle/>
        <a:p>
          <a:r>
            <a:rPr lang="en-US" dirty="0"/>
            <a:t>Profit = </a:t>
          </a:r>
        </a:p>
        <a:p>
          <a:r>
            <a:rPr lang="en-US" dirty="0"/>
            <a:t>Total Revenue- Total Cost</a:t>
          </a:r>
        </a:p>
      </dgm:t>
    </dgm:pt>
    <dgm:pt modelId="{0EB78800-4C80-464D-A3BF-4B256E43FA54}" type="parTrans" cxnId="{9245BBDA-28AF-4EE7-B76B-46B900F9F254}">
      <dgm:prSet/>
      <dgm:spPr/>
      <dgm:t>
        <a:bodyPr/>
        <a:lstStyle/>
        <a:p>
          <a:endParaRPr lang="en-US"/>
        </a:p>
      </dgm:t>
    </dgm:pt>
    <dgm:pt modelId="{C94E6F53-1AFA-4F33-B691-3AEABC9306C9}" type="sibTrans" cxnId="{9245BBDA-28AF-4EE7-B76B-46B900F9F254}">
      <dgm:prSet phldrT="01" phldr="0"/>
      <dgm:spPr/>
      <dgm:t>
        <a:bodyPr/>
        <a:lstStyle/>
        <a:p>
          <a:endParaRPr lang="en-US" dirty="0"/>
        </a:p>
      </dgm:t>
    </dgm:pt>
    <dgm:pt modelId="{1642CF82-CC70-4881-81F8-4021122628DA}">
      <dgm:prSet/>
      <dgm:spPr/>
      <dgm:t>
        <a:bodyPr/>
        <a:lstStyle/>
        <a:p>
          <a:r>
            <a:rPr lang="en-US" dirty="0"/>
            <a:t>Revenue Equation: </a:t>
          </a:r>
        </a:p>
        <a:p>
          <a:r>
            <a:rPr lang="en-US" dirty="0"/>
            <a:t>y = [200(Occupancy Rate) * $70] /2 </a:t>
          </a:r>
        </a:p>
        <a:p>
          <a:r>
            <a:rPr lang="en-US" dirty="0"/>
            <a:t>+ Ticket Price</a:t>
          </a:r>
        </a:p>
      </dgm:t>
    </dgm:pt>
    <dgm:pt modelId="{D9300975-D3B0-4096-BB4B-334381DD02D7}" type="parTrans" cxnId="{78E2ED80-179E-448D-9E6E-17071C330BA2}">
      <dgm:prSet/>
      <dgm:spPr/>
      <dgm:t>
        <a:bodyPr/>
        <a:lstStyle/>
        <a:p>
          <a:endParaRPr lang="en-US"/>
        </a:p>
      </dgm:t>
    </dgm:pt>
    <dgm:pt modelId="{899DC3C5-9158-4F78-95B4-FC83F5915498}" type="sibTrans" cxnId="{78E2ED80-179E-448D-9E6E-17071C330BA2}">
      <dgm:prSet phldrT="02" phldr="0"/>
      <dgm:spPr/>
      <dgm:t>
        <a:bodyPr/>
        <a:lstStyle/>
        <a:p>
          <a:endParaRPr lang="en-US" dirty="0"/>
        </a:p>
      </dgm:t>
    </dgm:pt>
    <dgm:pt modelId="{3F1BC310-7E95-4C89-87F5-16476E4F588D}">
      <dgm:prSet/>
      <dgm:spPr/>
      <dgm:t>
        <a:bodyPr/>
        <a:lstStyle/>
        <a:p>
          <a:r>
            <a:rPr lang="en-US" dirty="0"/>
            <a:t>Cost Equation:  </a:t>
          </a:r>
        </a:p>
        <a:p>
          <a:r>
            <a:rPr lang="en-US" b="0" i="0" u="none" dirty="0"/>
            <a:t>Y = Maintenance Cost + Operational Cost + Arrival Penalty + Departure Penalty</a:t>
          </a:r>
          <a:endParaRPr lang="en-US" dirty="0"/>
        </a:p>
      </dgm:t>
    </dgm:pt>
    <dgm:pt modelId="{B6831A69-F322-434B-8255-00FC2DDD907B}" type="parTrans" cxnId="{5340A698-9923-4B00-B401-98FA6D00CCFA}">
      <dgm:prSet/>
      <dgm:spPr/>
      <dgm:t>
        <a:bodyPr/>
        <a:lstStyle/>
        <a:p>
          <a:endParaRPr lang="en-US"/>
        </a:p>
      </dgm:t>
    </dgm:pt>
    <dgm:pt modelId="{4343C0A3-89E2-43B0-8D93-4E39F0B33F25}" type="sibTrans" cxnId="{5340A698-9923-4B00-B401-98FA6D00CCFA}">
      <dgm:prSet phldrT="03" phldr="0"/>
      <dgm:spPr/>
      <dgm:t>
        <a:bodyPr/>
        <a:lstStyle/>
        <a:p>
          <a:endParaRPr lang="en-US" dirty="0"/>
        </a:p>
      </dgm:t>
    </dgm:pt>
    <dgm:pt modelId="{5F73CF5D-7E0E-9746-9572-27A4C361F588}" type="pres">
      <dgm:prSet presAssocID="{766CA1F6-D13C-4058-BC39-29723F1805AF}" presName="diagram" presStyleCnt="0">
        <dgm:presLayoutVars>
          <dgm:dir/>
          <dgm:resizeHandles val="exact"/>
        </dgm:presLayoutVars>
      </dgm:prSet>
      <dgm:spPr/>
    </dgm:pt>
    <dgm:pt modelId="{58E123FA-5109-A14F-BD8D-318E20069925}" type="pres">
      <dgm:prSet presAssocID="{5E324651-0B7F-437A-A47C-3C9E5C43D7C5}" presName="node" presStyleLbl="node1" presStyleIdx="0" presStyleCnt="3">
        <dgm:presLayoutVars>
          <dgm:bulletEnabled val="1"/>
        </dgm:presLayoutVars>
      </dgm:prSet>
      <dgm:spPr/>
    </dgm:pt>
    <dgm:pt modelId="{876979D3-9522-A04F-B3D6-69CA87CF40D9}" type="pres">
      <dgm:prSet presAssocID="{C94E6F53-1AFA-4F33-B691-3AEABC9306C9}" presName="sibTrans" presStyleCnt="0"/>
      <dgm:spPr/>
    </dgm:pt>
    <dgm:pt modelId="{3D6665EF-C29C-9849-AF65-75A70725BD23}" type="pres">
      <dgm:prSet presAssocID="{1642CF82-CC70-4881-81F8-4021122628DA}" presName="node" presStyleLbl="node1" presStyleIdx="1" presStyleCnt="3">
        <dgm:presLayoutVars>
          <dgm:bulletEnabled val="1"/>
        </dgm:presLayoutVars>
      </dgm:prSet>
      <dgm:spPr/>
    </dgm:pt>
    <dgm:pt modelId="{6C63FB43-1953-384B-A6D6-82D51F5480C1}" type="pres">
      <dgm:prSet presAssocID="{899DC3C5-9158-4F78-95B4-FC83F5915498}" presName="sibTrans" presStyleCnt="0"/>
      <dgm:spPr/>
    </dgm:pt>
    <dgm:pt modelId="{38A1E9F1-7317-7C42-85C3-102DF590EC1C}" type="pres">
      <dgm:prSet presAssocID="{3F1BC310-7E95-4C89-87F5-16476E4F588D}" presName="node" presStyleLbl="node1" presStyleIdx="2" presStyleCnt="3">
        <dgm:presLayoutVars>
          <dgm:bulletEnabled val="1"/>
        </dgm:presLayoutVars>
      </dgm:prSet>
      <dgm:spPr/>
    </dgm:pt>
  </dgm:ptLst>
  <dgm:cxnLst>
    <dgm:cxn modelId="{AD072713-67B4-AE4B-BE72-2710EE574387}" type="presOf" srcId="{766CA1F6-D13C-4058-BC39-29723F1805AF}" destId="{5F73CF5D-7E0E-9746-9572-27A4C361F588}" srcOrd="0" destOrd="0" presId="urn:microsoft.com/office/officeart/2005/8/layout/default"/>
    <dgm:cxn modelId="{2521E943-9011-1F47-BF10-1ECB9B2CDAC7}" type="presOf" srcId="{5E324651-0B7F-437A-A47C-3C9E5C43D7C5}" destId="{58E123FA-5109-A14F-BD8D-318E20069925}" srcOrd="0" destOrd="0" presId="urn:microsoft.com/office/officeart/2005/8/layout/default"/>
    <dgm:cxn modelId="{78E2ED80-179E-448D-9E6E-17071C330BA2}" srcId="{766CA1F6-D13C-4058-BC39-29723F1805AF}" destId="{1642CF82-CC70-4881-81F8-4021122628DA}" srcOrd="1" destOrd="0" parTransId="{D9300975-D3B0-4096-BB4B-334381DD02D7}" sibTransId="{899DC3C5-9158-4F78-95B4-FC83F5915498}"/>
    <dgm:cxn modelId="{5340A698-9923-4B00-B401-98FA6D00CCFA}" srcId="{766CA1F6-D13C-4058-BC39-29723F1805AF}" destId="{3F1BC310-7E95-4C89-87F5-16476E4F588D}" srcOrd="2" destOrd="0" parTransId="{B6831A69-F322-434B-8255-00FC2DDD907B}" sibTransId="{4343C0A3-89E2-43B0-8D93-4E39F0B33F25}"/>
    <dgm:cxn modelId="{5D796DB6-DD84-3C4B-8E28-4C0CBF1D5A0A}" type="presOf" srcId="{1642CF82-CC70-4881-81F8-4021122628DA}" destId="{3D6665EF-C29C-9849-AF65-75A70725BD23}" srcOrd="0" destOrd="0" presId="urn:microsoft.com/office/officeart/2005/8/layout/default"/>
    <dgm:cxn modelId="{443FA5C7-463F-4A47-B39D-B360E623A984}" type="presOf" srcId="{3F1BC310-7E95-4C89-87F5-16476E4F588D}" destId="{38A1E9F1-7317-7C42-85C3-102DF590EC1C}" srcOrd="0" destOrd="0" presId="urn:microsoft.com/office/officeart/2005/8/layout/default"/>
    <dgm:cxn modelId="{9245BBDA-28AF-4EE7-B76B-46B900F9F254}" srcId="{766CA1F6-D13C-4058-BC39-29723F1805AF}" destId="{5E324651-0B7F-437A-A47C-3C9E5C43D7C5}" srcOrd="0" destOrd="0" parTransId="{0EB78800-4C80-464D-A3BF-4B256E43FA54}" sibTransId="{C94E6F53-1AFA-4F33-B691-3AEABC9306C9}"/>
    <dgm:cxn modelId="{D208FBD8-6A1E-E346-A8B7-890EC20AF17F}" type="presParOf" srcId="{5F73CF5D-7E0E-9746-9572-27A4C361F588}" destId="{58E123FA-5109-A14F-BD8D-318E20069925}" srcOrd="0" destOrd="0" presId="urn:microsoft.com/office/officeart/2005/8/layout/default"/>
    <dgm:cxn modelId="{C8F731F1-3DD9-B140-87E7-886955CA23FF}" type="presParOf" srcId="{5F73CF5D-7E0E-9746-9572-27A4C361F588}" destId="{876979D3-9522-A04F-B3D6-69CA87CF40D9}" srcOrd="1" destOrd="0" presId="urn:microsoft.com/office/officeart/2005/8/layout/default"/>
    <dgm:cxn modelId="{7803BF3D-58BE-4B41-A235-A9E24410C4F2}" type="presParOf" srcId="{5F73CF5D-7E0E-9746-9572-27A4C361F588}" destId="{3D6665EF-C29C-9849-AF65-75A70725BD23}" srcOrd="2" destOrd="0" presId="urn:microsoft.com/office/officeart/2005/8/layout/default"/>
    <dgm:cxn modelId="{2EF07F7A-90FB-284B-960F-1E91FF878ADA}" type="presParOf" srcId="{5F73CF5D-7E0E-9746-9572-27A4C361F588}" destId="{6C63FB43-1953-384B-A6D6-82D51F5480C1}" srcOrd="3" destOrd="0" presId="urn:microsoft.com/office/officeart/2005/8/layout/default"/>
    <dgm:cxn modelId="{718C64B4-3235-EE43-9479-C6B9762A97F8}" type="presParOf" srcId="{5F73CF5D-7E0E-9746-9572-27A4C361F588}" destId="{38A1E9F1-7317-7C42-85C3-102DF590EC1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6C5570-FD7C-4F68-B775-FD8B45C62F4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74B5E42-E203-43BC-AD73-07E468D25BD2}">
      <dgm:prSet/>
      <dgm:spPr/>
      <dgm:t>
        <a:bodyPr/>
        <a:lstStyle/>
        <a:p>
          <a:r>
            <a:rPr lang="en-US"/>
            <a:t>Original number of tickets: 200 tickets.</a:t>
          </a:r>
        </a:p>
      </dgm:t>
    </dgm:pt>
    <dgm:pt modelId="{F85E0849-7227-4C8D-AF91-DD8B7CB9ABAD}" type="parTrans" cxnId="{93915779-F3BA-4561-8B75-BA1A90F306A0}">
      <dgm:prSet/>
      <dgm:spPr/>
      <dgm:t>
        <a:bodyPr/>
        <a:lstStyle/>
        <a:p>
          <a:endParaRPr lang="en-US"/>
        </a:p>
      </dgm:t>
    </dgm:pt>
    <dgm:pt modelId="{F86464F0-9AD3-496E-AE56-DFBD3A5676F9}" type="sibTrans" cxnId="{93915779-F3BA-4561-8B75-BA1A90F306A0}">
      <dgm:prSet/>
      <dgm:spPr/>
      <dgm:t>
        <a:bodyPr/>
        <a:lstStyle/>
        <a:p>
          <a:endParaRPr lang="en-US"/>
        </a:p>
      </dgm:t>
    </dgm:pt>
    <dgm:pt modelId="{F0FFB139-4292-4A16-BAA5-86D9FE02D087}">
      <dgm:prSet/>
      <dgm:spPr/>
      <dgm:t>
        <a:bodyPr/>
        <a:lstStyle/>
        <a:p>
          <a:r>
            <a:rPr lang="en-US" dirty="0"/>
            <a:t>200 tickets yield about $</a:t>
          </a:r>
          <a:r>
            <a:rPr lang="en-US" b="0" i="0" dirty="0"/>
            <a:t>51109.3 of profit. </a:t>
          </a:r>
          <a:endParaRPr lang="en-US" dirty="0"/>
        </a:p>
      </dgm:t>
    </dgm:pt>
    <dgm:pt modelId="{25F17C02-EEFD-406F-8076-930D56BBBD23}" type="parTrans" cxnId="{C0564BBC-2792-4049-A943-61AF0FBEAD16}">
      <dgm:prSet/>
      <dgm:spPr/>
      <dgm:t>
        <a:bodyPr/>
        <a:lstStyle/>
        <a:p>
          <a:endParaRPr lang="en-US"/>
        </a:p>
      </dgm:t>
    </dgm:pt>
    <dgm:pt modelId="{CA94DE2A-3C8F-4898-9809-E74571B99ED8}" type="sibTrans" cxnId="{C0564BBC-2792-4049-A943-61AF0FBEAD16}">
      <dgm:prSet/>
      <dgm:spPr/>
      <dgm:t>
        <a:bodyPr/>
        <a:lstStyle/>
        <a:p>
          <a:endParaRPr lang="en-US"/>
        </a:p>
      </dgm:t>
    </dgm:pt>
    <dgm:pt modelId="{34DFE7FE-7858-40D0-8F0C-28AB76041599}">
      <dgm:prSet/>
      <dgm:spPr/>
      <dgm:t>
        <a:bodyPr/>
        <a:lstStyle/>
        <a:p>
          <a:r>
            <a:rPr lang="en-US"/>
            <a:t>Upfront Airplane Cost  = $90 million. </a:t>
          </a:r>
        </a:p>
      </dgm:t>
    </dgm:pt>
    <dgm:pt modelId="{E5C32D94-3CB8-4C65-B55C-6475B10FE58C}" type="parTrans" cxnId="{1C6907C6-A4E2-4070-8443-9C9C253B592F}">
      <dgm:prSet/>
      <dgm:spPr/>
      <dgm:t>
        <a:bodyPr/>
        <a:lstStyle/>
        <a:p>
          <a:endParaRPr lang="en-US"/>
        </a:p>
      </dgm:t>
    </dgm:pt>
    <dgm:pt modelId="{33DA2DEB-3866-4787-8D6B-57139EC0F959}" type="sibTrans" cxnId="{1C6907C6-A4E2-4070-8443-9C9C253B592F}">
      <dgm:prSet/>
      <dgm:spPr/>
      <dgm:t>
        <a:bodyPr/>
        <a:lstStyle/>
        <a:p>
          <a:endParaRPr lang="en-US"/>
        </a:p>
      </dgm:t>
    </dgm:pt>
    <dgm:pt modelId="{DB33C501-598B-4CE6-889F-36E45EE47FA5}">
      <dgm:prSet/>
      <dgm:spPr/>
      <dgm:t>
        <a:bodyPr/>
        <a:lstStyle/>
        <a:p>
          <a:r>
            <a:rPr lang="en-US" dirty="0"/>
            <a:t>Thus, selling about </a:t>
          </a:r>
          <a:r>
            <a:rPr lang="en-US" dirty="0">
              <a:solidFill>
                <a:srgbClr val="C00000"/>
              </a:solidFill>
            </a:rPr>
            <a:t>1000 tickets </a:t>
          </a:r>
          <a:r>
            <a:rPr lang="en-US" dirty="0"/>
            <a:t>would provide breakeven point. </a:t>
          </a:r>
        </a:p>
      </dgm:t>
    </dgm:pt>
    <dgm:pt modelId="{82EA20CA-29A8-4D2C-86BB-8AEF7B8D78A8}" type="parTrans" cxnId="{B207728F-4C05-4E59-A330-A6D1B4FADC68}">
      <dgm:prSet/>
      <dgm:spPr/>
      <dgm:t>
        <a:bodyPr/>
        <a:lstStyle/>
        <a:p>
          <a:endParaRPr lang="en-US"/>
        </a:p>
      </dgm:t>
    </dgm:pt>
    <dgm:pt modelId="{2A1A1166-05A4-4C6C-A4D4-286C2672B98D}" type="sibTrans" cxnId="{B207728F-4C05-4E59-A330-A6D1B4FADC68}">
      <dgm:prSet/>
      <dgm:spPr/>
      <dgm:t>
        <a:bodyPr/>
        <a:lstStyle/>
        <a:p>
          <a:endParaRPr lang="en-US"/>
        </a:p>
      </dgm:t>
    </dgm:pt>
    <dgm:pt modelId="{4D7F76C2-DF1C-A24A-BD08-A0EC57315BC2}" type="pres">
      <dgm:prSet presAssocID="{AC6C5570-FD7C-4F68-B775-FD8B45C62F4A}" presName="outerComposite" presStyleCnt="0">
        <dgm:presLayoutVars>
          <dgm:chMax val="5"/>
          <dgm:dir/>
          <dgm:resizeHandles val="exact"/>
        </dgm:presLayoutVars>
      </dgm:prSet>
      <dgm:spPr/>
    </dgm:pt>
    <dgm:pt modelId="{2A83A052-9616-A14D-BE7A-B538C2B3FE10}" type="pres">
      <dgm:prSet presAssocID="{AC6C5570-FD7C-4F68-B775-FD8B45C62F4A}" presName="dummyMaxCanvas" presStyleCnt="0">
        <dgm:presLayoutVars/>
      </dgm:prSet>
      <dgm:spPr/>
    </dgm:pt>
    <dgm:pt modelId="{09503A6B-D2F5-044F-A9CD-1556113F0B2A}" type="pres">
      <dgm:prSet presAssocID="{AC6C5570-FD7C-4F68-B775-FD8B45C62F4A}" presName="FourNodes_1" presStyleLbl="node1" presStyleIdx="0" presStyleCnt="4">
        <dgm:presLayoutVars>
          <dgm:bulletEnabled val="1"/>
        </dgm:presLayoutVars>
      </dgm:prSet>
      <dgm:spPr/>
    </dgm:pt>
    <dgm:pt modelId="{47E85BAC-DC9D-564F-82C4-409D52D1F25C}" type="pres">
      <dgm:prSet presAssocID="{AC6C5570-FD7C-4F68-B775-FD8B45C62F4A}" presName="FourNodes_2" presStyleLbl="node1" presStyleIdx="1" presStyleCnt="4">
        <dgm:presLayoutVars>
          <dgm:bulletEnabled val="1"/>
        </dgm:presLayoutVars>
      </dgm:prSet>
      <dgm:spPr/>
    </dgm:pt>
    <dgm:pt modelId="{69A17FF9-20C9-6242-81C9-BE22FEE97D69}" type="pres">
      <dgm:prSet presAssocID="{AC6C5570-FD7C-4F68-B775-FD8B45C62F4A}" presName="FourNodes_3" presStyleLbl="node1" presStyleIdx="2" presStyleCnt="4">
        <dgm:presLayoutVars>
          <dgm:bulletEnabled val="1"/>
        </dgm:presLayoutVars>
      </dgm:prSet>
      <dgm:spPr/>
    </dgm:pt>
    <dgm:pt modelId="{398A98E3-DC12-EB40-AFC5-A8451B73FE3F}" type="pres">
      <dgm:prSet presAssocID="{AC6C5570-FD7C-4F68-B775-FD8B45C62F4A}" presName="FourNodes_4" presStyleLbl="node1" presStyleIdx="3" presStyleCnt="4">
        <dgm:presLayoutVars>
          <dgm:bulletEnabled val="1"/>
        </dgm:presLayoutVars>
      </dgm:prSet>
      <dgm:spPr/>
    </dgm:pt>
    <dgm:pt modelId="{8B6A1796-8114-874A-8889-1BB1D72CA470}" type="pres">
      <dgm:prSet presAssocID="{AC6C5570-FD7C-4F68-B775-FD8B45C62F4A}" presName="FourConn_1-2" presStyleLbl="fgAccFollowNode1" presStyleIdx="0" presStyleCnt="3">
        <dgm:presLayoutVars>
          <dgm:bulletEnabled val="1"/>
        </dgm:presLayoutVars>
      </dgm:prSet>
      <dgm:spPr/>
    </dgm:pt>
    <dgm:pt modelId="{0998A16F-9178-6642-BFAE-B4AD3444115B}" type="pres">
      <dgm:prSet presAssocID="{AC6C5570-FD7C-4F68-B775-FD8B45C62F4A}" presName="FourConn_2-3" presStyleLbl="fgAccFollowNode1" presStyleIdx="1" presStyleCnt="3">
        <dgm:presLayoutVars>
          <dgm:bulletEnabled val="1"/>
        </dgm:presLayoutVars>
      </dgm:prSet>
      <dgm:spPr/>
    </dgm:pt>
    <dgm:pt modelId="{3C8FCC78-2310-7545-A88B-7C21A6A1FD0C}" type="pres">
      <dgm:prSet presAssocID="{AC6C5570-FD7C-4F68-B775-FD8B45C62F4A}" presName="FourConn_3-4" presStyleLbl="fgAccFollowNode1" presStyleIdx="2" presStyleCnt="3">
        <dgm:presLayoutVars>
          <dgm:bulletEnabled val="1"/>
        </dgm:presLayoutVars>
      </dgm:prSet>
      <dgm:spPr/>
    </dgm:pt>
    <dgm:pt modelId="{B293C47F-226B-4C46-AB53-46A92FC7351A}" type="pres">
      <dgm:prSet presAssocID="{AC6C5570-FD7C-4F68-B775-FD8B45C62F4A}" presName="FourNodes_1_text" presStyleLbl="node1" presStyleIdx="3" presStyleCnt="4">
        <dgm:presLayoutVars>
          <dgm:bulletEnabled val="1"/>
        </dgm:presLayoutVars>
      </dgm:prSet>
      <dgm:spPr/>
    </dgm:pt>
    <dgm:pt modelId="{9917E93D-D7F0-D848-A948-67B3901C08B0}" type="pres">
      <dgm:prSet presAssocID="{AC6C5570-FD7C-4F68-B775-FD8B45C62F4A}" presName="FourNodes_2_text" presStyleLbl="node1" presStyleIdx="3" presStyleCnt="4">
        <dgm:presLayoutVars>
          <dgm:bulletEnabled val="1"/>
        </dgm:presLayoutVars>
      </dgm:prSet>
      <dgm:spPr/>
    </dgm:pt>
    <dgm:pt modelId="{868F2FCC-C672-AC41-B6DE-2C38C133CF69}" type="pres">
      <dgm:prSet presAssocID="{AC6C5570-FD7C-4F68-B775-FD8B45C62F4A}" presName="FourNodes_3_text" presStyleLbl="node1" presStyleIdx="3" presStyleCnt="4">
        <dgm:presLayoutVars>
          <dgm:bulletEnabled val="1"/>
        </dgm:presLayoutVars>
      </dgm:prSet>
      <dgm:spPr/>
    </dgm:pt>
    <dgm:pt modelId="{5BFDCC85-C8F9-6941-820A-8F100D32CCED}" type="pres">
      <dgm:prSet presAssocID="{AC6C5570-FD7C-4F68-B775-FD8B45C62F4A}" presName="FourNodes_4_text" presStyleLbl="node1" presStyleIdx="3" presStyleCnt="4">
        <dgm:presLayoutVars>
          <dgm:bulletEnabled val="1"/>
        </dgm:presLayoutVars>
      </dgm:prSet>
      <dgm:spPr/>
    </dgm:pt>
  </dgm:ptLst>
  <dgm:cxnLst>
    <dgm:cxn modelId="{85AB3F02-114A-9747-9FDB-5F87273D5808}" type="presOf" srcId="{33DA2DEB-3866-4787-8D6B-57139EC0F959}" destId="{3C8FCC78-2310-7545-A88B-7C21A6A1FD0C}" srcOrd="0" destOrd="0" presId="urn:microsoft.com/office/officeart/2005/8/layout/vProcess5"/>
    <dgm:cxn modelId="{A5382509-5609-AE4E-AA3F-3C93411022E2}" type="presOf" srcId="{DB33C501-598B-4CE6-889F-36E45EE47FA5}" destId="{5BFDCC85-C8F9-6941-820A-8F100D32CCED}" srcOrd="1" destOrd="0" presId="urn:microsoft.com/office/officeart/2005/8/layout/vProcess5"/>
    <dgm:cxn modelId="{9C72F31F-6992-624D-9FF2-C0DB84047945}" type="presOf" srcId="{34DFE7FE-7858-40D0-8F0C-28AB76041599}" destId="{69A17FF9-20C9-6242-81C9-BE22FEE97D69}" srcOrd="0" destOrd="0" presId="urn:microsoft.com/office/officeart/2005/8/layout/vProcess5"/>
    <dgm:cxn modelId="{9B025D25-CE6D-5B48-9569-1B22C3CDC156}" type="presOf" srcId="{34DFE7FE-7858-40D0-8F0C-28AB76041599}" destId="{868F2FCC-C672-AC41-B6DE-2C38C133CF69}" srcOrd="1" destOrd="0" presId="urn:microsoft.com/office/officeart/2005/8/layout/vProcess5"/>
    <dgm:cxn modelId="{E0130B28-CC64-9B45-8AC7-678129A6282E}" type="presOf" srcId="{DB33C501-598B-4CE6-889F-36E45EE47FA5}" destId="{398A98E3-DC12-EB40-AFC5-A8451B73FE3F}" srcOrd="0" destOrd="0" presId="urn:microsoft.com/office/officeart/2005/8/layout/vProcess5"/>
    <dgm:cxn modelId="{4D006D58-9140-BF41-AEF4-DCBF14892859}" type="presOf" srcId="{F86464F0-9AD3-496E-AE56-DFBD3A5676F9}" destId="{8B6A1796-8114-874A-8889-1BB1D72CA470}" srcOrd="0" destOrd="0" presId="urn:microsoft.com/office/officeart/2005/8/layout/vProcess5"/>
    <dgm:cxn modelId="{2C537864-694F-0E4B-98B1-D6E5647D0F47}" type="presOf" srcId="{CA94DE2A-3C8F-4898-9809-E74571B99ED8}" destId="{0998A16F-9178-6642-BFAE-B4AD3444115B}" srcOrd="0" destOrd="0" presId="urn:microsoft.com/office/officeart/2005/8/layout/vProcess5"/>
    <dgm:cxn modelId="{04D77668-80FB-5F48-A864-8F10FC1A5FD3}" type="presOf" srcId="{774B5E42-E203-43BC-AD73-07E468D25BD2}" destId="{B293C47F-226B-4C46-AB53-46A92FC7351A}" srcOrd="1" destOrd="0" presId="urn:microsoft.com/office/officeart/2005/8/layout/vProcess5"/>
    <dgm:cxn modelId="{93915779-F3BA-4561-8B75-BA1A90F306A0}" srcId="{AC6C5570-FD7C-4F68-B775-FD8B45C62F4A}" destId="{774B5E42-E203-43BC-AD73-07E468D25BD2}" srcOrd="0" destOrd="0" parTransId="{F85E0849-7227-4C8D-AF91-DD8B7CB9ABAD}" sibTransId="{F86464F0-9AD3-496E-AE56-DFBD3A5676F9}"/>
    <dgm:cxn modelId="{B207728F-4C05-4E59-A330-A6D1B4FADC68}" srcId="{AC6C5570-FD7C-4F68-B775-FD8B45C62F4A}" destId="{DB33C501-598B-4CE6-889F-36E45EE47FA5}" srcOrd="3" destOrd="0" parTransId="{82EA20CA-29A8-4D2C-86BB-8AEF7B8D78A8}" sibTransId="{2A1A1166-05A4-4C6C-A4D4-286C2672B98D}"/>
    <dgm:cxn modelId="{EB8E2DBC-05DA-404C-92A3-D48E7E4EE6A2}" type="presOf" srcId="{AC6C5570-FD7C-4F68-B775-FD8B45C62F4A}" destId="{4D7F76C2-DF1C-A24A-BD08-A0EC57315BC2}" srcOrd="0" destOrd="0" presId="urn:microsoft.com/office/officeart/2005/8/layout/vProcess5"/>
    <dgm:cxn modelId="{C0564BBC-2792-4049-A943-61AF0FBEAD16}" srcId="{AC6C5570-FD7C-4F68-B775-FD8B45C62F4A}" destId="{F0FFB139-4292-4A16-BAA5-86D9FE02D087}" srcOrd="1" destOrd="0" parTransId="{25F17C02-EEFD-406F-8076-930D56BBBD23}" sibTransId="{CA94DE2A-3C8F-4898-9809-E74571B99ED8}"/>
    <dgm:cxn modelId="{1C6907C6-A4E2-4070-8443-9C9C253B592F}" srcId="{AC6C5570-FD7C-4F68-B775-FD8B45C62F4A}" destId="{34DFE7FE-7858-40D0-8F0C-28AB76041599}" srcOrd="2" destOrd="0" parTransId="{E5C32D94-3CB8-4C65-B55C-6475B10FE58C}" sibTransId="{33DA2DEB-3866-4787-8D6B-57139EC0F959}"/>
    <dgm:cxn modelId="{FF6F8FEB-0E8A-1F49-803C-0BE5DD4838F2}" type="presOf" srcId="{774B5E42-E203-43BC-AD73-07E468D25BD2}" destId="{09503A6B-D2F5-044F-A9CD-1556113F0B2A}" srcOrd="0" destOrd="0" presId="urn:microsoft.com/office/officeart/2005/8/layout/vProcess5"/>
    <dgm:cxn modelId="{DDC7B6FC-5CE6-4B4D-88E5-444AB1AD3436}" type="presOf" srcId="{F0FFB139-4292-4A16-BAA5-86D9FE02D087}" destId="{47E85BAC-DC9D-564F-82C4-409D52D1F25C}" srcOrd="0" destOrd="0" presId="urn:microsoft.com/office/officeart/2005/8/layout/vProcess5"/>
    <dgm:cxn modelId="{19424FFE-60E1-FE40-BC73-E6FC79FC7A22}" type="presOf" srcId="{F0FFB139-4292-4A16-BAA5-86D9FE02D087}" destId="{9917E93D-D7F0-D848-A948-67B3901C08B0}" srcOrd="1" destOrd="0" presId="urn:microsoft.com/office/officeart/2005/8/layout/vProcess5"/>
    <dgm:cxn modelId="{B1058E12-8BFE-6449-934F-F06F4AB6C539}" type="presParOf" srcId="{4D7F76C2-DF1C-A24A-BD08-A0EC57315BC2}" destId="{2A83A052-9616-A14D-BE7A-B538C2B3FE10}" srcOrd="0" destOrd="0" presId="urn:microsoft.com/office/officeart/2005/8/layout/vProcess5"/>
    <dgm:cxn modelId="{0AB7BBB1-5080-C24F-AEDC-AE01C348FB6E}" type="presParOf" srcId="{4D7F76C2-DF1C-A24A-BD08-A0EC57315BC2}" destId="{09503A6B-D2F5-044F-A9CD-1556113F0B2A}" srcOrd="1" destOrd="0" presId="urn:microsoft.com/office/officeart/2005/8/layout/vProcess5"/>
    <dgm:cxn modelId="{3BCAACFB-514B-2A4C-918A-BC462B70F3AB}" type="presParOf" srcId="{4D7F76C2-DF1C-A24A-BD08-A0EC57315BC2}" destId="{47E85BAC-DC9D-564F-82C4-409D52D1F25C}" srcOrd="2" destOrd="0" presId="urn:microsoft.com/office/officeart/2005/8/layout/vProcess5"/>
    <dgm:cxn modelId="{41D72821-A4D9-DB46-BD63-27C82F2DC4AC}" type="presParOf" srcId="{4D7F76C2-DF1C-A24A-BD08-A0EC57315BC2}" destId="{69A17FF9-20C9-6242-81C9-BE22FEE97D69}" srcOrd="3" destOrd="0" presId="urn:microsoft.com/office/officeart/2005/8/layout/vProcess5"/>
    <dgm:cxn modelId="{3FFBF9C3-FCE0-8842-B59D-820235ABAA9E}" type="presParOf" srcId="{4D7F76C2-DF1C-A24A-BD08-A0EC57315BC2}" destId="{398A98E3-DC12-EB40-AFC5-A8451B73FE3F}" srcOrd="4" destOrd="0" presId="urn:microsoft.com/office/officeart/2005/8/layout/vProcess5"/>
    <dgm:cxn modelId="{379DD114-F0F8-A249-A7D2-AD10947EEAF1}" type="presParOf" srcId="{4D7F76C2-DF1C-A24A-BD08-A0EC57315BC2}" destId="{8B6A1796-8114-874A-8889-1BB1D72CA470}" srcOrd="5" destOrd="0" presId="urn:microsoft.com/office/officeart/2005/8/layout/vProcess5"/>
    <dgm:cxn modelId="{48FAD4C5-382E-704F-8AF8-D4934200D9B4}" type="presParOf" srcId="{4D7F76C2-DF1C-A24A-BD08-A0EC57315BC2}" destId="{0998A16F-9178-6642-BFAE-B4AD3444115B}" srcOrd="6" destOrd="0" presId="urn:microsoft.com/office/officeart/2005/8/layout/vProcess5"/>
    <dgm:cxn modelId="{3878EF4A-7BD9-8240-BB8D-03D6415705C3}" type="presParOf" srcId="{4D7F76C2-DF1C-A24A-BD08-A0EC57315BC2}" destId="{3C8FCC78-2310-7545-A88B-7C21A6A1FD0C}" srcOrd="7" destOrd="0" presId="urn:microsoft.com/office/officeart/2005/8/layout/vProcess5"/>
    <dgm:cxn modelId="{6657D0F6-58B2-B543-B986-421A8A7C391C}" type="presParOf" srcId="{4D7F76C2-DF1C-A24A-BD08-A0EC57315BC2}" destId="{B293C47F-226B-4C46-AB53-46A92FC7351A}" srcOrd="8" destOrd="0" presId="urn:microsoft.com/office/officeart/2005/8/layout/vProcess5"/>
    <dgm:cxn modelId="{394B9DB0-5685-A94D-8002-5141F2F3A2AB}" type="presParOf" srcId="{4D7F76C2-DF1C-A24A-BD08-A0EC57315BC2}" destId="{9917E93D-D7F0-D848-A948-67B3901C08B0}" srcOrd="9" destOrd="0" presId="urn:microsoft.com/office/officeart/2005/8/layout/vProcess5"/>
    <dgm:cxn modelId="{1977EACE-4980-4341-933B-7296B465F472}" type="presParOf" srcId="{4D7F76C2-DF1C-A24A-BD08-A0EC57315BC2}" destId="{868F2FCC-C672-AC41-B6DE-2C38C133CF69}" srcOrd="10" destOrd="0" presId="urn:microsoft.com/office/officeart/2005/8/layout/vProcess5"/>
    <dgm:cxn modelId="{59131696-E428-1240-9B68-166572E0BB91}" type="presParOf" srcId="{4D7F76C2-DF1C-A24A-BD08-A0EC57315BC2}" destId="{5BFDCC85-C8F9-6941-820A-8F100D32CCE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F6102-7D90-4A7D-A0A9-A06BEE3E866A}">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A556A4-0ED7-444A-8295-0AD7575B9AD2}">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2E230-8D92-43B2-A781-AAD01B0AE4DB}">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a:t>One airplane takes a round trip route.</a:t>
          </a:r>
        </a:p>
      </dsp:txBody>
      <dsp:txXfrm>
        <a:off x="1816103" y="671"/>
        <a:ext cx="4447536" cy="1572384"/>
      </dsp:txXfrm>
    </dsp:sp>
    <dsp:sp modelId="{3002CB3B-902D-4536-A709-DD77C8B71901}">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604E8-3C04-46FF-BB1E-32D66C74B118}">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F126D9-46CA-437F-9D6A-66D5D5DDD1D0}">
      <dsp:nvSpPr>
        <dsp:cNvPr id="0" name=""/>
        <dsp:cNvSpPr/>
      </dsp:nvSpPr>
      <dsp:spPr>
        <a:xfrm>
          <a:off x="1661177" y="1997175"/>
          <a:ext cx="2069697" cy="14471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dirty="0"/>
            <a:t>Punctuality is an important key for brand image </a:t>
          </a:r>
        </a:p>
      </dsp:txBody>
      <dsp:txXfrm>
        <a:off x="1661177" y="1997175"/>
        <a:ext cx="2069697" cy="1447127"/>
      </dsp:txXfrm>
    </dsp:sp>
    <dsp:sp modelId="{0F9432FE-99E5-4B62-8F6F-A50CE35E15F6}">
      <dsp:nvSpPr>
        <dsp:cNvPr id="0" name=""/>
        <dsp:cNvSpPr/>
      </dsp:nvSpPr>
      <dsp:spPr>
        <a:xfrm>
          <a:off x="4387230" y="1966151"/>
          <a:ext cx="1612837"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666750">
            <a:lnSpc>
              <a:spcPct val="100000"/>
            </a:lnSpc>
            <a:spcBef>
              <a:spcPct val="0"/>
            </a:spcBef>
            <a:spcAft>
              <a:spcPct val="35000"/>
            </a:spcAft>
            <a:buNone/>
          </a:pPr>
          <a:r>
            <a:rPr lang="en-US" sz="1500" kern="1200" dirty="0"/>
            <a:t>Company’s Motto:</a:t>
          </a:r>
        </a:p>
        <a:p>
          <a:pPr marL="0" lvl="0" indent="0" algn="l" defTabSz="666750">
            <a:lnSpc>
              <a:spcPct val="100000"/>
            </a:lnSpc>
            <a:spcBef>
              <a:spcPct val="0"/>
            </a:spcBef>
            <a:spcAft>
              <a:spcPct val="35000"/>
            </a:spcAft>
            <a:buNone/>
          </a:pPr>
          <a:r>
            <a:rPr lang="en-US" sz="1500" kern="1200" dirty="0"/>
            <a:t> ” On time,   </a:t>
          </a:r>
        </a:p>
        <a:p>
          <a:pPr marL="0" lvl="0" indent="0" algn="l" defTabSz="666750">
            <a:lnSpc>
              <a:spcPct val="100000"/>
            </a:lnSpc>
            <a:spcBef>
              <a:spcPct val="0"/>
            </a:spcBef>
            <a:spcAft>
              <a:spcPct val="35000"/>
            </a:spcAft>
            <a:buNone/>
          </a:pPr>
          <a:r>
            <a:rPr lang="en-US" sz="1500" kern="1200" dirty="0"/>
            <a:t>     for you” </a:t>
          </a:r>
        </a:p>
      </dsp:txBody>
      <dsp:txXfrm>
        <a:off x="4387230" y="1966151"/>
        <a:ext cx="1612837" cy="1572384"/>
      </dsp:txXfrm>
    </dsp:sp>
    <dsp:sp modelId="{7C95C79F-C682-423B-9814-9B4D5AF01829}">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B8CEC-6C3C-4874-B803-A2656743C023}">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E01F5-1E5B-47A7-904C-91A9979399A6}">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889000">
            <a:lnSpc>
              <a:spcPct val="100000"/>
            </a:lnSpc>
            <a:spcBef>
              <a:spcPct val="0"/>
            </a:spcBef>
            <a:spcAft>
              <a:spcPct val="35000"/>
            </a:spcAft>
            <a:buNone/>
          </a:pPr>
          <a:r>
            <a:rPr lang="en-US" sz="2000" kern="1200" dirty="0"/>
            <a:t>Only considering Medium and Large-sized airport. </a:t>
          </a:r>
        </a:p>
      </dsp:txBody>
      <dsp:txXfrm>
        <a:off x="1816103" y="3931632"/>
        <a:ext cx="4447536"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123FA-5109-A14F-BD8D-318E20069925}">
      <dsp:nvSpPr>
        <dsp:cNvPr id="0" name=""/>
        <dsp:cNvSpPr/>
      </dsp:nvSpPr>
      <dsp:spPr>
        <a:xfrm>
          <a:off x="0" y="820218"/>
          <a:ext cx="3414946" cy="20489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Profit = </a:t>
          </a:r>
        </a:p>
        <a:p>
          <a:pPr marL="0" lvl="0" indent="0" algn="ctr" defTabSz="1066800">
            <a:lnSpc>
              <a:spcPct val="90000"/>
            </a:lnSpc>
            <a:spcBef>
              <a:spcPct val="0"/>
            </a:spcBef>
            <a:spcAft>
              <a:spcPct val="35000"/>
            </a:spcAft>
            <a:buNone/>
          </a:pPr>
          <a:r>
            <a:rPr lang="en-US" sz="2400" kern="1200" dirty="0"/>
            <a:t>Total Revenue- Total Cost</a:t>
          </a:r>
        </a:p>
      </dsp:txBody>
      <dsp:txXfrm>
        <a:off x="0" y="820218"/>
        <a:ext cx="3414946" cy="2048967"/>
      </dsp:txXfrm>
    </dsp:sp>
    <dsp:sp modelId="{3D6665EF-C29C-9849-AF65-75A70725BD23}">
      <dsp:nvSpPr>
        <dsp:cNvPr id="0" name=""/>
        <dsp:cNvSpPr/>
      </dsp:nvSpPr>
      <dsp:spPr>
        <a:xfrm>
          <a:off x="3756441" y="820218"/>
          <a:ext cx="3414946" cy="2048967"/>
        </a:xfrm>
        <a:prstGeom prst="rect">
          <a:avLst/>
        </a:prstGeom>
        <a:solidFill>
          <a:schemeClr val="accent5">
            <a:hueOff val="553124"/>
            <a:satOff val="6280"/>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Revenue Equation: </a:t>
          </a:r>
        </a:p>
        <a:p>
          <a:pPr marL="0" lvl="0" indent="0" algn="ctr" defTabSz="1066800">
            <a:lnSpc>
              <a:spcPct val="90000"/>
            </a:lnSpc>
            <a:spcBef>
              <a:spcPct val="0"/>
            </a:spcBef>
            <a:spcAft>
              <a:spcPct val="35000"/>
            </a:spcAft>
            <a:buNone/>
          </a:pPr>
          <a:r>
            <a:rPr lang="en-US" sz="2400" kern="1200" dirty="0"/>
            <a:t>y = [200(Occupancy Rate) * $70] /2 </a:t>
          </a:r>
        </a:p>
        <a:p>
          <a:pPr marL="0" lvl="0" indent="0" algn="ctr" defTabSz="1066800">
            <a:lnSpc>
              <a:spcPct val="90000"/>
            </a:lnSpc>
            <a:spcBef>
              <a:spcPct val="0"/>
            </a:spcBef>
            <a:spcAft>
              <a:spcPct val="35000"/>
            </a:spcAft>
            <a:buNone/>
          </a:pPr>
          <a:r>
            <a:rPr lang="en-US" sz="2400" kern="1200" dirty="0"/>
            <a:t>+ Ticket Price</a:t>
          </a:r>
        </a:p>
      </dsp:txBody>
      <dsp:txXfrm>
        <a:off x="3756441" y="820218"/>
        <a:ext cx="3414946" cy="2048967"/>
      </dsp:txXfrm>
    </dsp:sp>
    <dsp:sp modelId="{38A1E9F1-7317-7C42-85C3-102DF590EC1C}">
      <dsp:nvSpPr>
        <dsp:cNvPr id="0" name=""/>
        <dsp:cNvSpPr/>
      </dsp:nvSpPr>
      <dsp:spPr>
        <a:xfrm>
          <a:off x="7512882" y="820218"/>
          <a:ext cx="3414946" cy="2048967"/>
        </a:xfrm>
        <a:prstGeom prst="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Cost Equation:  </a:t>
          </a:r>
        </a:p>
        <a:p>
          <a:pPr marL="0" lvl="0" indent="0" algn="ctr" defTabSz="1066800">
            <a:lnSpc>
              <a:spcPct val="90000"/>
            </a:lnSpc>
            <a:spcBef>
              <a:spcPct val="0"/>
            </a:spcBef>
            <a:spcAft>
              <a:spcPct val="35000"/>
            </a:spcAft>
            <a:buNone/>
          </a:pPr>
          <a:r>
            <a:rPr lang="en-US" sz="2400" b="0" i="0" u="none" kern="1200" dirty="0"/>
            <a:t>Y = Maintenance Cost + Operational Cost + Arrival Penalty + Departure Penalty</a:t>
          </a:r>
          <a:endParaRPr lang="en-US" sz="2400" kern="1200" dirty="0"/>
        </a:p>
      </dsp:txBody>
      <dsp:txXfrm>
        <a:off x="7512882" y="820218"/>
        <a:ext cx="3414946" cy="2048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03A6B-D2F5-044F-A9CD-1556113F0B2A}">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Original number of tickets: 200 tickets.</a:t>
          </a:r>
        </a:p>
      </dsp:txBody>
      <dsp:txXfrm>
        <a:off x="27017" y="27017"/>
        <a:ext cx="7668958" cy="868383"/>
      </dsp:txXfrm>
    </dsp:sp>
    <dsp:sp modelId="{47E85BAC-DC9D-564F-82C4-409D52D1F25C}">
      <dsp:nvSpPr>
        <dsp:cNvPr id="0" name=""/>
        <dsp:cNvSpPr/>
      </dsp:nvSpPr>
      <dsp:spPr>
        <a:xfrm>
          <a:off x="732164" y="1090129"/>
          <a:ext cx="8742263" cy="922417"/>
        </a:xfrm>
        <a:prstGeom prst="roundRect">
          <a:avLst>
            <a:gd name="adj" fmla="val 10000"/>
          </a:avLst>
        </a:prstGeom>
        <a:solidFill>
          <a:schemeClr val="accent2">
            <a:hueOff val="2122154"/>
            <a:satOff val="3600"/>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200 tickets yield about $</a:t>
          </a:r>
          <a:r>
            <a:rPr lang="en-US" sz="2400" b="0" i="0" kern="1200" dirty="0"/>
            <a:t>51109.3 of profit. </a:t>
          </a:r>
          <a:endParaRPr lang="en-US" sz="2400" kern="1200" dirty="0"/>
        </a:p>
      </dsp:txBody>
      <dsp:txXfrm>
        <a:off x="759181" y="1117146"/>
        <a:ext cx="7356493" cy="868383"/>
      </dsp:txXfrm>
    </dsp:sp>
    <dsp:sp modelId="{69A17FF9-20C9-6242-81C9-BE22FEE97D69}">
      <dsp:nvSpPr>
        <dsp:cNvPr id="0" name=""/>
        <dsp:cNvSpPr/>
      </dsp:nvSpPr>
      <dsp:spPr>
        <a:xfrm>
          <a:off x="1453401" y="2180258"/>
          <a:ext cx="8742263" cy="922417"/>
        </a:xfrm>
        <a:prstGeom prst="roundRect">
          <a:avLst>
            <a:gd name="adj" fmla="val 10000"/>
          </a:avLst>
        </a:prstGeom>
        <a:solidFill>
          <a:schemeClr val="accent2">
            <a:hueOff val="4244308"/>
            <a:satOff val="7200"/>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Upfront Airplane Cost  = $90 million. </a:t>
          </a:r>
        </a:p>
      </dsp:txBody>
      <dsp:txXfrm>
        <a:off x="1480418" y="2207275"/>
        <a:ext cx="7367421" cy="868383"/>
      </dsp:txXfrm>
    </dsp:sp>
    <dsp:sp modelId="{398A98E3-DC12-EB40-AFC5-A8451B73FE3F}">
      <dsp:nvSpPr>
        <dsp:cNvPr id="0" name=""/>
        <dsp:cNvSpPr/>
      </dsp:nvSpPr>
      <dsp:spPr>
        <a:xfrm>
          <a:off x="2185565" y="3270387"/>
          <a:ext cx="8742263" cy="922417"/>
        </a:xfrm>
        <a:prstGeom prst="roundRect">
          <a:avLst>
            <a:gd name="adj" fmla="val 10000"/>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Thus, selling about </a:t>
          </a:r>
          <a:r>
            <a:rPr lang="en-US" sz="2400" kern="1200" dirty="0">
              <a:solidFill>
                <a:srgbClr val="C00000"/>
              </a:solidFill>
            </a:rPr>
            <a:t>1000 tickets </a:t>
          </a:r>
          <a:r>
            <a:rPr lang="en-US" sz="2400" kern="1200" dirty="0"/>
            <a:t>would provide breakeven point. </a:t>
          </a:r>
        </a:p>
      </dsp:txBody>
      <dsp:txXfrm>
        <a:off x="2212582" y="3297404"/>
        <a:ext cx="7356493" cy="868383"/>
      </dsp:txXfrm>
    </dsp:sp>
    <dsp:sp modelId="{8B6A1796-8114-874A-8889-1BB1D72CA470}">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0998A16F-9178-6642-BFAE-B4AD3444115B}">
      <dsp:nvSpPr>
        <dsp:cNvPr id="0" name=""/>
        <dsp:cNvSpPr/>
      </dsp:nvSpPr>
      <dsp:spPr>
        <a:xfrm>
          <a:off x="8874856" y="1796616"/>
          <a:ext cx="599571" cy="599571"/>
        </a:xfrm>
        <a:prstGeom prst="downArrow">
          <a:avLst>
            <a:gd name="adj1" fmla="val 55000"/>
            <a:gd name="adj2" fmla="val 45000"/>
          </a:avLst>
        </a:prstGeom>
        <a:solidFill>
          <a:schemeClr val="accent2">
            <a:tint val="40000"/>
            <a:alpha val="90000"/>
            <a:hueOff val="3138028"/>
            <a:satOff val="4888"/>
            <a:lumOff val="280"/>
            <a:alphaOff val="0"/>
          </a:schemeClr>
        </a:solidFill>
        <a:ln w="12700" cap="flat" cmpd="sng" algn="ctr">
          <a:solidFill>
            <a:schemeClr val="accent2">
              <a:tint val="40000"/>
              <a:alpha val="90000"/>
              <a:hueOff val="3138028"/>
              <a:satOff val="4888"/>
              <a:lumOff val="2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3C8FCC78-2310-7545-A88B-7C21A6A1FD0C}">
      <dsp:nvSpPr>
        <dsp:cNvPr id="0" name=""/>
        <dsp:cNvSpPr/>
      </dsp:nvSpPr>
      <dsp:spPr>
        <a:xfrm>
          <a:off x="9596093" y="2886746"/>
          <a:ext cx="599571" cy="599571"/>
        </a:xfrm>
        <a:prstGeom prst="downArrow">
          <a:avLst>
            <a:gd name="adj1" fmla="val 55000"/>
            <a:gd name="adj2" fmla="val 45000"/>
          </a:avLst>
        </a:prstGeom>
        <a:solidFill>
          <a:schemeClr val="accent2">
            <a:tint val="40000"/>
            <a:alpha val="90000"/>
            <a:hueOff val="6276057"/>
            <a:satOff val="9776"/>
            <a:lumOff val="560"/>
            <a:alphaOff val="0"/>
          </a:schemeClr>
        </a:solidFill>
        <a:ln w="12700" cap="flat" cmpd="sng" algn="ctr">
          <a:solidFill>
            <a:schemeClr val="accent2">
              <a:tint val="40000"/>
              <a:alpha val="90000"/>
              <a:hueOff val="6276057"/>
              <a:satOff val="9776"/>
              <a:lumOff val="5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Friday, August 4, 2023</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5634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Friday, August 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557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Friday, August 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3300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Friday, August 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6338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Friday, August 4,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023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Friday, August 4,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3114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Friday, August 4, 2023</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6809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Friday, August 4, 2023</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09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Friday, August 4, 2023</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5608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Friday, August 4,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16579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Friday, August 4,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35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Friday, August 4, 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824422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ndscape and plane wing">
            <a:extLst>
              <a:ext uri="{FF2B5EF4-FFF2-40B4-BE49-F238E27FC236}">
                <a16:creationId xmlns:a16="http://schemas.microsoft.com/office/drawing/2014/main" id="{9F9BCBD0-98A9-BB8D-42D8-7E97CAB85DFB}"/>
              </a:ext>
            </a:extLst>
          </p:cNvPr>
          <p:cNvPicPr>
            <a:picLocks noChangeAspect="1"/>
          </p:cNvPicPr>
          <p:nvPr/>
        </p:nvPicPr>
        <p:blipFill rotWithShape="1">
          <a:blip r:embed="rId2"/>
          <a:srcRect l="23873" t="909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1861C9-FFF0-FFD1-2355-757EB25BB60D}"/>
              </a:ext>
            </a:extLst>
          </p:cNvPr>
          <p:cNvSpPr>
            <a:spLocks noGrp="1"/>
          </p:cNvSpPr>
          <p:nvPr>
            <p:ph type="ctrTitle"/>
          </p:nvPr>
        </p:nvSpPr>
        <p:spPr>
          <a:xfrm>
            <a:off x="8370470" y="1161288"/>
            <a:ext cx="3438144" cy="1124712"/>
          </a:xfrm>
        </p:spPr>
        <p:txBody>
          <a:bodyPr vert="horz" lIns="91440" tIns="45720" rIns="91440" bIns="45720" rtlCol="0" anchor="b">
            <a:normAutofit/>
          </a:bodyPr>
          <a:lstStyle/>
          <a:p>
            <a:pPr algn="l"/>
            <a:r>
              <a:rPr lang="en-US" sz="4800" b="1" dirty="0"/>
              <a:t>JetBlue </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A30D99E-06E2-0A9E-7817-A20E3F0282E3}"/>
              </a:ext>
            </a:extLst>
          </p:cNvPr>
          <p:cNvSpPr>
            <a:spLocks noGrp="1"/>
          </p:cNvSpPr>
          <p:nvPr>
            <p:ph type="subTitle" idx="1"/>
          </p:nvPr>
        </p:nvSpPr>
        <p:spPr>
          <a:xfrm>
            <a:off x="8370470" y="2718054"/>
            <a:ext cx="3438906" cy="3207258"/>
          </a:xfrm>
        </p:spPr>
        <p:txBody>
          <a:bodyPr vert="horz" lIns="91440" tIns="45720" rIns="91440" bIns="45720" rtlCol="0" anchor="t">
            <a:normAutofit/>
          </a:bodyPr>
          <a:lstStyle/>
          <a:p>
            <a:pPr indent="-228600" algn="l">
              <a:buFont typeface="Arial" panose="020B0604020202020204" pitchFamily="34" charset="0"/>
              <a:buChar char="•"/>
            </a:pPr>
            <a:endParaRPr lang="en-US" sz="1700" dirty="0"/>
          </a:p>
          <a:p>
            <a:pPr algn="r"/>
            <a:r>
              <a:rPr lang="en-US" sz="1700" dirty="0"/>
              <a:t>July 2023</a:t>
            </a:r>
          </a:p>
          <a:p>
            <a:pPr algn="r"/>
            <a:r>
              <a:rPr lang="en-US" sz="1700" dirty="0"/>
              <a:t>Phalanx Analysis Group</a:t>
            </a:r>
          </a:p>
        </p:txBody>
      </p:sp>
    </p:spTree>
    <p:extLst>
      <p:ext uri="{BB962C8B-B14F-4D97-AF65-F5344CB8AC3E}">
        <p14:creationId xmlns:p14="http://schemas.microsoft.com/office/powerpoint/2010/main" val="35247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1C5F6C-D7A8-3291-F386-2B116227CEE0}"/>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Check if Capacity &lt; Number of Passengers</a:t>
            </a:r>
          </a:p>
        </p:txBody>
      </p:sp>
      <p:pic>
        <p:nvPicPr>
          <p:cNvPr id="5" name="Content Placeholder 4" descr="A white background with black text&#10;&#10;Description automatically generated">
            <a:extLst>
              <a:ext uri="{FF2B5EF4-FFF2-40B4-BE49-F238E27FC236}">
                <a16:creationId xmlns:a16="http://schemas.microsoft.com/office/drawing/2014/main" id="{AF19D0B7-FA05-0744-206D-A73B9BF02671}"/>
              </a:ext>
            </a:extLst>
          </p:cNvPr>
          <p:cNvPicPr>
            <a:picLocks noGrp="1" noChangeAspect="1"/>
          </p:cNvPicPr>
          <p:nvPr>
            <p:ph idx="1"/>
          </p:nvPr>
        </p:nvPicPr>
        <p:blipFill>
          <a:blip r:embed="rId2"/>
          <a:stretch>
            <a:fillRect/>
          </a:stretch>
        </p:blipFill>
        <p:spPr>
          <a:xfrm>
            <a:off x="549307" y="2286000"/>
            <a:ext cx="11093386" cy="2721233"/>
          </a:xfrm>
          <a:prstGeom prst="rect">
            <a:avLst/>
          </a:prstGeom>
        </p:spPr>
      </p:pic>
      <p:sp>
        <p:nvSpPr>
          <p:cNvPr id="3" name="TextBox 2">
            <a:extLst>
              <a:ext uri="{FF2B5EF4-FFF2-40B4-BE49-F238E27FC236}">
                <a16:creationId xmlns:a16="http://schemas.microsoft.com/office/drawing/2014/main" id="{674D2F63-1696-7BAE-C735-3D191D3C8C52}"/>
              </a:ext>
            </a:extLst>
          </p:cNvPr>
          <p:cNvSpPr txBox="1"/>
          <p:nvPr/>
        </p:nvSpPr>
        <p:spPr>
          <a:xfrm>
            <a:off x="2891481" y="5456862"/>
            <a:ext cx="6409038" cy="646331"/>
          </a:xfrm>
          <a:prstGeom prst="rect">
            <a:avLst/>
          </a:prstGeom>
          <a:noFill/>
        </p:spPr>
        <p:txBody>
          <a:bodyPr wrap="square" rtlCol="0">
            <a:spAutoFit/>
          </a:bodyPr>
          <a:lstStyle/>
          <a:p>
            <a:r>
              <a:rPr lang="en-US" dirty="0"/>
              <a:t>After Checking,  we are still    </a:t>
            </a:r>
            <a:r>
              <a:rPr lang="en-US" b="1" dirty="0"/>
              <a:t>Capacity &gt; Number of Passengers</a:t>
            </a:r>
          </a:p>
          <a:p>
            <a:r>
              <a:rPr lang="en-US" dirty="0"/>
              <a:t>So, we they can hold more people inside the plane.</a:t>
            </a:r>
          </a:p>
        </p:txBody>
      </p:sp>
    </p:spTree>
    <p:extLst>
      <p:ext uri="{BB962C8B-B14F-4D97-AF65-F5344CB8AC3E}">
        <p14:creationId xmlns:p14="http://schemas.microsoft.com/office/powerpoint/2010/main" val="337571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EDE3F-39C7-E9AE-3B28-B72B51281C2B}"/>
              </a:ext>
            </a:extLst>
          </p:cNvPr>
          <p:cNvSpPr>
            <a:spLocks noGrp="1"/>
          </p:cNvSpPr>
          <p:nvPr>
            <p:ph type="title"/>
          </p:nvPr>
        </p:nvSpPr>
        <p:spPr>
          <a:xfrm>
            <a:off x="699714" y="353160"/>
            <a:ext cx="7091300" cy="898581"/>
          </a:xfrm>
        </p:spPr>
        <p:txBody>
          <a:bodyPr vert="horz" lIns="91440" tIns="45720" rIns="91440" bIns="45720" rtlCol="0" anchor="ctr" anchorCtr="0">
            <a:normAutofit/>
          </a:bodyPr>
          <a:lstStyle/>
          <a:p>
            <a:r>
              <a:rPr lang="en-US" sz="2800" dirty="0">
                <a:solidFill>
                  <a:srgbClr val="FFFFFF"/>
                </a:solidFill>
              </a:rPr>
              <a:t>5 Round Trip Routes on Location Factor</a:t>
            </a:r>
            <a:br>
              <a:rPr lang="en-US" sz="2800" dirty="0">
                <a:solidFill>
                  <a:srgbClr val="FFFFFF"/>
                </a:solidFill>
              </a:rPr>
            </a:br>
            <a:endParaRPr lang="en-US" sz="2800" dirty="0">
              <a:solidFill>
                <a:srgbClr val="FFFFFF"/>
              </a:solidFill>
            </a:endParaRPr>
          </a:p>
        </p:txBody>
      </p:sp>
      <p:pic>
        <p:nvPicPr>
          <p:cNvPr id="7" name="Picture 6" descr="A close-up of a text&#10;&#10;Description automatically generated">
            <a:extLst>
              <a:ext uri="{FF2B5EF4-FFF2-40B4-BE49-F238E27FC236}">
                <a16:creationId xmlns:a16="http://schemas.microsoft.com/office/drawing/2014/main" id="{168CB9E4-3265-C555-967D-35C28E63F413}"/>
              </a:ext>
            </a:extLst>
          </p:cNvPr>
          <p:cNvPicPr>
            <a:picLocks noChangeAspect="1"/>
          </p:cNvPicPr>
          <p:nvPr/>
        </p:nvPicPr>
        <p:blipFill>
          <a:blip r:embed="rId2"/>
          <a:stretch>
            <a:fillRect/>
          </a:stretch>
        </p:blipFill>
        <p:spPr>
          <a:xfrm>
            <a:off x="715748" y="2942370"/>
            <a:ext cx="5131088" cy="2475749"/>
          </a:xfrm>
          <a:prstGeom prst="rect">
            <a:avLst/>
          </a:prstGeom>
        </p:spPr>
      </p:pic>
      <p:pic>
        <p:nvPicPr>
          <p:cNvPr id="5" name="Content Placeholder 4" descr="A screen shot of a flight ticket&#10;&#10;Description automatically generated">
            <a:extLst>
              <a:ext uri="{FF2B5EF4-FFF2-40B4-BE49-F238E27FC236}">
                <a16:creationId xmlns:a16="http://schemas.microsoft.com/office/drawing/2014/main" id="{D2656A05-757D-033C-D785-FB31BF602645}"/>
              </a:ext>
            </a:extLst>
          </p:cNvPr>
          <p:cNvPicPr>
            <a:picLocks noChangeAspect="1"/>
          </p:cNvPicPr>
          <p:nvPr/>
        </p:nvPicPr>
        <p:blipFill>
          <a:blip r:embed="rId3"/>
          <a:stretch>
            <a:fillRect/>
          </a:stretch>
        </p:blipFill>
        <p:spPr>
          <a:xfrm>
            <a:off x="6345165" y="2953201"/>
            <a:ext cx="5131087" cy="2527059"/>
          </a:xfrm>
          <a:prstGeom prst="rect">
            <a:avLst/>
          </a:prstGeom>
        </p:spPr>
      </p:pic>
    </p:spTree>
    <p:extLst>
      <p:ext uri="{BB962C8B-B14F-4D97-AF65-F5344CB8AC3E}">
        <p14:creationId xmlns:p14="http://schemas.microsoft.com/office/powerpoint/2010/main" val="45727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4AB24A-4213-F370-28F6-85730EF64642}"/>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Change in number of tickets</a:t>
            </a:r>
          </a:p>
        </p:txBody>
      </p:sp>
      <p:graphicFrame>
        <p:nvGraphicFramePr>
          <p:cNvPr id="18" name="Content Placeholder 2">
            <a:extLst>
              <a:ext uri="{FF2B5EF4-FFF2-40B4-BE49-F238E27FC236}">
                <a16:creationId xmlns:a16="http://schemas.microsoft.com/office/drawing/2014/main" id="{EA1022A7-BC3A-15A8-6998-12478595543C}"/>
              </a:ext>
            </a:extLst>
          </p:cNvPr>
          <p:cNvGraphicFramePr>
            <a:graphicFrameLocks noGrp="1"/>
          </p:cNvGraphicFramePr>
          <p:nvPr>
            <p:ph idx="1"/>
            <p:extLst>
              <p:ext uri="{D42A27DB-BD31-4B8C-83A1-F6EECF244321}">
                <p14:modId xmlns:p14="http://schemas.microsoft.com/office/powerpoint/2010/main" val="37624620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66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84100-EB8A-87B3-26B4-829B96641A1C}"/>
              </a:ext>
            </a:extLst>
          </p:cNvPr>
          <p:cNvSpPr>
            <a:spLocks noGrp="1"/>
          </p:cNvSpPr>
          <p:nvPr>
            <p:ph type="title"/>
          </p:nvPr>
        </p:nvSpPr>
        <p:spPr>
          <a:xfrm>
            <a:off x="5596501" y="489508"/>
            <a:ext cx="5754896" cy="1667569"/>
          </a:xfrm>
        </p:spPr>
        <p:txBody>
          <a:bodyPr anchor="b">
            <a:normAutofit/>
          </a:bodyPr>
          <a:lstStyle/>
          <a:p>
            <a:r>
              <a:rPr lang="en-US" sz="4000"/>
              <a:t>Change in Ticket Price</a:t>
            </a:r>
          </a:p>
        </p:txBody>
      </p:sp>
      <p:pic>
        <p:nvPicPr>
          <p:cNvPr id="7" name="Graphic 6" descr="Financial">
            <a:extLst>
              <a:ext uri="{FF2B5EF4-FFF2-40B4-BE49-F238E27FC236}">
                <a16:creationId xmlns:a16="http://schemas.microsoft.com/office/drawing/2014/main" id="{5BF53454-F937-5420-D166-4540D2AD7F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1" name="Content Placeholder 2">
            <a:extLst>
              <a:ext uri="{FF2B5EF4-FFF2-40B4-BE49-F238E27FC236}">
                <a16:creationId xmlns:a16="http://schemas.microsoft.com/office/drawing/2014/main" id="{31C0584C-E4DF-0CC1-813B-DEB519B14361}"/>
              </a:ext>
            </a:extLst>
          </p:cNvPr>
          <p:cNvSpPr>
            <a:spLocks noGrp="1"/>
          </p:cNvSpPr>
          <p:nvPr>
            <p:ph idx="1"/>
          </p:nvPr>
        </p:nvSpPr>
        <p:spPr>
          <a:xfrm>
            <a:off x="5596502" y="2405894"/>
            <a:ext cx="5754896" cy="3197464"/>
          </a:xfrm>
        </p:spPr>
        <p:txBody>
          <a:bodyPr anchor="t">
            <a:normAutofit/>
          </a:bodyPr>
          <a:lstStyle/>
          <a:p>
            <a:pPr marL="0" indent="0">
              <a:buNone/>
            </a:pPr>
            <a:r>
              <a:rPr lang="en-US" sz="2000" dirty="0"/>
              <a:t>Double the price or times 2.3 gives a closer value to the breakeven point.</a:t>
            </a:r>
          </a:p>
          <a:p>
            <a:pPr marL="0" indent="0">
              <a:buNone/>
            </a:pPr>
            <a:endParaRPr lang="en-US" sz="2000" dirty="0"/>
          </a:p>
          <a:p>
            <a:pPr marL="0" indent="0">
              <a:buNone/>
            </a:pPr>
            <a:r>
              <a:rPr lang="en-US" sz="2000" dirty="0"/>
              <a:t>Profit at original price =  $</a:t>
            </a:r>
            <a:r>
              <a:rPr lang="en-US" sz="2000" b="0" i="0" dirty="0"/>
              <a:t>51109.3 </a:t>
            </a:r>
            <a:endParaRPr lang="en-US" sz="2000" dirty="0"/>
          </a:p>
          <a:p>
            <a:pPr marL="0" indent="0">
              <a:buNone/>
            </a:pPr>
            <a:endParaRPr lang="en-US" sz="2000" dirty="0"/>
          </a:p>
          <a:p>
            <a:pPr marL="0" indent="0">
              <a:buNone/>
            </a:pPr>
            <a:r>
              <a:rPr lang="en-US" sz="2000" dirty="0"/>
              <a:t>Profit at doubled price  = </a:t>
            </a:r>
            <a:r>
              <a:rPr lang="en-US" sz="2000" dirty="0">
                <a:effectLst/>
                <a:latin typeface="Helvetica Neue" panose="02000503000000020004" pitchFamily="2" charset="0"/>
              </a:rPr>
              <a:t>$ 8,843,176</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76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122B5-28E1-19BA-F123-9EC83A36E86D}"/>
              </a:ext>
            </a:extLst>
          </p:cNvPr>
          <p:cNvSpPr>
            <a:spLocks noGrp="1"/>
          </p:cNvSpPr>
          <p:nvPr>
            <p:ph type="title"/>
          </p:nvPr>
        </p:nvSpPr>
        <p:spPr>
          <a:xfrm>
            <a:off x="5596501" y="489508"/>
            <a:ext cx="5754896" cy="1667569"/>
          </a:xfrm>
        </p:spPr>
        <p:txBody>
          <a:bodyPr anchor="b">
            <a:normAutofit/>
          </a:bodyPr>
          <a:lstStyle/>
          <a:p>
            <a:r>
              <a:rPr lang="en-US" sz="4000" dirty="0"/>
              <a:t>Change in Baggage Cost </a:t>
            </a:r>
          </a:p>
        </p:txBody>
      </p:sp>
      <p:pic>
        <p:nvPicPr>
          <p:cNvPr id="7" name="Graphic 6">
            <a:extLst>
              <a:ext uri="{FF2B5EF4-FFF2-40B4-BE49-F238E27FC236}">
                <a16:creationId xmlns:a16="http://schemas.microsoft.com/office/drawing/2014/main" id="{7274C54C-D414-A8B8-52A6-3CB94BB5FE1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E0597249-1158-225A-6558-A8D5BA3B830B}"/>
              </a:ext>
            </a:extLst>
          </p:cNvPr>
          <p:cNvSpPr>
            <a:spLocks noGrp="1"/>
          </p:cNvSpPr>
          <p:nvPr>
            <p:ph idx="1"/>
          </p:nvPr>
        </p:nvSpPr>
        <p:spPr>
          <a:xfrm>
            <a:off x="5596502" y="2405894"/>
            <a:ext cx="5754896" cy="3197464"/>
          </a:xfrm>
        </p:spPr>
        <p:txBody>
          <a:bodyPr anchor="t">
            <a:normAutofit fontScale="92500" lnSpcReduction="20000"/>
          </a:bodyPr>
          <a:lstStyle/>
          <a:p>
            <a:pPr marL="0" indent="0">
              <a:buNone/>
            </a:pPr>
            <a:r>
              <a:rPr lang="en-US" sz="2000" dirty="0"/>
              <a:t>Times about 4 to the original baggage cost gives closer value to the breakeven point. </a:t>
            </a:r>
          </a:p>
          <a:p>
            <a:pPr marL="0" indent="0">
              <a:buNone/>
            </a:pPr>
            <a:endParaRPr lang="en-US" sz="2000" dirty="0"/>
          </a:p>
          <a:p>
            <a:pPr marL="0" indent="0">
              <a:buNone/>
            </a:pPr>
            <a:endParaRPr lang="en-US" sz="2000" dirty="0"/>
          </a:p>
          <a:p>
            <a:pPr marL="0" indent="0">
              <a:buNone/>
            </a:pPr>
            <a:r>
              <a:rPr lang="en-US" sz="2000" dirty="0"/>
              <a:t>Profit at original price =  $</a:t>
            </a:r>
            <a:r>
              <a:rPr lang="en-US" sz="2000" b="0" i="0" dirty="0"/>
              <a:t>51109.3 </a:t>
            </a:r>
            <a:endParaRPr lang="en-US" sz="2000" dirty="0"/>
          </a:p>
          <a:p>
            <a:pPr marL="0" indent="0">
              <a:buNone/>
            </a:pPr>
            <a:endParaRPr lang="en-US" sz="2000" dirty="0"/>
          </a:p>
          <a:p>
            <a:pPr marL="0" indent="0">
              <a:buNone/>
            </a:pPr>
            <a:r>
              <a:rPr lang="en-US" sz="2000" dirty="0"/>
              <a:t>Profit at (price * 4)   = </a:t>
            </a:r>
            <a:r>
              <a:rPr lang="en-US" sz="2000" dirty="0">
                <a:effectLst/>
                <a:latin typeface="Helvetica Neue" panose="02000503000000020004" pitchFamily="2" charset="0"/>
              </a:rPr>
              <a:t>$ 55</a:t>
            </a:r>
            <a:r>
              <a:rPr lang="en-US" altLang="ko-KR" sz="2000" dirty="0">
                <a:effectLst/>
                <a:latin typeface="Helvetica Neue" panose="02000503000000020004" pitchFamily="2" charset="0"/>
              </a:rPr>
              <a:t>,</a:t>
            </a:r>
            <a:r>
              <a:rPr lang="en-US" sz="2000" dirty="0">
                <a:effectLst/>
                <a:latin typeface="Helvetica Neue" panose="02000503000000020004" pitchFamily="2" charset="0"/>
              </a:rPr>
              <a:t>942</a:t>
            </a:r>
            <a:r>
              <a:rPr lang="en-US" altLang="ko-KR" sz="2000" dirty="0">
                <a:effectLst/>
                <a:latin typeface="Helvetica Neue" panose="02000503000000020004" pitchFamily="2" charset="0"/>
              </a:rPr>
              <a:t>,</a:t>
            </a:r>
            <a:r>
              <a:rPr lang="en-US" sz="2000" dirty="0">
                <a:effectLst/>
                <a:latin typeface="Helvetica Neue" panose="02000503000000020004" pitchFamily="2" charset="0"/>
              </a:rPr>
              <a:t>990</a:t>
            </a:r>
          </a:p>
          <a:p>
            <a:pPr marL="0" indent="0">
              <a:buNone/>
            </a:pPr>
            <a:endParaRPr lang="en-US" sz="1400" dirty="0">
              <a:effectLst/>
              <a:latin typeface="Helvetica Neue" panose="02000503000000020004" pitchFamily="2" charset="0"/>
            </a:endParaRPr>
          </a:p>
          <a:p>
            <a:pPr marL="0" indent="0">
              <a:buNone/>
            </a:pPr>
            <a:endParaRPr lang="en-US" sz="1400" dirty="0"/>
          </a:p>
          <a:p>
            <a:pPr marL="0" indent="0">
              <a:buNone/>
            </a:pPr>
            <a:r>
              <a:rPr lang="en-US" sz="1400" dirty="0"/>
              <a:t>  </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52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ECCF0-DBA3-A34F-50ED-7C18D2F7B19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Price difference for Passengers by Class</a:t>
            </a:r>
          </a:p>
        </p:txBody>
      </p:sp>
      <p:sp>
        <p:nvSpPr>
          <p:cNvPr id="4" name="TextBox 3">
            <a:extLst>
              <a:ext uri="{FF2B5EF4-FFF2-40B4-BE49-F238E27FC236}">
                <a16:creationId xmlns:a16="http://schemas.microsoft.com/office/drawing/2014/main" id="{33931CA6-39A8-F376-FA1B-4CCB37F50D28}"/>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400" dirty="0"/>
              <a:t>We differentiate the ticket price depending on their classes such as First, Business, Economy.</a:t>
            </a:r>
          </a:p>
          <a:p>
            <a:pPr marL="342900" indent="-228600" defTabSz="914400">
              <a:lnSpc>
                <a:spcPct val="90000"/>
              </a:lnSpc>
              <a:spcAft>
                <a:spcPts val="600"/>
              </a:spcAft>
              <a:buFont typeface="Arial" panose="020B0604020202020204" pitchFamily="34" charset="0"/>
              <a:buChar char="•"/>
            </a:pPr>
            <a:endParaRPr lang="en-US" sz="2400" dirty="0"/>
          </a:p>
          <a:p>
            <a:pPr marL="342900" indent="-228600" defTabSz="914400">
              <a:lnSpc>
                <a:spcPct val="90000"/>
              </a:lnSpc>
              <a:spcAft>
                <a:spcPts val="600"/>
              </a:spcAft>
              <a:buFont typeface="Arial" panose="020B0604020202020204" pitchFamily="34" charset="0"/>
              <a:buChar char="•"/>
            </a:pPr>
            <a:r>
              <a:rPr lang="en-US" sz="2400" dirty="0"/>
              <a:t>Price difference for passengers: First Class (10%) = ticket price * 10</a:t>
            </a:r>
          </a:p>
          <a:p>
            <a:pPr marL="3429000" lvl="8" defTabSz="914400">
              <a:lnSpc>
                <a:spcPct val="90000"/>
              </a:lnSpc>
              <a:spcAft>
                <a:spcPts val="600"/>
              </a:spcAft>
            </a:pPr>
            <a:r>
              <a:rPr lang="en-US" sz="2400" dirty="0"/>
              <a:t>	          Business Class (50%) = ticket price * 2</a:t>
            </a:r>
          </a:p>
          <a:p>
            <a:pPr marL="3429000" lvl="8" defTabSz="914400">
              <a:lnSpc>
                <a:spcPct val="90000"/>
              </a:lnSpc>
              <a:spcAft>
                <a:spcPts val="600"/>
              </a:spcAft>
            </a:pPr>
            <a:r>
              <a:rPr lang="en-US" sz="2400" dirty="0"/>
              <a:t>             Economy Class (40%) = regular ticket price</a:t>
            </a:r>
          </a:p>
          <a:p>
            <a:pPr indent="-228600" defTabSz="9144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76658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54FCE-151E-2778-4063-41FFEA6B8FAD}"/>
              </a:ext>
            </a:extLst>
          </p:cNvPr>
          <p:cNvSpPr>
            <a:spLocks noGrp="1"/>
          </p:cNvSpPr>
          <p:nvPr>
            <p:ph type="title"/>
          </p:nvPr>
        </p:nvSpPr>
        <p:spPr>
          <a:xfrm>
            <a:off x="5127586" y="427019"/>
            <a:ext cx="1130680" cy="706066"/>
          </a:xfrm>
        </p:spPr>
        <p:txBody>
          <a:bodyPr anchor="b">
            <a:normAutofit fontScale="90000"/>
          </a:bodyPr>
          <a:lstStyle/>
          <a:p>
            <a:r>
              <a:rPr lang="en-US" sz="4000" b="1" dirty="0"/>
              <a:t>KPI’s</a:t>
            </a:r>
          </a:p>
        </p:txBody>
      </p:sp>
      <p:pic>
        <p:nvPicPr>
          <p:cNvPr id="7" name="Graphic 6" descr="Business Growth">
            <a:extLst>
              <a:ext uri="{FF2B5EF4-FFF2-40B4-BE49-F238E27FC236}">
                <a16:creationId xmlns:a16="http://schemas.microsoft.com/office/drawing/2014/main" id="{C08396A1-AED3-E55C-2A87-4BB5581803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0B218B77-31FE-4D56-962C-A2FDB87E3B19}"/>
              </a:ext>
            </a:extLst>
          </p:cNvPr>
          <p:cNvSpPr>
            <a:spLocks noGrp="1"/>
          </p:cNvSpPr>
          <p:nvPr>
            <p:ph idx="1"/>
          </p:nvPr>
        </p:nvSpPr>
        <p:spPr>
          <a:xfrm>
            <a:off x="5127586" y="1637424"/>
            <a:ext cx="6623690" cy="4215913"/>
          </a:xfrm>
        </p:spPr>
        <p:txBody>
          <a:bodyPr anchor="t">
            <a:normAutofit/>
          </a:bodyPr>
          <a:lstStyle/>
          <a:p>
            <a:r>
              <a:rPr lang="en-US" sz="2000" u="sng" dirty="0"/>
              <a:t>Number of customer who visit the website</a:t>
            </a:r>
            <a:r>
              <a:rPr lang="en-US" sz="2000" dirty="0"/>
              <a:t>. </a:t>
            </a:r>
          </a:p>
          <a:p>
            <a:r>
              <a:rPr lang="en-US" sz="2000" u="sng" dirty="0"/>
              <a:t>MAU</a:t>
            </a:r>
            <a:r>
              <a:rPr lang="en-US" sz="2000" dirty="0"/>
              <a:t> (Measure of engagement for a particular product or object) </a:t>
            </a:r>
          </a:p>
          <a:p>
            <a:r>
              <a:rPr lang="en-US" sz="2000" u="sng" dirty="0"/>
              <a:t>Opportunities Won</a:t>
            </a:r>
            <a:r>
              <a:rPr lang="en-US" sz="2000" dirty="0"/>
              <a:t> : number of opportunities of ticket sale that actually result in a sale.</a:t>
            </a:r>
          </a:p>
          <a:p>
            <a:r>
              <a:rPr lang="en-US" sz="2000" u="sng" dirty="0"/>
              <a:t>CAC </a:t>
            </a:r>
            <a:r>
              <a:rPr lang="en-US" sz="2000" dirty="0"/>
              <a:t>(Customer acquisition cost) </a:t>
            </a:r>
          </a:p>
          <a:p>
            <a:pPr marL="0" indent="0">
              <a:buNone/>
            </a:pPr>
            <a:r>
              <a:rPr lang="en-US" sz="2000" dirty="0"/>
              <a:t> : how much an organization spend to acquire new customers.</a:t>
            </a:r>
          </a:p>
          <a:p>
            <a:r>
              <a:rPr lang="en-US" sz="2000" u="sng" dirty="0"/>
              <a:t>Sale Cycle </a:t>
            </a:r>
            <a:r>
              <a:rPr lang="en-US" sz="2000" dirty="0"/>
              <a:t>: Average number of days a ticket sold exists from it’s creation to it’s close date. </a:t>
            </a:r>
          </a:p>
          <a:p>
            <a:r>
              <a:rPr lang="en-US" sz="2000" u="sng" dirty="0"/>
              <a:t>Customer Lifetime Value</a:t>
            </a:r>
            <a:r>
              <a:rPr lang="en-US" sz="2000" dirty="0"/>
              <a:t> : Expectation to earn from a customer during the entire relationship with us.</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37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D937E-F3DF-AD7F-DBDB-562A5A42FB5C}"/>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2800" dirty="0">
                <a:solidFill>
                  <a:schemeClr val="bg1"/>
                </a:solidFill>
              </a:rPr>
              <a:t>Recommendation</a:t>
            </a:r>
          </a:p>
        </p:txBody>
      </p:sp>
      <p:sp>
        <p:nvSpPr>
          <p:cNvPr id="3" name="TextBox 2">
            <a:extLst>
              <a:ext uri="{FF2B5EF4-FFF2-40B4-BE49-F238E27FC236}">
                <a16:creationId xmlns:a16="http://schemas.microsoft.com/office/drawing/2014/main" id="{065A9E4F-B3ED-76D1-4628-75E836A0C290}"/>
              </a:ext>
            </a:extLst>
          </p:cNvPr>
          <p:cNvSpPr txBox="1"/>
          <p:nvPr/>
        </p:nvSpPr>
        <p:spPr>
          <a:xfrm>
            <a:off x="3583458" y="3333751"/>
            <a:ext cx="7228703" cy="1323439"/>
          </a:xfrm>
          <a:prstGeom prst="rect">
            <a:avLst/>
          </a:prstGeom>
          <a:noFill/>
        </p:spPr>
        <p:txBody>
          <a:bodyPr wrap="square" rtlCol="0">
            <a:spAutoFit/>
          </a:bodyPr>
          <a:lstStyle/>
          <a:p>
            <a:r>
              <a:rPr lang="en-US" sz="2000" dirty="0"/>
              <a:t>According to the price sensitivity, increasing the ticket price is easier to meet the breakeven point instead of increasing the number of tickets to be sold. Because, wealthier people are likely to be less sensitive about the increase in price than the less wealthy people.  </a:t>
            </a:r>
          </a:p>
        </p:txBody>
      </p:sp>
    </p:spTree>
    <p:extLst>
      <p:ext uri="{BB962C8B-B14F-4D97-AF65-F5344CB8AC3E}">
        <p14:creationId xmlns:p14="http://schemas.microsoft.com/office/powerpoint/2010/main" val="196817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ndscape and plane wing">
            <a:extLst>
              <a:ext uri="{FF2B5EF4-FFF2-40B4-BE49-F238E27FC236}">
                <a16:creationId xmlns:a16="http://schemas.microsoft.com/office/drawing/2014/main" id="{9F9BCBD0-98A9-BB8D-42D8-7E97CAB85DFB}"/>
              </a:ext>
            </a:extLst>
          </p:cNvPr>
          <p:cNvPicPr>
            <a:picLocks noChangeAspect="1"/>
          </p:cNvPicPr>
          <p:nvPr/>
        </p:nvPicPr>
        <p:blipFill rotWithShape="1">
          <a:blip r:embed="rId2"/>
          <a:srcRect t="12803" b="229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Title 1">
            <a:extLst>
              <a:ext uri="{FF2B5EF4-FFF2-40B4-BE49-F238E27FC236}">
                <a16:creationId xmlns:a16="http://schemas.microsoft.com/office/drawing/2014/main" id="{C61861C9-FFF0-FFD1-2355-757EB25BB60D}"/>
              </a:ext>
            </a:extLst>
          </p:cNvPr>
          <p:cNvSpPr>
            <a:spLocks noGrp="1"/>
          </p:cNvSpPr>
          <p:nvPr>
            <p:ph type="ctrTitle"/>
          </p:nvPr>
        </p:nvSpPr>
        <p:spPr>
          <a:xfrm>
            <a:off x="6203951" y="549275"/>
            <a:ext cx="5437187" cy="2986234"/>
          </a:xfrm>
        </p:spPr>
        <p:txBody>
          <a:bodyPr anchor="b">
            <a:normAutofit/>
          </a:bodyPr>
          <a:lstStyle/>
          <a:p>
            <a:r>
              <a:rPr lang="en-US" dirty="0"/>
              <a:t>JetBlue </a:t>
            </a:r>
          </a:p>
        </p:txBody>
      </p:sp>
      <p:sp>
        <p:nvSpPr>
          <p:cNvPr id="3" name="Subtitle 2">
            <a:extLst>
              <a:ext uri="{FF2B5EF4-FFF2-40B4-BE49-F238E27FC236}">
                <a16:creationId xmlns:a16="http://schemas.microsoft.com/office/drawing/2014/main" id="{3A30D99E-06E2-0A9E-7817-A20E3F0282E3}"/>
              </a:ext>
            </a:extLst>
          </p:cNvPr>
          <p:cNvSpPr>
            <a:spLocks noGrp="1"/>
          </p:cNvSpPr>
          <p:nvPr>
            <p:ph type="subTitle" idx="1"/>
          </p:nvPr>
        </p:nvSpPr>
        <p:spPr>
          <a:xfrm>
            <a:off x="6203951" y="3827610"/>
            <a:ext cx="5437187" cy="2265216"/>
          </a:xfrm>
        </p:spPr>
        <p:txBody>
          <a:bodyPr>
            <a:normAutofit/>
          </a:bodyPr>
          <a:lstStyle/>
          <a:p>
            <a:pPr algn="r"/>
            <a:r>
              <a:rPr lang="en-US" dirty="0">
                <a:solidFill>
                  <a:schemeClr val="tx1">
                    <a:alpha val="60000"/>
                  </a:schemeClr>
                </a:solidFill>
              </a:rPr>
              <a:t>July 2023</a:t>
            </a:r>
          </a:p>
          <a:p>
            <a:pPr algn="r"/>
            <a:r>
              <a:rPr lang="en-US" dirty="0">
                <a:solidFill>
                  <a:schemeClr val="tx1">
                    <a:alpha val="60000"/>
                  </a:schemeClr>
                </a:solidFill>
              </a:rPr>
              <a:t>Phalanx Analysis Group</a:t>
            </a:r>
          </a:p>
        </p:txBody>
      </p:sp>
    </p:spTree>
    <p:extLst>
      <p:ext uri="{BB962C8B-B14F-4D97-AF65-F5344CB8AC3E}">
        <p14:creationId xmlns:p14="http://schemas.microsoft.com/office/powerpoint/2010/main" val="33678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44045-39E9-109B-6D82-91B04A8E3157}"/>
              </a:ext>
            </a:extLst>
          </p:cNvPr>
          <p:cNvSpPr>
            <a:spLocks noGrp="1"/>
          </p:cNvSpPr>
          <p:nvPr>
            <p:ph type="title"/>
          </p:nvPr>
        </p:nvSpPr>
        <p:spPr>
          <a:xfrm>
            <a:off x="841248" y="548640"/>
            <a:ext cx="3600860" cy="5431536"/>
          </a:xfrm>
        </p:spPr>
        <p:txBody>
          <a:bodyPr>
            <a:normAutofit/>
          </a:bodyPr>
          <a:lstStyle/>
          <a:p>
            <a:r>
              <a:rPr lang="en-US" sz="5400"/>
              <a:t>Table of Content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94C0EE-255B-94F4-91A8-B038B34131F5}"/>
              </a:ext>
            </a:extLst>
          </p:cNvPr>
          <p:cNvSpPr>
            <a:spLocks noGrp="1"/>
          </p:cNvSpPr>
          <p:nvPr>
            <p:ph idx="1"/>
          </p:nvPr>
        </p:nvSpPr>
        <p:spPr>
          <a:xfrm>
            <a:off x="5126418" y="552091"/>
            <a:ext cx="6224335" cy="5431536"/>
          </a:xfrm>
        </p:spPr>
        <p:txBody>
          <a:bodyPr anchor="ctr">
            <a:normAutofit/>
          </a:bodyPr>
          <a:lstStyle/>
          <a:p>
            <a:pPr marL="457200" indent="-457200">
              <a:lnSpc>
                <a:spcPct val="150000"/>
              </a:lnSpc>
              <a:buAutoNum type="arabicPeriod"/>
            </a:pPr>
            <a:r>
              <a:rPr lang="en-US" sz="2200" dirty="0"/>
              <a:t>Problem Statement and Understanding</a:t>
            </a:r>
          </a:p>
          <a:p>
            <a:pPr marL="457200" indent="-457200">
              <a:lnSpc>
                <a:spcPct val="150000"/>
              </a:lnSpc>
              <a:buAutoNum type="arabicPeriod"/>
            </a:pPr>
            <a:r>
              <a:rPr lang="en-US" sz="2200" dirty="0"/>
              <a:t>Most Profitable Round Trip</a:t>
            </a:r>
          </a:p>
          <a:p>
            <a:pPr marL="457200" indent="-457200">
              <a:lnSpc>
                <a:spcPct val="150000"/>
              </a:lnSpc>
              <a:buAutoNum type="arabicPeriod"/>
            </a:pPr>
            <a:r>
              <a:rPr lang="en-US" sz="2200" dirty="0"/>
              <a:t>Routes on Location factor</a:t>
            </a:r>
          </a:p>
          <a:p>
            <a:pPr marL="457200" indent="-457200">
              <a:lnSpc>
                <a:spcPct val="150000"/>
              </a:lnSpc>
              <a:buAutoNum type="arabicPeriod"/>
            </a:pPr>
            <a:r>
              <a:rPr lang="en-US" sz="2200" dirty="0"/>
              <a:t>Breakeven point and KPI’s</a:t>
            </a:r>
          </a:p>
          <a:p>
            <a:pPr marL="457200" indent="-457200">
              <a:lnSpc>
                <a:spcPct val="150000"/>
              </a:lnSpc>
              <a:buAutoNum type="arabicPeriod"/>
            </a:pPr>
            <a:r>
              <a:rPr lang="en-US" sz="2200" dirty="0"/>
              <a:t>Recommendations</a:t>
            </a:r>
          </a:p>
        </p:txBody>
      </p:sp>
    </p:spTree>
    <p:extLst>
      <p:ext uri="{BB962C8B-B14F-4D97-AF65-F5344CB8AC3E}">
        <p14:creationId xmlns:p14="http://schemas.microsoft.com/office/powerpoint/2010/main" val="255312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ACBAC64-82A4-B364-5D24-64478DB7497D}"/>
              </a:ext>
            </a:extLst>
          </p:cNvPr>
          <p:cNvSpPr>
            <a:spLocks noGrp="1"/>
          </p:cNvSpPr>
          <p:nvPr>
            <p:ph type="title"/>
          </p:nvPr>
        </p:nvSpPr>
        <p:spPr>
          <a:xfrm>
            <a:off x="838200" y="713312"/>
            <a:ext cx="4038600" cy="5431376"/>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DD9C7C82-E728-6CE1-5A40-B3DF1ADFB222}"/>
              </a:ext>
            </a:extLst>
          </p:cNvPr>
          <p:cNvSpPr>
            <a:spLocks noGrp="1"/>
          </p:cNvSpPr>
          <p:nvPr>
            <p:ph idx="1"/>
          </p:nvPr>
        </p:nvSpPr>
        <p:spPr>
          <a:xfrm>
            <a:off x="6095999" y="713313"/>
            <a:ext cx="5257801" cy="5431376"/>
          </a:xfrm>
        </p:spPr>
        <p:txBody>
          <a:bodyPr anchor="ctr">
            <a:normAutofit/>
          </a:bodyPr>
          <a:lstStyle/>
          <a:p>
            <a:pPr marL="0" indent="0">
              <a:buNone/>
            </a:pPr>
            <a:r>
              <a:rPr lang="en-US" sz="2000"/>
              <a:t>We want to know five new airplanes that provide most profitable round trip flights to enter the United States domestic market. </a:t>
            </a:r>
          </a:p>
        </p:txBody>
      </p:sp>
    </p:spTree>
    <p:extLst>
      <p:ext uri="{BB962C8B-B14F-4D97-AF65-F5344CB8AC3E}">
        <p14:creationId xmlns:p14="http://schemas.microsoft.com/office/powerpoint/2010/main" val="17431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9F084-EE3D-DFFA-1190-5F9DD4D23FDA}"/>
              </a:ext>
            </a:extLst>
          </p:cNvPr>
          <p:cNvSpPr>
            <a:spLocks noGrp="1"/>
          </p:cNvSpPr>
          <p:nvPr>
            <p:ph type="title"/>
          </p:nvPr>
        </p:nvSpPr>
        <p:spPr>
          <a:xfrm>
            <a:off x="838200" y="557189"/>
            <a:ext cx="3374136" cy="5567891"/>
          </a:xfrm>
        </p:spPr>
        <p:txBody>
          <a:bodyPr>
            <a:normAutofit/>
          </a:bodyPr>
          <a:lstStyle/>
          <a:p>
            <a:r>
              <a:rPr lang="en-US" sz="4000"/>
              <a:t>Understanding</a:t>
            </a:r>
          </a:p>
        </p:txBody>
      </p:sp>
      <p:graphicFrame>
        <p:nvGraphicFramePr>
          <p:cNvPr id="5" name="Content Placeholder 2">
            <a:extLst>
              <a:ext uri="{FF2B5EF4-FFF2-40B4-BE49-F238E27FC236}">
                <a16:creationId xmlns:a16="http://schemas.microsoft.com/office/drawing/2014/main" id="{A51C0700-EC20-38D2-52C7-9DF1751E5756}"/>
              </a:ext>
            </a:extLst>
          </p:cNvPr>
          <p:cNvGraphicFramePr>
            <a:graphicFrameLocks noGrp="1"/>
          </p:cNvGraphicFramePr>
          <p:nvPr>
            <p:ph idx="1"/>
            <p:extLst>
              <p:ext uri="{D42A27DB-BD31-4B8C-83A1-F6EECF244321}">
                <p14:modId xmlns:p14="http://schemas.microsoft.com/office/powerpoint/2010/main" val="259518990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55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1F838-33EF-52D5-6876-29BBAB52A8DE}"/>
              </a:ext>
            </a:extLst>
          </p:cNvPr>
          <p:cNvSpPr>
            <a:spLocks noGrp="1"/>
          </p:cNvSpPr>
          <p:nvPr>
            <p:ph type="title"/>
          </p:nvPr>
        </p:nvSpPr>
        <p:spPr>
          <a:xfrm>
            <a:off x="1028700" y="1967266"/>
            <a:ext cx="2628900" cy="2547257"/>
          </a:xfrm>
          <a:noFill/>
        </p:spPr>
        <p:txBody>
          <a:bodyPr vert="horz" lIns="91440" tIns="45720" rIns="91440" bIns="45720" rtlCol="0" anchor="ctr" anchorCtr="0">
            <a:normAutofit/>
          </a:bodyPr>
          <a:lstStyle/>
          <a:p>
            <a:pPr algn="ctr"/>
            <a:r>
              <a:rPr lang="en-US" sz="3600" kern="1200">
                <a:solidFill>
                  <a:srgbClr val="FFFFFF"/>
                </a:solidFill>
                <a:latin typeface="+mj-lt"/>
                <a:ea typeface="+mj-ea"/>
                <a:cs typeface="+mj-cs"/>
              </a:rPr>
              <a:t>10 Busiest Round-Trip Routes</a:t>
            </a:r>
          </a:p>
        </p:txBody>
      </p:sp>
      <p:pic>
        <p:nvPicPr>
          <p:cNvPr id="4" name="Content Placeholder 3" descr="A screenshot of a table&#10;&#10;Description automatically generated">
            <a:extLst>
              <a:ext uri="{FF2B5EF4-FFF2-40B4-BE49-F238E27FC236}">
                <a16:creationId xmlns:a16="http://schemas.microsoft.com/office/drawing/2014/main" id="{B3FB975F-FF89-FA41-2552-08302923FA2E}"/>
              </a:ext>
            </a:extLst>
          </p:cNvPr>
          <p:cNvPicPr>
            <a:picLocks noGrp="1" noChangeAspect="1"/>
          </p:cNvPicPr>
          <p:nvPr>
            <p:ph idx="1"/>
          </p:nvPr>
        </p:nvPicPr>
        <p:blipFill>
          <a:blip r:embed="rId2"/>
          <a:stretch>
            <a:fillRect/>
          </a:stretch>
        </p:blipFill>
        <p:spPr>
          <a:xfrm>
            <a:off x="5863601" y="643466"/>
            <a:ext cx="4608130" cy="5568739"/>
          </a:xfrm>
          <a:prstGeom prst="rect">
            <a:avLst/>
          </a:prstGeom>
        </p:spPr>
      </p:pic>
    </p:spTree>
    <p:extLst>
      <p:ext uri="{BB962C8B-B14F-4D97-AF65-F5344CB8AC3E}">
        <p14:creationId xmlns:p14="http://schemas.microsoft.com/office/powerpoint/2010/main" val="218869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96B091-C3BC-456E-69B8-A3D85D8D783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10 Most Profitable Round-trip Routes</a:t>
            </a:r>
          </a:p>
        </p:txBody>
      </p:sp>
      <p:graphicFrame>
        <p:nvGraphicFramePr>
          <p:cNvPr id="39" name="Content Placeholder 8">
            <a:extLst>
              <a:ext uri="{FF2B5EF4-FFF2-40B4-BE49-F238E27FC236}">
                <a16:creationId xmlns:a16="http://schemas.microsoft.com/office/drawing/2014/main" id="{FE75188E-B682-2269-B061-1A281051BB48}"/>
              </a:ext>
            </a:extLst>
          </p:cNvPr>
          <p:cNvGraphicFramePr>
            <a:graphicFrameLocks noGrp="1"/>
          </p:cNvGraphicFramePr>
          <p:nvPr>
            <p:ph idx="1"/>
            <p:extLst>
              <p:ext uri="{D42A27DB-BD31-4B8C-83A1-F6EECF244321}">
                <p14:modId xmlns:p14="http://schemas.microsoft.com/office/powerpoint/2010/main" val="278532868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A76E8E3-3948-B93D-6847-49A4145C1D2E}"/>
              </a:ext>
            </a:extLst>
          </p:cNvPr>
          <p:cNvSpPr txBox="1"/>
          <p:nvPr/>
        </p:nvSpPr>
        <p:spPr>
          <a:xfrm>
            <a:off x="156411" y="2249116"/>
            <a:ext cx="3600450" cy="369332"/>
          </a:xfrm>
          <a:prstGeom prst="rect">
            <a:avLst/>
          </a:prstGeom>
          <a:noFill/>
        </p:spPr>
        <p:txBody>
          <a:bodyPr wrap="square" rtlCol="0">
            <a:spAutoFit/>
          </a:bodyPr>
          <a:lstStyle/>
          <a:p>
            <a:r>
              <a:rPr lang="en-US" sz="1800" dirty="0"/>
              <a:t>* Without upfront airplane Cost</a:t>
            </a:r>
            <a:endParaRPr lang="en-US" dirty="0"/>
          </a:p>
        </p:txBody>
      </p:sp>
    </p:spTree>
    <p:extLst>
      <p:ext uri="{BB962C8B-B14F-4D97-AF65-F5344CB8AC3E}">
        <p14:creationId xmlns:p14="http://schemas.microsoft.com/office/powerpoint/2010/main" val="268296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992E7-0869-1E09-2C2C-EAD3ACCC8AA1}"/>
              </a:ext>
            </a:extLst>
          </p:cNvPr>
          <p:cNvSpPr>
            <a:spLocks noGrp="1"/>
          </p:cNvSpPr>
          <p:nvPr>
            <p:ph type="title"/>
          </p:nvPr>
        </p:nvSpPr>
        <p:spPr>
          <a:xfrm>
            <a:off x="630936" y="640823"/>
            <a:ext cx="3419856" cy="5583148"/>
          </a:xfrm>
        </p:spPr>
        <p:txBody>
          <a:bodyPr anchor="ctr">
            <a:normAutofit/>
          </a:bodyPr>
          <a:lstStyle/>
          <a:p>
            <a:r>
              <a:rPr lang="en-US" sz="4600" dirty="0"/>
              <a:t>10 Most Profitable Round-trip Routes Without upfront airplane Cost</a:t>
            </a:r>
            <a:br>
              <a:rPr lang="en-US" sz="4600" dirty="0"/>
            </a:br>
            <a:r>
              <a:rPr lang="en-US" sz="4600" dirty="0"/>
              <a:t>- Summary</a:t>
            </a:r>
          </a:p>
        </p:txBody>
      </p:sp>
      <p:sp>
        <p:nvSpPr>
          <p:cNvPr id="2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letters&#10;&#10;Description automatically generated">
            <a:extLst>
              <a:ext uri="{FF2B5EF4-FFF2-40B4-BE49-F238E27FC236}">
                <a16:creationId xmlns:a16="http://schemas.microsoft.com/office/drawing/2014/main" id="{19148128-B749-046F-6630-011505DF6D56}"/>
              </a:ext>
            </a:extLst>
          </p:cNvPr>
          <p:cNvPicPr>
            <a:picLocks noChangeAspect="1"/>
          </p:cNvPicPr>
          <p:nvPr/>
        </p:nvPicPr>
        <p:blipFill>
          <a:blip r:embed="rId2"/>
          <a:stretch>
            <a:fillRect/>
          </a:stretch>
        </p:blipFill>
        <p:spPr>
          <a:xfrm>
            <a:off x="5045965" y="766534"/>
            <a:ext cx="5721097" cy="3790226"/>
          </a:xfrm>
          <a:prstGeom prst="rect">
            <a:avLst/>
          </a:prstGeom>
        </p:spPr>
      </p:pic>
      <p:sp>
        <p:nvSpPr>
          <p:cNvPr id="8" name="Content Placeholder 7">
            <a:extLst>
              <a:ext uri="{FF2B5EF4-FFF2-40B4-BE49-F238E27FC236}">
                <a16:creationId xmlns:a16="http://schemas.microsoft.com/office/drawing/2014/main" id="{5548E3DC-21FB-7B39-2E6D-8C99B0E9ED31}"/>
              </a:ext>
            </a:extLst>
          </p:cNvPr>
          <p:cNvSpPr>
            <a:spLocks noGrp="1"/>
          </p:cNvSpPr>
          <p:nvPr>
            <p:ph idx="1"/>
          </p:nvPr>
        </p:nvSpPr>
        <p:spPr>
          <a:xfrm>
            <a:off x="4654296" y="4798577"/>
            <a:ext cx="6894576" cy="1428487"/>
          </a:xfrm>
        </p:spPr>
        <p:txBody>
          <a:bodyPr anchor="t">
            <a:normAutofit/>
          </a:bodyPr>
          <a:lstStyle/>
          <a:p>
            <a:pPr>
              <a:buFont typeface="Wingdings" pitchFamily="2" charset="2"/>
              <a:buChar char="ü"/>
            </a:pPr>
            <a:r>
              <a:rPr lang="en-US" sz="2400" b="0" i="0" u="none" strike="noStrike" dirty="0">
                <a:effectLst/>
              </a:rPr>
              <a:t> Total Revenue:  </a:t>
            </a:r>
            <a:r>
              <a:rPr lang="en-US" sz="2000" b="0" i="0" u="none" strike="noStrike" dirty="0">
                <a:solidFill>
                  <a:srgbClr val="212121"/>
                </a:solidFill>
                <a:effectLst/>
              </a:rPr>
              <a:t>8720522540.963951</a:t>
            </a:r>
            <a:endParaRPr lang="en-US" sz="2400" b="0" i="0" u="none" strike="noStrike" dirty="0">
              <a:effectLst/>
            </a:endParaRPr>
          </a:p>
          <a:p>
            <a:pPr>
              <a:buFont typeface="Wingdings" pitchFamily="2" charset="2"/>
              <a:buChar char="ü"/>
            </a:pPr>
            <a:r>
              <a:rPr lang="en-US" sz="2400" b="0" i="0" u="none" strike="noStrike" dirty="0">
                <a:effectLst/>
              </a:rPr>
              <a:t> Total Cost</a:t>
            </a:r>
            <a:r>
              <a:rPr lang="en-US" b="0" i="0" u="none" strike="noStrike" dirty="0">
                <a:effectLst/>
              </a:rPr>
              <a:t>:  </a:t>
            </a:r>
            <a:r>
              <a:rPr lang="en-US" sz="2000" b="0" i="0" u="none" strike="noStrike" dirty="0">
                <a:solidFill>
                  <a:srgbClr val="212121"/>
                </a:solidFill>
                <a:effectLst/>
              </a:rPr>
              <a:t>50851857313</a:t>
            </a:r>
            <a:r>
              <a:rPr lang="en-US" sz="1800" b="0" i="0" u="none" strike="noStrike" dirty="0">
                <a:solidFill>
                  <a:srgbClr val="212121"/>
                </a:solidFill>
                <a:effectLst/>
              </a:rPr>
              <a:t>.32</a:t>
            </a:r>
            <a:endParaRPr lang="en-US" sz="2400" b="0" i="0" u="none" strike="noStrike" dirty="0">
              <a:effectLst/>
            </a:endParaRPr>
          </a:p>
          <a:p>
            <a:pPr>
              <a:buFont typeface="Wingdings" pitchFamily="2" charset="2"/>
              <a:buChar char="ü"/>
            </a:pPr>
            <a:r>
              <a:rPr lang="en-US" sz="2400" b="0" i="0" u="none" strike="noStrike" dirty="0">
                <a:effectLst/>
              </a:rPr>
              <a:t> Total Profit:  </a:t>
            </a:r>
            <a:r>
              <a:rPr lang="en-US" sz="2000" b="0" i="0" u="none" strike="noStrike" dirty="0">
                <a:solidFill>
                  <a:srgbClr val="212121"/>
                </a:solidFill>
                <a:effectLst/>
              </a:rPr>
              <a:t>51109.29999999999</a:t>
            </a:r>
            <a:endParaRPr lang="en-US" sz="2400" dirty="0"/>
          </a:p>
        </p:txBody>
      </p:sp>
    </p:spTree>
    <p:extLst>
      <p:ext uri="{BB962C8B-B14F-4D97-AF65-F5344CB8AC3E}">
        <p14:creationId xmlns:p14="http://schemas.microsoft.com/office/powerpoint/2010/main" val="406611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58B5E-6D79-85C0-0531-13740E590FA8}"/>
              </a:ext>
            </a:extLst>
          </p:cNvPr>
          <p:cNvSpPr>
            <a:spLocks noGrp="1"/>
          </p:cNvSpPr>
          <p:nvPr>
            <p:ph type="title"/>
          </p:nvPr>
        </p:nvSpPr>
        <p:spPr>
          <a:xfrm>
            <a:off x="838201" y="365125"/>
            <a:ext cx="5251316" cy="1807305"/>
          </a:xfrm>
        </p:spPr>
        <p:txBody>
          <a:bodyPr>
            <a:normAutofit/>
          </a:bodyPr>
          <a:lstStyle/>
          <a:p>
            <a:r>
              <a:rPr lang="en-US" dirty="0"/>
              <a:t>Examples of factors to recommend investing</a:t>
            </a:r>
          </a:p>
        </p:txBody>
      </p:sp>
      <p:sp>
        <p:nvSpPr>
          <p:cNvPr id="3" name="Content Placeholder 2">
            <a:extLst>
              <a:ext uri="{FF2B5EF4-FFF2-40B4-BE49-F238E27FC236}">
                <a16:creationId xmlns:a16="http://schemas.microsoft.com/office/drawing/2014/main" id="{8B69CFC6-CBE6-8170-C67E-9637635FDE7E}"/>
              </a:ext>
            </a:extLst>
          </p:cNvPr>
          <p:cNvSpPr>
            <a:spLocks noGrp="1"/>
          </p:cNvSpPr>
          <p:nvPr>
            <p:ph idx="1"/>
          </p:nvPr>
        </p:nvSpPr>
        <p:spPr>
          <a:xfrm>
            <a:off x="838201" y="2354675"/>
            <a:ext cx="5251316" cy="3955320"/>
          </a:xfrm>
        </p:spPr>
        <p:txBody>
          <a:bodyPr>
            <a:normAutofit fontScale="92500" lnSpcReduction="10000"/>
          </a:bodyPr>
          <a:lstStyle/>
          <a:p>
            <a:pPr>
              <a:lnSpc>
                <a:spcPct val="150000"/>
              </a:lnSpc>
            </a:pPr>
            <a:r>
              <a:rPr lang="en-US" sz="2600" dirty="0"/>
              <a:t> Dates  ( x )</a:t>
            </a:r>
          </a:p>
          <a:p>
            <a:pPr>
              <a:lnSpc>
                <a:spcPct val="150000"/>
              </a:lnSpc>
            </a:pPr>
            <a:r>
              <a:rPr lang="en-US" sz="2600" dirty="0"/>
              <a:t>Location ( x )</a:t>
            </a:r>
          </a:p>
          <a:p>
            <a:pPr>
              <a:lnSpc>
                <a:spcPct val="150000"/>
              </a:lnSpc>
            </a:pPr>
            <a:r>
              <a:rPr lang="en-US" sz="2600" dirty="0"/>
              <a:t>Number of tickets ( O )</a:t>
            </a:r>
          </a:p>
          <a:p>
            <a:pPr>
              <a:lnSpc>
                <a:spcPct val="150000"/>
              </a:lnSpc>
            </a:pPr>
            <a:r>
              <a:rPr lang="en-US" sz="2600" dirty="0"/>
              <a:t>Ticket Price ( O )</a:t>
            </a:r>
          </a:p>
          <a:p>
            <a:pPr>
              <a:lnSpc>
                <a:spcPct val="150000"/>
              </a:lnSpc>
            </a:pPr>
            <a:r>
              <a:rPr lang="en-US" sz="2600" dirty="0"/>
              <a:t>Price difference for passengers ( O )</a:t>
            </a:r>
          </a:p>
          <a:p>
            <a:pPr>
              <a:lnSpc>
                <a:spcPct val="150000"/>
              </a:lnSpc>
            </a:pPr>
            <a:r>
              <a:rPr lang="en-US" sz="2600" dirty="0"/>
              <a:t>Increase in Baggage Cost (O)</a:t>
            </a:r>
          </a:p>
          <a:p>
            <a:pPr marL="0" indent="0">
              <a:buNone/>
            </a:pPr>
            <a:endParaRPr lang="en-US" sz="2000" dirty="0"/>
          </a:p>
          <a:p>
            <a:pPr marL="0" indent="0">
              <a:buNone/>
            </a:pPr>
            <a:endParaRPr lang="en-US" sz="2000" dirty="0"/>
          </a:p>
          <a:p>
            <a:endParaRPr lang="en-US" sz="2000" dirty="0"/>
          </a:p>
          <a:p>
            <a:endParaRPr lang="en-US" sz="2000" dirty="0"/>
          </a:p>
        </p:txBody>
      </p:sp>
      <p:pic>
        <p:nvPicPr>
          <p:cNvPr id="5" name="Picture 4" descr="Codes on papers">
            <a:extLst>
              <a:ext uri="{FF2B5EF4-FFF2-40B4-BE49-F238E27FC236}">
                <a16:creationId xmlns:a16="http://schemas.microsoft.com/office/drawing/2014/main" id="{397C7C42-5D2F-F8CF-B1F1-277CAEEF20E1}"/>
              </a:ext>
            </a:extLst>
          </p:cNvPr>
          <p:cNvPicPr>
            <a:picLocks noChangeAspect="1"/>
          </p:cNvPicPr>
          <p:nvPr/>
        </p:nvPicPr>
        <p:blipFill rotWithShape="1">
          <a:blip r:embed="rId2"/>
          <a:srcRect l="21955" r="2000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3214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B84613-AA0C-12BB-BA38-9B8EBE48AE80}"/>
              </a:ext>
            </a:extLst>
          </p:cNvPr>
          <p:cNvSpPr>
            <a:spLocks noGrp="1"/>
          </p:cNvSpPr>
          <p:nvPr>
            <p:ph type="title"/>
          </p:nvPr>
        </p:nvSpPr>
        <p:spPr>
          <a:xfrm>
            <a:off x="5526156" y="365125"/>
            <a:ext cx="5827643" cy="1433433"/>
          </a:xfrm>
        </p:spPr>
        <p:txBody>
          <a:bodyPr anchor="b">
            <a:normAutofit/>
          </a:bodyPr>
          <a:lstStyle/>
          <a:p>
            <a:r>
              <a:rPr lang="en-US" dirty="0"/>
              <a:t>Strategy Theories</a:t>
            </a:r>
          </a:p>
        </p:txBody>
      </p:sp>
      <p:pic>
        <p:nvPicPr>
          <p:cNvPr id="16" name="Graphic 6" descr="Airplane">
            <a:extLst>
              <a:ext uri="{FF2B5EF4-FFF2-40B4-BE49-F238E27FC236}">
                <a16:creationId xmlns:a16="http://schemas.microsoft.com/office/drawing/2014/main" id="{9A47E5CA-D68D-81F6-BF03-A62C1D637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717" y="2782956"/>
            <a:ext cx="3449030" cy="3449030"/>
          </a:xfrm>
          <a:prstGeom prst="rect">
            <a:avLst/>
          </a:prstGeom>
        </p:spPr>
      </p:pic>
      <p:sp>
        <p:nvSpPr>
          <p:cNvPr id="3" name="Content Placeholder 2">
            <a:extLst>
              <a:ext uri="{FF2B5EF4-FFF2-40B4-BE49-F238E27FC236}">
                <a16:creationId xmlns:a16="http://schemas.microsoft.com/office/drawing/2014/main" id="{1A94C068-3C9A-1910-8BE2-DBC40340DC7B}"/>
              </a:ext>
            </a:extLst>
          </p:cNvPr>
          <p:cNvSpPr>
            <a:spLocks noGrp="1"/>
          </p:cNvSpPr>
          <p:nvPr>
            <p:ph idx="1"/>
          </p:nvPr>
        </p:nvSpPr>
        <p:spPr>
          <a:xfrm>
            <a:off x="5035616" y="2110837"/>
            <a:ext cx="6876298" cy="4561812"/>
          </a:xfrm>
        </p:spPr>
        <p:txBody>
          <a:bodyPr anchor="t">
            <a:normAutofit/>
          </a:bodyPr>
          <a:lstStyle/>
          <a:p>
            <a:pPr marL="0" indent="0">
              <a:buNone/>
            </a:pPr>
            <a:r>
              <a:rPr lang="en-US" sz="2000" dirty="0"/>
              <a:t>Upfront Cost for Each airplane  = </a:t>
            </a:r>
            <a:r>
              <a:rPr lang="en-US" sz="2000" b="1" dirty="0"/>
              <a:t>$ 90 million</a:t>
            </a:r>
          </a:p>
          <a:p>
            <a:pPr marL="0" indent="0">
              <a:buNone/>
            </a:pPr>
            <a:endParaRPr lang="en-US" sz="2000" b="1" dirty="0"/>
          </a:p>
          <a:p>
            <a:pPr marL="0" indent="0">
              <a:buNone/>
            </a:pPr>
            <a:r>
              <a:rPr lang="en-US" sz="2000" b="1" u="sng" dirty="0"/>
              <a:t>Factors     </a:t>
            </a:r>
            <a:r>
              <a:rPr lang="en-US" sz="2000" b="1" dirty="0"/>
              <a:t>                        </a:t>
            </a:r>
            <a:r>
              <a:rPr lang="en-US" sz="2000" b="1" u="sng" dirty="0"/>
              <a:t>Content </a:t>
            </a:r>
          </a:p>
          <a:p>
            <a:r>
              <a:rPr lang="en-US" sz="2000" dirty="0"/>
              <a:t>Number of tickets: sell more tickets </a:t>
            </a:r>
          </a:p>
          <a:p>
            <a:r>
              <a:rPr lang="en-US" sz="2000" dirty="0"/>
              <a:t>Ticket Price: make ticket price double </a:t>
            </a:r>
          </a:p>
          <a:p>
            <a:r>
              <a:rPr lang="en-US" sz="2000" dirty="0"/>
              <a:t>Increase in Baggage Cost: double the baggage Cost. </a:t>
            </a:r>
          </a:p>
          <a:p>
            <a:r>
              <a:rPr lang="en-US" sz="2000" dirty="0"/>
              <a:t>Price difference for passengers:    10% = ticket price * 10</a:t>
            </a:r>
          </a:p>
          <a:p>
            <a:pPr marL="3657600" lvl="8" indent="0">
              <a:buNone/>
            </a:pPr>
            <a:r>
              <a:rPr lang="en-US" sz="2000" dirty="0"/>
              <a:t> 50% = ticket price * 2</a:t>
            </a:r>
          </a:p>
          <a:p>
            <a:pPr marL="3657600" lvl="8" indent="0">
              <a:buNone/>
            </a:pPr>
            <a:r>
              <a:rPr lang="en-US" sz="2000" dirty="0"/>
              <a:t> 40% = regular ticket price</a:t>
            </a: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2005271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573</TotalTime>
  <Words>630</Words>
  <Application>Microsoft Macintosh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Helvetica Neue</vt:lpstr>
      <vt:lpstr>Wingdings</vt:lpstr>
      <vt:lpstr>Office Theme</vt:lpstr>
      <vt:lpstr>JetBlue </vt:lpstr>
      <vt:lpstr>Table of Content</vt:lpstr>
      <vt:lpstr>Problem Statement</vt:lpstr>
      <vt:lpstr>Understanding</vt:lpstr>
      <vt:lpstr>10 Busiest Round-Trip Routes</vt:lpstr>
      <vt:lpstr>10 Most Profitable Round-trip Routes</vt:lpstr>
      <vt:lpstr>10 Most Profitable Round-trip Routes Without upfront airplane Cost - Summary</vt:lpstr>
      <vt:lpstr>Examples of factors to recommend investing</vt:lpstr>
      <vt:lpstr>Strategy Theories</vt:lpstr>
      <vt:lpstr>Check if Capacity &lt; Number of Passengers</vt:lpstr>
      <vt:lpstr>5 Round Trip Routes on Location Factor </vt:lpstr>
      <vt:lpstr>Change in number of tickets</vt:lpstr>
      <vt:lpstr>Change in Ticket Price</vt:lpstr>
      <vt:lpstr>Change in Baggage Cost </vt:lpstr>
      <vt:lpstr>Price difference for Passengers by Class</vt:lpstr>
      <vt:lpstr>KPI’s</vt:lpstr>
      <vt:lpstr>Recommendation</vt:lpstr>
      <vt:lpstr>JetBlue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JetBlue </dc:title>
  <dc:creator>yujin Im</dc:creator>
  <cp:lastModifiedBy>yujin Im</cp:lastModifiedBy>
  <cp:revision>73</cp:revision>
  <dcterms:created xsi:type="dcterms:W3CDTF">2023-07-04T22:07:00Z</dcterms:created>
  <dcterms:modified xsi:type="dcterms:W3CDTF">2023-08-04T16:28:37Z</dcterms:modified>
</cp:coreProperties>
</file>