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Cormorant Garamond"/>
      <p:regular r:id="rId41"/>
      <p:bold r:id="rId42"/>
      <p:italic r:id="rId43"/>
      <p:boldItalic r:id="rId44"/>
    </p:embeddedFont>
    <p:embeddedFont>
      <p:font typeface="Roboto"/>
      <p:regular r:id="rId45"/>
      <p:bold r:id="rId46"/>
      <p:italic r:id="rId47"/>
      <p:boldItalic r:id="rId48"/>
    </p:embeddedFont>
    <p:embeddedFont>
      <p:font typeface="Fira Sans Extra Condensed Medium"/>
      <p:regular r:id="rId49"/>
      <p:bold r:id="rId50"/>
      <p:italic r:id="rId51"/>
      <p:boldItalic r:id="rId52"/>
    </p:embeddedFont>
    <p:embeddedFont>
      <p:font typeface="Spectral"/>
      <p:regular r:id="rId53"/>
      <p:bold r:id="rId54"/>
      <p:italic r:id="rId55"/>
      <p:boldItalic r:id="rId56"/>
    </p:embeddedFont>
    <p:embeddedFont>
      <p:font typeface="Spectral SemiBold"/>
      <p:regular r:id="rId57"/>
      <p:bold r:id="rId58"/>
      <p:italic r:id="rId59"/>
      <p:boldItalic r:id="rId60"/>
    </p:embeddedFont>
    <p:embeddedFont>
      <p:font typeface="Spectral Medium"/>
      <p:regular r:id="rId61"/>
      <p:bold r:id="rId62"/>
      <p:italic r:id="rId63"/>
      <p:boldItalic r:id="rId64"/>
    </p:embeddedFont>
    <p:embeddedFont>
      <p:font typeface="Merriweather"/>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CormorantGaramond-bold.fntdata"/><Relationship Id="rId41" Type="http://schemas.openxmlformats.org/officeDocument/2006/relationships/font" Target="fonts/CormorantGaramond-regular.fntdata"/><Relationship Id="rId44" Type="http://schemas.openxmlformats.org/officeDocument/2006/relationships/font" Target="fonts/CormorantGaramond-boldItalic.fntdata"/><Relationship Id="rId43" Type="http://schemas.openxmlformats.org/officeDocument/2006/relationships/font" Target="fonts/CormorantGaramond-italic.fntdata"/><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FiraSansExtraCondensedMedium-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SpectralMedium-bold.fntdata"/><Relationship Id="rId61" Type="http://schemas.openxmlformats.org/officeDocument/2006/relationships/font" Target="fonts/SpectralMedium-regular.fntdata"/><Relationship Id="rId20" Type="http://schemas.openxmlformats.org/officeDocument/2006/relationships/slide" Target="slides/slide16.xml"/><Relationship Id="rId64" Type="http://schemas.openxmlformats.org/officeDocument/2006/relationships/font" Target="fonts/SpectralMedium-boldItalic.fntdata"/><Relationship Id="rId63" Type="http://schemas.openxmlformats.org/officeDocument/2006/relationships/font" Target="fonts/SpectralMedium-italic.fntdata"/><Relationship Id="rId22" Type="http://schemas.openxmlformats.org/officeDocument/2006/relationships/slide" Target="slides/slide18.xml"/><Relationship Id="rId66" Type="http://schemas.openxmlformats.org/officeDocument/2006/relationships/font" Target="fonts/Merriweather-bold.fntdata"/><Relationship Id="rId21" Type="http://schemas.openxmlformats.org/officeDocument/2006/relationships/slide" Target="slides/slide17.xml"/><Relationship Id="rId65" Type="http://schemas.openxmlformats.org/officeDocument/2006/relationships/font" Target="fonts/Merriweather-regular.fntdata"/><Relationship Id="rId24" Type="http://schemas.openxmlformats.org/officeDocument/2006/relationships/slide" Target="slides/slide20.xml"/><Relationship Id="rId68" Type="http://schemas.openxmlformats.org/officeDocument/2006/relationships/font" Target="fonts/Merriweather-boldItalic.fntdata"/><Relationship Id="rId23" Type="http://schemas.openxmlformats.org/officeDocument/2006/relationships/slide" Target="slides/slide19.xml"/><Relationship Id="rId67" Type="http://schemas.openxmlformats.org/officeDocument/2006/relationships/font" Target="fonts/Merriweather-italic.fntdata"/><Relationship Id="rId60" Type="http://schemas.openxmlformats.org/officeDocument/2006/relationships/font" Target="fonts/SpectralSemiBold-bold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FiraSansExtraCondensedMedium-italic.fntdata"/><Relationship Id="rId50" Type="http://schemas.openxmlformats.org/officeDocument/2006/relationships/font" Target="fonts/FiraSansExtraCondensedMedium-bold.fntdata"/><Relationship Id="rId53" Type="http://schemas.openxmlformats.org/officeDocument/2006/relationships/font" Target="fonts/Spectral-regular.fntdata"/><Relationship Id="rId52" Type="http://schemas.openxmlformats.org/officeDocument/2006/relationships/font" Target="fonts/FiraSansExtraCondensedMedium-boldItalic.fntdata"/><Relationship Id="rId11" Type="http://schemas.openxmlformats.org/officeDocument/2006/relationships/slide" Target="slides/slide7.xml"/><Relationship Id="rId55" Type="http://schemas.openxmlformats.org/officeDocument/2006/relationships/font" Target="fonts/Spectral-italic.fntdata"/><Relationship Id="rId10" Type="http://schemas.openxmlformats.org/officeDocument/2006/relationships/slide" Target="slides/slide6.xml"/><Relationship Id="rId54" Type="http://schemas.openxmlformats.org/officeDocument/2006/relationships/font" Target="fonts/Spectral-bold.fntdata"/><Relationship Id="rId13" Type="http://schemas.openxmlformats.org/officeDocument/2006/relationships/slide" Target="slides/slide9.xml"/><Relationship Id="rId57" Type="http://schemas.openxmlformats.org/officeDocument/2006/relationships/font" Target="fonts/SpectralSemiBold-regular.fntdata"/><Relationship Id="rId12" Type="http://schemas.openxmlformats.org/officeDocument/2006/relationships/slide" Target="slides/slide8.xml"/><Relationship Id="rId56" Type="http://schemas.openxmlformats.org/officeDocument/2006/relationships/font" Target="fonts/Spectral-boldItalic.fntdata"/><Relationship Id="rId15" Type="http://schemas.openxmlformats.org/officeDocument/2006/relationships/slide" Target="slides/slide11.xml"/><Relationship Id="rId59" Type="http://schemas.openxmlformats.org/officeDocument/2006/relationships/font" Target="fonts/SpectralSemiBold-italic.fntdata"/><Relationship Id="rId14" Type="http://schemas.openxmlformats.org/officeDocument/2006/relationships/slide" Target="slides/slide10.xml"/><Relationship Id="rId58" Type="http://schemas.openxmlformats.org/officeDocument/2006/relationships/font" Target="fonts/SpectralSemiBold-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16eb09630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116eb0963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Group introductions</a:t>
            </a:r>
            <a:endParaRPr/>
          </a:p>
          <a:p>
            <a:pPr indent="-298450" lvl="0" marL="457200" rtl="0" algn="l">
              <a:spcBef>
                <a:spcPts val="0"/>
              </a:spcBef>
              <a:spcAft>
                <a:spcPts val="0"/>
              </a:spcAft>
              <a:buSzPts val="1100"/>
              <a:buChar char="-"/>
            </a:pPr>
            <a:r>
              <a:rPr lang="en"/>
              <a:t>Our project approaches loan </a:t>
            </a:r>
            <a:r>
              <a:rPr lang="en"/>
              <a:t>applications from the lenders perspective and analyzes what factors impact loan default rates so that the bank can strategize who is at highest risk at defaulting if they choose to lend to them.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1943eaef88_4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1943eaef88_4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amt_income_level → Monthly income </a:t>
            </a:r>
            <a:endParaRPr/>
          </a:p>
          <a:p>
            <a:pPr indent="0" lvl="0" marL="0" rtl="0" algn="l">
              <a:spcBef>
                <a:spcPts val="0"/>
              </a:spcBef>
              <a:spcAft>
                <a:spcPts val="0"/>
              </a:spcAft>
              <a:buNone/>
            </a:pPr>
            <a:r>
              <a:rPr lang="en"/>
              <a:t>4 columns with missing values out of the 19 chosen cols in DM </a:t>
            </a:r>
            <a:endParaRPr/>
          </a:p>
          <a:p>
            <a:pPr indent="0" lvl="0" marL="0" rtl="0" algn="l">
              <a:spcBef>
                <a:spcPts val="0"/>
              </a:spcBef>
              <a:spcAft>
                <a:spcPts val="0"/>
              </a:spcAft>
              <a:buNone/>
            </a:pPr>
            <a:r>
              <a:rPr lang="en"/>
              <a:t>	Replace with null and occupation - data not available </a:t>
            </a:r>
            <a:endParaRPr/>
          </a:p>
          <a:p>
            <a:pPr indent="0" lvl="0" marL="0" rtl="0" algn="l">
              <a:spcBef>
                <a:spcPts val="0"/>
              </a:spcBef>
              <a:spcAft>
                <a:spcPts val="0"/>
              </a:spcAft>
              <a:buNone/>
            </a:pPr>
            <a:r>
              <a:rPr lang="en"/>
              <a:t>		Assumption: transition phase, might be looking for a job </a:t>
            </a:r>
            <a:endParaRPr/>
          </a:p>
          <a:p>
            <a:pPr indent="0" lvl="0" marL="0" rtl="0" algn="l">
              <a:spcBef>
                <a:spcPts val="0"/>
              </a:spcBef>
              <a:spcAft>
                <a:spcPts val="0"/>
              </a:spcAft>
              <a:buNone/>
            </a:pPr>
            <a:r>
              <a:rPr lang="en"/>
              <a:t>Grouped 7 columns  - income example showing the grouping result, providing context for the 3 analysis questions </a:t>
            </a:r>
            <a:endParaRPr/>
          </a:p>
          <a:p>
            <a:pPr indent="0" lvl="0" marL="0" rtl="0" algn="l">
              <a:spcBef>
                <a:spcPts val="0"/>
              </a:spcBef>
              <a:spcAft>
                <a:spcPts val="0"/>
              </a:spcAft>
              <a:buNone/>
            </a:pPr>
            <a:r>
              <a:rPr lang="en"/>
              <a:t>Derived col: age, the original dataset carries the number of days the customer has lived since birth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1943eaef88_4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1943eaef88_4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
              <a:t>We have included a column called "TARGET" in the fact table to calculate the default rate and how it relates to various customer segments / dimensions because we are working with credit card data and any bank or financial institution's primary goal is to maintain a low level of non-performing assets.</a:t>
            </a:r>
            <a:endParaRPr/>
          </a:p>
          <a:p>
            <a:pPr indent="-298450" lvl="0" marL="457200" rtl="0" algn="l">
              <a:spcBef>
                <a:spcPts val="0"/>
              </a:spcBef>
              <a:spcAft>
                <a:spcPts val="0"/>
              </a:spcAft>
              <a:buSzPts val="1100"/>
              <a:buAutoNum type="arabicParenR"/>
            </a:pPr>
            <a:r>
              <a:rPr lang="en"/>
              <a:t>We also wanted to find out the average income of the customers to whom the credit card was provided. We retained "AMT_INCOME_TOTAL" as a fact since we also wanted to see if a category with a high default rate had a low average income. </a:t>
            </a:r>
            <a:endParaRPr/>
          </a:p>
          <a:p>
            <a:pPr indent="-298450" lvl="0" marL="457200" rtl="0" algn="l">
              <a:spcBef>
                <a:spcPts val="0"/>
              </a:spcBef>
              <a:spcAft>
                <a:spcPts val="0"/>
              </a:spcAft>
              <a:buSzPts val="1100"/>
              <a:buAutoNum type="arabicParenR"/>
            </a:pPr>
            <a:r>
              <a:rPr lang="en"/>
              <a:t>Customer </a:t>
            </a:r>
            <a:r>
              <a:rPr lang="en"/>
              <a:t>Demographic Dimension Table contains columns that explain the customer demographics like gender,age,income_group,etc.</a:t>
            </a:r>
            <a:endParaRPr/>
          </a:p>
          <a:p>
            <a:pPr indent="-298450" lvl="0" marL="457200" rtl="0" algn="l">
              <a:spcBef>
                <a:spcPts val="0"/>
              </a:spcBef>
              <a:spcAft>
                <a:spcPts val="0"/>
              </a:spcAft>
              <a:buSzPts val="1100"/>
              <a:buAutoNum type="arabicParenR"/>
            </a:pPr>
            <a:r>
              <a:rPr lang="en"/>
              <a:t>Loan Dimension Table contains columns that explain the loan attributes like contract type, credit amount etc.</a:t>
            </a:r>
            <a:endParaRPr/>
          </a:p>
          <a:p>
            <a:pPr indent="-298450" lvl="0" marL="457200" rtl="0" algn="l">
              <a:spcBef>
                <a:spcPts val="0"/>
              </a:spcBef>
              <a:spcAft>
                <a:spcPts val="0"/>
              </a:spcAft>
              <a:buSzPts val="1100"/>
              <a:buAutoNum type="arabicParenR"/>
            </a:pPr>
            <a:r>
              <a:rPr lang="en"/>
              <a:t>Credit Bureau Dimension Table contains data that bank get from Credit Bureau liked credit enquiries made by the customer in the past.</a:t>
            </a:r>
            <a:endParaRPr/>
          </a:p>
          <a:p>
            <a:pPr indent="-298450" lvl="0" marL="457200" rtl="0" algn="l">
              <a:spcBef>
                <a:spcPts val="0"/>
              </a:spcBef>
              <a:spcAft>
                <a:spcPts val="0"/>
              </a:spcAft>
              <a:buSzPts val="1100"/>
              <a:buAutoNum type="arabicParenR"/>
            </a:pPr>
            <a:r>
              <a:rPr lang="en"/>
              <a:t>Customer Contact Dimension Table contains columns which tell whether the customer had provided mobile and email id to the bank and whether his mobile number reachable.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1943eaef88_4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1943eaef88_4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1943eaef88_4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1943eaef88_4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1943eaef88_4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1943eaef88_4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Spectral"/>
              <a:buAutoNum type="arabicPeriod"/>
            </a:pPr>
            <a:r>
              <a:rPr b="1" lang="en" sz="1200">
                <a:latin typeface="Spectral"/>
                <a:ea typeface="Spectral"/>
                <a:cs typeface="Spectral"/>
                <a:sym typeface="Spectral"/>
              </a:rPr>
              <a:t>Dimension table</a:t>
            </a:r>
            <a:endParaRPr b="1" sz="1200">
              <a:latin typeface="Spectral"/>
              <a:ea typeface="Spectral"/>
              <a:cs typeface="Spectral"/>
              <a:sym typeface="Spectral"/>
            </a:endParaRPr>
          </a:p>
          <a:p>
            <a:pPr indent="-304800" lvl="1" marL="914400" rtl="0" algn="l">
              <a:spcBef>
                <a:spcPts val="0"/>
              </a:spcBef>
              <a:spcAft>
                <a:spcPts val="0"/>
              </a:spcAft>
              <a:buSzPts val="1200"/>
              <a:buFont typeface="Spectral"/>
              <a:buAutoNum type="alphaLcPeriod"/>
            </a:pPr>
            <a:r>
              <a:rPr b="1" lang="en" sz="1200">
                <a:latin typeface="Spectral"/>
                <a:ea typeface="Spectral"/>
                <a:cs typeface="Spectral"/>
                <a:sym typeface="Spectral"/>
              </a:rPr>
              <a:t>Target </a:t>
            </a:r>
            <a:r>
              <a:rPr b="1" lang="en" sz="1200">
                <a:latin typeface="Spectral"/>
                <a:ea typeface="Spectral"/>
                <a:cs typeface="Spectral"/>
                <a:sym typeface="Spectral"/>
              </a:rPr>
              <a:t>variable</a:t>
            </a:r>
            <a:r>
              <a:rPr lang="en" sz="1200">
                <a:latin typeface="Spectral"/>
                <a:ea typeface="Spectral"/>
                <a:cs typeface="Spectral"/>
                <a:sym typeface="Spectral"/>
              </a:rPr>
              <a:t> from the fact table, used as the numerical type → default rate</a:t>
            </a:r>
            <a:endParaRPr sz="1200">
              <a:latin typeface="Spectral"/>
              <a:ea typeface="Spectral"/>
              <a:cs typeface="Spectral"/>
              <a:sym typeface="Spectral"/>
            </a:endParaRPr>
          </a:p>
          <a:p>
            <a:pPr indent="-304800" lvl="1" marL="914400" rtl="0" algn="l">
              <a:spcBef>
                <a:spcPts val="0"/>
              </a:spcBef>
              <a:spcAft>
                <a:spcPts val="0"/>
              </a:spcAft>
              <a:buSzPts val="1200"/>
              <a:buFont typeface="Spectral"/>
              <a:buAutoNum type="alphaLcPeriod"/>
            </a:pPr>
            <a:r>
              <a:rPr b="1" lang="en" sz="1200">
                <a:latin typeface="Spectral"/>
                <a:ea typeface="Spectral"/>
                <a:cs typeface="Spectral"/>
                <a:sym typeface="Spectral"/>
              </a:rPr>
              <a:t>Contract type</a:t>
            </a:r>
            <a:r>
              <a:rPr lang="en" sz="1200">
                <a:latin typeface="Spectral"/>
                <a:ea typeface="Spectral"/>
                <a:cs typeface="Spectral"/>
                <a:sym typeface="Spectral"/>
              </a:rPr>
              <a:t> from the loan dimension table</a:t>
            </a:r>
            <a:endParaRPr sz="1200">
              <a:latin typeface="Spectral"/>
              <a:ea typeface="Spectral"/>
              <a:cs typeface="Spectral"/>
              <a:sym typeface="Spectral"/>
            </a:endParaRPr>
          </a:p>
          <a:p>
            <a:pPr indent="-304800" lvl="2" marL="1371600" rtl="0" algn="l">
              <a:spcBef>
                <a:spcPts val="0"/>
              </a:spcBef>
              <a:spcAft>
                <a:spcPts val="0"/>
              </a:spcAft>
              <a:buSzPts val="1200"/>
              <a:buFont typeface="Spectral"/>
              <a:buAutoNum type="romanLcPeriod"/>
            </a:pPr>
            <a:r>
              <a:rPr lang="en" sz="1200">
                <a:latin typeface="Spectral"/>
                <a:ea typeface="Spectral"/>
                <a:cs typeface="Spectral"/>
                <a:sym typeface="Spectral"/>
              </a:rPr>
              <a:t>Cash loans</a:t>
            </a:r>
            <a:endParaRPr sz="1200">
              <a:latin typeface="Spectral"/>
              <a:ea typeface="Spectral"/>
              <a:cs typeface="Spectral"/>
              <a:sym typeface="Spectral"/>
            </a:endParaRPr>
          </a:p>
          <a:p>
            <a:pPr indent="-304800" lvl="2" marL="1371600" rtl="0" algn="l">
              <a:spcBef>
                <a:spcPts val="0"/>
              </a:spcBef>
              <a:spcAft>
                <a:spcPts val="0"/>
              </a:spcAft>
              <a:buSzPts val="1200"/>
              <a:buFont typeface="Spectral"/>
              <a:buAutoNum type="romanLcPeriod"/>
            </a:pPr>
            <a:r>
              <a:rPr lang="en" sz="1200">
                <a:latin typeface="Spectral"/>
                <a:ea typeface="Spectral"/>
                <a:cs typeface="Spectral"/>
                <a:sym typeface="Spectral"/>
              </a:rPr>
              <a:t>Revolving loans</a:t>
            </a:r>
            <a:endParaRPr sz="1200">
              <a:latin typeface="Spectral"/>
              <a:ea typeface="Spectral"/>
              <a:cs typeface="Spectral"/>
              <a:sym typeface="Spectral"/>
            </a:endParaRPr>
          </a:p>
          <a:p>
            <a:pPr indent="-304800" lvl="1" marL="914400" rtl="0" algn="l">
              <a:spcBef>
                <a:spcPts val="0"/>
              </a:spcBef>
              <a:spcAft>
                <a:spcPts val="0"/>
              </a:spcAft>
              <a:buSzPts val="1200"/>
              <a:buFont typeface="Spectral"/>
              <a:buAutoNum type="alphaLcPeriod"/>
            </a:pPr>
            <a:r>
              <a:rPr b="1" lang="en" sz="1200">
                <a:latin typeface="Spectral"/>
                <a:ea typeface="Spectral"/>
                <a:cs typeface="Spectral"/>
                <a:sym typeface="Spectral"/>
              </a:rPr>
              <a:t>Income group </a:t>
            </a:r>
            <a:r>
              <a:rPr lang="en" sz="1200">
                <a:latin typeface="Spectral"/>
                <a:ea typeface="Spectral"/>
                <a:cs typeface="Spectral"/>
                <a:sym typeface="Spectral"/>
              </a:rPr>
              <a:t>from the customer dimension table</a:t>
            </a:r>
            <a:endParaRPr sz="1200">
              <a:latin typeface="Spectral"/>
              <a:ea typeface="Spectral"/>
              <a:cs typeface="Spectral"/>
              <a:sym typeface="Spectral"/>
            </a:endParaRPr>
          </a:p>
          <a:p>
            <a:pPr indent="-304800" lvl="0" marL="457200" rtl="0" algn="l">
              <a:spcBef>
                <a:spcPts val="0"/>
              </a:spcBef>
              <a:spcAft>
                <a:spcPts val="0"/>
              </a:spcAft>
              <a:buSzPts val="1200"/>
              <a:buFont typeface="Spectral"/>
              <a:buAutoNum type="arabicPeriod"/>
            </a:pPr>
            <a:r>
              <a:rPr b="1" lang="en" sz="1200">
                <a:latin typeface="Spectral"/>
                <a:ea typeface="Spectral"/>
                <a:cs typeface="Spectral"/>
                <a:sym typeface="Spectral"/>
              </a:rPr>
              <a:t>Why we choose this question</a:t>
            </a:r>
            <a:endParaRPr b="1" sz="1200">
              <a:latin typeface="Spectral"/>
              <a:ea typeface="Spectral"/>
              <a:cs typeface="Spectral"/>
              <a:sym typeface="Spectral"/>
            </a:endParaRPr>
          </a:p>
          <a:p>
            <a:pPr indent="-304800" lvl="1" marL="914400" rtl="0" algn="l">
              <a:spcBef>
                <a:spcPts val="0"/>
              </a:spcBef>
              <a:spcAft>
                <a:spcPts val="0"/>
              </a:spcAft>
              <a:buSzPts val="1200"/>
              <a:buFont typeface="Spectral"/>
              <a:buAutoNum type="alphaLcPeriod"/>
            </a:pPr>
            <a:r>
              <a:rPr lang="en" sz="1200">
                <a:latin typeface="Spectral"/>
                <a:ea typeface="Spectral"/>
                <a:cs typeface="Spectral"/>
                <a:sym typeface="Spectral"/>
              </a:rPr>
              <a:t>This question aims to understand the overall risk profile associated with the bank's loan portfolio. By examining the average default rate, we can assess the general health and risk of the loan portfolio.</a:t>
            </a:r>
            <a:endParaRPr sz="1200">
              <a:latin typeface="Spectral"/>
              <a:ea typeface="Spectral"/>
              <a:cs typeface="Spectral"/>
              <a:sym typeface="Spectral"/>
            </a:endParaRPr>
          </a:p>
          <a:p>
            <a:pPr indent="-304800" lvl="1" marL="914400" rtl="0" algn="l">
              <a:spcBef>
                <a:spcPts val="0"/>
              </a:spcBef>
              <a:spcAft>
                <a:spcPts val="0"/>
              </a:spcAft>
              <a:buSzPts val="1200"/>
              <a:buFont typeface="Spectral"/>
              <a:buAutoNum type="alphaLcPeriod"/>
            </a:pPr>
            <a:r>
              <a:rPr lang="en" sz="1200">
                <a:latin typeface="Spectral"/>
                <a:ea typeface="Spectral"/>
                <a:cs typeface="Spectral"/>
                <a:sym typeface="Spectral"/>
              </a:rPr>
              <a:t>Investigating the correlation between loan types, income levels, and default rates helps in identifying specific segments that are more prone to default. This segmentation is crucial for risk assessment and management.</a:t>
            </a:r>
            <a:endParaRPr sz="1200">
              <a:latin typeface="Spectral"/>
              <a:ea typeface="Spectral"/>
              <a:cs typeface="Spectral"/>
              <a:sym typeface="Spectral"/>
            </a:endParaRPr>
          </a:p>
          <a:p>
            <a:pPr indent="-304800" lvl="0" marL="457200" rtl="0" algn="l">
              <a:spcBef>
                <a:spcPts val="0"/>
              </a:spcBef>
              <a:spcAft>
                <a:spcPts val="0"/>
              </a:spcAft>
              <a:buSzPts val="1200"/>
              <a:buFont typeface="Spectral"/>
              <a:buAutoNum type="arabicPeriod"/>
            </a:pPr>
            <a:r>
              <a:rPr b="1" lang="en" sz="1200">
                <a:latin typeface="Spectral"/>
                <a:ea typeface="Spectral"/>
                <a:cs typeface="Spectral"/>
                <a:sym typeface="Spectral"/>
              </a:rPr>
              <a:t>Business</a:t>
            </a:r>
            <a:r>
              <a:rPr b="1" lang="en" sz="1200">
                <a:latin typeface="Spectral"/>
                <a:ea typeface="Spectral"/>
                <a:cs typeface="Spectral"/>
                <a:sym typeface="Spectral"/>
              </a:rPr>
              <a:t> insights</a:t>
            </a:r>
            <a:endParaRPr b="1" sz="1200">
              <a:latin typeface="Spectral"/>
              <a:ea typeface="Spectral"/>
              <a:cs typeface="Spectral"/>
              <a:sym typeface="Spectral"/>
            </a:endParaRPr>
          </a:p>
          <a:p>
            <a:pPr indent="-304800" lvl="1" marL="914400" rtl="0" algn="l">
              <a:spcBef>
                <a:spcPts val="0"/>
              </a:spcBef>
              <a:spcAft>
                <a:spcPts val="0"/>
              </a:spcAft>
              <a:buSzPts val="1200"/>
              <a:buFont typeface="Spectral"/>
              <a:buAutoNum type="alphaLcPeriod"/>
            </a:pPr>
            <a:r>
              <a:rPr lang="en" sz="1200">
                <a:latin typeface="Spectral"/>
                <a:ea typeface="Spectral"/>
                <a:cs typeface="Spectral"/>
                <a:sym typeface="Spectral"/>
              </a:rPr>
              <a:t>Notably, the default rate is significantly higher for cash loans than for revolving loans across all income brackets, suggesting that cash loans carry a higher risk for lenders.</a:t>
            </a:r>
            <a:endParaRPr sz="1200">
              <a:latin typeface="Spectral"/>
              <a:ea typeface="Spectral"/>
              <a:cs typeface="Spectral"/>
              <a:sym typeface="Spectral"/>
            </a:endParaRPr>
          </a:p>
          <a:p>
            <a:pPr indent="-304800" lvl="1" marL="914400" rtl="0" algn="l">
              <a:spcBef>
                <a:spcPts val="0"/>
              </a:spcBef>
              <a:spcAft>
                <a:spcPts val="0"/>
              </a:spcAft>
              <a:buSzPts val="1200"/>
              <a:buFont typeface="Spectral"/>
              <a:buAutoNum type="alphaLcPeriod"/>
            </a:pPr>
            <a:r>
              <a:rPr lang="en" sz="1200">
                <a:latin typeface="Spectral"/>
                <a:ea typeface="Spectral"/>
                <a:cs typeface="Spectral"/>
                <a:sym typeface="Spectral"/>
              </a:rPr>
              <a:t>The lower middle-income group (100k - 150k) exhibits the highest default rate for cash loans, indicating a potential risk concentration in this segment. </a:t>
            </a:r>
            <a:endParaRPr sz="1200">
              <a:latin typeface="Spectral"/>
              <a:ea typeface="Spectral"/>
              <a:cs typeface="Spectral"/>
              <a:sym typeface="Spectral"/>
            </a:endParaRPr>
          </a:p>
          <a:p>
            <a:pPr indent="-304800" lvl="1" marL="914400" rtl="0" algn="l">
              <a:spcBef>
                <a:spcPts val="0"/>
              </a:spcBef>
              <a:spcAft>
                <a:spcPts val="0"/>
              </a:spcAft>
              <a:buSzPts val="1200"/>
              <a:buFont typeface="Spectral"/>
              <a:buAutoNum type="alphaLcPeriod"/>
            </a:pPr>
            <a:r>
              <a:rPr lang="en" sz="1200">
                <a:latin typeface="Spectral"/>
                <a:ea typeface="Spectral"/>
                <a:cs typeface="Spectral"/>
                <a:sym typeface="Spectral"/>
              </a:rPr>
              <a:t>Conversely, individuals with incomes above 200k demonstrate the lowest default rates, especially for revolving loans, suggesting greater financial stability or creditworthiness in this bracket. </a:t>
            </a:r>
            <a:endParaRPr sz="1200">
              <a:latin typeface="Spectral"/>
              <a:ea typeface="Spectral"/>
              <a:cs typeface="Spectral"/>
              <a:sym typeface="Spectral"/>
            </a:endParaRPr>
          </a:p>
          <a:p>
            <a:pPr indent="-304800" lvl="2" marL="1371600" rtl="0" algn="l">
              <a:spcBef>
                <a:spcPts val="0"/>
              </a:spcBef>
              <a:spcAft>
                <a:spcPts val="0"/>
              </a:spcAft>
              <a:buSzPts val="1200"/>
              <a:buFont typeface="Spectral"/>
              <a:buAutoNum type="romanLcPeriod"/>
            </a:pPr>
            <a:r>
              <a:rPr lang="en" sz="1200">
                <a:latin typeface="Spectral"/>
                <a:ea typeface="Spectral"/>
                <a:cs typeface="Spectral"/>
                <a:sym typeface="Spectral"/>
              </a:rPr>
              <a:t>These insights could drive financial institutions to tailor their risk assessment models, lending criteria, and product offerings to mitigate risk and optimize portfolio performance.</a:t>
            </a:r>
            <a:endParaRPr sz="1200">
              <a:latin typeface="Spectral"/>
              <a:ea typeface="Spectral"/>
              <a:cs typeface="Spectral"/>
              <a:sym typeface="Spectral"/>
            </a:endParaRPr>
          </a:p>
          <a:p>
            <a:pPr indent="-304800" lvl="0" marL="457200" rtl="0" algn="l">
              <a:spcBef>
                <a:spcPts val="0"/>
              </a:spcBef>
              <a:spcAft>
                <a:spcPts val="0"/>
              </a:spcAft>
              <a:buSzPts val="1200"/>
              <a:buFont typeface="Spectral"/>
              <a:buAutoNum type="arabicPeriod"/>
            </a:pPr>
            <a:r>
              <a:rPr b="1" lang="en" sz="1200">
                <a:latin typeface="Spectral"/>
                <a:ea typeface="Spectral"/>
                <a:cs typeface="Spectral"/>
                <a:sym typeface="Spectral"/>
              </a:rPr>
              <a:t>How it is beneficial to the bank?</a:t>
            </a:r>
            <a:endParaRPr b="1" sz="1200">
              <a:latin typeface="Spectral"/>
              <a:ea typeface="Spectral"/>
              <a:cs typeface="Spectral"/>
              <a:sym typeface="Spectral"/>
            </a:endParaRPr>
          </a:p>
          <a:p>
            <a:pPr indent="-304800" lvl="1" marL="914400" rtl="0" algn="l">
              <a:spcBef>
                <a:spcPts val="0"/>
              </a:spcBef>
              <a:spcAft>
                <a:spcPts val="0"/>
              </a:spcAft>
              <a:buClr>
                <a:schemeClr val="dk1"/>
              </a:buClr>
              <a:buSzPts val="1200"/>
              <a:buFont typeface="Spectral"/>
              <a:buAutoNum type="alphaLcPeriod"/>
            </a:pPr>
            <a:r>
              <a:rPr lang="en" sz="1200">
                <a:solidFill>
                  <a:schemeClr val="dk1"/>
                </a:solidFill>
                <a:latin typeface="Spectral"/>
                <a:ea typeface="Spectral"/>
                <a:cs typeface="Spectral"/>
                <a:sym typeface="Spectral"/>
              </a:rPr>
              <a:t>This information can guide the development of targeted risk mitigation strategies, such as tailored credit scoring models or differentiated interest rates based on risk levels.</a:t>
            </a:r>
            <a:endParaRPr b="1" sz="1200">
              <a:latin typeface="Spectral"/>
              <a:ea typeface="Spectral"/>
              <a:cs typeface="Spectral"/>
              <a:sym typeface="Spectral"/>
            </a:endParaRPr>
          </a:p>
          <a:p>
            <a:pPr indent="-304800" lvl="0" marL="457200" rtl="0" algn="l">
              <a:spcBef>
                <a:spcPts val="0"/>
              </a:spcBef>
              <a:spcAft>
                <a:spcPts val="0"/>
              </a:spcAft>
              <a:buSzPts val="1200"/>
              <a:buFont typeface="Spectral"/>
              <a:buAutoNum type="arabicPeriod"/>
            </a:pPr>
            <a:r>
              <a:rPr b="1" lang="en" sz="1200">
                <a:latin typeface="Spectral"/>
                <a:ea typeface="Spectral"/>
                <a:cs typeface="Spectral"/>
                <a:sym typeface="Spectral"/>
              </a:rPr>
              <a:t>What are some potential steps we can do </a:t>
            </a:r>
            <a:r>
              <a:rPr b="1" lang="en" sz="1200">
                <a:latin typeface="Spectral"/>
                <a:ea typeface="Spectral"/>
                <a:cs typeface="Spectral"/>
                <a:sym typeface="Spectral"/>
              </a:rPr>
              <a:t>further to get more insights?</a:t>
            </a:r>
            <a:endParaRPr b="1" sz="1200">
              <a:latin typeface="Spectral"/>
              <a:ea typeface="Spectral"/>
              <a:cs typeface="Spectral"/>
              <a:sym typeface="Spectral"/>
            </a:endParaRPr>
          </a:p>
          <a:p>
            <a:pPr indent="-304800" lvl="1" marL="914400" rtl="0" algn="l">
              <a:spcBef>
                <a:spcPts val="0"/>
              </a:spcBef>
              <a:spcAft>
                <a:spcPts val="0"/>
              </a:spcAft>
              <a:buSzPts val="1200"/>
              <a:buFont typeface="Spectral"/>
              <a:buAutoNum type="alphaLcPeriod"/>
            </a:pPr>
            <a:r>
              <a:rPr b="1" lang="en" sz="1200">
                <a:latin typeface="Spectral"/>
                <a:ea typeface="Spectral"/>
                <a:cs typeface="Spectral"/>
                <a:sym typeface="Spectral"/>
              </a:rPr>
              <a:t>Longitudinal Study: </a:t>
            </a:r>
            <a:r>
              <a:rPr lang="en" sz="1200">
                <a:latin typeface="Spectral"/>
                <a:ea typeface="Spectral"/>
                <a:cs typeface="Spectral"/>
                <a:sym typeface="Spectral"/>
              </a:rPr>
              <a:t>Conduct a time-series analysis to understand if these default rates are consistent over time or if they fluctuate based on economic cycles.</a:t>
            </a:r>
            <a:endParaRPr sz="1200">
              <a:latin typeface="Spectral"/>
              <a:ea typeface="Spectral"/>
              <a:cs typeface="Spectral"/>
              <a:sym typeface="Spectr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1943eaef88_4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1943eaef88_4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a:pPr>
            <a:r>
              <a:rPr b="1" lang="en">
                <a:solidFill>
                  <a:schemeClr val="dk1"/>
                </a:solidFill>
              </a:rPr>
              <a:t>Dimension table</a:t>
            </a:r>
            <a:endParaRPr b="1">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Fact </a:t>
            </a:r>
            <a:r>
              <a:rPr lang="en">
                <a:solidFill>
                  <a:schemeClr val="dk1"/>
                </a:solidFill>
              </a:rPr>
              <a:t>dimension</a:t>
            </a:r>
            <a:endParaRPr>
              <a:solidFill>
                <a:schemeClr val="dk1"/>
              </a:solidFill>
            </a:endParaRPr>
          </a:p>
          <a:p>
            <a:pPr indent="-298450" lvl="2" marL="1371600" rtl="0" algn="l">
              <a:spcBef>
                <a:spcPts val="0"/>
              </a:spcBef>
              <a:spcAft>
                <a:spcPts val="0"/>
              </a:spcAft>
              <a:buClr>
                <a:schemeClr val="dk1"/>
              </a:buClr>
              <a:buSzPts val="1100"/>
              <a:buAutoNum type="romanLcPeriod"/>
            </a:pPr>
            <a:r>
              <a:rPr lang="en">
                <a:solidFill>
                  <a:schemeClr val="dk1"/>
                </a:solidFill>
              </a:rPr>
              <a:t>Target </a:t>
            </a:r>
            <a:endParaRPr>
              <a:solidFill>
                <a:schemeClr val="dk1"/>
              </a:solidFill>
            </a:endParaRPr>
          </a:p>
          <a:p>
            <a:pPr indent="-298450" lvl="2" marL="1371600" rtl="0" algn="l">
              <a:spcBef>
                <a:spcPts val="0"/>
              </a:spcBef>
              <a:spcAft>
                <a:spcPts val="0"/>
              </a:spcAft>
              <a:buClr>
                <a:schemeClr val="dk1"/>
              </a:buClr>
              <a:buSzPts val="1100"/>
              <a:buAutoNum type="romanLcPeriod"/>
            </a:pPr>
            <a:r>
              <a:rPr lang="en">
                <a:solidFill>
                  <a:schemeClr val="dk1"/>
                </a:solidFill>
              </a:rPr>
              <a:t>Income </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Customer demographics</a:t>
            </a:r>
            <a:endParaRPr>
              <a:solidFill>
                <a:schemeClr val="dk1"/>
              </a:solidFill>
            </a:endParaRPr>
          </a:p>
          <a:p>
            <a:pPr indent="-298450" lvl="2" marL="1371600" rtl="0" algn="l">
              <a:spcBef>
                <a:spcPts val="0"/>
              </a:spcBef>
              <a:spcAft>
                <a:spcPts val="0"/>
              </a:spcAft>
              <a:buClr>
                <a:schemeClr val="dk1"/>
              </a:buClr>
              <a:buSzPts val="1100"/>
              <a:buAutoNum type="romanLcPeriod"/>
            </a:pPr>
            <a:r>
              <a:rPr lang="en">
                <a:solidFill>
                  <a:schemeClr val="dk1"/>
                </a:solidFill>
              </a:rPr>
              <a:t>Code gender</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Why we choose this question？</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To understand better the relationship between average income and default rate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Business insight？</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We observe that in this dataset males have a high default rate regardless of relatively earning a high average income compared females and this goes in contrast with one of our expectations that low income earners are likely to have a high default rate.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How it is beneficial to the bank?</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Banks can be cautious in lending loans they should focus more on other determinants to determine credit worthiness and not income level when it comes to gender</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What are some potential steps we can do further to get more insights?</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We can dive more into the type of jobs mainly done by the males and females and see whether these might explain why low average income has a low default rate amongst the woman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1943eaef88_4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1943eaef88_4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a:pPr>
            <a:r>
              <a:rPr lang="en">
                <a:solidFill>
                  <a:schemeClr val="dk1"/>
                </a:solidFill>
              </a:rPr>
              <a:t>Dimension Table</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Add the income level, to see the difference in gender among the income groups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Why we choose this question</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To further understand the distribution of income between males and females at different income categories and the associated default rate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Business insight</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We observe that in general males tend to have a high default rate at all levels of income compared to females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How it is beneficial to the bank?</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Banks can be encouraged to lend more to the high income earning male individual as they pose lesser risk of the bank in losing money compared to the low income earners and middle income earners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1943eaef88_4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1943eaef88_4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a:pPr>
            <a:r>
              <a:rPr lang="en" sz="1200">
                <a:solidFill>
                  <a:srgbClr val="374151"/>
                </a:solidFill>
                <a:latin typeface="Roboto"/>
                <a:ea typeface="Roboto"/>
                <a:cs typeface="Roboto"/>
                <a:sym typeface="Roboto"/>
              </a:rPr>
              <a:t>Upper class is more financially stable and therefore less likely to default aligns with the data, as does the idea that the lower-income group has a lower default rate, potentially due to stricter lending standards and more conservative borrowing behavior.</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en" sz="1200">
                <a:solidFill>
                  <a:srgbClr val="374151"/>
                </a:solidFill>
                <a:latin typeface="Roboto"/>
                <a:ea typeface="Roboto"/>
                <a:cs typeface="Roboto"/>
                <a:sym typeface="Roboto"/>
              </a:rPr>
              <a:t>for the middle class, It could also be influenced by factors such as</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AutoNum type="alphaLcPeriod"/>
            </a:pPr>
            <a:r>
              <a:rPr b="1" lang="en" sz="1200">
                <a:solidFill>
                  <a:srgbClr val="374151"/>
                </a:solidFill>
                <a:latin typeface="Roboto"/>
                <a:ea typeface="Roboto"/>
                <a:cs typeface="Roboto"/>
                <a:sym typeface="Roboto"/>
              </a:rPr>
              <a:t>Debt Burden:</a:t>
            </a:r>
            <a:r>
              <a:rPr lang="en" sz="1200">
                <a:solidFill>
                  <a:srgbClr val="374151"/>
                </a:solidFill>
                <a:latin typeface="Roboto"/>
                <a:ea typeface="Roboto"/>
                <a:cs typeface="Roboto"/>
                <a:sym typeface="Roboto"/>
              </a:rPr>
              <a:t> Middle-income earners might have a higher debt-to-income ratio, as they might be more likely to take on debt for home mortgages, car loans, and education.</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AutoNum type="alphaLcPeriod"/>
            </a:pPr>
            <a:r>
              <a:rPr b="1" lang="en" sz="1200">
                <a:solidFill>
                  <a:srgbClr val="374151"/>
                </a:solidFill>
                <a:latin typeface="Roboto"/>
                <a:ea typeface="Roboto"/>
                <a:cs typeface="Roboto"/>
                <a:sym typeface="Roboto"/>
              </a:rPr>
              <a:t>Financial Strain: </a:t>
            </a:r>
            <a:r>
              <a:rPr lang="en" sz="1200">
                <a:solidFill>
                  <a:srgbClr val="374151"/>
                </a:solidFill>
                <a:latin typeface="Roboto"/>
                <a:ea typeface="Roboto"/>
                <a:cs typeface="Roboto"/>
                <a:sym typeface="Roboto"/>
              </a:rPr>
              <a:t>They might not have as much disposable income or savings as the upper class, making them more vulnerable to financial disruptions like job loss or unexpected expenses.</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AutoNum type="alphaLcPeriod"/>
            </a:pPr>
            <a:r>
              <a:rPr b="1" lang="en" sz="1200">
                <a:solidFill>
                  <a:srgbClr val="374151"/>
                </a:solidFill>
                <a:latin typeface="Roboto"/>
                <a:ea typeface="Roboto"/>
                <a:cs typeface="Roboto"/>
                <a:sym typeface="Roboto"/>
              </a:rPr>
              <a:t>Credit Access:</a:t>
            </a:r>
            <a:r>
              <a:rPr lang="en" sz="1200">
                <a:solidFill>
                  <a:srgbClr val="374151"/>
                </a:solidFill>
                <a:latin typeface="Roboto"/>
                <a:ea typeface="Roboto"/>
                <a:cs typeface="Roboto"/>
                <a:sym typeface="Roboto"/>
              </a:rPr>
              <a:t> Middle-income individuals might have better access to credit compared to the lower-income group but may not have the financial resilience of the upper class to manage that debt effectively.</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en" sz="1200">
                <a:solidFill>
                  <a:srgbClr val="374151"/>
                </a:solidFill>
                <a:latin typeface="Roboto"/>
                <a:ea typeface="Roboto"/>
                <a:cs typeface="Roboto"/>
                <a:sym typeface="Roboto"/>
              </a:rPr>
              <a:t>There is a clear trend of decreasing </a:t>
            </a:r>
            <a:r>
              <a:rPr lang="en" sz="1200">
                <a:solidFill>
                  <a:srgbClr val="374151"/>
                </a:solidFill>
                <a:latin typeface="Roboto"/>
                <a:ea typeface="Roboto"/>
                <a:cs typeface="Roboto"/>
                <a:sym typeface="Roboto"/>
              </a:rPr>
              <a:t>defaulting</a:t>
            </a:r>
            <a:r>
              <a:rPr lang="en" sz="1200">
                <a:solidFill>
                  <a:srgbClr val="374151"/>
                </a:solidFill>
                <a:latin typeface="Roboto"/>
                <a:ea typeface="Roboto"/>
                <a:cs typeface="Roboto"/>
                <a:sym typeface="Roboto"/>
              </a:rPr>
              <a:t> rate with increasing age.This trend could indicate increased financial stability, better credit management, or more conservative borrowing behavior in older age groups.</a:t>
            </a:r>
            <a:endParaRPr sz="1200">
              <a:solidFill>
                <a:srgbClr val="37415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1943eaef88_4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1943eaef88_4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1943eaef88_4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1943eaef88_4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943eaef8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1943eaef8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Group introductions</a:t>
            </a:r>
            <a:endParaRPr/>
          </a:p>
          <a:p>
            <a:pPr indent="-298450" lvl="0" marL="457200" rtl="0" algn="l">
              <a:spcBef>
                <a:spcPts val="0"/>
              </a:spcBef>
              <a:spcAft>
                <a:spcPts val="0"/>
              </a:spcAft>
              <a:buSzPts val="1100"/>
              <a:buChar char="-"/>
            </a:pPr>
            <a:r>
              <a:rPr lang="en"/>
              <a:t>Our project approaches loan </a:t>
            </a:r>
            <a:r>
              <a:rPr lang="en"/>
              <a:t>applications from the lenders perspective and analyzes what factors impact loan default rates so that the bank can strategize who is at highest risk at defaulting if they choose to lend to them.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105dd86f9e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105dd86f9e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goal: To be able to apply our dataset and analysis to real-world </a:t>
            </a:r>
            <a:r>
              <a:rPr lang="en"/>
              <a:t>business</a:t>
            </a:r>
            <a:r>
              <a:rPr lang="en"/>
              <a:t> problems (our business problem surrounds loan applications and whether people had difficulty making payments)</a:t>
            </a:r>
            <a:endParaRPr/>
          </a:p>
          <a:p>
            <a:pPr indent="0" lvl="0" marL="0" rtl="0" algn="l">
              <a:spcBef>
                <a:spcPts val="0"/>
              </a:spcBef>
              <a:spcAft>
                <a:spcPts val="0"/>
              </a:spcAft>
              <a:buNone/>
            </a:pPr>
            <a:r>
              <a:rPr lang="en"/>
              <a:t>General Processes: Used data wrangling and analysis techniques through SQL in order to answer our proposed business questions</a:t>
            </a:r>
            <a:endParaRPr/>
          </a:p>
          <a:p>
            <a:pPr indent="0" lvl="0" marL="0" rtl="0" algn="l">
              <a:spcBef>
                <a:spcPts val="0"/>
              </a:spcBef>
              <a:spcAft>
                <a:spcPts val="0"/>
              </a:spcAft>
              <a:buNone/>
            </a:pPr>
            <a:r>
              <a:rPr lang="en"/>
              <a:t>Expectation: We expected that income, occupation, and loan types would all have a very significant impact on the default rate of loan applicants</a:t>
            </a:r>
            <a:endParaRPr/>
          </a:p>
          <a:p>
            <a:pPr indent="0" lvl="0" marL="0" rtl="0" algn="l">
              <a:spcBef>
                <a:spcPts val="0"/>
              </a:spcBef>
              <a:spcAft>
                <a:spcPts val="0"/>
              </a:spcAft>
              <a:buNone/>
            </a:pPr>
            <a:r>
              <a:rPr lang="en"/>
              <a:t>Summary: We found that cash loans have a higher default rate compared to revolving loans.</a:t>
            </a:r>
            <a:endParaRPr/>
          </a:p>
          <a:p>
            <a:pPr indent="-298450" lvl="0" marL="457200" rtl="0" algn="l">
              <a:spcBef>
                <a:spcPts val="0"/>
              </a:spcBef>
              <a:spcAft>
                <a:spcPts val="0"/>
              </a:spcAft>
              <a:buSzPts val="1100"/>
              <a:buChar char="-"/>
            </a:pPr>
            <a:r>
              <a:rPr lang="en"/>
              <a:t>A cash loan is when the borrower is given a lump sum of money that they must repay in fixed installments</a:t>
            </a:r>
            <a:endParaRPr/>
          </a:p>
          <a:p>
            <a:pPr indent="-298450" lvl="0" marL="457200" rtl="0" algn="l">
              <a:spcBef>
                <a:spcPts val="0"/>
              </a:spcBef>
              <a:spcAft>
                <a:spcPts val="0"/>
              </a:spcAft>
              <a:buSzPts val="1100"/>
              <a:buChar char="-"/>
            </a:pPr>
            <a:r>
              <a:rPr lang="en"/>
              <a:t>A revolving loan is when a borrower sets up a credit limit and borrows money and </a:t>
            </a:r>
            <a:r>
              <a:rPr lang="en"/>
              <a:t>repaying</a:t>
            </a:r>
            <a:r>
              <a:rPr lang="en"/>
              <a:t> it on a recurring basis</a:t>
            </a:r>
            <a:endParaRPr/>
          </a:p>
          <a:p>
            <a:pPr indent="0" lvl="0" marL="0" rtl="0" algn="l">
              <a:spcBef>
                <a:spcPts val="0"/>
              </a:spcBef>
              <a:spcAft>
                <a:spcPts val="0"/>
              </a:spcAft>
              <a:buNone/>
            </a:pPr>
            <a:r>
              <a:rPr lang="en"/>
              <a:t>More expectations: Males tend to have a higher </a:t>
            </a:r>
            <a:r>
              <a:rPr lang="en"/>
              <a:t>default rate among all monthly income groups compared to females, even though on average in this dataset females have a lower monthly income.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1549fdfa69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1549fdfa69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a5360800f8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a5360800f8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our data comes from: Our datasource comes from loan applications tracked by The International Institute of Information Technology Bangalore</a:t>
            </a:r>
            <a:endParaRPr/>
          </a:p>
          <a:p>
            <a:pPr indent="-298450" lvl="0" marL="457200" rtl="0" algn="l">
              <a:spcBef>
                <a:spcPts val="0"/>
              </a:spcBef>
              <a:spcAft>
                <a:spcPts val="0"/>
              </a:spcAft>
              <a:buSzPts val="1100"/>
              <a:buChar char="-"/>
            </a:pPr>
            <a:r>
              <a:rPr lang="en"/>
              <a:t>The IIITB </a:t>
            </a:r>
            <a:r>
              <a:rPr lang="en">
                <a:solidFill>
                  <a:schemeClr val="dk1"/>
                </a:solidFill>
              </a:rPr>
              <a:t> is a scientific research organization that stores large datasets pertaining to data science research.</a:t>
            </a:r>
            <a:endParaRPr>
              <a:solidFill>
                <a:schemeClr val="dk1"/>
              </a:solidFill>
            </a:endParaRPr>
          </a:p>
          <a:p>
            <a:pPr indent="0" lvl="0" marL="0" rtl="0" algn="l">
              <a:spcBef>
                <a:spcPts val="0"/>
              </a:spcBef>
              <a:spcAft>
                <a:spcPts val="0"/>
              </a:spcAft>
              <a:buNone/>
            </a:pPr>
            <a:r>
              <a:rPr lang="en">
                <a:solidFill>
                  <a:schemeClr val="dk1"/>
                </a:solidFill>
              </a:rPr>
              <a:t>What our data covers: Information about the loan applicants themselves (demographic information like gender), the loan specifics (loan amount and term), and information on the applicant's’ credit history</a:t>
            </a:r>
            <a:endParaRPr>
              <a:solidFill>
                <a:schemeClr val="dk1"/>
              </a:solidFill>
            </a:endParaRPr>
          </a:p>
          <a:p>
            <a:pPr indent="0" lvl="0" marL="0" rtl="0" algn="l">
              <a:spcBef>
                <a:spcPts val="0"/>
              </a:spcBef>
              <a:spcAft>
                <a:spcPts val="0"/>
              </a:spcAft>
              <a:buNone/>
            </a:pPr>
            <a:r>
              <a:rPr lang="en">
                <a:solidFill>
                  <a:schemeClr val="dk1"/>
                </a:solidFill>
              </a:rPr>
              <a:t>Dataset Description: 148.7 MBs, 122 variables, and 307,511 observations</a:t>
            </a:r>
            <a:endParaRPr>
              <a:solidFill>
                <a:schemeClr val="dk1"/>
              </a:solidFill>
            </a:endParaRPr>
          </a:p>
          <a:p>
            <a:pPr indent="0" lvl="0" marL="0" rtl="0" algn="l">
              <a:spcBef>
                <a:spcPts val="0"/>
              </a:spcBef>
              <a:spcAft>
                <a:spcPts val="0"/>
              </a:spcAft>
              <a:buNone/>
            </a:pPr>
            <a:r>
              <a:rPr lang="en">
                <a:solidFill>
                  <a:schemeClr val="dk1"/>
                </a:solidFill>
              </a:rPr>
              <a:t>Target: We are most concerned with whether an individual has payment difficulties (originally a binary variable)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Important note: The currency used is the Indian Rupee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a5360800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a5360800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Help the general public to </a:t>
            </a:r>
            <a:r>
              <a:rPr lang="en"/>
              <a:t>understand</a:t>
            </a:r>
            <a:r>
              <a:rPr lang="en"/>
              <a:t> which variables impact the default rate</a:t>
            </a:r>
            <a:endParaRPr/>
          </a:p>
          <a:p>
            <a:pPr indent="-298450" lvl="0" marL="457200" rtl="0" algn="l">
              <a:spcBef>
                <a:spcPts val="0"/>
              </a:spcBef>
              <a:spcAft>
                <a:spcPts val="0"/>
              </a:spcAft>
              <a:buSzPts val="1100"/>
              <a:buChar char="-"/>
            </a:pPr>
            <a:r>
              <a:rPr lang="en"/>
              <a:t>Enough </a:t>
            </a:r>
            <a:r>
              <a:rPr lang="en">
                <a:solidFill>
                  <a:schemeClr val="dk1"/>
                </a:solidFill>
              </a:rPr>
              <a:t>well-structured </a:t>
            </a:r>
            <a:r>
              <a:rPr lang="en"/>
              <a:t>dataset over 300K with a data dictionary </a:t>
            </a:r>
            <a:endParaRPr/>
          </a:p>
          <a:p>
            <a:pPr indent="-298450" lvl="0" marL="457200" rtl="0" algn="l">
              <a:spcBef>
                <a:spcPts val="0"/>
              </a:spcBef>
              <a:spcAft>
                <a:spcPts val="0"/>
              </a:spcAft>
              <a:buSzPts val="1100"/>
              <a:buChar char="-"/>
            </a:pPr>
            <a:r>
              <a:rPr lang="en"/>
              <a:t>So we can easily select and </a:t>
            </a:r>
            <a:r>
              <a:rPr lang="en"/>
              <a:t>categorize</a:t>
            </a:r>
            <a:r>
              <a:rPr lang="en"/>
              <a:t> the variables for our analysis.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636fcc1c1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636fcc1c1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descriptions:</a:t>
            </a:r>
            <a:endParaRPr/>
          </a:p>
          <a:p>
            <a:pPr indent="0" lvl="0" marL="0" rtl="0" algn="l">
              <a:spcBef>
                <a:spcPts val="0"/>
              </a:spcBef>
              <a:spcAft>
                <a:spcPts val="0"/>
              </a:spcAft>
              <a:buNone/>
            </a:pPr>
            <a:r>
              <a:rPr lang="en"/>
              <a:t>We are going to answer the business questions based on our analysis. </a:t>
            </a:r>
            <a:endParaRPr/>
          </a:p>
          <a:p>
            <a:pPr indent="0" lvl="0" marL="0" rtl="0" algn="l">
              <a:spcBef>
                <a:spcPts val="0"/>
              </a:spcBef>
              <a:spcAft>
                <a:spcPts val="0"/>
              </a:spcAft>
              <a:buNone/>
            </a:pPr>
            <a:r>
              <a:rPr lang="en"/>
              <a:t>Questions we are going to answers are: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Average loan </a:t>
            </a:r>
            <a:r>
              <a:rPr lang="en"/>
              <a:t>default</a:t>
            </a:r>
            <a:r>
              <a:rPr lang="en"/>
              <a:t> rate as well as the correlation between loan type and income </a:t>
            </a:r>
            <a:r>
              <a:rPr lang="en"/>
              <a:t>levels to the default rate. </a:t>
            </a:r>
            <a:endParaRPr/>
          </a:p>
          <a:p>
            <a:pPr indent="-298450" lvl="0" marL="457200" rtl="0" algn="l">
              <a:spcBef>
                <a:spcPts val="0"/>
              </a:spcBef>
              <a:spcAft>
                <a:spcPts val="0"/>
              </a:spcAft>
              <a:buSzPts val="1100"/>
              <a:buAutoNum type="arabicPeriod"/>
            </a:pPr>
            <a:r>
              <a:rPr lang="en"/>
              <a:t>Default rate and income level by gender. </a:t>
            </a:r>
            <a:endParaRPr/>
          </a:p>
          <a:p>
            <a:pPr indent="-298450" lvl="0" marL="457200" rtl="0" algn="l">
              <a:spcBef>
                <a:spcPts val="0"/>
              </a:spcBef>
              <a:spcAft>
                <a:spcPts val="0"/>
              </a:spcAft>
              <a:buSzPts val="1100"/>
              <a:buAutoNum type="arabicPeriod"/>
            </a:pPr>
            <a:r>
              <a:rPr lang="en"/>
              <a:t>Risk profiles of loan applicants based on income, age, and occupation.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a5360800f8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a5360800f8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Spectral Medium"/>
              <a:buChar char="-"/>
            </a:pPr>
            <a:r>
              <a:rPr lang="en" sz="1400">
                <a:solidFill>
                  <a:schemeClr val="dk1"/>
                </a:solidFill>
                <a:latin typeface="Spectral Medium"/>
                <a:ea typeface="Spectral Medium"/>
                <a:cs typeface="Spectral Medium"/>
                <a:sym typeface="Spectral Medium"/>
              </a:rPr>
              <a:t>Dropped columns which were </a:t>
            </a:r>
            <a:r>
              <a:rPr lang="en" sz="1400">
                <a:solidFill>
                  <a:schemeClr val="dk1"/>
                </a:solidFill>
                <a:latin typeface="Spectral Medium"/>
                <a:ea typeface="Spectral Medium"/>
                <a:cs typeface="Spectral Medium"/>
                <a:sym typeface="Spectral Medium"/>
              </a:rPr>
              <a:t>ambiguous to</a:t>
            </a:r>
            <a:r>
              <a:rPr lang="en" sz="1400">
                <a:solidFill>
                  <a:schemeClr val="dk1"/>
                </a:solidFill>
                <a:latin typeface="Spectral Medium"/>
                <a:ea typeface="Spectral Medium"/>
                <a:cs typeface="Spectral Medium"/>
                <a:sym typeface="Spectral Medium"/>
              </a:rPr>
              <a:t> improve explainability and interpretability ( # variables 112 → 19) </a:t>
            </a:r>
            <a:endParaRPr sz="1400">
              <a:solidFill>
                <a:schemeClr val="dk1"/>
              </a:solidFill>
              <a:latin typeface="Spectral Medium"/>
              <a:ea typeface="Spectral Medium"/>
              <a:cs typeface="Spectral Medium"/>
              <a:sym typeface="Spectral Medium"/>
            </a:endParaRPr>
          </a:p>
          <a:p>
            <a:pPr indent="-317500" lvl="0" marL="457200" rtl="0" algn="l">
              <a:lnSpc>
                <a:spcPct val="115000"/>
              </a:lnSpc>
              <a:spcBef>
                <a:spcPts val="0"/>
              </a:spcBef>
              <a:spcAft>
                <a:spcPts val="0"/>
              </a:spcAft>
              <a:buClr>
                <a:schemeClr val="dk1"/>
              </a:buClr>
              <a:buSzPts val="1400"/>
              <a:buFont typeface="Spectral Medium"/>
              <a:buChar char="-"/>
            </a:pPr>
            <a:r>
              <a:rPr lang="en" sz="1400">
                <a:solidFill>
                  <a:schemeClr val="dk1"/>
                </a:solidFill>
                <a:latin typeface="Spectral Medium"/>
                <a:ea typeface="Spectral Medium"/>
                <a:cs typeface="Spectral Medium"/>
                <a:sym typeface="Spectral Medium"/>
              </a:rPr>
              <a:t>Did transformation of data type to have a clear understanding in the </a:t>
            </a:r>
            <a:r>
              <a:rPr lang="en" sz="1400">
                <a:solidFill>
                  <a:schemeClr val="dk1"/>
                </a:solidFill>
                <a:latin typeface="Spectral Medium"/>
                <a:ea typeface="Spectral Medium"/>
                <a:cs typeface="Spectral Medium"/>
                <a:sym typeface="Spectral Medium"/>
              </a:rPr>
              <a:t>analysis</a:t>
            </a:r>
            <a:r>
              <a:rPr lang="en" sz="1400">
                <a:solidFill>
                  <a:schemeClr val="dk1"/>
                </a:solidFill>
                <a:latin typeface="Spectral Medium"/>
                <a:ea typeface="Spectral Medium"/>
                <a:cs typeface="Spectral Medium"/>
                <a:sym typeface="Spectral Medium"/>
              </a:rPr>
              <a:t>. </a:t>
            </a:r>
            <a:endParaRPr sz="1400">
              <a:solidFill>
                <a:schemeClr val="dk1"/>
              </a:solidFill>
              <a:latin typeface="Spectral Medium"/>
              <a:ea typeface="Spectral Medium"/>
              <a:cs typeface="Spectral Medium"/>
              <a:sym typeface="Spectral Medium"/>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11a9b18ff3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11a9b18ff3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pectral"/>
                <a:ea typeface="Spectral"/>
                <a:cs typeface="Spectral"/>
                <a:sym typeface="Spectral"/>
              </a:rPr>
              <a:t>4 </a:t>
            </a:r>
            <a:r>
              <a:rPr lang="en" sz="1200">
                <a:latin typeface="Spectral"/>
                <a:ea typeface="Spectral"/>
                <a:cs typeface="Spectral"/>
                <a:sym typeface="Spectral"/>
              </a:rPr>
              <a:t>columns</a:t>
            </a:r>
            <a:endParaRPr sz="1200">
              <a:latin typeface="Spectral"/>
              <a:ea typeface="Spectral"/>
              <a:cs typeface="Spectral"/>
              <a:sym typeface="Spectral"/>
            </a:endParaRPr>
          </a:p>
          <a:p>
            <a:pPr indent="-304800" lvl="0" marL="457200" rtl="0" algn="l">
              <a:spcBef>
                <a:spcPts val="0"/>
              </a:spcBef>
              <a:spcAft>
                <a:spcPts val="0"/>
              </a:spcAft>
              <a:buSzPts val="1200"/>
              <a:buFont typeface="Spectral"/>
              <a:buAutoNum type="arabicPeriod"/>
            </a:pPr>
            <a:r>
              <a:rPr lang="en" sz="1200">
                <a:latin typeface="Spectral"/>
                <a:ea typeface="Spectral"/>
                <a:cs typeface="Spectral"/>
                <a:sym typeface="Spectral"/>
              </a:rPr>
              <a:t>AMT_REQ_CREDIT_BUREAU_HOUR</a:t>
            </a:r>
            <a:endParaRPr sz="1200">
              <a:latin typeface="Spectral"/>
              <a:ea typeface="Spectral"/>
              <a:cs typeface="Spectral"/>
              <a:sym typeface="Spectral"/>
            </a:endParaRPr>
          </a:p>
          <a:p>
            <a:pPr indent="-304800" lvl="1" marL="914400" rtl="0" algn="l">
              <a:spcBef>
                <a:spcPts val="0"/>
              </a:spcBef>
              <a:spcAft>
                <a:spcPts val="0"/>
              </a:spcAft>
              <a:buSzPts val="1200"/>
              <a:buFont typeface="Spectral"/>
              <a:buAutoNum type="alphaLcPeriod"/>
            </a:pPr>
            <a:r>
              <a:rPr lang="en" sz="1200">
                <a:latin typeface="Spectral"/>
                <a:ea typeface="Spectral"/>
                <a:cs typeface="Spectral"/>
                <a:sym typeface="Spectral"/>
              </a:rPr>
              <a:t>When analyzing the AMT_REQ_CREDIT_BUREAU_HOUR data, which represents the number of credit bureau inquiries made by a customer one hour before applying for Credit Card, , it's important to handle missing values effectively.</a:t>
            </a:r>
            <a:endParaRPr sz="1200">
              <a:latin typeface="Spectral"/>
              <a:ea typeface="Spectral"/>
              <a:cs typeface="Spectral"/>
              <a:sym typeface="Spectral"/>
            </a:endParaRPr>
          </a:p>
          <a:p>
            <a:pPr indent="-304800" lvl="1" marL="914400" rtl="0" algn="l">
              <a:spcBef>
                <a:spcPts val="0"/>
              </a:spcBef>
              <a:spcAft>
                <a:spcPts val="0"/>
              </a:spcAft>
              <a:buSzPts val="1200"/>
              <a:buFont typeface="Spectral"/>
              <a:buAutoNum type="alphaLcPeriod"/>
            </a:pPr>
            <a:r>
              <a:rPr lang="en" sz="1200">
                <a:latin typeface="Spectral"/>
                <a:ea typeface="Spectral"/>
                <a:cs typeface="Spectral"/>
                <a:sym typeface="Spectral"/>
              </a:rPr>
              <a:t>In this context, missing values are interpreted as zero. This assumption is based on the rationale that some customers might be new to credit loan applications and, as a result, have not yet initiated any inquiries. </a:t>
            </a:r>
            <a:endParaRPr sz="1200">
              <a:latin typeface="Spectral"/>
              <a:ea typeface="Spectral"/>
              <a:cs typeface="Spectral"/>
              <a:sym typeface="Spectral"/>
            </a:endParaRPr>
          </a:p>
          <a:p>
            <a:pPr indent="-304800" lvl="1" marL="914400" rtl="0" algn="l">
              <a:spcBef>
                <a:spcPts val="0"/>
              </a:spcBef>
              <a:spcAft>
                <a:spcPts val="0"/>
              </a:spcAft>
              <a:buSzPts val="1200"/>
              <a:buFont typeface="Spectral"/>
              <a:buAutoNum type="alphaLcPeriod"/>
            </a:pPr>
            <a:r>
              <a:rPr lang="en" sz="1200">
                <a:latin typeface="Spectral"/>
                <a:ea typeface="Spectral"/>
                <a:cs typeface="Spectral"/>
                <a:sym typeface="Spectral"/>
              </a:rPr>
              <a:t>Therefore, the absence of data in this field is likely indicative of no credit history or inquiries made during that period, justifying the substitution of missing values with zeros. </a:t>
            </a:r>
            <a:endParaRPr sz="1200">
              <a:latin typeface="Spectral"/>
              <a:ea typeface="Spectral"/>
              <a:cs typeface="Spectral"/>
              <a:sym typeface="Spectral"/>
            </a:endParaRPr>
          </a:p>
          <a:p>
            <a:pPr indent="-304800" lvl="2" marL="1371600" rtl="0" algn="l">
              <a:spcBef>
                <a:spcPts val="0"/>
              </a:spcBef>
              <a:spcAft>
                <a:spcPts val="0"/>
              </a:spcAft>
              <a:buSzPts val="1200"/>
              <a:buFont typeface="Spectral"/>
              <a:buAutoNum type="romanLcPeriod"/>
            </a:pPr>
            <a:r>
              <a:rPr lang="en" sz="1200">
                <a:latin typeface="Spectral"/>
                <a:ea typeface="Spectral"/>
                <a:cs typeface="Spectral"/>
                <a:sym typeface="Spectral"/>
              </a:rPr>
              <a:t>This approach ensures that our analysis accurately reflects the credit activity (or lack thereof) of all customers, particularly those who are new to the credit system."</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a5360800f8_9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a5360800f8_9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amt_income_level → Monthly income </a:t>
            </a:r>
            <a:endParaRPr/>
          </a:p>
          <a:p>
            <a:pPr indent="0" lvl="0" marL="0" rtl="0" algn="l">
              <a:spcBef>
                <a:spcPts val="0"/>
              </a:spcBef>
              <a:spcAft>
                <a:spcPts val="0"/>
              </a:spcAft>
              <a:buNone/>
            </a:pPr>
            <a:r>
              <a:rPr lang="en"/>
              <a:t>4 columns with missing values out of the 19 chosen cols in DM </a:t>
            </a:r>
            <a:endParaRPr/>
          </a:p>
          <a:p>
            <a:pPr indent="0" lvl="0" marL="0" rtl="0" algn="l">
              <a:spcBef>
                <a:spcPts val="0"/>
              </a:spcBef>
              <a:spcAft>
                <a:spcPts val="0"/>
              </a:spcAft>
              <a:buNone/>
            </a:pPr>
            <a:r>
              <a:rPr lang="en"/>
              <a:t>	Replace with null and occupation - data not available </a:t>
            </a:r>
            <a:endParaRPr/>
          </a:p>
          <a:p>
            <a:pPr indent="0" lvl="0" marL="0" rtl="0" algn="l">
              <a:spcBef>
                <a:spcPts val="0"/>
              </a:spcBef>
              <a:spcAft>
                <a:spcPts val="0"/>
              </a:spcAft>
              <a:buNone/>
            </a:pPr>
            <a:r>
              <a:rPr lang="en"/>
              <a:t>		Assumption: transition phase, might be looking for a job </a:t>
            </a:r>
            <a:endParaRPr/>
          </a:p>
          <a:p>
            <a:pPr indent="0" lvl="0" marL="0" rtl="0" algn="l">
              <a:spcBef>
                <a:spcPts val="0"/>
              </a:spcBef>
              <a:spcAft>
                <a:spcPts val="0"/>
              </a:spcAft>
              <a:buNone/>
            </a:pPr>
            <a:r>
              <a:rPr lang="en"/>
              <a:t>Grouped 7 columns  - income example showing the grouping result, providing context for the 3 analysis questions </a:t>
            </a:r>
            <a:endParaRPr/>
          </a:p>
          <a:p>
            <a:pPr indent="0" lvl="0" marL="0" rtl="0" algn="l">
              <a:spcBef>
                <a:spcPts val="0"/>
              </a:spcBef>
              <a:spcAft>
                <a:spcPts val="0"/>
              </a:spcAft>
              <a:buNone/>
            </a:pPr>
            <a:r>
              <a:rPr lang="en"/>
              <a:t>Derived col: age, the original dataset carries the number of days the customer has lived since birth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a5360800f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a5360800f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arenR"/>
            </a:pPr>
            <a:r>
              <a:rPr lang="en"/>
              <a:t>We have included a column called "TARGET" in the fact table to calculate the default rate and how it relates to various customer segments / dimensions because we are working with credit card data and any bank or financial institution's primary goal is to maintain a low level of non-performing assets.</a:t>
            </a:r>
            <a:endParaRPr/>
          </a:p>
          <a:p>
            <a:pPr indent="-298450" lvl="0" marL="457200" rtl="0" algn="l">
              <a:spcBef>
                <a:spcPts val="0"/>
              </a:spcBef>
              <a:spcAft>
                <a:spcPts val="0"/>
              </a:spcAft>
              <a:buSzPts val="1100"/>
              <a:buAutoNum type="arabicParenR"/>
            </a:pPr>
            <a:r>
              <a:rPr lang="en"/>
              <a:t>We also wanted to find out the average income of the customers to whom the credit card was provided. We retained "AMT_INCOME_TOTAL" as a fact since we also wanted to see if a category with a high default rate had a low average income. </a:t>
            </a:r>
            <a:endParaRPr/>
          </a:p>
          <a:p>
            <a:pPr indent="-298450" lvl="0" marL="457200" rtl="0" algn="l">
              <a:spcBef>
                <a:spcPts val="0"/>
              </a:spcBef>
              <a:spcAft>
                <a:spcPts val="0"/>
              </a:spcAft>
              <a:buSzPts val="1100"/>
              <a:buAutoNum type="arabicParenR"/>
            </a:pPr>
            <a:r>
              <a:rPr lang="en"/>
              <a:t>Customer </a:t>
            </a:r>
            <a:r>
              <a:rPr lang="en"/>
              <a:t>Demographic Dimension Table contains columns that explain the customer demographics like gender,age,income_group,etc.</a:t>
            </a:r>
            <a:endParaRPr/>
          </a:p>
          <a:p>
            <a:pPr indent="-298450" lvl="0" marL="457200" rtl="0" algn="l">
              <a:spcBef>
                <a:spcPts val="0"/>
              </a:spcBef>
              <a:spcAft>
                <a:spcPts val="0"/>
              </a:spcAft>
              <a:buSzPts val="1100"/>
              <a:buAutoNum type="arabicParenR"/>
            </a:pPr>
            <a:r>
              <a:rPr lang="en"/>
              <a:t>Loan Dimension Table contains columns that explain the loan attributes like contract type, credit amount etc.</a:t>
            </a:r>
            <a:endParaRPr/>
          </a:p>
          <a:p>
            <a:pPr indent="-298450" lvl="0" marL="457200" rtl="0" algn="l">
              <a:spcBef>
                <a:spcPts val="0"/>
              </a:spcBef>
              <a:spcAft>
                <a:spcPts val="0"/>
              </a:spcAft>
              <a:buSzPts val="1100"/>
              <a:buAutoNum type="arabicParenR"/>
            </a:pPr>
            <a:r>
              <a:rPr lang="en"/>
              <a:t>Credit Bureau Dimension Table contains data that bank get from Credit Bureau liked credit enquiries made by the customer in the past.</a:t>
            </a:r>
            <a:endParaRPr/>
          </a:p>
          <a:p>
            <a:pPr indent="-298450" lvl="0" marL="457200" rtl="0" algn="l">
              <a:spcBef>
                <a:spcPts val="0"/>
              </a:spcBef>
              <a:spcAft>
                <a:spcPts val="0"/>
              </a:spcAft>
              <a:buSzPts val="1100"/>
              <a:buAutoNum type="arabicParenR"/>
            </a:pPr>
            <a:r>
              <a:rPr lang="en"/>
              <a:t>Customer Contact Dimension Table contains columns which tell whether the customer had provided mobile and email id to the bank and whether his mobile number reachable.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a5360800f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a5360800f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1943eaef88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1943eaef88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goal: To be able to apply our dataset and analysis to real-world </a:t>
            </a:r>
            <a:r>
              <a:rPr lang="en"/>
              <a:t>business</a:t>
            </a:r>
            <a:r>
              <a:rPr lang="en"/>
              <a:t> problems (our business problem surrounds loan applications and whether people had difficulty making payments)</a:t>
            </a:r>
            <a:endParaRPr/>
          </a:p>
          <a:p>
            <a:pPr indent="0" lvl="0" marL="0" rtl="0" algn="l">
              <a:spcBef>
                <a:spcPts val="0"/>
              </a:spcBef>
              <a:spcAft>
                <a:spcPts val="0"/>
              </a:spcAft>
              <a:buNone/>
            </a:pPr>
            <a:r>
              <a:rPr lang="en"/>
              <a:t>General Processes: Used data wrangling and analysis techniques through SQL in order to answer our proposed business questions</a:t>
            </a:r>
            <a:endParaRPr/>
          </a:p>
          <a:p>
            <a:pPr indent="0" lvl="0" marL="0" rtl="0" algn="l">
              <a:spcBef>
                <a:spcPts val="0"/>
              </a:spcBef>
              <a:spcAft>
                <a:spcPts val="0"/>
              </a:spcAft>
              <a:buNone/>
            </a:pPr>
            <a:r>
              <a:rPr lang="en"/>
              <a:t>Expectation: We expected that income, occupation, and loan types would all have a very significant impact on the default rate of loan applicants</a:t>
            </a:r>
            <a:endParaRPr/>
          </a:p>
          <a:p>
            <a:pPr indent="0" lvl="0" marL="0" rtl="0" algn="l">
              <a:spcBef>
                <a:spcPts val="0"/>
              </a:spcBef>
              <a:spcAft>
                <a:spcPts val="0"/>
              </a:spcAft>
              <a:buNone/>
            </a:pPr>
            <a:r>
              <a:rPr lang="en"/>
              <a:t>Summary: We found that cash loans have a higher default rate compared to revolving loans.</a:t>
            </a:r>
            <a:endParaRPr/>
          </a:p>
          <a:p>
            <a:pPr indent="-298450" lvl="0" marL="457200" rtl="0" algn="l">
              <a:spcBef>
                <a:spcPts val="0"/>
              </a:spcBef>
              <a:spcAft>
                <a:spcPts val="0"/>
              </a:spcAft>
              <a:buSzPts val="1100"/>
              <a:buChar char="-"/>
            </a:pPr>
            <a:r>
              <a:rPr lang="en"/>
              <a:t>A cash loan is when the borrower is given a lump sum of money that they must repay in fixed installments</a:t>
            </a:r>
            <a:endParaRPr/>
          </a:p>
          <a:p>
            <a:pPr indent="-298450" lvl="0" marL="457200" rtl="0" algn="l">
              <a:spcBef>
                <a:spcPts val="0"/>
              </a:spcBef>
              <a:spcAft>
                <a:spcPts val="0"/>
              </a:spcAft>
              <a:buSzPts val="1100"/>
              <a:buChar char="-"/>
            </a:pPr>
            <a:r>
              <a:rPr lang="en"/>
              <a:t>A revolving loan is when a borrower sets up a credit limit and borrows money and </a:t>
            </a:r>
            <a:r>
              <a:rPr lang="en"/>
              <a:t>repaying</a:t>
            </a:r>
            <a:r>
              <a:rPr lang="en"/>
              <a:t> it on a recurring basis</a:t>
            </a:r>
            <a:endParaRPr/>
          </a:p>
          <a:p>
            <a:pPr indent="0" lvl="0" marL="0" rtl="0" algn="l">
              <a:spcBef>
                <a:spcPts val="0"/>
              </a:spcBef>
              <a:spcAft>
                <a:spcPts val="0"/>
              </a:spcAft>
              <a:buNone/>
            </a:pPr>
            <a:r>
              <a:rPr lang="en"/>
              <a:t>More expectations: Males tend to have a higher </a:t>
            </a:r>
            <a:r>
              <a:rPr lang="en"/>
              <a:t>default rate among all monthly income groups compared to females, even though on average in this dataset females have a lower monthly income.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a5360800f8_9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a5360800f8_9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a5360800f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a5360800f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Spectral"/>
              <a:buAutoNum type="arabicPeriod"/>
            </a:pPr>
            <a:r>
              <a:rPr b="1" lang="en" sz="1200">
                <a:latin typeface="Spectral"/>
                <a:ea typeface="Spectral"/>
                <a:cs typeface="Spectral"/>
                <a:sym typeface="Spectral"/>
              </a:rPr>
              <a:t>Dimension table</a:t>
            </a:r>
            <a:endParaRPr b="1" sz="1200">
              <a:latin typeface="Spectral"/>
              <a:ea typeface="Spectral"/>
              <a:cs typeface="Spectral"/>
              <a:sym typeface="Spectral"/>
            </a:endParaRPr>
          </a:p>
          <a:p>
            <a:pPr indent="-304800" lvl="1" marL="914400" rtl="0" algn="l">
              <a:spcBef>
                <a:spcPts val="0"/>
              </a:spcBef>
              <a:spcAft>
                <a:spcPts val="0"/>
              </a:spcAft>
              <a:buSzPts val="1200"/>
              <a:buFont typeface="Spectral"/>
              <a:buAutoNum type="alphaLcPeriod"/>
            </a:pPr>
            <a:r>
              <a:rPr b="1" lang="en" sz="1200">
                <a:latin typeface="Spectral"/>
                <a:ea typeface="Spectral"/>
                <a:cs typeface="Spectral"/>
                <a:sym typeface="Spectral"/>
              </a:rPr>
              <a:t>Target </a:t>
            </a:r>
            <a:r>
              <a:rPr b="1" lang="en" sz="1200">
                <a:latin typeface="Spectral"/>
                <a:ea typeface="Spectral"/>
                <a:cs typeface="Spectral"/>
                <a:sym typeface="Spectral"/>
              </a:rPr>
              <a:t>variable</a:t>
            </a:r>
            <a:r>
              <a:rPr lang="en" sz="1200">
                <a:latin typeface="Spectral"/>
                <a:ea typeface="Spectral"/>
                <a:cs typeface="Spectral"/>
                <a:sym typeface="Spectral"/>
              </a:rPr>
              <a:t> from the fact table, used as the numerical type → default rate</a:t>
            </a:r>
            <a:endParaRPr sz="1200">
              <a:latin typeface="Spectral"/>
              <a:ea typeface="Spectral"/>
              <a:cs typeface="Spectral"/>
              <a:sym typeface="Spectral"/>
            </a:endParaRPr>
          </a:p>
          <a:p>
            <a:pPr indent="-304800" lvl="1" marL="914400" rtl="0" algn="l">
              <a:spcBef>
                <a:spcPts val="0"/>
              </a:spcBef>
              <a:spcAft>
                <a:spcPts val="0"/>
              </a:spcAft>
              <a:buSzPts val="1200"/>
              <a:buFont typeface="Spectral"/>
              <a:buAutoNum type="alphaLcPeriod"/>
            </a:pPr>
            <a:r>
              <a:rPr b="1" lang="en" sz="1200">
                <a:latin typeface="Spectral"/>
                <a:ea typeface="Spectral"/>
                <a:cs typeface="Spectral"/>
                <a:sym typeface="Spectral"/>
              </a:rPr>
              <a:t>Contract type</a:t>
            </a:r>
            <a:r>
              <a:rPr lang="en" sz="1200">
                <a:latin typeface="Spectral"/>
                <a:ea typeface="Spectral"/>
                <a:cs typeface="Spectral"/>
                <a:sym typeface="Spectral"/>
              </a:rPr>
              <a:t> from the loan dimension table</a:t>
            </a:r>
            <a:endParaRPr sz="1200">
              <a:latin typeface="Spectral"/>
              <a:ea typeface="Spectral"/>
              <a:cs typeface="Spectral"/>
              <a:sym typeface="Spectral"/>
            </a:endParaRPr>
          </a:p>
          <a:p>
            <a:pPr indent="-304800" lvl="2" marL="1371600" rtl="0" algn="l">
              <a:spcBef>
                <a:spcPts val="0"/>
              </a:spcBef>
              <a:spcAft>
                <a:spcPts val="0"/>
              </a:spcAft>
              <a:buSzPts val="1200"/>
              <a:buFont typeface="Spectral"/>
              <a:buAutoNum type="romanLcPeriod"/>
            </a:pPr>
            <a:r>
              <a:rPr lang="en" sz="1200">
                <a:latin typeface="Spectral"/>
                <a:ea typeface="Spectral"/>
                <a:cs typeface="Spectral"/>
                <a:sym typeface="Spectral"/>
              </a:rPr>
              <a:t>Cash loans</a:t>
            </a:r>
            <a:endParaRPr sz="1200">
              <a:latin typeface="Spectral"/>
              <a:ea typeface="Spectral"/>
              <a:cs typeface="Spectral"/>
              <a:sym typeface="Spectral"/>
            </a:endParaRPr>
          </a:p>
          <a:p>
            <a:pPr indent="-304800" lvl="2" marL="1371600" rtl="0" algn="l">
              <a:spcBef>
                <a:spcPts val="0"/>
              </a:spcBef>
              <a:spcAft>
                <a:spcPts val="0"/>
              </a:spcAft>
              <a:buSzPts val="1200"/>
              <a:buFont typeface="Spectral"/>
              <a:buAutoNum type="romanLcPeriod"/>
            </a:pPr>
            <a:r>
              <a:rPr lang="en" sz="1200">
                <a:latin typeface="Spectral"/>
                <a:ea typeface="Spectral"/>
                <a:cs typeface="Spectral"/>
                <a:sym typeface="Spectral"/>
              </a:rPr>
              <a:t>Revolving loans</a:t>
            </a:r>
            <a:endParaRPr sz="1200">
              <a:latin typeface="Spectral"/>
              <a:ea typeface="Spectral"/>
              <a:cs typeface="Spectral"/>
              <a:sym typeface="Spectral"/>
            </a:endParaRPr>
          </a:p>
          <a:p>
            <a:pPr indent="-304800" lvl="1" marL="914400" rtl="0" algn="l">
              <a:spcBef>
                <a:spcPts val="0"/>
              </a:spcBef>
              <a:spcAft>
                <a:spcPts val="0"/>
              </a:spcAft>
              <a:buSzPts val="1200"/>
              <a:buFont typeface="Spectral"/>
              <a:buAutoNum type="alphaLcPeriod"/>
            </a:pPr>
            <a:r>
              <a:rPr b="1" lang="en" sz="1200">
                <a:latin typeface="Spectral"/>
                <a:ea typeface="Spectral"/>
                <a:cs typeface="Spectral"/>
                <a:sym typeface="Spectral"/>
              </a:rPr>
              <a:t>Income group </a:t>
            </a:r>
            <a:r>
              <a:rPr lang="en" sz="1200">
                <a:latin typeface="Spectral"/>
                <a:ea typeface="Spectral"/>
                <a:cs typeface="Spectral"/>
                <a:sym typeface="Spectral"/>
              </a:rPr>
              <a:t>from the customer dimension table</a:t>
            </a:r>
            <a:endParaRPr sz="1200">
              <a:latin typeface="Spectral"/>
              <a:ea typeface="Spectral"/>
              <a:cs typeface="Spectral"/>
              <a:sym typeface="Spectral"/>
            </a:endParaRPr>
          </a:p>
          <a:p>
            <a:pPr indent="-304800" lvl="0" marL="457200" rtl="0" algn="l">
              <a:spcBef>
                <a:spcPts val="0"/>
              </a:spcBef>
              <a:spcAft>
                <a:spcPts val="0"/>
              </a:spcAft>
              <a:buSzPts val="1200"/>
              <a:buFont typeface="Spectral"/>
              <a:buAutoNum type="arabicPeriod"/>
            </a:pPr>
            <a:r>
              <a:rPr b="1" lang="en" sz="1200">
                <a:latin typeface="Spectral"/>
                <a:ea typeface="Spectral"/>
                <a:cs typeface="Spectral"/>
                <a:sym typeface="Spectral"/>
              </a:rPr>
              <a:t>Why we choose this question</a:t>
            </a:r>
            <a:endParaRPr b="1" sz="1200">
              <a:latin typeface="Spectral"/>
              <a:ea typeface="Spectral"/>
              <a:cs typeface="Spectral"/>
              <a:sym typeface="Spectral"/>
            </a:endParaRPr>
          </a:p>
          <a:p>
            <a:pPr indent="-304800" lvl="1" marL="914400" rtl="0" algn="l">
              <a:spcBef>
                <a:spcPts val="0"/>
              </a:spcBef>
              <a:spcAft>
                <a:spcPts val="0"/>
              </a:spcAft>
              <a:buSzPts val="1200"/>
              <a:buFont typeface="Spectral"/>
              <a:buAutoNum type="alphaLcPeriod"/>
            </a:pPr>
            <a:r>
              <a:rPr lang="en" sz="1200">
                <a:latin typeface="Spectral"/>
                <a:ea typeface="Spectral"/>
                <a:cs typeface="Spectral"/>
                <a:sym typeface="Spectral"/>
              </a:rPr>
              <a:t>This question aims to understand the overall risk profile associated with the bank's loan portfolio. By examining the average default rate, we can assess the general health and risk of the loan portfolio.</a:t>
            </a:r>
            <a:endParaRPr sz="1200">
              <a:latin typeface="Spectral"/>
              <a:ea typeface="Spectral"/>
              <a:cs typeface="Spectral"/>
              <a:sym typeface="Spectral"/>
            </a:endParaRPr>
          </a:p>
          <a:p>
            <a:pPr indent="-304800" lvl="1" marL="914400" rtl="0" algn="l">
              <a:spcBef>
                <a:spcPts val="0"/>
              </a:spcBef>
              <a:spcAft>
                <a:spcPts val="0"/>
              </a:spcAft>
              <a:buSzPts val="1200"/>
              <a:buFont typeface="Spectral"/>
              <a:buAutoNum type="alphaLcPeriod"/>
            </a:pPr>
            <a:r>
              <a:rPr lang="en" sz="1200">
                <a:latin typeface="Spectral"/>
                <a:ea typeface="Spectral"/>
                <a:cs typeface="Spectral"/>
                <a:sym typeface="Spectral"/>
              </a:rPr>
              <a:t>Investigating the correlation between loan types, income levels, and default rates helps in identifying specific segments that are more prone to default. This segmentation is crucial for risk assessment and management.</a:t>
            </a:r>
            <a:endParaRPr sz="1200">
              <a:latin typeface="Spectral"/>
              <a:ea typeface="Spectral"/>
              <a:cs typeface="Spectral"/>
              <a:sym typeface="Spectral"/>
            </a:endParaRPr>
          </a:p>
          <a:p>
            <a:pPr indent="-304800" lvl="0" marL="457200" rtl="0" algn="l">
              <a:spcBef>
                <a:spcPts val="0"/>
              </a:spcBef>
              <a:spcAft>
                <a:spcPts val="0"/>
              </a:spcAft>
              <a:buSzPts val="1200"/>
              <a:buFont typeface="Spectral"/>
              <a:buAutoNum type="arabicPeriod"/>
            </a:pPr>
            <a:r>
              <a:rPr b="1" lang="en" sz="1200">
                <a:latin typeface="Spectral"/>
                <a:ea typeface="Spectral"/>
                <a:cs typeface="Spectral"/>
                <a:sym typeface="Spectral"/>
              </a:rPr>
              <a:t>Business</a:t>
            </a:r>
            <a:r>
              <a:rPr b="1" lang="en" sz="1200">
                <a:latin typeface="Spectral"/>
                <a:ea typeface="Spectral"/>
                <a:cs typeface="Spectral"/>
                <a:sym typeface="Spectral"/>
              </a:rPr>
              <a:t> insights</a:t>
            </a:r>
            <a:endParaRPr b="1" sz="1200">
              <a:latin typeface="Spectral"/>
              <a:ea typeface="Spectral"/>
              <a:cs typeface="Spectral"/>
              <a:sym typeface="Spectral"/>
            </a:endParaRPr>
          </a:p>
          <a:p>
            <a:pPr indent="-304800" lvl="1" marL="914400" rtl="0" algn="l">
              <a:spcBef>
                <a:spcPts val="0"/>
              </a:spcBef>
              <a:spcAft>
                <a:spcPts val="0"/>
              </a:spcAft>
              <a:buSzPts val="1200"/>
              <a:buFont typeface="Spectral"/>
              <a:buAutoNum type="alphaLcPeriod"/>
            </a:pPr>
            <a:r>
              <a:rPr lang="en" sz="1200">
                <a:latin typeface="Spectral"/>
                <a:ea typeface="Spectral"/>
                <a:cs typeface="Spectral"/>
                <a:sym typeface="Spectral"/>
              </a:rPr>
              <a:t>Notably, the default rate is significantly higher for cash loans than for revolving loans across all income brackets, suggesting that cash loans carry a higher risk for lenders.</a:t>
            </a:r>
            <a:endParaRPr sz="1200">
              <a:latin typeface="Spectral"/>
              <a:ea typeface="Spectral"/>
              <a:cs typeface="Spectral"/>
              <a:sym typeface="Spectral"/>
            </a:endParaRPr>
          </a:p>
          <a:p>
            <a:pPr indent="-304800" lvl="1" marL="914400" rtl="0" algn="l">
              <a:spcBef>
                <a:spcPts val="0"/>
              </a:spcBef>
              <a:spcAft>
                <a:spcPts val="0"/>
              </a:spcAft>
              <a:buSzPts val="1200"/>
              <a:buFont typeface="Spectral"/>
              <a:buAutoNum type="alphaLcPeriod"/>
            </a:pPr>
            <a:r>
              <a:rPr lang="en" sz="1200">
                <a:latin typeface="Spectral"/>
                <a:ea typeface="Spectral"/>
                <a:cs typeface="Spectral"/>
                <a:sym typeface="Spectral"/>
              </a:rPr>
              <a:t>The lower middle-income group (100k - 150k) exhibits the highest default rate for cash loans, indicating a potential risk concentration in this segment. </a:t>
            </a:r>
            <a:endParaRPr sz="1200">
              <a:latin typeface="Spectral"/>
              <a:ea typeface="Spectral"/>
              <a:cs typeface="Spectral"/>
              <a:sym typeface="Spectral"/>
            </a:endParaRPr>
          </a:p>
          <a:p>
            <a:pPr indent="-304800" lvl="1" marL="914400" rtl="0" algn="l">
              <a:spcBef>
                <a:spcPts val="0"/>
              </a:spcBef>
              <a:spcAft>
                <a:spcPts val="0"/>
              </a:spcAft>
              <a:buSzPts val="1200"/>
              <a:buFont typeface="Spectral"/>
              <a:buAutoNum type="alphaLcPeriod"/>
            </a:pPr>
            <a:r>
              <a:rPr lang="en" sz="1200">
                <a:latin typeface="Spectral"/>
                <a:ea typeface="Spectral"/>
                <a:cs typeface="Spectral"/>
                <a:sym typeface="Spectral"/>
              </a:rPr>
              <a:t>Conversely, individuals with incomes above 200k demonstrate the lowest default rates, especially for revolving loans, suggesting greater financial stability or creditworthiness in this bracket. </a:t>
            </a:r>
            <a:endParaRPr sz="1200">
              <a:latin typeface="Spectral"/>
              <a:ea typeface="Spectral"/>
              <a:cs typeface="Spectral"/>
              <a:sym typeface="Spectral"/>
            </a:endParaRPr>
          </a:p>
          <a:p>
            <a:pPr indent="-304800" lvl="2" marL="1371600" rtl="0" algn="l">
              <a:spcBef>
                <a:spcPts val="0"/>
              </a:spcBef>
              <a:spcAft>
                <a:spcPts val="0"/>
              </a:spcAft>
              <a:buSzPts val="1200"/>
              <a:buFont typeface="Spectral"/>
              <a:buAutoNum type="romanLcPeriod"/>
            </a:pPr>
            <a:r>
              <a:rPr lang="en" sz="1200">
                <a:latin typeface="Spectral"/>
                <a:ea typeface="Spectral"/>
                <a:cs typeface="Spectral"/>
                <a:sym typeface="Spectral"/>
              </a:rPr>
              <a:t>These insights could drive financial institutions to tailor their risk assessment models, lending criteria, and product offerings to mitigate risk and optimize portfolio performance.</a:t>
            </a:r>
            <a:endParaRPr sz="1200">
              <a:latin typeface="Spectral"/>
              <a:ea typeface="Spectral"/>
              <a:cs typeface="Spectral"/>
              <a:sym typeface="Spectral"/>
            </a:endParaRPr>
          </a:p>
          <a:p>
            <a:pPr indent="-304800" lvl="0" marL="457200" rtl="0" algn="l">
              <a:spcBef>
                <a:spcPts val="0"/>
              </a:spcBef>
              <a:spcAft>
                <a:spcPts val="0"/>
              </a:spcAft>
              <a:buSzPts val="1200"/>
              <a:buFont typeface="Spectral"/>
              <a:buAutoNum type="arabicPeriod"/>
            </a:pPr>
            <a:r>
              <a:rPr b="1" lang="en" sz="1200">
                <a:latin typeface="Spectral"/>
                <a:ea typeface="Spectral"/>
                <a:cs typeface="Spectral"/>
                <a:sym typeface="Spectral"/>
              </a:rPr>
              <a:t>How it is beneficial to the bank?</a:t>
            </a:r>
            <a:endParaRPr b="1" sz="1200">
              <a:latin typeface="Spectral"/>
              <a:ea typeface="Spectral"/>
              <a:cs typeface="Spectral"/>
              <a:sym typeface="Spectral"/>
            </a:endParaRPr>
          </a:p>
          <a:p>
            <a:pPr indent="-304800" lvl="1" marL="914400" rtl="0" algn="l">
              <a:spcBef>
                <a:spcPts val="0"/>
              </a:spcBef>
              <a:spcAft>
                <a:spcPts val="0"/>
              </a:spcAft>
              <a:buClr>
                <a:schemeClr val="dk1"/>
              </a:buClr>
              <a:buSzPts val="1200"/>
              <a:buFont typeface="Spectral"/>
              <a:buAutoNum type="alphaLcPeriod"/>
            </a:pPr>
            <a:r>
              <a:rPr lang="en" sz="1200">
                <a:solidFill>
                  <a:schemeClr val="dk1"/>
                </a:solidFill>
                <a:latin typeface="Spectral"/>
                <a:ea typeface="Spectral"/>
                <a:cs typeface="Spectral"/>
                <a:sym typeface="Spectral"/>
              </a:rPr>
              <a:t>This information can guide the development of targeted risk mitigation strategies, such as tailored credit scoring models or differentiated interest rates based on risk levels.</a:t>
            </a:r>
            <a:endParaRPr b="1" sz="1200">
              <a:latin typeface="Spectral"/>
              <a:ea typeface="Spectral"/>
              <a:cs typeface="Spectral"/>
              <a:sym typeface="Spectral"/>
            </a:endParaRPr>
          </a:p>
          <a:p>
            <a:pPr indent="-304800" lvl="0" marL="457200" rtl="0" algn="l">
              <a:spcBef>
                <a:spcPts val="0"/>
              </a:spcBef>
              <a:spcAft>
                <a:spcPts val="0"/>
              </a:spcAft>
              <a:buSzPts val="1200"/>
              <a:buFont typeface="Spectral"/>
              <a:buAutoNum type="arabicPeriod"/>
            </a:pPr>
            <a:r>
              <a:rPr b="1" lang="en" sz="1200">
                <a:latin typeface="Spectral"/>
                <a:ea typeface="Spectral"/>
                <a:cs typeface="Spectral"/>
                <a:sym typeface="Spectral"/>
              </a:rPr>
              <a:t>What are some potential steps we can do </a:t>
            </a:r>
            <a:r>
              <a:rPr b="1" lang="en" sz="1200">
                <a:latin typeface="Spectral"/>
                <a:ea typeface="Spectral"/>
                <a:cs typeface="Spectral"/>
                <a:sym typeface="Spectral"/>
              </a:rPr>
              <a:t>further to get more insights?</a:t>
            </a:r>
            <a:endParaRPr b="1" sz="1200">
              <a:latin typeface="Spectral"/>
              <a:ea typeface="Spectral"/>
              <a:cs typeface="Spectral"/>
              <a:sym typeface="Spectral"/>
            </a:endParaRPr>
          </a:p>
          <a:p>
            <a:pPr indent="-304800" lvl="1" marL="914400" rtl="0" algn="l">
              <a:spcBef>
                <a:spcPts val="0"/>
              </a:spcBef>
              <a:spcAft>
                <a:spcPts val="0"/>
              </a:spcAft>
              <a:buSzPts val="1200"/>
              <a:buFont typeface="Spectral"/>
              <a:buAutoNum type="alphaLcPeriod"/>
            </a:pPr>
            <a:r>
              <a:rPr b="1" lang="en" sz="1200">
                <a:latin typeface="Spectral"/>
                <a:ea typeface="Spectral"/>
                <a:cs typeface="Spectral"/>
                <a:sym typeface="Spectral"/>
              </a:rPr>
              <a:t>Longitudinal Study: </a:t>
            </a:r>
            <a:r>
              <a:rPr lang="en" sz="1200">
                <a:latin typeface="Spectral"/>
                <a:ea typeface="Spectral"/>
                <a:cs typeface="Spectral"/>
                <a:sym typeface="Spectral"/>
              </a:rPr>
              <a:t>Conduct a time-series analysis to understand if these default rates are consistent over time or if they fluctuate based on economic cycles.</a:t>
            </a:r>
            <a:endParaRPr sz="1200">
              <a:latin typeface="Spectral"/>
              <a:ea typeface="Spectral"/>
              <a:cs typeface="Spectral"/>
              <a:sym typeface="Spectr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a5536e39a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a5536e39a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a:pPr>
            <a:r>
              <a:rPr b="1" lang="en">
                <a:solidFill>
                  <a:schemeClr val="dk1"/>
                </a:solidFill>
              </a:rPr>
              <a:t>Dimension table</a:t>
            </a:r>
            <a:endParaRPr b="1">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Fact </a:t>
            </a:r>
            <a:r>
              <a:rPr lang="en">
                <a:solidFill>
                  <a:schemeClr val="dk1"/>
                </a:solidFill>
              </a:rPr>
              <a:t>dimension</a:t>
            </a:r>
            <a:endParaRPr>
              <a:solidFill>
                <a:schemeClr val="dk1"/>
              </a:solidFill>
            </a:endParaRPr>
          </a:p>
          <a:p>
            <a:pPr indent="-298450" lvl="2" marL="1371600" rtl="0" algn="l">
              <a:spcBef>
                <a:spcPts val="0"/>
              </a:spcBef>
              <a:spcAft>
                <a:spcPts val="0"/>
              </a:spcAft>
              <a:buClr>
                <a:schemeClr val="dk1"/>
              </a:buClr>
              <a:buSzPts val="1100"/>
              <a:buAutoNum type="romanLcPeriod"/>
            </a:pPr>
            <a:r>
              <a:rPr lang="en">
                <a:solidFill>
                  <a:schemeClr val="dk1"/>
                </a:solidFill>
              </a:rPr>
              <a:t>Target </a:t>
            </a:r>
            <a:endParaRPr>
              <a:solidFill>
                <a:schemeClr val="dk1"/>
              </a:solidFill>
            </a:endParaRPr>
          </a:p>
          <a:p>
            <a:pPr indent="-298450" lvl="2" marL="1371600" rtl="0" algn="l">
              <a:spcBef>
                <a:spcPts val="0"/>
              </a:spcBef>
              <a:spcAft>
                <a:spcPts val="0"/>
              </a:spcAft>
              <a:buClr>
                <a:schemeClr val="dk1"/>
              </a:buClr>
              <a:buSzPts val="1100"/>
              <a:buAutoNum type="romanLcPeriod"/>
            </a:pPr>
            <a:r>
              <a:rPr lang="en">
                <a:solidFill>
                  <a:schemeClr val="dk1"/>
                </a:solidFill>
              </a:rPr>
              <a:t>Income </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Customer demographics</a:t>
            </a:r>
            <a:endParaRPr>
              <a:solidFill>
                <a:schemeClr val="dk1"/>
              </a:solidFill>
            </a:endParaRPr>
          </a:p>
          <a:p>
            <a:pPr indent="-298450" lvl="2" marL="1371600" rtl="0" algn="l">
              <a:spcBef>
                <a:spcPts val="0"/>
              </a:spcBef>
              <a:spcAft>
                <a:spcPts val="0"/>
              </a:spcAft>
              <a:buClr>
                <a:schemeClr val="dk1"/>
              </a:buClr>
              <a:buSzPts val="1100"/>
              <a:buAutoNum type="romanLcPeriod"/>
            </a:pPr>
            <a:r>
              <a:rPr lang="en">
                <a:solidFill>
                  <a:schemeClr val="dk1"/>
                </a:solidFill>
              </a:rPr>
              <a:t>Code gender</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Why we choose this question？</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To understand better the relationship between average income and default rate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Business insight？</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We observe that in this dataset males have a high default rate regardless of relatively earning a high average income compared females and this goes in contrast with one of our expectations that low income earners are likely to have a high default rate.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How it is beneficial to the bank?</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Banks can be cautious in lending loans they should focus more on other determinants to determine credit worthiness and not income level when it comes to gender</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What are some potential steps we can do further to get more insights?</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We can dive more into the type of jobs mainly done by the males and females and see whether these might explain why low average income has a low default rate amongst the woman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a5536e39a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a5536e39a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a:pPr>
            <a:r>
              <a:rPr lang="en">
                <a:solidFill>
                  <a:schemeClr val="dk1"/>
                </a:solidFill>
              </a:rPr>
              <a:t>Dimension Table</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Add the income level, to see the difference in gender among the income groups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Why we choose this question</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To further understand the distribution of income between males and females at different income categories and the associated default rate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Business insight</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We observe that in general males tend to have a high default rate at all levels of income compared to females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How it is beneficial to the bank?</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Banks can be encouraged to lend more to the high income earning male individual as they pose lesser risk of the bank in losing money compared to the low income earners and middle income earners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a5536e39a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a5536e39a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a:pPr>
            <a:r>
              <a:rPr lang="en" sz="1200">
                <a:solidFill>
                  <a:srgbClr val="374151"/>
                </a:solidFill>
                <a:latin typeface="Roboto"/>
                <a:ea typeface="Roboto"/>
                <a:cs typeface="Roboto"/>
                <a:sym typeface="Roboto"/>
              </a:rPr>
              <a:t>Upper class is more financially stable and therefore less likely to default aligns with the data, as does the idea that the lower-income group has a lower default rate, potentially due to stricter lending standards and more conservative borrowing behavior.</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en" sz="1200">
                <a:solidFill>
                  <a:srgbClr val="374151"/>
                </a:solidFill>
                <a:latin typeface="Roboto"/>
                <a:ea typeface="Roboto"/>
                <a:cs typeface="Roboto"/>
                <a:sym typeface="Roboto"/>
              </a:rPr>
              <a:t>for the middle class, It could also be influenced by factors such as</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AutoNum type="alphaLcPeriod"/>
            </a:pPr>
            <a:r>
              <a:rPr b="1" lang="en" sz="1200">
                <a:solidFill>
                  <a:srgbClr val="374151"/>
                </a:solidFill>
                <a:latin typeface="Roboto"/>
                <a:ea typeface="Roboto"/>
                <a:cs typeface="Roboto"/>
                <a:sym typeface="Roboto"/>
              </a:rPr>
              <a:t>Debt Burden:</a:t>
            </a:r>
            <a:r>
              <a:rPr lang="en" sz="1200">
                <a:solidFill>
                  <a:srgbClr val="374151"/>
                </a:solidFill>
                <a:latin typeface="Roboto"/>
                <a:ea typeface="Roboto"/>
                <a:cs typeface="Roboto"/>
                <a:sym typeface="Roboto"/>
              </a:rPr>
              <a:t> Middle-income earners might have a higher debt-to-income ratio, as they might be more likely to take on debt for home mortgages, car loans, and education.</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AutoNum type="alphaLcPeriod"/>
            </a:pPr>
            <a:r>
              <a:rPr b="1" lang="en" sz="1200">
                <a:solidFill>
                  <a:srgbClr val="374151"/>
                </a:solidFill>
                <a:latin typeface="Roboto"/>
                <a:ea typeface="Roboto"/>
                <a:cs typeface="Roboto"/>
                <a:sym typeface="Roboto"/>
              </a:rPr>
              <a:t>Financial Strain: </a:t>
            </a:r>
            <a:r>
              <a:rPr lang="en" sz="1200">
                <a:solidFill>
                  <a:srgbClr val="374151"/>
                </a:solidFill>
                <a:latin typeface="Roboto"/>
                <a:ea typeface="Roboto"/>
                <a:cs typeface="Roboto"/>
                <a:sym typeface="Roboto"/>
              </a:rPr>
              <a:t>They might not have as much disposable income or savings as the upper class, making them more vulnerable to financial disruptions like job loss or unexpected expenses.</a:t>
            </a:r>
            <a:endParaRPr sz="1200">
              <a:solidFill>
                <a:srgbClr val="374151"/>
              </a:solidFill>
              <a:latin typeface="Roboto"/>
              <a:ea typeface="Roboto"/>
              <a:cs typeface="Roboto"/>
              <a:sym typeface="Roboto"/>
            </a:endParaRPr>
          </a:p>
          <a:p>
            <a:pPr indent="-304800" lvl="1" marL="914400" rtl="0" algn="l">
              <a:lnSpc>
                <a:spcPct val="115000"/>
              </a:lnSpc>
              <a:spcBef>
                <a:spcPts val="0"/>
              </a:spcBef>
              <a:spcAft>
                <a:spcPts val="0"/>
              </a:spcAft>
              <a:buClr>
                <a:srgbClr val="374151"/>
              </a:buClr>
              <a:buSzPts val="1200"/>
              <a:buFont typeface="Roboto"/>
              <a:buAutoNum type="alphaLcPeriod"/>
            </a:pPr>
            <a:r>
              <a:rPr b="1" lang="en" sz="1200">
                <a:solidFill>
                  <a:srgbClr val="374151"/>
                </a:solidFill>
                <a:latin typeface="Roboto"/>
                <a:ea typeface="Roboto"/>
                <a:cs typeface="Roboto"/>
                <a:sym typeface="Roboto"/>
              </a:rPr>
              <a:t>Credit Access:</a:t>
            </a:r>
            <a:r>
              <a:rPr lang="en" sz="1200">
                <a:solidFill>
                  <a:srgbClr val="374151"/>
                </a:solidFill>
                <a:latin typeface="Roboto"/>
                <a:ea typeface="Roboto"/>
                <a:cs typeface="Roboto"/>
                <a:sym typeface="Roboto"/>
              </a:rPr>
              <a:t> Middle-income individuals might have better access to credit compared to the lower-income group but may not have the financial resilience of the upper class to manage that debt effectively.</a:t>
            </a:r>
            <a:endParaRPr sz="1200">
              <a:solidFill>
                <a:srgbClr val="374151"/>
              </a:solidFill>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en" sz="1200">
                <a:solidFill>
                  <a:srgbClr val="374151"/>
                </a:solidFill>
                <a:latin typeface="Roboto"/>
                <a:ea typeface="Roboto"/>
                <a:cs typeface="Roboto"/>
                <a:sym typeface="Roboto"/>
              </a:rPr>
              <a:t>There is a clear trend of decreasing </a:t>
            </a:r>
            <a:r>
              <a:rPr lang="en" sz="1200">
                <a:solidFill>
                  <a:srgbClr val="374151"/>
                </a:solidFill>
                <a:latin typeface="Roboto"/>
                <a:ea typeface="Roboto"/>
                <a:cs typeface="Roboto"/>
                <a:sym typeface="Roboto"/>
              </a:rPr>
              <a:t>defaulting</a:t>
            </a:r>
            <a:r>
              <a:rPr lang="en" sz="1200">
                <a:solidFill>
                  <a:srgbClr val="374151"/>
                </a:solidFill>
                <a:latin typeface="Roboto"/>
                <a:ea typeface="Roboto"/>
                <a:cs typeface="Roboto"/>
                <a:sym typeface="Roboto"/>
              </a:rPr>
              <a:t> rate with increasing age.This trend could indicate increased financial stability, better credit management, or more conservative borrowing behavior in older age groups.</a:t>
            </a:r>
            <a:endParaRPr sz="1200">
              <a:solidFill>
                <a:srgbClr val="37415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a5536e39a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a5536e39a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a5536e39a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a5536e39a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1943eaef88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1943eaef88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1943eaef88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1943eaef88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our data comes from: Our datasource comes from loan applications tracked by The International Institute of Information Technology Bangalore</a:t>
            </a:r>
            <a:endParaRPr/>
          </a:p>
          <a:p>
            <a:pPr indent="-298450" lvl="0" marL="457200" rtl="0" algn="l">
              <a:spcBef>
                <a:spcPts val="0"/>
              </a:spcBef>
              <a:spcAft>
                <a:spcPts val="0"/>
              </a:spcAft>
              <a:buSzPts val="1100"/>
              <a:buChar char="-"/>
            </a:pPr>
            <a:r>
              <a:rPr lang="en"/>
              <a:t>The IIITB </a:t>
            </a:r>
            <a:r>
              <a:rPr lang="en">
                <a:solidFill>
                  <a:schemeClr val="dk1"/>
                </a:solidFill>
              </a:rPr>
              <a:t> is a scientific research organization that stores large datasets pertaining to data science research.</a:t>
            </a:r>
            <a:endParaRPr>
              <a:solidFill>
                <a:schemeClr val="dk1"/>
              </a:solidFill>
            </a:endParaRPr>
          </a:p>
          <a:p>
            <a:pPr indent="0" lvl="0" marL="0" rtl="0" algn="l">
              <a:spcBef>
                <a:spcPts val="0"/>
              </a:spcBef>
              <a:spcAft>
                <a:spcPts val="0"/>
              </a:spcAft>
              <a:buNone/>
            </a:pPr>
            <a:r>
              <a:rPr lang="en">
                <a:solidFill>
                  <a:schemeClr val="dk1"/>
                </a:solidFill>
              </a:rPr>
              <a:t>What our data covers: Information about the loan applicants themselves (demographic information like gender), the loan specifics (loan amount and term), and information on the applicant's’ credit history</a:t>
            </a:r>
            <a:endParaRPr>
              <a:solidFill>
                <a:schemeClr val="dk1"/>
              </a:solidFill>
            </a:endParaRPr>
          </a:p>
          <a:p>
            <a:pPr indent="0" lvl="0" marL="0" rtl="0" algn="l">
              <a:spcBef>
                <a:spcPts val="0"/>
              </a:spcBef>
              <a:spcAft>
                <a:spcPts val="0"/>
              </a:spcAft>
              <a:buNone/>
            </a:pPr>
            <a:r>
              <a:rPr lang="en">
                <a:solidFill>
                  <a:schemeClr val="dk1"/>
                </a:solidFill>
              </a:rPr>
              <a:t>Dataset Description: 148.7 MBs, 122 variables, and 307,511 observations</a:t>
            </a:r>
            <a:endParaRPr>
              <a:solidFill>
                <a:schemeClr val="dk1"/>
              </a:solidFill>
            </a:endParaRPr>
          </a:p>
          <a:p>
            <a:pPr indent="0" lvl="0" marL="0" rtl="0" algn="l">
              <a:spcBef>
                <a:spcPts val="0"/>
              </a:spcBef>
              <a:spcAft>
                <a:spcPts val="0"/>
              </a:spcAft>
              <a:buNone/>
            </a:pPr>
            <a:r>
              <a:rPr lang="en">
                <a:solidFill>
                  <a:schemeClr val="dk1"/>
                </a:solidFill>
              </a:rPr>
              <a:t>Target: We are most concerned with whether an individual has payment difficulties (originally a binary variable)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Important note: The currency used is the Indian Rupee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1943eaef88_4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1943eaef88_4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Help the general public to </a:t>
            </a:r>
            <a:r>
              <a:rPr lang="en"/>
              <a:t>understand</a:t>
            </a:r>
            <a:r>
              <a:rPr lang="en"/>
              <a:t> which variables impact the default rate</a:t>
            </a:r>
            <a:endParaRPr/>
          </a:p>
          <a:p>
            <a:pPr indent="-298450" lvl="0" marL="457200" rtl="0" algn="l">
              <a:spcBef>
                <a:spcPts val="0"/>
              </a:spcBef>
              <a:spcAft>
                <a:spcPts val="0"/>
              </a:spcAft>
              <a:buSzPts val="1100"/>
              <a:buChar char="-"/>
            </a:pPr>
            <a:r>
              <a:rPr lang="en"/>
              <a:t>Enough </a:t>
            </a:r>
            <a:r>
              <a:rPr lang="en">
                <a:solidFill>
                  <a:schemeClr val="dk1"/>
                </a:solidFill>
              </a:rPr>
              <a:t>well-structured </a:t>
            </a:r>
            <a:r>
              <a:rPr lang="en"/>
              <a:t>dataset over 300K with a data dictionary </a:t>
            </a:r>
            <a:endParaRPr/>
          </a:p>
          <a:p>
            <a:pPr indent="-298450" lvl="0" marL="457200" rtl="0" algn="l">
              <a:spcBef>
                <a:spcPts val="0"/>
              </a:spcBef>
              <a:spcAft>
                <a:spcPts val="0"/>
              </a:spcAft>
              <a:buSzPts val="1100"/>
              <a:buChar char="-"/>
            </a:pPr>
            <a:r>
              <a:rPr lang="en"/>
              <a:t>So we can easily select and </a:t>
            </a:r>
            <a:r>
              <a:rPr lang="en"/>
              <a:t>categorize</a:t>
            </a:r>
            <a:r>
              <a:rPr lang="en"/>
              <a:t> the variables for our analysis.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1943eaef88_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1943eaef88_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descriptions:</a:t>
            </a:r>
            <a:endParaRPr/>
          </a:p>
          <a:p>
            <a:pPr indent="0" lvl="0" marL="0" rtl="0" algn="l">
              <a:spcBef>
                <a:spcPts val="0"/>
              </a:spcBef>
              <a:spcAft>
                <a:spcPts val="0"/>
              </a:spcAft>
              <a:buNone/>
            </a:pPr>
            <a:r>
              <a:rPr lang="en"/>
              <a:t>We are going to answer the business questions based on our analysis. </a:t>
            </a:r>
            <a:endParaRPr/>
          </a:p>
          <a:p>
            <a:pPr indent="0" lvl="0" marL="0" rtl="0" algn="l">
              <a:spcBef>
                <a:spcPts val="0"/>
              </a:spcBef>
              <a:spcAft>
                <a:spcPts val="0"/>
              </a:spcAft>
              <a:buNone/>
            </a:pPr>
            <a:r>
              <a:rPr lang="en"/>
              <a:t>Questions we are going to answers are: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Average loan </a:t>
            </a:r>
            <a:r>
              <a:rPr lang="en"/>
              <a:t>default</a:t>
            </a:r>
            <a:r>
              <a:rPr lang="en"/>
              <a:t> rate as well as the correlation between loan type and income </a:t>
            </a:r>
            <a:r>
              <a:rPr lang="en"/>
              <a:t>levels to the default rate. </a:t>
            </a:r>
            <a:endParaRPr/>
          </a:p>
          <a:p>
            <a:pPr indent="-298450" lvl="0" marL="457200" rtl="0" algn="l">
              <a:spcBef>
                <a:spcPts val="0"/>
              </a:spcBef>
              <a:spcAft>
                <a:spcPts val="0"/>
              </a:spcAft>
              <a:buSzPts val="1100"/>
              <a:buAutoNum type="arabicPeriod"/>
            </a:pPr>
            <a:r>
              <a:rPr lang="en"/>
              <a:t>Default rate and income level by gender. </a:t>
            </a:r>
            <a:endParaRPr/>
          </a:p>
          <a:p>
            <a:pPr indent="-298450" lvl="0" marL="457200" rtl="0" algn="l">
              <a:spcBef>
                <a:spcPts val="0"/>
              </a:spcBef>
              <a:spcAft>
                <a:spcPts val="0"/>
              </a:spcAft>
              <a:buSzPts val="1100"/>
              <a:buAutoNum type="arabicPeriod"/>
            </a:pPr>
            <a:r>
              <a:rPr lang="en"/>
              <a:t>Risk profiles of loan applicants based on income, age, and occupation.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1943eaef88_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1943eaef88_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Spectral Medium"/>
              <a:buChar char="-"/>
            </a:pPr>
            <a:r>
              <a:rPr lang="en" sz="1400">
                <a:solidFill>
                  <a:schemeClr val="dk1"/>
                </a:solidFill>
                <a:latin typeface="Spectral Medium"/>
                <a:ea typeface="Spectral Medium"/>
                <a:cs typeface="Spectral Medium"/>
                <a:sym typeface="Spectral Medium"/>
              </a:rPr>
              <a:t>Dropped columns which were </a:t>
            </a:r>
            <a:r>
              <a:rPr lang="en" sz="1400">
                <a:solidFill>
                  <a:schemeClr val="dk1"/>
                </a:solidFill>
                <a:latin typeface="Spectral Medium"/>
                <a:ea typeface="Spectral Medium"/>
                <a:cs typeface="Spectral Medium"/>
                <a:sym typeface="Spectral Medium"/>
              </a:rPr>
              <a:t>ambiguous to</a:t>
            </a:r>
            <a:r>
              <a:rPr lang="en" sz="1400">
                <a:solidFill>
                  <a:schemeClr val="dk1"/>
                </a:solidFill>
                <a:latin typeface="Spectral Medium"/>
                <a:ea typeface="Spectral Medium"/>
                <a:cs typeface="Spectral Medium"/>
                <a:sym typeface="Spectral Medium"/>
              </a:rPr>
              <a:t> improve explainability and interpretability ( # variables 112 → 19) </a:t>
            </a:r>
            <a:endParaRPr sz="1400">
              <a:solidFill>
                <a:schemeClr val="dk1"/>
              </a:solidFill>
              <a:latin typeface="Spectral Medium"/>
              <a:ea typeface="Spectral Medium"/>
              <a:cs typeface="Spectral Medium"/>
              <a:sym typeface="Spectral Medium"/>
            </a:endParaRPr>
          </a:p>
          <a:p>
            <a:pPr indent="-317500" lvl="0" marL="457200" rtl="0" algn="l">
              <a:lnSpc>
                <a:spcPct val="115000"/>
              </a:lnSpc>
              <a:spcBef>
                <a:spcPts val="0"/>
              </a:spcBef>
              <a:spcAft>
                <a:spcPts val="0"/>
              </a:spcAft>
              <a:buClr>
                <a:schemeClr val="dk1"/>
              </a:buClr>
              <a:buSzPts val="1400"/>
              <a:buFont typeface="Spectral Medium"/>
              <a:buChar char="-"/>
            </a:pPr>
            <a:r>
              <a:rPr lang="en" sz="1400">
                <a:solidFill>
                  <a:schemeClr val="dk1"/>
                </a:solidFill>
                <a:latin typeface="Spectral Medium"/>
                <a:ea typeface="Spectral Medium"/>
                <a:cs typeface="Spectral Medium"/>
                <a:sym typeface="Spectral Medium"/>
              </a:rPr>
              <a:t>Did transformation of data type to have a clear understanding in the </a:t>
            </a:r>
            <a:r>
              <a:rPr lang="en" sz="1400">
                <a:solidFill>
                  <a:schemeClr val="dk1"/>
                </a:solidFill>
                <a:latin typeface="Spectral Medium"/>
                <a:ea typeface="Spectral Medium"/>
                <a:cs typeface="Spectral Medium"/>
                <a:sym typeface="Spectral Medium"/>
              </a:rPr>
              <a:t>analysis</a:t>
            </a:r>
            <a:r>
              <a:rPr lang="en" sz="1400">
                <a:solidFill>
                  <a:schemeClr val="dk1"/>
                </a:solidFill>
                <a:latin typeface="Spectral Medium"/>
                <a:ea typeface="Spectral Medium"/>
                <a:cs typeface="Spectral Medium"/>
                <a:sym typeface="Spectral Medium"/>
              </a:rPr>
              <a:t>. </a:t>
            </a:r>
            <a:endParaRPr sz="1400">
              <a:solidFill>
                <a:schemeClr val="dk1"/>
              </a:solidFill>
              <a:latin typeface="Spectral Medium"/>
              <a:ea typeface="Spectral Medium"/>
              <a:cs typeface="Spectral Medium"/>
              <a:sym typeface="Spectral Medium"/>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1943eaef88_4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1943eaef88_4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Spectral"/>
                <a:ea typeface="Spectral"/>
                <a:cs typeface="Spectral"/>
                <a:sym typeface="Spectral"/>
              </a:rPr>
              <a:t>4 </a:t>
            </a:r>
            <a:r>
              <a:rPr lang="en" sz="1200">
                <a:latin typeface="Spectral"/>
                <a:ea typeface="Spectral"/>
                <a:cs typeface="Spectral"/>
                <a:sym typeface="Spectral"/>
              </a:rPr>
              <a:t>columns</a:t>
            </a:r>
            <a:endParaRPr sz="1200">
              <a:latin typeface="Spectral"/>
              <a:ea typeface="Spectral"/>
              <a:cs typeface="Spectral"/>
              <a:sym typeface="Spectral"/>
            </a:endParaRPr>
          </a:p>
          <a:p>
            <a:pPr indent="-304800" lvl="0" marL="457200" rtl="0" algn="l">
              <a:spcBef>
                <a:spcPts val="0"/>
              </a:spcBef>
              <a:spcAft>
                <a:spcPts val="0"/>
              </a:spcAft>
              <a:buSzPts val="1200"/>
              <a:buFont typeface="Spectral"/>
              <a:buAutoNum type="arabicPeriod"/>
            </a:pPr>
            <a:r>
              <a:rPr lang="en" sz="1200">
                <a:latin typeface="Spectral"/>
                <a:ea typeface="Spectral"/>
                <a:cs typeface="Spectral"/>
                <a:sym typeface="Spectral"/>
              </a:rPr>
              <a:t>AMT_REQ_CREDIT_BUREAU_HOUR</a:t>
            </a:r>
            <a:endParaRPr sz="1200">
              <a:latin typeface="Spectral"/>
              <a:ea typeface="Spectral"/>
              <a:cs typeface="Spectral"/>
              <a:sym typeface="Spectral"/>
            </a:endParaRPr>
          </a:p>
          <a:p>
            <a:pPr indent="-304800" lvl="1" marL="914400" rtl="0" algn="l">
              <a:spcBef>
                <a:spcPts val="0"/>
              </a:spcBef>
              <a:spcAft>
                <a:spcPts val="0"/>
              </a:spcAft>
              <a:buSzPts val="1200"/>
              <a:buFont typeface="Spectral"/>
              <a:buAutoNum type="alphaLcPeriod"/>
            </a:pPr>
            <a:r>
              <a:rPr lang="en" sz="1200">
                <a:latin typeface="Spectral"/>
                <a:ea typeface="Spectral"/>
                <a:cs typeface="Spectral"/>
                <a:sym typeface="Spectral"/>
              </a:rPr>
              <a:t>When analyzing the AMT_REQ_CREDIT_BUREAU_HOUR data, which represents the number of credit bureau inquiries made by a customer one hour before applying for Credit Card, , it's important to handle missing values effectively.</a:t>
            </a:r>
            <a:endParaRPr sz="1200">
              <a:latin typeface="Spectral"/>
              <a:ea typeface="Spectral"/>
              <a:cs typeface="Spectral"/>
              <a:sym typeface="Spectral"/>
            </a:endParaRPr>
          </a:p>
          <a:p>
            <a:pPr indent="-304800" lvl="1" marL="914400" rtl="0" algn="l">
              <a:spcBef>
                <a:spcPts val="0"/>
              </a:spcBef>
              <a:spcAft>
                <a:spcPts val="0"/>
              </a:spcAft>
              <a:buSzPts val="1200"/>
              <a:buFont typeface="Spectral"/>
              <a:buAutoNum type="alphaLcPeriod"/>
            </a:pPr>
            <a:r>
              <a:rPr lang="en" sz="1200">
                <a:latin typeface="Spectral"/>
                <a:ea typeface="Spectral"/>
                <a:cs typeface="Spectral"/>
                <a:sym typeface="Spectral"/>
              </a:rPr>
              <a:t>In this context, missing values are interpreted as zero. This assumption is based on the rationale that some customers might be new to credit loan applications and, as a result, have not yet initiated any inquiries. </a:t>
            </a:r>
            <a:endParaRPr sz="1200">
              <a:latin typeface="Spectral"/>
              <a:ea typeface="Spectral"/>
              <a:cs typeface="Spectral"/>
              <a:sym typeface="Spectral"/>
            </a:endParaRPr>
          </a:p>
          <a:p>
            <a:pPr indent="-304800" lvl="1" marL="914400" rtl="0" algn="l">
              <a:spcBef>
                <a:spcPts val="0"/>
              </a:spcBef>
              <a:spcAft>
                <a:spcPts val="0"/>
              </a:spcAft>
              <a:buSzPts val="1200"/>
              <a:buFont typeface="Spectral"/>
              <a:buAutoNum type="alphaLcPeriod"/>
            </a:pPr>
            <a:r>
              <a:rPr lang="en" sz="1200">
                <a:latin typeface="Spectral"/>
                <a:ea typeface="Spectral"/>
                <a:cs typeface="Spectral"/>
                <a:sym typeface="Spectral"/>
              </a:rPr>
              <a:t>Therefore, the absence of data in this field is likely indicative of no credit history or inquiries made during that period, justifying the substitution of missing values with zeros. </a:t>
            </a:r>
            <a:endParaRPr sz="1200">
              <a:latin typeface="Spectral"/>
              <a:ea typeface="Spectral"/>
              <a:cs typeface="Spectral"/>
              <a:sym typeface="Spectral"/>
            </a:endParaRPr>
          </a:p>
          <a:p>
            <a:pPr indent="-304800" lvl="2" marL="1371600" rtl="0" algn="l">
              <a:spcBef>
                <a:spcPts val="0"/>
              </a:spcBef>
              <a:spcAft>
                <a:spcPts val="0"/>
              </a:spcAft>
              <a:buSzPts val="1200"/>
              <a:buFont typeface="Spectral"/>
              <a:buAutoNum type="romanLcPeriod"/>
            </a:pPr>
            <a:r>
              <a:rPr lang="en" sz="1200">
                <a:latin typeface="Spectral"/>
                <a:ea typeface="Spectral"/>
                <a:cs typeface="Spectral"/>
                <a:sym typeface="Spectral"/>
              </a:rPr>
              <a:t>This approach ensures that our analysis accurately reflects the credit activity (or lack thereof) of all customers, particularly those who are new to the credit system."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www.freepik.com/"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cxnSp>
        <p:nvCxnSpPr>
          <p:cNvPr id="9" name="Google Shape;9;p2"/>
          <p:cNvCxnSpPr/>
          <p:nvPr/>
        </p:nvCxnSpPr>
        <p:spPr>
          <a:xfrm>
            <a:off x="511850" y="683100"/>
            <a:ext cx="8087700" cy="0"/>
          </a:xfrm>
          <a:prstGeom prst="straightConnector1">
            <a:avLst/>
          </a:prstGeom>
          <a:noFill/>
          <a:ln cap="flat" cmpd="sng" w="19050">
            <a:solidFill>
              <a:schemeClr val="dk1"/>
            </a:solidFill>
            <a:prstDash val="solid"/>
            <a:round/>
            <a:headEnd len="med" w="med" type="none"/>
            <a:tailEnd len="med" w="med" type="none"/>
          </a:ln>
        </p:spPr>
      </p:cxnSp>
      <p:sp>
        <p:nvSpPr>
          <p:cNvPr id="10" name="Google Shape;10;p2"/>
          <p:cNvSpPr/>
          <p:nvPr/>
        </p:nvSpPr>
        <p:spPr>
          <a:xfrm>
            <a:off x="18639" y="1507984"/>
            <a:ext cx="176" cy="172"/>
          </a:xfrm>
          <a:custGeom>
            <a:rect b="b" l="l" r="r" t="t"/>
            <a:pathLst>
              <a:path extrusionOk="0" h="1" w="1">
                <a:moveTo>
                  <a:pt x="0" y="0"/>
                </a:moveTo>
                <a:lnTo>
                  <a:pt x="0"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8639" y="2419108"/>
            <a:ext cx="176" cy="172"/>
          </a:xfrm>
          <a:custGeom>
            <a:rect b="b" l="l" r="r" t="t"/>
            <a:pathLst>
              <a:path extrusionOk="0" h="1" w="1">
                <a:moveTo>
                  <a:pt x="0" y="0"/>
                </a:move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title"/>
          </p:nvPr>
        </p:nvSpPr>
        <p:spPr>
          <a:xfrm>
            <a:off x="713225" y="1544300"/>
            <a:ext cx="4305000" cy="1532400"/>
          </a:xfrm>
          <a:prstGeom prst="rect">
            <a:avLst/>
          </a:prstGeom>
        </p:spPr>
        <p:txBody>
          <a:bodyPr anchorCtr="0" anchor="ctr" bIns="91425" lIns="91425" spcFirstLastPara="1" rIns="91425" wrap="square" tIns="91425">
            <a:noAutofit/>
          </a:bodyPr>
          <a:lstStyle>
            <a:lvl1pPr lvl="0" rtl="0" algn="l">
              <a:lnSpc>
                <a:spcPct val="70000"/>
              </a:lnSpc>
              <a:spcBef>
                <a:spcPts val="0"/>
              </a:spcBef>
              <a:spcAft>
                <a:spcPts val="0"/>
              </a:spcAft>
              <a:buClr>
                <a:schemeClr val="dk1"/>
              </a:buClr>
              <a:buSzPts val="2800"/>
              <a:buFont typeface="Playfair Display ExtraBold"/>
              <a:buNone/>
              <a:defRPr i="0" sz="70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sp>
        <p:nvSpPr>
          <p:cNvPr id="13" name="Google Shape;13;p2"/>
          <p:cNvSpPr txBox="1"/>
          <p:nvPr>
            <p:ph idx="1" type="subTitle"/>
          </p:nvPr>
        </p:nvSpPr>
        <p:spPr>
          <a:xfrm flipH="1">
            <a:off x="723600" y="3470952"/>
            <a:ext cx="2527800" cy="68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400"/>
              <a:buNone/>
              <a:defRPr sz="1800">
                <a:solidFill>
                  <a:schemeClr val="dk1"/>
                </a:solidFill>
              </a:defRPr>
            </a:lvl1pPr>
            <a:lvl2pPr lvl="1" rtl="0">
              <a:lnSpc>
                <a:spcPct val="100000"/>
              </a:lnSpc>
              <a:spcBef>
                <a:spcPts val="0"/>
              </a:spcBef>
              <a:spcAft>
                <a:spcPts val="0"/>
              </a:spcAft>
              <a:buClr>
                <a:schemeClr val="accent6"/>
              </a:buClr>
              <a:buSzPts val="1400"/>
              <a:buNone/>
              <a:defRPr sz="1400">
                <a:solidFill>
                  <a:schemeClr val="accent6"/>
                </a:solidFill>
              </a:defRPr>
            </a:lvl2pPr>
            <a:lvl3pPr lvl="2" rtl="0">
              <a:lnSpc>
                <a:spcPct val="100000"/>
              </a:lnSpc>
              <a:spcBef>
                <a:spcPts val="0"/>
              </a:spcBef>
              <a:spcAft>
                <a:spcPts val="0"/>
              </a:spcAft>
              <a:buClr>
                <a:schemeClr val="accent6"/>
              </a:buClr>
              <a:buSzPts val="1400"/>
              <a:buNone/>
              <a:defRPr sz="1400">
                <a:solidFill>
                  <a:schemeClr val="accent6"/>
                </a:solidFill>
              </a:defRPr>
            </a:lvl3pPr>
            <a:lvl4pPr lvl="3" rtl="0">
              <a:lnSpc>
                <a:spcPct val="100000"/>
              </a:lnSpc>
              <a:spcBef>
                <a:spcPts val="0"/>
              </a:spcBef>
              <a:spcAft>
                <a:spcPts val="0"/>
              </a:spcAft>
              <a:buClr>
                <a:schemeClr val="accent6"/>
              </a:buClr>
              <a:buSzPts val="1400"/>
              <a:buNone/>
              <a:defRPr sz="1400">
                <a:solidFill>
                  <a:schemeClr val="accent6"/>
                </a:solidFill>
              </a:defRPr>
            </a:lvl4pPr>
            <a:lvl5pPr lvl="4" rtl="0">
              <a:lnSpc>
                <a:spcPct val="100000"/>
              </a:lnSpc>
              <a:spcBef>
                <a:spcPts val="0"/>
              </a:spcBef>
              <a:spcAft>
                <a:spcPts val="0"/>
              </a:spcAft>
              <a:buClr>
                <a:schemeClr val="accent6"/>
              </a:buClr>
              <a:buSzPts val="1400"/>
              <a:buNone/>
              <a:defRPr sz="1400">
                <a:solidFill>
                  <a:schemeClr val="accent6"/>
                </a:solidFill>
              </a:defRPr>
            </a:lvl5pPr>
            <a:lvl6pPr lvl="5" rtl="0">
              <a:lnSpc>
                <a:spcPct val="100000"/>
              </a:lnSpc>
              <a:spcBef>
                <a:spcPts val="0"/>
              </a:spcBef>
              <a:spcAft>
                <a:spcPts val="0"/>
              </a:spcAft>
              <a:buClr>
                <a:schemeClr val="accent6"/>
              </a:buClr>
              <a:buSzPts val="1400"/>
              <a:buNone/>
              <a:defRPr sz="1400">
                <a:solidFill>
                  <a:schemeClr val="accent6"/>
                </a:solidFill>
              </a:defRPr>
            </a:lvl6pPr>
            <a:lvl7pPr lvl="6" rtl="0">
              <a:lnSpc>
                <a:spcPct val="100000"/>
              </a:lnSpc>
              <a:spcBef>
                <a:spcPts val="0"/>
              </a:spcBef>
              <a:spcAft>
                <a:spcPts val="0"/>
              </a:spcAft>
              <a:buClr>
                <a:schemeClr val="accent6"/>
              </a:buClr>
              <a:buSzPts val="1400"/>
              <a:buNone/>
              <a:defRPr sz="1400">
                <a:solidFill>
                  <a:schemeClr val="accent6"/>
                </a:solidFill>
              </a:defRPr>
            </a:lvl7pPr>
            <a:lvl8pPr lvl="7" rtl="0">
              <a:lnSpc>
                <a:spcPct val="100000"/>
              </a:lnSpc>
              <a:spcBef>
                <a:spcPts val="0"/>
              </a:spcBef>
              <a:spcAft>
                <a:spcPts val="0"/>
              </a:spcAft>
              <a:buClr>
                <a:schemeClr val="accent6"/>
              </a:buClr>
              <a:buSzPts val="1400"/>
              <a:buNone/>
              <a:defRPr sz="1400">
                <a:solidFill>
                  <a:schemeClr val="accent6"/>
                </a:solidFill>
              </a:defRPr>
            </a:lvl8pPr>
            <a:lvl9pPr lvl="8" rtl="0">
              <a:lnSpc>
                <a:spcPct val="100000"/>
              </a:lnSpc>
              <a:spcBef>
                <a:spcPts val="0"/>
              </a:spcBef>
              <a:spcAft>
                <a:spcPts val="0"/>
              </a:spcAft>
              <a:buClr>
                <a:schemeClr val="accent6"/>
              </a:buClr>
              <a:buSzPts val="1400"/>
              <a:buNone/>
              <a:defRPr sz="1400">
                <a:solidFill>
                  <a:schemeClr val="accent6"/>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
  <p:cSld name="BIG_NUMBER">
    <p:spTree>
      <p:nvGrpSpPr>
        <p:cNvPr id="64" name="Shape 64"/>
        <p:cNvGrpSpPr/>
        <p:nvPr/>
      </p:nvGrpSpPr>
      <p:grpSpPr>
        <a:xfrm>
          <a:off x="0" y="0"/>
          <a:ext cx="0" cy="0"/>
          <a:chOff x="0" y="0"/>
          <a:chExt cx="0" cy="0"/>
        </a:xfrm>
      </p:grpSpPr>
      <p:grpSp>
        <p:nvGrpSpPr>
          <p:cNvPr id="65" name="Google Shape;65;p11"/>
          <p:cNvGrpSpPr/>
          <p:nvPr/>
        </p:nvGrpSpPr>
        <p:grpSpPr>
          <a:xfrm>
            <a:off x="181800" y="172650"/>
            <a:ext cx="8781250" cy="4798200"/>
            <a:chOff x="181800" y="172650"/>
            <a:chExt cx="8781250" cy="4798200"/>
          </a:xfrm>
        </p:grpSpPr>
        <p:sp>
          <p:nvSpPr>
            <p:cNvPr id="66" name="Google Shape;66;p11"/>
            <p:cNvSpPr/>
            <p:nvPr/>
          </p:nvSpPr>
          <p:spPr>
            <a:xfrm>
              <a:off x="181800" y="172650"/>
              <a:ext cx="8780400" cy="4798200"/>
            </a:xfrm>
            <a:prstGeom prst="roundRect">
              <a:avLst>
                <a:gd fmla="val 5555"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 name="Google Shape;67;p11"/>
            <p:cNvCxnSpPr/>
            <p:nvPr/>
          </p:nvCxnSpPr>
          <p:spPr>
            <a:xfrm>
              <a:off x="194350" y="683100"/>
              <a:ext cx="8768700" cy="0"/>
            </a:xfrm>
            <a:prstGeom prst="straightConnector1">
              <a:avLst/>
            </a:prstGeom>
            <a:noFill/>
            <a:ln cap="flat" cmpd="sng" w="19050">
              <a:solidFill>
                <a:schemeClr val="dk1"/>
              </a:solidFill>
              <a:prstDash val="solid"/>
              <a:round/>
              <a:headEnd len="med" w="med" type="none"/>
              <a:tailEnd len="med" w="med" type="none"/>
            </a:ln>
          </p:spPr>
        </p:cxnSp>
      </p:grpSp>
      <p:grpSp>
        <p:nvGrpSpPr>
          <p:cNvPr id="68" name="Google Shape;68;p11"/>
          <p:cNvGrpSpPr/>
          <p:nvPr/>
        </p:nvGrpSpPr>
        <p:grpSpPr>
          <a:xfrm>
            <a:off x="1528625" y="1090775"/>
            <a:ext cx="6086700" cy="3326400"/>
            <a:chOff x="1528625" y="1090775"/>
            <a:chExt cx="6086700" cy="3326400"/>
          </a:xfrm>
        </p:grpSpPr>
        <p:sp>
          <p:nvSpPr>
            <p:cNvPr id="69" name="Google Shape;69;p11"/>
            <p:cNvSpPr/>
            <p:nvPr/>
          </p:nvSpPr>
          <p:spPr>
            <a:xfrm>
              <a:off x="1528625" y="1090775"/>
              <a:ext cx="6086700" cy="3326400"/>
            </a:xfrm>
            <a:prstGeom prst="roundRect">
              <a:avLst>
                <a:gd fmla="val 5555"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11"/>
            <p:cNvCxnSpPr/>
            <p:nvPr/>
          </p:nvCxnSpPr>
          <p:spPr>
            <a:xfrm>
              <a:off x="1539175" y="1579250"/>
              <a:ext cx="6075000" cy="0"/>
            </a:xfrm>
            <a:prstGeom prst="straightConnector1">
              <a:avLst/>
            </a:prstGeom>
            <a:noFill/>
            <a:ln cap="flat" cmpd="sng" w="19050">
              <a:solidFill>
                <a:schemeClr val="dk1"/>
              </a:solidFill>
              <a:prstDash val="solid"/>
              <a:round/>
              <a:headEnd len="med" w="med" type="none"/>
              <a:tailEnd len="med" w="med" type="none"/>
            </a:ln>
          </p:spPr>
        </p:cxnSp>
      </p:grpSp>
      <p:sp>
        <p:nvSpPr>
          <p:cNvPr id="71" name="Google Shape;71;p11"/>
          <p:cNvSpPr txBox="1"/>
          <p:nvPr>
            <p:ph hasCustomPrompt="1" type="title"/>
          </p:nvPr>
        </p:nvSpPr>
        <p:spPr>
          <a:xfrm>
            <a:off x="1757975" y="1689650"/>
            <a:ext cx="56280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b="1"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72" name="Google Shape;72;p11"/>
          <p:cNvSpPr txBox="1"/>
          <p:nvPr>
            <p:ph idx="1" type="subTitle"/>
          </p:nvPr>
        </p:nvSpPr>
        <p:spPr>
          <a:xfrm>
            <a:off x="1758075" y="3244200"/>
            <a:ext cx="5628000" cy="48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6">
    <p:bg>
      <p:bgPr>
        <a:solidFill>
          <a:srgbClr val="FFFFFF"/>
        </a:solidFill>
      </p:bgPr>
    </p:bg>
    <p:spTree>
      <p:nvGrpSpPr>
        <p:cNvPr id="73" name="Shape 7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
  <p:cSld name="CUSTOM_1_1_1">
    <p:spTree>
      <p:nvGrpSpPr>
        <p:cNvPr id="74" name="Shape 74"/>
        <p:cNvGrpSpPr/>
        <p:nvPr/>
      </p:nvGrpSpPr>
      <p:grpSpPr>
        <a:xfrm>
          <a:off x="0" y="0"/>
          <a:ext cx="0" cy="0"/>
          <a:chOff x="0" y="0"/>
          <a:chExt cx="0" cy="0"/>
        </a:xfrm>
      </p:grpSpPr>
      <p:grpSp>
        <p:nvGrpSpPr>
          <p:cNvPr id="75" name="Google Shape;75;p13"/>
          <p:cNvGrpSpPr/>
          <p:nvPr/>
        </p:nvGrpSpPr>
        <p:grpSpPr>
          <a:xfrm>
            <a:off x="181800" y="172650"/>
            <a:ext cx="8781250" cy="4798200"/>
            <a:chOff x="181800" y="172650"/>
            <a:chExt cx="8781250" cy="4798200"/>
          </a:xfrm>
        </p:grpSpPr>
        <p:sp>
          <p:nvSpPr>
            <p:cNvPr id="76" name="Google Shape;76;p13"/>
            <p:cNvSpPr/>
            <p:nvPr/>
          </p:nvSpPr>
          <p:spPr>
            <a:xfrm>
              <a:off x="181800" y="172650"/>
              <a:ext cx="8780400" cy="4798200"/>
            </a:xfrm>
            <a:prstGeom prst="roundRect">
              <a:avLst>
                <a:gd fmla="val 5555"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 name="Google Shape;77;p13"/>
            <p:cNvCxnSpPr/>
            <p:nvPr/>
          </p:nvCxnSpPr>
          <p:spPr>
            <a:xfrm>
              <a:off x="194350" y="683100"/>
              <a:ext cx="8768700" cy="0"/>
            </a:xfrm>
            <a:prstGeom prst="straightConnector1">
              <a:avLst/>
            </a:prstGeom>
            <a:noFill/>
            <a:ln cap="flat" cmpd="sng" w="19050">
              <a:solidFill>
                <a:schemeClr val="dk1"/>
              </a:solidFill>
              <a:prstDash val="solid"/>
              <a:round/>
              <a:headEnd len="med" w="med" type="none"/>
              <a:tailEnd len="med" w="med" type="none"/>
            </a:ln>
          </p:spPr>
        </p:cxnSp>
      </p:grpSp>
      <p:grpSp>
        <p:nvGrpSpPr>
          <p:cNvPr id="78" name="Google Shape;78;p13"/>
          <p:cNvGrpSpPr/>
          <p:nvPr/>
        </p:nvGrpSpPr>
        <p:grpSpPr>
          <a:xfrm>
            <a:off x="713200" y="1354900"/>
            <a:ext cx="7717500" cy="3253800"/>
            <a:chOff x="713200" y="1354900"/>
            <a:chExt cx="7717500" cy="3253800"/>
          </a:xfrm>
        </p:grpSpPr>
        <p:sp>
          <p:nvSpPr>
            <p:cNvPr id="79" name="Google Shape;79;p13"/>
            <p:cNvSpPr/>
            <p:nvPr/>
          </p:nvSpPr>
          <p:spPr>
            <a:xfrm>
              <a:off x="713200" y="1354900"/>
              <a:ext cx="7717500" cy="3253800"/>
            </a:xfrm>
            <a:prstGeom prst="roundRect">
              <a:avLst>
                <a:gd fmla="val 5555"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 name="Google Shape;80;p13"/>
            <p:cNvCxnSpPr/>
            <p:nvPr/>
          </p:nvCxnSpPr>
          <p:spPr>
            <a:xfrm>
              <a:off x="726577" y="1832695"/>
              <a:ext cx="7702800" cy="0"/>
            </a:xfrm>
            <a:prstGeom prst="straightConnector1">
              <a:avLst/>
            </a:prstGeom>
            <a:noFill/>
            <a:ln cap="flat" cmpd="sng" w="19050">
              <a:solidFill>
                <a:schemeClr val="dk1"/>
              </a:solidFill>
              <a:prstDash val="solid"/>
              <a:round/>
              <a:headEnd len="med" w="med" type="none"/>
              <a:tailEnd len="med" w="med" type="none"/>
            </a:ln>
          </p:spPr>
        </p:cxnSp>
      </p:grpSp>
      <p:sp>
        <p:nvSpPr>
          <p:cNvPr id="81" name="Google Shape;81;p13"/>
          <p:cNvSpPr txBox="1"/>
          <p:nvPr>
            <p:ph type="ctrTitle"/>
          </p:nvPr>
        </p:nvSpPr>
        <p:spPr>
          <a:xfrm>
            <a:off x="858950" y="2993814"/>
            <a:ext cx="1753800" cy="402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2" name="Google Shape;82;p13"/>
          <p:cNvSpPr txBox="1"/>
          <p:nvPr>
            <p:ph idx="1" type="subTitle"/>
          </p:nvPr>
        </p:nvSpPr>
        <p:spPr>
          <a:xfrm>
            <a:off x="858950" y="3403050"/>
            <a:ext cx="1753800" cy="84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400"/>
              <a:buNone/>
              <a:defRPr b="0" sz="13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 name="Google Shape;83;p13"/>
          <p:cNvSpPr txBox="1"/>
          <p:nvPr>
            <p:ph hasCustomPrompt="1" idx="2" type="title"/>
          </p:nvPr>
        </p:nvSpPr>
        <p:spPr>
          <a:xfrm>
            <a:off x="858950" y="2126750"/>
            <a:ext cx="1753800" cy="7365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6000"/>
              <a:buNone/>
              <a:defRPr b="0" sz="5500">
                <a:latin typeface="Merriweather"/>
                <a:ea typeface="Merriweather"/>
                <a:cs typeface="Merriweather"/>
                <a:sym typeface="Merriweather"/>
              </a:defRPr>
            </a:lvl1pPr>
            <a:lvl2pPr lvl="1"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84" name="Google Shape;84;p13"/>
          <p:cNvSpPr txBox="1"/>
          <p:nvPr>
            <p:ph idx="3" type="ctrTitle"/>
          </p:nvPr>
        </p:nvSpPr>
        <p:spPr>
          <a:xfrm>
            <a:off x="2735758" y="2993814"/>
            <a:ext cx="1755600" cy="402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5" name="Google Shape;85;p13"/>
          <p:cNvSpPr txBox="1"/>
          <p:nvPr>
            <p:ph hasCustomPrompt="1" idx="4" type="title"/>
          </p:nvPr>
        </p:nvSpPr>
        <p:spPr>
          <a:xfrm>
            <a:off x="4615267" y="2127372"/>
            <a:ext cx="1753800" cy="7353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6000"/>
              <a:buNone/>
              <a:defRPr b="0" sz="5500">
                <a:latin typeface="Merriweather"/>
                <a:ea typeface="Merriweather"/>
                <a:cs typeface="Merriweather"/>
                <a:sym typeface="Merriweather"/>
              </a:defRPr>
            </a:lvl1pPr>
            <a:lvl2pPr lvl="1"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86" name="Google Shape;86;p13"/>
          <p:cNvSpPr txBox="1"/>
          <p:nvPr>
            <p:ph idx="5" type="ctrTitle"/>
          </p:nvPr>
        </p:nvSpPr>
        <p:spPr>
          <a:xfrm>
            <a:off x="6492975" y="2993814"/>
            <a:ext cx="1755600" cy="402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7" name="Google Shape;87;p13"/>
          <p:cNvSpPr txBox="1"/>
          <p:nvPr>
            <p:ph hasCustomPrompt="1" idx="6" type="title"/>
          </p:nvPr>
        </p:nvSpPr>
        <p:spPr>
          <a:xfrm>
            <a:off x="6493875" y="2127372"/>
            <a:ext cx="1753800" cy="7353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6000"/>
              <a:buNone/>
              <a:defRPr b="0" sz="5500">
                <a:latin typeface="Merriweather"/>
                <a:ea typeface="Merriweather"/>
                <a:cs typeface="Merriweather"/>
                <a:sym typeface="Merriweather"/>
              </a:defRPr>
            </a:lvl1pPr>
            <a:lvl2pPr lvl="1"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88" name="Google Shape;88;p13"/>
          <p:cNvSpPr txBox="1"/>
          <p:nvPr>
            <p:ph idx="7" type="ctrTitle"/>
          </p:nvPr>
        </p:nvSpPr>
        <p:spPr>
          <a:xfrm>
            <a:off x="4614367" y="2993814"/>
            <a:ext cx="1755600" cy="402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89" name="Google Shape;89;p13"/>
          <p:cNvSpPr txBox="1"/>
          <p:nvPr>
            <p:ph hasCustomPrompt="1" idx="8" type="title"/>
          </p:nvPr>
        </p:nvSpPr>
        <p:spPr>
          <a:xfrm>
            <a:off x="2736658" y="2127372"/>
            <a:ext cx="1753800" cy="7353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6000"/>
              <a:buNone/>
              <a:defRPr b="0" sz="5500">
                <a:latin typeface="Merriweather"/>
                <a:ea typeface="Merriweather"/>
                <a:cs typeface="Merriweather"/>
                <a:sym typeface="Merriweather"/>
              </a:defRPr>
            </a:lvl1pPr>
            <a:lvl2pPr lvl="1"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90" name="Google Shape;90;p13"/>
          <p:cNvSpPr txBox="1"/>
          <p:nvPr>
            <p:ph idx="9" type="subTitle"/>
          </p:nvPr>
        </p:nvSpPr>
        <p:spPr>
          <a:xfrm>
            <a:off x="2736658" y="3403050"/>
            <a:ext cx="1753800" cy="84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400"/>
              <a:buNone/>
              <a:defRPr b="0" sz="13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 name="Google Shape;91;p13"/>
          <p:cNvSpPr txBox="1"/>
          <p:nvPr>
            <p:ph idx="13" type="subTitle"/>
          </p:nvPr>
        </p:nvSpPr>
        <p:spPr>
          <a:xfrm>
            <a:off x="4615267" y="3403050"/>
            <a:ext cx="1753800" cy="84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400"/>
              <a:buNone/>
              <a:defRPr b="0" sz="13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2" name="Google Shape;92;p13"/>
          <p:cNvSpPr txBox="1"/>
          <p:nvPr>
            <p:ph idx="14" type="subTitle"/>
          </p:nvPr>
        </p:nvSpPr>
        <p:spPr>
          <a:xfrm>
            <a:off x="6493875" y="3403050"/>
            <a:ext cx="1753800" cy="84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400"/>
              <a:buNone/>
              <a:defRPr b="0" sz="13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 name="Google Shape;93;p13"/>
          <p:cNvSpPr txBox="1"/>
          <p:nvPr>
            <p:ph idx="15" type="title"/>
          </p:nvPr>
        </p:nvSpPr>
        <p:spPr>
          <a:xfrm>
            <a:off x="713225" y="788650"/>
            <a:ext cx="7717500" cy="5706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dk1"/>
              </a:buClr>
              <a:buSzPts val="2800"/>
              <a:buFont typeface="Playfair Display ExtraBold"/>
              <a:buNone/>
              <a:defRPr i="0" sz="30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4" name="Shape 94"/>
        <p:cNvGrpSpPr/>
        <p:nvPr/>
      </p:nvGrpSpPr>
      <p:grpSpPr>
        <a:xfrm>
          <a:off x="0" y="0"/>
          <a:ext cx="0" cy="0"/>
          <a:chOff x="0" y="0"/>
          <a:chExt cx="0" cy="0"/>
        </a:xfrm>
      </p:grpSpPr>
      <p:sp>
        <p:nvSpPr>
          <p:cNvPr id="95" name="Google Shape;95;p14"/>
          <p:cNvSpPr txBox="1"/>
          <p:nvPr>
            <p:ph idx="1" type="subTitle"/>
          </p:nvPr>
        </p:nvSpPr>
        <p:spPr>
          <a:xfrm>
            <a:off x="1614575" y="1934250"/>
            <a:ext cx="6584100" cy="1221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Font typeface="Cormorant Garamond"/>
              <a:buNone/>
              <a:defRPr sz="2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96" name="Google Shape;96;p14"/>
          <p:cNvSpPr txBox="1"/>
          <p:nvPr>
            <p:ph type="title"/>
          </p:nvPr>
        </p:nvSpPr>
        <p:spPr>
          <a:xfrm>
            <a:off x="4956100" y="3159013"/>
            <a:ext cx="3220800" cy="418500"/>
          </a:xfrm>
          <a:prstGeom prst="rect">
            <a:avLst/>
          </a:prstGeom>
        </p:spPr>
        <p:txBody>
          <a:bodyPr anchorCtr="0" anchor="ctr" bIns="91425" lIns="91425" spcFirstLastPara="1" rIns="91425" wrap="square" tIns="91425">
            <a:noAutofit/>
          </a:bodyPr>
          <a:lstStyle>
            <a:lvl1pPr lvl="0" rtl="0" algn="r">
              <a:lnSpc>
                <a:spcPct val="70000"/>
              </a:lnSpc>
              <a:spcBef>
                <a:spcPts val="0"/>
              </a:spcBef>
              <a:spcAft>
                <a:spcPts val="0"/>
              </a:spcAft>
              <a:buSzPts val="1300"/>
              <a:buFont typeface="Merriweather"/>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97" name="Google Shape;97;p14"/>
          <p:cNvCxnSpPr/>
          <p:nvPr/>
        </p:nvCxnSpPr>
        <p:spPr>
          <a:xfrm>
            <a:off x="511850" y="715825"/>
            <a:ext cx="8087700" cy="0"/>
          </a:xfrm>
          <a:prstGeom prst="straightConnector1">
            <a:avLst/>
          </a:prstGeom>
          <a:noFill/>
          <a:ln cap="flat" cmpd="sng" w="19050">
            <a:solidFill>
              <a:schemeClr val="dk1"/>
            </a:solidFill>
            <a:prstDash val="solid"/>
            <a:round/>
            <a:headEnd len="med" w="med" type="none"/>
            <a:tailEnd len="med" w="med" type="none"/>
          </a:ln>
        </p:spPr>
      </p:cxnSp>
      <p:cxnSp>
        <p:nvCxnSpPr>
          <p:cNvPr id="98" name="Google Shape;98;p14"/>
          <p:cNvCxnSpPr/>
          <p:nvPr/>
        </p:nvCxnSpPr>
        <p:spPr>
          <a:xfrm>
            <a:off x="511850" y="4427675"/>
            <a:ext cx="80877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_1_1_1_2">
    <p:spTree>
      <p:nvGrpSpPr>
        <p:cNvPr id="99" name="Shape 99"/>
        <p:cNvGrpSpPr/>
        <p:nvPr/>
      </p:nvGrpSpPr>
      <p:grpSpPr>
        <a:xfrm>
          <a:off x="0" y="0"/>
          <a:ext cx="0" cy="0"/>
          <a:chOff x="0" y="0"/>
          <a:chExt cx="0" cy="0"/>
        </a:xfrm>
      </p:grpSpPr>
      <p:sp>
        <p:nvSpPr>
          <p:cNvPr id="100" name="Google Shape;100;p15"/>
          <p:cNvSpPr/>
          <p:nvPr/>
        </p:nvSpPr>
        <p:spPr>
          <a:xfrm>
            <a:off x="181800" y="539500"/>
            <a:ext cx="8768700" cy="799200"/>
          </a:xfrm>
          <a:prstGeom prst="roundRect">
            <a:avLst>
              <a:gd fmla="val 33352"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txBox="1"/>
          <p:nvPr>
            <p:ph type="ctrTitle"/>
          </p:nvPr>
        </p:nvSpPr>
        <p:spPr>
          <a:xfrm>
            <a:off x="1260720" y="1859293"/>
            <a:ext cx="28686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02" name="Google Shape;102;p15"/>
          <p:cNvSpPr txBox="1"/>
          <p:nvPr>
            <p:ph idx="1" type="subTitle"/>
          </p:nvPr>
        </p:nvSpPr>
        <p:spPr>
          <a:xfrm>
            <a:off x="928620" y="2262495"/>
            <a:ext cx="3532800" cy="224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400"/>
              <a:buChar char="●"/>
              <a:defRPr sz="1300">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03" name="Google Shape;103;p15"/>
          <p:cNvSpPr txBox="1"/>
          <p:nvPr>
            <p:ph idx="2" type="ctrTitle"/>
          </p:nvPr>
        </p:nvSpPr>
        <p:spPr>
          <a:xfrm>
            <a:off x="5016330" y="1859293"/>
            <a:ext cx="28686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04" name="Google Shape;104;p15"/>
          <p:cNvSpPr txBox="1"/>
          <p:nvPr>
            <p:ph idx="3" type="subTitle"/>
          </p:nvPr>
        </p:nvSpPr>
        <p:spPr>
          <a:xfrm>
            <a:off x="4685880" y="2261595"/>
            <a:ext cx="3529500" cy="224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400"/>
              <a:buChar char="●"/>
              <a:defRPr sz="1300">
                <a:solidFill>
                  <a:schemeClr val="hlink"/>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05" name="Google Shape;105;p15"/>
          <p:cNvSpPr txBox="1"/>
          <p:nvPr>
            <p:ph idx="4" type="title"/>
          </p:nvPr>
        </p:nvSpPr>
        <p:spPr>
          <a:xfrm>
            <a:off x="713225" y="683075"/>
            <a:ext cx="7717500" cy="5706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dk1"/>
              </a:buClr>
              <a:buSzPts val="2800"/>
              <a:buFont typeface="Playfair Display ExtraBold"/>
              <a:buNone/>
              <a:defRPr i="0" sz="30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7_1_1_1_2_1">
    <p:spTree>
      <p:nvGrpSpPr>
        <p:cNvPr id="106" name="Shape 106"/>
        <p:cNvGrpSpPr/>
        <p:nvPr/>
      </p:nvGrpSpPr>
      <p:grpSpPr>
        <a:xfrm>
          <a:off x="0" y="0"/>
          <a:ext cx="0" cy="0"/>
          <a:chOff x="0" y="0"/>
          <a:chExt cx="0" cy="0"/>
        </a:xfrm>
      </p:grpSpPr>
      <p:sp>
        <p:nvSpPr>
          <p:cNvPr id="107" name="Google Shape;107;p16"/>
          <p:cNvSpPr/>
          <p:nvPr/>
        </p:nvSpPr>
        <p:spPr>
          <a:xfrm>
            <a:off x="181800" y="539500"/>
            <a:ext cx="8768700" cy="799200"/>
          </a:xfrm>
          <a:prstGeom prst="roundRect">
            <a:avLst>
              <a:gd fmla="val 33352"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txBox="1"/>
          <p:nvPr>
            <p:ph type="ctrTitle"/>
          </p:nvPr>
        </p:nvSpPr>
        <p:spPr>
          <a:xfrm>
            <a:off x="3137670" y="2083918"/>
            <a:ext cx="28686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09" name="Google Shape;109;p16"/>
          <p:cNvSpPr txBox="1"/>
          <p:nvPr>
            <p:ph idx="1" type="subTitle"/>
          </p:nvPr>
        </p:nvSpPr>
        <p:spPr>
          <a:xfrm>
            <a:off x="766375" y="2812808"/>
            <a:ext cx="3690000" cy="133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400"/>
              <a:buChar char="●"/>
              <a:defRPr sz="1300">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10" name="Google Shape;110;p16"/>
          <p:cNvSpPr txBox="1"/>
          <p:nvPr>
            <p:ph idx="2" type="subTitle"/>
          </p:nvPr>
        </p:nvSpPr>
        <p:spPr>
          <a:xfrm>
            <a:off x="4690949" y="2812275"/>
            <a:ext cx="3686700" cy="133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400"/>
              <a:buChar char="●"/>
              <a:defRPr sz="1300">
                <a:solidFill>
                  <a:schemeClr val="hlink"/>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11" name="Google Shape;111;p16"/>
          <p:cNvSpPr txBox="1"/>
          <p:nvPr>
            <p:ph idx="3" type="title"/>
          </p:nvPr>
        </p:nvSpPr>
        <p:spPr>
          <a:xfrm>
            <a:off x="713225" y="683075"/>
            <a:ext cx="7717500" cy="5706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dk1"/>
              </a:buClr>
              <a:buSzPts val="2800"/>
              <a:buFont typeface="Playfair Display ExtraBold"/>
              <a:buNone/>
              <a:defRPr i="0" sz="30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_1_1_1_1_1">
    <p:spTree>
      <p:nvGrpSpPr>
        <p:cNvPr id="112" name="Shape 112"/>
        <p:cNvGrpSpPr/>
        <p:nvPr/>
      </p:nvGrpSpPr>
      <p:grpSpPr>
        <a:xfrm>
          <a:off x="0" y="0"/>
          <a:ext cx="0" cy="0"/>
          <a:chOff x="0" y="0"/>
          <a:chExt cx="0" cy="0"/>
        </a:xfrm>
      </p:grpSpPr>
      <p:sp>
        <p:nvSpPr>
          <p:cNvPr id="113" name="Google Shape;113;p17"/>
          <p:cNvSpPr/>
          <p:nvPr/>
        </p:nvSpPr>
        <p:spPr>
          <a:xfrm>
            <a:off x="181800" y="539500"/>
            <a:ext cx="8768700" cy="799200"/>
          </a:xfrm>
          <a:prstGeom prst="roundRect">
            <a:avLst>
              <a:gd fmla="val 33352"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dk1"/>
              </a:buClr>
              <a:buSzPts val="2800"/>
              <a:buFont typeface="Playfair Display ExtraBold"/>
              <a:buNone/>
              <a:defRPr i="0" sz="30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cxnSp>
        <p:nvCxnSpPr>
          <p:cNvPr id="115" name="Google Shape;115;p17"/>
          <p:cNvCxnSpPr/>
          <p:nvPr/>
        </p:nvCxnSpPr>
        <p:spPr>
          <a:xfrm>
            <a:off x="194350" y="4608575"/>
            <a:ext cx="8768700" cy="0"/>
          </a:xfrm>
          <a:prstGeom prst="straightConnector1">
            <a:avLst/>
          </a:prstGeom>
          <a:noFill/>
          <a:ln cap="flat" cmpd="sng" w="19050">
            <a:solidFill>
              <a:srgbClr val="1B2119"/>
            </a:solidFill>
            <a:prstDash val="solid"/>
            <a:round/>
            <a:headEnd len="med" w="med" type="none"/>
            <a:tailEnd len="med" w="med" type="none"/>
          </a:ln>
        </p:spPr>
      </p:cxnSp>
      <p:cxnSp>
        <p:nvCxnSpPr>
          <p:cNvPr id="116" name="Google Shape;116;p17"/>
          <p:cNvCxnSpPr/>
          <p:nvPr/>
        </p:nvCxnSpPr>
        <p:spPr>
          <a:xfrm>
            <a:off x="194350" y="261700"/>
            <a:ext cx="8768700" cy="0"/>
          </a:xfrm>
          <a:prstGeom prst="straightConnector1">
            <a:avLst/>
          </a:prstGeom>
          <a:noFill/>
          <a:ln cap="flat" cmpd="sng" w="19050">
            <a:solidFill>
              <a:srgbClr val="1B2119"/>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_1_1_1_1_1_1">
    <p:spTree>
      <p:nvGrpSpPr>
        <p:cNvPr id="117" name="Shape 117"/>
        <p:cNvGrpSpPr/>
        <p:nvPr/>
      </p:nvGrpSpPr>
      <p:grpSpPr>
        <a:xfrm>
          <a:off x="0" y="0"/>
          <a:ext cx="0" cy="0"/>
          <a:chOff x="0" y="0"/>
          <a:chExt cx="0" cy="0"/>
        </a:xfrm>
      </p:grpSpPr>
      <p:sp>
        <p:nvSpPr>
          <p:cNvPr id="118" name="Google Shape;118;p18"/>
          <p:cNvSpPr/>
          <p:nvPr/>
        </p:nvSpPr>
        <p:spPr>
          <a:xfrm>
            <a:off x="181800" y="539500"/>
            <a:ext cx="8768700" cy="799200"/>
          </a:xfrm>
          <a:prstGeom prst="roundRect">
            <a:avLst>
              <a:gd fmla="val 33352"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8"/>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dk1"/>
              </a:buClr>
              <a:buSzPts val="2800"/>
              <a:buFont typeface="Playfair Display ExtraBold"/>
              <a:buNone/>
              <a:defRPr i="0" sz="30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cxnSp>
        <p:nvCxnSpPr>
          <p:cNvPr id="120" name="Google Shape;120;p18"/>
          <p:cNvCxnSpPr/>
          <p:nvPr/>
        </p:nvCxnSpPr>
        <p:spPr>
          <a:xfrm>
            <a:off x="194350" y="4608575"/>
            <a:ext cx="8768700" cy="0"/>
          </a:xfrm>
          <a:prstGeom prst="straightConnector1">
            <a:avLst/>
          </a:prstGeom>
          <a:noFill/>
          <a:ln cap="flat" cmpd="sng" w="19050">
            <a:solidFill>
              <a:srgbClr val="1B2119"/>
            </a:solidFill>
            <a:prstDash val="solid"/>
            <a:round/>
            <a:headEnd len="med" w="med" type="none"/>
            <a:tailEnd len="med" w="med" type="none"/>
          </a:ln>
        </p:spPr>
      </p:cxnSp>
      <p:cxnSp>
        <p:nvCxnSpPr>
          <p:cNvPr id="121" name="Google Shape;121;p18"/>
          <p:cNvCxnSpPr/>
          <p:nvPr/>
        </p:nvCxnSpPr>
        <p:spPr>
          <a:xfrm>
            <a:off x="194350" y="261700"/>
            <a:ext cx="8768700" cy="0"/>
          </a:xfrm>
          <a:prstGeom prst="straightConnector1">
            <a:avLst/>
          </a:prstGeom>
          <a:noFill/>
          <a:ln cap="flat" cmpd="sng" w="19050">
            <a:solidFill>
              <a:srgbClr val="1B2119"/>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7">
    <p:spTree>
      <p:nvGrpSpPr>
        <p:cNvPr id="122" name="Shape 122"/>
        <p:cNvGrpSpPr/>
        <p:nvPr/>
      </p:nvGrpSpPr>
      <p:grpSpPr>
        <a:xfrm>
          <a:off x="0" y="0"/>
          <a:ext cx="0" cy="0"/>
          <a:chOff x="0" y="0"/>
          <a:chExt cx="0" cy="0"/>
        </a:xfrm>
      </p:grpSpPr>
      <p:cxnSp>
        <p:nvCxnSpPr>
          <p:cNvPr id="123" name="Google Shape;123;p19"/>
          <p:cNvCxnSpPr/>
          <p:nvPr/>
        </p:nvCxnSpPr>
        <p:spPr>
          <a:xfrm>
            <a:off x="194350" y="4608575"/>
            <a:ext cx="8768700" cy="0"/>
          </a:xfrm>
          <a:prstGeom prst="straightConnector1">
            <a:avLst/>
          </a:prstGeom>
          <a:noFill/>
          <a:ln cap="flat" cmpd="sng" w="19050">
            <a:solidFill>
              <a:srgbClr val="1B2119"/>
            </a:solidFill>
            <a:prstDash val="solid"/>
            <a:round/>
            <a:headEnd len="med" w="med" type="none"/>
            <a:tailEnd len="med" w="med" type="none"/>
          </a:ln>
        </p:spPr>
      </p:cxnSp>
      <p:cxnSp>
        <p:nvCxnSpPr>
          <p:cNvPr id="124" name="Google Shape;124;p19"/>
          <p:cNvCxnSpPr/>
          <p:nvPr/>
        </p:nvCxnSpPr>
        <p:spPr>
          <a:xfrm>
            <a:off x="194350" y="261700"/>
            <a:ext cx="8768700" cy="0"/>
          </a:xfrm>
          <a:prstGeom prst="straightConnector1">
            <a:avLst/>
          </a:prstGeom>
          <a:noFill/>
          <a:ln cap="flat" cmpd="sng" w="19050">
            <a:solidFill>
              <a:srgbClr val="1B2119"/>
            </a:solidFill>
            <a:prstDash val="solid"/>
            <a:round/>
            <a:headEnd len="med" w="med" type="none"/>
            <a:tailEnd len="med" w="med" type="none"/>
          </a:ln>
        </p:spPr>
      </p:cxnSp>
      <p:sp>
        <p:nvSpPr>
          <p:cNvPr id="125" name="Google Shape;125;p19"/>
          <p:cNvSpPr txBox="1"/>
          <p:nvPr>
            <p:ph idx="1" type="subTitle"/>
          </p:nvPr>
        </p:nvSpPr>
        <p:spPr>
          <a:xfrm>
            <a:off x="883425" y="2961150"/>
            <a:ext cx="3919500" cy="82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sz="1600">
                <a:solidFill>
                  <a:schemeClr val="dk1"/>
                </a:solidFill>
              </a:defRPr>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26" name="Google Shape;126;p19"/>
          <p:cNvSpPr txBox="1"/>
          <p:nvPr>
            <p:ph type="title"/>
          </p:nvPr>
        </p:nvSpPr>
        <p:spPr>
          <a:xfrm>
            <a:off x="883425" y="1794940"/>
            <a:ext cx="3919500" cy="763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300"/>
              <a:buNone/>
              <a:defRPr b="1"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7_2">
    <p:spTree>
      <p:nvGrpSpPr>
        <p:cNvPr id="127" name="Shape 127"/>
        <p:cNvGrpSpPr/>
        <p:nvPr/>
      </p:nvGrpSpPr>
      <p:grpSpPr>
        <a:xfrm>
          <a:off x="0" y="0"/>
          <a:ext cx="0" cy="0"/>
          <a:chOff x="0" y="0"/>
          <a:chExt cx="0" cy="0"/>
        </a:xfrm>
      </p:grpSpPr>
      <p:sp>
        <p:nvSpPr>
          <p:cNvPr id="128" name="Google Shape;128;p20"/>
          <p:cNvSpPr txBox="1"/>
          <p:nvPr>
            <p:ph idx="1" type="subTitle"/>
          </p:nvPr>
        </p:nvSpPr>
        <p:spPr>
          <a:xfrm>
            <a:off x="720000" y="2484763"/>
            <a:ext cx="2876700" cy="85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300"/>
              <a:buNone/>
              <a:defRPr sz="1300">
                <a:solidFill>
                  <a:schemeClr val="dk1"/>
                </a:solidFill>
              </a:defRPr>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29" name="Google Shape;129;p20"/>
          <p:cNvSpPr txBox="1"/>
          <p:nvPr>
            <p:ph type="title"/>
          </p:nvPr>
        </p:nvSpPr>
        <p:spPr>
          <a:xfrm>
            <a:off x="720000" y="1805838"/>
            <a:ext cx="2876700" cy="568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300"/>
              <a:buNone/>
              <a:defRPr b="1"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130" name="Google Shape;130;p20"/>
          <p:cNvCxnSpPr/>
          <p:nvPr/>
        </p:nvCxnSpPr>
        <p:spPr>
          <a:xfrm>
            <a:off x="713250" y="715825"/>
            <a:ext cx="7717500" cy="0"/>
          </a:xfrm>
          <a:prstGeom prst="straightConnector1">
            <a:avLst/>
          </a:prstGeom>
          <a:noFill/>
          <a:ln cap="flat" cmpd="sng" w="19050">
            <a:solidFill>
              <a:schemeClr val="dk1"/>
            </a:solidFill>
            <a:prstDash val="solid"/>
            <a:round/>
            <a:headEnd len="med" w="med" type="none"/>
            <a:tailEnd len="med" w="med" type="none"/>
          </a:ln>
        </p:spPr>
      </p:cxnSp>
      <p:cxnSp>
        <p:nvCxnSpPr>
          <p:cNvPr id="131" name="Google Shape;131;p20"/>
          <p:cNvCxnSpPr/>
          <p:nvPr/>
        </p:nvCxnSpPr>
        <p:spPr>
          <a:xfrm>
            <a:off x="713250" y="4427675"/>
            <a:ext cx="7717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7_1">
    <p:spTree>
      <p:nvGrpSpPr>
        <p:cNvPr id="14" name="Shape 14"/>
        <p:cNvGrpSpPr/>
        <p:nvPr/>
      </p:nvGrpSpPr>
      <p:grpSpPr>
        <a:xfrm>
          <a:off x="0" y="0"/>
          <a:ext cx="0" cy="0"/>
          <a:chOff x="0" y="0"/>
          <a:chExt cx="0" cy="0"/>
        </a:xfrm>
      </p:grpSpPr>
      <p:grpSp>
        <p:nvGrpSpPr>
          <p:cNvPr id="15" name="Google Shape;15;p3"/>
          <p:cNvGrpSpPr/>
          <p:nvPr/>
        </p:nvGrpSpPr>
        <p:grpSpPr>
          <a:xfrm>
            <a:off x="181800" y="172650"/>
            <a:ext cx="8781250" cy="4798200"/>
            <a:chOff x="181800" y="172650"/>
            <a:chExt cx="8781250" cy="4798200"/>
          </a:xfrm>
        </p:grpSpPr>
        <p:sp>
          <p:nvSpPr>
            <p:cNvPr id="16" name="Google Shape;16;p3"/>
            <p:cNvSpPr/>
            <p:nvPr/>
          </p:nvSpPr>
          <p:spPr>
            <a:xfrm>
              <a:off x="181800" y="172650"/>
              <a:ext cx="8780400" cy="4798200"/>
            </a:xfrm>
            <a:prstGeom prst="roundRect">
              <a:avLst>
                <a:gd fmla="val 5555"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 name="Google Shape;17;p3"/>
            <p:cNvCxnSpPr/>
            <p:nvPr/>
          </p:nvCxnSpPr>
          <p:spPr>
            <a:xfrm>
              <a:off x="194350" y="683100"/>
              <a:ext cx="8768700" cy="0"/>
            </a:xfrm>
            <a:prstGeom prst="straightConnector1">
              <a:avLst/>
            </a:prstGeom>
            <a:noFill/>
            <a:ln cap="flat" cmpd="sng" w="19050">
              <a:solidFill>
                <a:schemeClr val="dk1"/>
              </a:solidFill>
              <a:prstDash val="solid"/>
              <a:round/>
              <a:headEnd len="med" w="med" type="none"/>
              <a:tailEnd len="med" w="med" type="none"/>
            </a:ln>
          </p:spPr>
        </p:cxnSp>
      </p:grpSp>
      <p:grpSp>
        <p:nvGrpSpPr>
          <p:cNvPr id="18" name="Google Shape;18;p3"/>
          <p:cNvGrpSpPr/>
          <p:nvPr/>
        </p:nvGrpSpPr>
        <p:grpSpPr>
          <a:xfrm>
            <a:off x="1528625" y="1090775"/>
            <a:ext cx="6086700" cy="3326400"/>
            <a:chOff x="1528625" y="1090775"/>
            <a:chExt cx="6086700" cy="3326400"/>
          </a:xfrm>
        </p:grpSpPr>
        <p:sp>
          <p:nvSpPr>
            <p:cNvPr id="19" name="Google Shape;19;p3"/>
            <p:cNvSpPr/>
            <p:nvPr/>
          </p:nvSpPr>
          <p:spPr>
            <a:xfrm>
              <a:off x="1528625" y="1090775"/>
              <a:ext cx="6086700" cy="3326400"/>
            </a:xfrm>
            <a:prstGeom prst="roundRect">
              <a:avLst>
                <a:gd fmla="val 5555"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3"/>
            <p:cNvCxnSpPr/>
            <p:nvPr/>
          </p:nvCxnSpPr>
          <p:spPr>
            <a:xfrm>
              <a:off x="1539175" y="1579250"/>
              <a:ext cx="6075000" cy="0"/>
            </a:xfrm>
            <a:prstGeom prst="straightConnector1">
              <a:avLst/>
            </a:prstGeom>
            <a:noFill/>
            <a:ln cap="flat" cmpd="sng" w="19050">
              <a:solidFill>
                <a:schemeClr val="dk1"/>
              </a:solidFill>
              <a:prstDash val="solid"/>
              <a:round/>
              <a:headEnd len="med" w="med" type="none"/>
              <a:tailEnd len="med" w="med" type="none"/>
            </a:ln>
          </p:spPr>
        </p:cxnSp>
      </p:grpSp>
      <p:sp>
        <p:nvSpPr>
          <p:cNvPr id="21" name="Google Shape;21;p3"/>
          <p:cNvSpPr txBox="1"/>
          <p:nvPr>
            <p:ph idx="1" type="subTitle"/>
          </p:nvPr>
        </p:nvSpPr>
        <p:spPr>
          <a:xfrm>
            <a:off x="2580600" y="3524550"/>
            <a:ext cx="3982800" cy="35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400"/>
              <a:buNone/>
              <a:defRPr sz="1300">
                <a:solidFill>
                  <a:schemeClr val="dk1"/>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22" name="Google Shape;22;p3"/>
          <p:cNvSpPr txBox="1"/>
          <p:nvPr>
            <p:ph hasCustomPrompt="1" type="title"/>
          </p:nvPr>
        </p:nvSpPr>
        <p:spPr>
          <a:xfrm>
            <a:off x="2578650" y="1629700"/>
            <a:ext cx="3986700" cy="1130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b="0" sz="9900">
                <a:latin typeface="Merriweather"/>
                <a:ea typeface="Merriweather"/>
                <a:cs typeface="Merriweather"/>
                <a:sym typeface="Merriweather"/>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23" name="Google Shape;23;p3"/>
          <p:cNvSpPr txBox="1"/>
          <p:nvPr>
            <p:ph idx="2" type="title"/>
          </p:nvPr>
        </p:nvSpPr>
        <p:spPr>
          <a:xfrm>
            <a:off x="2580600" y="2810250"/>
            <a:ext cx="3982800" cy="714300"/>
          </a:xfrm>
          <a:prstGeom prst="rect">
            <a:avLst/>
          </a:prstGeom>
        </p:spPr>
        <p:txBody>
          <a:bodyPr anchorCtr="0" anchor="b" bIns="91425" lIns="91425" spcFirstLastPara="1" rIns="91425" wrap="square" tIns="91425">
            <a:noAutofit/>
          </a:bodyPr>
          <a:lstStyle>
            <a:lvl1pPr lvl="0" rtl="0" algn="ctr">
              <a:lnSpc>
                <a:spcPct val="70000"/>
              </a:lnSpc>
              <a:spcBef>
                <a:spcPts val="0"/>
              </a:spcBef>
              <a:spcAft>
                <a:spcPts val="0"/>
              </a:spcAft>
              <a:buClr>
                <a:schemeClr val="dk1"/>
              </a:buClr>
              <a:buSzPts val="2800"/>
              <a:buFont typeface="Playfair Display ExtraBold"/>
              <a:buNone/>
              <a:defRPr i="0" sz="49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32" name="Shape 132"/>
        <p:cNvGrpSpPr/>
        <p:nvPr/>
      </p:nvGrpSpPr>
      <p:grpSpPr>
        <a:xfrm>
          <a:off x="0" y="0"/>
          <a:ext cx="0" cy="0"/>
          <a:chOff x="0" y="0"/>
          <a:chExt cx="0" cy="0"/>
        </a:xfrm>
      </p:grpSpPr>
      <p:sp>
        <p:nvSpPr>
          <p:cNvPr id="133" name="Google Shape;133;p21"/>
          <p:cNvSpPr/>
          <p:nvPr/>
        </p:nvSpPr>
        <p:spPr>
          <a:xfrm>
            <a:off x="181800" y="539500"/>
            <a:ext cx="8768700" cy="799200"/>
          </a:xfrm>
          <a:prstGeom prst="roundRect">
            <a:avLst>
              <a:gd fmla="val 33352"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dk1"/>
              </a:buClr>
              <a:buSzPts val="2800"/>
              <a:buFont typeface="Playfair Display ExtraBold"/>
              <a:buNone/>
              <a:defRPr i="0" sz="30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cxnSp>
        <p:nvCxnSpPr>
          <p:cNvPr id="135" name="Google Shape;135;p21"/>
          <p:cNvCxnSpPr/>
          <p:nvPr/>
        </p:nvCxnSpPr>
        <p:spPr>
          <a:xfrm>
            <a:off x="194350" y="4608575"/>
            <a:ext cx="8768700" cy="0"/>
          </a:xfrm>
          <a:prstGeom prst="straightConnector1">
            <a:avLst/>
          </a:prstGeom>
          <a:noFill/>
          <a:ln cap="flat" cmpd="sng" w="19050">
            <a:solidFill>
              <a:schemeClr val="dk1"/>
            </a:solidFill>
            <a:prstDash val="solid"/>
            <a:round/>
            <a:headEnd len="med" w="med" type="none"/>
            <a:tailEnd len="med" w="med" type="none"/>
          </a:ln>
        </p:spPr>
      </p:cxnSp>
      <p:cxnSp>
        <p:nvCxnSpPr>
          <p:cNvPr id="136" name="Google Shape;136;p21"/>
          <p:cNvCxnSpPr/>
          <p:nvPr/>
        </p:nvCxnSpPr>
        <p:spPr>
          <a:xfrm>
            <a:off x="194350" y="261700"/>
            <a:ext cx="8768700" cy="0"/>
          </a:xfrm>
          <a:prstGeom prst="straightConnector1">
            <a:avLst/>
          </a:prstGeom>
          <a:noFill/>
          <a:ln cap="flat" cmpd="sng" w="19050">
            <a:solidFill>
              <a:schemeClr val="dk1"/>
            </a:solidFill>
            <a:prstDash val="solid"/>
            <a:round/>
            <a:headEnd len="med" w="med" type="none"/>
            <a:tailEnd len="med" w="med" type="none"/>
          </a:ln>
        </p:spPr>
      </p:cxnSp>
      <p:sp>
        <p:nvSpPr>
          <p:cNvPr id="137" name="Google Shape;137;p21"/>
          <p:cNvSpPr txBox="1"/>
          <p:nvPr>
            <p:ph idx="2" type="ctrTitle"/>
          </p:nvPr>
        </p:nvSpPr>
        <p:spPr>
          <a:xfrm>
            <a:off x="6159225" y="3657806"/>
            <a:ext cx="2212800" cy="57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b="0" sz="1400">
                <a:latin typeface="Merriweather"/>
                <a:ea typeface="Merriweather"/>
                <a:cs typeface="Merriweather"/>
                <a:sym typeface="Merriweather"/>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38" name="Google Shape;138;p21"/>
          <p:cNvSpPr txBox="1"/>
          <p:nvPr>
            <p:ph idx="1" type="subTitle"/>
          </p:nvPr>
        </p:nvSpPr>
        <p:spPr>
          <a:xfrm>
            <a:off x="3464153" y="3206197"/>
            <a:ext cx="22128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300">
                <a:latin typeface="Cormorant Garamond"/>
                <a:ea typeface="Cormorant Garamond"/>
                <a:cs typeface="Cormorant Garamond"/>
                <a:sym typeface="Cormorant Garamon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21"/>
          <p:cNvSpPr txBox="1"/>
          <p:nvPr>
            <p:ph idx="3" type="ctrTitle"/>
          </p:nvPr>
        </p:nvSpPr>
        <p:spPr>
          <a:xfrm>
            <a:off x="772938" y="3206197"/>
            <a:ext cx="22128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23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40" name="Google Shape;140;p21"/>
          <p:cNvSpPr txBox="1"/>
          <p:nvPr>
            <p:ph idx="4" type="subTitle"/>
          </p:nvPr>
        </p:nvSpPr>
        <p:spPr>
          <a:xfrm>
            <a:off x="774750" y="3659456"/>
            <a:ext cx="2212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21"/>
          <p:cNvSpPr txBox="1"/>
          <p:nvPr>
            <p:ph idx="5" type="ctrTitle"/>
          </p:nvPr>
        </p:nvSpPr>
        <p:spPr>
          <a:xfrm>
            <a:off x="6155250" y="3206197"/>
            <a:ext cx="22128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23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42" name="Google Shape;142;p21"/>
          <p:cNvSpPr txBox="1"/>
          <p:nvPr>
            <p:ph idx="6" type="subTitle"/>
          </p:nvPr>
        </p:nvSpPr>
        <p:spPr>
          <a:xfrm>
            <a:off x="3467047" y="3657806"/>
            <a:ext cx="2212800" cy="57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43" name="Shape 143"/>
        <p:cNvGrpSpPr/>
        <p:nvPr/>
      </p:nvGrpSpPr>
      <p:grpSpPr>
        <a:xfrm>
          <a:off x="0" y="0"/>
          <a:ext cx="0" cy="0"/>
          <a:chOff x="0" y="0"/>
          <a:chExt cx="0" cy="0"/>
        </a:xfrm>
      </p:grpSpPr>
      <p:cxnSp>
        <p:nvCxnSpPr>
          <p:cNvPr id="144" name="Google Shape;144;p22"/>
          <p:cNvCxnSpPr/>
          <p:nvPr/>
        </p:nvCxnSpPr>
        <p:spPr>
          <a:xfrm>
            <a:off x="194350" y="4608575"/>
            <a:ext cx="8768700" cy="0"/>
          </a:xfrm>
          <a:prstGeom prst="straightConnector1">
            <a:avLst/>
          </a:prstGeom>
          <a:noFill/>
          <a:ln cap="flat" cmpd="sng" w="19050">
            <a:solidFill>
              <a:schemeClr val="dk1"/>
            </a:solidFill>
            <a:prstDash val="solid"/>
            <a:round/>
            <a:headEnd len="med" w="med" type="none"/>
            <a:tailEnd len="med" w="med" type="none"/>
          </a:ln>
        </p:spPr>
      </p:cxnSp>
      <p:cxnSp>
        <p:nvCxnSpPr>
          <p:cNvPr id="145" name="Google Shape;145;p22"/>
          <p:cNvCxnSpPr/>
          <p:nvPr/>
        </p:nvCxnSpPr>
        <p:spPr>
          <a:xfrm>
            <a:off x="194350" y="261700"/>
            <a:ext cx="8768700" cy="0"/>
          </a:xfrm>
          <a:prstGeom prst="straightConnector1">
            <a:avLst/>
          </a:prstGeom>
          <a:noFill/>
          <a:ln cap="flat" cmpd="sng" w="19050">
            <a:solidFill>
              <a:schemeClr val="dk1"/>
            </a:solidFill>
            <a:prstDash val="solid"/>
            <a:round/>
            <a:headEnd len="med" w="med" type="none"/>
            <a:tailEnd len="med" w="med" type="none"/>
          </a:ln>
        </p:spPr>
      </p:cxnSp>
      <p:sp>
        <p:nvSpPr>
          <p:cNvPr id="146" name="Google Shape;146;p22"/>
          <p:cNvSpPr/>
          <p:nvPr/>
        </p:nvSpPr>
        <p:spPr>
          <a:xfrm>
            <a:off x="181800" y="539500"/>
            <a:ext cx="8768700" cy="799200"/>
          </a:xfrm>
          <a:prstGeom prst="roundRect">
            <a:avLst>
              <a:gd fmla="val 33352"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ph type="ctrTitle"/>
          </p:nvPr>
        </p:nvSpPr>
        <p:spPr>
          <a:xfrm>
            <a:off x="3787345" y="1998127"/>
            <a:ext cx="20748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48" name="Google Shape;148;p22"/>
          <p:cNvSpPr txBox="1"/>
          <p:nvPr>
            <p:ph idx="1" type="subTitle"/>
          </p:nvPr>
        </p:nvSpPr>
        <p:spPr>
          <a:xfrm>
            <a:off x="3786895" y="2449787"/>
            <a:ext cx="20757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400"/>
              <a:buNone/>
              <a:defRPr sz="13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22"/>
          <p:cNvSpPr txBox="1"/>
          <p:nvPr>
            <p:ph idx="2" type="ctrTitle"/>
          </p:nvPr>
        </p:nvSpPr>
        <p:spPr>
          <a:xfrm>
            <a:off x="3786895" y="3428231"/>
            <a:ext cx="20757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0" name="Google Shape;150;p22"/>
          <p:cNvSpPr txBox="1"/>
          <p:nvPr>
            <p:ph idx="3" type="subTitle"/>
          </p:nvPr>
        </p:nvSpPr>
        <p:spPr>
          <a:xfrm>
            <a:off x="3786895" y="3877449"/>
            <a:ext cx="20757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400"/>
              <a:buNone/>
              <a:defRPr sz="13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22"/>
          <p:cNvSpPr txBox="1"/>
          <p:nvPr>
            <p:ph idx="4" type="ctrTitle"/>
          </p:nvPr>
        </p:nvSpPr>
        <p:spPr>
          <a:xfrm>
            <a:off x="6355027" y="1998127"/>
            <a:ext cx="20757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2" name="Google Shape;152;p22"/>
          <p:cNvSpPr txBox="1"/>
          <p:nvPr>
            <p:ph idx="5" type="subTitle"/>
          </p:nvPr>
        </p:nvSpPr>
        <p:spPr>
          <a:xfrm>
            <a:off x="6355027" y="2449787"/>
            <a:ext cx="20757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400"/>
              <a:buNone/>
              <a:defRPr sz="13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22"/>
          <p:cNvSpPr txBox="1"/>
          <p:nvPr>
            <p:ph idx="6" type="ctrTitle"/>
          </p:nvPr>
        </p:nvSpPr>
        <p:spPr>
          <a:xfrm>
            <a:off x="6355027" y="3428231"/>
            <a:ext cx="20757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00000"/>
              </a:buClr>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4" name="Google Shape;154;p22"/>
          <p:cNvSpPr txBox="1"/>
          <p:nvPr>
            <p:ph idx="7" type="subTitle"/>
          </p:nvPr>
        </p:nvSpPr>
        <p:spPr>
          <a:xfrm>
            <a:off x="6355027" y="3877449"/>
            <a:ext cx="20757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000000"/>
              </a:buClr>
              <a:buSzPts val="1400"/>
              <a:buNone/>
              <a:defRPr sz="13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22"/>
          <p:cNvSpPr txBox="1"/>
          <p:nvPr>
            <p:ph idx="8" type="title"/>
          </p:nvPr>
        </p:nvSpPr>
        <p:spPr>
          <a:xfrm>
            <a:off x="713225" y="683075"/>
            <a:ext cx="7717500" cy="5706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dk1"/>
              </a:buClr>
              <a:buSzPts val="2800"/>
              <a:buFont typeface="Playfair Display ExtraBold"/>
              <a:buNone/>
              <a:defRPr i="0" sz="30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56" name="Shape 156"/>
        <p:cNvGrpSpPr/>
        <p:nvPr/>
      </p:nvGrpSpPr>
      <p:grpSpPr>
        <a:xfrm>
          <a:off x="0" y="0"/>
          <a:ext cx="0" cy="0"/>
          <a:chOff x="0" y="0"/>
          <a:chExt cx="0" cy="0"/>
        </a:xfrm>
      </p:grpSpPr>
      <p:cxnSp>
        <p:nvCxnSpPr>
          <p:cNvPr id="157" name="Google Shape;157;p23"/>
          <p:cNvCxnSpPr/>
          <p:nvPr/>
        </p:nvCxnSpPr>
        <p:spPr>
          <a:xfrm>
            <a:off x="194350" y="4608575"/>
            <a:ext cx="8768700" cy="0"/>
          </a:xfrm>
          <a:prstGeom prst="straightConnector1">
            <a:avLst/>
          </a:prstGeom>
          <a:noFill/>
          <a:ln cap="flat" cmpd="sng" w="19050">
            <a:solidFill>
              <a:schemeClr val="dk1"/>
            </a:solidFill>
            <a:prstDash val="solid"/>
            <a:round/>
            <a:headEnd len="med" w="med" type="none"/>
            <a:tailEnd len="med" w="med" type="none"/>
          </a:ln>
        </p:spPr>
      </p:cxnSp>
      <p:cxnSp>
        <p:nvCxnSpPr>
          <p:cNvPr id="158" name="Google Shape;158;p23"/>
          <p:cNvCxnSpPr/>
          <p:nvPr/>
        </p:nvCxnSpPr>
        <p:spPr>
          <a:xfrm>
            <a:off x="194350" y="261700"/>
            <a:ext cx="8768700" cy="0"/>
          </a:xfrm>
          <a:prstGeom prst="straightConnector1">
            <a:avLst/>
          </a:prstGeom>
          <a:noFill/>
          <a:ln cap="flat" cmpd="sng" w="19050">
            <a:solidFill>
              <a:schemeClr val="dk1"/>
            </a:solidFill>
            <a:prstDash val="solid"/>
            <a:round/>
            <a:headEnd len="med" w="med" type="none"/>
            <a:tailEnd len="med" w="med" type="none"/>
          </a:ln>
        </p:spPr>
      </p:cxnSp>
      <p:sp>
        <p:nvSpPr>
          <p:cNvPr id="159" name="Google Shape;159;p23"/>
          <p:cNvSpPr/>
          <p:nvPr/>
        </p:nvSpPr>
        <p:spPr>
          <a:xfrm>
            <a:off x="181800" y="539500"/>
            <a:ext cx="8768700" cy="799200"/>
          </a:xfrm>
          <a:prstGeom prst="roundRect">
            <a:avLst>
              <a:gd fmla="val 33352"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ph type="title"/>
          </p:nvPr>
        </p:nvSpPr>
        <p:spPr>
          <a:xfrm>
            <a:off x="717750" y="1592682"/>
            <a:ext cx="2336400" cy="530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61" name="Google Shape;161;p23"/>
          <p:cNvSpPr txBox="1"/>
          <p:nvPr>
            <p:ph idx="2" type="title"/>
          </p:nvPr>
        </p:nvSpPr>
        <p:spPr>
          <a:xfrm>
            <a:off x="3403800" y="1592682"/>
            <a:ext cx="2336400" cy="530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62" name="Google Shape;162;p23"/>
          <p:cNvSpPr txBox="1"/>
          <p:nvPr>
            <p:ph idx="3" type="title"/>
          </p:nvPr>
        </p:nvSpPr>
        <p:spPr>
          <a:xfrm>
            <a:off x="6092073" y="1592682"/>
            <a:ext cx="2336400" cy="530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63" name="Google Shape;163;p23"/>
          <p:cNvSpPr txBox="1"/>
          <p:nvPr>
            <p:ph idx="4" type="title"/>
          </p:nvPr>
        </p:nvSpPr>
        <p:spPr>
          <a:xfrm>
            <a:off x="6092073" y="3060096"/>
            <a:ext cx="2336400" cy="530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64" name="Google Shape;164;p23"/>
          <p:cNvSpPr txBox="1"/>
          <p:nvPr>
            <p:ph idx="5" type="title"/>
          </p:nvPr>
        </p:nvSpPr>
        <p:spPr>
          <a:xfrm>
            <a:off x="3403800" y="3060096"/>
            <a:ext cx="2336400" cy="530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65" name="Google Shape;165;p23"/>
          <p:cNvSpPr txBox="1"/>
          <p:nvPr>
            <p:ph idx="6" type="title"/>
          </p:nvPr>
        </p:nvSpPr>
        <p:spPr>
          <a:xfrm>
            <a:off x="717750" y="3060096"/>
            <a:ext cx="2336400" cy="530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66" name="Google Shape;166;p23"/>
          <p:cNvSpPr txBox="1"/>
          <p:nvPr>
            <p:ph idx="1" type="subTitle"/>
          </p:nvPr>
        </p:nvSpPr>
        <p:spPr>
          <a:xfrm>
            <a:off x="715500" y="2233131"/>
            <a:ext cx="2340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300">
                <a:solidFill>
                  <a:schemeClr val="dk1"/>
                </a:solidFill>
              </a:defRPr>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67" name="Google Shape;167;p23"/>
          <p:cNvSpPr txBox="1"/>
          <p:nvPr>
            <p:ph idx="7" type="subTitle"/>
          </p:nvPr>
        </p:nvSpPr>
        <p:spPr>
          <a:xfrm>
            <a:off x="3401550" y="2233131"/>
            <a:ext cx="2340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300">
                <a:solidFill>
                  <a:schemeClr val="dk1"/>
                </a:solidFill>
              </a:defRPr>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68" name="Google Shape;168;p23"/>
          <p:cNvSpPr txBox="1"/>
          <p:nvPr>
            <p:ph idx="8" type="subTitle"/>
          </p:nvPr>
        </p:nvSpPr>
        <p:spPr>
          <a:xfrm>
            <a:off x="715500" y="3701857"/>
            <a:ext cx="2340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300">
                <a:solidFill>
                  <a:schemeClr val="dk1"/>
                </a:solidFill>
              </a:defRPr>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69" name="Google Shape;169;p23"/>
          <p:cNvSpPr txBox="1"/>
          <p:nvPr>
            <p:ph idx="9" type="subTitle"/>
          </p:nvPr>
        </p:nvSpPr>
        <p:spPr>
          <a:xfrm>
            <a:off x="3401550" y="3701857"/>
            <a:ext cx="2340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300">
                <a:solidFill>
                  <a:schemeClr val="dk1"/>
                </a:solidFill>
              </a:defRPr>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70" name="Google Shape;170;p23"/>
          <p:cNvSpPr txBox="1"/>
          <p:nvPr>
            <p:ph idx="13" type="subTitle"/>
          </p:nvPr>
        </p:nvSpPr>
        <p:spPr>
          <a:xfrm>
            <a:off x="6089823" y="2233131"/>
            <a:ext cx="2340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300">
                <a:solidFill>
                  <a:schemeClr val="dk1"/>
                </a:solidFill>
              </a:defRPr>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71" name="Google Shape;171;p23"/>
          <p:cNvSpPr txBox="1"/>
          <p:nvPr>
            <p:ph idx="14" type="subTitle"/>
          </p:nvPr>
        </p:nvSpPr>
        <p:spPr>
          <a:xfrm>
            <a:off x="6089823" y="3701857"/>
            <a:ext cx="23409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300">
                <a:solidFill>
                  <a:schemeClr val="dk1"/>
                </a:solidFill>
              </a:defRPr>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
        <p:nvSpPr>
          <p:cNvPr id="172" name="Google Shape;172;p23"/>
          <p:cNvSpPr txBox="1"/>
          <p:nvPr>
            <p:ph idx="15" type="title"/>
          </p:nvPr>
        </p:nvSpPr>
        <p:spPr>
          <a:xfrm>
            <a:off x="713225" y="683075"/>
            <a:ext cx="7717500" cy="5706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dk1"/>
              </a:buClr>
              <a:buSzPts val="2800"/>
              <a:buFont typeface="Playfair Display ExtraBold"/>
              <a:buNone/>
              <a:defRPr i="0" sz="30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73" name="Shape 173"/>
        <p:cNvGrpSpPr/>
        <p:nvPr/>
      </p:nvGrpSpPr>
      <p:grpSpPr>
        <a:xfrm>
          <a:off x="0" y="0"/>
          <a:ext cx="0" cy="0"/>
          <a:chOff x="0" y="0"/>
          <a:chExt cx="0" cy="0"/>
        </a:xfrm>
      </p:grpSpPr>
      <p:cxnSp>
        <p:nvCxnSpPr>
          <p:cNvPr id="174" name="Google Shape;174;p24"/>
          <p:cNvCxnSpPr/>
          <p:nvPr/>
        </p:nvCxnSpPr>
        <p:spPr>
          <a:xfrm>
            <a:off x="194350" y="4608575"/>
            <a:ext cx="8768700" cy="0"/>
          </a:xfrm>
          <a:prstGeom prst="straightConnector1">
            <a:avLst/>
          </a:prstGeom>
          <a:noFill/>
          <a:ln cap="flat" cmpd="sng" w="19050">
            <a:solidFill>
              <a:srgbClr val="1B2119"/>
            </a:solidFill>
            <a:prstDash val="solid"/>
            <a:round/>
            <a:headEnd len="med" w="med" type="none"/>
            <a:tailEnd len="med" w="med" type="none"/>
          </a:ln>
        </p:spPr>
      </p:cxnSp>
      <p:cxnSp>
        <p:nvCxnSpPr>
          <p:cNvPr id="175" name="Google Shape;175;p24"/>
          <p:cNvCxnSpPr/>
          <p:nvPr/>
        </p:nvCxnSpPr>
        <p:spPr>
          <a:xfrm>
            <a:off x="194350" y="261700"/>
            <a:ext cx="8768700" cy="0"/>
          </a:xfrm>
          <a:prstGeom prst="straightConnector1">
            <a:avLst/>
          </a:prstGeom>
          <a:noFill/>
          <a:ln cap="flat" cmpd="sng" w="19050">
            <a:solidFill>
              <a:srgbClr val="1B2119"/>
            </a:solidFill>
            <a:prstDash val="solid"/>
            <a:round/>
            <a:headEnd len="med" w="med" type="none"/>
            <a:tailEnd len="med" w="med" type="none"/>
          </a:ln>
        </p:spPr>
      </p:cxnSp>
      <p:sp>
        <p:nvSpPr>
          <p:cNvPr id="176" name="Google Shape;176;p24"/>
          <p:cNvSpPr txBox="1"/>
          <p:nvPr>
            <p:ph hasCustomPrompt="1" type="title"/>
          </p:nvPr>
        </p:nvSpPr>
        <p:spPr>
          <a:xfrm>
            <a:off x="1687050" y="812391"/>
            <a:ext cx="57699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77" name="Google Shape;177;p24"/>
          <p:cNvSpPr txBox="1"/>
          <p:nvPr>
            <p:ph idx="1" type="subTitle"/>
          </p:nvPr>
        </p:nvSpPr>
        <p:spPr>
          <a:xfrm>
            <a:off x="2157450" y="1566514"/>
            <a:ext cx="4829100" cy="33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178" name="Google Shape;178;p24"/>
          <p:cNvSpPr txBox="1"/>
          <p:nvPr>
            <p:ph hasCustomPrompt="1" idx="2" type="title"/>
          </p:nvPr>
        </p:nvSpPr>
        <p:spPr>
          <a:xfrm>
            <a:off x="1687050" y="2092769"/>
            <a:ext cx="5769900" cy="57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79" name="Google Shape;179;p24"/>
          <p:cNvSpPr txBox="1"/>
          <p:nvPr>
            <p:ph idx="3" type="subTitle"/>
          </p:nvPr>
        </p:nvSpPr>
        <p:spPr>
          <a:xfrm>
            <a:off x="2157450" y="2851805"/>
            <a:ext cx="4829100" cy="33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
        <p:nvSpPr>
          <p:cNvPr id="180" name="Google Shape;180;p24"/>
          <p:cNvSpPr txBox="1"/>
          <p:nvPr>
            <p:ph hasCustomPrompt="1" idx="4" type="title"/>
          </p:nvPr>
        </p:nvSpPr>
        <p:spPr>
          <a:xfrm>
            <a:off x="1687050" y="3379447"/>
            <a:ext cx="57699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81" name="Google Shape;181;p24"/>
          <p:cNvSpPr txBox="1"/>
          <p:nvPr>
            <p:ph idx="5" type="subTitle"/>
          </p:nvPr>
        </p:nvSpPr>
        <p:spPr>
          <a:xfrm>
            <a:off x="2157450" y="4137524"/>
            <a:ext cx="4829100" cy="33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300"/>
            </a:lvl1pPr>
            <a:lvl2pPr lvl="1" rtl="0">
              <a:spcBef>
                <a:spcPts val="1600"/>
              </a:spcBef>
              <a:spcAft>
                <a:spcPts val="0"/>
              </a:spcAft>
              <a:buSzPts val="1300"/>
              <a:buNone/>
              <a:defRPr sz="1300"/>
            </a:lvl2pPr>
            <a:lvl3pPr lvl="2" rtl="0">
              <a:spcBef>
                <a:spcPts val="1600"/>
              </a:spcBef>
              <a:spcAft>
                <a:spcPts val="0"/>
              </a:spcAft>
              <a:buSzPts val="1300"/>
              <a:buNone/>
              <a:defRPr sz="1300"/>
            </a:lvl3pPr>
            <a:lvl4pPr lvl="3" rtl="0">
              <a:spcBef>
                <a:spcPts val="1600"/>
              </a:spcBef>
              <a:spcAft>
                <a:spcPts val="0"/>
              </a:spcAft>
              <a:buSzPts val="1300"/>
              <a:buNone/>
              <a:defRPr sz="1300"/>
            </a:lvl4pPr>
            <a:lvl5pPr lvl="4" rtl="0">
              <a:spcBef>
                <a:spcPts val="1600"/>
              </a:spcBef>
              <a:spcAft>
                <a:spcPts val="0"/>
              </a:spcAft>
              <a:buSzPts val="1300"/>
              <a:buNone/>
              <a:defRPr sz="1300"/>
            </a:lvl5pPr>
            <a:lvl6pPr lvl="5" rtl="0">
              <a:spcBef>
                <a:spcPts val="1600"/>
              </a:spcBef>
              <a:spcAft>
                <a:spcPts val="0"/>
              </a:spcAft>
              <a:buSzPts val="1300"/>
              <a:buNone/>
              <a:defRPr sz="1300"/>
            </a:lvl6pPr>
            <a:lvl7pPr lvl="6" rtl="0">
              <a:spcBef>
                <a:spcPts val="1600"/>
              </a:spcBef>
              <a:spcAft>
                <a:spcPts val="0"/>
              </a:spcAft>
              <a:buSzPts val="1300"/>
              <a:buNone/>
              <a:defRPr sz="1300"/>
            </a:lvl7pPr>
            <a:lvl8pPr lvl="7" rtl="0">
              <a:spcBef>
                <a:spcPts val="1600"/>
              </a:spcBef>
              <a:spcAft>
                <a:spcPts val="0"/>
              </a:spcAft>
              <a:buSzPts val="1300"/>
              <a:buNone/>
              <a:defRPr sz="1300"/>
            </a:lvl8pPr>
            <a:lvl9pPr lvl="8" rtl="0">
              <a:spcBef>
                <a:spcPts val="1600"/>
              </a:spcBef>
              <a:spcAft>
                <a:spcPts val="1600"/>
              </a:spcAft>
              <a:buSzPts val="1300"/>
              <a:buNone/>
              <a:defRPr sz="13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182" name="Shape 182"/>
        <p:cNvGrpSpPr/>
        <p:nvPr/>
      </p:nvGrpSpPr>
      <p:grpSpPr>
        <a:xfrm>
          <a:off x="0" y="0"/>
          <a:ext cx="0" cy="0"/>
          <a:chOff x="0" y="0"/>
          <a:chExt cx="0" cy="0"/>
        </a:xfrm>
      </p:grpSpPr>
      <p:sp>
        <p:nvSpPr>
          <p:cNvPr id="183" name="Google Shape;183;p25"/>
          <p:cNvSpPr/>
          <p:nvPr/>
        </p:nvSpPr>
        <p:spPr>
          <a:xfrm>
            <a:off x="181800" y="539500"/>
            <a:ext cx="8768700" cy="799200"/>
          </a:xfrm>
          <a:prstGeom prst="roundRect">
            <a:avLst>
              <a:gd fmla="val 33352"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dk1"/>
              </a:buClr>
              <a:buSzPts val="2800"/>
              <a:buFont typeface="Playfair Display ExtraBold"/>
              <a:buNone/>
              <a:defRPr i="0" sz="30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cxnSp>
        <p:nvCxnSpPr>
          <p:cNvPr id="185" name="Google Shape;185;p25"/>
          <p:cNvCxnSpPr/>
          <p:nvPr/>
        </p:nvCxnSpPr>
        <p:spPr>
          <a:xfrm>
            <a:off x="194350" y="4608575"/>
            <a:ext cx="8768700" cy="0"/>
          </a:xfrm>
          <a:prstGeom prst="straightConnector1">
            <a:avLst/>
          </a:prstGeom>
          <a:noFill/>
          <a:ln cap="flat" cmpd="sng" w="19050">
            <a:solidFill>
              <a:schemeClr val="dk1"/>
            </a:solidFill>
            <a:prstDash val="solid"/>
            <a:round/>
            <a:headEnd len="med" w="med" type="none"/>
            <a:tailEnd len="med" w="med" type="none"/>
          </a:ln>
        </p:spPr>
      </p:cxnSp>
      <p:cxnSp>
        <p:nvCxnSpPr>
          <p:cNvPr id="186" name="Google Shape;186;p25"/>
          <p:cNvCxnSpPr/>
          <p:nvPr/>
        </p:nvCxnSpPr>
        <p:spPr>
          <a:xfrm>
            <a:off x="194350" y="261700"/>
            <a:ext cx="8768700" cy="0"/>
          </a:xfrm>
          <a:prstGeom prst="straightConnector1">
            <a:avLst/>
          </a:prstGeom>
          <a:noFill/>
          <a:ln cap="flat" cmpd="sng" w="19050">
            <a:solidFill>
              <a:schemeClr val="dk1"/>
            </a:solidFill>
            <a:prstDash val="solid"/>
            <a:round/>
            <a:headEnd len="med" w="med" type="none"/>
            <a:tailEnd len="med" w="med" type="none"/>
          </a:ln>
        </p:spPr>
      </p:cxnSp>
      <p:sp>
        <p:nvSpPr>
          <p:cNvPr id="187" name="Google Shape;187;p25"/>
          <p:cNvSpPr txBox="1"/>
          <p:nvPr>
            <p:ph idx="2" type="ctrTitle"/>
          </p:nvPr>
        </p:nvSpPr>
        <p:spPr>
          <a:xfrm>
            <a:off x="6217963" y="3862422"/>
            <a:ext cx="2212800" cy="57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b="0" sz="1300">
                <a:latin typeface="Merriweather"/>
                <a:ea typeface="Merriweather"/>
                <a:cs typeface="Merriweather"/>
                <a:sym typeface="Merriweather"/>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88" name="Google Shape;188;p25"/>
          <p:cNvSpPr txBox="1"/>
          <p:nvPr>
            <p:ph idx="1" type="subTitle"/>
          </p:nvPr>
        </p:nvSpPr>
        <p:spPr>
          <a:xfrm>
            <a:off x="3465600" y="3410814"/>
            <a:ext cx="22128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b="1" sz="2300">
                <a:latin typeface="Cormorant Garamond"/>
                <a:ea typeface="Cormorant Garamond"/>
                <a:cs typeface="Cormorant Garamond"/>
                <a:sym typeface="Cormorant Garamon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25"/>
          <p:cNvSpPr txBox="1"/>
          <p:nvPr>
            <p:ph idx="3" type="ctrTitle"/>
          </p:nvPr>
        </p:nvSpPr>
        <p:spPr>
          <a:xfrm>
            <a:off x="713219" y="3410814"/>
            <a:ext cx="22128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23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90" name="Google Shape;190;p25"/>
          <p:cNvSpPr txBox="1"/>
          <p:nvPr>
            <p:ph idx="4" type="subTitle"/>
          </p:nvPr>
        </p:nvSpPr>
        <p:spPr>
          <a:xfrm>
            <a:off x="713219" y="3864072"/>
            <a:ext cx="2212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 name="Google Shape;191;p25"/>
          <p:cNvSpPr txBox="1"/>
          <p:nvPr>
            <p:ph idx="5" type="ctrTitle"/>
          </p:nvPr>
        </p:nvSpPr>
        <p:spPr>
          <a:xfrm>
            <a:off x="6217963" y="3410814"/>
            <a:ext cx="22128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23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92" name="Google Shape;192;p25"/>
          <p:cNvSpPr txBox="1"/>
          <p:nvPr>
            <p:ph idx="6" type="subTitle"/>
          </p:nvPr>
        </p:nvSpPr>
        <p:spPr>
          <a:xfrm>
            <a:off x="3465600" y="3862422"/>
            <a:ext cx="2212800" cy="57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3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25"/>
          <p:cNvSpPr txBox="1"/>
          <p:nvPr>
            <p:ph hasCustomPrompt="1" idx="7" type="title"/>
          </p:nvPr>
        </p:nvSpPr>
        <p:spPr>
          <a:xfrm>
            <a:off x="1352669" y="2827717"/>
            <a:ext cx="933900" cy="533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b="1" sz="30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a:r>
              <a:t>xx%</a:t>
            </a:r>
          </a:p>
        </p:txBody>
      </p:sp>
      <p:sp>
        <p:nvSpPr>
          <p:cNvPr id="194" name="Google Shape;194;p25"/>
          <p:cNvSpPr txBox="1"/>
          <p:nvPr>
            <p:ph hasCustomPrompt="1" idx="8" type="title"/>
          </p:nvPr>
        </p:nvSpPr>
        <p:spPr>
          <a:xfrm>
            <a:off x="4105050" y="2827717"/>
            <a:ext cx="933900" cy="533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b="1" sz="30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a:r>
              <a:t>xx%</a:t>
            </a:r>
          </a:p>
        </p:txBody>
      </p:sp>
      <p:sp>
        <p:nvSpPr>
          <p:cNvPr id="195" name="Google Shape;195;p25"/>
          <p:cNvSpPr txBox="1"/>
          <p:nvPr>
            <p:ph hasCustomPrompt="1" idx="9" type="title"/>
          </p:nvPr>
        </p:nvSpPr>
        <p:spPr>
          <a:xfrm>
            <a:off x="6857413" y="2827717"/>
            <a:ext cx="933900" cy="533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b="1" sz="3000"/>
            </a:lvl1pPr>
            <a:lvl2pPr lvl="1" rtl="0" algn="ctr">
              <a:spcBef>
                <a:spcPts val="0"/>
              </a:spcBef>
              <a:spcAft>
                <a:spcPts val="0"/>
              </a:spcAft>
              <a:buSzPts val="2100"/>
              <a:buNone/>
              <a:defRPr sz="2100"/>
            </a:lvl2pPr>
            <a:lvl3pPr lvl="2" rtl="0" algn="ctr">
              <a:spcBef>
                <a:spcPts val="0"/>
              </a:spcBef>
              <a:spcAft>
                <a:spcPts val="0"/>
              </a:spcAft>
              <a:buSzPts val="2100"/>
              <a:buNone/>
              <a:defRPr sz="2100"/>
            </a:lvl3pPr>
            <a:lvl4pPr lvl="3" rtl="0" algn="ctr">
              <a:spcBef>
                <a:spcPts val="0"/>
              </a:spcBef>
              <a:spcAft>
                <a:spcPts val="0"/>
              </a:spcAft>
              <a:buSzPts val="2100"/>
              <a:buNone/>
              <a:defRPr sz="2100"/>
            </a:lvl4pPr>
            <a:lvl5pPr lvl="4" rtl="0" algn="ctr">
              <a:spcBef>
                <a:spcPts val="0"/>
              </a:spcBef>
              <a:spcAft>
                <a:spcPts val="0"/>
              </a:spcAft>
              <a:buSzPts val="2100"/>
              <a:buNone/>
              <a:defRPr sz="2100"/>
            </a:lvl5pPr>
            <a:lvl6pPr lvl="5" rtl="0" algn="ctr">
              <a:spcBef>
                <a:spcPts val="0"/>
              </a:spcBef>
              <a:spcAft>
                <a:spcPts val="0"/>
              </a:spcAft>
              <a:buSzPts val="2100"/>
              <a:buNone/>
              <a:defRPr sz="2100"/>
            </a:lvl6pPr>
            <a:lvl7pPr lvl="6" rtl="0" algn="ctr">
              <a:spcBef>
                <a:spcPts val="0"/>
              </a:spcBef>
              <a:spcAft>
                <a:spcPts val="0"/>
              </a:spcAft>
              <a:buSzPts val="2100"/>
              <a:buNone/>
              <a:defRPr sz="2100"/>
            </a:lvl7pPr>
            <a:lvl8pPr lvl="7" rtl="0" algn="ctr">
              <a:spcBef>
                <a:spcPts val="0"/>
              </a:spcBef>
              <a:spcAft>
                <a:spcPts val="0"/>
              </a:spcAft>
              <a:buSzPts val="2100"/>
              <a:buNone/>
              <a:defRPr sz="2100"/>
            </a:lvl8pPr>
            <a:lvl9pPr lvl="8" rtl="0" algn="ctr">
              <a:spcBef>
                <a:spcPts val="0"/>
              </a:spcBef>
              <a:spcAft>
                <a:spcPts val="0"/>
              </a:spcAft>
              <a:buSzPts val="2100"/>
              <a:buNone/>
              <a:defRPr sz="2100"/>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96" name="Shape 196"/>
        <p:cNvGrpSpPr/>
        <p:nvPr/>
      </p:nvGrpSpPr>
      <p:grpSpPr>
        <a:xfrm>
          <a:off x="0" y="0"/>
          <a:ext cx="0" cy="0"/>
          <a:chOff x="0" y="0"/>
          <a:chExt cx="0" cy="0"/>
        </a:xfrm>
      </p:grpSpPr>
      <p:sp>
        <p:nvSpPr>
          <p:cNvPr id="197" name="Google Shape;197;p26"/>
          <p:cNvSpPr/>
          <p:nvPr/>
        </p:nvSpPr>
        <p:spPr>
          <a:xfrm>
            <a:off x="2409350" y="1571592"/>
            <a:ext cx="4325400" cy="2812200"/>
          </a:xfrm>
          <a:prstGeom prst="roundRect">
            <a:avLst>
              <a:gd fmla="val 9091" name="adj"/>
            </a:avLst>
          </a:prstGeom>
          <a:solidFill>
            <a:schemeClr val="dk2"/>
          </a:solidFill>
          <a:ln cap="flat" cmpd="sng" w="19050">
            <a:solidFill>
              <a:srgbClr val="1B21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26"/>
          <p:cNvGrpSpPr/>
          <p:nvPr/>
        </p:nvGrpSpPr>
        <p:grpSpPr>
          <a:xfrm>
            <a:off x="2528070" y="3920142"/>
            <a:ext cx="327600" cy="327600"/>
            <a:chOff x="5471550" y="4685975"/>
            <a:chExt cx="327600" cy="327600"/>
          </a:xfrm>
        </p:grpSpPr>
        <p:sp>
          <p:nvSpPr>
            <p:cNvPr id="199" name="Google Shape;199;p26"/>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26"/>
          <p:cNvGrpSpPr/>
          <p:nvPr/>
        </p:nvGrpSpPr>
        <p:grpSpPr>
          <a:xfrm>
            <a:off x="6257424" y="1703090"/>
            <a:ext cx="327600" cy="327600"/>
            <a:chOff x="9379775" y="1529850"/>
            <a:chExt cx="327600" cy="327600"/>
          </a:xfrm>
        </p:grpSpPr>
        <p:sp>
          <p:nvSpPr>
            <p:cNvPr id="202" name="Google Shape;202;p26"/>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sp>
        <p:nvSpPr>
          <p:cNvPr id="204" name="Google Shape;204;p26"/>
          <p:cNvSpPr txBox="1"/>
          <p:nvPr>
            <p:ph type="ctrTitle"/>
          </p:nvPr>
        </p:nvSpPr>
        <p:spPr>
          <a:xfrm>
            <a:off x="2326200" y="539500"/>
            <a:ext cx="4491600" cy="76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5" name="Google Shape;205;p26"/>
          <p:cNvSpPr txBox="1"/>
          <p:nvPr>
            <p:ph idx="1" type="subTitle"/>
          </p:nvPr>
        </p:nvSpPr>
        <p:spPr>
          <a:xfrm>
            <a:off x="3209075" y="1702400"/>
            <a:ext cx="2785500" cy="88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cxnSp>
        <p:nvCxnSpPr>
          <p:cNvPr id="206" name="Google Shape;206;p26"/>
          <p:cNvCxnSpPr/>
          <p:nvPr/>
        </p:nvCxnSpPr>
        <p:spPr>
          <a:xfrm>
            <a:off x="194350" y="4608575"/>
            <a:ext cx="8768700" cy="0"/>
          </a:xfrm>
          <a:prstGeom prst="straightConnector1">
            <a:avLst/>
          </a:prstGeom>
          <a:noFill/>
          <a:ln cap="flat" cmpd="sng" w="19050">
            <a:solidFill>
              <a:srgbClr val="1B2119"/>
            </a:solidFill>
            <a:prstDash val="solid"/>
            <a:round/>
            <a:headEnd len="med" w="med" type="none"/>
            <a:tailEnd len="med" w="med" type="none"/>
          </a:ln>
        </p:spPr>
      </p:cxnSp>
      <p:cxnSp>
        <p:nvCxnSpPr>
          <p:cNvPr id="207" name="Google Shape;207;p26"/>
          <p:cNvCxnSpPr/>
          <p:nvPr/>
        </p:nvCxnSpPr>
        <p:spPr>
          <a:xfrm>
            <a:off x="194350" y="261700"/>
            <a:ext cx="8768700" cy="0"/>
          </a:xfrm>
          <a:prstGeom prst="straightConnector1">
            <a:avLst/>
          </a:prstGeom>
          <a:noFill/>
          <a:ln cap="flat" cmpd="sng" w="19050">
            <a:solidFill>
              <a:srgbClr val="1B2119"/>
            </a:solidFill>
            <a:prstDash val="solid"/>
            <a:round/>
            <a:headEnd len="med" w="med" type="none"/>
            <a:tailEnd len="med" w="med" type="none"/>
          </a:ln>
        </p:spPr>
      </p:cxnSp>
      <p:cxnSp>
        <p:nvCxnSpPr>
          <p:cNvPr id="208" name="Google Shape;208;p26"/>
          <p:cNvCxnSpPr/>
          <p:nvPr/>
        </p:nvCxnSpPr>
        <p:spPr>
          <a:xfrm>
            <a:off x="194350" y="539500"/>
            <a:ext cx="8768700" cy="0"/>
          </a:xfrm>
          <a:prstGeom prst="straightConnector1">
            <a:avLst/>
          </a:prstGeom>
          <a:noFill/>
          <a:ln cap="flat" cmpd="sng" w="19050">
            <a:solidFill>
              <a:srgbClr val="1B2119"/>
            </a:solidFill>
            <a:prstDash val="solid"/>
            <a:round/>
            <a:headEnd len="med" w="med" type="none"/>
            <a:tailEnd len="med" w="med" type="none"/>
          </a:ln>
        </p:spPr>
      </p:cxnSp>
      <p:sp>
        <p:nvSpPr>
          <p:cNvPr id="209" name="Google Shape;209;p26"/>
          <p:cNvSpPr txBox="1"/>
          <p:nvPr/>
        </p:nvSpPr>
        <p:spPr>
          <a:xfrm>
            <a:off x="2862900" y="3224216"/>
            <a:ext cx="3418200" cy="7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Merriweather"/>
                <a:ea typeface="Merriweather"/>
                <a:cs typeface="Merriweather"/>
                <a:sym typeface="Merriweather"/>
              </a:rPr>
              <a:t>CREDITS: This presentation template was created by </a:t>
            </a:r>
            <a:r>
              <a:rPr b="1" i="1" lang="en" sz="1000">
                <a:solidFill>
                  <a:schemeClr val="dk1"/>
                </a:solidFill>
                <a:uFill>
                  <a:noFill/>
                </a:uFill>
                <a:latin typeface="Merriweather"/>
                <a:ea typeface="Merriweather"/>
                <a:cs typeface="Merriweather"/>
                <a:sym typeface="Merriweather"/>
                <a:hlinkClick r:id="rId2">
                  <a:extLst>
                    <a:ext uri="{A12FA001-AC4F-418D-AE19-62706E023703}">
                      <ahyp:hlinkClr val="tx"/>
                    </a:ext>
                  </a:extLst>
                </a:hlinkClick>
              </a:rPr>
              <a:t>Slidesgo</a:t>
            </a:r>
            <a:r>
              <a:rPr lang="en" sz="1000">
                <a:solidFill>
                  <a:schemeClr val="dk1"/>
                </a:solidFill>
                <a:latin typeface="Merriweather"/>
                <a:ea typeface="Merriweather"/>
                <a:cs typeface="Merriweather"/>
                <a:sym typeface="Merriweather"/>
              </a:rPr>
              <a:t>, including icons by </a:t>
            </a:r>
            <a:r>
              <a:rPr b="1" i="1" lang="en" sz="1000">
                <a:solidFill>
                  <a:schemeClr val="dk1"/>
                </a:solidFill>
                <a:uFill>
                  <a:noFill/>
                </a:uFill>
                <a:latin typeface="Merriweather"/>
                <a:ea typeface="Merriweather"/>
                <a:cs typeface="Merriweather"/>
                <a:sym typeface="Merriweather"/>
                <a:hlinkClick r:id="rId3">
                  <a:extLst>
                    <a:ext uri="{A12FA001-AC4F-418D-AE19-62706E023703}">
                      <ahyp:hlinkClr val="tx"/>
                    </a:ext>
                  </a:extLst>
                </a:hlinkClick>
              </a:rPr>
              <a:t>Flaticon</a:t>
            </a:r>
            <a:r>
              <a:rPr lang="en" sz="1000">
                <a:solidFill>
                  <a:schemeClr val="dk1"/>
                </a:solidFill>
                <a:latin typeface="Merriweather"/>
                <a:ea typeface="Merriweather"/>
                <a:cs typeface="Merriweather"/>
                <a:sym typeface="Merriweather"/>
              </a:rPr>
              <a:t>, </a:t>
            </a:r>
            <a:r>
              <a:rPr lang="en" sz="1000">
                <a:solidFill>
                  <a:schemeClr val="dk1"/>
                </a:solidFill>
                <a:latin typeface="Merriweather"/>
                <a:ea typeface="Merriweather"/>
                <a:cs typeface="Merriweather"/>
                <a:sym typeface="Merriweather"/>
              </a:rPr>
              <a:t>infographics</a:t>
            </a:r>
            <a:r>
              <a:rPr lang="en" sz="1000">
                <a:solidFill>
                  <a:schemeClr val="dk1"/>
                </a:solidFill>
                <a:latin typeface="Merriweather"/>
                <a:ea typeface="Merriweather"/>
                <a:cs typeface="Merriweather"/>
                <a:sym typeface="Merriweather"/>
              </a:rPr>
              <a:t> &amp; images by</a:t>
            </a:r>
            <a:r>
              <a:rPr lang="en" sz="1000">
                <a:solidFill>
                  <a:schemeClr val="dk1"/>
                </a:solidFill>
                <a:uFill>
                  <a:noFill/>
                </a:uFill>
                <a:latin typeface="Merriweather"/>
                <a:ea typeface="Merriweather"/>
                <a:cs typeface="Merriweather"/>
                <a:sym typeface="Merriweather"/>
                <a:hlinkClick r:id="rId4">
                  <a:extLst>
                    <a:ext uri="{A12FA001-AC4F-418D-AE19-62706E023703}">
                      <ahyp:hlinkClr val="tx"/>
                    </a:ext>
                  </a:extLst>
                </a:hlinkClick>
              </a:rPr>
              <a:t> </a:t>
            </a:r>
            <a:r>
              <a:rPr b="1" i="1" lang="en" sz="1000">
                <a:solidFill>
                  <a:schemeClr val="dk1"/>
                </a:solidFill>
                <a:uFill>
                  <a:noFill/>
                </a:uFill>
                <a:latin typeface="Merriweather"/>
                <a:ea typeface="Merriweather"/>
                <a:cs typeface="Merriweather"/>
                <a:sym typeface="Merriweather"/>
                <a:hlinkClick r:id="rId5">
                  <a:extLst>
                    <a:ext uri="{A12FA001-AC4F-418D-AE19-62706E023703}">
                      <ahyp:hlinkClr val="tx"/>
                    </a:ext>
                  </a:extLst>
                </a:hlinkClick>
              </a:rPr>
              <a:t>Freepik</a:t>
            </a:r>
            <a:r>
              <a:rPr lang="en" sz="1000">
                <a:solidFill>
                  <a:schemeClr val="dk1"/>
                </a:solidFill>
                <a:latin typeface="Merriweather"/>
                <a:ea typeface="Merriweather"/>
                <a:cs typeface="Merriweather"/>
                <a:sym typeface="Merriweather"/>
              </a:rPr>
              <a:t>.</a:t>
            </a:r>
            <a:endParaRPr sz="1000">
              <a:solidFill>
                <a:schemeClr val="dk1"/>
              </a:solidFill>
              <a:latin typeface="Merriweather"/>
              <a:ea typeface="Merriweather"/>
              <a:cs typeface="Merriweather"/>
              <a:sym typeface="Merriweathe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10" name="Shape 210"/>
        <p:cNvGrpSpPr/>
        <p:nvPr/>
      </p:nvGrpSpPr>
      <p:grpSpPr>
        <a:xfrm>
          <a:off x="0" y="0"/>
          <a:ext cx="0" cy="0"/>
          <a:chOff x="0" y="0"/>
          <a:chExt cx="0" cy="0"/>
        </a:xfrm>
      </p:grpSpPr>
      <p:cxnSp>
        <p:nvCxnSpPr>
          <p:cNvPr id="211" name="Google Shape;211;p27"/>
          <p:cNvCxnSpPr/>
          <p:nvPr/>
        </p:nvCxnSpPr>
        <p:spPr>
          <a:xfrm>
            <a:off x="194350" y="4608575"/>
            <a:ext cx="8768700" cy="0"/>
          </a:xfrm>
          <a:prstGeom prst="straightConnector1">
            <a:avLst/>
          </a:prstGeom>
          <a:noFill/>
          <a:ln cap="flat" cmpd="sng" w="19050">
            <a:solidFill>
              <a:srgbClr val="1B2119"/>
            </a:solidFill>
            <a:prstDash val="solid"/>
            <a:round/>
            <a:headEnd len="med" w="med" type="none"/>
            <a:tailEnd len="med" w="med" type="none"/>
          </a:ln>
        </p:spPr>
      </p:cxnSp>
      <p:cxnSp>
        <p:nvCxnSpPr>
          <p:cNvPr id="212" name="Google Shape;212;p27"/>
          <p:cNvCxnSpPr/>
          <p:nvPr/>
        </p:nvCxnSpPr>
        <p:spPr>
          <a:xfrm>
            <a:off x="194350" y="261700"/>
            <a:ext cx="8768700" cy="0"/>
          </a:xfrm>
          <a:prstGeom prst="straightConnector1">
            <a:avLst/>
          </a:prstGeom>
          <a:noFill/>
          <a:ln cap="flat" cmpd="sng" w="19050">
            <a:solidFill>
              <a:srgbClr val="1B2119"/>
            </a:solidFill>
            <a:prstDash val="solid"/>
            <a:round/>
            <a:headEnd len="med" w="med" type="none"/>
            <a:tailEnd len="med" w="med" type="none"/>
          </a:ln>
        </p:spPr>
      </p:cxnSp>
      <p:sp>
        <p:nvSpPr>
          <p:cNvPr id="213" name="Google Shape;213;p27"/>
          <p:cNvSpPr/>
          <p:nvPr/>
        </p:nvSpPr>
        <p:spPr>
          <a:xfrm>
            <a:off x="713250" y="944850"/>
            <a:ext cx="7717500" cy="3253800"/>
          </a:xfrm>
          <a:prstGeom prst="roundRect">
            <a:avLst>
              <a:gd fmla="val 5555"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4" name="Google Shape;214;p27"/>
          <p:cNvCxnSpPr/>
          <p:nvPr/>
        </p:nvCxnSpPr>
        <p:spPr>
          <a:xfrm>
            <a:off x="726627" y="1422645"/>
            <a:ext cx="7702800" cy="0"/>
          </a:xfrm>
          <a:prstGeom prst="straightConnector1">
            <a:avLst/>
          </a:prstGeom>
          <a:noFill/>
          <a:ln cap="flat" cmpd="sng" w="19050">
            <a:solidFill>
              <a:schemeClr val="dk1"/>
            </a:solidFill>
            <a:prstDash val="solid"/>
            <a:round/>
            <a:headEnd len="med" w="med" type="none"/>
            <a:tailEnd len="med" w="med" type="none"/>
          </a:ln>
        </p:spPr>
      </p:cxnSp>
      <p:grpSp>
        <p:nvGrpSpPr>
          <p:cNvPr id="215" name="Google Shape;215;p27"/>
          <p:cNvGrpSpPr/>
          <p:nvPr/>
        </p:nvGrpSpPr>
        <p:grpSpPr>
          <a:xfrm>
            <a:off x="7991250" y="1024650"/>
            <a:ext cx="327600" cy="327600"/>
            <a:chOff x="9379775" y="1529850"/>
            <a:chExt cx="327600" cy="327600"/>
          </a:xfrm>
        </p:grpSpPr>
        <p:sp>
          <p:nvSpPr>
            <p:cNvPr id="216" name="Google Shape;216;p27"/>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grpSp>
        <p:nvGrpSpPr>
          <p:cNvPr id="218" name="Google Shape;218;p27"/>
          <p:cNvGrpSpPr/>
          <p:nvPr/>
        </p:nvGrpSpPr>
        <p:grpSpPr>
          <a:xfrm>
            <a:off x="824984" y="1024650"/>
            <a:ext cx="327600" cy="327600"/>
            <a:chOff x="5471550" y="4685975"/>
            <a:chExt cx="327600" cy="327600"/>
          </a:xfrm>
        </p:grpSpPr>
        <p:sp>
          <p:nvSpPr>
            <p:cNvPr id="219" name="Google Shape;219;p27"/>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21" name="Shape 221"/>
        <p:cNvGrpSpPr/>
        <p:nvPr/>
      </p:nvGrpSpPr>
      <p:grpSpPr>
        <a:xfrm>
          <a:off x="0" y="0"/>
          <a:ext cx="0" cy="0"/>
          <a:chOff x="0" y="0"/>
          <a:chExt cx="0" cy="0"/>
        </a:xfrm>
      </p:grpSpPr>
      <p:sp>
        <p:nvSpPr>
          <p:cNvPr id="222" name="Google Shape;222;p28"/>
          <p:cNvSpPr/>
          <p:nvPr/>
        </p:nvSpPr>
        <p:spPr>
          <a:xfrm>
            <a:off x="181800" y="172650"/>
            <a:ext cx="8780400" cy="4798200"/>
          </a:xfrm>
          <a:prstGeom prst="roundRect">
            <a:avLst>
              <a:gd fmla="val 5555"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8"/>
          <p:cNvSpPr/>
          <p:nvPr/>
        </p:nvSpPr>
        <p:spPr>
          <a:xfrm>
            <a:off x="713200" y="851950"/>
            <a:ext cx="7717500" cy="3756900"/>
          </a:xfrm>
          <a:prstGeom prst="roundRect">
            <a:avLst>
              <a:gd fmla="val 5555"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4" name="Google Shape;224;p28"/>
          <p:cNvCxnSpPr/>
          <p:nvPr/>
        </p:nvCxnSpPr>
        <p:spPr>
          <a:xfrm>
            <a:off x="726577" y="1227170"/>
            <a:ext cx="7702800" cy="0"/>
          </a:xfrm>
          <a:prstGeom prst="straightConnector1">
            <a:avLst/>
          </a:prstGeom>
          <a:noFill/>
          <a:ln cap="flat" cmpd="sng" w="19050">
            <a:solidFill>
              <a:schemeClr val="dk1"/>
            </a:solidFill>
            <a:prstDash val="solid"/>
            <a:round/>
            <a:headEnd len="med" w="med" type="none"/>
            <a:tailEnd len="med" w="med" type="none"/>
          </a:ln>
        </p:spPr>
      </p:cxnSp>
      <p:cxnSp>
        <p:nvCxnSpPr>
          <p:cNvPr id="225" name="Google Shape;225;p28"/>
          <p:cNvCxnSpPr/>
          <p:nvPr/>
        </p:nvCxnSpPr>
        <p:spPr>
          <a:xfrm>
            <a:off x="194350" y="683100"/>
            <a:ext cx="8768700" cy="0"/>
          </a:xfrm>
          <a:prstGeom prst="straightConnector1">
            <a:avLst/>
          </a:prstGeom>
          <a:noFill/>
          <a:ln cap="flat" cmpd="sng" w="19050">
            <a:solidFill>
              <a:schemeClr val="dk1"/>
            </a:solidFill>
            <a:prstDash val="solid"/>
            <a:round/>
            <a:headEnd len="med" w="med" type="none"/>
            <a:tailEnd len="med" w="med" type="none"/>
          </a:ln>
        </p:spPr>
      </p:cxnSp>
      <p:grpSp>
        <p:nvGrpSpPr>
          <p:cNvPr id="226" name="Google Shape;226;p28"/>
          <p:cNvGrpSpPr/>
          <p:nvPr/>
        </p:nvGrpSpPr>
        <p:grpSpPr>
          <a:xfrm>
            <a:off x="8422125" y="298550"/>
            <a:ext cx="327600" cy="327600"/>
            <a:chOff x="9379775" y="1529850"/>
            <a:chExt cx="327600" cy="327600"/>
          </a:xfrm>
        </p:grpSpPr>
        <p:sp>
          <p:nvSpPr>
            <p:cNvPr id="227" name="Google Shape;227;p28"/>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grpSp>
        <p:nvGrpSpPr>
          <p:cNvPr id="229" name="Google Shape;229;p28"/>
          <p:cNvGrpSpPr/>
          <p:nvPr/>
        </p:nvGrpSpPr>
        <p:grpSpPr>
          <a:xfrm>
            <a:off x="394125" y="298550"/>
            <a:ext cx="327600" cy="327600"/>
            <a:chOff x="5471550" y="4685975"/>
            <a:chExt cx="327600" cy="327600"/>
          </a:xfrm>
        </p:grpSpPr>
        <p:sp>
          <p:nvSpPr>
            <p:cNvPr id="230" name="Google Shape;230;p28"/>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8"/>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28"/>
          <p:cNvSpPr/>
          <p:nvPr/>
        </p:nvSpPr>
        <p:spPr>
          <a:xfrm>
            <a:off x="7990963" y="964938"/>
            <a:ext cx="257600" cy="133225"/>
          </a:xfrm>
          <a:custGeom>
            <a:rect b="b" l="l" r="r" t="t"/>
            <a:pathLst>
              <a:path extrusionOk="0" h="5329" w="10304">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7_1_1">
    <p:spTree>
      <p:nvGrpSpPr>
        <p:cNvPr id="24" name="Shape 24"/>
        <p:cNvGrpSpPr/>
        <p:nvPr/>
      </p:nvGrpSpPr>
      <p:grpSpPr>
        <a:xfrm>
          <a:off x="0" y="0"/>
          <a:ext cx="0" cy="0"/>
          <a:chOff x="0" y="0"/>
          <a:chExt cx="0" cy="0"/>
        </a:xfrm>
      </p:grpSpPr>
      <p:grpSp>
        <p:nvGrpSpPr>
          <p:cNvPr id="25" name="Google Shape;25;p4"/>
          <p:cNvGrpSpPr/>
          <p:nvPr/>
        </p:nvGrpSpPr>
        <p:grpSpPr>
          <a:xfrm>
            <a:off x="181325" y="172650"/>
            <a:ext cx="8781600" cy="4798200"/>
            <a:chOff x="181325" y="172650"/>
            <a:chExt cx="8781600" cy="4798200"/>
          </a:xfrm>
        </p:grpSpPr>
        <p:sp>
          <p:nvSpPr>
            <p:cNvPr id="26" name="Google Shape;26;p4"/>
            <p:cNvSpPr/>
            <p:nvPr/>
          </p:nvSpPr>
          <p:spPr>
            <a:xfrm>
              <a:off x="181800" y="172650"/>
              <a:ext cx="8780400" cy="4798200"/>
            </a:xfrm>
            <a:prstGeom prst="roundRect">
              <a:avLst>
                <a:gd fmla="val 5555"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 name="Google Shape;27;p4"/>
            <p:cNvCxnSpPr/>
            <p:nvPr/>
          </p:nvCxnSpPr>
          <p:spPr>
            <a:xfrm>
              <a:off x="181325" y="683100"/>
              <a:ext cx="8781600" cy="0"/>
            </a:xfrm>
            <a:prstGeom prst="straightConnector1">
              <a:avLst/>
            </a:prstGeom>
            <a:noFill/>
            <a:ln cap="flat" cmpd="sng" w="19050">
              <a:solidFill>
                <a:schemeClr val="dk1"/>
              </a:solidFill>
              <a:prstDash val="solid"/>
              <a:round/>
              <a:headEnd len="med" w="med" type="none"/>
              <a:tailEnd len="med" w="med" type="none"/>
            </a:ln>
          </p:spPr>
        </p:cxnSp>
      </p:grpSp>
      <p:sp>
        <p:nvSpPr>
          <p:cNvPr id="28" name="Google Shape;28;p4"/>
          <p:cNvSpPr txBox="1"/>
          <p:nvPr>
            <p:ph idx="1" type="body"/>
          </p:nvPr>
        </p:nvSpPr>
        <p:spPr>
          <a:xfrm>
            <a:off x="721725" y="1395600"/>
            <a:ext cx="7700400" cy="32130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AutoNum type="arabicPeriod"/>
              <a:defRPr sz="1100">
                <a:solidFill>
                  <a:schemeClr val="dk1"/>
                </a:solidFill>
              </a:defRPr>
            </a:lvl1pPr>
            <a:lvl2pPr indent="-317500" lvl="1" marL="914400" rtl="0">
              <a:lnSpc>
                <a:spcPct val="115000"/>
              </a:lnSpc>
              <a:spcBef>
                <a:spcPts val="1600"/>
              </a:spcBef>
              <a:spcAft>
                <a:spcPts val="0"/>
              </a:spcAft>
              <a:buClr>
                <a:schemeClr val="dk1"/>
              </a:buClr>
              <a:buSzPts val="1400"/>
              <a:buAutoNum type="alphaLcPeriod"/>
              <a:defRPr sz="1400">
                <a:solidFill>
                  <a:schemeClr val="dk1"/>
                </a:solidFill>
              </a:defRPr>
            </a:lvl2pPr>
            <a:lvl3pPr indent="-317500" lvl="2" marL="1371600" rtl="0">
              <a:lnSpc>
                <a:spcPct val="115000"/>
              </a:lnSpc>
              <a:spcBef>
                <a:spcPts val="1600"/>
              </a:spcBef>
              <a:spcAft>
                <a:spcPts val="0"/>
              </a:spcAft>
              <a:buClr>
                <a:schemeClr val="dk1"/>
              </a:buClr>
              <a:buSzPts val="1400"/>
              <a:buAutoNum type="romanLcPeriod"/>
              <a:defRPr sz="1400">
                <a:solidFill>
                  <a:schemeClr val="dk1"/>
                </a:solidFill>
              </a:defRPr>
            </a:lvl3pPr>
            <a:lvl4pPr indent="-317500" lvl="3" marL="1828800" rtl="0">
              <a:lnSpc>
                <a:spcPct val="115000"/>
              </a:lnSpc>
              <a:spcBef>
                <a:spcPts val="1600"/>
              </a:spcBef>
              <a:spcAft>
                <a:spcPts val="0"/>
              </a:spcAft>
              <a:buClr>
                <a:schemeClr val="dk1"/>
              </a:buClr>
              <a:buSzPts val="1400"/>
              <a:buAutoNum type="arabicPeriod"/>
              <a:defRPr sz="1400">
                <a:solidFill>
                  <a:schemeClr val="dk1"/>
                </a:solidFill>
              </a:defRPr>
            </a:lvl4pPr>
            <a:lvl5pPr indent="-317500" lvl="4" marL="2286000" rtl="0">
              <a:lnSpc>
                <a:spcPct val="115000"/>
              </a:lnSpc>
              <a:spcBef>
                <a:spcPts val="1600"/>
              </a:spcBef>
              <a:spcAft>
                <a:spcPts val="0"/>
              </a:spcAft>
              <a:buClr>
                <a:schemeClr val="dk1"/>
              </a:buClr>
              <a:buSzPts val="1400"/>
              <a:buAutoNum type="alphaLcPeriod"/>
              <a:defRPr sz="1400">
                <a:solidFill>
                  <a:schemeClr val="dk1"/>
                </a:solidFill>
              </a:defRPr>
            </a:lvl5pPr>
            <a:lvl6pPr indent="-317500" lvl="5" marL="2743200" rtl="0">
              <a:lnSpc>
                <a:spcPct val="115000"/>
              </a:lnSpc>
              <a:spcBef>
                <a:spcPts val="1600"/>
              </a:spcBef>
              <a:spcAft>
                <a:spcPts val="0"/>
              </a:spcAft>
              <a:buClr>
                <a:schemeClr val="dk1"/>
              </a:buClr>
              <a:buSzPts val="1400"/>
              <a:buAutoNum type="romanLcPeriod"/>
              <a:defRPr sz="1400">
                <a:solidFill>
                  <a:schemeClr val="dk1"/>
                </a:solidFill>
              </a:defRPr>
            </a:lvl6pPr>
            <a:lvl7pPr indent="-317500" lvl="6" marL="3200400" rtl="0">
              <a:lnSpc>
                <a:spcPct val="115000"/>
              </a:lnSpc>
              <a:spcBef>
                <a:spcPts val="1600"/>
              </a:spcBef>
              <a:spcAft>
                <a:spcPts val="0"/>
              </a:spcAft>
              <a:buClr>
                <a:schemeClr val="dk1"/>
              </a:buClr>
              <a:buSzPts val="1400"/>
              <a:buAutoNum type="arabicPeriod"/>
              <a:defRPr sz="1400">
                <a:solidFill>
                  <a:schemeClr val="dk1"/>
                </a:solidFill>
              </a:defRPr>
            </a:lvl7pPr>
            <a:lvl8pPr indent="-317500" lvl="7" marL="3657600" rtl="0">
              <a:lnSpc>
                <a:spcPct val="115000"/>
              </a:lnSpc>
              <a:spcBef>
                <a:spcPts val="1600"/>
              </a:spcBef>
              <a:spcAft>
                <a:spcPts val="0"/>
              </a:spcAft>
              <a:buClr>
                <a:schemeClr val="dk1"/>
              </a:buClr>
              <a:buSzPts val="1400"/>
              <a:buAutoNum type="alphaLcPeriod"/>
              <a:defRPr sz="1400">
                <a:solidFill>
                  <a:schemeClr val="dk1"/>
                </a:solidFill>
              </a:defRPr>
            </a:lvl8pPr>
            <a:lvl9pPr indent="-317500" lvl="8" marL="4114800" rtl="0">
              <a:lnSpc>
                <a:spcPct val="115000"/>
              </a:lnSpc>
              <a:spcBef>
                <a:spcPts val="1600"/>
              </a:spcBef>
              <a:spcAft>
                <a:spcPts val="1600"/>
              </a:spcAft>
              <a:buClr>
                <a:schemeClr val="dk1"/>
              </a:buClr>
              <a:buSzPts val="1400"/>
              <a:buAutoNum type="romanLcPeriod"/>
              <a:defRPr sz="1400">
                <a:solidFill>
                  <a:schemeClr val="dk1"/>
                </a:solidFill>
              </a:defRPr>
            </a:lvl9pPr>
          </a:lstStyle>
          <a:p/>
        </p:txBody>
      </p:sp>
      <p:sp>
        <p:nvSpPr>
          <p:cNvPr id="29" name="Google Shape;29;p4"/>
          <p:cNvSpPr txBox="1"/>
          <p:nvPr>
            <p:ph type="title"/>
          </p:nvPr>
        </p:nvSpPr>
        <p:spPr>
          <a:xfrm>
            <a:off x="713225" y="825000"/>
            <a:ext cx="7717500" cy="5706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dk1"/>
              </a:buClr>
              <a:buSzPts val="2800"/>
              <a:buFont typeface="Playfair Display ExtraBold"/>
              <a:buNone/>
              <a:defRPr i="0" sz="30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7_1_1_1">
    <p:spTree>
      <p:nvGrpSpPr>
        <p:cNvPr id="30" name="Shape 30"/>
        <p:cNvGrpSpPr/>
        <p:nvPr/>
      </p:nvGrpSpPr>
      <p:grpSpPr>
        <a:xfrm>
          <a:off x="0" y="0"/>
          <a:ext cx="0" cy="0"/>
          <a:chOff x="0" y="0"/>
          <a:chExt cx="0" cy="0"/>
        </a:xfrm>
      </p:grpSpPr>
      <p:sp>
        <p:nvSpPr>
          <p:cNvPr id="31" name="Google Shape;31;p5"/>
          <p:cNvSpPr/>
          <p:nvPr/>
        </p:nvSpPr>
        <p:spPr>
          <a:xfrm>
            <a:off x="181800" y="539500"/>
            <a:ext cx="8768700" cy="799200"/>
          </a:xfrm>
          <a:prstGeom prst="roundRect">
            <a:avLst>
              <a:gd fmla="val 33352"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5"/>
          <p:cNvCxnSpPr/>
          <p:nvPr/>
        </p:nvCxnSpPr>
        <p:spPr>
          <a:xfrm>
            <a:off x="194350" y="4608575"/>
            <a:ext cx="8768700" cy="0"/>
          </a:xfrm>
          <a:prstGeom prst="straightConnector1">
            <a:avLst/>
          </a:prstGeom>
          <a:noFill/>
          <a:ln cap="flat" cmpd="sng" w="19050">
            <a:solidFill>
              <a:srgbClr val="1B2119"/>
            </a:solidFill>
            <a:prstDash val="solid"/>
            <a:round/>
            <a:headEnd len="med" w="med" type="none"/>
            <a:tailEnd len="med" w="med" type="none"/>
          </a:ln>
        </p:spPr>
      </p:cxnSp>
      <p:cxnSp>
        <p:nvCxnSpPr>
          <p:cNvPr id="33" name="Google Shape;33;p5"/>
          <p:cNvCxnSpPr/>
          <p:nvPr/>
        </p:nvCxnSpPr>
        <p:spPr>
          <a:xfrm>
            <a:off x="194350" y="261700"/>
            <a:ext cx="8768700" cy="0"/>
          </a:xfrm>
          <a:prstGeom prst="straightConnector1">
            <a:avLst/>
          </a:prstGeom>
          <a:noFill/>
          <a:ln cap="flat" cmpd="sng" w="19050">
            <a:solidFill>
              <a:srgbClr val="1B2119"/>
            </a:solidFill>
            <a:prstDash val="solid"/>
            <a:round/>
            <a:headEnd len="med" w="med" type="none"/>
            <a:tailEnd len="med" w="med" type="none"/>
          </a:ln>
        </p:spPr>
      </p:cxnSp>
      <p:sp>
        <p:nvSpPr>
          <p:cNvPr id="34" name="Google Shape;34;p5"/>
          <p:cNvSpPr txBox="1"/>
          <p:nvPr>
            <p:ph type="ctrTitle"/>
          </p:nvPr>
        </p:nvSpPr>
        <p:spPr>
          <a:xfrm>
            <a:off x="1004475" y="1699190"/>
            <a:ext cx="3300900" cy="57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5" name="Google Shape;35;p5"/>
          <p:cNvSpPr txBox="1"/>
          <p:nvPr>
            <p:ph idx="1" type="subTitle"/>
          </p:nvPr>
        </p:nvSpPr>
        <p:spPr>
          <a:xfrm>
            <a:off x="1004475" y="2399788"/>
            <a:ext cx="3300900" cy="177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400"/>
              <a:buChar char="●"/>
              <a:defRPr sz="1300">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6" name="Google Shape;36;p5"/>
          <p:cNvSpPr txBox="1"/>
          <p:nvPr>
            <p:ph idx="2" type="ctrTitle"/>
          </p:nvPr>
        </p:nvSpPr>
        <p:spPr>
          <a:xfrm>
            <a:off x="4839229" y="1699190"/>
            <a:ext cx="3299700" cy="570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600"/>
              <a:buNone/>
              <a:defRPr sz="21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7" name="Google Shape;37;p5"/>
          <p:cNvSpPr txBox="1"/>
          <p:nvPr>
            <p:ph idx="3" type="subTitle"/>
          </p:nvPr>
        </p:nvSpPr>
        <p:spPr>
          <a:xfrm>
            <a:off x="4838629" y="2397426"/>
            <a:ext cx="3300900" cy="177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400"/>
              <a:buChar char="●"/>
              <a:defRPr sz="1300">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8" name="Google Shape;38;p5"/>
          <p:cNvSpPr txBox="1"/>
          <p:nvPr>
            <p:ph idx="4" type="title"/>
          </p:nvPr>
        </p:nvSpPr>
        <p:spPr>
          <a:xfrm>
            <a:off x="713225" y="683075"/>
            <a:ext cx="7717500" cy="5706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dk1"/>
              </a:buClr>
              <a:buSzPts val="2800"/>
              <a:buFont typeface="Playfair Display ExtraBold"/>
              <a:buNone/>
              <a:defRPr i="0" sz="30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7_1_1_1_1">
    <p:spTree>
      <p:nvGrpSpPr>
        <p:cNvPr id="39" name="Shape 39"/>
        <p:cNvGrpSpPr/>
        <p:nvPr/>
      </p:nvGrpSpPr>
      <p:grpSpPr>
        <a:xfrm>
          <a:off x="0" y="0"/>
          <a:ext cx="0" cy="0"/>
          <a:chOff x="0" y="0"/>
          <a:chExt cx="0" cy="0"/>
        </a:xfrm>
      </p:grpSpPr>
      <p:sp>
        <p:nvSpPr>
          <p:cNvPr id="40" name="Google Shape;40;p6"/>
          <p:cNvSpPr/>
          <p:nvPr/>
        </p:nvSpPr>
        <p:spPr>
          <a:xfrm>
            <a:off x="181800" y="539500"/>
            <a:ext cx="8768700" cy="799200"/>
          </a:xfrm>
          <a:prstGeom prst="roundRect">
            <a:avLst>
              <a:gd fmla="val 33352"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Clr>
                <a:schemeClr val="dk1"/>
              </a:buClr>
              <a:buSzPts val="2800"/>
              <a:buFont typeface="Playfair Display ExtraBold"/>
              <a:buNone/>
              <a:defRPr i="0" sz="3000">
                <a:solidFill>
                  <a:schemeClr val="dk1"/>
                </a:solidFill>
              </a:defRPr>
            </a:lvl1pPr>
            <a:lvl2pPr lvl="1"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2pPr>
            <a:lvl3pPr lvl="2"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3pPr>
            <a:lvl4pPr lvl="3"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4pPr>
            <a:lvl5pPr lvl="4"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5pPr>
            <a:lvl6pPr lvl="5"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6pPr>
            <a:lvl7pPr lvl="6"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7pPr>
            <a:lvl8pPr lvl="7"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8pPr>
            <a:lvl9pPr lvl="8" rtl="0">
              <a:spcBef>
                <a:spcPts val="0"/>
              </a:spcBef>
              <a:spcAft>
                <a:spcPts val="0"/>
              </a:spcAft>
              <a:buClr>
                <a:srgbClr val="666666"/>
              </a:buClr>
              <a:buSzPts val="2800"/>
              <a:buFont typeface="Cormorant Garamond"/>
              <a:buNone/>
              <a:defRPr b="1" i="1" sz="2800">
                <a:solidFill>
                  <a:srgbClr val="666666"/>
                </a:solidFill>
                <a:latin typeface="Cormorant Garamond"/>
                <a:ea typeface="Cormorant Garamond"/>
                <a:cs typeface="Cormorant Garamond"/>
                <a:sym typeface="Cormorant Garamond"/>
              </a:defRPr>
            </a:lvl9pPr>
          </a:lstStyle>
          <a:p/>
        </p:txBody>
      </p:sp>
      <p:cxnSp>
        <p:nvCxnSpPr>
          <p:cNvPr id="42" name="Google Shape;42;p6"/>
          <p:cNvCxnSpPr/>
          <p:nvPr/>
        </p:nvCxnSpPr>
        <p:spPr>
          <a:xfrm>
            <a:off x="194350" y="4608575"/>
            <a:ext cx="8768700" cy="0"/>
          </a:xfrm>
          <a:prstGeom prst="straightConnector1">
            <a:avLst/>
          </a:prstGeom>
          <a:noFill/>
          <a:ln cap="flat" cmpd="sng" w="19050">
            <a:solidFill>
              <a:srgbClr val="1B2119"/>
            </a:solidFill>
            <a:prstDash val="solid"/>
            <a:round/>
            <a:headEnd len="med" w="med" type="none"/>
            <a:tailEnd len="med" w="med" type="none"/>
          </a:ln>
        </p:spPr>
      </p:cxnSp>
      <p:cxnSp>
        <p:nvCxnSpPr>
          <p:cNvPr id="43" name="Google Shape;43;p6"/>
          <p:cNvCxnSpPr/>
          <p:nvPr/>
        </p:nvCxnSpPr>
        <p:spPr>
          <a:xfrm>
            <a:off x="194350" y="261700"/>
            <a:ext cx="8768700" cy="0"/>
          </a:xfrm>
          <a:prstGeom prst="straightConnector1">
            <a:avLst/>
          </a:prstGeom>
          <a:noFill/>
          <a:ln cap="flat" cmpd="sng" w="19050">
            <a:solidFill>
              <a:srgbClr val="1B2119"/>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cxnSp>
        <p:nvCxnSpPr>
          <p:cNvPr id="45" name="Google Shape;45;p7"/>
          <p:cNvCxnSpPr/>
          <p:nvPr/>
        </p:nvCxnSpPr>
        <p:spPr>
          <a:xfrm>
            <a:off x="713225" y="715825"/>
            <a:ext cx="7717500" cy="0"/>
          </a:xfrm>
          <a:prstGeom prst="straightConnector1">
            <a:avLst/>
          </a:prstGeom>
          <a:noFill/>
          <a:ln cap="flat" cmpd="sng" w="19050">
            <a:solidFill>
              <a:schemeClr val="dk1"/>
            </a:solidFill>
            <a:prstDash val="solid"/>
            <a:round/>
            <a:headEnd len="med" w="med" type="none"/>
            <a:tailEnd len="med" w="med" type="none"/>
          </a:ln>
        </p:spPr>
      </p:cxnSp>
      <p:cxnSp>
        <p:nvCxnSpPr>
          <p:cNvPr id="46" name="Google Shape;46;p7"/>
          <p:cNvCxnSpPr/>
          <p:nvPr/>
        </p:nvCxnSpPr>
        <p:spPr>
          <a:xfrm>
            <a:off x="713225" y="1056400"/>
            <a:ext cx="7717500" cy="0"/>
          </a:xfrm>
          <a:prstGeom prst="straightConnector1">
            <a:avLst/>
          </a:prstGeom>
          <a:noFill/>
          <a:ln cap="flat" cmpd="sng" w="19050">
            <a:solidFill>
              <a:schemeClr val="dk1"/>
            </a:solidFill>
            <a:prstDash val="solid"/>
            <a:round/>
            <a:headEnd len="med" w="med" type="none"/>
            <a:tailEnd len="med" w="med" type="none"/>
          </a:ln>
        </p:spPr>
      </p:cxnSp>
      <p:cxnSp>
        <p:nvCxnSpPr>
          <p:cNvPr id="47" name="Google Shape;47;p7"/>
          <p:cNvCxnSpPr/>
          <p:nvPr/>
        </p:nvCxnSpPr>
        <p:spPr>
          <a:xfrm>
            <a:off x="713225" y="4427675"/>
            <a:ext cx="7717500" cy="0"/>
          </a:xfrm>
          <a:prstGeom prst="straightConnector1">
            <a:avLst/>
          </a:prstGeom>
          <a:noFill/>
          <a:ln cap="flat" cmpd="sng" w="19050">
            <a:solidFill>
              <a:schemeClr val="dk1"/>
            </a:solidFill>
            <a:prstDash val="solid"/>
            <a:round/>
            <a:headEnd len="med" w="med" type="none"/>
            <a:tailEnd len="med" w="med" type="none"/>
          </a:ln>
        </p:spPr>
      </p:cxnSp>
      <p:grpSp>
        <p:nvGrpSpPr>
          <p:cNvPr id="48" name="Google Shape;48;p7"/>
          <p:cNvGrpSpPr/>
          <p:nvPr/>
        </p:nvGrpSpPr>
        <p:grpSpPr>
          <a:xfrm>
            <a:off x="710475" y="227050"/>
            <a:ext cx="3559800" cy="4572000"/>
            <a:chOff x="710475" y="227050"/>
            <a:chExt cx="3559800" cy="4572000"/>
          </a:xfrm>
        </p:grpSpPr>
        <p:sp>
          <p:nvSpPr>
            <p:cNvPr id="49" name="Google Shape;49;p7"/>
            <p:cNvSpPr/>
            <p:nvPr/>
          </p:nvSpPr>
          <p:spPr>
            <a:xfrm>
              <a:off x="713225" y="227050"/>
              <a:ext cx="3554100" cy="4572000"/>
            </a:xfrm>
            <a:prstGeom prst="roundRect">
              <a:avLst>
                <a:gd fmla="val 9091"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7"/>
            <p:cNvCxnSpPr/>
            <p:nvPr/>
          </p:nvCxnSpPr>
          <p:spPr>
            <a:xfrm>
              <a:off x="710475" y="834800"/>
              <a:ext cx="3559800" cy="0"/>
            </a:xfrm>
            <a:prstGeom prst="straightConnector1">
              <a:avLst/>
            </a:prstGeom>
            <a:noFill/>
            <a:ln cap="flat" cmpd="sng" w="19050">
              <a:solidFill>
                <a:schemeClr val="dk1"/>
              </a:solidFill>
              <a:prstDash val="solid"/>
              <a:round/>
              <a:headEnd len="med" w="med" type="none"/>
              <a:tailEnd len="med" w="med" type="none"/>
            </a:ln>
          </p:spPr>
        </p:cxnSp>
      </p:grpSp>
      <p:sp>
        <p:nvSpPr>
          <p:cNvPr id="51" name="Google Shape;51;p7"/>
          <p:cNvSpPr txBox="1"/>
          <p:nvPr>
            <p:ph idx="1" type="body"/>
          </p:nvPr>
        </p:nvSpPr>
        <p:spPr>
          <a:xfrm>
            <a:off x="893825" y="1803501"/>
            <a:ext cx="3243300" cy="2170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3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52" name="Google Shape;52;p7"/>
          <p:cNvSpPr txBox="1"/>
          <p:nvPr>
            <p:ph type="title"/>
          </p:nvPr>
        </p:nvSpPr>
        <p:spPr>
          <a:xfrm>
            <a:off x="893825" y="1210201"/>
            <a:ext cx="3243300" cy="541500"/>
          </a:xfrm>
          <a:prstGeom prst="rect">
            <a:avLst/>
          </a:prstGeom>
        </p:spPr>
        <p:txBody>
          <a:bodyPr anchorCtr="0" anchor="ctr" bIns="91425" lIns="91425" spcFirstLastPara="1" rIns="91425" wrap="square" tIns="91425">
            <a:noAutofit/>
          </a:bodyPr>
          <a:lstStyle>
            <a:lvl1pPr lvl="0" rtl="0">
              <a:lnSpc>
                <a:spcPct val="70000"/>
              </a:lnSpc>
              <a:spcBef>
                <a:spcPts val="0"/>
              </a:spcBef>
              <a:spcAft>
                <a:spcPts val="0"/>
              </a:spcAft>
              <a:buSzPts val="2300"/>
              <a:buNone/>
              <a:defRPr b="1"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
  <p:cSld name="MAIN_POINT">
    <p:spTree>
      <p:nvGrpSpPr>
        <p:cNvPr id="53" name="Shape 53"/>
        <p:cNvGrpSpPr/>
        <p:nvPr/>
      </p:nvGrpSpPr>
      <p:grpSpPr>
        <a:xfrm>
          <a:off x="0" y="0"/>
          <a:ext cx="0" cy="0"/>
          <a:chOff x="0" y="0"/>
          <a:chExt cx="0" cy="0"/>
        </a:xfrm>
      </p:grpSpPr>
      <p:sp>
        <p:nvSpPr>
          <p:cNvPr id="54" name="Google Shape;54;p8"/>
          <p:cNvSpPr txBox="1"/>
          <p:nvPr>
            <p:ph type="title"/>
          </p:nvPr>
        </p:nvSpPr>
        <p:spPr>
          <a:xfrm>
            <a:off x="1994850" y="1826175"/>
            <a:ext cx="5154300" cy="1835400"/>
          </a:xfrm>
          <a:prstGeom prst="rect">
            <a:avLst/>
          </a:prstGeom>
        </p:spPr>
        <p:txBody>
          <a:bodyPr anchorCtr="0" anchor="ctr" bIns="91425" lIns="91425" spcFirstLastPara="1" rIns="91425" wrap="square" tIns="91425">
            <a:noAutofit/>
          </a:bodyPr>
          <a:lstStyle>
            <a:lvl1pPr lvl="0" rtl="0" algn="ctr">
              <a:lnSpc>
                <a:spcPct val="70000"/>
              </a:lnSpc>
              <a:spcBef>
                <a:spcPts val="0"/>
              </a:spcBef>
              <a:spcAft>
                <a:spcPts val="0"/>
              </a:spcAft>
              <a:buSzPts val="8000"/>
              <a:buNone/>
              <a:defRPr sz="7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p:txBody>
      </p:sp>
      <p:cxnSp>
        <p:nvCxnSpPr>
          <p:cNvPr id="55" name="Google Shape;55;p8"/>
          <p:cNvCxnSpPr/>
          <p:nvPr/>
        </p:nvCxnSpPr>
        <p:spPr>
          <a:xfrm>
            <a:off x="713250" y="539500"/>
            <a:ext cx="7717500" cy="0"/>
          </a:xfrm>
          <a:prstGeom prst="straightConnector1">
            <a:avLst/>
          </a:prstGeom>
          <a:noFill/>
          <a:ln cap="flat" cmpd="sng" w="19050">
            <a:solidFill>
              <a:schemeClr val="dk1"/>
            </a:solidFill>
            <a:prstDash val="solid"/>
            <a:round/>
            <a:headEnd len="med" w="med" type="none"/>
            <a:tailEnd len="med" w="med" type="none"/>
          </a:ln>
        </p:spPr>
      </p:cxnSp>
      <p:cxnSp>
        <p:nvCxnSpPr>
          <p:cNvPr id="56" name="Google Shape;56;p8"/>
          <p:cNvCxnSpPr/>
          <p:nvPr/>
        </p:nvCxnSpPr>
        <p:spPr>
          <a:xfrm>
            <a:off x="713250" y="4608575"/>
            <a:ext cx="77175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7" name="Shape 57"/>
        <p:cNvGrpSpPr/>
        <p:nvPr/>
      </p:nvGrpSpPr>
      <p:grpSpPr>
        <a:xfrm>
          <a:off x="0" y="0"/>
          <a:ext cx="0" cy="0"/>
          <a:chOff x="0" y="0"/>
          <a:chExt cx="0" cy="0"/>
        </a:xfrm>
      </p:grpSpPr>
      <p:cxnSp>
        <p:nvCxnSpPr>
          <p:cNvPr id="58" name="Google Shape;58;p9"/>
          <p:cNvCxnSpPr/>
          <p:nvPr/>
        </p:nvCxnSpPr>
        <p:spPr>
          <a:xfrm>
            <a:off x="713250" y="715825"/>
            <a:ext cx="7717500" cy="0"/>
          </a:xfrm>
          <a:prstGeom prst="straightConnector1">
            <a:avLst/>
          </a:prstGeom>
          <a:noFill/>
          <a:ln cap="flat" cmpd="sng" w="19050">
            <a:solidFill>
              <a:schemeClr val="dk1"/>
            </a:solidFill>
            <a:prstDash val="solid"/>
            <a:round/>
            <a:headEnd len="med" w="med" type="none"/>
            <a:tailEnd len="med" w="med" type="none"/>
          </a:ln>
        </p:spPr>
      </p:cxnSp>
      <p:cxnSp>
        <p:nvCxnSpPr>
          <p:cNvPr id="59" name="Google Shape;59;p9"/>
          <p:cNvCxnSpPr/>
          <p:nvPr/>
        </p:nvCxnSpPr>
        <p:spPr>
          <a:xfrm>
            <a:off x="713250" y="4427675"/>
            <a:ext cx="7717500" cy="0"/>
          </a:xfrm>
          <a:prstGeom prst="straightConnector1">
            <a:avLst/>
          </a:prstGeom>
          <a:noFill/>
          <a:ln cap="flat" cmpd="sng" w="19050">
            <a:solidFill>
              <a:schemeClr val="dk1"/>
            </a:solidFill>
            <a:prstDash val="solid"/>
            <a:round/>
            <a:headEnd len="med" w="med" type="none"/>
            <a:tailEnd len="med" w="med" type="none"/>
          </a:ln>
        </p:spPr>
      </p:cxnSp>
      <p:sp>
        <p:nvSpPr>
          <p:cNvPr id="60" name="Google Shape;60;p9"/>
          <p:cNvSpPr txBox="1"/>
          <p:nvPr>
            <p:ph type="title"/>
          </p:nvPr>
        </p:nvSpPr>
        <p:spPr>
          <a:xfrm>
            <a:off x="1459050" y="1640725"/>
            <a:ext cx="6225900" cy="753000"/>
          </a:xfrm>
          <a:prstGeom prst="rect">
            <a:avLst/>
          </a:prstGeom>
        </p:spPr>
        <p:txBody>
          <a:bodyPr anchorCtr="0" anchor="t" bIns="91425" lIns="91425" spcFirstLastPara="1" rIns="91425" wrap="square" tIns="91425">
            <a:noAutofit/>
          </a:bodyPr>
          <a:lstStyle>
            <a:lvl1pPr lvl="0" rtl="0">
              <a:lnSpc>
                <a:spcPct val="70000"/>
              </a:lnSpc>
              <a:spcBef>
                <a:spcPts val="0"/>
              </a:spcBef>
              <a:spcAft>
                <a:spcPts val="0"/>
              </a:spcAft>
              <a:buSzPts val="3600"/>
              <a:buNone/>
              <a:defRPr sz="5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1" name="Google Shape;61;p9"/>
          <p:cNvSpPr txBox="1"/>
          <p:nvPr>
            <p:ph idx="1" type="subTitle"/>
          </p:nvPr>
        </p:nvSpPr>
        <p:spPr>
          <a:xfrm>
            <a:off x="2643600" y="2475124"/>
            <a:ext cx="3856800" cy="133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2" name="Shape 62"/>
        <p:cNvGrpSpPr/>
        <p:nvPr/>
      </p:nvGrpSpPr>
      <p:grpSpPr>
        <a:xfrm>
          <a:off x="0" y="0"/>
          <a:ext cx="0" cy="0"/>
          <a:chOff x="0" y="0"/>
          <a:chExt cx="0" cy="0"/>
        </a:xfrm>
      </p:grpSpPr>
      <p:sp>
        <p:nvSpPr>
          <p:cNvPr id="63" name="Google Shape;63;p10"/>
          <p:cNvSpPr txBox="1"/>
          <p:nvPr>
            <p:ph type="title"/>
          </p:nvPr>
        </p:nvSpPr>
        <p:spPr>
          <a:xfrm>
            <a:off x="4188800" y="1125525"/>
            <a:ext cx="4235700" cy="1017300"/>
          </a:xfrm>
          <a:prstGeom prst="rect">
            <a:avLst/>
          </a:prstGeom>
        </p:spPr>
        <p:txBody>
          <a:bodyPr anchorCtr="0" anchor="ctr" bIns="91425" lIns="91425" spcFirstLastPara="1" rIns="91425" wrap="square" tIns="91425">
            <a:noAutofit/>
          </a:bodyPr>
          <a:lstStyle>
            <a:lvl1pPr lvl="0" rtl="0">
              <a:spcBef>
                <a:spcPts val="0"/>
              </a:spcBef>
              <a:spcAft>
                <a:spcPts val="0"/>
              </a:spcAft>
              <a:buSzPts val="3300"/>
              <a:buNone/>
              <a:defRPr sz="300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713225" y="1152475"/>
            <a:ext cx="7717500" cy="34560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Merriweather"/>
              <a:buChar char="●"/>
              <a:defRPr>
                <a:solidFill>
                  <a:schemeClr val="dk1"/>
                </a:solidFill>
                <a:latin typeface="Merriweather"/>
                <a:ea typeface="Merriweather"/>
                <a:cs typeface="Merriweather"/>
                <a:sym typeface="Merriweather"/>
              </a:defRPr>
            </a:lvl1pPr>
            <a:lvl2pPr indent="-317500" lvl="1" marL="914400" rtl="0">
              <a:lnSpc>
                <a:spcPct val="115000"/>
              </a:lnSpc>
              <a:spcBef>
                <a:spcPts val="1600"/>
              </a:spcBef>
              <a:spcAft>
                <a:spcPts val="0"/>
              </a:spcAft>
              <a:buClr>
                <a:schemeClr val="dk1"/>
              </a:buClr>
              <a:buSzPts val="1400"/>
              <a:buFont typeface="Merriweather"/>
              <a:buChar char="○"/>
              <a:defRPr>
                <a:solidFill>
                  <a:schemeClr val="dk1"/>
                </a:solidFill>
                <a:latin typeface="Merriweather"/>
                <a:ea typeface="Merriweather"/>
                <a:cs typeface="Merriweather"/>
                <a:sym typeface="Merriweather"/>
              </a:defRPr>
            </a:lvl2pPr>
            <a:lvl3pPr indent="-317500" lvl="2" marL="1371600" rtl="0">
              <a:lnSpc>
                <a:spcPct val="115000"/>
              </a:lnSpc>
              <a:spcBef>
                <a:spcPts val="1600"/>
              </a:spcBef>
              <a:spcAft>
                <a:spcPts val="0"/>
              </a:spcAft>
              <a:buClr>
                <a:schemeClr val="dk1"/>
              </a:buClr>
              <a:buSzPts val="1400"/>
              <a:buFont typeface="Merriweather"/>
              <a:buChar char="■"/>
              <a:defRPr>
                <a:solidFill>
                  <a:schemeClr val="dk1"/>
                </a:solidFill>
                <a:latin typeface="Merriweather"/>
                <a:ea typeface="Merriweather"/>
                <a:cs typeface="Merriweather"/>
                <a:sym typeface="Merriweather"/>
              </a:defRPr>
            </a:lvl3pPr>
            <a:lvl4pPr indent="-317500" lvl="3" marL="1828800" rtl="0">
              <a:lnSpc>
                <a:spcPct val="115000"/>
              </a:lnSpc>
              <a:spcBef>
                <a:spcPts val="1600"/>
              </a:spcBef>
              <a:spcAft>
                <a:spcPts val="0"/>
              </a:spcAft>
              <a:buClr>
                <a:schemeClr val="dk1"/>
              </a:buClr>
              <a:buSzPts val="1400"/>
              <a:buFont typeface="Merriweather"/>
              <a:buChar char="●"/>
              <a:defRPr>
                <a:solidFill>
                  <a:schemeClr val="dk1"/>
                </a:solidFill>
                <a:latin typeface="Merriweather"/>
                <a:ea typeface="Merriweather"/>
                <a:cs typeface="Merriweather"/>
                <a:sym typeface="Merriweather"/>
              </a:defRPr>
            </a:lvl4pPr>
            <a:lvl5pPr indent="-317500" lvl="4" marL="2286000" rtl="0">
              <a:lnSpc>
                <a:spcPct val="115000"/>
              </a:lnSpc>
              <a:spcBef>
                <a:spcPts val="1600"/>
              </a:spcBef>
              <a:spcAft>
                <a:spcPts val="0"/>
              </a:spcAft>
              <a:buClr>
                <a:schemeClr val="dk1"/>
              </a:buClr>
              <a:buSzPts val="1400"/>
              <a:buFont typeface="Merriweather"/>
              <a:buChar char="○"/>
              <a:defRPr>
                <a:solidFill>
                  <a:schemeClr val="dk1"/>
                </a:solidFill>
                <a:latin typeface="Merriweather"/>
                <a:ea typeface="Merriweather"/>
                <a:cs typeface="Merriweather"/>
                <a:sym typeface="Merriweather"/>
              </a:defRPr>
            </a:lvl5pPr>
            <a:lvl6pPr indent="-317500" lvl="5" marL="2743200" rtl="0">
              <a:lnSpc>
                <a:spcPct val="115000"/>
              </a:lnSpc>
              <a:spcBef>
                <a:spcPts val="1600"/>
              </a:spcBef>
              <a:spcAft>
                <a:spcPts val="0"/>
              </a:spcAft>
              <a:buClr>
                <a:schemeClr val="dk1"/>
              </a:buClr>
              <a:buSzPts val="1400"/>
              <a:buFont typeface="Merriweather"/>
              <a:buChar char="■"/>
              <a:defRPr>
                <a:solidFill>
                  <a:schemeClr val="dk1"/>
                </a:solidFill>
                <a:latin typeface="Merriweather"/>
                <a:ea typeface="Merriweather"/>
                <a:cs typeface="Merriweather"/>
                <a:sym typeface="Merriweather"/>
              </a:defRPr>
            </a:lvl6pPr>
            <a:lvl7pPr indent="-317500" lvl="6" marL="3200400" rtl="0">
              <a:lnSpc>
                <a:spcPct val="115000"/>
              </a:lnSpc>
              <a:spcBef>
                <a:spcPts val="1600"/>
              </a:spcBef>
              <a:spcAft>
                <a:spcPts val="0"/>
              </a:spcAft>
              <a:buClr>
                <a:schemeClr val="dk1"/>
              </a:buClr>
              <a:buSzPts val="1400"/>
              <a:buFont typeface="Merriweather"/>
              <a:buChar char="●"/>
              <a:defRPr>
                <a:solidFill>
                  <a:schemeClr val="dk1"/>
                </a:solidFill>
                <a:latin typeface="Merriweather"/>
                <a:ea typeface="Merriweather"/>
                <a:cs typeface="Merriweather"/>
                <a:sym typeface="Merriweather"/>
              </a:defRPr>
            </a:lvl7pPr>
            <a:lvl8pPr indent="-317500" lvl="7" marL="3657600" rtl="0">
              <a:lnSpc>
                <a:spcPct val="115000"/>
              </a:lnSpc>
              <a:spcBef>
                <a:spcPts val="1600"/>
              </a:spcBef>
              <a:spcAft>
                <a:spcPts val="0"/>
              </a:spcAft>
              <a:buClr>
                <a:schemeClr val="dk1"/>
              </a:buClr>
              <a:buSzPts val="1400"/>
              <a:buFont typeface="Merriweather"/>
              <a:buChar char="○"/>
              <a:defRPr>
                <a:solidFill>
                  <a:schemeClr val="dk1"/>
                </a:solidFill>
                <a:latin typeface="Merriweather"/>
                <a:ea typeface="Merriweather"/>
                <a:cs typeface="Merriweather"/>
                <a:sym typeface="Merriweather"/>
              </a:defRPr>
            </a:lvl8pPr>
            <a:lvl9pPr indent="-317500" lvl="8" marL="4114800" rtl="0">
              <a:lnSpc>
                <a:spcPct val="115000"/>
              </a:lnSpc>
              <a:spcBef>
                <a:spcPts val="1600"/>
              </a:spcBef>
              <a:spcAft>
                <a:spcPts val="1600"/>
              </a:spcAft>
              <a:buClr>
                <a:schemeClr val="dk1"/>
              </a:buClr>
              <a:buSzPts val="1400"/>
              <a:buFont typeface="Merriweather"/>
              <a:buChar char="■"/>
              <a:defRPr>
                <a:solidFill>
                  <a:schemeClr val="dk1"/>
                </a:solidFill>
                <a:latin typeface="Merriweather"/>
                <a:ea typeface="Merriweather"/>
                <a:cs typeface="Merriweather"/>
                <a:sym typeface="Merriweather"/>
              </a:defRPr>
            </a:lvl9pPr>
          </a:lstStyle>
          <a:p/>
        </p:txBody>
      </p:sp>
      <p:sp>
        <p:nvSpPr>
          <p:cNvPr id="7" name="Google Shape;7;p1"/>
          <p:cNvSpPr txBox="1"/>
          <p:nvPr>
            <p:ph type="title"/>
          </p:nvPr>
        </p:nvSpPr>
        <p:spPr>
          <a:xfrm>
            <a:off x="713225" y="539500"/>
            <a:ext cx="7717500" cy="714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800"/>
              <a:buFont typeface="Cormorant Garamond"/>
              <a:buNone/>
              <a:defRPr b="1" sz="2800">
                <a:solidFill>
                  <a:schemeClr val="dk1"/>
                </a:solidFill>
                <a:latin typeface="Cormorant Garamond"/>
                <a:ea typeface="Cormorant Garamond"/>
                <a:cs typeface="Cormorant Garamond"/>
                <a:sym typeface="Cormorant Garamond"/>
              </a:defRPr>
            </a:lvl1pPr>
            <a:lvl2pPr lvl="1" rtl="0">
              <a:spcBef>
                <a:spcPts val="0"/>
              </a:spcBef>
              <a:spcAft>
                <a:spcPts val="0"/>
              </a:spcAft>
              <a:buClr>
                <a:schemeClr val="dk1"/>
              </a:buClr>
              <a:buSzPts val="2800"/>
              <a:buFont typeface="Cormorant Garamond"/>
              <a:buNone/>
              <a:defRPr b="1" i="1" sz="2800">
                <a:solidFill>
                  <a:schemeClr val="dk1"/>
                </a:solidFill>
                <a:latin typeface="Cormorant Garamond"/>
                <a:ea typeface="Cormorant Garamond"/>
                <a:cs typeface="Cormorant Garamond"/>
                <a:sym typeface="Cormorant Garamond"/>
              </a:defRPr>
            </a:lvl2pPr>
            <a:lvl3pPr lvl="2" rtl="0">
              <a:spcBef>
                <a:spcPts val="0"/>
              </a:spcBef>
              <a:spcAft>
                <a:spcPts val="0"/>
              </a:spcAft>
              <a:buClr>
                <a:schemeClr val="dk1"/>
              </a:buClr>
              <a:buSzPts val="2800"/>
              <a:buFont typeface="Cormorant Garamond"/>
              <a:buNone/>
              <a:defRPr b="1" i="1" sz="2800">
                <a:solidFill>
                  <a:schemeClr val="dk1"/>
                </a:solidFill>
                <a:latin typeface="Cormorant Garamond"/>
                <a:ea typeface="Cormorant Garamond"/>
                <a:cs typeface="Cormorant Garamond"/>
                <a:sym typeface="Cormorant Garamond"/>
              </a:defRPr>
            </a:lvl3pPr>
            <a:lvl4pPr lvl="3" rtl="0">
              <a:spcBef>
                <a:spcPts val="0"/>
              </a:spcBef>
              <a:spcAft>
                <a:spcPts val="0"/>
              </a:spcAft>
              <a:buClr>
                <a:schemeClr val="dk1"/>
              </a:buClr>
              <a:buSzPts val="2800"/>
              <a:buFont typeface="Cormorant Garamond"/>
              <a:buNone/>
              <a:defRPr b="1" i="1" sz="2800">
                <a:solidFill>
                  <a:schemeClr val="dk1"/>
                </a:solidFill>
                <a:latin typeface="Cormorant Garamond"/>
                <a:ea typeface="Cormorant Garamond"/>
                <a:cs typeface="Cormorant Garamond"/>
                <a:sym typeface="Cormorant Garamond"/>
              </a:defRPr>
            </a:lvl4pPr>
            <a:lvl5pPr lvl="4" rtl="0">
              <a:spcBef>
                <a:spcPts val="0"/>
              </a:spcBef>
              <a:spcAft>
                <a:spcPts val="0"/>
              </a:spcAft>
              <a:buClr>
                <a:schemeClr val="dk1"/>
              </a:buClr>
              <a:buSzPts val="2800"/>
              <a:buFont typeface="Cormorant Garamond"/>
              <a:buNone/>
              <a:defRPr b="1" i="1" sz="2800">
                <a:solidFill>
                  <a:schemeClr val="dk1"/>
                </a:solidFill>
                <a:latin typeface="Cormorant Garamond"/>
                <a:ea typeface="Cormorant Garamond"/>
                <a:cs typeface="Cormorant Garamond"/>
                <a:sym typeface="Cormorant Garamond"/>
              </a:defRPr>
            </a:lvl5pPr>
            <a:lvl6pPr lvl="5" rtl="0">
              <a:spcBef>
                <a:spcPts val="0"/>
              </a:spcBef>
              <a:spcAft>
                <a:spcPts val="0"/>
              </a:spcAft>
              <a:buClr>
                <a:schemeClr val="dk1"/>
              </a:buClr>
              <a:buSzPts val="2800"/>
              <a:buFont typeface="Cormorant Garamond"/>
              <a:buNone/>
              <a:defRPr b="1" i="1" sz="2800">
                <a:solidFill>
                  <a:schemeClr val="dk1"/>
                </a:solidFill>
                <a:latin typeface="Cormorant Garamond"/>
                <a:ea typeface="Cormorant Garamond"/>
                <a:cs typeface="Cormorant Garamond"/>
                <a:sym typeface="Cormorant Garamond"/>
              </a:defRPr>
            </a:lvl6pPr>
            <a:lvl7pPr lvl="6" rtl="0">
              <a:spcBef>
                <a:spcPts val="0"/>
              </a:spcBef>
              <a:spcAft>
                <a:spcPts val="0"/>
              </a:spcAft>
              <a:buClr>
                <a:schemeClr val="dk1"/>
              </a:buClr>
              <a:buSzPts val="2800"/>
              <a:buFont typeface="Cormorant Garamond"/>
              <a:buNone/>
              <a:defRPr b="1" i="1" sz="2800">
                <a:solidFill>
                  <a:schemeClr val="dk1"/>
                </a:solidFill>
                <a:latin typeface="Cormorant Garamond"/>
                <a:ea typeface="Cormorant Garamond"/>
                <a:cs typeface="Cormorant Garamond"/>
                <a:sym typeface="Cormorant Garamond"/>
              </a:defRPr>
            </a:lvl7pPr>
            <a:lvl8pPr lvl="7" rtl="0">
              <a:spcBef>
                <a:spcPts val="0"/>
              </a:spcBef>
              <a:spcAft>
                <a:spcPts val="0"/>
              </a:spcAft>
              <a:buClr>
                <a:schemeClr val="dk1"/>
              </a:buClr>
              <a:buSzPts val="2800"/>
              <a:buFont typeface="Cormorant Garamond"/>
              <a:buNone/>
              <a:defRPr b="1" i="1" sz="2800">
                <a:solidFill>
                  <a:schemeClr val="dk1"/>
                </a:solidFill>
                <a:latin typeface="Cormorant Garamond"/>
                <a:ea typeface="Cormorant Garamond"/>
                <a:cs typeface="Cormorant Garamond"/>
                <a:sym typeface="Cormorant Garamond"/>
              </a:defRPr>
            </a:lvl8pPr>
            <a:lvl9pPr lvl="8" rtl="0">
              <a:spcBef>
                <a:spcPts val="0"/>
              </a:spcBef>
              <a:spcAft>
                <a:spcPts val="0"/>
              </a:spcAft>
              <a:buClr>
                <a:schemeClr val="dk1"/>
              </a:buClr>
              <a:buSzPts val="2800"/>
              <a:buFont typeface="Cormorant Garamond"/>
              <a:buNone/>
              <a:defRPr b="1" i="1" sz="2800">
                <a:solidFill>
                  <a:schemeClr val="dk1"/>
                </a:solidFill>
                <a:latin typeface="Cormorant Garamond"/>
                <a:ea typeface="Cormorant Garamond"/>
                <a:cs typeface="Cormorant Garamond"/>
                <a:sym typeface="Cormorant Garamo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3.jpg"/><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3.jpg"/><Relationship Id="rId4" Type="http://schemas.openxmlformats.org/officeDocument/2006/relationships/image" Target="../media/image1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cxnSp>
        <p:nvCxnSpPr>
          <p:cNvPr id="237" name="Google Shape;237;p29"/>
          <p:cNvCxnSpPr/>
          <p:nvPr/>
        </p:nvCxnSpPr>
        <p:spPr>
          <a:xfrm>
            <a:off x="511850" y="1023675"/>
            <a:ext cx="8087700" cy="0"/>
          </a:xfrm>
          <a:prstGeom prst="straightConnector1">
            <a:avLst/>
          </a:prstGeom>
          <a:noFill/>
          <a:ln cap="flat" cmpd="sng" w="19050">
            <a:solidFill>
              <a:schemeClr val="dk1"/>
            </a:solidFill>
            <a:prstDash val="solid"/>
            <a:round/>
            <a:headEnd len="med" w="med" type="none"/>
            <a:tailEnd len="med" w="med" type="none"/>
          </a:ln>
        </p:spPr>
      </p:cxnSp>
      <p:cxnSp>
        <p:nvCxnSpPr>
          <p:cNvPr id="238" name="Google Shape;238;p29"/>
          <p:cNvCxnSpPr/>
          <p:nvPr/>
        </p:nvCxnSpPr>
        <p:spPr>
          <a:xfrm>
            <a:off x="511850" y="4394950"/>
            <a:ext cx="8087700" cy="0"/>
          </a:xfrm>
          <a:prstGeom prst="straightConnector1">
            <a:avLst/>
          </a:prstGeom>
          <a:noFill/>
          <a:ln cap="flat" cmpd="sng" w="19050">
            <a:solidFill>
              <a:schemeClr val="dk1"/>
            </a:solidFill>
            <a:prstDash val="solid"/>
            <a:round/>
            <a:headEnd len="med" w="med" type="none"/>
            <a:tailEnd len="med" w="med" type="none"/>
          </a:ln>
        </p:spPr>
      </p:cxnSp>
      <p:sp>
        <p:nvSpPr>
          <p:cNvPr id="239" name="Google Shape;239;p29"/>
          <p:cNvSpPr/>
          <p:nvPr/>
        </p:nvSpPr>
        <p:spPr>
          <a:xfrm>
            <a:off x="6664400" y="181375"/>
            <a:ext cx="2361000" cy="4572000"/>
          </a:xfrm>
          <a:prstGeom prst="roundRect">
            <a:avLst>
              <a:gd fmla="val 9091" name="adj"/>
            </a:avLst>
          </a:prstGeom>
          <a:solidFill>
            <a:schemeClr val="dk2"/>
          </a:solidFill>
          <a:ln cap="flat" cmpd="sng" w="19050">
            <a:solidFill>
              <a:srgbClr val="1B21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
          <p:cNvSpPr txBox="1"/>
          <p:nvPr>
            <p:ph idx="1" type="subTitle"/>
          </p:nvPr>
        </p:nvSpPr>
        <p:spPr>
          <a:xfrm flipH="1">
            <a:off x="723600" y="3470952"/>
            <a:ext cx="2527800" cy="68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12</a:t>
            </a:r>
            <a:endParaRPr/>
          </a:p>
        </p:txBody>
      </p:sp>
      <p:sp>
        <p:nvSpPr>
          <p:cNvPr id="241" name="Google Shape;241;p29"/>
          <p:cNvSpPr txBox="1"/>
          <p:nvPr>
            <p:ph type="title"/>
          </p:nvPr>
        </p:nvSpPr>
        <p:spPr>
          <a:xfrm>
            <a:off x="617650" y="1385588"/>
            <a:ext cx="6134700" cy="153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Loan Default Rate Detection</a:t>
            </a:r>
            <a:endParaRPr/>
          </a:p>
        </p:txBody>
      </p:sp>
      <p:cxnSp>
        <p:nvCxnSpPr>
          <p:cNvPr id="242" name="Google Shape;242;p29"/>
          <p:cNvCxnSpPr/>
          <p:nvPr/>
        </p:nvCxnSpPr>
        <p:spPr>
          <a:xfrm flipH="1" rot="10800000">
            <a:off x="511850" y="3279900"/>
            <a:ext cx="5700600" cy="9000"/>
          </a:xfrm>
          <a:prstGeom prst="straightConnector1">
            <a:avLst/>
          </a:prstGeom>
          <a:noFill/>
          <a:ln cap="flat" cmpd="sng" w="19050">
            <a:solidFill>
              <a:schemeClr val="dk1"/>
            </a:solidFill>
            <a:prstDash val="solid"/>
            <a:round/>
            <a:headEnd len="med" w="med" type="none"/>
            <a:tailEnd len="med" w="med" type="none"/>
          </a:ln>
        </p:spPr>
      </p:cxnSp>
      <p:sp>
        <p:nvSpPr>
          <p:cNvPr id="243" name="Google Shape;243;p29"/>
          <p:cNvSpPr txBox="1"/>
          <p:nvPr/>
        </p:nvSpPr>
        <p:spPr>
          <a:xfrm>
            <a:off x="4506575" y="3297125"/>
            <a:ext cx="1653300" cy="1089600"/>
          </a:xfrm>
          <a:prstGeom prst="rect">
            <a:avLst/>
          </a:prstGeom>
          <a:noFill/>
          <a:ln>
            <a:noFill/>
          </a:ln>
        </p:spPr>
        <p:txBody>
          <a:bodyPr anchorCtr="0" anchor="ctr" bIns="91425" lIns="91425" spcFirstLastPara="1" rIns="91425" wrap="square" tIns="91425">
            <a:noAutofit/>
          </a:bodyPr>
          <a:lstStyle/>
          <a:p>
            <a:pPr indent="0" lvl="0" marL="0" rtl="0" algn="ctr">
              <a:lnSpc>
                <a:spcPct val="70000"/>
              </a:lnSpc>
              <a:spcBef>
                <a:spcPts val="0"/>
              </a:spcBef>
              <a:spcAft>
                <a:spcPts val="0"/>
              </a:spcAft>
              <a:buNone/>
            </a:pPr>
            <a:r>
              <a:t/>
            </a:r>
            <a:endParaRPr b="1" sz="7000">
              <a:solidFill>
                <a:schemeClr val="dk1"/>
              </a:solidFill>
              <a:latin typeface="Cormorant Garamond"/>
              <a:ea typeface="Cormorant Garamond"/>
              <a:cs typeface="Cormorant Garamond"/>
              <a:sym typeface="Cormorant Garamond"/>
            </a:endParaRPr>
          </a:p>
        </p:txBody>
      </p:sp>
      <p:sp>
        <p:nvSpPr>
          <p:cNvPr id="244" name="Google Shape;244;p29"/>
          <p:cNvSpPr txBox="1"/>
          <p:nvPr>
            <p:ph idx="1" type="subTitle"/>
          </p:nvPr>
        </p:nvSpPr>
        <p:spPr>
          <a:xfrm flipH="1">
            <a:off x="6830900" y="1381875"/>
            <a:ext cx="2028000" cy="22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Group Member: </a:t>
            </a:r>
            <a:endParaRPr b="1" sz="1500"/>
          </a:p>
          <a:p>
            <a:pPr indent="0" lvl="0" marL="0" rtl="0" algn="l">
              <a:spcBef>
                <a:spcPts val="0"/>
              </a:spcBef>
              <a:spcAft>
                <a:spcPts val="0"/>
              </a:spcAft>
              <a:buNone/>
            </a:pPr>
            <a:r>
              <a:t/>
            </a:r>
            <a:endParaRPr b="1" sz="1500"/>
          </a:p>
          <a:p>
            <a:pPr indent="0" lvl="0" marL="0" rtl="0" algn="l">
              <a:lnSpc>
                <a:spcPct val="115000"/>
              </a:lnSpc>
              <a:spcBef>
                <a:spcPts val="0"/>
              </a:spcBef>
              <a:spcAft>
                <a:spcPts val="0"/>
              </a:spcAft>
              <a:buNone/>
            </a:pPr>
            <a:r>
              <a:rPr lang="en" sz="1500"/>
              <a:t>Kendall</a:t>
            </a:r>
            <a:endParaRPr sz="1500"/>
          </a:p>
          <a:p>
            <a:pPr indent="0" lvl="0" marL="0" rtl="0" algn="l">
              <a:lnSpc>
                <a:spcPct val="115000"/>
              </a:lnSpc>
              <a:spcBef>
                <a:spcPts val="0"/>
              </a:spcBef>
              <a:spcAft>
                <a:spcPts val="0"/>
              </a:spcAft>
              <a:buNone/>
            </a:pPr>
            <a:r>
              <a:rPr lang="en" sz="1500"/>
              <a:t>Lizzy</a:t>
            </a:r>
            <a:endParaRPr sz="1500"/>
          </a:p>
          <a:p>
            <a:pPr indent="0" lvl="0" marL="0" rtl="0" algn="l">
              <a:lnSpc>
                <a:spcPct val="115000"/>
              </a:lnSpc>
              <a:spcBef>
                <a:spcPts val="0"/>
              </a:spcBef>
              <a:spcAft>
                <a:spcPts val="0"/>
              </a:spcAft>
              <a:buNone/>
            </a:pPr>
            <a:r>
              <a:rPr lang="en" sz="1500"/>
              <a:t>Abhijit</a:t>
            </a:r>
            <a:endParaRPr sz="1500"/>
          </a:p>
          <a:p>
            <a:pPr indent="0" lvl="0" marL="0" rtl="0" algn="l">
              <a:lnSpc>
                <a:spcPct val="115000"/>
              </a:lnSpc>
              <a:spcBef>
                <a:spcPts val="0"/>
              </a:spcBef>
              <a:spcAft>
                <a:spcPts val="0"/>
              </a:spcAft>
              <a:buNone/>
            </a:pPr>
            <a:r>
              <a:rPr lang="en" sz="1500"/>
              <a:t>Tendai</a:t>
            </a:r>
            <a:endParaRPr sz="1500"/>
          </a:p>
          <a:p>
            <a:pPr indent="0" lvl="0" marL="0" rtl="0" algn="l">
              <a:lnSpc>
                <a:spcPct val="115000"/>
              </a:lnSpc>
              <a:spcBef>
                <a:spcPts val="0"/>
              </a:spcBef>
              <a:spcAft>
                <a:spcPts val="0"/>
              </a:spcAft>
              <a:buNone/>
            </a:pPr>
            <a:r>
              <a:rPr lang="en" sz="1500"/>
              <a:t>Yujin</a:t>
            </a:r>
            <a:endParaRPr sz="1500"/>
          </a:p>
          <a:p>
            <a:pPr indent="0" lvl="0" marL="0" rtl="0" algn="l">
              <a:lnSpc>
                <a:spcPct val="115000"/>
              </a:lnSpc>
              <a:spcBef>
                <a:spcPts val="0"/>
              </a:spcBef>
              <a:spcAft>
                <a:spcPts val="0"/>
              </a:spcAft>
              <a:buNone/>
            </a:pPr>
            <a:r>
              <a:rPr lang="en" sz="1500"/>
              <a:t>Henry</a:t>
            </a:r>
            <a:endParaRPr sz="1500"/>
          </a:p>
        </p:txBody>
      </p:sp>
      <p:sp>
        <p:nvSpPr>
          <p:cNvPr id="245" name="Google Shape;245;p29"/>
          <p:cNvSpPr txBox="1"/>
          <p:nvPr>
            <p:ph idx="1" type="subTitle"/>
          </p:nvPr>
        </p:nvSpPr>
        <p:spPr>
          <a:xfrm flipH="1">
            <a:off x="6752350" y="818143"/>
            <a:ext cx="2028000" cy="5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DATE: 12/19/2023</a:t>
            </a:r>
            <a:br>
              <a:rPr b="1" lang="en" sz="1500"/>
            </a:br>
            <a:endParaRPr b="1" sz="1500"/>
          </a:p>
        </p:txBody>
      </p:sp>
      <p:grpSp>
        <p:nvGrpSpPr>
          <p:cNvPr id="246" name="Google Shape;246;p29"/>
          <p:cNvGrpSpPr/>
          <p:nvPr/>
        </p:nvGrpSpPr>
        <p:grpSpPr>
          <a:xfrm>
            <a:off x="8531290" y="301300"/>
            <a:ext cx="327600" cy="327600"/>
            <a:chOff x="9379775" y="1529850"/>
            <a:chExt cx="327600" cy="327600"/>
          </a:xfrm>
        </p:grpSpPr>
        <p:sp>
          <p:nvSpPr>
            <p:cNvPr id="247" name="Google Shape;247;p29"/>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grpSp>
        <p:nvGrpSpPr>
          <p:cNvPr id="249" name="Google Shape;249;p29"/>
          <p:cNvGrpSpPr/>
          <p:nvPr/>
        </p:nvGrpSpPr>
        <p:grpSpPr>
          <a:xfrm>
            <a:off x="6830900" y="3830640"/>
            <a:ext cx="327600" cy="327600"/>
            <a:chOff x="5471550" y="4685975"/>
            <a:chExt cx="327600" cy="327600"/>
          </a:xfrm>
        </p:grpSpPr>
        <p:sp>
          <p:nvSpPr>
            <p:cNvPr id="250" name="Google Shape;250;p29"/>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8"/>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Wrangling</a:t>
            </a:r>
            <a:endParaRPr/>
          </a:p>
        </p:txBody>
      </p:sp>
      <p:sp>
        <p:nvSpPr>
          <p:cNvPr id="352" name="Google Shape;352;p38"/>
          <p:cNvSpPr txBox="1"/>
          <p:nvPr/>
        </p:nvSpPr>
        <p:spPr>
          <a:xfrm>
            <a:off x="242875" y="1477150"/>
            <a:ext cx="4921800" cy="2306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solidFill>
                  <a:schemeClr val="dk1"/>
                </a:solidFill>
                <a:latin typeface="Merriweather"/>
                <a:ea typeface="Merriweather"/>
                <a:cs typeface="Merriweather"/>
                <a:sym typeface="Merriweather"/>
              </a:rPr>
              <a:t>Data filtering using SQL:</a:t>
            </a:r>
            <a:endParaRPr sz="1300">
              <a:solidFill>
                <a:schemeClr val="dk1"/>
              </a:solidFill>
              <a:latin typeface="Merriweather"/>
              <a:ea typeface="Merriweather"/>
              <a:cs typeface="Merriweather"/>
              <a:sym typeface="Merriweather"/>
            </a:endParaRPr>
          </a:p>
          <a:p>
            <a:pPr indent="-311150" lvl="0" marL="457200" rtl="0" algn="l">
              <a:lnSpc>
                <a:spcPct val="150000"/>
              </a:lnSpc>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Replace the missing values with NULL or DATA NOT AVAILABLE </a:t>
            </a:r>
            <a:endParaRPr sz="1300">
              <a:solidFill>
                <a:schemeClr val="dk1"/>
              </a:solidFill>
              <a:latin typeface="Merriweather"/>
              <a:ea typeface="Merriweather"/>
              <a:cs typeface="Merriweather"/>
              <a:sym typeface="Merriweather"/>
            </a:endParaRPr>
          </a:p>
          <a:p>
            <a:pPr indent="-311150" lvl="0" marL="457200" rtl="0" algn="l">
              <a:lnSpc>
                <a:spcPct val="150000"/>
              </a:lnSpc>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Group amt_income_level, cnt_children, amt_credit, amt_annuity, amt_req_credit_bureau_hour,  and </a:t>
            </a:r>
            <a:r>
              <a:rPr lang="en" sz="1300">
                <a:solidFill>
                  <a:schemeClr val="dk1"/>
                </a:solidFill>
                <a:latin typeface="Merriweather"/>
                <a:ea typeface="Merriweather"/>
                <a:cs typeface="Merriweather"/>
                <a:sym typeface="Merriweather"/>
              </a:rPr>
              <a:t>amt_req_credit_bureau_day</a:t>
            </a:r>
            <a:r>
              <a:rPr lang="en" sz="1300">
                <a:solidFill>
                  <a:schemeClr val="dk1"/>
                </a:solidFill>
                <a:latin typeface="Merriweather"/>
                <a:ea typeface="Merriweather"/>
                <a:cs typeface="Merriweather"/>
                <a:sym typeface="Merriweather"/>
              </a:rPr>
              <a:t> into categories to gain a better understanding of client’s demographic </a:t>
            </a:r>
            <a:endParaRPr sz="1300">
              <a:solidFill>
                <a:schemeClr val="dk1"/>
              </a:solidFill>
              <a:latin typeface="Merriweather"/>
              <a:ea typeface="Merriweather"/>
              <a:cs typeface="Merriweather"/>
              <a:sym typeface="Merriweather"/>
            </a:endParaRPr>
          </a:p>
          <a:p>
            <a:pPr indent="-311150" lvl="0" marL="457200" rtl="0" algn="l">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Calculate days_birth by dividing the dates by 365 to get the estimated age, and create categories of age groups </a:t>
            </a:r>
            <a:endParaRPr sz="13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p:txBody>
      </p:sp>
      <p:sp>
        <p:nvSpPr>
          <p:cNvPr id="353" name="Google Shape;353;p38"/>
          <p:cNvSpPr txBox="1"/>
          <p:nvPr/>
        </p:nvSpPr>
        <p:spPr>
          <a:xfrm>
            <a:off x="5972325" y="1764100"/>
            <a:ext cx="2848200" cy="29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Amt_income_level_group:</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304800" lvl="0" marL="457200" rtl="0" algn="l">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lower group  - </a:t>
            </a:r>
            <a:r>
              <a:rPr lang="en" sz="1200">
                <a:solidFill>
                  <a:schemeClr val="dk1"/>
                </a:solidFill>
                <a:latin typeface="Merriweather"/>
                <a:ea typeface="Merriweather"/>
                <a:cs typeface="Merriweather"/>
                <a:sym typeface="Merriweather"/>
              </a:rPr>
              <a:t>&lt;=100k</a:t>
            </a:r>
            <a:endParaRPr sz="1200">
              <a:solidFill>
                <a:schemeClr val="dk1"/>
              </a:solidFill>
              <a:latin typeface="Merriweather"/>
              <a:ea typeface="Merriweather"/>
              <a:cs typeface="Merriweather"/>
              <a:sym typeface="Merriweather"/>
            </a:endParaRPr>
          </a:p>
          <a:p>
            <a:pPr indent="-304800" lvl="0" marL="457200" rtl="0" algn="l">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Lower middle group - 100k - 150k</a:t>
            </a:r>
            <a:endParaRPr sz="1200">
              <a:solidFill>
                <a:schemeClr val="dk1"/>
              </a:solidFill>
              <a:latin typeface="Merriweather"/>
              <a:ea typeface="Merriweather"/>
              <a:cs typeface="Merriweather"/>
              <a:sym typeface="Merriweather"/>
            </a:endParaRPr>
          </a:p>
          <a:p>
            <a:pPr indent="-304800" lvl="0" marL="457200" rtl="0" algn="l">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Upper middle group - 150k - 200k</a:t>
            </a:r>
            <a:endParaRPr sz="1200">
              <a:solidFill>
                <a:schemeClr val="dk1"/>
              </a:solidFill>
              <a:latin typeface="Merriweather"/>
              <a:ea typeface="Merriweather"/>
              <a:cs typeface="Merriweather"/>
              <a:sym typeface="Merriweather"/>
            </a:endParaRPr>
          </a:p>
          <a:p>
            <a:pPr indent="-304800" lvl="0" marL="457200" rtl="0" algn="l">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Upper group - &gt;200k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Final dataset: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19 variables and 307,511 </a:t>
            </a:r>
            <a:r>
              <a:rPr lang="en" sz="1200">
                <a:solidFill>
                  <a:schemeClr val="dk1"/>
                </a:solidFill>
                <a:latin typeface="Merriweather"/>
                <a:ea typeface="Merriweather"/>
                <a:cs typeface="Merriweather"/>
                <a:sym typeface="Merriweather"/>
              </a:rPr>
              <a:t>observations</a:t>
            </a: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p:txBody>
      </p:sp>
      <p:sp>
        <p:nvSpPr>
          <p:cNvPr id="354" name="Google Shape;354;p38"/>
          <p:cNvSpPr/>
          <p:nvPr/>
        </p:nvSpPr>
        <p:spPr>
          <a:xfrm>
            <a:off x="4867200" y="2943700"/>
            <a:ext cx="1009500" cy="42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9"/>
          <p:cNvSpPr/>
          <p:nvPr/>
        </p:nvSpPr>
        <p:spPr>
          <a:xfrm>
            <a:off x="7543738" y="990469"/>
            <a:ext cx="257600" cy="133225"/>
          </a:xfrm>
          <a:custGeom>
            <a:rect b="b" l="l" r="r" t="t"/>
            <a:pathLst>
              <a:path extrusionOk="0" h="5329" w="10304">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9"/>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Dimension Model</a:t>
            </a:r>
            <a:endParaRPr/>
          </a:p>
        </p:txBody>
      </p:sp>
      <p:pic>
        <p:nvPicPr>
          <p:cNvPr id="361" name="Google Shape;361;p39"/>
          <p:cNvPicPr preferRelativeResize="0"/>
          <p:nvPr/>
        </p:nvPicPr>
        <p:blipFill rotWithShape="1">
          <a:blip r:embed="rId3">
            <a:alphaModFix/>
          </a:blip>
          <a:srcRect b="5482" l="1936" r="2185" t="5951"/>
          <a:stretch/>
        </p:blipFill>
        <p:spPr>
          <a:xfrm>
            <a:off x="0" y="1534450"/>
            <a:ext cx="9144000" cy="35313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grpSp>
        <p:nvGrpSpPr>
          <p:cNvPr id="366" name="Google Shape;366;p40"/>
          <p:cNvGrpSpPr/>
          <p:nvPr/>
        </p:nvGrpSpPr>
        <p:grpSpPr>
          <a:xfrm>
            <a:off x="713200" y="944850"/>
            <a:ext cx="7717500" cy="3253800"/>
            <a:chOff x="713200" y="944850"/>
            <a:chExt cx="7717500" cy="3253800"/>
          </a:xfrm>
        </p:grpSpPr>
        <p:sp>
          <p:nvSpPr>
            <p:cNvPr id="367" name="Google Shape;367;p40"/>
            <p:cNvSpPr/>
            <p:nvPr/>
          </p:nvSpPr>
          <p:spPr>
            <a:xfrm>
              <a:off x="713200" y="944850"/>
              <a:ext cx="7717500" cy="3253800"/>
            </a:xfrm>
            <a:prstGeom prst="roundRect">
              <a:avLst>
                <a:gd fmla="val 5555"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8" name="Google Shape;368;p40"/>
            <p:cNvCxnSpPr/>
            <p:nvPr/>
          </p:nvCxnSpPr>
          <p:spPr>
            <a:xfrm>
              <a:off x="726577" y="1422645"/>
              <a:ext cx="7702800" cy="0"/>
            </a:xfrm>
            <a:prstGeom prst="straightConnector1">
              <a:avLst/>
            </a:prstGeom>
            <a:noFill/>
            <a:ln cap="flat" cmpd="sng" w="19050">
              <a:solidFill>
                <a:schemeClr val="dk1"/>
              </a:solidFill>
              <a:prstDash val="solid"/>
              <a:round/>
              <a:headEnd len="med" w="med" type="none"/>
              <a:tailEnd len="med" w="med" type="none"/>
            </a:ln>
          </p:spPr>
        </p:cxnSp>
      </p:grpSp>
      <p:sp>
        <p:nvSpPr>
          <p:cNvPr id="369" name="Google Shape;369;p40"/>
          <p:cNvSpPr txBox="1"/>
          <p:nvPr>
            <p:ph type="title"/>
          </p:nvPr>
        </p:nvSpPr>
        <p:spPr>
          <a:xfrm>
            <a:off x="1459050" y="1640725"/>
            <a:ext cx="6225900" cy="75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Ask 3</a:t>
            </a:r>
            <a:endParaRPr>
              <a:latin typeface="Merriweather"/>
              <a:ea typeface="Merriweather"/>
              <a:cs typeface="Merriweather"/>
              <a:sym typeface="Merriweather"/>
            </a:endParaRPr>
          </a:p>
        </p:txBody>
      </p:sp>
      <p:sp>
        <p:nvSpPr>
          <p:cNvPr id="370" name="Google Shape;370;p40"/>
          <p:cNvSpPr txBox="1"/>
          <p:nvPr>
            <p:ph idx="1" type="subTitle"/>
          </p:nvPr>
        </p:nvSpPr>
        <p:spPr>
          <a:xfrm>
            <a:off x="2643550" y="2529949"/>
            <a:ext cx="3856800" cy="1336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2500"/>
              <a:t>Data Analysis</a:t>
            </a:r>
            <a:endParaRPr sz="2500"/>
          </a:p>
        </p:txBody>
      </p:sp>
      <p:sp>
        <p:nvSpPr>
          <p:cNvPr id="371" name="Google Shape;371;p40"/>
          <p:cNvSpPr/>
          <p:nvPr/>
        </p:nvSpPr>
        <p:spPr>
          <a:xfrm>
            <a:off x="7971538" y="1111338"/>
            <a:ext cx="257600" cy="133225"/>
          </a:xfrm>
          <a:custGeom>
            <a:rect b="b" l="l" r="r" t="t"/>
            <a:pathLst>
              <a:path extrusionOk="0" h="5329" w="10304">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1"/>
          <p:cNvSpPr txBox="1"/>
          <p:nvPr>
            <p:ph type="title"/>
          </p:nvPr>
        </p:nvSpPr>
        <p:spPr>
          <a:xfrm>
            <a:off x="2454150" y="1847550"/>
            <a:ext cx="4235700" cy="144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 dimensional model to answer the three business questions! </a:t>
            </a:r>
            <a:endParaRPr/>
          </a:p>
        </p:txBody>
      </p:sp>
      <p:pic>
        <p:nvPicPr>
          <p:cNvPr descr="page10image1600149584" id="377" name="Google Shape;377;p41"/>
          <p:cNvPicPr preferRelativeResize="0"/>
          <p:nvPr/>
        </p:nvPicPr>
        <p:blipFill>
          <a:blip r:embed="rId3">
            <a:alphaModFix/>
          </a:blip>
          <a:stretch>
            <a:fillRect/>
          </a:stretch>
        </p:blipFill>
        <p:spPr>
          <a:xfrm>
            <a:off x="152400" y="2295225"/>
            <a:ext cx="2247900" cy="27860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2"/>
          <p:cNvSpPr txBox="1"/>
          <p:nvPr>
            <p:ph type="title"/>
          </p:nvPr>
        </p:nvSpPr>
        <p:spPr>
          <a:xfrm>
            <a:off x="409800" y="640575"/>
            <a:ext cx="83244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Q1: </a:t>
            </a:r>
            <a:r>
              <a:rPr b="0" lang="en" sz="1800">
                <a:latin typeface="Spectral SemiBold"/>
                <a:ea typeface="Spectral SemiBold"/>
                <a:cs typeface="Spectral SemiBold"/>
                <a:sym typeface="Spectral SemiBold"/>
              </a:rPr>
              <a:t>what is the average loan default rate? What are the loan types along with which income levels have the higher default rate? </a:t>
            </a:r>
            <a:endParaRPr sz="1800"/>
          </a:p>
        </p:txBody>
      </p:sp>
      <p:sp>
        <p:nvSpPr>
          <p:cNvPr id="383" name="Google Shape;383;p42"/>
          <p:cNvSpPr txBox="1"/>
          <p:nvPr/>
        </p:nvSpPr>
        <p:spPr>
          <a:xfrm>
            <a:off x="106275" y="1328050"/>
            <a:ext cx="3698400" cy="29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Merriweather"/>
                <a:ea typeface="Merriweather"/>
                <a:cs typeface="Merriweather"/>
                <a:sym typeface="Merriweather"/>
              </a:rPr>
              <a:t>Observations:</a:t>
            </a:r>
            <a:endParaRPr sz="13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13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300">
                <a:solidFill>
                  <a:schemeClr val="dk1"/>
                </a:solidFill>
                <a:latin typeface="Merriweather"/>
                <a:ea typeface="Merriweather"/>
                <a:cs typeface="Merriweather"/>
                <a:sym typeface="Merriweather"/>
              </a:rPr>
              <a:t>Avg_default_rate: 0.081</a:t>
            </a:r>
            <a:endParaRPr sz="13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1300">
              <a:solidFill>
                <a:schemeClr val="dk1"/>
              </a:solidFill>
              <a:latin typeface="Merriweather"/>
              <a:ea typeface="Merriweather"/>
              <a:cs typeface="Merriweather"/>
              <a:sym typeface="Merriweather"/>
            </a:endParaRPr>
          </a:p>
          <a:p>
            <a:pPr indent="-311150" lvl="0" marL="457200" rtl="0" algn="l">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Lower middle income group (100k - 150k) have the highest default rate of 0.089 among cash loan </a:t>
            </a:r>
            <a:endParaRPr sz="1300">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sz="1300">
              <a:solidFill>
                <a:schemeClr val="dk1"/>
              </a:solidFill>
              <a:latin typeface="Merriweather"/>
              <a:ea typeface="Merriweather"/>
              <a:cs typeface="Merriweather"/>
              <a:sym typeface="Merriweather"/>
            </a:endParaRPr>
          </a:p>
          <a:p>
            <a:pPr indent="-311150" lvl="0" marL="457200" rtl="0" algn="l">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Lower income group (&lt;=100k) have the highest default rate of 0.068 among revolving loan </a:t>
            </a:r>
            <a:endParaRPr sz="1300">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sz="1300">
              <a:solidFill>
                <a:schemeClr val="dk1"/>
              </a:solidFill>
              <a:latin typeface="Merriweather"/>
              <a:ea typeface="Merriweather"/>
              <a:cs typeface="Merriweather"/>
              <a:sym typeface="Merriweather"/>
            </a:endParaRPr>
          </a:p>
          <a:p>
            <a:pPr indent="-311150" lvl="0" marL="457200" rtl="0" algn="l">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Overall, cash loan in each monthly income </a:t>
            </a:r>
            <a:r>
              <a:rPr lang="en" sz="1300">
                <a:solidFill>
                  <a:schemeClr val="dk1"/>
                </a:solidFill>
                <a:latin typeface="Merriweather"/>
                <a:ea typeface="Merriweather"/>
                <a:cs typeface="Merriweather"/>
                <a:sym typeface="Merriweather"/>
              </a:rPr>
              <a:t>group </a:t>
            </a:r>
            <a:r>
              <a:rPr lang="en" sz="1300">
                <a:solidFill>
                  <a:schemeClr val="dk1"/>
                </a:solidFill>
                <a:latin typeface="Merriweather"/>
                <a:ea typeface="Merriweather"/>
                <a:cs typeface="Merriweather"/>
                <a:sym typeface="Merriweather"/>
              </a:rPr>
              <a:t>tend to have higher default rate compared to revolving loans</a:t>
            </a:r>
            <a:endParaRPr sz="1300">
              <a:solidFill>
                <a:schemeClr val="dk1"/>
              </a:solidFill>
              <a:latin typeface="Merriweather"/>
              <a:ea typeface="Merriweather"/>
              <a:cs typeface="Merriweather"/>
              <a:sym typeface="Merriweather"/>
            </a:endParaRPr>
          </a:p>
        </p:txBody>
      </p:sp>
      <p:sp>
        <p:nvSpPr>
          <p:cNvPr id="384" name="Google Shape;384;p42"/>
          <p:cNvSpPr txBox="1"/>
          <p:nvPr/>
        </p:nvSpPr>
        <p:spPr>
          <a:xfrm>
            <a:off x="4229575" y="2316700"/>
            <a:ext cx="446400" cy="1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p:txBody>
      </p:sp>
      <p:pic>
        <p:nvPicPr>
          <p:cNvPr id="385" name="Google Shape;385;p42"/>
          <p:cNvPicPr preferRelativeResize="0"/>
          <p:nvPr/>
        </p:nvPicPr>
        <p:blipFill>
          <a:blip r:embed="rId3">
            <a:alphaModFix/>
          </a:blip>
          <a:stretch>
            <a:fillRect/>
          </a:stretch>
        </p:blipFill>
        <p:spPr>
          <a:xfrm>
            <a:off x="3924075" y="1407875"/>
            <a:ext cx="4997652" cy="34159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3"/>
          <p:cNvSpPr txBox="1"/>
          <p:nvPr>
            <p:ph type="title"/>
          </p:nvPr>
        </p:nvSpPr>
        <p:spPr>
          <a:xfrm>
            <a:off x="223175" y="541975"/>
            <a:ext cx="8714100" cy="67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Q2: </a:t>
            </a:r>
            <a:r>
              <a:rPr b="0" lang="en" sz="1800">
                <a:latin typeface="Spectral SemiBold"/>
                <a:ea typeface="Spectral SemiBold"/>
                <a:cs typeface="Spectral SemiBold"/>
                <a:sym typeface="Spectral SemiBold"/>
              </a:rPr>
              <a:t>what are the differences between females and males regarding their average income and default rate?</a:t>
            </a:r>
            <a:endParaRPr b="0" sz="1800">
              <a:latin typeface="Spectral SemiBold"/>
              <a:ea typeface="Spectral SemiBold"/>
              <a:cs typeface="Spectral SemiBold"/>
              <a:sym typeface="Spectral SemiBold"/>
            </a:endParaRPr>
          </a:p>
        </p:txBody>
      </p:sp>
      <p:sp>
        <p:nvSpPr>
          <p:cNvPr id="391" name="Google Shape;391;p43"/>
          <p:cNvSpPr txBox="1"/>
          <p:nvPr/>
        </p:nvSpPr>
        <p:spPr>
          <a:xfrm>
            <a:off x="5207250" y="1562175"/>
            <a:ext cx="3421800" cy="27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erriweather"/>
                <a:ea typeface="Merriweather"/>
                <a:cs typeface="Merriweather"/>
                <a:sym typeface="Merriweather"/>
              </a:rPr>
              <a:t>Observations:</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Female have lower average monthly income compared to male </a:t>
            </a:r>
            <a:endParaRPr>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Male have higher default rate compared to female </a:t>
            </a:r>
            <a:endParaRPr>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Overall, </a:t>
            </a:r>
            <a:r>
              <a:rPr lang="en">
                <a:solidFill>
                  <a:schemeClr val="dk1"/>
                </a:solidFill>
                <a:latin typeface="Merriweather"/>
                <a:ea typeface="Merriweather"/>
                <a:cs typeface="Merriweather"/>
                <a:sym typeface="Merriweather"/>
              </a:rPr>
              <a:t>male</a:t>
            </a:r>
            <a:r>
              <a:rPr lang="en">
                <a:solidFill>
                  <a:schemeClr val="dk1"/>
                </a:solidFill>
                <a:latin typeface="Merriweather"/>
                <a:ea typeface="Merriweather"/>
                <a:cs typeface="Merriweather"/>
                <a:sym typeface="Merriweather"/>
              </a:rPr>
              <a:t> have higher average monthly income and higher </a:t>
            </a:r>
            <a:r>
              <a:rPr lang="en">
                <a:solidFill>
                  <a:schemeClr val="dk1"/>
                </a:solidFill>
                <a:latin typeface="Merriweather"/>
                <a:ea typeface="Merriweather"/>
                <a:cs typeface="Merriweather"/>
                <a:sym typeface="Merriweather"/>
              </a:rPr>
              <a:t>default rate </a:t>
            </a:r>
            <a:endParaRPr>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p:txBody>
      </p:sp>
      <p:pic>
        <p:nvPicPr>
          <p:cNvPr id="392" name="Google Shape;392;p43"/>
          <p:cNvPicPr preferRelativeResize="0"/>
          <p:nvPr/>
        </p:nvPicPr>
        <p:blipFill>
          <a:blip r:embed="rId3">
            <a:alphaModFix/>
          </a:blip>
          <a:stretch>
            <a:fillRect/>
          </a:stretch>
        </p:blipFill>
        <p:spPr>
          <a:xfrm>
            <a:off x="223175" y="1386713"/>
            <a:ext cx="4615749" cy="3135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4"/>
          <p:cNvSpPr txBox="1"/>
          <p:nvPr>
            <p:ph type="title"/>
          </p:nvPr>
        </p:nvSpPr>
        <p:spPr>
          <a:xfrm>
            <a:off x="446350" y="746825"/>
            <a:ext cx="78462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0" lang="en" sz="2800">
                <a:latin typeface="Spectral SemiBold"/>
                <a:ea typeface="Spectral SemiBold"/>
                <a:cs typeface="Spectral SemiBold"/>
                <a:sym typeface="Spectral SemiBold"/>
              </a:rPr>
              <a:t>Cont Q2</a:t>
            </a:r>
            <a:r>
              <a:rPr b="0" lang="en">
                <a:latin typeface="Spectral SemiBold"/>
                <a:ea typeface="Spectral SemiBold"/>
                <a:cs typeface="Spectral SemiBold"/>
                <a:sym typeface="Spectral SemiBold"/>
              </a:rPr>
              <a:t>:</a:t>
            </a:r>
            <a:r>
              <a:rPr b="0" lang="en">
                <a:latin typeface="Spectral SemiBold"/>
                <a:ea typeface="Spectral SemiBold"/>
                <a:cs typeface="Spectral SemiBold"/>
                <a:sym typeface="Spectral SemiBold"/>
              </a:rPr>
              <a:t> </a:t>
            </a:r>
            <a:r>
              <a:rPr b="0" lang="en" sz="1800">
                <a:latin typeface="Spectral SemiBold"/>
                <a:ea typeface="Spectral SemiBold"/>
                <a:cs typeface="Spectral SemiBold"/>
                <a:sym typeface="Spectral SemiBold"/>
              </a:rPr>
              <a:t>Also, within each gender group, which income level shows the highest frequency of defaults?</a:t>
            </a:r>
            <a:endParaRPr b="0" sz="1800">
              <a:latin typeface="Spectral SemiBold"/>
              <a:ea typeface="Spectral SemiBold"/>
              <a:cs typeface="Spectral SemiBold"/>
              <a:sym typeface="Spectral SemiBold"/>
            </a:endParaRPr>
          </a:p>
          <a:p>
            <a:pPr indent="0" lvl="0" marL="0" rtl="0" algn="ctr">
              <a:spcBef>
                <a:spcPts val="0"/>
              </a:spcBef>
              <a:spcAft>
                <a:spcPts val="0"/>
              </a:spcAft>
              <a:buNone/>
            </a:pPr>
            <a:r>
              <a:t/>
            </a:r>
            <a:endParaRPr/>
          </a:p>
        </p:txBody>
      </p:sp>
      <p:sp>
        <p:nvSpPr>
          <p:cNvPr id="398" name="Google Shape;398;p44"/>
          <p:cNvSpPr txBox="1"/>
          <p:nvPr/>
        </p:nvSpPr>
        <p:spPr>
          <a:xfrm>
            <a:off x="5696100" y="1395325"/>
            <a:ext cx="3188100" cy="30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erriweather"/>
                <a:ea typeface="Merriweather"/>
                <a:cs typeface="Merriweather"/>
                <a:sym typeface="Merriweather"/>
              </a:rPr>
              <a:t>Observations:</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lower middle income groups have the highest default rate of 11.54% among male</a:t>
            </a:r>
            <a:endParaRPr>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Lower income </a:t>
            </a:r>
            <a:r>
              <a:rPr lang="en">
                <a:solidFill>
                  <a:schemeClr val="dk1"/>
                </a:solidFill>
                <a:latin typeface="Merriweather"/>
                <a:ea typeface="Merriweather"/>
                <a:cs typeface="Merriweather"/>
                <a:sym typeface="Merriweather"/>
              </a:rPr>
              <a:t>groups have the highest default rate of 7.43% among female </a:t>
            </a:r>
            <a:endParaRPr>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Overall, male have higher default rate than female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p:txBody>
      </p:sp>
      <p:pic>
        <p:nvPicPr>
          <p:cNvPr id="399" name="Google Shape;399;p44"/>
          <p:cNvPicPr preferRelativeResize="0"/>
          <p:nvPr/>
        </p:nvPicPr>
        <p:blipFill rotWithShape="1">
          <a:blip r:embed="rId3">
            <a:alphaModFix/>
          </a:blip>
          <a:srcRect b="0" l="0" r="1283" t="0"/>
          <a:stretch/>
        </p:blipFill>
        <p:spPr>
          <a:xfrm>
            <a:off x="200500" y="1395313"/>
            <a:ext cx="5543700" cy="33065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5"/>
          <p:cNvSpPr txBox="1"/>
          <p:nvPr>
            <p:ph type="title"/>
          </p:nvPr>
        </p:nvSpPr>
        <p:spPr>
          <a:xfrm>
            <a:off x="713225" y="608700"/>
            <a:ext cx="7717500" cy="57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Q3: </a:t>
            </a:r>
            <a:r>
              <a:rPr lang="en" sz="1600">
                <a:latin typeface="Spectral"/>
                <a:ea typeface="Spectral"/>
                <a:cs typeface="Spectral"/>
                <a:sym typeface="Spectral"/>
              </a:rPr>
              <a:t>How can we identify and categorize the risk profiles of our loan applicants based on their income level, age group, and occupation?</a:t>
            </a:r>
            <a:endParaRPr sz="1600">
              <a:latin typeface="Spectral"/>
              <a:ea typeface="Spectral"/>
              <a:cs typeface="Spectral"/>
              <a:sym typeface="Spectral"/>
            </a:endParaRPr>
          </a:p>
        </p:txBody>
      </p:sp>
      <p:sp>
        <p:nvSpPr>
          <p:cNvPr id="405" name="Google Shape;405;p45"/>
          <p:cNvSpPr txBox="1"/>
          <p:nvPr/>
        </p:nvSpPr>
        <p:spPr>
          <a:xfrm>
            <a:off x="491225" y="1371050"/>
            <a:ext cx="8161500" cy="6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Spectral"/>
                <a:ea typeface="Spectral"/>
                <a:cs typeface="Spectral"/>
                <a:sym typeface="Spectral"/>
              </a:rPr>
              <a:t>Specifically, which income group has the highest overall default rate, and within this group, which age bracket is most prone to defaulting? </a:t>
            </a:r>
            <a:endParaRPr b="1">
              <a:solidFill>
                <a:schemeClr val="dk1"/>
              </a:solidFill>
              <a:latin typeface="Spectral"/>
              <a:ea typeface="Spectral"/>
              <a:cs typeface="Spectral"/>
              <a:sym typeface="Spectral"/>
            </a:endParaRPr>
          </a:p>
        </p:txBody>
      </p:sp>
      <p:pic>
        <p:nvPicPr>
          <p:cNvPr id="406" name="Google Shape;406;p45"/>
          <p:cNvPicPr preferRelativeResize="0"/>
          <p:nvPr/>
        </p:nvPicPr>
        <p:blipFill>
          <a:blip r:embed="rId3">
            <a:alphaModFix/>
          </a:blip>
          <a:stretch>
            <a:fillRect/>
          </a:stretch>
        </p:blipFill>
        <p:spPr>
          <a:xfrm>
            <a:off x="713225" y="1912874"/>
            <a:ext cx="3443435" cy="2267526"/>
          </a:xfrm>
          <a:prstGeom prst="rect">
            <a:avLst/>
          </a:prstGeom>
          <a:noFill/>
          <a:ln>
            <a:noFill/>
          </a:ln>
        </p:spPr>
      </p:pic>
      <p:pic>
        <p:nvPicPr>
          <p:cNvPr id="407" name="Google Shape;407;p45"/>
          <p:cNvPicPr preferRelativeResize="0"/>
          <p:nvPr/>
        </p:nvPicPr>
        <p:blipFill>
          <a:blip r:embed="rId4">
            <a:alphaModFix/>
          </a:blip>
          <a:stretch>
            <a:fillRect/>
          </a:stretch>
        </p:blipFill>
        <p:spPr>
          <a:xfrm>
            <a:off x="4721725" y="1912875"/>
            <a:ext cx="3486173" cy="2267525"/>
          </a:xfrm>
          <a:prstGeom prst="rect">
            <a:avLst/>
          </a:prstGeom>
          <a:noFill/>
          <a:ln>
            <a:noFill/>
          </a:ln>
        </p:spPr>
      </p:pic>
      <p:sp>
        <p:nvSpPr>
          <p:cNvPr id="408" name="Google Shape;408;p45"/>
          <p:cNvSpPr txBox="1"/>
          <p:nvPr/>
        </p:nvSpPr>
        <p:spPr>
          <a:xfrm>
            <a:off x="636375" y="4138950"/>
            <a:ext cx="3994500" cy="3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Lower middle income group have the highest default rate - 0.0862</a:t>
            </a:r>
            <a:endParaRPr sz="1200">
              <a:solidFill>
                <a:schemeClr val="dk1"/>
              </a:solidFill>
              <a:latin typeface="Merriweather"/>
              <a:ea typeface="Merriweather"/>
              <a:cs typeface="Merriweather"/>
              <a:sym typeface="Merriweather"/>
            </a:endParaRPr>
          </a:p>
        </p:txBody>
      </p:sp>
      <p:sp>
        <p:nvSpPr>
          <p:cNvPr id="409" name="Google Shape;409;p45"/>
          <p:cNvSpPr txBox="1"/>
          <p:nvPr/>
        </p:nvSpPr>
        <p:spPr>
          <a:xfrm>
            <a:off x="4809925" y="4138950"/>
            <a:ext cx="3135000" cy="3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21-30 years have the highest default rate - 0.1232</a:t>
            </a:r>
            <a:endParaRPr sz="1200">
              <a:solidFill>
                <a:schemeClr val="dk1"/>
              </a:solidFill>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6"/>
          <p:cNvSpPr txBox="1"/>
          <p:nvPr>
            <p:ph type="title"/>
          </p:nvPr>
        </p:nvSpPr>
        <p:spPr>
          <a:xfrm>
            <a:off x="702625" y="651200"/>
            <a:ext cx="7969200" cy="57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 Q3: </a:t>
            </a:r>
            <a:r>
              <a:rPr lang="en" sz="1700">
                <a:latin typeface="Spectral"/>
                <a:ea typeface="Spectral"/>
                <a:cs typeface="Spectral"/>
                <a:sym typeface="Spectral"/>
              </a:rPr>
              <a:t>Furthermore, among the high-risk age bracket in the highest defaulting income group, what are the common occupation types, and how do their default rates compare?</a:t>
            </a:r>
            <a:endParaRPr sz="1700">
              <a:latin typeface="Spectral"/>
              <a:ea typeface="Spectral"/>
              <a:cs typeface="Spectral"/>
              <a:sym typeface="Spectral"/>
            </a:endParaRPr>
          </a:p>
        </p:txBody>
      </p:sp>
      <p:pic>
        <p:nvPicPr>
          <p:cNvPr id="415" name="Google Shape;415;p46"/>
          <p:cNvPicPr preferRelativeResize="0"/>
          <p:nvPr/>
        </p:nvPicPr>
        <p:blipFill>
          <a:blip r:embed="rId3">
            <a:alphaModFix/>
          </a:blip>
          <a:stretch>
            <a:fillRect/>
          </a:stretch>
        </p:blipFill>
        <p:spPr>
          <a:xfrm>
            <a:off x="382600" y="1446700"/>
            <a:ext cx="5203848" cy="3622424"/>
          </a:xfrm>
          <a:prstGeom prst="rect">
            <a:avLst/>
          </a:prstGeom>
          <a:noFill/>
          <a:ln>
            <a:noFill/>
          </a:ln>
        </p:spPr>
      </p:pic>
      <p:sp>
        <p:nvSpPr>
          <p:cNvPr id="416" name="Google Shape;416;p46"/>
          <p:cNvSpPr txBox="1"/>
          <p:nvPr/>
        </p:nvSpPr>
        <p:spPr>
          <a:xfrm>
            <a:off x="5823625" y="1446700"/>
            <a:ext cx="2975700" cy="29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Merriweather"/>
                <a:ea typeface="Merriweather"/>
                <a:cs typeface="Merriweather"/>
                <a:sym typeface="Merriweather"/>
              </a:rPr>
              <a:t>Observations</a:t>
            </a:r>
            <a:r>
              <a:rPr lang="en" sz="1300">
                <a:solidFill>
                  <a:schemeClr val="dk1"/>
                </a:solidFill>
                <a:latin typeface="Merriweather"/>
                <a:ea typeface="Merriweather"/>
                <a:cs typeface="Merriweather"/>
                <a:sym typeface="Merriweather"/>
              </a:rPr>
              <a:t>:</a:t>
            </a:r>
            <a:endParaRPr sz="13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1300">
              <a:solidFill>
                <a:schemeClr val="dk1"/>
              </a:solidFill>
              <a:latin typeface="Merriweather"/>
              <a:ea typeface="Merriweather"/>
              <a:cs typeface="Merriweather"/>
              <a:sym typeface="Merriweather"/>
            </a:endParaRPr>
          </a:p>
          <a:p>
            <a:pPr indent="-311150" lvl="0" marL="457200" rtl="0" algn="l">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Higher default rates occupations: Cleaning staff, Low-skill laborers, Security staff, Cooking staff </a:t>
            </a:r>
            <a:endParaRPr sz="1300">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sz="1300">
              <a:solidFill>
                <a:schemeClr val="dk1"/>
              </a:solidFill>
              <a:latin typeface="Merriweather"/>
              <a:ea typeface="Merriweather"/>
              <a:cs typeface="Merriweather"/>
              <a:sym typeface="Merriweather"/>
            </a:endParaRPr>
          </a:p>
          <a:p>
            <a:pPr indent="-311150" lvl="0" marL="457200" rtl="0" algn="l">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Lower default rates occupations: </a:t>
            </a:r>
            <a:r>
              <a:rPr lang="en" sz="1300">
                <a:solidFill>
                  <a:schemeClr val="dk1"/>
                </a:solidFill>
                <a:latin typeface="Merriweather"/>
                <a:ea typeface="Merriweather"/>
                <a:cs typeface="Merriweather"/>
                <a:sym typeface="Merriweather"/>
              </a:rPr>
              <a:t>Accountants, IT staff, Core staff, high skill tech staff </a:t>
            </a:r>
            <a:endParaRPr sz="1300">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sz="1300">
              <a:solidFill>
                <a:schemeClr val="dk1"/>
              </a:solidFill>
              <a:latin typeface="Merriweather"/>
              <a:ea typeface="Merriweather"/>
              <a:cs typeface="Merriweather"/>
              <a:sym typeface="Merriweather"/>
            </a:endParaRPr>
          </a:p>
          <a:p>
            <a:pPr indent="-311150" lvl="0" marL="457200" rtl="0" algn="l">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Overall, occupations that require technical skills tend to have lower default rate </a:t>
            </a:r>
            <a:endParaRPr sz="1300">
              <a:solidFill>
                <a:schemeClr val="dk1"/>
              </a:solidFill>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7"/>
          <p:cNvSpPr txBox="1"/>
          <p:nvPr/>
        </p:nvSpPr>
        <p:spPr>
          <a:xfrm>
            <a:off x="1414625" y="1999100"/>
            <a:ext cx="6856200" cy="15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dk1"/>
                </a:solidFill>
                <a:latin typeface="Merriweather"/>
                <a:ea typeface="Merriweather"/>
                <a:cs typeface="Merriweather"/>
                <a:sym typeface="Merriweather"/>
              </a:rPr>
              <a:t>Question Time! </a:t>
            </a:r>
            <a:endParaRPr sz="6000">
              <a:solidFill>
                <a:schemeClr val="dk1"/>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cxnSp>
        <p:nvCxnSpPr>
          <p:cNvPr id="256" name="Google Shape;256;p30"/>
          <p:cNvCxnSpPr/>
          <p:nvPr/>
        </p:nvCxnSpPr>
        <p:spPr>
          <a:xfrm>
            <a:off x="511850" y="1023675"/>
            <a:ext cx="8087700" cy="0"/>
          </a:xfrm>
          <a:prstGeom prst="straightConnector1">
            <a:avLst/>
          </a:prstGeom>
          <a:noFill/>
          <a:ln cap="flat" cmpd="sng" w="19050">
            <a:solidFill>
              <a:schemeClr val="dk1"/>
            </a:solidFill>
            <a:prstDash val="solid"/>
            <a:round/>
            <a:headEnd len="med" w="med" type="none"/>
            <a:tailEnd len="med" w="med" type="none"/>
          </a:ln>
        </p:spPr>
      </p:cxnSp>
      <p:cxnSp>
        <p:nvCxnSpPr>
          <p:cNvPr id="257" name="Google Shape;257;p30"/>
          <p:cNvCxnSpPr/>
          <p:nvPr/>
        </p:nvCxnSpPr>
        <p:spPr>
          <a:xfrm>
            <a:off x="511850" y="4394950"/>
            <a:ext cx="8087700" cy="0"/>
          </a:xfrm>
          <a:prstGeom prst="straightConnector1">
            <a:avLst/>
          </a:prstGeom>
          <a:noFill/>
          <a:ln cap="flat" cmpd="sng" w="19050">
            <a:solidFill>
              <a:schemeClr val="dk1"/>
            </a:solidFill>
            <a:prstDash val="solid"/>
            <a:round/>
            <a:headEnd len="med" w="med" type="none"/>
            <a:tailEnd len="med" w="med" type="none"/>
          </a:ln>
        </p:spPr>
      </p:cxnSp>
      <p:sp>
        <p:nvSpPr>
          <p:cNvPr id="258" name="Google Shape;258;p30"/>
          <p:cNvSpPr/>
          <p:nvPr/>
        </p:nvSpPr>
        <p:spPr>
          <a:xfrm>
            <a:off x="6664400" y="181375"/>
            <a:ext cx="2361000" cy="4572000"/>
          </a:xfrm>
          <a:prstGeom prst="roundRect">
            <a:avLst>
              <a:gd fmla="val 9091" name="adj"/>
            </a:avLst>
          </a:prstGeom>
          <a:solidFill>
            <a:schemeClr val="dk2"/>
          </a:solidFill>
          <a:ln cap="flat" cmpd="sng" w="19050">
            <a:solidFill>
              <a:srgbClr val="1B21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
          <p:cNvSpPr txBox="1"/>
          <p:nvPr>
            <p:ph idx="1" type="subTitle"/>
          </p:nvPr>
        </p:nvSpPr>
        <p:spPr>
          <a:xfrm flipH="1">
            <a:off x="723600" y="3470952"/>
            <a:ext cx="2527800" cy="68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12</a:t>
            </a:r>
            <a:endParaRPr/>
          </a:p>
        </p:txBody>
      </p:sp>
      <p:sp>
        <p:nvSpPr>
          <p:cNvPr id="260" name="Google Shape;260;p30"/>
          <p:cNvSpPr txBox="1"/>
          <p:nvPr>
            <p:ph type="title"/>
          </p:nvPr>
        </p:nvSpPr>
        <p:spPr>
          <a:xfrm>
            <a:off x="617650" y="1385588"/>
            <a:ext cx="6134700" cy="153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Loan Default Rate Detection</a:t>
            </a:r>
            <a:endParaRPr/>
          </a:p>
        </p:txBody>
      </p:sp>
      <p:cxnSp>
        <p:nvCxnSpPr>
          <p:cNvPr id="261" name="Google Shape;261;p30"/>
          <p:cNvCxnSpPr/>
          <p:nvPr/>
        </p:nvCxnSpPr>
        <p:spPr>
          <a:xfrm flipH="1" rot="10800000">
            <a:off x="511850" y="3279900"/>
            <a:ext cx="5700600" cy="9000"/>
          </a:xfrm>
          <a:prstGeom prst="straightConnector1">
            <a:avLst/>
          </a:prstGeom>
          <a:noFill/>
          <a:ln cap="flat" cmpd="sng" w="19050">
            <a:solidFill>
              <a:schemeClr val="dk1"/>
            </a:solidFill>
            <a:prstDash val="solid"/>
            <a:round/>
            <a:headEnd len="med" w="med" type="none"/>
            <a:tailEnd len="med" w="med" type="none"/>
          </a:ln>
        </p:spPr>
      </p:cxnSp>
      <p:sp>
        <p:nvSpPr>
          <p:cNvPr id="262" name="Google Shape;262;p30"/>
          <p:cNvSpPr txBox="1"/>
          <p:nvPr/>
        </p:nvSpPr>
        <p:spPr>
          <a:xfrm>
            <a:off x="4506575" y="3297125"/>
            <a:ext cx="1653300" cy="1089600"/>
          </a:xfrm>
          <a:prstGeom prst="rect">
            <a:avLst/>
          </a:prstGeom>
          <a:noFill/>
          <a:ln>
            <a:noFill/>
          </a:ln>
        </p:spPr>
        <p:txBody>
          <a:bodyPr anchorCtr="0" anchor="ctr" bIns="91425" lIns="91425" spcFirstLastPara="1" rIns="91425" wrap="square" tIns="91425">
            <a:noAutofit/>
          </a:bodyPr>
          <a:lstStyle/>
          <a:p>
            <a:pPr indent="0" lvl="0" marL="0" rtl="0" algn="ctr">
              <a:lnSpc>
                <a:spcPct val="70000"/>
              </a:lnSpc>
              <a:spcBef>
                <a:spcPts val="0"/>
              </a:spcBef>
              <a:spcAft>
                <a:spcPts val="0"/>
              </a:spcAft>
              <a:buNone/>
            </a:pPr>
            <a:r>
              <a:t/>
            </a:r>
            <a:endParaRPr b="1" sz="7000">
              <a:solidFill>
                <a:schemeClr val="dk1"/>
              </a:solidFill>
              <a:latin typeface="Cormorant Garamond"/>
              <a:ea typeface="Cormorant Garamond"/>
              <a:cs typeface="Cormorant Garamond"/>
              <a:sym typeface="Cormorant Garamond"/>
            </a:endParaRPr>
          </a:p>
        </p:txBody>
      </p:sp>
      <p:sp>
        <p:nvSpPr>
          <p:cNvPr id="263" name="Google Shape;263;p30"/>
          <p:cNvSpPr txBox="1"/>
          <p:nvPr>
            <p:ph idx="1" type="subTitle"/>
          </p:nvPr>
        </p:nvSpPr>
        <p:spPr>
          <a:xfrm flipH="1">
            <a:off x="6830900" y="1381875"/>
            <a:ext cx="2028000" cy="22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Group Member: </a:t>
            </a:r>
            <a:endParaRPr b="1" sz="1500"/>
          </a:p>
          <a:p>
            <a:pPr indent="0" lvl="0" marL="0" rtl="0" algn="l">
              <a:spcBef>
                <a:spcPts val="0"/>
              </a:spcBef>
              <a:spcAft>
                <a:spcPts val="0"/>
              </a:spcAft>
              <a:buNone/>
            </a:pPr>
            <a:r>
              <a:t/>
            </a:r>
            <a:endParaRPr b="1" sz="1500"/>
          </a:p>
          <a:p>
            <a:pPr indent="0" lvl="0" marL="0" rtl="0" algn="l">
              <a:lnSpc>
                <a:spcPct val="115000"/>
              </a:lnSpc>
              <a:spcBef>
                <a:spcPts val="0"/>
              </a:spcBef>
              <a:spcAft>
                <a:spcPts val="0"/>
              </a:spcAft>
              <a:buNone/>
            </a:pPr>
            <a:r>
              <a:rPr lang="en" sz="1500"/>
              <a:t>Kendall</a:t>
            </a:r>
            <a:endParaRPr sz="1500"/>
          </a:p>
          <a:p>
            <a:pPr indent="0" lvl="0" marL="0" rtl="0" algn="l">
              <a:lnSpc>
                <a:spcPct val="115000"/>
              </a:lnSpc>
              <a:spcBef>
                <a:spcPts val="0"/>
              </a:spcBef>
              <a:spcAft>
                <a:spcPts val="0"/>
              </a:spcAft>
              <a:buNone/>
            </a:pPr>
            <a:r>
              <a:rPr lang="en" sz="1500"/>
              <a:t>Lizzy</a:t>
            </a:r>
            <a:endParaRPr sz="1500"/>
          </a:p>
          <a:p>
            <a:pPr indent="0" lvl="0" marL="0" rtl="0" algn="l">
              <a:lnSpc>
                <a:spcPct val="115000"/>
              </a:lnSpc>
              <a:spcBef>
                <a:spcPts val="0"/>
              </a:spcBef>
              <a:spcAft>
                <a:spcPts val="0"/>
              </a:spcAft>
              <a:buNone/>
            </a:pPr>
            <a:r>
              <a:rPr lang="en" sz="1500"/>
              <a:t>Abhijit</a:t>
            </a:r>
            <a:endParaRPr sz="1500"/>
          </a:p>
          <a:p>
            <a:pPr indent="0" lvl="0" marL="0" rtl="0" algn="l">
              <a:lnSpc>
                <a:spcPct val="115000"/>
              </a:lnSpc>
              <a:spcBef>
                <a:spcPts val="0"/>
              </a:spcBef>
              <a:spcAft>
                <a:spcPts val="0"/>
              </a:spcAft>
              <a:buNone/>
            </a:pPr>
            <a:r>
              <a:rPr lang="en" sz="1500"/>
              <a:t>Tendai</a:t>
            </a:r>
            <a:endParaRPr sz="1500"/>
          </a:p>
          <a:p>
            <a:pPr indent="0" lvl="0" marL="0" rtl="0" algn="l">
              <a:lnSpc>
                <a:spcPct val="115000"/>
              </a:lnSpc>
              <a:spcBef>
                <a:spcPts val="0"/>
              </a:spcBef>
              <a:spcAft>
                <a:spcPts val="0"/>
              </a:spcAft>
              <a:buNone/>
            </a:pPr>
            <a:r>
              <a:rPr lang="en" sz="1500"/>
              <a:t>Yujin</a:t>
            </a:r>
            <a:endParaRPr sz="1500"/>
          </a:p>
          <a:p>
            <a:pPr indent="0" lvl="0" marL="0" rtl="0" algn="l">
              <a:lnSpc>
                <a:spcPct val="115000"/>
              </a:lnSpc>
              <a:spcBef>
                <a:spcPts val="0"/>
              </a:spcBef>
              <a:spcAft>
                <a:spcPts val="0"/>
              </a:spcAft>
              <a:buNone/>
            </a:pPr>
            <a:r>
              <a:rPr lang="en" sz="1500"/>
              <a:t>Henry</a:t>
            </a:r>
            <a:endParaRPr sz="1500"/>
          </a:p>
        </p:txBody>
      </p:sp>
      <p:sp>
        <p:nvSpPr>
          <p:cNvPr id="264" name="Google Shape;264;p30"/>
          <p:cNvSpPr txBox="1"/>
          <p:nvPr>
            <p:ph idx="1" type="subTitle"/>
          </p:nvPr>
        </p:nvSpPr>
        <p:spPr>
          <a:xfrm flipH="1">
            <a:off x="6752350" y="818143"/>
            <a:ext cx="2028000" cy="5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DATE: 12/19/2023</a:t>
            </a:r>
            <a:br>
              <a:rPr b="1" lang="en" sz="1500"/>
            </a:br>
            <a:endParaRPr b="1" sz="1500"/>
          </a:p>
        </p:txBody>
      </p:sp>
      <p:grpSp>
        <p:nvGrpSpPr>
          <p:cNvPr id="265" name="Google Shape;265;p30"/>
          <p:cNvGrpSpPr/>
          <p:nvPr/>
        </p:nvGrpSpPr>
        <p:grpSpPr>
          <a:xfrm>
            <a:off x="8531290" y="301300"/>
            <a:ext cx="327600" cy="327600"/>
            <a:chOff x="9379775" y="1529850"/>
            <a:chExt cx="327600" cy="327600"/>
          </a:xfrm>
        </p:grpSpPr>
        <p:sp>
          <p:nvSpPr>
            <p:cNvPr id="266" name="Google Shape;266;p30"/>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0"/>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grpSp>
        <p:nvGrpSpPr>
          <p:cNvPr id="268" name="Google Shape;268;p30"/>
          <p:cNvGrpSpPr/>
          <p:nvPr/>
        </p:nvGrpSpPr>
        <p:grpSpPr>
          <a:xfrm>
            <a:off x="6830900" y="3830640"/>
            <a:ext cx="327600" cy="327600"/>
            <a:chOff x="5471550" y="4685975"/>
            <a:chExt cx="327600" cy="327600"/>
          </a:xfrm>
        </p:grpSpPr>
        <p:sp>
          <p:nvSpPr>
            <p:cNvPr id="269" name="Google Shape;269;p30"/>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0"/>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8"/>
          <p:cNvSpPr txBox="1"/>
          <p:nvPr>
            <p:ph idx="4294967295" type="body"/>
          </p:nvPr>
        </p:nvSpPr>
        <p:spPr>
          <a:xfrm>
            <a:off x="839325" y="1460425"/>
            <a:ext cx="7582800" cy="2960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We wrangled the data into dimensional </a:t>
            </a:r>
            <a:r>
              <a:rPr lang="en"/>
              <a:t>model using SQL to answer business questions.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In general, cash loans tend to have higher default rate compared to revolving loans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Male tend to have higher default rate among all monthly income groups compared to female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Expectation</a:t>
            </a:r>
            <a:r>
              <a:rPr lang="en" u="sng"/>
              <a:t>: </a:t>
            </a:r>
            <a:r>
              <a:rPr lang="en"/>
              <a:t> </a:t>
            </a:r>
            <a:endParaRPr/>
          </a:p>
          <a:p>
            <a:pPr indent="0" lvl="0" marL="0" rtl="0" algn="l">
              <a:spcBef>
                <a:spcPts val="0"/>
              </a:spcBef>
              <a:spcAft>
                <a:spcPts val="0"/>
              </a:spcAft>
              <a:buNone/>
            </a:pPr>
            <a:r>
              <a:rPr lang="en"/>
              <a:t>Income, occupation, and loan types will make a great contribution to default rate </a:t>
            </a:r>
            <a:endParaRPr u="sng"/>
          </a:p>
        </p:txBody>
      </p:sp>
      <p:grpSp>
        <p:nvGrpSpPr>
          <p:cNvPr id="427" name="Google Shape;427;p48"/>
          <p:cNvGrpSpPr/>
          <p:nvPr/>
        </p:nvGrpSpPr>
        <p:grpSpPr>
          <a:xfrm>
            <a:off x="8422125" y="298550"/>
            <a:ext cx="327600" cy="327600"/>
            <a:chOff x="9379775" y="1529850"/>
            <a:chExt cx="327600" cy="327600"/>
          </a:xfrm>
        </p:grpSpPr>
        <p:sp>
          <p:nvSpPr>
            <p:cNvPr id="428" name="Google Shape;428;p48"/>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8"/>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grpSp>
        <p:nvGrpSpPr>
          <p:cNvPr id="430" name="Google Shape;430;p48"/>
          <p:cNvGrpSpPr/>
          <p:nvPr/>
        </p:nvGrpSpPr>
        <p:grpSpPr>
          <a:xfrm>
            <a:off x="394125" y="298550"/>
            <a:ext cx="327600" cy="327600"/>
            <a:chOff x="5471550" y="4685975"/>
            <a:chExt cx="327600" cy="327600"/>
          </a:xfrm>
        </p:grpSpPr>
        <p:sp>
          <p:nvSpPr>
            <p:cNvPr id="431" name="Google Shape;431;p48"/>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8"/>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3" name="Google Shape;433;p48"/>
          <p:cNvSpPr txBox="1"/>
          <p:nvPr>
            <p:ph idx="4294967295" type="title"/>
          </p:nvPr>
        </p:nvSpPr>
        <p:spPr>
          <a:xfrm>
            <a:off x="713175" y="626150"/>
            <a:ext cx="7717500" cy="57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Summary &amp; Expectation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grpSp>
        <p:nvGrpSpPr>
          <p:cNvPr id="438" name="Google Shape;438;p49"/>
          <p:cNvGrpSpPr/>
          <p:nvPr/>
        </p:nvGrpSpPr>
        <p:grpSpPr>
          <a:xfrm>
            <a:off x="826350" y="944850"/>
            <a:ext cx="7717500" cy="3253800"/>
            <a:chOff x="713200" y="944850"/>
            <a:chExt cx="7717500" cy="3253800"/>
          </a:xfrm>
        </p:grpSpPr>
        <p:sp>
          <p:nvSpPr>
            <p:cNvPr id="439" name="Google Shape;439;p49"/>
            <p:cNvSpPr/>
            <p:nvPr/>
          </p:nvSpPr>
          <p:spPr>
            <a:xfrm>
              <a:off x="713200" y="944850"/>
              <a:ext cx="7717500" cy="3253800"/>
            </a:xfrm>
            <a:prstGeom prst="roundRect">
              <a:avLst>
                <a:gd fmla="val 5555"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0" name="Google Shape;440;p49"/>
            <p:cNvCxnSpPr/>
            <p:nvPr/>
          </p:nvCxnSpPr>
          <p:spPr>
            <a:xfrm>
              <a:off x="726577" y="1422645"/>
              <a:ext cx="7702800" cy="0"/>
            </a:xfrm>
            <a:prstGeom prst="straightConnector1">
              <a:avLst/>
            </a:prstGeom>
            <a:noFill/>
            <a:ln cap="flat" cmpd="sng" w="19050">
              <a:solidFill>
                <a:schemeClr val="dk1"/>
              </a:solidFill>
              <a:prstDash val="solid"/>
              <a:round/>
              <a:headEnd len="med" w="med" type="none"/>
              <a:tailEnd len="med" w="med" type="none"/>
            </a:ln>
          </p:spPr>
        </p:cxnSp>
      </p:grpSp>
      <p:sp>
        <p:nvSpPr>
          <p:cNvPr id="441" name="Google Shape;441;p49"/>
          <p:cNvSpPr txBox="1"/>
          <p:nvPr>
            <p:ph type="title"/>
          </p:nvPr>
        </p:nvSpPr>
        <p:spPr>
          <a:xfrm>
            <a:off x="1459000" y="2195250"/>
            <a:ext cx="6225900" cy="75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Ask 1</a:t>
            </a:r>
            <a:endParaRPr>
              <a:latin typeface="Merriweather"/>
              <a:ea typeface="Merriweather"/>
              <a:cs typeface="Merriweather"/>
              <a:sym typeface="Merriweather"/>
            </a:endParaRPr>
          </a:p>
        </p:txBody>
      </p:sp>
      <p:sp>
        <p:nvSpPr>
          <p:cNvPr id="442" name="Google Shape;442;p49"/>
          <p:cNvSpPr/>
          <p:nvPr/>
        </p:nvSpPr>
        <p:spPr>
          <a:xfrm>
            <a:off x="7971538" y="1111338"/>
            <a:ext cx="257600" cy="133225"/>
          </a:xfrm>
          <a:custGeom>
            <a:rect b="b" l="l" r="r" t="t"/>
            <a:pathLst>
              <a:path extrusionOk="0" h="5329" w="10304">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6" name="Shape 446"/>
        <p:cNvGrpSpPr/>
        <p:nvPr/>
      </p:nvGrpSpPr>
      <p:grpSpPr>
        <a:xfrm>
          <a:off x="0" y="0"/>
          <a:ext cx="0" cy="0"/>
          <a:chOff x="0" y="0"/>
          <a:chExt cx="0" cy="0"/>
        </a:xfrm>
      </p:grpSpPr>
      <p:sp>
        <p:nvSpPr>
          <p:cNvPr id="447" name="Google Shape;447;p50"/>
          <p:cNvSpPr txBox="1"/>
          <p:nvPr>
            <p:ph idx="4294967295" type="body"/>
          </p:nvPr>
        </p:nvSpPr>
        <p:spPr>
          <a:xfrm>
            <a:off x="721800" y="1470900"/>
            <a:ext cx="7700400" cy="30561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Font typeface="Spectral"/>
              <a:buChar char="●"/>
            </a:pPr>
            <a:r>
              <a:rPr lang="en" sz="1500">
                <a:latin typeface="Spectral"/>
                <a:ea typeface="Spectral"/>
                <a:cs typeface="Spectral"/>
                <a:sym typeface="Spectral"/>
              </a:rPr>
              <a:t>Dataset from September 2013 covering loan applications in India </a:t>
            </a:r>
            <a:endParaRPr sz="1500">
              <a:latin typeface="Spectral"/>
              <a:ea typeface="Spectral"/>
              <a:cs typeface="Spectral"/>
              <a:sym typeface="Spectral"/>
            </a:endParaRPr>
          </a:p>
          <a:p>
            <a:pPr indent="-323850" lvl="0" marL="457200" rtl="0" algn="l">
              <a:lnSpc>
                <a:spcPct val="200000"/>
              </a:lnSpc>
              <a:spcBef>
                <a:spcPts val="0"/>
              </a:spcBef>
              <a:spcAft>
                <a:spcPts val="0"/>
              </a:spcAft>
              <a:buSzPts val="1500"/>
              <a:buFont typeface="Spectral"/>
              <a:buChar char="●"/>
            </a:pPr>
            <a:r>
              <a:rPr lang="en" sz="1500">
                <a:latin typeface="Spectral"/>
                <a:ea typeface="Spectral"/>
                <a:cs typeface="Spectral"/>
                <a:sym typeface="Spectral"/>
              </a:rPr>
              <a:t>Information covered:  loan applicants </a:t>
            </a:r>
            <a:r>
              <a:rPr lang="en" sz="1500">
                <a:latin typeface="Spectral"/>
                <a:ea typeface="Spectral"/>
                <a:cs typeface="Spectral"/>
                <a:sym typeface="Spectral"/>
              </a:rPr>
              <a:t>demographic information</a:t>
            </a:r>
            <a:r>
              <a:rPr lang="en" sz="1500">
                <a:latin typeface="Spectral"/>
                <a:ea typeface="Spectral"/>
                <a:cs typeface="Spectral"/>
                <a:sym typeface="Spectral"/>
              </a:rPr>
              <a:t>, loan’s specifics , and loan applicants background check information regarding credit history </a:t>
            </a:r>
            <a:endParaRPr sz="1500">
              <a:latin typeface="Spectral"/>
              <a:ea typeface="Spectral"/>
              <a:cs typeface="Spectral"/>
              <a:sym typeface="Spectral"/>
            </a:endParaRPr>
          </a:p>
          <a:p>
            <a:pPr indent="-323850" lvl="0" marL="457200" rtl="0" algn="l">
              <a:lnSpc>
                <a:spcPct val="200000"/>
              </a:lnSpc>
              <a:spcBef>
                <a:spcPts val="0"/>
              </a:spcBef>
              <a:spcAft>
                <a:spcPts val="0"/>
              </a:spcAft>
              <a:buSzPts val="1500"/>
              <a:buFont typeface="Spectral"/>
              <a:buChar char="●"/>
            </a:pPr>
            <a:r>
              <a:rPr lang="en" sz="1500">
                <a:latin typeface="Spectral"/>
                <a:ea typeface="Spectral"/>
                <a:cs typeface="Spectral"/>
                <a:sym typeface="Spectral"/>
              </a:rPr>
              <a:t>Data Source:  The International Institute of Information Technology Bangalore</a:t>
            </a:r>
            <a:endParaRPr sz="1500">
              <a:latin typeface="Spectral"/>
              <a:ea typeface="Spectral"/>
              <a:cs typeface="Spectral"/>
              <a:sym typeface="Spectral"/>
            </a:endParaRPr>
          </a:p>
          <a:p>
            <a:pPr indent="-323850" lvl="0" marL="457200" rtl="0" algn="l">
              <a:lnSpc>
                <a:spcPct val="200000"/>
              </a:lnSpc>
              <a:spcBef>
                <a:spcPts val="0"/>
              </a:spcBef>
              <a:spcAft>
                <a:spcPts val="0"/>
              </a:spcAft>
              <a:buSzPts val="1500"/>
              <a:buFont typeface="Spectral"/>
              <a:buChar char="●"/>
            </a:pPr>
            <a:r>
              <a:rPr b="1" lang="en" sz="1500" u="sng">
                <a:latin typeface="Spectral"/>
                <a:ea typeface="Spectral"/>
                <a:cs typeface="Spectral"/>
                <a:sym typeface="Spectral"/>
              </a:rPr>
              <a:t>Dataset Size</a:t>
            </a:r>
            <a:r>
              <a:rPr b="1" lang="en" sz="1500">
                <a:latin typeface="Spectral"/>
                <a:ea typeface="Spectral"/>
                <a:cs typeface="Spectral"/>
                <a:sym typeface="Spectral"/>
              </a:rPr>
              <a:t> </a:t>
            </a:r>
            <a:r>
              <a:rPr lang="en" sz="1500">
                <a:latin typeface="Spectral"/>
                <a:ea typeface="Spectral"/>
                <a:cs typeface="Spectral"/>
                <a:sym typeface="Spectral"/>
              </a:rPr>
              <a:t>: 148.7 MBs. Contains 122 variables and 307,511 observations</a:t>
            </a:r>
            <a:endParaRPr sz="1500">
              <a:latin typeface="Spectral"/>
              <a:ea typeface="Spectral"/>
              <a:cs typeface="Spectral"/>
              <a:sym typeface="Spectral"/>
            </a:endParaRPr>
          </a:p>
          <a:p>
            <a:pPr indent="-323850" lvl="0" marL="457200" rtl="0" algn="l">
              <a:lnSpc>
                <a:spcPct val="200000"/>
              </a:lnSpc>
              <a:spcBef>
                <a:spcPts val="0"/>
              </a:spcBef>
              <a:spcAft>
                <a:spcPts val="0"/>
              </a:spcAft>
              <a:buSzPts val="1500"/>
              <a:buFont typeface="Spectral"/>
              <a:buChar char="●"/>
            </a:pPr>
            <a:r>
              <a:rPr b="1" lang="en" sz="1500" u="sng">
                <a:latin typeface="Spectral"/>
                <a:ea typeface="Spectral"/>
                <a:cs typeface="Spectral"/>
                <a:sym typeface="Spectral"/>
              </a:rPr>
              <a:t>Target Variable</a:t>
            </a:r>
            <a:r>
              <a:rPr b="1" lang="en" sz="1500">
                <a:latin typeface="Spectral"/>
                <a:ea typeface="Spectral"/>
                <a:cs typeface="Spectral"/>
                <a:sym typeface="Spectral"/>
              </a:rPr>
              <a:t> </a:t>
            </a:r>
            <a:r>
              <a:rPr lang="en" sz="1500">
                <a:latin typeface="Spectral"/>
                <a:ea typeface="Spectral"/>
                <a:cs typeface="Spectral"/>
                <a:sym typeface="Spectral"/>
              </a:rPr>
              <a:t>:  whether or not the individual has payment difficulties </a:t>
            </a:r>
            <a:endParaRPr sz="1500">
              <a:latin typeface="Spectral"/>
              <a:ea typeface="Spectral"/>
              <a:cs typeface="Spectral"/>
              <a:sym typeface="Spectral"/>
            </a:endParaRPr>
          </a:p>
          <a:p>
            <a:pPr indent="-323850" lvl="0" marL="457200" rtl="0" algn="l">
              <a:lnSpc>
                <a:spcPct val="200000"/>
              </a:lnSpc>
              <a:spcBef>
                <a:spcPts val="0"/>
              </a:spcBef>
              <a:spcAft>
                <a:spcPts val="0"/>
              </a:spcAft>
              <a:buSzPts val="1500"/>
              <a:buFont typeface="Spectral"/>
              <a:buChar char="●"/>
            </a:pPr>
            <a:r>
              <a:rPr lang="en" sz="1500">
                <a:latin typeface="Spectral"/>
                <a:ea typeface="Spectral"/>
                <a:cs typeface="Spectral"/>
                <a:sym typeface="Spectral"/>
              </a:rPr>
              <a:t>The currency used in this dataset is in Indian Rupee </a:t>
            </a:r>
            <a:endParaRPr sz="1500">
              <a:latin typeface="Spectral"/>
              <a:ea typeface="Spectral"/>
              <a:cs typeface="Spectral"/>
              <a:sym typeface="Spectral"/>
            </a:endParaRPr>
          </a:p>
        </p:txBody>
      </p:sp>
      <p:sp>
        <p:nvSpPr>
          <p:cNvPr id="448" name="Google Shape;448;p50"/>
          <p:cNvSpPr txBox="1"/>
          <p:nvPr>
            <p:ph idx="4294967295" type="title"/>
          </p:nvPr>
        </p:nvSpPr>
        <p:spPr>
          <a:xfrm>
            <a:off x="713250" y="687950"/>
            <a:ext cx="7717500" cy="57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Description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grpSp>
        <p:nvGrpSpPr>
          <p:cNvPr id="453" name="Google Shape;453;p51"/>
          <p:cNvGrpSpPr/>
          <p:nvPr/>
        </p:nvGrpSpPr>
        <p:grpSpPr>
          <a:xfrm>
            <a:off x="3616225" y="375700"/>
            <a:ext cx="327600" cy="327600"/>
            <a:chOff x="9379775" y="1529850"/>
            <a:chExt cx="327600" cy="327600"/>
          </a:xfrm>
        </p:grpSpPr>
        <p:sp>
          <p:nvSpPr>
            <p:cNvPr id="454" name="Google Shape;454;p51"/>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1"/>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grpSp>
        <p:nvGrpSpPr>
          <p:cNvPr id="456" name="Google Shape;456;p51"/>
          <p:cNvGrpSpPr/>
          <p:nvPr/>
        </p:nvGrpSpPr>
        <p:grpSpPr>
          <a:xfrm>
            <a:off x="893825" y="4222000"/>
            <a:ext cx="327600" cy="327600"/>
            <a:chOff x="5471550" y="4685975"/>
            <a:chExt cx="327600" cy="327600"/>
          </a:xfrm>
        </p:grpSpPr>
        <p:sp>
          <p:nvSpPr>
            <p:cNvPr id="457" name="Google Shape;457;p51"/>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1"/>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9" name="Google Shape;459;p51"/>
          <p:cNvSpPr txBox="1"/>
          <p:nvPr>
            <p:ph idx="1" type="body"/>
          </p:nvPr>
        </p:nvSpPr>
        <p:spPr>
          <a:xfrm>
            <a:off x="4435075" y="1210200"/>
            <a:ext cx="4332300" cy="2872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Spectral Medium"/>
              <a:buChar char="●"/>
            </a:pPr>
            <a:r>
              <a:rPr lang="en" sz="1400">
                <a:latin typeface="Spectral Medium"/>
                <a:ea typeface="Spectral Medium"/>
                <a:cs typeface="Spectral Medium"/>
                <a:sym typeface="Spectral Medium"/>
              </a:rPr>
              <a:t>Assist the general public in understanding the variables that impact the default rate, particularly for lenders. </a:t>
            </a:r>
            <a:endParaRPr sz="1400">
              <a:latin typeface="Spectral Medium"/>
              <a:ea typeface="Spectral Medium"/>
              <a:cs typeface="Spectral Medium"/>
              <a:sym typeface="Spectral Medium"/>
            </a:endParaRPr>
          </a:p>
          <a:p>
            <a:pPr indent="0" lvl="0" marL="457200" rtl="0" algn="l">
              <a:lnSpc>
                <a:spcPct val="115000"/>
              </a:lnSpc>
              <a:spcBef>
                <a:spcPts val="0"/>
              </a:spcBef>
              <a:spcAft>
                <a:spcPts val="0"/>
              </a:spcAft>
              <a:buNone/>
            </a:pPr>
            <a:r>
              <a:t/>
            </a:r>
            <a:endParaRPr sz="1400">
              <a:latin typeface="Spectral Medium"/>
              <a:ea typeface="Spectral Medium"/>
              <a:cs typeface="Spectral Medium"/>
              <a:sym typeface="Spectral Medium"/>
            </a:endParaRPr>
          </a:p>
          <a:p>
            <a:pPr indent="-317500" lvl="0" marL="457200" rtl="0" algn="l">
              <a:lnSpc>
                <a:spcPct val="115000"/>
              </a:lnSpc>
              <a:spcBef>
                <a:spcPts val="0"/>
              </a:spcBef>
              <a:spcAft>
                <a:spcPts val="0"/>
              </a:spcAft>
              <a:buSzPts val="1400"/>
              <a:buFont typeface="Spectral Medium"/>
              <a:buChar char="●"/>
            </a:pPr>
            <a:r>
              <a:rPr lang="en" sz="1400">
                <a:latin typeface="Spectral Medium"/>
                <a:ea typeface="Spectral Medium"/>
                <a:cs typeface="Spectral Medium"/>
                <a:sym typeface="Spectral Medium"/>
              </a:rPr>
              <a:t>Suitable for data analysis and dimensional modeling with a dataset containing over 300k records.</a:t>
            </a:r>
            <a:endParaRPr sz="1400">
              <a:latin typeface="Spectral Medium"/>
              <a:ea typeface="Spectral Medium"/>
              <a:cs typeface="Spectral Medium"/>
              <a:sym typeface="Spectral Medium"/>
            </a:endParaRPr>
          </a:p>
          <a:p>
            <a:pPr indent="0" lvl="0" marL="457200" rtl="0" algn="l">
              <a:lnSpc>
                <a:spcPct val="115000"/>
              </a:lnSpc>
              <a:spcBef>
                <a:spcPts val="0"/>
              </a:spcBef>
              <a:spcAft>
                <a:spcPts val="0"/>
              </a:spcAft>
              <a:buNone/>
            </a:pPr>
            <a:r>
              <a:t/>
            </a:r>
            <a:endParaRPr sz="1400">
              <a:latin typeface="Spectral Medium"/>
              <a:ea typeface="Spectral Medium"/>
              <a:cs typeface="Spectral Medium"/>
              <a:sym typeface="Spectral Medium"/>
            </a:endParaRPr>
          </a:p>
          <a:p>
            <a:pPr indent="-317500" lvl="0" marL="457200" rtl="0" algn="l">
              <a:lnSpc>
                <a:spcPct val="115000"/>
              </a:lnSpc>
              <a:spcBef>
                <a:spcPts val="0"/>
              </a:spcBef>
              <a:spcAft>
                <a:spcPts val="0"/>
              </a:spcAft>
              <a:buSzPts val="1400"/>
              <a:buFont typeface="Spectral Medium"/>
              <a:buChar char="●"/>
            </a:pPr>
            <a:r>
              <a:rPr lang="en" sz="1400">
                <a:latin typeface="Spectral Medium"/>
                <a:ea typeface="Spectral Medium"/>
                <a:cs typeface="Spectral Medium"/>
                <a:sym typeface="Spectral Medium"/>
              </a:rPr>
              <a:t>122 variables in a well-structured dataset with a data dictionary to help in the selection and categorization of significant variables and the generation of analysis.</a:t>
            </a:r>
            <a:r>
              <a:rPr lang="en" sz="1600">
                <a:latin typeface="Spectral Medium"/>
                <a:ea typeface="Spectral Medium"/>
                <a:cs typeface="Spectral Medium"/>
                <a:sym typeface="Spectral Medium"/>
              </a:rPr>
              <a:t> </a:t>
            </a:r>
            <a:endParaRPr sz="1600">
              <a:latin typeface="Spectral Medium"/>
              <a:ea typeface="Spectral Medium"/>
              <a:cs typeface="Spectral Medium"/>
              <a:sym typeface="Spectral Medium"/>
            </a:endParaRPr>
          </a:p>
        </p:txBody>
      </p:sp>
      <p:sp>
        <p:nvSpPr>
          <p:cNvPr id="460" name="Google Shape;460;p51"/>
          <p:cNvSpPr txBox="1"/>
          <p:nvPr>
            <p:ph type="title"/>
          </p:nvPr>
        </p:nvSpPr>
        <p:spPr>
          <a:xfrm>
            <a:off x="893825" y="1210201"/>
            <a:ext cx="3243300" cy="54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is this data?</a:t>
            </a:r>
            <a:endParaRPr/>
          </a:p>
        </p:txBody>
      </p:sp>
      <p:pic>
        <p:nvPicPr>
          <p:cNvPr id="461" name="Google Shape;461;p51"/>
          <p:cNvPicPr preferRelativeResize="0"/>
          <p:nvPr/>
        </p:nvPicPr>
        <p:blipFill>
          <a:blip r:embed="rId3">
            <a:alphaModFix/>
          </a:blip>
          <a:stretch>
            <a:fillRect/>
          </a:stretch>
        </p:blipFill>
        <p:spPr>
          <a:xfrm>
            <a:off x="1095950" y="1884475"/>
            <a:ext cx="2839050" cy="995188"/>
          </a:xfrm>
          <a:prstGeom prst="rect">
            <a:avLst/>
          </a:prstGeom>
          <a:noFill/>
          <a:ln>
            <a:noFill/>
          </a:ln>
        </p:spPr>
      </p:pic>
      <p:pic>
        <p:nvPicPr>
          <p:cNvPr id="462" name="Google Shape;462;p51"/>
          <p:cNvPicPr preferRelativeResize="0"/>
          <p:nvPr/>
        </p:nvPicPr>
        <p:blipFill>
          <a:blip r:embed="rId4">
            <a:alphaModFix/>
          </a:blip>
          <a:stretch>
            <a:fillRect/>
          </a:stretch>
        </p:blipFill>
        <p:spPr>
          <a:xfrm>
            <a:off x="1095950" y="3001149"/>
            <a:ext cx="2839050" cy="995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2"/>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Business Questions </a:t>
            </a:r>
            <a:endParaRPr/>
          </a:p>
        </p:txBody>
      </p:sp>
      <p:sp>
        <p:nvSpPr>
          <p:cNvPr id="468" name="Google Shape;468;p52"/>
          <p:cNvSpPr txBox="1"/>
          <p:nvPr/>
        </p:nvSpPr>
        <p:spPr>
          <a:xfrm>
            <a:off x="967075" y="1445275"/>
            <a:ext cx="6950100" cy="935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Spectral SemiBold"/>
              <a:buAutoNum type="arabicPeriod"/>
            </a:pPr>
            <a:r>
              <a:rPr lang="en" sz="1300">
                <a:solidFill>
                  <a:schemeClr val="dk1"/>
                </a:solidFill>
                <a:latin typeface="Spectral SemiBold"/>
                <a:ea typeface="Spectral SemiBold"/>
                <a:cs typeface="Spectral SemiBold"/>
                <a:sym typeface="Spectral SemiBold"/>
              </a:rPr>
              <a:t>In the provided loan data, what is the average loan default rate? What are the loan types along with which income levels have the higher default rate? </a:t>
            </a:r>
            <a:endParaRPr sz="1300">
              <a:solidFill>
                <a:schemeClr val="dk1"/>
              </a:solidFill>
              <a:latin typeface="Spectral SemiBold"/>
              <a:ea typeface="Spectral SemiBold"/>
              <a:cs typeface="Spectral SemiBold"/>
              <a:sym typeface="Spectral SemiBold"/>
            </a:endParaRPr>
          </a:p>
          <a:p>
            <a:pPr indent="0" lvl="0" marL="457200" rtl="0" algn="l">
              <a:lnSpc>
                <a:spcPct val="115000"/>
              </a:lnSpc>
              <a:spcBef>
                <a:spcPts val="0"/>
              </a:spcBef>
              <a:spcAft>
                <a:spcPts val="0"/>
              </a:spcAft>
              <a:buNone/>
            </a:pPr>
            <a:r>
              <a:t/>
            </a:r>
            <a:endParaRPr sz="1300">
              <a:solidFill>
                <a:schemeClr val="dk1"/>
              </a:solidFill>
              <a:latin typeface="Spectral SemiBold"/>
              <a:ea typeface="Spectral SemiBold"/>
              <a:cs typeface="Spectral SemiBold"/>
              <a:sym typeface="Spectral SemiBold"/>
            </a:endParaRPr>
          </a:p>
          <a:p>
            <a:pPr indent="-311150" lvl="0" marL="457200" rtl="0" algn="l">
              <a:lnSpc>
                <a:spcPct val="115000"/>
              </a:lnSpc>
              <a:spcBef>
                <a:spcPts val="0"/>
              </a:spcBef>
              <a:spcAft>
                <a:spcPts val="0"/>
              </a:spcAft>
              <a:buClr>
                <a:schemeClr val="dk1"/>
              </a:buClr>
              <a:buSzPts val="1300"/>
              <a:buFont typeface="Spectral SemiBold"/>
              <a:buAutoNum type="arabicPeriod"/>
            </a:pPr>
            <a:r>
              <a:rPr lang="en" sz="1300">
                <a:solidFill>
                  <a:schemeClr val="dk1"/>
                </a:solidFill>
                <a:latin typeface="Spectral SemiBold"/>
                <a:ea typeface="Spectral SemiBold"/>
                <a:cs typeface="Spectral SemiBold"/>
                <a:sym typeface="Spectral SemiBold"/>
              </a:rPr>
              <a:t>What are the differences between females and males regarding their average income and default rate? Also, within each gender group, which income level shows the highest frequency of defaults?</a:t>
            </a:r>
            <a:endParaRPr sz="1300">
              <a:solidFill>
                <a:schemeClr val="dk1"/>
              </a:solidFill>
              <a:latin typeface="Spectral SemiBold"/>
              <a:ea typeface="Spectral SemiBold"/>
              <a:cs typeface="Spectral SemiBold"/>
              <a:sym typeface="Spectral SemiBold"/>
            </a:endParaRPr>
          </a:p>
          <a:p>
            <a:pPr indent="0" lvl="0" marL="457200" rtl="0" algn="l">
              <a:lnSpc>
                <a:spcPct val="115000"/>
              </a:lnSpc>
              <a:spcBef>
                <a:spcPts val="0"/>
              </a:spcBef>
              <a:spcAft>
                <a:spcPts val="0"/>
              </a:spcAft>
              <a:buNone/>
            </a:pPr>
            <a:r>
              <a:t/>
            </a:r>
            <a:endParaRPr sz="1300">
              <a:solidFill>
                <a:schemeClr val="dk1"/>
              </a:solidFill>
              <a:latin typeface="Spectral SemiBold"/>
              <a:ea typeface="Spectral SemiBold"/>
              <a:cs typeface="Spectral SemiBold"/>
              <a:sym typeface="Spectral SemiBold"/>
            </a:endParaRPr>
          </a:p>
          <a:p>
            <a:pPr indent="-311150" lvl="0" marL="457200" rtl="0" algn="l">
              <a:lnSpc>
                <a:spcPct val="115000"/>
              </a:lnSpc>
              <a:spcBef>
                <a:spcPts val="0"/>
              </a:spcBef>
              <a:spcAft>
                <a:spcPts val="0"/>
              </a:spcAft>
              <a:buClr>
                <a:schemeClr val="dk1"/>
              </a:buClr>
              <a:buSzPts val="1300"/>
              <a:buFont typeface="Spectral SemiBold"/>
              <a:buAutoNum type="arabicPeriod"/>
            </a:pPr>
            <a:r>
              <a:rPr lang="en" sz="1300">
                <a:solidFill>
                  <a:schemeClr val="dk1"/>
                </a:solidFill>
                <a:latin typeface="Spectral SemiBold"/>
                <a:ea typeface="Spectral SemiBold"/>
                <a:cs typeface="Spectral SemiBold"/>
                <a:sym typeface="Spectral SemiBold"/>
              </a:rPr>
              <a:t>How can we identify and categorize the risk profiles of our loan applicants based on their income level, age group, and occupation? Specifically, which income group has the highest overall default rate, and within this group, which age bracket is most prone to defaulting? Furthermore, among the high-risk age bracket in the highest defaulting income group, what are the common occupation types, and how do their default rates compare? </a:t>
            </a:r>
            <a:endParaRPr sz="1300">
              <a:solidFill>
                <a:schemeClr val="dk1"/>
              </a:solidFill>
              <a:latin typeface="Spectral SemiBold"/>
              <a:ea typeface="Spectral SemiBold"/>
              <a:cs typeface="Spectral SemiBold"/>
              <a:sym typeface="Spectral Semi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grpSp>
        <p:nvGrpSpPr>
          <p:cNvPr id="473" name="Google Shape;473;p53"/>
          <p:cNvGrpSpPr/>
          <p:nvPr/>
        </p:nvGrpSpPr>
        <p:grpSpPr>
          <a:xfrm>
            <a:off x="3616225" y="375700"/>
            <a:ext cx="327600" cy="327600"/>
            <a:chOff x="9379775" y="1529850"/>
            <a:chExt cx="327600" cy="327600"/>
          </a:xfrm>
        </p:grpSpPr>
        <p:sp>
          <p:nvSpPr>
            <p:cNvPr id="474" name="Google Shape;474;p53"/>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3"/>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grpSp>
        <p:nvGrpSpPr>
          <p:cNvPr id="476" name="Google Shape;476;p53"/>
          <p:cNvGrpSpPr/>
          <p:nvPr/>
        </p:nvGrpSpPr>
        <p:grpSpPr>
          <a:xfrm>
            <a:off x="893825" y="4222000"/>
            <a:ext cx="327600" cy="327600"/>
            <a:chOff x="5471550" y="4685975"/>
            <a:chExt cx="327600" cy="327600"/>
          </a:xfrm>
        </p:grpSpPr>
        <p:sp>
          <p:nvSpPr>
            <p:cNvPr id="477" name="Google Shape;477;p53"/>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3"/>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53"/>
          <p:cNvSpPr/>
          <p:nvPr/>
        </p:nvSpPr>
        <p:spPr>
          <a:xfrm>
            <a:off x="7543738" y="990469"/>
            <a:ext cx="257600" cy="133225"/>
          </a:xfrm>
          <a:custGeom>
            <a:rect b="b" l="l" r="r" t="t"/>
            <a:pathLst>
              <a:path extrusionOk="0" h="5329" w="10304">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3"/>
          <p:cNvSpPr txBox="1"/>
          <p:nvPr>
            <p:ph idx="1" type="body"/>
          </p:nvPr>
        </p:nvSpPr>
        <p:spPr>
          <a:xfrm>
            <a:off x="938825" y="1547700"/>
            <a:ext cx="3153300" cy="292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Spectral"/>
              <a:ea typeface="Spectral"/>
              <a:cs typeface="Spectral"/>
              <a:sym typeface="Spectral"/>
            </a:endParaRPr>
          </a:p>
          <a:p>
            <a:pPr indent="0" lvl="0" marL="0" rtl="0" algn="l">
              <a:spcBef>
                <a:spcPts val="0"/>
              </a:spcBef>
              <a:spcAft>
                <a:spcPts val="0"/>
              </a:spcAft>
              <a:buNone/>
            </a:pPr>
            <a:r>
              <a:t/>
            </a:r>
            <a:endParaRPr sz="1200">
              <a:latin typeface="Spectral"/>
              <a:ea typeface="Spectral"/>
              <a:cs typeface="Spectral"/>
              <a:sym typeface="Spectral"/>
            </a:endParaRPr>
          </a:p>
          <a:p>
            <a:pPr indent="-323850" lvl="0" marL="457200" rtl="0" algn="l">
              <a:lnSpc>
                <a:spcPct val="115000"/>
              </a:lnSpc>
              <a:spcBef>
                <a:spcPts val="0"/>
              </a:spcBef>
              <a:spcAft>
                <a:spcPts val="0"/>
              </a:spcAft>
              <a:buSzPts val="1500"/>
              <a:buFont typeface="Spectral Medium"/>
              <a:buAutoNum type="arabicPeriod"/>
            </a:pPr>
            <a:r>
              <a:rPr lang="en" sz="1400">
                <a:latin typeface="Spectral Medium"/>
                <a:ea typeface="Spectral Medium"/>
                <a:cs typeface="Spectral Medium"/>
                <a:sym typeface="Spectral Medium"/>
              </a:rPr>
              <a:t> Large number of variables</a:t>
            </a:r>
            <a:endParaRPr sz="1400">
              <a:latin typeface="Spectral Medium"/>
              <a:ea typeface="Spectral Medium"/>
              <a:cs typeface="Spectral Medium"/>
              <a:sym typeface="Spectral Medium"/>
            </a:endParaRPr>
          </a:p>
          <a:p>
            <a:pPr indent="0" lvl="0" marL="0" rtl="0" algn="l">
              <a:lnSpc>
                <a:spcPct val="115000"/>
              </a:lnSpc>
              <a:spcBef>
                <a:spcPts val="0"/>
              </a:spcBef>
              <a:spcAft>
                <a:spcPts val="0"/>
              </a:spcAft>
              <a:buNone/>
            </a:pPr>
            <a:r>
              <a:rPr lang="en" sz="1400">
                <a:latin typeface="Spectral Medium"/>
                <a:ea typeface="Spectral Medium"/>
                <a:cs typeface="Spectral Medium"/>
                <a:sym typeface="Spectral Medium"/>
              </a:rPr>
              <a:t>	→ reduce accuracy</a:t>
            </a:r>
            <a:endParaRPr sz="1400">
              <a:latin typeface="Spectral Medium"/>
              <a:ea typeface="Spectral Medium"/>
              <a:cs typeface="Spectral Medium"/>
              <a:sym typeface="Spectral Medium"/>
            </a:endParaRPr>
          </a:p>
          <a:p>
            <a:pPr indent="0" lvl="0" marL="0" rtl="0" algn="l">
              <a:lnSpc>
                <a:spcPct val="115000"/>
              </a:lnSpc>
              <a:spcBef>
                <a:spcPts val="0"/>
              </a:spcBef>
              <a:spcAft>
                <a:spcPts val="0"/>
              </a:spcAft>
              <a:buNone/>
            </a:pPr>
            <a:r>
              <a:rPr lang="en" sz="1400">
                <a:latin typeface="Spectral Medium"/>
                <a:ea typeface="Spectral Medium"/>
                <a:cs typeface="Spectral Medium"/>
                <a:sym typeface="Spectral Medium"/>
              </a:rPr>
              <a:t>	→ slow processing time</a:t>
            </a:r>
            <a:endParaRPr sz="1400">
              <a:latin typeface="Spectral Medium"/>
              <a:ea typeface="Spectral Medium"/>
              <a:cs typeface="Spectral Medium"/>
              <a:sym typeface="Spectral Medium"/>
            </a:endParaRPr>
          </a:p>
          <a:p>
            <a:pPr indent="0" lvl="0" marL="0" rtl="0" algn="l">
              <a:lnSpc>
                <a:spcPct val="115000"/>
              </a:lnSpc>
              <a:spcBef>
                <a:spcPts val="0"/>
              </a:spcBef>
              <a:spcAft>
                <a:spcPts val="0"/>
              </a:spcAft>
              <a:buNone/>
            </a:pPr>
            <a:r>
              <a:rPr lang="en" sz="1400">
                <a:latin typeface="Spectral Medium"/>
                <a:ea typeface="Spectral Medium"/>
                <a:cs typeface="Spectral Medium"/>
                <a:sym typeface="Spectral Medium"/>
              </a:rPr>
              <a:t>	→ hard to interpret</a:t>
            </a:r>
            <a:endParaRPr sz="1400">
              <a:latin typeface="Spectral Medium"/>
              <a:ea typeface="Spectral Medium"/>
              <a:cs typeface="Spectral Medium"/>
              <a:sym typeface="Spectral Medium"/>
            </a:endParaRPr>
          </a:p>
          <a:p>
            <a:pPr indent="0" lvl="0" marL="0" rtl="0" algn="l">
              <a:lnSpc>
                <a:spcPct val="115000"/>
              </a:lnSpc>
              <a:spcBef>
                <a:spcPts val="0"/>
              </a:spcBef>
              <a:spcAft>
                <a:spcPts val="0"/>
              </a:spcAft>
              <a:buNone/>
            </a:pPr>
            <a:r>
              <a:t/>
            </a:r>
            <a:endParaRPr sz="1400">
              <a:latin typeface="Spectral Medium"/>
              <a:ea typeface="Spectral Medium"/>
              <a:cs typeface="Spectral Medium"/>
              <a:sym typeface="Spectral Medium"/>
            </a:endParaRPr>
          </a:p>
          <a:p>
            <a:pPr indent="-323850" lvl="0" marL="457200" rtl="0" algn="l">
              <a:lnSpc>
                <a:spcPct val="115000"/>
              </a:lnSpc>
              <a:spcBef>
                <a:spcPts val="0"/>
              </a:spcBef>
              <a:spcAft>
                <a:spcPts val="0"/>
              </a:spcAft>
              <a:buSzPts val="1500"/>
              <a:buFont typeface="Spectral Medium"/>
              <a:buAutoNum type="arabicPeriod"/>
            </a:pPr>
            <a:r>
              <a:rPr lang="en" sz="1400">
                <a:latin typeface="Spectral Medium"/>
                <a:ea typeface="Spectral Medium"/>
                <a:cs typeface="Spectral Medium"/>
                <a:sym typeface="Spectral Medium"/>
              </a:rPr>
              <a:t>Categorize columns like days_birth and cnt_chilldren</a:t>
            </a:r>
            <a:endParaRPr sz="1400">
              <a:latin typeface="Spectral Medium"/>
              <a:ea typeface="Spectral Medium"/>
              <a:cs typeface="Spectral Medium"/>
              <a:sym typeface="Spectral Medium"/>
            </a:endParaRPr>
          </a:p>
          <a:p>
            <a:pPr indent="0" lvl="0" marL="0" rtl="0" algn="l">
              <a:lnSpc>
                <a:spcPct val="115000"/>
              </a:lnSpc>
              <a:spcBef>
                <a:spcPts val="0"/>
              </a:spcBef>
              <a:spcAft>
                <a:spcPts val="0"/>
              </a:spcAft>
              <a:buNone/>
            </a:pPr>
            <a:r>
              <a:rPr lang="en" sz="1200">
                <a:latin typeface="Spectral"/>
                <a:ea typeface="Spectral"/>
                <a:cs typeface="Spectral"/>
                <a:sym typeface="Spectral"/>
              </a:rPr>
              <a:t>…</a:t>
            </a:r>
            <a:endParaRPr sz="1200">
              <a:latin typeface="Spectral"/>
              <a:ea typeface="Spectral"/>
              <a:cs typeface="Spectral"/>
              <a:sym typeface="Spectral"/>
            </a:endParaRPr>
          </a:p>
          <a:p>
            <a:pPr indent="0" lvl="0" marL="0" rtl="0" algn="l">
              <a:spcBef>
                <a:spcPts val="0"/>
              </a:spcBef>
              <a:spcAft>
                <a:spcPts val="0"/>
              </a:spcAft>
              <a:buNone/>
            </a:pPr>
            <a:r>
              <a:t/>
            </a:r>
            <a:endParaRPr sz="1200">
              <a:latin typeface="Spectral"/>
              <a:ea typeface="Spectral"/>
              <a:cs typeface="Spectral"/>
              <a:sym typeface="Spectral"/>
            </a:endParaRPr>
          </a:p>
        </p:txBody>
      </p:sp>
      <p:sp>
        <p:nvSpPr>
          <p:cNvPr id="481" name="Google Shape;481;p53"/>
          <p:cNvSpPr txBox="1"/>
          <p:nvPr>
            <p:ph type="title"/>
          </p:nvPr>
        </p:nvSpPr>
        <p:spPr>
          <a:xfrm>
            <a:off x="893825" y="1079301"/>
            <a:ext cx="3243300" cy="54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Concerns</a:t>
            </a:r>
            <a:endParaRPr sz="2900"/>
          </a:p>
        </p:txBody>
      </p:sp>
      <p:sp>
        <p:nvSpPr>
          <p:cNvPr id="482" name="Google Shape;482;p53"/>
          <p:cNvSpPr txBox="1"/>
          <p:nvPr/>
        </p:nvSpPr>
        <p:spPr>
          <a:xfrm>
            <a:off x="4504000" y="1333850"/>
            <a:ext cx="3910200" cy="26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chemeClr val="dk1"/>
                </a:solidFill>
                <a:latin typeface="Merriweather"/>
                <a:ea typeface="Merriweather"/>
                <a:cs typeface="Merriweather"/>
                <a:sym typeface="Merriweather"/>
              </a:rPr>
              <a:t>Expected</a:t>
            </a:r>
            <a:r>
              <a:rPr lang="en" sz="1700" u="sng">
                <a:solidFill>
                  <a:schemeClr val="dk1"/>
                </a:solidFill>
                <a:latin typeface="Merriweather"/>
                <a:ea typeface="Merriweather"/>
                <a:cs typeface="Merriweather"/>
                <a:sym typeface="Merriweather"/>
              </a:rPr>
              <a:t> Modifications</a:t>
            </a:r>
            <a:endParaRPr sz="1700" u="sng">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1600">
              <a:solidFill>
                <a:schemeClr val="dk1"/>
              </a:solidFill>
              <a:latin typeface="Merriweather"/>
              <a:ea typeface="Merriweather"/>
              <a:cs typeface="Merriweather"/>
              <a:sym typeface="Merriweather"/>
            </a:endParaRPr>
          </a:p>
          <a:p>
            <a:pPr indent="0" lvl="0" marL="457200" rtl="0" algn="r">
              <a:lnSpc>
                <a:spcPct val="115000"/>
              </a:lnSpc>
              <a:spcBef>
                <a:spcPts val="0"/>
              </a:spcBef>
              <a:spcAft>
                <a:spcPts val="0"/>
              </a:spcAft>
              <a:buNone/>
            </a:pPr>
            <a:r>
              <a:rPr lang="en">
                <a:solidFill>
                  <a:schemeClr val="dk1"/>
                </a:solidFill>
                <a:latin typeface="Spectral Medium"/>
                <a:ea typeface="Spectral Medium"/>
                <a:cs typeface="Spectral Medium"/>
                <a:sym typeface="Spectral Medium"/>
              </a:rPr>
              <a:t>               Decrease the # of variables to 19  </a:t>
            </a:r>
            <a:endParaRPr>
              <a:solidFill>
                <a:schemeClr val="dk1"/>
              </a:solidFill>
              <a:latin typeface="Spectral Medium"/>
              <a:ea typeface="Spectral Medium"/>
              <a:cs typeface="Spectral Medium"/>
              <a:sym typeface="Spectral Medium"/>
            </a:endParaRPr>
          </a:p>
          <a:p>
            <a:pPr indent="0" lvl="0" marL="0" rtl="0" algn="l">
              <a:lnSpc>
                <a:spcPct val="115000"/>
              </a:lnSpc>
              <a:spcBef>
                <a:spcPts val="0"/>
              </a:spcBef>
              <a:spcAft>
                <a:spcPts val="0"/>
              </a:spcAft>
              <a:buNone/>
            </a:pPr>
            <a:r>
              <a:t/>
            </a:r>
            <a:endParaRPr>
              <a:solidFill>
                <a:schemeClr val="dk1"/>
              </a:solidFill>
              <a:latin typeface="Spectral Medium"/>
              <a:ea typeface="Spectral Medium"/>
              <a:cs typeface="Spectral Medium"/>
              <a:sym typeface="Spectral Medium"/>
            </a:endParaRPr>
          </a:p>
          <a:p>
            <a:pPr indent="0" lvl="0" marL="0" rtl="0" algn="l">
              <a:lnSpc>
                <a:spcPct val="115000"/>
              </a:lnSpc>
              <a:spcBef>
                <a:spcPts val="0"/>
              </a:spcBef>
              <a:spcAft>
                <a:spcPts val="0"/>
              </a:spcAft>
              <a:buNone/>
            </a:pPr>
            <a:r>
              <a:t/>
            </a:r>
            <a:endParaRPr>
              <a:solidFill>
                <a:schemeClr val="dk1"/>
              </a:solidFill>
              <a:latin typeface="Spectral Medium"/>
              <a:ea typeface="Spectral Medium"/>
              <a:cs typeface="Spectral Medium"/>
              <a:sym typeface="Spectral Medium"/>
            </a:endParaRPr>
          </a:p>
          <a:p>
            <a:pPr indent="0" lvl="0" marL="0" rtl="0" algn="l">
              <a:lnSpc>
                <a:spcPct val="115000"/>
              </a:lnSpc>
              <a:spcBef>
                <a:spcPts val="0"/>
              </a:spcBef>
              <a:spcAft>
                <a:spcPts val="0"/>
              </a:spcAft>
              <a:buNone/>
            </a:pPr>
            <a:r>
              <a:t/>
            </a:r>
            <a:endParaRPr>
              <a:solidFill>
                <a:schemeClr val="dk1"/>
              </a:solidFill>
              <a:latin typeface="Spectral Medium"/>
              <a:ea typeface="Spectral Medium"/>
              <a:cs typeface="Spectral Medium"/>
              <a:sym typeface="Spectral Medium"/>
            </a:endParaRPr>
          </a:p>
          <a:p>
            <a:pPr indent="0" lvl="0" marL="0" rtl="0" algn="l">
              <a:lnSpc>
                <a:spcPct val="115000"/>
              </a:lnSpc>
              <a:spcBef>
                <a:spcPts val="0"/>
              </a:spcBef>
              <a:spcAft>
                <a:spcPts val="0"/>
              </a:spcAft>
              <a:buNone/>
            </a:pPr>
            <a:r>
              <a:t/>
            </a:r>
            <a:endParaRPr>
              <a:solidFill>
                <a:schemeClr val="dk1"/>
              </a:solidFill>
              <a:latin typeface="Spectral Medium"/>
              <a:ea typeface="Spectral Medium"/>
              <a:cs typeface="Spectral Medium"/>
              <a:sym typeface="Spectral Medium"/>
            </a:endParaRPr>
          </a:p>
          <a:p>
            <a:pPr indent="0" lvl="0" marL="457200" rtl="0" algn="r">
              <a:lnSpc>
                <a:spcPct val="115000"/>
              </a:lnSpc>
              <a:spcBef>
                <a:spcPts val="0"/>
              </a:spcBef>
              <a:spcAft>
                <a:spcPts val="0"/>
              </a:spcAft>
              <a:buNone/>
            </a:pPr>
            <a:r>
              <a:rPr lang="en">
                <a:solidFill>
                  <a:schemeClr val="dk1"/>
                </a:solidFill>
                <a:latin typeface="Spectral Medium"/>
                <a:ea typeface="Spectral Medium"/>
                <a:cs typeface="Spectral Medium"/>
                <a:sym typeface="Spectral Medium"/>
              </a:rPr>
              <a:t>            Group them into categorical variables to help have a clear understanding in the analysis.</a:t>
            </a:r>
            <a:endParaRPr>
              <a:solidFill>
                <a:schemeClr val="dk1"/>
              </a:solidFill>
              <a:latin typeface="Spectral Medium"/>
              <a:ea typeface="Spectral Medium"/>
              <a:cs typeface="Spectral Medium"/>
              <a:sym typeface="Spectral Medium"/>
            </a:endParaRPr>
          </a:p>
          <a:p>
            <a:pPr indent="0" lvl="0" marL="457200" rtl="0" algn="r">
              <a:lnSpc>
                <a:spcPct val="115000"/>
              </a:lnSpc>
              <a:spcBef>
                <a:spcPts val="0"/>
              </a:spcBef>
              <a:spcAft>
                <a:spcPts val="0"/>
              </a:spcAft>
              <a:buNone/>
            </a:pPr>
            <a:r>
              <a:t/>
            </a:r>
            <a:endParaRPr sz="1300">
              <a:solidFill>
                <a:schemeClr val="dk1"/>
              </a:solidFill>
              <a:latin typeface="Spectral"/>
              <a:ea typeface="Spectral"/>
              <a:cs typeface="Spectral"/>
              <a:sym typeface="Spectral"/>
            </a:endParaRPr>
          </a:p>
        </p:txBody>
      </p:sp>
      <p:pic>
        <p:nvPicPr>
          <p:cNvPr id="483" name="Google Shape;483;p53"/>
          <p:cNvPicPr preferRelativeResize="0"/>
          <p:nvPr/>
        </p:nvPicPr>
        <p:blipFill>
          <a:blip r:embed="rId3">
            <a:alphaModFix/>
          </a:blip>
          <a:stretch>
            <a:fillRect/>
          </a:stretch>
        </p:blipFill>
        <p:spPr>
          <a:xfrm>
            <a:off x="4630475" y="1917100"/>
            <a:ext cx="750574" cy="750574"/>
          </a:xfrm>
          <a:prstGeom prst="rect">
            <a:avLst/>
          </a:prstGeom>
          <a:noFill/>
          <a:ln>
            <a:noFill/>
          </a:ln>
        </p:spPr>
      </p:pic>
      <p:pic>
        <p:nvPicPr>
          <p:cNvPr id="484" name="Google Shape;484;p53"/>
          <p:cNvPicPr preferRelativeResize="0"/>
          <p:nvPr/>
        </p:nvPicPr>
        <p:blipFill>
          <a:blip r:embed="rId4">
            <a:alphaModFix/>
          </a:blip>
          <a:stretch>
            <a:fillRect/>
          </a:stretch>
        </p:blipFill>
        <p:spPr>
          <a:xfrm>
            <a:off x="4504000" y="3136075"/>
            <a:ext cx="1184927" cy="837777"/>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4"/>
          <p:cNvSpPr txBox="1"/>
          <p:nvPr>
            <p:ph idx="1" type="subTitle"/>
          </p:nvPr>
        </p:nvSpPr>
        <p:spPr>
          <a:xfrm>
            <a:off x="2580600" y="3106225"/>
            <a:ext cx="3982800" cy="60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Data Wrangling</a:t>
            </a:r>
            <a:endParaRPr sz="2500"/>
          </a:p>
        </p:txBody>
      </p:sp>
      <p:sp>
        <p:nvSpPr>
          <p:cNvPr id="490" name="Google Shape;490;p54"/>
          <p:cNvSpPr txBox="1"/>
          <p:nvPr>
            <p:ph type="title"/>
          </p:nvPr>
        </p:nvSpPr>
        <p:spPr>
          <a:xfrm>
            <a:off x="2578650" y="1629700"/>
            <a:ext cx="3986700" cy="113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300"/>
              <a:t>Ask 2</a:t>
            </a:r>
            <a:endParaRPr sz="5300"/>
          </a:p>
        </p:txBody>
      </p:sp>
      <p:grpSp>
        <p:nvGrpSpPr>
          <p:cNvPr id="491" name="Google Shape;491;p54"/>
          <p:cNvGrpSpPr/>
          <p:nvPr/>
        </p:nvGrpSpPr>
        <p:grpSpPr>
          <a:xfrm>
            <a:off x="8422125" y="298550"/>
            <a:ext cx="327600" cy="327600"/>
            <a:chOff x="9379775" y="1529850"/>
            <a:chExt cx="327600" cy="327600"/>
          </a:xfrm>
        </p:grpSpPr>
        <p:sp>
          <p:nvSpPr>
            <p:cNvPr id="492" name="Google Shape;492;p54"/>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4"/>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grpSp>
        <p:nvGrpSpPr>
          <p:cNvPr id="494" name="Google Shape;494;p54"/>
          <p:cNvGrpSpPr/>
          <p:nvPr/>
        </p:nvGrpSpPr>
        <p:grpSpPr>
          <a:xfrm>
            <a:off x="394125" y="298550"/>
            <a:ext cx="327600" cy="327600"/>
            <a:chOff x="5471550" y="4685975"/>
            <a:chExt cx="327600" cy="327600"/>
          </a:xfrm>
        </p:grpSpPr>
        <p:sp>
          <p:nvSpPr>
            <p:cNvPr id="495" name="Google Shape;495;p54"/>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54"/>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7" name="Google Shape;497;p54"/>
          <p:cNvSpPr/>
          <p:nvPr/>
        </p:nvSpPr>
        <p:spPr>
          <a:xfrm>
            <a:off x="7194463" y="1266738"/>
            <a:ext cx="257600" cy="133225"/>
          </a:xfrm>
          <a:custGeom>
            <a:rect b="b" l="l" r="r" t="t"/>
            <a:pathLst>
              <a:path extrusionOk="0" h="5329" w="10304">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5"/>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Wrangling</a:t>
            </a:r>
            <a:endParaRPr/>
          </a:p>
        </p:txBody>
      </p:sp>
      <p:sp>
        <p:nvSpPr>
          <p:cNvPr id="503" name="Google Shape;503;p55"/>
          <p:cNvSpPr txBox="1"/>
          <p:nvPr/>
        </p:nvSpPr>
        <p:spPr>
          <a:xfrm>
            <a:off x="242875" y="1477150"/>
            <a:ext cx="4921800" cy="2306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solidFill>
                  <a:schemeClr val="dk1"/>
                </a:solidFill>
                <a:latin typeface="Merriweather"/>
                <a:ea typeface="Merriweather"/>
                <a:cs typeface="Merriweather"/>
                <a:sym typeface="Merriweather"/>
              </a:rPr>
              <a:t>Data filtering using SQL:</a:t>
            </a:r>
            <a:endParaRPr sz="1300">
              <a:solidFill>
                <a:schemeClr val="dk1"/>
              </a:solidFill>
              <a:latin typeface="Merriweather"/>
              <a:ea typeface="Merriweather"/>
              <a:cs typeface="Merriweather"/>
              <a:sym typeface="Merriweather"/>
            </a:endParaRPr>
          </a:p>
          <a:p>
            <a:pPr indent="-311150" lvl="0" marL="457200" rtl="0" algn="l">
              <a:lnSpc>
                <a:spcPct val="150000"/>
              </a:lnSpc>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Replace the missing values with NULL or DATA NOT AVAILABLE </a:t>
            </a:r>
            <a:endParaRPr sz="1300">
              <a:solidFill>
                <a:schemeClr val="dk1"/>
              </a:solidFill>
              <a:latin typeface="Merriweather"/>
              <a:ea typeface="Merriweather"/>
              <a:cs typeface="Merriweather"/>
              <a:sym typeface="Merriweather"/>
            </a:endParaRPr>
          </a:p>
          <a:p>
            <a:pPr indent="-311150" lvl="0" marL="457200" rtl="0" algn="l">
              <a:lnSpc>
                <a:spcPct val="150000"/>
              </a:lnSpc>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Group amt_income_level, cnt_children, amt_credit, amt_annuity, amt_req_credit_bureau_hour,  and </a:t>
            </a:r>
            <a:r>
              <a:rPr lang="en" sz="1300">
                <a:solidFill>
                  <a:schemeClr val="dk1"/>
                </a:solidFill>
                <a:latin typeface="Merriweather"/>
                <a:ea typeface="Merriweather"/>
                <a:cs typeface="Merriweather"/>
                <a:sym typeface="Merriweather"/>
              </a:rPr>
              <a:t>amt_req_credit_bureau_day</a:t>
            </a:r>
            <a:r>
              <a:rPr lang="en" sz="1300">
                <a:solidFill>
                  <a:schemeClr val="dk1"/>
                </a:solidFill>
                <a:latin typeface="Merriweather"/>
                <a:ea typeface="Merriweather"/>
                <a:cs typeface="Merriweather"/>
                <a:sym typeface="Merriweather"/>
              </a:rPr>
              <a:t> into categories to gain a better understanding of client’s demographic </a:t>
            </a:r>
            <a:endParaRPr sz="1300">
              <a:solidFill>
                <a:schemeClr val="dk1"/>
              </a:solidFill>
              <a:latin typeface="Merriweather"/>
              <a:ea typeface="Merriweather"/>
              <a:cs typeface="Merriweather"/>
              <a:sym typeface="Merriweather"/>
            </a:endParaRPr>
          </a:p>
          <a:p>
            <a:pPr indent="-311150" lvl="0" marL="457200" rtl="0" algn="l">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Calculate days_birth by dividing the dates by 365 to get the estimated age, and create categories of age groups </a:t>
            </a:r>
            <a:endParaRPr sz="13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p:txBody>
      </p:sp>
      <p:sp>
        <p:nvSpPr>
          <p:cNvPr id="504" name="Google Shape;504;p55"/>
          <p:cNvSpPr txBox="1"/>
          <p:nvPr/>
        </p:nvSpPr>
        <p:spPr>
          <a:xfrm>
            <a:off x="5972325" y="1764100"/>
            <a:ext cx="2848200" cy="29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Amt_income_level_group:</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304800" lvl="0" marL="457200" rtl="0" algn="l">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lower group  - </a:t>
            </a:r>
            <a:r>
              <a:rPr lang="en" sz="1200">
                <a:solidFill>
                  <a:schemeClr val="dk1"/>
                </a:solidFill>
                <a:latin typeface="Merriweather"/>
                <a:ea typeface="Merriweather"/>
                <a:cs typeface="Merriweather"/>
                <a:sym typeface="Merriweather"/>
              </a:rPr>
              <a:t>&lt;=100k</a:t>
            </a:r>
            <a:endParaRPr sz="1200">
              <a:solidFill>
                <a:schemeClr val="dk1"/>
              </a:solidFill>
              <a:latin typeface="Merriweather"/>
              <a:ea typeface="Merriweather"/>
              <a:cs typeface="Merriweather"/>
              <a:sym typeface="Merriweather"/>
            </a:endParaRPr>
          </a:p>
          <a:p>
            <a:pPr indent="-304800" lvl="0" marL="457200" rtl="0" algn="l">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Lower middle group - 100k - 150k</a:t>
            </a:r>
            <a:endParaRPr sz="1200">
              <a:solidFill>
                <a:schemeClr val="dk1"/>
              </a:solidFill>
              <a:latin typeface="Merriweather"/>
              <a:ea typeface="Merriweather"/>
              <a:cs typeface="Merriweather"/>
              <a:sym typeface="Merriweather"/>
            </a:endParaRPr>
          </a:p>
          <a:p>
            <a:pPr indent="-304800" lvl="0" marL="457200" rtl="0" algn="l">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Upper middle group - 150k - 200k</a:t>
            </a:r>
            <a:endParaRPr sz="1200">
              <a:solidFill>
                <a:schemeClr val="dk1"/>
              </a:solidFill>
              <a:latin typeface="Merriweather"/>
              <a:ea typeface="Merriweather"/>
              <a:cs typeface="Merriweather"/>
              <a:sym typeface="Merriweather"/>
            </a:endParaRPr>
          </a:p>
          <a:p>
            <a:pPr indent="-304800" lvl="0" marL="457200" rtl="0" algn="l">
              <a:spcBef>
                <a:spcPts val="0"/>
              </a:spcBef>
              <a:spcAft>
                <a:spcPts val="0"/>
              </a:spcAft>
              <a:buClr>
                <a:schemeClr val="dk1"/>
              </a:buClr>
              <a:buSzPts val="1200"/>
              <a:buFont typeface="Merriweather"/>
              <a:buChar char="●"/>
            </a:pPr>
            <a:r>
              <a:rPr lang="en" sz="1200">
                <a:solidFill>
                  <a:schemeClr val="dk1"/>
                </a:solidFill>
                <a:latin typeface="Merriweather"/>
                <a:ea typeface="Merriweather"/>
                <a:cs typeface="Merriweather"/>
                <a:sym typeface="Merriweather"/>
              </a:rPr>
              <a:t>Upper group - &gt;200k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Final dataset: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12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19 variables and 307,511 </a:t>
            </a:r>
            <a:r>
              <a:rPr lang="en" sz="1200">
                <a:solidFill>
                  <a:schemeClr val="dk1"/>
                </a:solidFill>
                <a:latin typeface="Merriweather"/>
                <a:ea typeface="Merriweather"/>
                <a:cs typeface="Merriweather"/>
                <a:sym typeface="Merriweather"/>
              </a:rPr>
              <a:t>observations</a:t>
            </a: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p:txBody>
      </p:sp>
      <p:sp>
        <p:nvSpPr>
          <p:cNvPr id="505" name="Google Shape;505;p55"/>
          <p:cNvSpPr/>
          <p:nvPr/>
        </p:nvSpPr>
        <p:spPr>
          <a:xfrm>
            <a:off x="4867200" y="2943700"/>
            <a:ext cx="1009500" cy="42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erriweather"/>
              <a:ea typeface="Merriweather"/>
              <a:cs typeface="Merriweather"/>
              <a:sym typeface="Merriweathe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6"/>
          <p:cNvSpPr/>
          <p:nvPr/>
        </p:nvSpPr>
        <p:spPr>
          <a:xfrm>
            <a:off x="7543738" y="990469"/>
            <a:ext cx="257600" cy="133225"/>
          </a:xfrm>
          <a:custGeom>
            <a:rect b="b" l="l" r="r" t="t"/>
            <a:pathLst>
              <a:path extrusionOk="0" h="5329" w="10304">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6"/>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Dimension Model</a:t>
            </a:r>
            <a:endParaRPr/>
          </a:p>
        </p:txBody>
      </p:sp>
      <p:pic>
        <p:nvPicPr>
          <p:cNvPr id="512" name="Google Shape;512;p56"/>
          <p:cNvPicPr preferRelativeResize="0"/>
          <p:nvPr/>
        </p:nvPicPr>
        <p:blipFill rotWithShape="1">
          <a:blip r:embed="rId3">
            <a:alphaModFix/>
          </a:blip>
          <a:srcRect b="5482" l="1936" r="2185" t="5951"/>
          <a:stretch/>
        </p:blipFill>
        <p:spPr>
          <a:xfrm>
            <a:off x="0" y="1534450"/>
            <a:ext cx="9144000" cy="353131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grpSp>
        <p:nvGrpSpPr>
          <p:cNvPr id="517" name="Google Shape;517;p57"/>
          <p:cNvGrpSpPr/>
          <p:nvPr/>
        </p:nvGrpSpPr>
        <p:grpSpPr>
          <a:xfrm>
            <a:off x="713200" y="944850"/>
            <a:ext cx="7717500" cy="3253800"/>
            <a:chOff x="713200" y="944850"/>
            <a:chExt cx="7717500" cy="3253800"/>
          </a:xfrm>
        </p:grpSpPr>
        <p:sp>
          <p:nvSpPr>
            <p:cNvPr id="518" name="Google Shape;518;p57"/>
            <p:cNvSpPr/>
            <p:nvPr/>
          </p:nvSpPr>
          <p:spPr>
            <a:xfrm>
              <a:off x="713200" y="944850"/>
              <a:ext cx="7717500" cy="3253800"/>
            </a:xfrm>
            <a:prstGeom prst="roundRect">
              <a:avLst>
                <a:gd fmla="val 5555"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9" name="Google Shape;519;p57"/>
            <p:cNvCxnSpPr/>
            <p:nvPr/>
          </p:nvCxnSpPr>
          <p:spPr>
            <a:xfrm>
              <a:off x="726577" y="1422645"/>
              <a:ext cx="7702800" cy="0"/>
            </a:xfrm>
            <a:prstGeom prst="straightConnector1">
              <a:avLst/>
            </a:prstGeom>
            <a:noFill/>
            <a:ln cap="flat" cmpd="sng" w="19050">
              <a:solidFill>
                <a:schemeClr val="dk1"/>
              </a:solidFill>
              <a:prstDash val="solid"/>
              <a:round/>
              <a:headEnd len="med" w="med" type="none"/>
              <a:tailEnd len="med" w="med" type="none"/>
            </a:ln>
          </p:spPr>
        </p:cxnSp>
      </p:grpSp>
      <p:sp>
        <p:nvSpPr>
          <p:cNvPr id="520" name="Google Shape;520;p57"/>
          <p:cNvSpPr txBox="1"/>
          <p:nvPr>
            <p:ph type="title"/>
          </p:nvPr>
        </p:nvSpPr>
        <p:spPr>
          <a:xfrm>
            <a:off x="1459050" y="1640725"/>
            <a:ext cx="6225900" cy="75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Ask 3</a:t>
            </a:r>
            <a:endParaRPr>
              <a:latin typeface="Merriweather"/>
              <a:ea typeface="Merriweather"/>
              <a:cs typeface="Merriweather"/>
              <a:sym typeface="Merriweather"/>
            </a:endParaRPr>
          </a:p>
        </p:txBody>
      </p:sp>
      <p:sp>
        <p:nvSpPr>
          <p:cNvPr id="521" name="Google Shape;521;p57"/>
          <p:cNvSpPr txBox="1"/>
          <p:nvPr>
            <p:ph idx="1" type="subTitle"/>
          </p:nvPr>
        </p:nvSpPr>
        <p:spPr>
          <a:xfrm>
            <a:off x="2643550" y="2529949"/>
            <a:ext cx="3856800" cy="1336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2500"/>
              <a:t>Data Analysis</a:t>
            </a:r>
            <a:endParaRPr sz="2500"/>
          </a:p>
        </p:txBody>
      </p:sp>
      <p:sp>
        <p:nvSpPr>
          <p:cNvPr id="522" name="Google Shape;522;p57"/>
          <p:cNvSpPr/>
          <p:nvPr/>
        </p:nvSpPr>
        <p:spPr>
          <a:xfrm>
            <a:off x="7971538" y="1111338"/>
            <a:ext cx="257600" cy="133225"/>
          </a:xfrm>
          <a:custGeom>
            <a:rect b="b" l="l" r="r" t="t"/>
            <a:pathLst>
              <a:path extrusionOk="0" h="5329" w="10304">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ph idx="4294967295" type="body"/>
          </p:nvPr>
        </p:nvSpPr>
        <p:spPr>
          <a:xfrm>
            <a:off x="839325" y="1460425"/>
            <a:ext cx="7582800" cy="2960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We wrangled the data into dimensional </a:t>
            </a:r>
            <a:r>
              <a:rPr lang="en"/>
              <a:t>model using SQL to answer business questions.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In general, cash loans tend to have higher default rate compared to revolving loans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Male tend to have higher default rate among all monthly income groups compared to female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t>Expectation</a:t>
            </a:r>
            <a:r>
              <a:rPr lang="en" u="sng"/>
              <a:t>: </a:t>
            </a:r>
            <a:r>
              <a:rPr lang="en"/>
              <a:t> </a:t>
            </a:r>
            <a:endParaRPr/>
          </a:p>
          <a:p>
            <a:pPr indent="0" lvl="0" marL="0" rtl="0" algn="l">
              <a:spcBef>
                <a:spcPts val="0"/>
              </a:spcBef>
              <a:spcAft>
                <a:spcPts val="0"/>
              </a:spcAft>
              <a:buNone/>
            </a:pPr>
            <a:r>
              <a:rPr lang="en"/>
              <a:t>Income, occupation, and loan types will make a great contribution to default rate </a:t>
            </a:r>
            <a:endParaRPr u="sng"/>
          </a:p>
        </p:txBody>
      </p:sp>
      <p:grpSp>
        <p:nvGrpSpPr>
          <p:cNvPr id="276" name="Google Shape;276;p31"/>
          <p:cNvGrpSpPr/>
          <p:nvPr/>
        </p:nvGrpSpPr>
        <p:grpSpPr>
          <a:xfrm>
            <a:off x="8422125" y="298550"/>
            <a:ext cx="327600" cy="327600"/>
            <a:chOff x="9379775" y="1529850"/>
            <a:chExt cx="327600" cy="327600"/>
          </a:xfrm>
        </p:grpSpPr>
        <p:sp>
          <p:nvSpPr>
            <p:cNvPr id="277" name="Google Shape;277;p31"/>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1"/>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grpSp>
        <p:nvGrpSpPr>
          <p:cNvPr id="279" name="Google Shape;279;p31"/>
          <p:cNvGrpSpPr/>
          <p:nvPr/>
        </p:nvGrpSpPr>
        <p:grpSpPr>
          <a:xfrm>
            <a:off x="394125" y="298550"/>
            <a:ext cx="327600" cy="327600"/>
            <a:chOff x="5471550" y="4685975"/>
            <a:chExt cx="327600" cy="327600"/>
          </a:xfrm>
        </p:grpSpPr>
        <p:sp>
          <p:nvSpPr>
            <p:cNvPr id="280" name="Google Shape;280;p31"/>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31"/>
          <p:cNvSpPr txBox="1"/>
          <p:nvPr>
            <p:ph idx="4294967295" type="title"/>
          </p:nvPr>
        </p:nvSpPr>
        <p:spPr>
          <a:xfrm>
            <a:off x="713175" y="626150"/>
            <a:ext cx="7717500" cy="57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Summary &amp; Expectation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8"/>
          <p:cNvSpPr txBox="1"/>
          <p:nvPr>
            <p:ph type="title"/>
          </p:nvPr>
        </p:nvSpPr>
        <p:spPr>
          <a:xfrm>
            <a:off x="2454150" y="1847550"/>
            <a:ext cx="4235700" cy="144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 dimensional model to answer the three business questions! </a:t>
            </a:r>
            <a:endParaRPr/>
          </a:p>
        </p:txBody>
      </p:sp>
      <p:pic>
        <p:nvPicPr>
          <p:cNvPr descr="page10image1600149584" id="528" name="Google Shape;528;p58"/>
          <p:cNvPicPr preferRelativeResize="0"/>
          <p:nvPr/>
        </p:nvPicPr>
        <p:blipFill>
          <a:blip r:embed="rId3">
            <a:alphaModFix/>
          </a:blip>
          <a:stretch>
            <a:fillRect/>
          </a:stretch>
        </p:blipFill>
        <p:spPr>
          <a:xfrm>
            <a:off x="152400" y="2295225"/>
            <a:ext cx="2247900" cy="27860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9"/>
          <p:cNvSpPr txBox="1"/>
          <p:nvPr>
            <p:ph type="title"/>
          </p:nvPr>
        </p:nvSpPr>
        <p:spPr>
          <a:xfrm>
            <a:off x="409800" y="640575"/>
            <a:ext cx="83244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Q1: </a:t>
            </a:r>
            <a:r>
              <a:rPr b="0" lang="en" sz="1800">
                <a:latin typeface="Spectral SemiBold"/>
                <a:ea typeface="Spectral SemiBold"/>
                <a:cs typeface="Spectral SemiBold"/>
                <a:sym typeface="Spectral SemiBold"/>
              </a:rPr>
              <a:t>what is the average loan default rate? What are the loan types along with which income levels have the higher default rate? </a:t>
            </a:r>
            <a:endParaRPr sz="1800"/>
          </a:p>
        </p:txBody>
      </p:sp>
      <p:sp>
        <p:nvSpPr>
          <p:cNvPr id="534" name="Google Shape;534;p59"/>
          <p:cNvSpPr txBox="1"/>
          <p:nvPr/>
        </p:nvSpPr>
        <p:spPr>
          <a:xfrm>
            <a:off x="106275" y="1328050"/>
            <a:ext cx="3698400" cy="29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Merriweather"/>
                <a:ea typeface="Merriweather"/>
                <a:cs typeface="Merriweather"/>
                <a:sym typeface="Merriweather"/>
              </a:rPr>
              <a:t>Observations:</a:t>
            </a:r>
            <a:endParaRPr sz="13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13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300">
                <a:solidFill>
                  <a:schemeClr val="dk1"/>
                </a:solidFill>
                <a:latin typeface="Merriweather"/>
                <a:ea typeface="Merriweather"/>
                <a:cs typeface="Merriweather"/>
                <a:sym typeface="Merriweather"/>
              </a:rPr>
              <a:t>Avg_default_rate: 0.081</a:t>
            </a:r>
            <a:endParaRPr sz="13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1300">
              <a:solidFill>
                <a:schemeClr val="dk1"/>
              </a:solidFill>
              <a:latin typeface="Merriweather"/>
              <a:ea typeface="Merriweather"/>
              <a:cs typeface="Merriweather"/>
              <a:sym typeface="Merriweather"/>
            </a:endParaRPr>
          </a:p>
          <a:p>
            <a:pPr indent="-311150" lvl="0" marL="457200" rtl="0" algn="l">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Lower middle income group (100k - 150k) have the highest default rate of 0.089 among cash loan </a:t>
            </a:r>
            <a:endParaRPr sz="1300">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sz="1300">
              <a:solidFill>
                <a:schemeClr val="dk1"/>
              </a:solidFill>
              <a:latin typeface="Merriweather"/>
              <a:ea typeface="Merriweather"/>
              <a:cs typeface="Merriweather"/>
              <a:sym typeface="Merriweather"/>
            </a:endParaRPr>
          </a:p>
          <a:p>
            <a:pPr indent="-311150" lvl="0" marL="457200" rtl="0" algn="l">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Lower income group (&lt;=100k) have the highest default rate of 0.068 among revolving loan </a:t>
            </a:r>
            <a:endParaRPr sz="1300">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sz="1300">
              <a:solidFill>
                <a:schemeClr val="dk1"/>
              </a:solidFill>
              <a:latin typeface="Merriweather"/>
              <a:ea typeface="Merriweather"/>
              <a:cs typeface="Merriweather"/>
              <a:sym typeface="Merriweather"/>
            </a:endParaRPr>
          </a:p>
          <a:p>
            <a:pPr indent="-311150" lvl="0" marL="457200" rtl="0" algn="l">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Overall, cash loan in each monthly income </a:t>
            </a:r>
            <a:r>
              <a:rPr lang="en" sz="1300">
                <a:solidFill>
                  <a:schemeClr val="dk1"/>
                </a:solidFill>
                <a:latin typeface="Merriweather"/>
                <a:ea typeface="Merriweather"/>
                <a:cs typeface="Merriweather"/>
                <a:sym typeface="Merriweather"/>
              </a:rPr>
              <a:t>group </a:t>
            </a:r>
            <a:r>
              <a:rPr lang="en" sz="1300">
                <a:solidFill>
                  <a:schemeClr val="dk1"/>
                </a:solidFill>
                <a:latin typeface="Merriweather"/>
                <a:ea typeface="Merriweather"/>
                <a:cs typeface="Merriweather"/>
                <a:sym typeface="Merriweather"/>
              </a:rPr>
              <a:t>tend to have higher default rate compared to revolving loans</a:t>
            </a:r>
            <a:endParaRPr sz="1300">
              <a:solidFill>
                <a:schemeClr val="dk1"/>
              </a:solidFill>
              <a:latin typeface="Merriweather"/>
              <a:ea typeface="Merriweather"/>
              <a:cs typeface="Merriweather"/>
              <a:sym typeface="Merriweather"/>
            </a:endParaRPr>
          </a:p>
        </p:txBody>
      </p:sp>
      <p:sp>
        <p:nvSpPr>
          <p:cNvPr id="535" name="Google Shape;535;p59"/>
          <p:cNvSpPr txBox="1"/>
          <p:nvPr/>
        </p:nvSpPr>
        <p:spPr>
          <a:xfrm>
            <a:off x="4229575" y="2316700"/>
            <a:ext cx="446400" cy="1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p:txBody>
      </p:sp>
      <p:pic>
        <p:nvPicPr>
          <p:cNvPr id="536" name="Google Shape;536;p59"/>
          <p:cNvPicPr preferRelativeResize="0"/>
          <p:nvPr/>
        </p:nvPicPr>
        <p:blipFill>
          <a:blip r:embed="rId3">
            <a:alphaModFix/>
          </a:blip>
          <a:stretch>
            <a:fillRect/>
          </a:stretch>
        </p:blipFill>
        <p:spPr>
          <a:xfrm>
            <a:off x="3924075" y="1407875"/>
            <a:ext cx="4997652" cy="34159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0"/>
          <p:cNvSpPr txBox="1"/>
          <p:nvPr>
            <p:ph type="title"/>
          </p:nvPr>
        </p:nvSpPr>
        <p:spPr>
          <a:xfrm>
            <a:off x="223175" y="541975"/>
            <a:ext cx="8714100" cy="67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Q2: </a:t>
            </a:r>
            <a:r>
              <a:rPr b="0" lang="en" sz="1800">
                <a:latin typeface="Spectral SemiBold"/>
                <a:ea typeface="Spectral SemiBold"/>
                <a:cs typeface="Spectral SemiBold"/>
                <a:sym typeface="Spectral SemiBold"/>
              </a:rPr>
              <a:t>what are the differences between females and males regarding their average income and default rate?</a:t>
            </a:r>
            <a:endParaRPr b="0" sz="1800">
              <a:latin typeface="Spectral SemiBold"/>
              <a:ea typeface="Spectral SemiBold"/>
              <a:cs typeface="Spectral SemiBold"/>
              <a:sym typeface="Spectral SemiBold"/>
            </a:endParaRPr>
          </a:p>
        </p:txBody>
      </p:sp>
      <p:sp>
        <p:nvSpPr>
          <p:cNvPr id="542" name="Google Shape;542;p60"/>
          <p:cNvSpPr txBox="1"/>
          <p:nvPr/>
        </p:nvSpPr>
        <p:spPr>
          <a:xfrm>
            <a:off x="5207250" y="1562175"/>
            <a:ext cx="3421800" cy="27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erriweather"/>
                <a:ea typeface="Merriweather"/>
                <a:cs typeface="Merriweather"/>
                <a:sym typeface="Merriweather"/>
              </a:rPr>
              <a:t>Observations:</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Female have lower average monthly income compared to male </a:t>
            </a:r>
            <a:endParaRPr>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Male have higher default rate compared to female </a:t>
            </a:r>
            <a:endParaRPr>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Overall, </a:t>
            </a:r>
            <a:r>
              <a:rPr lang="en">
                <a:solidFill>
                  <a:schemeClr val="dk1"/>
                </a:solidFill>
                <a:latin typeface="Merriweather"/>
                <a:ea typeface="Merriweather"/>
                <a:cs typeface="Merriweather"/>
                <a:sym typeface="Merriweather"/>
              </a:rPr>
              <a:t>male</a:t>
            </a:r>
            <a:r>
              <a:rPr lang="en">
                <a:solidFill>
                  <a:schemeClr val="dk1"/>
                </a:solidFill>
                <a:latin typeface="Merriweather"/>
                <a:ea typeface="Merriweather"/>
                <a:cs typeface="Merriweather"/>
                <a:sym typeface="Merriweather"/>
              </a:rPr>
              <a:t> have higher average monthly income and higher </a:t>
            </a:r>
            <a:r>
              <a:rPr lang="en">
                <a:solidFill>
                  <a:schemeClr val="dk1"/>
                </a:solidFill>
                <a:latin typeface="Merriweather"/>
                <a:ea typeface="Merriweather"/>
                <a:cs typeface="Merriweather"/>
                <a:sym typeface="Merriweather"/>
              </a:rPr>
              <a:t>default rate </a:t>
            </a:r>
            <a:endParaRPr>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p:txBody>
      </p:sp>
      <p:pic>
        <p:nvPicPr>
          <p:cNvPr id="543" name="Google Shape;543;p60"/>
          <p:cNvPicPr preferRelativeResize="0"/>
          <p:nvPr/>
        </p:nvPicPr>
        <p:blipFill>
          <a:blip r:embed="rId3">
            <a:alphaModFix/>
          </a:blip>
          <a:stretch>
            <a:fillRect/>
          </a:stretch>
        </p:blipFill>
        <p:spPr>
          <a:xfrm>
            <a:off x="223175" y="1386713"/>
            <a:ext cx="4615749" cy="3135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1"/>
          <p:cNvSpPr txBox="1"/>
          <p:nvPr>
            <p:ph type="title"/>
          </p:nvPr>
        </p:nvSpPr>
        <p:spPr>
          <a:xfrm>
            <a:off x="446350" y="746825"/>
            <a:ext cx="78462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0" lang="en" sz="2800">
                <a:latin typeface="Spectral SemiBold"/>
                <a:ea typeface="Spectral SemiBold"/>
                <a:cs typeface="Spectral SemiBold"/>
                <a:sym typeface="Spectral SemiBold"/>
              </a:rPr>
              <a:t>Cont Q2</a:t>
            </a:r>
            <a:r>
              <a:rPr b="0" lang="en">
                <a:latin typeface="Spectral SemiBold"/>
                <a:ea typeface="Spectral SemiBold"/>
                <a:cs typeface="Spectral SemiBold"/>
                <a:sym typeface="Spectral SemiBold"/>
              </a:rPr>
              <a:t>:</a:t>
            </a:r>
            <a:r>
              <a:rPr b="0" lang="en">
                <a:latin typeface="Spectral SemiBold"/>
                <a:ea typeface="Spectral SemiBold"/>
                <a:cs typeface="Spectral SemiBold"/>
                <a:sym typeface="Spectral SemiBold"/>
              </a:rPr>
              <a:t> </a:t>
            </a:r>
            <a:r>
              <a:rPr b="0" lang="en" sz="1800">
                <a:latin typeface="Spectral SemiBold"/>
                <a:ea typeface="Spectral SemiBold"/>
                <a:cs typeface="Spectral SemiBold"/>
                <a:sym typeface="Spectral SemiBold"/>
              </a:rPr>
              <a:t>Also, within each gender group, which income level shows the highest frequency of defaults?</a:t>
            </a:r>
            <a:endParaRPr b="0" sz="1800">
              <a:latin typeface="Spectral SemiBold"/>
              <a:ea typeface="Spectral SemiBold"/>
              <a:cs typeface="Spectral SemiBold"/>
              <a:sym typeface="Spectral SemiBold"/>
            </a:endParaRPr>
          </a:p>
          <a:p>
            <a:pPr indent="0" lvl="0" marL="0" rtl="0" algn="ctr">
              <a:spcBef>
                <a:spcPts val="0"/>
              </a:spcBef>
              <a:spcAft>
                <a:spcPts val="0"/>
              </a:spcAft>
              <a:buNone/>
            </a:pPr>
            <a:r>
              <a:t/>
            </a:r>
            <a:endParaRPr/>
          </a:p>
        </p:txBody>
      </p:sp>
      <p:sp>
        <p:nvSpPr>
          <p:cNvPr id="549" name="Google Shape;549;p61"/>
          <p:cNvSpPr txBox="1"/>
          <p:nvPr/>
        </p:nvSpPr>
        <p:spPr>
          <a:xfrm>
            <a:off x="5696100" y="1395325"/>
            <a:ext cx="3188100" cy="30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erriweather"/>
                <a:ea typeface="Merriweather"/>
                <a:cs typeface="Merriweather"/>
                <a:sym typeface="Merriweather"/>
              </a:rPr>
              <a:t>Observations:</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lower middle income groups have the highest default rate of 11.54% among male</a:t>
            </a:r>
            <a:endParaRPr>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Lower income </a:t>
            </a:r>
            <a:r>
              <a:rPr lang="en">
                <a:solidFill>
                  <a:schemeClr val="dk1"/>
                </a:solidFill>
                <a:latin typeface="Merriweather"/>
                <a:ea typeface="Merriweather"/>
                <a:cs typeface="Merriweather"/>
                <a:sym typeface="Merriweather"/>
              </a:rPr>
              <a:t>groups have the highest default rate of 7.43% among female </a:t>
            </a:r>
            <a:endParaRPr>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Overall, male have higher default rate than female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p:txBody>
      </p:sp>
      <p:pic>
        <p:nvPicPr>
          <p:cNvPr id="550" name="Google Shape;550;p61"/>
          <p:cNvPicPr preferRelativeResize="0"/>
          <p:nvPr/>
        </p:nvPicPr>
        <p:blipFill rotWithShape="1">
          <a:blip r:embed="rId3">
            <a:alphaModFix/>
          </a:blip>
          <a:srcRect b="0" l="0" r="1283" t="0"/>
          <a:stretch/>
        </p:blipFill>
        <p:spPr>
          <a:xfrm>
            <a:off x="200500" y="1395313"/>
            <a:ext cx="5543700" cy="330651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2"/>
          <p:cNvSpPr txBox="1"/>
          <p:nvPr>
            <p:ph type="title"/>
          </p:nvPr>
        </p:nvSpPr>
        <p:spPr>
          <a:xfrm>
            <a:off x="713225" y="608700"/>
            <a:ext cx="7717500" cy="57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Q3: </a:t>
            </a:r>
            <a:r>
              <a:rPr lang="en" sz="1600">
                <a:latin typeface="Spectral"/>
                <a:ea typeface="Spectral"/>
                <a:cs typeface="Spectral"/>
                <a:sym typeface="Spectral"/>
              </a:rPr>
              <a:t>How can we identify and categorize the risk profiles of our loan applicants based on their income level, age group, and occupation?</a:t>
            </a:r>
            <a:endParaRPr sz="1600">
              <a:latin typeface="Spectral"/>
              <a:ea typeface="Spectral"/>
              <a:cs typeface="Spectral"/>
              <a:sym typeface="Spectral"/>
            </a:endParaRPr>
          </a:p>
        </p:txBody>
      </p:sp>
      <p:sp>
        <p:nvSpPr>
          <p:cNvPr id="556" name="Google Shape;556;p62"/>
          <p:cNvSpPr txBox="1"/>
          <p:nvPr/>
        </p:nvSpPr>
        <p:spPr>
          <a:xfrm>
            <a:off x="491225" y="1371050"/>
            <a:ext cx="8161500" cy="6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Spectral"/>
                <a:ea typeface="Spectral"/>
                <a:cs typeface="Spectral"/>
                <a:sym typeface="Spectral"/>
              </a:rPr>
              <a:t>Specifically, which income group has the highest overall default rate, and within this group, which age bracket is most prone to defaulting? </a:t>
            </a:r>
            <a:endParaRPr b="1">
              <a:solidFill>
                <a:schemeClr val="dk1"/>
              </a:solidFill>
              <a:latin typeface="Spectral"/>
              <a:ea typeface="Spectral"/>
              <a:cs typeface="Spectral"/>
              <a:sym typeface="Spectral"/>
            </a:endParaRPr>
          </a:p>
        </p:txBody>
      </p:sp>
      <p:pic>
        <p:nvPicPr>
          <p:cNvPr id="557" name="Google Shape;557;p62"/>
          <p:cNvPicPr preferRelativeResize="0"/>
          <p:nvPr/>
        </p:nvPicPr>
        <p:blipFill>
          <a:blip r:embed="rId3">
            <a:alphaModFix/>
          </a:blip>
          <a:stretch>
            <a:fillRect/>
          </a:stretch>
        </p:blipFill>
        <p:spPr>
          <a:xfrm>
            <a:off x="713225" y="1912874"/>
            <a:ext cx="3443435" cy="2267526"/>
          </a:xfrm>
          <a:prstGeom prst="rect">
            <a:avLst/>
          </a:prstGeom>
          <a:noFill/>
          <a:ln>
            <a:noFill/>
          </a:ln>
        </p:spPr>
      </p:pic>
      <p:pic>
        <p:nvPicPr>
          <p:cNvPr id="558" name="Google Shape;558;p62"/>
          <p:cNvPicPr preferRelativeResize="0"/>
          <p:nvPr/>
        </p:nvPicPr>
        <p:blipFill>
          <a:blip r:embed="rId4">
            <a:alphaModFix/>
          </a:blip>
          <a:stretch>
            <a:fillRect/>
          </a:stretch>
        </p:blipFill>
        <p:spPr>
          <a:xfrm>
            <a:off x="4721725" y="1912875"/>
            <a:ext cx="3486173" cy="2267525"/>
          </a:xfrm>
          <a:prstGeom prst="rect">
            <a:avLst/>
          </a:prstGeom>
          <a:noFill/>
          <a:ln>
            <a:noFill/>
          </a:ln>
        </p:spPr>
      </p:pic>
      <p:sp>
        <p:nvSpPr>
          <p:cNvPr id="559" name="Google Shape;559;p62"/>
          <p:cNvSpPr txBox="1"/>
          <p:nvPr/>
        </p:nvSpPr>
        <p:spPr>
          <a:xfrm>
            <a:off x="636375" y="4138950"/>
            <a:ext cx="3994500" cy="3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Lower middle income group have the highest default rate - 0.0862</a:t>
            </a:r>
            <a:endParaRPr sz="1200">
              <a:solidFill>
                <a:schemeClr val="dk1"/>
              </a:solidFill>
              <a:latin typeface="Merriweather"/>
              <a:ea typeface="Merriweather"/>
              <a:cs typeface="Merriweather"/>
              <a:sym typeface="Merriweather"/>
            </a:endParaRPr>
          </a:p>
        </p:txBody>
      </p:sp>
      <p:sp>
        <p:nvSpPr>
          <p:cNvPr id="560" name="Google Shape;560;p62"/>
          <p:cNvSpPr txBox="1"/>
          <p:nvPr/>
        </p:nvSpPr>
        <p:spPr>
          <a:xfrm>
            <a:off x="4809925" y="4138950"/>
            <a:ext cx="3135000" cy="3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21-30 years have the highest default rate - 0.1232</a:t>
            </a:r>
            <a:endParaRPr sz="1200">
              <a:solidFill>
                <a:schemeClr val="dk1"/>
              </a:solidFill>
              <a:latin typeface="Merriweather"/>
              <a:ea typeface="Merriweather"/>
              <a:cs typeface="Merriweather"/>
              <a:sym typeface="Merriweathe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3"/>
          <p:cNvSpPr txBox="1"/>
          <p:nvPr>
            <p:ph type="title"/>
          </p:nvPr>
        </p:nvSpPr>
        <p:spPr>
          <a:xfrm>
            <a:off x="702625" y="651200"/>
            <a:ext cx="7969200" cy="57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 Q3: </a:t>
            </a:r>
            <a:r>
              <a:rPr lang="en" sz="1700">
                <a:latin typeface="Spectral"/>
                <a:ea typeface="Spectral"/>
                <a:cs typeface="Spectral"/>
                <a:sym typeface="Spectral"/>
              </a:rPr>
              <a:t>Furthermore, among the high-risk age bracket in the highest defaulting income group, what are the common occupation types, and how do their default rates compare?</a:t>
            </a:r>
            <a:endParaRPr sz="1700">
              <a:latin typeface="Spectral"/>
              <a:ea typeface="Spectral"/>
              <a:cs typeface="Spectral"/>
              <a:sym typeface="Spectral"/>
            </a:endParaRPr>
          </a:p>
        </p:txBody>
      </p:sp>
      <p:pic>
        <p:nvPicPr>
          <p:cNvPr id="566" name="Google Shape;566;p63"/>
          <p:cNvPicPr preferRelativeResize="0"/>
          <p:nvPr/>
        </p:nvPicPr>
        <p:blipFill>
          <a:blip r:embed="rId3">
            <a:alphaModFix/>
          </a:blip>
          <a:stretch>
            <a:fillRect/>
          </a:stretch>
        </p:blipFill>
        <p:spPr>
          <a:xfrm>
            <a:off x="382600" y="1446700"/>
            <a:ext cx="5203848" cy="3622424"/>
          </a:xfrm>
          <a:prstGeom prst="rect">
            <a:avLst/>
          </a:prstGeom>
          <a:noFill/>
          <a:ln>
            <a:noFill/>
          </a:ln>
        </p:spPr>
      </p:pic>
      <p:sp>
        <p:nvSpPr>
          <p:cNvPr id="567" name="Google Shape;567;p63"/>
          <p:cNvSpPr txBox="1"/>
          <p:nvPr/>
        </p:nvSpPr>
        <p:spPr>
          <a:xfrm>
            <a:off x="5823625" y="1446700"/>
            <a:ext cx="2975700" cy="29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Merriweather"/>
                <a:ea typeface="Merriweather"/>
                <a:cs typeface="Merriweather"/>
                <a:sym typeface="Merriweather"/>
              </a:rPr>
              <a:t>Observations</a:t>
            </a:r>
            <a:r>
              <a:rPr lang="en" sz="1300">
                <a:solidFill>
                  <a:schemeClr val="dk1"/>
                </a:solidFill>
                <a:latin typeface="Merriweather"/>
                <a:ea typeface="Merriweather"/>
                <a:cs typeface="Merriweather"/>
                <a:sym typeface="Merriweather"/>
              </a:rPr>
              <a:t>:</a:t>
            </a:r>
            <a:endParaRPr sz="13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1300">
              <a:solidFill>
                <a:schemeClr val="dk1"/>
              </a:solidFill>
              <a:latin typeface="Merriweather"/>
              <a:ea typeface="Merriweather"/>
              <a:cs typeface="Merriweather"/>
              <a:sym typeface="Merriweather"/>
            </a:endParaRPr>
          </a:p>
          <a:p>
            <a:pPr indent="-311150" lvl="0" marL="457200" rtl="0" algn="l">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Higher default rates occupations: Cleaning staff, Low-skill laborers, Security staff, Cooking staff </a:t>
            </a:r>
            <a:endParaRPr sz="1300">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sz="1300">
              <a:solidFill>
                <a:schemeClr val="dk1"/>
              </a:solidFill>
              <a:latin typeface="Merriweather"/>
              <a:ea typeface="Merriweather"/>
              <a:cs typeface="Merriweather"/>
              <a:sym typeface="Merriweather"/>
            </a:endParaRPr>
          </a:p>
          <a:p>
            <a:pPr indent="-311150" lvl="0" marL="457200" rtl="0" algn="l">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Lower default rates occupations: </a:t>
            </a:r>
            <a:r>
              <a:rPr lang="en" sz="1300">
                <a:solidFill>
                  <a:schemeClr val="dk1"/>
                </a:solidFill>
                <a:latin typeface="Merriweather"/>
                <a:ea typeface="Merriweather"/>
                <a:cs typeface="Merriweather"/>
                <a:sym typeface="Merriweather"/>
              </a:rPr>
              <a:t>Accountants, IT staff, Core staff, high skill tech staff </a:t>
            </a:r>
            <a:endParaRPr sz="1300">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sz="1300">
              <a:solidFill>
                <a:schemeClr val="dk1"/>
              </a:solidFill>
              <a:latin typeface="Merriweather"/>
              <a:ea typeface="Merriweather"/>
              <a:cs typeface="Merriweather"/>
              <a:sym typeface="Merriweather"/>
            </a:endParaRPr>
          </a:p>
          <a:p>
            <a:pPr indent="-311150" lvl="0" marL="457200" rtl="0" algn="l">
              <a:spcBef>
                <a:spcPts val="0"/>
              </a:spcBef>
              <a:spcAft>
                <a:spcPts val="0"/>
              </a:spcAft>
              <a:buClr>
                <a:schemeClr val="dk1"/>
              </a:buClr>
              <a:buSzPts val="1300"/>
              <a:buFont typeface="Merriweather"/>
              <a:buChar char="●"/>
            </a:pPr>
            <a:r>
              <a:rPr lang="en" sz="1300">
                <a:solidFill>
                  <a:schemeClr val="dk1"/>
                </a:solidFill>
                <a:latin typeface="Merriweather"/>
                <a:ea typeface="Merriweather"/>
                <a:cs typeface="Merriweather"/>
                <a:sym typeface="Merriweather"/>
              </a:rPr>
              <a:t>Overall, occupations that require technical skills tend to have lower default rate </a:t>
            </a:r>
            <a:endParaRPr sz="1300">
              <a:solidFill>
                <a:schemeClr val="dk1"/>
              </a:solidFill>
              <a:latin typeface="Merriweather"/>
              <a:ea typeface="Merriweather"/>
              <a:cs typeface="Merriweather"/>
              <a:sym typeface="Merriweathe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4"/>
          <p:cNvSpPr txBox="1"/>
          <p:nvPr/>
        </p:nvSpPr>
        <p:spPr>
          <a:xfrm>
            <a:off x="1414625" y="1999100"/>
            <a:ext cx="6856200" cy="15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dk1"/>
                </a:solidFill>
                <a:latin typeface="Merriweather"/>
                <a:ea typeface="Merriweather"/>
                <a:cs typeface="Merriweather"/>
                <a:sym typeface="Merriweather"/>
              </a:rPr>
              <a:t>Question Time! </a:t>
            </a:r>
            <a:endParaRPr sz="6000">
              <a:solidFill>
                <a:schemeClr val="dk1"/>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grpSp>
        <p:nvGrpSpPr>
          <p:cNvPr id="287" name="Google Shape;287;p32"/>
          <p:cNvGrpSpPr/>
          <p:nvPr/>
        </p:nvGrpSpPr>
        <p:grpSpPr>
          <a:xfrm>
            <a:off x="826350" y="944850"/>
            <a:ext cx="7717500" cy="3253800"/>
            <a:chOff x="713200" y="944850"/>
            <a:chExt cx="7717500" cy="3253800"/>
          </a:xfrm>
        </p:grpSpPr>
        <p:sp>
          <p:nvSpPr>
            <p:cNvPr id="288" name="Google Shape;288;p32"/>
            <p:cNvSpPr/>
            <p:nvPr/>
          </p:nvSpPr>
          <p:spPr>
            <a:xfrm>
              <a:off x="713200" y="944850"/>
              <a:ext cx="7717500" cy="3253800"/>
            </a:xfrm>
            <a:prstGeom prst="roundRect">
              <a:avLst>
                <a:gd fmla="val 5555"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9" name="Google Shape;289;p32"/>
            <p:cNvCxnSpPr/>
            <p:nvPr/>
          </p:nvCxnSpPr>
          <p:spPr>
            <a:xfrm>
              <a:off x="726577" y="1422645"/>
              <a:ext cx="7702800" cy="0"/>
            </a:xfrm>
            <a:prstGeom prst="straightConnector1">
              <a:avLst/>
            </a:prstGeom>
            <a:noFill/>
            <a:ln cap="flat" cmpd="sng" w="19050">
              <a:solidFill>
                <a:schemeClr val="dk1"/>
              </a:solidFill>
              <a:prstDash val="solid"/>
              <a:round/>
              <a:headEnd len="med" w="med" type="none"/>
              <a:tailEnd len="med" w="med" type="none"/>
            </a:ln>
          </p:spPr>
        </p:cxnSp>
      </p:grpSp>
      <p:sp>
        <p:nvSpPr>
          <p:cNvPr id="290" name="Google Shape;290;p32"/>
          <p:cNvSpPr txBox="1"/>
          <p:nvPr>
            <p:ph type="title"/>
          </p:nvPr>
        </p:nvSpPr>
        <p:spPr>
          <a:xfrm>
            <a:off x="1459000" y="2195250"/>
            <a:ext cx="6225900" cy="75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erriweather"/>
                <a:ea typeface="Merriweather"/>
                <a:cs typeface="Merriweather"/>
                <a:sym typeface="Merriweather"/>
              </a:rPr>
              <a:t>Ask 1</a:t>
            </a:r>
            <a:endParaRPr>
              <a:latin typeface="Merriweather"/>
              <a:ea typeface="Merriweather"/>
              <a:cs typeface="Merriweather"/>
              <a:sym typeface="Merriweather"/>
            </a:endParaRPr>
          </a:p>
        </p:txBody>
      </p:sp>
      <p:sp>
        <p:nvSpPr>
          <p:cNvPr id="291" name="Google Shape;291;p32"/>
          <p:cNvSpPr/>
          <p:nvPr/>
        </p:nvSpPr>
        <p:spPr>
          <a:xfrm>
            <a:off x="7971538" y="1111338"/>
            <a:ext cx="257600" cy="133225"/>
          </a:xfrm>
          <a:custGeom>
            <a:rect b="b" l="l" r="r" t="t"/>
            <a:pathLst>
              <a:path extrusionOk="0" h="5329" w="10304">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5" name="Shape 295"/>
        <p:cNvGrpSpPr/>
        <p:nvPr/>
      </p:nvGrpSpPr>
      <p:grpSpPr>
        <a:xfrm>
          <a:off x="0" y="0"/>
          <a:ext cx="0" cy="0"/>
          <a:chOff x="0" y="0"/>
          <a:chExt cx="0" cy="0"/>
        </a:xfrm>
      </p:grpSpPr>
      <p:sp>
        <p:nvSpPr>
          <p:cNvPr id="296" name="Google Shape;296;p33"/>
          <p:cNvSpPr txBox="1"/>
          <p:nvPr>
            <p:ph idx="4294967295" type="body"/>
          </p:nvPr>
        </p:nvSpPr>
        <p:spPr>
          <a:xfrm>
            <a:off x="721800" y="1470900"/>
            <a:ext cx="7700400" cy="30561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Font typeface="Spectral"/>
              <a:buChar char="●"/>
            </a:pPr>
            <a:r>
              <a:rPr lang="en" sz="1500">
                <a:latin typeface="Spectral"/>
                <a:ea typeface="Spectral"/>
                <a:cs typeface="Spectral"/>
                <a:sym typeface="Spectral"/>
              </a:rPr>
              <a:t>Dataset from September 2013 covering loan applications in India </a:t>
            </a:r>
            <a:endParaRPr sz="1500">
              <a:latin typeface="Spectral"/>
              <a:ea typeface="Spectral"/>
              <a:cs typeface="Spectral"/>
              <a:sym typeface="Spectral"/>
            </a:endParaRPr>
          </a:p>
          <a:p>
            <a:pPr indent="-323850" lvl="0" marL="457200" rtl="0" algn="l">
              <a:lnSpc>
                <a:spcPct val="200000"/>
              </a:lnSpc>
              <a:spcBef>
                <a:spcPts val="0"/>
              </a:spcBef>
              <a:spcAft>
                <a:spcPts val="0"/>
              </a:spcAft>
              <a:buSzPts val="1500"/>
              <a:buFont typeface="Spectral"/>
              <a:buChar char="●"/>
            </a:pPr>
            <a:r>
              <a:rPr lang="en" sz="1500">
                <a:latin typeface="Spectral"/>
                <a:ea typeface="Spectral"/>
                <a:cs typeface="Spectral"/>
                <a:sym typeface="Spectral"/>
              </a:rPr>
              <a:t>Information covered:  loan applicants </a:t>
            </a:r>
            <a:r>
              <a:rPr lang="en" sz="1500">
                <a:latin typeface="Spectral"/>
                <a:ea typeface="Spectral"/>
                <a:cs typeface="Spectral"/>
                <a:sym typeface="Spectral"/>
              </a:rPr>
              <a:t>demographic information</a:t>
            </a:r>
            <a:r>
              <a:rPr lang="en" sz="1500">
                <a:latin typeface="Spectral"/>
                <a:ea typeface="Spectral"/>
                <a:cs typeface="Spectral"/>
                <a:sym typeface="Spectral"/>
              </a:rPr>
              <a:t>, loan’s specifics , and loan applicants background check information regarding credit history </a:t>
            </a:r>
            <a:endParaRPr sz="1500">
              <a:latin typeface="Spectral"/>
              <a:ea typeface="Spectral"/>
              <a:cs typeface="Spectral"/>
              <a:sym typeface="Spectral"/>
            </a:endParaRPr>
          </a:p>
          <a:p>
            <a:pPr indent="-323850" lvl="0" marL="457200" rtl="0" algn="l">
              <a:lnSpc>
                <a:spcPct val="200000"/>
              </a:lnSpc>
              <a:spcBef>
                <a:spcPts val="0"/>
              </a:spcBef>
              <a:spcAft>
                <a:spcPts val="0"/>
              </a:spcAft>
              <a:buSzPts val="1500"/>
              <a:buFont typeface="Spectral"/>
              <a:buChar char="●"/>
            </a:pPr>
            <a:r>
              <a:rPr lang="en" sz="1500">
                <a:latin typeface="Spectral"/>
                <a:ea typeface="Spectral"/>
                <a:cs typeface="Spectral"/>
                <a:sym typeface="Spectral"/>
              </a:rPr>
              <a:t>Data Source:  The International Institute of Information Technology Bangalore</a:t>
            </a:r>
            <a:endParaRPr sz="1500">
              <a:latin typeface="Spectral"/>
              <a:ea typeface="Spectral"/>
              <a:cs typeface="Spectral"/>
              <a:sym typeface="Spectral"/>
            </a:endParaRPr>
          </a:p>
          <a:p>
            <a:pPr indent="-323850" lvl="0" marL="457200" rtl="0" algn="l">
              <a:lnSpc>
                <a:spcPct val="200000"/>
              </a:lnSpc>
              <a:spcBef>
                <a:spcPts val="0"/>
              </a:spcBef>
              <a:spcAft>
                <a:spcPts val="0"/>
              </a:spcAft>
              <a:buSzPts val="1500"/>
              <a:buFont typeface="Spectral"/>
              <a:buChar char="●"/>
            </a:pPr>
            <a:r>
              <a:rPr b="1" lang="en" sz="1500" u="sng">
                <a:latin typeface="Spectral"/>
                <a:ea typeface="Spectral"/>
                <a:cs typeface="Spectral"/>
                <a:sym typeface="Spectral"/>
              </a:rPr>
              <a:t>Dataset Size</a:t>
            </a:r>
            <a:r>
              <a:rPr b="1" lang="en" sz="1500">
                <a:latin typeface="Spectral"/>
                <a:ea typeface="Spectral"/>
                <a:cs typeface="Spectral"/>
                <a:sym typeface="Spectral"/>
              </a:rPr>
              <a:t> </a:t>
            </a:r>
            <a:r>
              <a:rPr lang="en" sz="1500">
                <a:latin typeface="Spectral"/>
                <a:ea typeface="Spectral"/>
                <a:cs typeface="Spectral"/>
                <a:sym typeface="Spectral"/>
              </a:rPr>
              <a:t>: 148.7 MBs. Contains 122 variables and 307,511 observations</a:t>
            </a:r>
            <a:endParaRPr sz="1500">
              <a:latin typeface="Spectral"/>
              <a:ea typeface="Spectral"/>
              <a:cs typeface="Spectral"/>
              <a:sym typeface="Spectral"/>
            </a:endParaRPr>
          </a:p>
          <a:p>
            <a:pPr indent="-323850" lvl="0" marL="457200" rtl="0" algn="l">
              <a:lnSpc>
                <a:spcPct val="200000"/>
              </a:lnSpc>
              <a:spcBef>
                <a:spcPts val="0"/>
              </a:spcBef>
              <a:spcAft>
                <a:spcPts val="0"/>
              </a:spcAft>
              <a:buSzPts val="1500"/>
              <a:buFont typeface="Spectral"/>
              <a:buChar char="●"/>
            </a:pPr>
            <a:r>
              <a:rPr b="1" lang="en" sz="1500" u="sng">
                <a:latin typeface="Spectral"/>
                <a:ea typeface="Spectral"/>
                <a:cs typeface="Spectral"/>
                <a:sym typeface="Spectral"/>
              </a:rPr>
              <a:t>Target Variable</a:t>
            </a:r>
            <a:r>
              <a:rPr b="1" lang="en" sz="1500">
                <a:latin typeface="Spectral"/>
                <a:ea typeface="Spectral"/>
                <a:cs typeface="Spectral"/>
                <a:sym typeface="Spectral"/>
              </a:rPr>
              <a:t> </a:t>
            </a:r>
            <a:r>
              <a:rPr lang="en" sz="1500">
                <a:latin typeface="Spectral"/>
                <a:ea typeface="Spectral"/>
                <a:cs typeface="Spectral"/>
                <a:sym typeface="Spectral"/>
              </a:rPr>
              <a:t>:  whether or not the individual has payment difficulties </a:t>
            </a:r>
            <a:endParaRPr sz="1500">
              <a:latin typeface="Spectral"/>
              <a:ea typeface="Spectral"/>
              <a:cs typeface="Spectral"/>
              <a:sym typeface="Spectral"/>
            </a:endParaRPr>
          </a:p>
          <a:p>
            <a:pPr indent="-323850" lvl="0" marL="457200" rtl="0" algn="l">
              <a:lnSpc>
                <a:spcPct val="200000"/>
              </a:lnSpc>
              <a:spcBef>
                <a:spcPts val="0"/>
              </a:spcBef>
              <a:spcAft>
                <a:spcPts val="0"/>
              </a:spcAft>
              <a:buSzPts val="1500"/>
              <a:buFont typeface="Spectral"/>
              <a:buChar char="●"/>
            </a:pPr>
            <a:r>
              <a:rPr lang="en" sz="1500">
                <a:latin typeface="Spectral"/>
                <a:ea typeface="Spectral"/>
                <a:cs typeface="Spectral"/>
                <a:sym typeface="Spectral"/>
              </a:rPr>
              <a:t>The currency used in this dataset is in Indian Rupee </a:t>
            </a:r>
            <a:endParaRPr sz="1500">
              <a:latin typeface="Spectral"/>
              <a:ea typeface="Spectral"/>
              <a:cs typeface="Spectral"/>
              <a:sym typeface="Spectral"/>
            </a:endParaRPr>
          </a:p>
        </p:txBody>
      </p:sp>
      <p:sp>
        <p:nvSpPr>
          <p:cNvPr id="297" name="Google Shape;297;p33"/>
          <p:cNvSpPr txBox="1"/>
          <p:nvPr>
            <p:ph idx="4294967295" type="title"/>
          </p:nvPr>
        </p:nvSpPr>
        <p:spPr>
          <a:xfrm>
            <a:off x="713250" y="687950"/>
            <a:ext cx="7717500" cy="57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Description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grpSp>
        <p:nvGrpSpPr>
          <p:cNvPr id="302" name="Google Shape;302;p34"/>
          <p:cNvGrpSpPr/>
          <p:nvPr/>
        </p:nvGrpSpPr>
        <p:grpSpPr>
          <a:xfrm>
            <a:off x="3616225" y="375700"/>
            <a:ext cx="327600" cy="327600"/>
            <a:chOff x="9379775" y="1529850"/>
            <a:chExt cx="327600" cy="327600"/>
          </a:xfrm>
        </p:grpSpPr>
        <p:sp>
          <p:nvSpPr>
            <p:cNvPr id="303" name="Google Shape;303;p34"/>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4"/>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grpSp>
        <p:nvGrpSpPr>
          <p:cNvPr id="305" name="Google Shape;305;p34"/>
          <p:cNvGrpSpPr/>
          <p:nvPr/>
        </p:nvGrpSpPr>
        <p:grpSpPr>
          <a:xfrm>
            <a:off x="893825" y="4222000"/>
            <a:ext cx="327600" cy="327600"/>
            <a:chOff x="5471550" y="4685975"/>
            <a:chExt cx="327600" cy="327600"/>
          </a:xfrm>
        </p:grpSpPr>
        <p:sp>
          <p:nvSpPr>
            <p:cNvPr id="306" name="Google Shape;306;p34"/>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4"/>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34"/>
          <p:cNvSpPr txBox="1"/>
          <p:nvPr>
            <p:ph idx="1" type="body"/>
          </p:nvPr>
        </p:nvSpPr>
        <p:spPr>
          <a:xfrm>
            <a:off x="4435075" y="1210200"/>
            <a:ext cx="4332300" cy="2872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Spectral Medium"/>
              <a:buChar char="●"/>
            </a:pPr>
            <a:r>
              <a:rPr lang="en" sz="1400">
                <a:latin typeface="Spectral Medium"/>
                <a:ea typeface="Spectral Medium"/>
                <a:cs typeface="Spectral Medium"/>
                <a:sym typeface="Spectral Medium"/>
              </a:rPr>
              <a:t>Assist the general public in understanding the variables that impact the default rate, particularly for lenders. </a:t>
            </a:r>
            <a:endParaRPr sz="1400">
              <a:latin typeface="Spectral Medium"/>
              <a:ea typeface="Spectral Medium"/>
              <a:cs typeface="Spectral Medium"/>
              <a:sym typeface="Spectral Medium"/>
            </a:endParaRPr>
          </a:p>
          <a:p>
            <a:pPr indent="0" lvl="0" marL="457200" rtl="0" algn="l">
              <a:lnSpc>
                <a:spcPct val="115000"/>
              </a:lnSpc>
              <a:spcBef>
                <a:spcPts val="0"/>
              </a:spcBef>
              <a:spcAft>
                <a:spcPts val="0"/>
              </a:spcAft>
              <a:buNone/>
            </a:pPr>
            <a:r>
              <a:t/>
            </a:r>
            <a:endParaRPr sz="1400">
              <a:latin typeface="Spectral Medium"/>
              <a:ea typeface="Spectral Medium"/>
              <a:cs typeface="Spectral Medium"/>
              <a:sym typeface="Spectral Medium"/>
            </a:endParaRPr>
          </a:p>
          <a:p>
            <a:pPr indent="-317500" lvl="0" marL="457200" rtl="0" algn="l">
              <a:lnSpc>
                <a:spcPct val="115000"/>
              </a:lnSpc>
              <a:spcBef>
                <a:spcPts val="0"/>
              </a:spcBef>
              <a:spcAft>
                <a:spcPts val="0"/>
              </a:spcAft>
              <a:buSzPts val="1400"/>
              <a:buFont typeface="Spectral Medium"/>
              <a:buChar char="●"/>
            </a:pPr>
            <a:r>
              <a:rPr lang="en" sz="1400">
                <a:latin typeface="Spectral Medium"/>
                <a:ea typeface="Spectral Medium"/>
                <a:cs typeface="Spectral Medium"/>
                <a:sym typeface="Spectral Medium"/>
              </a:rPr>
              <a:t>Suitable for data analysis and dimensional modeling with a dataset containing over 300k records.</a:t>
            </a:r>
            <a:endParaRPr sz="1400">
              <a:latin typeface="Spectral Medium"/>
              <a:ea typeface="Spectral Medium"/>
              <a:cs typeface="Spectral Medium"/>
              <a:sym typeface="Spectral Medium"/>
            </a:endParaRPr>
          </a:p>
          <a:p>
            <a:pPr indent="0" lvl="0" marL="457200" rtl="0" algn="l">
              <a:lnSpc>
                <a:spcPct val="115000"/>
              </a:lnSpc>
              <a:spcBef>
                <a:spcPts val="0"/>
              </a:spcBef>
              <a:spcAft>
                <a:spcPts val="0"/>
              </a:spcAft>
              <a:buNone/>
            </a:pPr>
            <a:r>
              <a:t/>
            </a:r>
            <a:endParaRPr sz="1400">
              <a:latin typeface="Spectral Medium"/>
              <a:ea typeface="Spectral Medium"/>
              <a:cs typeface="Spectral Medium"/>
              <a:sym typeface="Spectral Medium"/>
            </a:endParaRPr>
          </a:p>
          <a:p>
            <a:pPr indent="-317500" lvl="0" marL="457200" rtl="0" algn="l">
              <a:lnSpc>
                <a:spcPct val="115000"/>
              </a:lnSpc>
              <a:spcBef>
                <a:spcPts val="0"/>
              </a:spcBef>
              <a:spcAft>
                <a:spcPts val="0"/>
              </a:spcAft>
              <a:buSzPts val="1400"/>
              <a:buFont typeface="Spectral Medium"/>
              <a:buChar char="●"/>
            </a:pPr>
            <a:r>
              <a:rPr lang="en" sz="1400">
                <a:latin typeface="Spectral Medium"/>
                <a:ea typeface="Spectral Medium"/>
                <a:cs typeface="Spectral Medium"/>
                <a:sym typeface="Spectral Medium"/>
              </a:rPr>
              <a:t>122 variables in a well-structured dataset with a data dictionary to help in the selection and categorization of significant variables and the generation of analysis.</a:t>
            </a:r>
            <a:r>
              <a:rPr lang="en" sz="1600">
                <a:latin typeface="Spectral Medium"/>
                <a:ea typeface="Spectral Medium"/>
                <a:cs typeface="Spectral Medium"/>
                <a:sym typeface="Spectral Medium"/>
              </a:rPr>
              <a:t> </a:t>
            </a:r>
            <a:endParaRPr sz="1600">
              <a:latin typeface="Spectral Medium"/>
              <a:ea typeface="Spectral Medium"/>
              <a:cs typeface="Spectral Medium"/>
              <a:sym typeface="Spectral Medium"/>
            </a:endParaRPr>
          </a:p>
        </p:txBody>
      </p:sp>
      <p:sp>
        <p:nvSpPr>
          <p:cNvPr id="309" name="Google Shape;309;p34"/>
          <p:cNvSpPr txBox="1"/>
          <p:nvPr>
            <p:ph type="title"/>
          </p:nvPr>
        </p:nvSpPr>
        <p:spPr>
          <a:xfrm>
            <a:off x="893825" y="1210201"/>
            <a:ext cx="3243300" cy="54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 is this data?</a:t>
            </a:r>
            <a:endParaRPr/>
          </a:p>
        </p:txBody>
      </p:sp>
      <p:pic>
        <p:nvPicPr>
          <p:cNvPr id="310" name="Google Shape;310;p34"/>
          <p:cNvPicPr preferRelativeResize="0"/>
          <p:nvPr/>
        </p:nvPicPr>
        <p:blipFill>
          <a:blip r:embed="rId3">
            <a:alphaModFix/>
          </a:blip>
          <a:stretch>
            <a:fillRect/>
          </a:stretch>
        </p:blipFill>
        <p:spPr>
          <a:xfrm>
            <a:off x="1095950" y="1884475"/>
            <a:ext cx="2839050" cy="995188"/>
          </a:xfrm>
          <a:prstGeom prst="rect">
            <a:avLst/>
          </a:prstGeom>
          <a:noFill/>
          <a:ln>
            <a:noFill/>
          </a:ln>
        </p:spPr>
      </p:pic>
      <p:pic>
        <p:nvPicPr>
          <p:cNvPr id="311" name="Google Shape;311;p34"/>
          <p:cNvPicPr preferRelativeResize="0"/>
          <p:nvPr/>
        </p:nvPicPr>
        <p:blipFill>
          <a:blip r:embed="rId4">
            <a:alphaModFix/>
          </a:blip>
          <a:stretch>
            <a:fillRect/>
          </a:stretch>
        </p:blipFill>
        <p:spPr>
          <a:xfrm>
            <a:off x="1095950" y="3001149"/>
            <a:ext cx="2839050" cy="995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5"/>
          <p:cNvSpPr txBox="1"/>
          <p:nvPr>
            <p:ph type="title"/>
          </p:nvPr>
        </p:nvSpPr>
        <p:spPr>
          <a:xfrm>
            <a:off x="713225" y="683075"/>
            <a:ext cx="7717500" cy="57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Business Questions </a:t>
            </a:r>
            <a:endParaRPr/>
          </a:p>
        </p:txBody>
      </p:sp>
      <p:sp>
        <p:nvSpPr>
          <p:cNvPr id="317" name="Google Shape;317;p35"/>
          <p:cNvSpPr txBox="1"/>
          <p:nvPr/>
        </p:nvSpPr>
        <p:spPr>
          <a:xfrm>
            <a:off x="967075" y="1445275"/>
            <a:ext cx="6950100" cy="935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Font typeface="Spectral SemiBold"/>
              <a:buAutoNum type="arabicPeriod"/>
            </a:pPr>
            <a:r>
              <a:rPr lang="en" sz="1300">
                <a:solidFill>
                  <a:schemeClr val="dk1"/>
                </a:solidFill>
                <a:latin typeface="Spectral SemiBold"/>
                <a:ea typeface="Spectral SemiBold"/>
                <a:cs typeface="Spectral SemiBold"/>
                <a:sym typeface="Spectral SemiBold"/>
              </a:rPr>
              <a:t>In the provided loan data, what is the average loan default rate? What are the loan types along with which income levels have the higher default rate? </a:t>
            </a:r>
            <a:endParaRPr sz="1300">
              <a:solidFill>
                <a:schemeClr val="dk1"/>
              </a:solidFill>
              <a:latin typeface="Spectral SemiBold"/>
              <a:ea typeface="Spectral SemiBold"/>
              <a:cs typeface="Spectral SemiBold"/>
              <a:sym typeface="Spectral SemiBold"/>
            </a:endParaRPr>
          </a:p>
          <a:p>
            <a:pPr indent="0" lvl="0" marL="457200" rtl="0" algn="l">
              <a:lnSpc>
                <a:spcPct val="115000"/>
              </a:lnSpc>
              <a:spcBef>
                <a:spcPts val="0"/>
              </a:spcBef>
              <a:spcAft>
                <a:spcPts val="0"/>
              </a:spcAft>
              <a:buNone/>
            </a:pPr>
            <a:r>
              <a:t/>
            </a:r>
            <a:endParaRPr sz="1300">
              <a:solidFill>
                <a:schemeClr val="dk1"/>
              </a:solidFill>
              <a:latin typeface="Spectral SemiBold"/>
              <a:ea typeface="Spectral SemiBold"/>
              <a:cs typeface="Spectral SemiBold"/>
              <a:sym typeface="Spectral SemiBold"/>
            </a:endParaRPr>
          </a:p>
          <a:p>
            <a:pPr indent="-311150" lvl="0" marL="457200" rtl="0" algn="l">
              <a:lnSpc>
                <a:spcPct val="115000"/>
              </a:lnSpc>
              <a:spcBef>
                <a:spcPts val="0"/>
              </a:spcBef>
              <a:spcAft>
                <a:spcPts val="0"/>
              </a:spcAft>
              <a:buClr>
                <a:schemeClr val="dk1"/>
              </a:buClr>
              <a:buSzPts val="1300"/>
              <a:buFont typeface="Spectral SemiBold"/>
              <a:buAutoNum type="arabicPeriod"/>
            </a:pPr>
            <a:r>
              <a:rPr lang="en" sz="1300">
                <a:solidFill>
                  <a:schemeClr val="dk1"/>
                </a:solidFill>
                <a:latin typeface="Spectral SemiBold"/>
                <a:ea typeface="Spectral SemiBold"/>
                <a:cs typeface="Spectral SemiBold"/>
                <a:sym typeface="Spectral SemiBold"/>
              </a:rPr>
              <a:t>What are the differences between females and males regarding their average income and default rate? Also, within each gender group, which income level shows the highest frequency of defaults?</a:t>
            </a:r>
            <a:endParaRPr sz="1300">
              <a:solidFill>
                <a:schemeClr val="dk1"/>
              </a:solidFill>
              <a:latin typeface="Spectral SemiBold"/>
              <a:ea typeface="Spectral SemiBold"/>
              <a:cs typeface="Spectral SemiBold"/>
              <a:sym typeface="Spectral SemiBold"/>
            </a:endParaRPr>
          </a:p>
          <a:p>
            <a:pPr indent="0" lvl="0" marL="457200" rtl="0" algn="l">
              <a:lnSpc>
                <a:spcPct val="115000"/>
              </a:lnSpc>
              <a:spcBef>
                <a:spcPts val="0"/>
              </a:spcBef>
              <a:spcAft>
                <a:spcPts val="0"/>
              </a:spcAft>
              <a:buNone/>
            </a:pPr>
            <a:r>
              <a:t/>
            </a:r>
            <a:endParaRPr sz="1300">
              <a:solidFill>
                <a:schemeClr val="dk1"/>
              </a:solidFill>
              <a:latin typeface="Spectral SemiBold"/>
              <a:ea typeface="Spectral SemiBold"/>
              <a:cs typeface="Spectral SemiBold"/>
              <a:sym typeface="Spectral SemiBold"/>
            </a:endParaRPr>
          </a:p>
          <a:p>
            <a:pPr indent="-311150" lvl="0" marL="457200" rtl="0" algn="l">
              <a:lnSpc>
                <a:spcPct val="115000"/>
              </a:lnSpc>
              <a:spcBef>
                <a:spcPts val="0"/>
              </a:spcBef>
              <a:spcAft>
                <a:spcPts val="0"/>
              </a:spcAft>
              <a:buClr>
                <a:schemeClr val="dk1"/>
              </a:buClr>
              <a:buSzPts val="1300"/>
              <a:buFont typeface="Spectral SemiBold"/>
              <a:buAutoNum type="arabicPeriod"/>
            </a:pPr>
            <a:r>
              <a:rPr lang="en" sz="1300">
                <a:solidFill>
                  <a:schemeClr val="dk1"/>
                </a:solidFill>
                <a:latin typeface="Spectral SemiBold"/>
                <a:ea typeface="Spectral SemiBold"/>
                <a:cs typeface="Spectral SemiBold"/>
                <a:sym typeface="Spectral SemiBold"/>
              </a:rPr>
              <a:t>How can we identify and categorize the risk profiles of our loan applicants based on their income level, age group, and occupation? Specifically, which income group has the highest overall default rate, and within this group, which age bracket is most prone to defaulting? Furthermore, among the high-risk age bracket in the highest defaulting income group, what are the common occupation types, and how do their default rates compare? </a:t>
            </a:r>
            <a:endParaRPr sz="1300">
              <a:solidFill>
                <a:schemeClr val="dk1"/>
              </a:solidFill>
              <a:latin typeface="Spectral SemiBold"/>
              <a:ea typeface="Spectral SemiBold"/>
              <a:cs typeface="Spectral SemiBold"/>
              <a:sym typeface="Spectral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grpSp>
        <p:nvGrpSpPr>
          <p:cNvPr id="322" name="Google Shape;322;p36"/>
          <p:cNvGrpSpPr/>
          <p:nvPr/>
        </p:nvGrpSpPr>
        <p:grpSpPr>
          <a:xfrm>
            <a:off x="3616225" y="375700"/>
            <a:ext cx="327600" cy="327600"/>
            <a:chOff x="9379775" y="1529850"/>
            <a:chExt cx="327600" cy="327600"/>
          </a:xfrm>
        </p:grpSpPr>
        <p:sp>
          <p:nvSpPr>
            <p:cNvPr id="323" name="Google Shape;323;p36"/>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6"/>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grpSp>
        <p:nvGrpSpPr>
          <p:cNvPr id="325" name="Google Shape;325;p36"/>
          <p:cNvGrpSpPr/>
          <p:nvPr/>
        </p:nvGrpSpPr>
        <p:grpSpPr>
          <a:xfrm>
            <a:off x="893825" y="4222000"/>
            <a:ext cx="327600" cy="327600"/>
            <a:chOff x="5471550" y="4685975"/>
            <a:chExt cx="327600" cy="327600"/>
          </a:xfrm>
        </p:grpSpPr>
        <p:sp>
          <p:nvSpPr>
            <p:cNvPr id="326" name="Google Shape;326;p36"/>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6"/>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36"/>
          <p:cNvSpPr/>
          <p:nvPr/>
        </p:nvSpPr>
        <p:spPr>
          <a:xfrm>
            <a:off x="7543738" y="990469"/>
            <a:ext cx="257600" cy="133225"/>
          </a:xfrm>
          <a:custGeom>
            <a:rect b="b" l="l" r="r" t="t"/>
            <a:pathLst>
              <a:path extrusionOk="0" h="5329" w="10304">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6"/>
          <p:cNvSpPr txBox="1"/>
          <p:nvPr>
            <p:ph idx="1" type="body"/>
          </p:nvPr>
        </p:nvSpPr>
        <p:spPr>
          <a:xfrm>
            <a:off x="938825" y="1547700"/>
            <a:ext cx="3153300" cy="292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Spectral"/>
              <a:ea typeface="Spectral"/>
              <a:cs typeface="Spectral"/>
              <a:sym typeface="Spectral"/>
            </a:endParaRPr>
          </a:p>
          <a:p>
            <a:pPr indent="0" lvl="0" marL="0" rtl="0" algn="l">
              <a:spcBef>
                <a:spcPts val="0"/>
              </a:spcBef>
              <a:spcAft>
                <a:spcPts val="0"/>
              </a:spcAft>
              <a:buNone/>
            </a:pPr>
            <a:r>
              <a:t/>
            </a:r>
            <a:endParaRPr sz="1200">
              <a:latin typeface="Spectral"/>
              <a:ea typeface="Spectral"/>
              <a:cs typeface="Spectral"/>
              <a:sym typeface="Spectral"/>
            </a:endParaRPr>
          </a:p>
          <a:p>
            <a:pPr indent="-323850" lvl="0" marL="457200" rtl="0" algn="l">
              <a:lnSpc>
                <a:spcPct val="115000"/>
              </a:lnSpc>
              <a:spcBef>
                <a:spcPts val="0"/>
              </a:spcBef>
              <a:spcAft>
                <a:spcPts val="0"/>
              </a:spcAft>
              <a:buSzPts val="1500"/>
              <a:buFont typeface="Spectral Medium"/>
              <a:buAutoNum type="arabicPeriod"/>
            </a:pPr>
            <a:r>
              <a:rPr lang="en" sz="1400">
                <a:latin typeface="Spectral Medium"/>
                <a:ea typeface="Spectral Medium"/>
                <a:cs typeface="Spectral Medium"/>
                <a:sym typeface="Spectral Medium"/>
              </a:rPr>
              <a:t> Large number of variables</a:t>
            </a:r>
            <a:endParaRPr sz="1400">
              <a:latin typeface="Spectral Medium"/>
              <a:ea typeface="Spectral Medium"/>
              <a:cs typeface="Spectral Medium"/>
              <a:sym typeface="Spectral Medium"/>
            </a:endParaRPr>
          </a:p>
          <a:p>
            <a:pPr indent="0" lvl="0" marL="0" rtl="0" algn="l">
              <a:lnSpc>
                <a:spcPct val="115000"/>
              </a:lnSpc>
              <a:spcBef>
                <a:spcPts val="0"/>
              </a:spcBef>
              <a:spcAft>
                <a:spcPts val="0"/>
              </a:spcAft>
              <a:buNone/>
            </a:pPr>
            <a:r>
              <a:rPr lang="en" sz="1400">
                <a:latin typeface="Spectral Medium"/>
                <a:ea typeface="Spectral Medium"/>
                <a:cs typeface="Spectral Medium"/>
                <a:sym typeface="Spectral Medium"/>
              </a:rPr>
              <a:t>	→ reduce accuracy</a:t>
            </a:r>
            <a:endParaRPr sz="1400">
              <a:latin typeface="Spectral Medium"/>
              <a:ea typeface="Spectral Medium"/>
              <a:cs typeface="Spectral Medium"/>
              <a:sym typeface="Spectral Medium"/>
            </a:endParaRPr>
          </a:p>
          <a:p>
            <a:pPr indent="0" lvl="0" marL="0" rtl="0" algn="l">
              <a:lnSpc>
                <a:spcPct val="115000"/>
              </a:lnSpc>
              <a:spcBef>
                <a:spcPts val="0"/>
              </a:spcBef>
              <a:spcAft>
                <a:spcPts val="0"/>
              </a:spcAft>
              <a:buNone/>
            </a:pPr>
            <a:r>
              <a:rPr lang="en" sz="1400">
                <a:latin typeface="Spectral Medium"/>
                <a:ea typeface="Spectral Medium"/>
                <a:cs typeface="Spectral Medium"/>
                <a:sym typeface="Spectral Medium"/>
              </a:rPr>
              <a:t>	→ slow processing time</a:t>
            </a:r>
            <a:endParaRPr sz="1400">
              <a:latin typeface="Spectral Medium"/>
              <a:ea typeface="Spectral Medium"/>
              <a:cs typeface="Spectral Medium"/>
              <a:sym typeface="Spectral Medium"/>
            </a:endParaRPr>
          </a:p>
          <a:p>
            <a:pPr indent="0" lvl="0" marL="0" rtl="0" algn="l">
              <a:lnSpc>
                <a:spcPct val="115000"/>
              </a:lnSpc>
              <a:spcBef>
                <a:spcPts val="0"/>
              </a:spcBef>
              <a:spcAft>
                <a:spcPts val="0"/>
              </a:spcAft>
              <a:buNone/>
            </a:pPr>
            <a:r>
              <a:rPr lang="en" sz="1400">
                <a:latin typeface="Spectral Medium"/>
                <a:ea typeface="Spectral Medium"/>
                <a:cs typeface="Spectral Medium"/>
                <a:sym typeface="Spectral Medium"/>
              </a:rPr>
              <a:t>	→ hard to interpret</a:t>
            </a:r>
            <a:endParaRPr sz="1400">
              <a:latin typeface="Spectral Medium"/>
              <a:ea typeface="Spectral Medium"/>
              <a:cs typeface="Spectral Medium"/>
              <a:sym typeface="Spectral Medium"/>
            </a:endParaRPr>
          </a:p>
          <a:p>
            <a:pPr indent="0" lvl="0" marL="0" rtl="0" algn="l">
              <a:lnSpc>
                <a:spcPct val="115000"/>
              </a:lnSpc>
              <a:spcBef>
                <a:spcPts val="0"/>
              </a:spcBef>
              <a:spcAft>
                <a:spcPts val="0"/>
              </a:spcAft>
              <a:buNone/>
            </a:pPr>
            <a:r>
              <a:t/>
            </a:r>
            <a:endParaRPr sz="1400">
              <a:latin typeface="Spectral Medium"/>
              <a:ea typeface="Spectral Medium"/>
              <a:cs typeface="Spectral Medium"/>
              <a:sym typeface="Spectral Medium"/>
            </a:endParaRPr>
          </a:p>
          <a:p>
            <a:pPr indent="-323850" lvl="0" marL="457200" rtl="0" algn="l">
              <a:lnSpc>
                <a:spcPct val="115000"/>
              </a:lnSpc>
              <a:spcBef>
                <a:spcPts val="0"/>
              </a:spcBef>
              <a:spcAft>
                <a:spcPts val="0"/>
              </a:spcAft>
              <a:buSzPts val="1500"/>
              <a:buFont typeface="Spectral Medium"/>
              <a:buAutoNum type="arabicPeriod"/>
            </a:pPr>
            <a:r>
              <a:rPr lang="en" sz="1400">
                <a:latin typeface="Spectral Medium"/>
                <a:ea typeface="Spectral Medium"/>
                <a:cs typeface="Spectral Medium"/>
                <a:sym typeface="Spectral Medium"/>
              </a:rPr>
              <a:t>Categorize columns like days_birth and cnt_chilldren</a:t>
            </a:r>
            <a:endParaRPr sz="1400">
              <a:latin typeface="Spectral Medium"/>
              <a:ea typeface="Spectral Medium"/>
              <a:cs typeface="Spectral Medium"/>
              <a:sym typeface="Spectral Medium"/>
            </a:endParaRPr>
          </a:p>
          <a:p>
            <a:pPr indent="0" lvl="0" marL="0" rtl="0" algn="l">
              <a:lnSpc>
                <a:spcPct val="115000"/>
              </a:lnSpc>
              <a:spcBef>
                <a:spcPts val="0"/>
              </a:spcBef>
              <a:spcAft>
                <a:spcPts val="0"/>
              </a:spcAft>
              <a:buNone/>
            </a:pPr>
            <a:r>
              <a:rPr lang="en" sz="1200">
                <a:latin typeface="Spectral"/>
                <a:ea typeface="Spectral"/>
                <a:cs typeface="Spectral"/>
                <a:sym typeface="Spectral"/>
              </a:rPr>
              <a:t>…</a:t>
            </a:r>
            <a:endParaRPr sz="1200">
              <a:latin typeface="Spectral"/>
              <a:ea typeface="Spectral"/>
              <a:cs typeface="Spectral"/>
              <a:sym typeface="Spectral"/>
            </a:endParaRPr>
          </a:p>
          <a:p>
            <a:pPr indent="0" lvl="0" marL="0" rtl="0" algn="l">
              <a:spcBef>
                <a:spcPts val="0"/>
              </a:spcBef>
              <a:spcAft>
                <a:spcPts val="0"/>
              </a:spcAft>
              <a:buNone/>
            </a:pPr>
            <a:r>
              <a:t/>
            </a:r>
            <a:endParaRPr sz="1200">
              <a:latin typeface="Spectral"/>
              <a:ea typeface="Spectral"/>
              <a:cs typeface="Spectral"/>
              <a:sym typeface="Spectral"/>
            </a:endParaRPr>
          </a:p>
        </p:txBody>
      </p:sp>
      <p:sp>
        <p:nvSpPr>
          <p:cNvPr id="330" name="Google Shape;330;p36"/>
          <p:cNvSpPr txBox="1"/>
          <p:nvPr>
            <p:ph type="title"/>
          </p:nvPr>
        </p:nvSpPr>
        <p:spPr>
          <a:xfrm>
            <a:off x="893825" y="1079301"/>
            <a:ext cx="3243300" cy="54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t>Concerns</a:t>
            </a:r>
            <a:endParaRPr sz="2900"/>
          </a:p>
        </p:txBody>
      </p:sp>
      <p:sp>
        <p:nvSpPr>
          <p:cNvPr id="331" name="Google Shape;331;p36"/>
          <p:cNvSpPr txBox="1"/>
          <p:nvPr/>
        </p:nvSpPr>
        <p:spPr>
          <a:xfrm>
            <a:off x="4504000" y="1333850"/>
            <a:ext cx="3910200" cy="26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chemeClr val="dk1"/>
                </a:solidFill>
                <a:latin typeface="Merriweather"/>
                <a:ea typeface="Merriweather"/>
                <a:cs typeface="Merriweather"/>
                <a:sym typeface="Merriweather"/>
              </a:rPr>
              <a:t>Expected</a:t>
            </a:r>
            <a:r>
              <a:rPr lang="en" sz="1700" u="sng">
                <a:solidFill>
                  <a:schemeClr val="dk1"/>
                </a:solidFill>
                <a:latin typeface="Merriweather"/>
                <a:ea typeface="Merriweather"/>
                <a:cs typeface="Merriweather"/>
                <a:sym typeface="Merriweather"/>
              </a:rPr>
              <a:t> Modifications</a:t>
            </a:r>
            <a:endParaRPr sz="1700" u="sng">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1600">
              <a:solidFill>
                <a:schemeClr val="dk1"/>
              </a:solidFill>
              <a:latin typeface="Merriweather"/>
              <a:ea typeface="Merriweather"/>
              <a:cs typeface="Merriweather"/>
              <a:sym typeface="Merriweather"/>
            </a:endParaRPr>
          </a:p>
          <a:p>
            <a:pPr indent="0" lvl="0" marL="457200" rtl="0" algn="r">
              <a:lnSpc>
                <a:spcPct val="115000"/>
              </a:lnSpc>
              <a:spcBef>
                <a:spcPts val="0"/>
              </a:spcBef>
              <a:spcAft>
                <a:spcPts val="0"/>
              </a:spcAft>
              <a:buNone/>
            </a:pPr>
            <a:r>
              <a:rPr lang="en">
                <a:solidFill>
                  <a:schemeClr val="dk1"/>
                </a:solidFill>
                <a:latin typeface="Spectral Medium"/>
                <a:ea typeface="Spectral Medium"/>
                <a:cs typeface="Spectral Medium"/>
                <a:sym typeface="Spectral Medium"/>
              </a:rPr>
              <a:t>               Decrease the # of variables to 19  </a:t>
            </a:r>
            <a:endParaRPr>
              <a:solidFill>
                <a:schemeClr val="dk1"/>
              </a:solidFill>
              <a:latin typeface="Spectral Medium"/>
              <a:ea typeface="Spectral Medium"/>
              <a:cs typeface="Spectral Medium"/>
              <a:sym typeface="Spectral Medium"/>
            </a:endParaRPr>
          </a:p>
          <a:p>
            <a:pPr indent="0" lvl="0" marL="0" rtl="0" algn="l">
              <a:lnSpc>
                <a:spcPct val="115000"/>
              </a:lnSpc>
              <a:spcBef>
                <a:spcPts val="0"/>
              </a:spcBef>
              <a:spcAft>
                <a:spcPts val="0"/>
              </a:spcAft>
              <a:buNone/>
            </a:pPr>
            <a:r>
              <a:t/>
            </a:r>
            <a:endParaRPr>
              <a:solidFill>
                <a:schemeClr val="dk1"/>
              </a:solidFill>
              <a:latin typeface="Spectral Medium"/>
              <a:ea typeface="Spectral Medium"/>
              <a:cs typeface="Spectral Medium"/>
              <a:sym typeface="Spectral Medium"/>
            </a:endParaRPr>
          </a:p>
          <a:p>
            <a:pPr indent="0" lvl="0" marL="0" rtl="0" algn="l">
              <a:lnSpc>
                <a:spcPct val="115000"/>
              </a:lnSpc>
              <a:spcBef>
                <a:spcPts val="0"/>
              </a:spcBef>
              <a:spcAft>
                <a:spcPts val="0"/>
              </a:spcAft>
              <a:buNone/>
            </a:pPr>
            <a:r>
              <a:t/>
            </a:r>
            <a:endParaRPr>
              <a:solidFill>
                <a:schemeClr val="dk1"/>
              </a:solidFill>
              <a:latin typeface="Spectral Medium"/>
              <a:ea typeface="Spectral Medium"/>
              <a:cs typeface="Spectral Medium"/>
              <a:sym typeface="Spectral Medium"/>
            </a:endParaRPr>
          </a:p>
          <a:p>
            <a:pPr indent="0" lvl="0" marL="0" rtl="0" algn="l">
              <a:lnSpc>
                <a:spcPct val="115000"/>
              </a:lnSpc>
              <a:spcBef>
                <a:spcPts val="0"/>
              </a:spcBef>
              <a:spcAft>
                <a:spcPts val="0"/>
              </a:spcAft>
              <a:buNone/>
            </a:pPr>
            <a:r>
              <a:t/>
            </a:r>
            <a:endParaRPr>
              <a:solidFill>
                <a:schemeClr val="dk1"/>
              </a:solidFill>
              <a:latin typeface="Spectral Medium"/>
              <a:ea typeface="Spectral Medium"/>
              <a:cs typeface="Spectral Medium"/>
              <a:sym typeface="Spectral Medium"/>
            </a:endParaRPr>
          </a:p>
          <a:p>
            <a:pPr indent="0" lvl="0" marL="0" rtl="0" algn="l">
              <a:lnSpc>
                <a:spcPct val="115000"/>
              </a:lnSpc>
              <a:spcBef>
                <a:spcPts val="0"/>
              </a:spcBef>
              <a:spcAft>
                <a:spcPts val="0"/>
              </a:spcAft>
              <a:buNone/>
            </a:pPr>
            <a:r>
              <a:t/>
            </a:r>
            <a:endParaRPr>
              <a:solidFill>
                <a:schemeClr val="dk1"/>
              </a:solidFill>
              <a:latin typeface="Spectral Medium"/>
              <a:ea typeface="Spectral Medium"/>
              <a:cs typeface="Spectral Medium"/>
              <a:sym typeface="Spectral Medium"/>
            </a:endParaRPr>
          </a:p>
          <a:p>
            <a:pPr indent="0" lvl="0" marL="457200" rtl="0" algn="r">
              <a:lnSpc>
                <a:spcPct val="115000"/>
              </a:lnSpc>
              <a:spcBef>
                <a:spcPts val="0"/>
              </a:spcBef>
              <a:spcAft>
                <a:spcPts val="0"/>
              </a:spcAft>
              <a:buNone/>
            </a:pPr>
            <a:r>
              <a:rPr lang="en">
                <a:solidFill>
                  <a:schemeClr val="dk1"/>
                </a:solidFill>
                <a:latin typeface="Spectral Medium"/>
                <a:ea typeface="Spectral Medium"/>
                <a:cs typeface="Spectral Medium"/>
                <a:sym typeface="Spectral Medium"/>
              </a:rPr>
              <a:t>            Group them into categorical variables to help have a clear understanding in the analysis.</a:t>
            </a:r>
            <a:endParaRPr>
              <a:solidFill>
                <a:schemeClr val="dk1"/>
              </a:solidFill>
              <a:latin typeface="Spectral Medium"/>
              <a:ea typeface="Spectral Medium"/>
              <a:cs typeface="Spectral Medium"/>
              <a:sym typeface="Spectral Medium"/>
            </a:endParaRPr>
          </a:p>
          <a:p>
            <a:pPr indent="0" lvl="0" marL="457200" rtl="0" algn="r">
              <a:lnSpc>
                <a:spcPct val="115000"/>
              </a:lnSpc>
              <a:spcBef>
                <a:spcPts val="0"/>
              </a:spcBef>
              <a:spcAft>
                <a:spcPts val="0"/>
              </a:spcAft>
              <a:buNone/>
            </a:pPr>
            <a:r>
              <a:t/>
            </a:r>
            <a:endParaRPr sz="1300">
              <a:solidFill>
                <a:schemeClr val="dk1"/>
              </a:solidFill>
              <a:latin typeface="Spectral"/>
              <a:ea typeface="Spectral"/>
              <a:cs typeface="Spectral"/>
              <a:sym typeface="Spectral"/>
            </a:endParaRPr>
          </a:p>
        </p:txBody>
      </p:sp>
      <p:pic>
        <p:nvPicPr>
          <p:cNvPr id="332" name="Google Shape;332;p36"/>
          <p:cNvPicPr preferRelativeResize="0"/>
          <p:nvPr/>
        </p:nvPicPr>
        <p:blipFill>
          <a:blip r:embed="rId3">
            <a:alphaModFix/>
          </a:blip>
          <a:stretch>
            <a:fillRect/>
          </a:stretch>
        </p:blipFill>
        <p:spPr>
          <a:xfrm>
            <a:off x="4630475" y="1917100"/>
            <a:ext cx="750574" cy="750574"/>
          </a:xfrm>
          <a:prstGeom prst="rect">
            <a:avLst/>
          </a:prstGeom>
          <a:noFill/>
          <a:ln>
            <a:noFill/>
          </a:ln>
        </p:spPr>
      </p:pic>
      <p:pic>
        <p:nvPicPr>
          <p:cNvPr id="333" name="Google Shape;333;p36"/>
          <p:cNvPicPr preferRelativeResize="0"/>
          <p:nvPr/>
        </p:nvPicPr>
        <p:blipFill>
          <a:blip r:embed="rId4">
            <a:alphaModFix/>
          </a:blip>
          <a:stretch>
            <a:fillRect/>
          </a:stretch>
        </p:blipFill>
        <p:spPr>
          <a:xfrm>
            <a:off x="4504000" y="3136075"/>
            <a:ext cx="1184927" cy="837777"/>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7"/>
          <p:cNvSpPr txBox="1"/>
          <p:nvPr>
            <p:ph idx="1" type="subTitle"/>
          </p:nvPr>
        </p:nvSpPr>
        <p:spPr>
          <a:xfrm>
            <a:off x="2580600" y="3106225"/>
            <a:ext cx="3982800" cy="60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Data Wrangling</a:t>
            </a:r>
            <a:endParaRPr sz="2500"/>
          </a:p>
        </p:txBody>
      </p:sp>
      <p:sp>
        <p:nvSpPr>
          <p:cNvPr id="339" name="Google Shape;339;p37"/>
          <p:cNvSpPr txBox="1"/>
          <p:nvPr>
            <p:ph type="title"/>
          </p:nvPr>
        </p:nvSpPr>
        <p:spPr>
          <a:xfrm>
            <a:off x="2578650" y="1629700"/>
            <a:ext cx="3986700" cy="113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300"/>
              <a:t>Ask 2</a:t>
            </a:r>
            <a:endParaRPr sz="5300"/>
          </a:p>
        </p:txBody>
      </p:sp>
      <p:grpSp>
        <p:nvGrpSpPr>
          <p:cNvPr id="340" name="Google Shape;340;p37"/>
          <p:cNvGrpSpPr/>
          <p:nvPr/>
        </p:nvGrpSpPr>
        <p:grpSpPr>
          <a:xfrm>
            <a:off x="8422125" y="298550"/>
            <a:ext cx="327600" cy="327600"/>
            <a:chOff x="9379775" y="1529850"/>
            <a:chExt cx="327600" cy="327600"/>
          </a:xfrm>
        </p:grpSpPr>
        <p:sp>
          <p:nvSpPr>
            <p:cNvPr id="341" name="Google Shape;341;p37"/>
            <p:cNvSpPr/>
            <p:nvPr/>
          </p:nvSpPr>
          <p:spPr>
            <a:xfrm>
              <a:off x="9379775" y="1529850"/>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p:nvPr/>
          </p:nvSpPr>
          <p:spPr>
            <a:xfrm>
              <a:off x="9452138" y="1602213"/>
              <a:ext cx="182870" cy="182867"/>
            </a:xfrm>
            <a:custGeom>
              <a:rect b="b" l="l" r="r" t="t"/>
              <a:pathLst>
                <a:path extrusionOk="0" h="10285" w="10304">
                  <a:moveTo>
                    <a:pt x="574" y="0"/>
                  </a:moveTo>
                  <a:lnTo>
                    <a:pt x="0" y="555"/>
                  </a:lnTo>
                  <a:lnTo>
                    <a:pt x="4569" y="5124"/>
                  </a:lnTo>
                  <a:lnTo>
                    <a:pt x="0" y="9730"/>
                  </a:lnTo>
                  <a:lnTo>
                    <a:pt x="574" y="10285"/>
                  </a:lnTo>
                  <a:lnTo>
                    <a:pt x="5161" y="5697"/>
                  </a:lnTo>
                  <a:lnTo>
                    <a:pt x="9730" y="10285"/>
                  </a:lnTo>
                  <a:lnTo>
                    <a:pt x="10303" y="9730"/>
                  </a:lnTo>
                  <a:lnTo>
                    <a:pt x="5735" y="5124"/>
                  </a:lnTo>
                  <a:lnTo>
                    <a:pt x="10303" y="555"/>
                  </a:lnTo>
                  <a:lnTo>
                    <a:pt x="9730" y="0"/>
                  </a:lnTo>
                  <a:lnTo>
                    <a:pt x="5161" y="4569"/>
                  </a:lnTo>
                  <a:lnTo>
                    <a:pt x="57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grpSp>
      <p:grpSp>
        <p:nvGrpSpPr>
          <p:cNvPr id="343" name="Google Shape;343;p37"/>
          <p:cNvGrpSpPr/>
          <p:nvPr/>
        </p:nvGrpSpPr>
        <p:grpSpPr>
          <a:xfrm>
            <a:off x="394125" y="298550"/>
            <a:ext cx="327600" cy="327600"/>
            <a:chOff x="5471550" y="4685975"/>
            <a:chExt cx="327600" cy="327600"/>
          </a:xfrm>
        </p:grpSpPr>
        <p:sp>
          <p:nvSpPr>
            <p:cNvPr id="344" name="Google Shape;344;p37"/>
            <p:cNvSpPr/>
            <p:nvPr/>
          </p:nvSpPr>
          <p:spPr>
            <a:xfrm>
              <a:off x="5471550" y="4685975"/>
              <a:ext cx="327600" cy="327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7"/>
            <p:cNvSpPr/>
            <p:nvPr/>
          </p:nvSpPr>
          <p:spPr>
            <a:xfrm>
              <a:off x="5528675" y="4758329"/>
              <a:ext cx="213351" cy="182891"/>
            </a:xfrm>
            <a:custGeom>
              <a:rect b="b" l="l" r="r" t="t"/>
              <a:pathLst>
                <a:path extrusionOk="0" h="8861" w="10323">
                  <a:moveTo>
                    <a:pt x="4440" y="1"/>
                  </a:moveTo>
                  <a:lnTo>
                    <a:pt x="1" y="4421"/>
                  </a:lnTo>
                  <a:lnTo>
                    <a:pt x="4440" y="8861"/>
                  </a:lnTo>
                  <a:lnTo>
                    <a:pt x="4995" y="8287"/>
                  </a:lnTo>
                  <a:lnTo>
                    <a:pt x="1555" y="4828"/>
                  </a:lnTo>
                  <a:lnTo>
                    <a:pt x="10323" y="4828"/>
                  </a:lnTo>
                  <a:lnTo>
                    <a:pt x="10323" y="4033"/>
                  </a:lnTo>
                  <a:lnTo>
                    <a:pt x="1555" y="4033"/>
                  </a:lnTo>
                  <a:lnTo>
                    <a:pt x="4995" y="556"/>
                  </a:lnTo>
                  <a:lnTo>
                    <a:pt x="44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37"/>
          <p:cNvSpPr/>
          <p:nvPr/>
        </p:nvSpPr>
        <p:spPr>
          <a:xfrm>
            <a:off x="7194463" y="1266738"/>
            <a:ext cx="257600" cy="133225"/>
          </a:xfrm>
          <a:custGeom>
            <a:rect b="b" l="l" r="r" t="t"/>
            <a:pathLst>
              <a:path extrusionOk="0" h="5329" w="10304">
                <a:moveTo>
                  <a:pt x="5549" y="815"/>
                </a:moveTo>
                <a:lnTo>
                  <a:pt x="4958" y="1388"/>
                </a:lnTo>
                <a:cubicBezTo>
                  <a:pt x="4847" y="1185"/>
                  <a:pt x="4717" y="981"/>
                  <a:pt x="4551" y="815"/>
                </a:cubicBezTo>
                <a:close/>
                <a:moveTo>
                  <a:pt x="7806" y="815"/>
                </a:moveTo>
                <a:lnTo>
                  <a:pt x="5180" y="3441"/>
                </a:lnTo>
                <a:cubicBezTo>
                  <a:pt x="5235" y="3182"/>
                  <a:pt x="5291" y="2942"/>
                  <a:pt x="5291" y="2665"/>
                </a:cubicBezTo>
                <a:cubicBezTo>
                  <a:pt x="5309" y="2517"/>
                  <a:pt x="5291" y="2369"/>
                  <a:pt x="5272" y="2221"/>
                </a:cubicBezTo>
                <a:lnTo>
                  <a:pt x="6678" y="815"/>
                </a:lnTo>
                <a:close/>
                <a:moveTo>
                  <a:pt x="2645" y="815"/>
                </a:moveTo>
                <a:cubicBezTo>
                  <a:pt x="3663" y="815"/>
                  <a:pt x="4495" y="1647"/>
                  <a:pt x="4495" y="2665"/>
                </a:cubicBezTo>
                <a:cubicBezTo>
                  <a:pt x="4495" y="3682"/>
                  <a:pt x="3663" y="4514"/>
                  <a:pt x="2645" y="4514"/>
                </a:cubicBezTo>
                <a:cubicBezTo>
                  <a:pt x="1628" y="4514"/>
                  <a:pt x="796" y="3682"/>
                  <a:pt x="796" y="2665"/>
                </a:cubicBezTo>
                <a:cubicBezTo>
                  <a:pt x="796" y="1647"/>
                  <a:pt x="1628" y="815"/>
                  <a:pt x="2645" y="815"/>
                </a:cubicBezTo>
                <a:close/>
                <a:moveTo>
                  <a:pt x="8657" y="1111"/>
                </a:moveTo>
                <a:cubicBezTo>
                  <a:pt x="8898" y="1277"/>
                  <a:pt x="9083" y="1462"/>
                  <a:pt x="9249" y="1703"/>
                </a:cubicBezTo>
                <a:lnTo>
                  <a:pt x="6437" y="4514"/>
                </a:lnTo>
                <a:lnTo>
                  <a:pt x="5272" y="4514"/>
                </a:lnTo>
                <a:lnTo>
                  <a:pt x="8657" y="1111"/>
                </a:lnTo>
                <a:close/>
                <a:moveTo>
                  <a:pt x="9489" y="2572"/>
                </a:moveTo>
                <a:lnTo>
                  <a:pt x="9489" y="2665"/>
                </a:lnTo>
                <a:cubicBezTo>
                  <a:pt x="9489" y="3682"/>
                  <a:pt x="8657" y="4514"/>
                  <a:pt x="7640" y="4514"/>
                </a:cubicBezTo>
                <a:lnTo>
                  <a:pt x="7547" y="4514"/>
                </a:lnTo>
                <a:lnTo>
                  <a:pt x="9489" y="2572"/>
                </a:lnTo>
                <a:close/>
                <a:moveTo>
                  <a:pt x="2645" y="1"/>
                </a:moveTo>
                <a:cubicBezTo>
                  <a:pt x="1184" y="1"/>
                  <a:pt x="0" y="1203"/>
                  <a:pt x="0" y="2665"/>
                </a:cubicBezTo>
                <a:cubicBezTo>
                  <a:pt x="0" y="4107"/>
                  <a:pt x="1184" y="5328"/>
                  <a:pt x="2645" y="5328"/>
                </a:cubicBezTo>
                <a:lnTo>
                  <a:pt x="7640" y="5328"/>
                </a:lnTo>
                <a:cubicBezTo>
                  <a:pt x="9101" y="5328"/>
                  <a:pt x="10303" y="4107"/>
                  <a:pt x="10303" y="2665"/>
                </a:cubicBezTo>
                <a:cubicBezTo>
                  <a:pt x="10303" y="1203"/>
                  <a:pt x="9101" y="1"/>
                  <a:pt x="76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ata Analyst CV by Slidesgo">
  <a:themeElements>
    <a:clrScheme name="Simple Light">
      <a:dk1>
        <a:srgbClr val="000000"/>
      </a:dk1>
      <a:lt1>
        <a:srgbClr val="EEEEE9"/>
      </a:lt1>
      <a:dk2>
        <a:srgbClr val="ADAF7E"/>
      </a:dk2>
      <a:lt2>
        <a:srgbClr val="D4D7AD"/>
      </a:lt2>
      <a:accent1>
        <a:srgbClr val="88ADC8"/>
      </a:accent1>
      <a:accent2>
        <a:srgbClr val="9CBAB7"/>
      </a:accent2>
      <a:accent3>
        <a:srgbClr val="80A9A4"/>
      </a:accent3>
      <a:accent4>
        <a:srgbClr val="E0ABA0"/>
      </a:accent4>
      <a:accent5>
        <a:srgbClr val="C77763"/>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