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  <p:sldMasterId id="2147483666" r:id="rId2"/>
    <p:sldMasterId id="2147483672" r:id="rId3"/>
  </p:sldMasterIdLst>
  <p:notesMasterIdLst>
    <p:notesMasterId r:id="rId21"/>
  </p:notesMasterIdLst>
  <p:sldIdLst>
    <p:sldId id="257" r:id="rId4"/>
    <p:sldId id="262" r:id="rId5"/>
    <p:sldId id="274" r:id="rId6"/>
    <p:sldId id="276" r:id="rId7"/>
    <p:sldId id="275" r:id="rId8"/>
    <p:sldId id="278" r:id="rId9"/>
    <p:sldId id="279" r:id="rId10"/>
    <p:sldId id="281" r:id="rId11"/>
    <p:sldId id="282" r:id="rId12"/>
    <p:sldId id="286" r:id="rId13"/>
    <p:sldId id="285" r:id="rId14"/>
    <p:sldId id="284" r:id="rId15"/>
    <p:sldId id="287" r:id="rId16"/>
    <p:sldId id="288" r:id="rId17"/>
    <p:sldId id="289" r:id="rId18"/>
    <p:sldId id="283" r:id="rId19"/>
    <p:sldId id="271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53404F6-AF45-403F-8B0B-E58FD8E18ED2}">
          <p14:sldIdLst>
            <p14:sldId id="257"/>
            <p14:sldId id="262"/>
            <p14:sldId id="274"/>
            <p14:sldId id="276"/>
            <p14:sldId id="275"/>
            <p14:sldId id="278"/>
            <p14:sldId id="279"/>
            <p14:sldId id="281"/>
            <p14:sldId id="282"/>
            <p14:sldId id="286"/>
            <p14:sldId id="285"/>
            <p14:sldId id="284"/>
            <p14:sldId id="287"/>
            <p14:sldId id="288"/>
            <p14:sldId id="289"/>
            <p14:sldId id="283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9" autoAdjust="0"/>
  </p:normalViewPr>
  <p:slideViewPr>
    <p:cSldViewPr>
      <p:cViewPr varScale="1">
        <p:scale>
          <a:sx n="48" d="100"/>
          <a:sy n="48" d="100"/>
        </p:scale>
        <p:origin x="34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AABB-C9C6-43AA-902A-833FEB3847CE}" type="datetimeFigureOut">
              <a:rPr lang="ru-RU" smtClean="0"/>
              <a:t>21.09.2016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ECF74-1CAC-4F88-AAFE-84C98DBB3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defTabSz="914400"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19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A90FD3-1104-4C0E-BD19-C04AAB04E560}" type="slidenum">
              <a:rPr lang="de-DE" altLang="ru-RU" smtClean="0">
                <a:solidFill>
                  <a:prstClr val="black"/>
                </a:solidFill>
              </a:rPr>
              <a:pPr/>
              <a:t>17</a:t>
            </a:fld>
            <a:endParaRPr lang="de-DE" altLang="ru-RU">
              <a:solidFill>
                <a:prstClr val="black"/>
              </a:solidFill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412393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23CC4-FED0-46D8-B338-6A49B477DF90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56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de-DE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20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63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7043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9144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35560" y="1998133"/>
            <a:ext cx="6217640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7171" y="4037202"/>
            <a:ext cx="6226029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3013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337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5643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1133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40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3850" y="1554163"/>
            <a:ext cx="8496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0"/>
            <a:ext cx="84963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47650" y="6356350"/>
            <a:ext cx="1457325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719263" y="6356350"/>
            <a:ext cx="11144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load.d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Neutral Abstract 7 V1 F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>
            <a:hlinkClick r:id="rId4"/>
          </p:cNvPr>
          <p:cNvSpPr/>
          <p:nvPr/>
        </p:nvSpPr>
        <p:spPr>
          <a:xfrm>
            <a:off x="6877050" y="6276975"/>
            <a:ext cx="2266950" cy="581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722313" y="2203450"/>
            <a:ext cx="7518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Основы</a:t>
            </a:r>
            <a: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Операционных</a:t>
            </a:r>
            <a: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Систем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МФТИ-2016</a:t>
            </a:r>
          </a:p>
        </p:txBody>
      </p:sp>
    </p:spTree>
    <p:extLst>
      <p:ext uri="{BB962C8B-B14F-4D97-AF65-F5344CB8AC3E}">
        <p14:creationId xmlns:p14="http://schemas.microsoft.com/office/powerpoint/2010/main" val="42821759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Завершение процесса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276872"/>
            <a:ext cx="8496300" cy="230425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492896"/>
            <a:ext cx="79928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Изменение состояния процесса на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«закончил исполнение»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Освобождение ресурсов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Очистка соответствующих элементов в PCB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Сохранение в PCB информации о причинах завершения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1645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6085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Пример генеалогического леса процессов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619672" y="2060848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691680" y="21328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467544" y="2924944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39552" y="29969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12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699792" y="2924944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2771800" y="29969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254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5868144" y="2060848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5940152" y="21328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2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4716016" y="2924944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788024" y="29969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198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6948264" y="2924944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7020272" y="29969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173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467544" y="3789040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539552" y="38610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19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948264" y="3789040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7020272" y="38610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111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467544" y="4653136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539552" y="47251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20</a:t>
            </a: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2699792" y="4653136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2771800" y="47251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21</a:t>
            </a: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4860032" y="4653136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4932040" y="47251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128</a:t>
            </a:r>
          </a:p>
        </p:txBody>
      </p:sp>
      <p:cxnSp>
        <p:nvCxnSpPr>
          <p:cNvPr id="5" name="Прямая со стрелкой 4"/>
          <p:cNvCxnSpPr>
            <a:stCxn id="18" idx="2"/>
            <a:endCxn id="20" idx="0"/>
          </p:cNvCxnSpPr>
          <p:nvPr/>
        </p:nvCxnSpPr>
        <p:spPr>
          <a:xfrm flipH="1">
            <a:off x="1331640" y="2564904"/>
            <a:ext cx="1152128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18" idx="2"/>
            <a:endCxn id="22" idx="0"/>
          </p:cNvCxnSpPr>
          <p:nvPr/>
        </p:nvCxnSpPr>
        <p:spPr>
          <a:xfrm>
            <a:off x="2483768" y="2564904"/>
            <a:ext cx="108012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0" idx="2"/>
            <a:endCxn id="33" idx="0"/>
          </p:cNvCxnSpPr>
          <p:nvPr/>
        </p:nvCxnSpPr>
        <p:spPr>
          <a:xfrm>
            <a:off x="1331640" y="3429000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33" idx="2"/>
            <a:endCxn id="37" idx="0"/>
          </p:cNvCxnSpPr>
          <p:nvPr/>
        </p:nvCxnSpPr>
        <p:spPr>
          <a:xfrm>
            <a:off x="1331640" y="4293096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4" name="Прямая со стрелкой 20483"/>
          <p:cNvCxnSpPr>
            <a:stCxn id="22" idx="2"/>
            <a:endCxn id="41" idx="0"/>
          </p:cNvCxnSpPr>
          <p:nvPr/>
        </p:nvCxnSpPr>
        <p:spPr>
          <a:xfrm>
            <a:off x="3563888" y="3429000"/>
            <a:ext cx="2160240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7" name="Прямая со стрелкой 20486"/>
          <p:cNvCxnSpPr>
            <a:stCxn id="33" idx="2"/>
            <a:endCxn id="39" idx="0"/>
          </p:cNvCxnSpPr>
          <p:nvPr/>
        </p:nvCxnSpPr>
        <p:spPr>
          <a:xfrm>
            <a:off x="1331640" y="4293096"/>
            <a:ext cx="2232248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9" name="Прямая со стрелкой 20488"/>
          <p:cNvCxnSpPr>
            <a:stCxn id="27" idx="2"/>
            <a:endCxn id="29" idx="0"/>
          </p:cNvCxnSpPr>
          <p:nvPr/>
        </p:nvCxnSpPr>
        <p:spPr>
          <a:xfrm flipH="1">
            <a:off x="5580112" y="2564904"/>
            <a:ext cx="1152128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1" name="Прямая со стрелкой 20490"/>
          <p:cNvCxnSpPr>
            <a:stCxn id="27" idx="2"/>
          </p:cNvCxnSpPr>
          <p:nvPr/>
        </p:nvCxnSpPr>
        <p:spPr>
          <a:xfrm>
            <a:off x="6732240" y="2564904"/>
            <a:ext cx="108012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3" name="Прямая со стрелкой 20492"/>
          <p:cNvCxnSpPr>
            <a:stCxn id="31" idx="2"/>
            <a:endCxn id="35" idx="0"/>
          </p:cNvCxnSpPr>
          <p:nvPr/>
        </p:nvCxnSpPr>
        <p:spPr>
          <a:xfrm>
            <a:off x="7812360" y="3429000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76056" y="51571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</a:t>
            </a:r>
            <a:r>
              <a:rPr lang="en-US" dirty="0"/>
              <a:t>Parent 254)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41" idx="0"/>
            <a:endCxn id="22" idx="2"/>
          </p:cNvCxnSpPr>
          <p:nvPr/>
        </p:nvCxnSpPr>
        <p:spPr>
          <a:xfrm flipH="1" flipV="1">
            <a:off x="3563888" y="3429000"/>
            <a:ext cx="2160240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99992" y="37698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?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Прямая со стрелкой 8"/>
          <p:cNvCxnSpPr>
            <a:stCxn id="18" idx="2"/>
            <a:endCxn id="41" idx="0"/>
          </p:cNvCxnSpPr>
          <p:nvPr/>
        </p:nvCxnSpPr>
        <p:spPr>
          <a:xfrm>
            <a:off x="2483768" y="2564904"/>
            <a:ext cx="3240360" cy="20882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20072" y="515719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</a:t>
            </a:r>
            <a:r>
              <a:rPr lang="en-US" dirty="0"/>
              <a:t>Parent 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07688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3" grpId="0" build="allAtOnce"/>
      <p:bldP spid="2" grpId="0" build="allAtOnce"/>
      <p:bldP spid="6" grpId="0"/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12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Запуск процесса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916832"/>
            <a:ext cx="8496300" cy="345638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060848"/>
            <a:ext cx="79928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Выбор одного из процессов, находящихся в состоянии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«готовность»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Изменение состояния выбранного процесса на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«исполнение»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Обеспечение наличия в оперативной памяти информации, необходимой для его выполнения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Восстановление значений регистров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Передача управления по адресу, на который указывает программный счетчик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3426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13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Приостановка процесса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916832"/>
            <a:ext cx="8496300" cy="345638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060848"/>
            <a:ext cx="79928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Автоматическое сохранение программного счетчика и части регистров (работа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hardware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)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Передача управления по специальному адресу (работа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hardware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Сохранение динамической части регистрового и системного контекстов в PCB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>
                <a:latin typeface="Arial" pitchFamily="34" charset="0"/>
                <a:cs typeface="Arial" pitchFamily="34" charset="0"/>
              </a:rPr>
              <a:t>Обработка прерывания</a:t>
            </a:r>
            <a:endParaRPr lang="ru-RU" sz="2000" i="1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smtClean="0">
                <a:latin typeface="Arial" pitchFamily="34" charset="0"/>
                <a:cs typeface="Arial" pitchFamily="34" charset="0"/>
              </a:rPr>
              <a:t>Изменение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состояния процесса на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«готовность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»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335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14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Блокирование процесса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564904"/>
            <a:ext cx="8496300" cy="165618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708920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Сохранение контекста процесса в PCB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Обработка системного вызова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Перевод процесса в состояние ожидание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8032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15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Разблокирование процесса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492896"/>
            <a:ext cx="8496300" cy="21602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708920"/>
            <a:ext cx="79928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Уточнение того, какое именно событие произошло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Проверка наличия процесса, ожидающего этого события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Перевод ожидающего процесса в состояние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«готовность»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Обработка произошедшего события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363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16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Пример цепочки операций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691680" y="2132856"/>
            <a:ext cx="6840760" cy="151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1691680" y="3861048"/>
            <a:ext cx="6840760" cy="151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5536" y="256664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5536" y="422108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330647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35696" y="503466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latin typeface="Arial" pitchFamily="34" charset="0"/>
                <a:cs typeface="Arial" pitchFamily="34" charset="0"/>
              </a:rPr>
              <a:t>Ожидание</a:t>
            </a:r>
          </a:p>
        </p:txBody>
      </p:sp>
      <p:cxnSp>
        <p:nvCxnSpPr>
          <p:cNvPr id="20480" name="Прямая соединительная линия 20479"/>
          <p:cNvCxnSpPr/>
          <p:nvPr/>
        </p:nvCxnSpPr>
        <p:spPr>
          <a:xfrm>
            <a:off x="1907704" y="2348880"/>
            <a:ext cx="612068" cy="0"/>
          </a:xfrm>
          <a:prstGeom prst="line">
            <a:avLst/>
          </a:prstGeom>
          <a:ln w="76200" cap="rnd" cmpd="sng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81" name="TextBox 20480"/>
          <p:cNvSpPr txBox="1"/>
          <p:nvPr/>
        </p:nvSpPr>
        <p:spPr>
          <a:xfrm>
            <a:off x="251520" y="1681644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Выполнение кода пользователя</a:t>
            </a:r>
          </a:p>
        </p:txBody>
      </p:sp>
      <p:cxnSp>
        <p:nvCxnSpPr>
          <p:cNvPr id="20492" name="Прямая со стрелкой 20491"/>
          <p:cNvCxnSpPr/>
          <p:nvPr/>
        </p:nvCxnSpPr>
        <p:spPr>
          <a:xfrm>
            <a:off x="1691680" y="1988840"/>
            <a:ext cx="432048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4" name="Прямая соединительная линия 20493"/>
          <p:cNvCxnSpPr/>
          <p:nvPr/>
        </p:nvCxnSpPr>
        <p:spPr>
          <a:xfrm>
            <a:off x="2538000" y="1988840"/>
            <a:ext cx="0" cy="3600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96" name="TextBox 20495"/>
          <p:cNvSpPr txBox="1"/>
          <p:nvPr/>
        </p:nvSpPr>
        <p:spPr>
          <a:xfrm>
            <a:off x="683568" y="5713511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Прерывание</a:t>
            </a:r>
          </a:p>
        </p:txBody>
      </p:sp>
      <p:cxnSp>
        <p:nvCxnSpPr>
          <p:cNvPr id="20500" name="Прямая со стрелкой 20499"/>
          <p:cNvCxnSpPr/>
          <p:nvPr/>
        </p:nvCxnSpPr>
        <p:spPr>
          <a:xfrm flipV="1">
            <a:off x="1835696" y="5445224"/>
            <a:ext cx="684076" cy="422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3635896" y="1988840"/>
            <a:ext cx="0" cy="3600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4" name="Прямая со стрелкой 20503"/>
          <p:cNvCxnSpPr/>
          <p:nvPr/>
        </p:nvCxnSpPr>
        <p:spPr>
          <a:xfrm>
            <a:off x="2519772" y="2348880"/>
            <a:ext cx="612068" cy="792088"/>
          </a:xfrm>
          <a:prstGeom prst="straightConnector1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6" name="Прямая соединительная линия 20505"/>
          <p:cNvCxnSpPr/>
          <p:nvPr/>
        </p:nvCxnSpPr>
        <p:spPr>
          <a:xfrm>
            <a:off x="3131840" y="3140968"/>
            <a:ext cx="460800" cy="0"/>
          </a:xfrm>
          <a:prstGeom prst="line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07" name="TextBox 20506"/>
          <p:cNvSpPr txBox="1"/>
          <p:nvPr/>
        </p:nvSpPr>
        <p:spPr>
          <a:xfrm>
            <a:off x="2800552" y="1606343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Работа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hardware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Прямая со стрелкой 64"/>
          <p:cNvCxnSpPr/>
          <p:nvPr/>
        </p:nvCxnSpPr>
        <p:spPr>
          <a:xfrm flipH="1">
            <a:off x="2915816" y="1844824"/>
            <a:ext cx="288032" cy="9001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635896" y="2564904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Выполнение кода ОС</a:t>
            </a:r>
          </a:p>
        </p:txBody>
      </p:sp>
      <p:cxnSp>
        <p:nvCxnSpPr>
          <p:cNvPr id="70" name="Прямая со стрелкой 69"/>
          <p:cNvCxnSpPr/>
          <p:nvPr/>
        </p:nvCxnSpPr>
        <p:spPr>
          <a:xfrm flipH="1">
            <a:off x="3362240" y="2744924"/>
            <a:ext cx="331288" cy="3240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2538000" y="5517232"/>
            <a:ext cx="109789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411760" y="571351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Сохранение контекста</a:t>
            </a:r>
          </a:p>
        </p:txBody>
      </p:sp>
      <p:cxnSp>
        <p:nvCxnSpPr>
          <p:cNvPr id="89" name="Прямая со стрелкой 88"/>
          <p:cNvCxnSpPr/>
          <p:nvPr/>
        </p:nvCxnSpPr>
        <p:spPr>
          <a:xfrm flipV="1">
            <a:off x="3059832" y="5535264"/>
            <a:ext cx="0" cy="270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>
            <a:off x="3592640" y="3140968"/>
            <a:ext cx="1627432" cy="0"/>
          </a:xfrm>
          <a:prstGeom prst="line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563888" y="571409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Обработка прерывания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и разблокирование</a:t>
            </a:r>
          </a:p>
        </p:txBody>
      </p:sp>
      <p:cxnSp>
        <p:nvCxnSpPr>
          <p:cNvPr id="127" name="Прямая соединительная линия 126"/>
          <p:cNvCxnSpPr/>
          <p:nvPr/>
        </p:nvCxnSpPr>
        <p:spPr>
          <a:xfrm>
            <a:off x="5241600" y="1988840"/>
            <a:ext cx="0" cy="3600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>
            <a:off x="3635896" y="5517232"/>
            <a:ext cx="160570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 flipH="1" flipV="1">
            <a:off x="4384728" y="5535264"/>
            <a:ext cx="187272" cy="270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364088" y="503466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364088" y="215434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cxnSp>
        <p:nvCxnSpPr>
          <p:cNvPr id="134" name="Прямая со стрелкой 133"/>
          <p:cNvCxnSpPr/>
          <p:nvPr/>
        </p:nvCxnSpPr>
        <p:spPr>
          <a:xfrm>
            <a:off x="6714464" y="5517232"/>
            <a:ext cx="10512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/>
          <p:nvPr/>
        </p:nvCxnSpPr>
        <p:spPr>
          <a:xfrm>
            <a:off x="6724800" y="1988840"/>
            <a:ext cx="0" cy="3600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/>
          <p:nvPr/>
        </p:nvCxnSpPr>
        <p:spPr>
          <a:xfrm>
            <a:off x="5220072" y="3140968"/>
            <a:ext cx="1483200" cy="0"/>
          </a:xfrm>
          <a:prstGeom prst="line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652120" y="571351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Планирование</a:t>
            </a:r>
          </a:p>
        </p:txBody>
      </p:sp>
      <p:cxnSp>
        <p:nvCxnSpPr>
          <p:cNvPr id="105" name="Прямая со стрелкой 104"/>
          <p:cNvCxnSpPr/>
          <p:nvPr/>
        </p:nvCxnSpPr>
        <p:spPr>
          <a:xfrm>
            <a:off x="5241600" y="5517232"/>
            <a:ext cx="147286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>
          <a:xfrm flipH="1" flipV="1">
            <a:off x="5978032" y="5535264"/>
            <a:ext cx="322160" cy="270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876256" y="503466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cxnSp>
        <p:nvCxnSpPr>
          <p:cNvPr id="109" name="Прямая со стрелкой 108"/>
          <p:cNvCxnSpPr/>
          <p:nvPr/>
        </p:nvCxnSpPr>
        <p:spPr>
          <a:xfrm>
            <a:off x="6703272" y="3140968"/>
            <a:ext cx="389008" cy="1152128"/>
          </a:xfrm>
          <a:prstGeom prst="straightConnector1">
            <a:avLst/>
          </a:prstGeom>
          <a:ln w="76200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/>
          <p:nvPr/>
        </p:nvCxnSpPr>
        <p:spPr>
          <a:xfrm>
            <a:off x="7092280" y="4293096"/>
            <a:ext cx="288032" cy="0"/>
          </a:xfrm>
          <a:prstGeom prst="line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единительная линия 150"/>
          <p:cNvCxnSpPr/>
          <p:nvPr/>
        </p:nvCxnSpPr>
        <p:spPr>
          <a:xfrm>
            <a:off x="7765200" y="1988840"/>
            <a:ext cx="0" cy="3600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/>
          <p:nvPr/>
        </p:nvCxnSpPr>
        <p:spPr>
          <a:xfrm rot="-120000">
            <a:off x="7394036" y="4293096"/>
            <a:ext cx="324036" cy="792088"/>
          </a:xfrm>
          <a:prstGeom prst="line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5220072" y="4252005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Работа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hardware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0" name="Прямая со стрелкой 119"/>
          <p:cNvCxnSpPr/>
          <p:nvPr/>
        </p:nvCxnSpPr>
        <p:spPr>
          <a:xfrm flipV="1">
            <a:off x="6139112" y="3933056"/>
            <a:ext cx="758664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768244" y="2905780"/>
            <a:ext cx="183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Выполнение кода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 ОС</a:t>
            </a:r>
          </a:p>
        </p:txBody>
      </p:sp>
      <p:cxnSp>
        <p:nvCxnSpPr>
          <p:cNvPr id="124" name="Прямая со стрелкой 123"/>
          <p:cNvCxnSpPr/>
          <p:nvPr/>
        </p:nvCxnSpPr>
        <p:spPr>
          <a:xfrm flipH="1">
            <a:off x="7240064" y="3212976"/>
            <a:ext cx="212256" cy="10081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/>
          <p:nvPr/>
        </p:nvCxnSpPr>
        <p:spPr>
          <a:xfrm>
            <a:off x="6084168" y="4544253"/>
            <a:ext cx="1416942" cy="2528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084168" y="6002124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Восстановление контекста</a:t>
            </a:r>
          </a:p>
        </p:txBody>
      </p:sp>
      <p:cxnSp>
        <p:nvCxnSpPr>
          <p:cNvPr id="130" name="Прямая со стрелкой 129"/>
          <p:cNvCxnSpPr/>
          <p:nvPr/>
        </p:nvCxnSpPr>
        <p:spPr>
          <a:xfrm flipV="1">
            <a:off x="7164288" y="5554800"/>
            <a:ext cx="0" cy="52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/>
          <p:nvPr/>
        </p:nvCxnSpPr>
        <p:spPr>
          <a:xfrm>
            <a:off x="7731796" y="5085184"/>
            <a:ext cx="656628" cy="0"/>
          </a:xfrm>
          <a:prstGeom prst="straightConnector1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7380312" y="5642084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Выполнение кода пользователя</a:t>
            </a:r>
          </a:p>
        </p:txBody>
      </p:sp>
      <p:cxnSp>
        <p:nvCxnSpPr>
          <p:cNvPr id="146" name="Прямая со стрелкой 145"/>
          <p:cNvCxnSpPr/>
          <p:nvPr/>
        </p:nvCxnSpPr>
        <p:spPr>
          <a:xfrm flipH="1" flipV="1">
            <a:off x="8204858" y="5160110"/>
            <a:ext cx="216024" cy="5101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5851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0" grpId="0" animBg="1"/>
      <p:bldP spid="3" grpId="0"/>
      <p:bldP spid="61" grpId="0"/>
      <p:bldP spid="4" grpId="0"/>
      <p:bldP spid="62" grpId="0"/>
      <p:bldP spid="20481" grpId="0"/>
      <p:bldP spid="20496" grpId="0"/>
      <p:bldP spid="20507" grpId="0"/>
      <p:bldP spid="68" grpId="0"/>
      <p:bldP spid="83" grpId="0"/>
      <p:bldP spid="132" grpId="0"/>
      <p:bldP spid="133" grpId="0"/>
      <p:bldP spid="103" grpId="0"/>
      <p:bldP spid="145" grpId="0"/>
      <p:bldP spid="158" grpId="0"/>
      <p:bldP spid="161" grpId="0"/>
      <p:bldP spid="128" grpId="0"/>
      <p:bldP spid="1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WordArt 3"/>
          <p:cNvSpPr>
            <a:spLocks noChangeArrowheads="1" noChangeShapeType="1" noTextEdit="1"/>
          </p:cNvSpPr>
          <p:nvPr/>
        </p:nvSpPr>
        <p:spPr bwMode="gray">
          <a:xfrm>
            <a:off x="1581150" y="1585913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2" name="WordArt 8"/>
          <p:cNvSpPr>
            <a:spLocks noChangeArrowheads="1" noChangeShapeType="1" noTextEdit="1"/>
          </p:cNvSpPr>
          <p:nvPr/>
        </p:nvSpPr>
        <p:spPr bwMode="gray">
          <a:xfrm>
            <a:off x="763588" y="2536825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3" name="WordArt 9"/>
          <p:cNvSpPr>
            <a:spLocks noChangeArrowheads="1" noChangeShapeType="1" noTextEdit="1"/>
          </p:cNvSpPr>
          <p:nvPr/>
        </p:nvSpPr>
        <p:spPr bwMode="gray">
          <a:xfrm>
            <a:off x="2200275" y="2484438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659519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азвание 1"/>
          <p:cNvSpPr>
            <a:spLocks noGrp="1"/>
          </p:cNvSpPr>
          <p:nvPr>
            <p:ph type="title"/>
          </p:nvPr>
        </p:nvSpPr>
        <p:spPr>
          <a:xfrm>
            <a:off x="228600" y="238125"/>
            <a:ext cx="8496300" cy="617538"/>
          </a:xfrm>
        </p:spPr>
        <p:txBody>
          <a:bodyPr/>
          <a:lstStyle/>
          <a:p>
            <a:pPr algn="l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Тема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2</a:t>
            </a:r>
            <a:endParaRPr kumimoji="0" lang="ru-RU" sz="3600" b="1" dirty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0263" y="1069975"/>
            <a:ext cx="7989887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4000" dirty="0">
              <a:solidFill>
                <a:srgbClr val="003794"/>
              </a:solidFill>
              <a:latin typeface="Lucida Grande CY" pitchFamily="2" charset="-52"/>
              <a:cs typeface="Arial" pitchFamily="34" charset="0"/>
            </a:endParaRPr>
          </a:p>
          <a:p>
            <a:pPr marL="1440000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Понятие процесса</a:t>
            </a:r>
            <a:br>
              <a:rPr lang="ru-RU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</a:br>
            <a:r>
              <a:rPr lang="ru-RU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Операции </a:t>
            </a:r>
            <a:r>
              <a:rPr lang="ru-RU" sz="400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над процессами</a:t>
            </a:r>
            <a:endParaRPr lang="ru-RU" sz="40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68" name="Номер слайда 6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>
                <a:solidFill>
                  <a:prstClr val="black"/>
                </a:solidFill>
              </a:rPr>
              <a:t>Стр. </a:t>
            </a:r>
            <a:fld id="{7090A873-BD6F-4E12-A19D-58BE0A6B0125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8752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395536" y="4581128"/>
            <a:ext cx="8424614" cy="1440160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95536" y="1772816"/>
            <a:ext cx="8424614" cy="2448272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Понятие процесса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Уточнение терминологии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174" y="1988840"/>
            <a:ext cx="78488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			                       – не может использоваться для</a:t>
            </a:r>
            <a:b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	описания происходящего внутри ОС.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prstClr val="black"/>
                </a:solidFill>
              </a:rPr>
              <a:t>				                           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– не может использоваться для</a:t>
            </a:r>
            <a:br>
              <a:rPr lang="ru-RU" sz="2000" dirty="0">
                <a:latin typeface="Arial" pitchFamily="34" charset="0"/>
                <a:cs typeface="Arial" pitchFamily="34" charset="0"/>
              </a:rPr>
            </a:br>
            <a:r>
              <a:rPr lang="ru-RU" sz="2000" dirty="0">
                <a:latin typeface="Arial" pitchFamily="34" charset="0"/>
                <a:cs typeface="Arial" pitchFamily="34" charset="0"/>
              </a:rPr>
              <a:t> 	описания происходящего внутри ОС.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2073" y="1936498"/>
            <a:ext cx="3584956" cy="3534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Термин «программа»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endParaRPr lang="ru-RU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800"/>
              </a:spcBef>
              <a:buFont typeface="Arial" pitchFamily="34" charset="0"/>
              <a:buChar char="•"/>
            </a:pPr>
            <a:r>
              <a:rPr lang="ru-RU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Термин «задание»</a:t>
            </a:r>
          </a:p>
          <a:p>
            <a:pPr marL="342900" indent="-342900">
              <a:spcBef>
                <a:spcPts val="800"/>
              </a:spcBef>
              <a:buFont typeface="Arial" pitchFamily="34" charset="0"/>
              <a:buChar char="•"/>
            </a:pPr>
            <a:endParaRPr lang="ru-RU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800"/>
              </a:spcBef>
              <a:buFont typeface="Arial" pitchFamily="34" charset="0"/>
              <a:buChar char="•"/>
            </a:pPr>
            <a:endParaRPr lang="ru-RU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800"/>
              </a:spcBef>
              <a:buFont typeface="Arial" pitchFamily="34" charset="0"/>
              <a:buChar char="•"/>
            </a:pPr>
            <a:endParaRPr lang="ru-RU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Термин «процесс»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0112" y="3717032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Для статических объектов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80112" y="5507940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Для динамических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38347087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395536" y="4149080"/>
            <a:ext cx="8424614" cy="2016224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95536" y="2132856"/>
            <a:ext cx="8424614" cy="1368152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Понятие процесса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Процесс и программа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62880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Термин «процесс» характеризует совокупность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5576" y="2132856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набора исполняющихся команд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ассоциированных с ним ресурсов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текущего момента его выполнения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8064" y="3068960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находящуюся под управлением ОС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560" y="3573016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Процесс ≠ программа, которая исполняется: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5576" y="4149080"/>
            <a:ext cx="7632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для исполнения одной программы может организовываться несколько процессов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в рамках одного процесса может исполняться несколько программ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в рамках процесса может исполняться код, отсутствующий в программе</a:t>
            </a:r>
          </a:p>
        </p:txBody>
      </p:sp>
    </p:spTree>
    <p:extLst>
      <p:ext uri="{BB962C8B-B14F-4D97-AF65-F5344CB8AC3E}">
        <p14:creationId xmlns:p14="http://schemas.microsoft.com/office/powerpoint/2010/main" val="6097886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Состояния процесса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124744"/>
            <a:ext cx="8496300" cy="50405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6"/>
          <p:cNvSpPr>
            <a:spLocks noChangeArrowheads="1"/>
          </p:cNvSpPr>
          <p:nvPr/>
        </p:nvSpPr>
        <p:spPr bwMode="auto">
          <a:xfrm>
            <a:off x="3419475" y="1341338"/>
            <a:ext cx="2160588" cy="1008062"/>
          </a:xfrm>
          <a:prstGeom prst="ellipse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1116013" y="2492275"/>
            <a:ext cx="2160587" cy="1008063"/>
          </a:xfrm>
          <a:prstGeom prst="ellipse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8"/>
          <p:cNvSpPr>
            <a:spLocks noChangeArrowheads="1"/>
          </p:cNvSpPr>
          <p:nvPr/>
        </p:nvSpPr>
        <p:spPr bwMode="auto">
          <a:xfrm>
            <a:off x="5724525" y="2493863"/>
            <a:ext cx="2160588" cy="1008062"/>
          </a:xfrm>
          <a:prstGeom prst="ellipse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9"/>
          <p:cNvSpPr>
            <a:spLocks noChangeArrowheads="1"/>
          </p:cNvSpPr>
          <p:nvPr/>
        </p:nvSpPr>
        <p:spPr bwMode="auto">
          <a:xfrm>
            <a:off x="3419475" y="3717825"/>
            <a:ext cx="2160588" cy="1008063"/>
          </a:xfrm>
          <a:prstGeom prst="ellipse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Oval 10"/>
          <p:cNvSpPr>
            <a:spLocks noChangeArrowheads="1"/>
          </p:cNvSpPr>
          <p:nvPr/>
        </p:nvSpPr>
        <p:spPr bwMode="auto">
          <a:xfrm>
            <a:off x="3419475" y="5013225"/>
            <a:ext cx="2160588" cy="1008063"/>
          </a:xfrm>
          <a:prstGeom prst="ellipse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3419475" y="2492275"/>
            <a:ext cx="2160588" cy="1008063"/>
          </a:xfrm>
          <a:prstGeom prst="ellipse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3419475" y="2643088"/>
            <a:ext cx="2160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процесс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не исполняется</a:t>
            </a: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419475" y="3998813"/>
            <a:ext cx="2160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3563938" y="1693763"/>
            <a:ext cx="187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вход</a:t>
            </a:r>
          </a:p>
        </p:txBody>
      </p:sp>
      <p:cxnSp>
        <p:nvCxnSpPr>
          <p:cNvPr id="29" name="AutoShape 20"/>
          <p:cNvCxnSpPr>
            <a:cxnSpLocks noChangeShapeType="1"/>
            <a:stCxn id="28" idx="2"/>
            <a:endCxn id="25" idx="0"/>
          </p:cNvCxnSpPr>
          <p:nvPr/>
        </p:nvCxnSpPr>
        <p:spPr bwMode="auto">
          <a:xfrm>
            <a:off x="4500563" y="2060475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3563938" y="5157688"/>
            <a:ext cx="187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выход</a:t>
            </a:r>
          </a:p>
        </p:txBody>
      </p:sp>
      <p:cxnSp>
        <p:nvCxnSpPr>
          <p:cNvPr id="31" name="AutoShape 24"/>
          <p:cNvCxnSpPr>
            <a:cxnSpLocks noChangeShapeType="1"/>
          </p:cNvCxnSpPr>
          <p:nvPr/>
        </p:nvCxnSpPr>
        <p:spPr bwMode="auto">
          <a:xfrm>
            <a:off x="4500563" y="4725888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25"/>
          <p:cNvCxnSpPr>
            <a:cxnSpLocks noChangeShapeType="1"/>
            <a:stCxn id="27" idx="1"/>
            <a:endCxn id="26" idx="1"/>
          </p:cNvCxnSpPr>
          <p:nvPr/>
        </p:nvCxnSpPr>
        <p:spPr bwMode="auto">
          <a:xfrm rot="10800000" flipH="1">
            <a:off x="3419475" y="2963763"/>
            <a:ext cx="1588" cy="1219200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26"/>
          <p:cNvCxnSpPr>
            <a:cxnSpLocks noChangeShapeType="1"/>
            <a:stCxn id="26" idx="3"/>
            <a:endCxn id="27" idx="3"/>
          </p:cNvCxnSpPr>
          <p:nvPr/>
        </p:nvCxnSpPr>
        <p:spPr bwMode="auto">
          <a:xfrm>
            <a:off x="5580063" y="2963763"/>
            <a:ext cx="1587" cy="1219200"/>
          </a:xfrm>
          <a:prstGeom prst="curvedConnector3">
            <a:avLst>
              <a:gd name="adj1" fmla="val 143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5867400" y="3452713"/>
            <a:ext cx="2590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выбран для исполнения</a:t>
            </a: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1116013" y="3381275"/>
            <a:ext cx="2016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приостановка</a:t>
            </a: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1116013" y="2781200"/>
            <a:ext cx="21605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ожидание</a:t>
            </a:r>
          </a:p>
        </p:txBody>
      </p:sp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5724525" y="2781200"/>
            <a:ext cx="216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38" name="Line 31"/>
          <p:cNvSpPr>
            <a:spLocks noChangeShapeType="1"/>
          </p:cNvSpPr>
          <p:nvPr/>
        </p:nvSpPr>
        <p:spPr bwMode="auto">
          <a:xfrm>
            <a:off x="4714875" y="1989038"/>
            <a:ext cx="115252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Line 32"/>
          <p:cNvSpPr>
            <a:spLocks noChangeShapeType="1"/>
          </p:cNvSpPr>
          <p:nvPr/>
        </p:nvSpPr>
        <p:spPr bwMode="auto">
          <a:xfrm flipH="1">
            <a:off x="5508625" y="3428900"/>
            <a:ext cx="71913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33"/>
          <p:cNvSpPr txBox="1">
            <a:spLocks noChangeArrowheads="1"/>
          </p:cNvSpPr>
          <p:nvPr/>
        </p:nvSpPr>
        <p:spPr bwMode="auto">
          <a:xfrm>
            <a:off x="5795963" y="3644800"/>
            <a:ext cx="2590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выбран для исполнения</a:t>
            </a: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H="1" flipV="1">
            <a:off x="2771775" y="3428900"/>
            <a:ext cx="7207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611188" y="3644800"/>
            <a:ext cx="2590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ожидание события</a:t>
            </a:r>
          </a:p>
        </p:txBody>
      </p:sp>
      <p:sp>
        <p:nvSpPr>
          <p:cNvPr id="43" name="Line 36"/>
          <p:cNvSpPr>
            <a:spLocks noChangeShapeType="1"/>
          </p:cNvSpPr>
          <p:nvPr/>
        </p:nvSpPr>
        <p:spPr bwMode="auto">
          <a:xfrm flipV="1">
            <a:off x="5219700" y="3284438"/>
            <a:ext cx="7207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37"/>
          <p:cNvSpPr txBox="1">
            <a:spLocks noChangeArrowheads="1"/>
          </p:cNvSpPr>
          <p:nvPr/>
        </p:nvSpPr>
        <p:spPr bwMode="auto">
          <a:xfrm>
            <a:off x="3060700" y="3284438"/>
            <a:ext cx="2590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прерывание</a:t>
            </a:r>
          </a:p>
        </p:txBody>
      </p:sp>
      <p:sp>
        <p:nvSpPr>
          <p:cNvPr id="45" name="Line 38"/>
          <p:cNvSpPr>
            <a:spLocks noChangeShapeType="1"/>
          </p:cNvSpPr>
          <p:nvPr/>
        </p:nvSpPr>
        <p:spPr bwMode="auto">
          <a:xfrm>
            <a:off x="3276600" y="2997100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 Box 39"/>
          <p:cNvSpPr txBox="1">
            <a:spLocks noChangeArrowheads="1"/>
          </p:cNvSpPr>
          <p:nvPr/>
        </p:nvSpPr>
        <p:spPr bwMode="auto">
          <a:xfrm>
            <a:off x="2989263" y="2660550"/>
            <a:ext cx="2590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событие произошло</a:t>
            </a:r>
          </a:p>
        </p:txBody>
      </p:sp>
      <p:sp>
        <p:nvSpPr>
          <p:cNvPr id="47" name="Line 40"/>
          <p:cNvSpPr>
            <a:spLocks noChangeShapeType="1"/>
          </p:cNvSpPr>
          <p:nvPr/>
        </p:nvSpPr>
        <p:spPr bwMode="auto">
          <a:xfrm>
            <a:off x="4500563" y="4725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41"/>
          <p:cNvSpPr txBox="1">
            <a:spLocks noChangeArrowheads="1"/>
          </p:cNvSpPr>
          <p:nvPr/>
        </p:nvSpPr>
        <p:spPr bwMode="auto">
          <a:xfrm>
            <a:off x="3563938" y="1693763"/>
            <a:ext cx="187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рождение</a:t>
            </a:r>
          </a:p>
        </p:txBody>
      </p:sp>
      <p:sp>
        <p:nvSpPr>
          <p:cNvPr id="49" name="Text Box 42"/>
          <p:cNvSpPr txBox="1">
            <a:spLocks noChangeArrowheads="1"/>
          </p:cNvSpPr>
          <p:nvPr/>
        </p:nvSpPr>
        <p:spPr bwMode="auto">
          <a:xfrm>
            <a:off x="3563938" y="5157688"/>
            <a:ext cx="1873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закончил</a:t>
            </a:r>
            <a:br>
              <a:rPr lang="ru-RU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ru-RU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50" name="Line 44"/>
          <p:cNvSpPr>
            <a:spLocks noChangeShapeType="1"/>
          </p:cNvSpPr>
          <p:nvPr/>
        </p:nvSpPr>
        <p:spPr bwMode="auto">
          <a:xfrm>
            <a:off x="5148263" y="2276375"/>
            <a:ext cx="719137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 Box 45"/>
          <p:cNvSpPr txBox="1">
            <a:spLocks noChangeArrowheads="1"/>
          </p:cNvSpPr>
          <p:nvPr/>
        </p:nvSpPr>
        <p:spPr bwMode="auto">
          <a:xfrm>
            <a:off x="5146675" y="1839813"/>
            <a:ext cx="1873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допуск</a:t>
            </a:r>
            <a:br>
              <a:rPr lang="ru-RU" sz="160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ru-RU" sz="160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к планированию</a:t>
            </a:r>
          </a:p>
        </p:txBody>
      </p:sp>
      <p:sp>
        <p:nvSpPr>
          <p:cNvPr id="52" name="Text Box 46"/>
          <p:cNvSpPr txBox="1">
            <a:spLocks noChangeArrowheads="1"/>
          </p:cNvSpPr>
          <p:nvPr/>
        </p:nvSpPr>
        <p:spPr bwMode="auto">
          <a:xfrm>
            <a:off x="4356100" y="4676675"/>
            <a:ext cx="2305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завершение работы</a:t>
            </a:r>
          </a:p>
        </p:txBody>
      </p:sp>
    </p:spTree>
    <p:extLst>
      <p:ext uri="{BB962C8B-B14F-4D97-AF65-F5344CB8AC3E}">
        <p14:creationId xmlns:p14="http://schemas.microsoft.com/office/powerpoint/2010/main" val="41924661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/>
      <p:bldP spid="26" grpId="1"/>
      <p:bldP spid="27" grpId="0"/>
      <p:bldP spid="28" grpId="0"/>
      <p:bldP spid="28" grpId="1"/>
      <p:bldP spid="30" grpId="0"/>
      <p:bldP spid="30" grpId="1"/>
      <p:bldP spid="34" grpId="0"/>
      <p:bldP spid="34" grpId="1"/>
      <p:bldP spid="35" grpId="0"/>
      <p:bldP spid="35" grpId="1"/>
      <p:bldP spid="36" grpId="0"/>
      <p:bldP spid="37" grpId="0"/>
      <p:bldP spid="38" grpId="0" animBg="1"/>
      <p:bldP spid="38" grpId="1" animBg="1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/>
      <p:bldP spid="47" grpId="0" animBg="1"/>
      <p:bldP spid="48" grpId="0"/>
      <p:bldP spid="49" grpId="0"/>
      <p:bldP spid="50" grpId="0" animBg="1"/>
      <p:bldP spid="51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144" y="2996952"/>
            <a:ext cx="8401320" cy="1872208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47144" y="1916832"/>
            <a:ext cx="8401320" cy="93610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Набор операций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144" y="2421176"/>
            <a:ext cx="8472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ts val="18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создание процесса – завершение процесса</a:t>
            </a:r>
          </a:p>
          <a:p>
            <a:pPr marL="457200" indent="-457200" defTabSz="457200" fontAlgn="base">
              <a:spcBef>
                <a:spcPts val="24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запуск процесса – приостановка процесса</a:t>
            </a:r>
          </a:p>
          <a:p>
            <a:pPr marL="457200" indent="-457200" defTabSz="457200" fontAlgn="base">
              <a:spcBef>
                <a:spcPts val="24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блокирование процесса – разблокирование процесса</a:t>
            </a:r>
          </a:p>
          <a:p>
            <a:pPr marL="457200" indent="-457200" defTabSz="457200" fontAlgn="base">
              <a:spcBef>
                <a:spcPts val="24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(изменение приоритета)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0232" y="191683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одноразовые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60232" y="44371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многоразовые</a:t>
            </a:r>
          </a:p>
        </p:txBody>
      </p:sp>
    </p:spTree>
    <p:extLst>
      <p:ext uri="{BB962C8B-B14F-4D97-AF65-F5344CB8AC3E}">
        <p14:creationId xmlns:p14="http://schemas.microsoft.com/office/powerpoint/2010/main" val="2894901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71438" y="1652290"/>
            <a:ext cx="8964612" cy="4657030"/>
          </a:xfrm>
          <a:prstGeom prst="rect">
            <a:avLst/>
          </a:prstGeom>
          <a:solidFill>
            <a:schemeClr val="bg1">
              <a:lumMod val="85000"/>
              <a:alpha val="2200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cs typeface="Arial" charset="0"/>
            </a:endParaRPr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214312" y="2064022"/>
            <a:ext cx="8713787" cy="316517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23850" y="2583135"/>
            <a:ext cx="8496300" cy="701675"/>
          </a:xfrm>
          <a:prstGeom prst="roundRect">
            <a:avLst>
              <a:gd name="adj" fmla="val 16667"/>
            </a:avLst>
          </a:prstGeom>
          <a:solidFill>
            <a:schemeClr val="tx1">
              <a:alpha val="1490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AutoShape 13"/>
          <p:cNvSpPr>
            <a:spLocks noChangeArrowheads="1"/>
          </p:cNvSpPr>
          <p:nvPr/>
        </p:nvSpPr>
        <p:spPr bwMode="auto">
          <a:xfrm>
            <a:off x="250825" y="5445845"/>
            <a:ext cx="8640763" cy="647451"/>
          </a:xfrm>
          <a:prstGeom prst="roundRect">
            <a:avLst>
              <a:gd name="adj" fmla="val 16667"/>
            </a:avLst>
          </a:prstGeom>
          <a:solidFill>
            <a:schemeClr val="tx1">
              <a:alpha val="1490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Process Control Block 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и контекст процесса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1625" y="2133872"/>
            <a:ext cx="8540750" cy="2774206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tx2"/>
              </a:buClr>
              <a:defRPr/>
            </a:pPr>
            <a:r>
              <a:rPr lang="ru-RU" sz="2000" dirty="0">
                <a:solidFill>
                  <a:schemeClr val="accent4">
                    <a:lumMod val="1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состояние процесса</a:t>
            </a:r>
          </a:p>
          <a:p>
            <a:pPr eaLnBrk="1" hangingPunct="1">
              <a:spcBef>
                <a:spcPts val="600"/>
              </a:spcBef>
              <a:buClr>
                <a:schemeClr val="tx2"/>
              </a:buClr>
              <a:defRPr/>
            </a:pPr>
            <a:r>
              <a:rPr lang="ru-RU" sz="2000" dirty="0">
                <a:solidFill>
                  <a:schemeClr val="accent4">
                    <a:lumMod val="1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программный счетчик</a:t>
            </a:r>
          </a:p>
          <a:p>
            <a:pPr eaLnBrk="1" hangingPunct="1">
              <a:spcBef>
                <a:spcPts val="600"/>
              </a:spcBef>
              <a:buClr>
                <a:schemeClr val="tx2"/>
              </a:buClr>
              <a:defRPr/>
            </a:pPr>
            <a:r>
              <a:rPr lang="ru-RU" sz="2000" dirty="0">
                <a:solidFill>
                  <a:schemeClr val="accent4">
                    <a:lumMod val="1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содержимое регистров</a:t>
            </a:r>
          </a:p>
          <a:p>
            <a:pPr eaLnBrk="1" hangingPunct="1">
              <a:spcBef>
                <a:spcPts val="600"/>
              </a:spcBef>
              <a:buClr>
                <a:schemeClr val="tx2"/>
              </a:buClr>
              <a:defRPr/>
            </a:pPr>
            <a:r>
              <a:rPr lang="ru-RU" sz="2000" dirty="0">
                <a:solidFill>
                  <a:schemeClr val="accent4">
                    <a:lumMod val="1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данные для планирования использования процессора и управления памятью</a:t>
            </a:r>
          </a:p>
          <a:p>
            <a:pPr eaLnBrk="1" hangingPunct="1">
              <a:spcBef>
                <a:spcPts val="600"/>
              </a:spcBef>
              <a:buClr>
                <a:schemeClr val="tx2"/>
              </a:buClr>
              <a:defRPr/>
            </a:pPr>
            <a:r>
              <a:rPr lang="ru-RU" sz="2000" dirty="0">
                <a:solidFill>
                  <a:schemeClr val="accent4">
                    <a:lumMod val="1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учетная информация</a:t>
            </a:r>
          </a:p>
          <a:p>
            <a:pPr eaLnBrk="1" hangingPunct="1">
              <a:spcBef>
                <a:spcPts val="600"/>
              </a:spcBef>
              <a:buClr>
                <a:schemeClr val="tx2"/>
              </a:buClr>
              <a:defRPr/>
            </a:pPr>
            <a:r>
              <a:rPr lang="ru-RU" sz="2000" dirty="0">
                <a:solidFill>
                  <a:schemeClr val="accent4">
                    <a:lumMod val="1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сведения об устройствах ввода-вывода, связанных с процессом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011863" y="2732360"/>
            <a:ext cx="2447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Регистровый контекст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011863" y="2084660"/>
            <a:ext cx="2232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Системный контекст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7740650" y="4790478"/>
            <a:ext cx="792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PCB</a:t>
            </a:r>
            <a:endParaRPr lang="ru-RU" dirty="0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7740650" y="4725143"/>
            <a:ext cx="641350" cy="428625"/>
          </a:xfrm>
          <a:prstGeom prst="wedgeEllipseCallout">
            <a:avLst>
              <a:gd name="adj1" fmla="val -43750"/>
              <a:gd name="adj2" fmla="val 7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323850" y="5445845"/>
            <a:ext cx="8064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Код и данные в адресном пространстве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6011863" y="5684738"/>
            <a:ext cx="30241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Пользовательский контекст</a:t>
            </a: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468214" y="1652290"/>
            <a:ext cx="2087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Контекст процесса</a:t>
            </a:r>
          </a:p>
        </p:txBody>
      </p:sp>
    </p:spTree>
    <p:extLst>
      <p:ext uri="{BB962C8B-B14F-4D97-AF65-F5344CB8AC3E}">
        <p14:creationId xmlns:p14="http://schemas.microsoft.com/office/powerpoint/2010/main" val="14590542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7" grpId="0" animBg="1"/>
      <p:bldP spid="10" grpId="0" animBg="1"/>
      <p:bldP spid="21" grpId="0" animBg="1"/>
      <p:bldP spid="13" grpId="0"/>
      <p:bldP spid="16" grpId="0"/>
      <p:bldP spid="18" grpId="0"/>
      <p:bldP spid="19" grpId="0" animBg="1"/>
      <p:bldP spid="20" grpId="0"/>
      <p:bldP spid="22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6085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Пример генеалогического леса процессов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619672" y="2060848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691680" y="21328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467544" y="2924944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39552" y="29969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12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699792" y="2924944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2771800" y="29969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254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5868144" y="2060848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5940152" y="21328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2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4716016" y="2924944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788024" y="29969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198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6948264" y="2924944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7020272" y="29969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173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467544" y="3789040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539552" y="38610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19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948264" y="3789040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7020272" y="38610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111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467544" y="4653136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539552" y="47251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20</a:t>
            </a: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2699792" y="4653136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2771800" y="47251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21</a:t>
            </a: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4860032" y="4653136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4932040" y="47251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128</a:t>
            </a:r>
          </a:p>
        </p:txBody>
      </p:sp>
      <p:cxnSp>
        <p:nvCxnSpPr>
          <p:cNvPr id="5" name="Прямая со стрелкой 4"/>
          <p:cNvCxnSpPr>
            <a:stCxn id="18" idx="2"/>
            <a:endCxn id="20" idx="0"/>
          </p:cNvCxnSpPr>
          <p:nvPr/>
        </p:nvCxnSpPr>
        <p:spPr>
          <a:xfrm flipH="1">
            <a:off x="1331640" y="2564904"/>
            <a:ext cx="1152128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18" idx="2"/>
            <a:endCxn id="22" idx="0"/>
          </p:cNvCxnSpPr>
          <p:nvPr/>
        </p:nvCxnSpPr>
        <p:spPr>
          <a:xfrm>
            <a:off x="2483768" y="2564904"/>
            <a:ext cx="108012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0" idx="2"/>
            <a:endCxn id="33" idx="0"/>
          </p:cNvCxnSpPr>
          <p:nvPr/>
        </p:nvCxnSpPr>
        <p:spPr>
          <a:xfrm>
            <a:off x="1331640" y="3429000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33" idx="2"/>
            <a:endCxn id="37" idx="0"/>
          </p:cNvCxnSpPr>
          <p:nvPr/>
        </p:nvCxnSpPr>
        <p:spPr>
          <a:xfrm>
            <a:off x="1331640" y="4293096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4" name="Прямая со стрелкой 20483"/>
          <p:cNvCxnSpPr>
            <a:stCxn id="22" idx="2"/>
            <a:endCxn id="41" idx="0"/>
          </p:cNvCxnSpPr>
          <p:nvPr/>
        </p:nvCxnSpPr>
        <p:spPr>
          <a:xfrm>
            <a:off x="3563888" y="3429000"/>
            <a:ext cx="2160240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7" name="Прямая со стрелкой 20486"/>
          <p:cNvCxnSpPr>
            <a:stCxn id="33" idx="2"/>
            <a:endCxn id="39" idx="0"/>
          </p:cNvCxnSpPr>
          <p:nvPr/>
        </p:nvCxnSpPr>
        <p:spPr>
          <a:xfrm>
            <a:off x="1331640" y="4293096"/>
            <a:ext cx="2232248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9" name="Прямая со стрелкой 20488"/>
          <p:cNvCxnSpPr>
            <a:stCxn id="27" idx="2"/>
            <a:endCxn id="29" idx="0"/>
          </p:cNvCxnSpPr>
          <p:nvPr/>
        </p:nvCxnSpPr>
        <p:spPr>
          <a:xfrm flipH="1">
            <a:off x="5580112" y="2564904"/>
            <a:ext cx="1152128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1" name="Прямая со стрелкой 20490"/>
          <p:cNvCxnSpPr>
            <a:stCxn id="27" idx="2"/>
          </p:cNvCxnSpPr>
          <p:nvPr/>
        </p:nvCxnSpPr>
        <p:spPr>
          <a:xfrm>
            <a:off x="6732240" y="2564904"/>
            <a:ext cx="108012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3" name="Прямая со стрелкой 20492"/>
          <p:cNvCxnSpPr>
            <a:stCxn id="31" idx="2"/>
            <a:endCxn id="35" idx="0"/>
          </p:cNvCxnSpPr>
          <p:nvPr/>
        </p:nvCxnSpPr>
        <p:spPr>
          <a:xfrm>
            <a:off x="7812360" y="3429000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0653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Создание процесса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424847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988840"/>
            <a:ext cx="7992888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Порождение нового PCB с состоянием процесса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«рождение»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Присвоение идентификационного номера</a:t>
            </a:r>
          </a:p>
          <a:p>
            <a:pPr marL="342900" indent="-342900">
              <a:spcBef>
                <a:spcPts val="240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Выделение ресурсов</a:t>
            </a:r>
          </a:p>
          <a:p>
            <a:pPr marL="342900" indent="-342900">
              <a:spcBef>
                <a:spcPts val="1200"/>
              </a:spcBef>
              <a:spcAft>
                <a:spcPts val="3000"/>
              </a:spcAft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Занесение в адресное пространство кода и установка значения программного счетчика</a:t>
            </a:r>
          </a:p>
          <a:p>
            <a:pPr marL="342900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Окончание заполнения PCB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Изменение состояния процесса на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«готовность»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156324" y="2852936"/>
            <a:ext cx="24481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из ресурсов родителя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156324" y="3306470"/>
            <a:ext cx="24481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из ресурсов ОС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3851920" y="3022213"/>
            <a:ext cx="2160240" cy="2625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3851920" y="3284736"/>
            <a:ext cx="2160240" cy="2162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4644008" y="4509120"/>
            <a:ext cx="20878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Arial" pitchFamily="34" charset="0"/>
                <a:cs typeface="Arial" pitchFamily="34" charset="0"/>
              </a:rPr>
              <a:t>дубликат родителя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7215138" y="4509120"/>
            <a:ext cx="11728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Arial" pitchFamily="34" charset="0"/>
                <a:cs typeface="Arial" pitchFamily="34" charset="0"/>
              </a:rPr>
              <a:t>из файла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4248" y="386104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cxnSp>
        <p:nvCxnSpPr>
          <p:cNvPr id="24" name="Прямая со стрелкой 23"/>
          <p:cNvCxnSpPr>
            <a:endCxn id="20" idx="0"/>
          </p:cNvCxnSpPr>
          <p:nvPr/>
        </p:nvCxnSpPr>
        <p:spPr>
          <a:xfrm>
            <a:off x="6767847" y="4230380"/>
            <a:ext cx="1033736" cy="2787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19" idx="0"/>
          </p:cNvCxnSpPr>
          <p:nvPr/>
        </p:nvCxnSpPr>
        <p:spPr>
          <a:xfrm flipH="1">
            <a:off x="5687926" y="4230380"/>
            <a:ext cx="1079921" cy="2787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3765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/>
      <p:bldP spid="19" grpId="0"/>
      <p:bldP spid="20" grpId="0"/>
      <p:bldP spid="8" grpId="0"/>
    </p:bldLst>
  </p:timing>
</p:sld>
</file>

<file path=ppt/theme/theme1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Microsoft Office PowerPoint</Application>
  <PresentationFormat>Экран (4:3)</PresentationFormat>
  <Paragraphs>228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17</vt:i4>
      </vt:variant>
    </vt:vector>
  </HeadingPairs>
  <TitlesOfParts>
    <vt:vector size="27" baseType="lpstr">
      <vt:lpstr>Arial Unicode MS</vt:lpstr>
      <vt:lpstr>Arial</vt:lpstr>
      <vt:lpstr>Arial Black</vt:lpstr>
      <vt:lpstr>Calibri</vt:lpstr>
      <vt:lpstr>Lucida Grande CY</vt:lpstr>
      <vt:lpstr>Symbol</vt:lpstr>
      <vt:lpstr>Wingdings</vt:lpstr>
      <vt:lpstr>1_Тема Office</vt:lpstr>
      <vt:lpstr>2_Тема Office</vt:lpstr>
      <vt:lpstr>Larissa-Design</vt:lpstr>
      <vt:lpstr>Презентация PowerPoint</vt:lpstr>
      <vt:lpstr>Тема 2</vt:lpstr>
      <vt:lpstr>Понятие процесса</vt:lpstr>
      <vt:lpstr>Понятие процесса</vt:lpstr>
      <vt:lpstr>Состояния процесса</vt:lpstr>
      <vt:lpstr>Операции над процессами</vt:lpstr>
      <vt:lpstr>Операции над процессами</vt:lpstr>
      <vt:lpstr>Операции над процессами</vt:lpstr>
      <vt:lpstr>Операции над процессами</vt:lpstr>
      <vt:lpstr>Операции над процессами</vt:lpstr>
      <vt:lpstr>Операции над процессами</vt:lpstr>
      <vt:lpstr>Операции над процессами</vt:lpstr>
      <vt:lpstr>Операции над процессами</vt:lpstr>
      <vt:lpstr>Операции над процессами</vt:lpstr>
      <vt:lpstr>Операции над процессами</vt:lpstr>
      <vt:lpstr>Операции над процессами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2</dc:title>
  <dc:creator/>
  <cp:lastModifiedBy/>
  <cp:revision>1</cp:revision>
  <dcterms:created xsi:type="dcterms:W3CDTF">2016-02-27T09:01:20Z</dcterms:created>
  <dcterms:modified xsi:type="dcterms:W3CDTF">2016-09-21T11:06:31Z</dcterms:modified>
</cp:coreProperties>
</file>