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34"/>
  </p:notesMasterIdLst>
  <p:sldIdLst>
    <p:sldId id="257" r:id="rId4"/>
    <p:sldId id="262" r:id="rId5"/>
    <p:sldId id="286" r:id="rId6"/>
    <p:sldId id="318" r:id="rId7"/>
    <p:sldId id="319" r:id="rId8"/>
    <p:sldId id="316" r:id="rId9"/>
    <p:sldId id="317" r:id="rId10"/>
    <p:sldId id="320" r:id="rId11"/>
    <p:sldId id="290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2" r:id="rId20"/>
    <p:sldId id="329" r:id="rId21"/>
    <p:sldId id="274" r:id="rId22"/>
    <p:sldId id="330" r:id="rId23"/>
    <p:sldId id="331" r:id="rId24"/>
    <p:sldId id="333" r:id="rId25"/>
    <p:sldId id="332" r:id="rId26"/>
    <p:sldId id="340" r:id="rId27"/>
    <p:sldId id="335" r:id="rId28"/>
    <p:sldId id="336" r:id="rId29"/>
    <p:sldId id="337" r:id="rId30"/>
    <p:sldId id="338" r:id="rId31"/>
    <p:sldId id="339" r:id="rId32"/>
    <p:sldId id="27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18"/>
            <p14:sldId id="319"/>
            <p14:sldId id="316"/>
            <p14:sldId id="317"/>
            <p14:sldId id="320"/>
            <p14:sldId id="290"/>
            <p14:sldId id="321"/>
            <p14:sldId id="323"/>
            <p14:sldId id="324"/>
            <p14:sldId id="325"/>
            <p14:sldId id="326"/>
            <p14:sldId id="327"/>
            <p14:sldId id="328"/>
            <p14:sldId id="322"/>
            <p14:sldId id="329"/>
            <p14:sldId id="274"/>
            <p14:sldId id="330"/>
            <p14:sldId id="331"/>
            <p14:sldId id="333"/>
            <p14:sldId id="332"/>
            <p14:sldId id="340"/>
            <p14:sldId id="335"/>
            <p14:sldId id="336"/>
            <p14:sldId id="337"/>
            <p14:sldId id="338"/>
            <p14:sldId id="33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9" autoAdjust="0"/>
    <p:restoredTop sz="94514" autoAdjust="0"/>
  </p:normalViewPr>
  <p:slideViewPr>
    <p:cSldViewPr>
      <p:cViewPr varScale="1">
        <p:scale>
          <a:sx n="48" d="100"/>
          <a:sy n="48" d="100"/>
        </p:scale>
        <p:origin x="54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87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30</a:t>
            </a:fld>
            <a:endParaRPr lang="de-DE" altLang="ru-RU" smtClean="0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 smtClean="0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 smtClean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 smtClean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  <a:endParaRPr lang="ru-RU" smtClean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  <a:endParaRPr lang="ru-RU" smtClean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Textmasterformate durch Klicken bearbeiten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Информационная валентность процессов </a:t>
            </a:r>
            <a:b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средств связи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564904"/>
            <a:ext cx="8496300" cy="324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Сколько процессов может быть ассоциировано с конкретным средством связи?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Сколько идентичных средств связи может быть задействовано между двумя процессами?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Направленность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связи: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симплексная связь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полудуплексная связь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дуплексная связь</a:t>
            </a:r>
          </a:p>
        </p:txBody>
      </p:sp>
      <p:sp>
        <p:nvSpPr>
          <p:cNvPr id="20" name="Овал 19"/>
          <p:cNvSpPr/>
          <p:nvPr/>
        </p:nvSpPr>
        <p:spPr>
          <a:xfrm>
            <a:off x="5148064" y="494116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8028384" y="494116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436096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148064" y="458112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028384" y="458112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>
            <a:off x="5436096" y="465313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право 45"/>
          <p:cNvSpPr/>
          <p:nvPr/>
        </p:nvSpPr>
        <p:spPr>
          <a:xfrm>
            <a:off x="5444479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право 46"/>
          <p:cNvSpPr/>
          <p:nvPr/>
        </p:nvSpPr>
        <p:spPr>
          <a:xfrm rot="10800000">
            <a:off x="5436096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10800000">
            <a:off x="5436097" y="501317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8028384" y="530120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>
            <a:off x="5436096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>
            <a:off x="5444479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10800000">
            <a:off x="5436096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10800000">
            <a:off x="5436097" y="5373216"/>
            <a:ext cx="288032" cy="1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36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139 L 0.25208 0.0027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2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25209 0.00278 " pathEditMode="relative" rAng="0" ptsTypes="AA">
                                      <p:cBhvr>
                                        <p:cTn id="139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3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связи</a:t>
            </a:r>
          </a:p>
          <a:p>
            <a:pPr algn="ctr"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Буферизация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636912"/>
            <a:ext cx="8496300" cy="295232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81369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Буфера нет (нулевая емкость)</a:t>
            </a:r>
          </a:p>
          <a:p>
            <a:pPr marL="720000"/>
            <a:r>
              <a:rPr lang="ru-RU" sz="2200" dirty="0" smtClean="0">
                <a:latin typeface="Arial" pitchFamily="34" charset="0"/>
                <a:cs typeface="Arial" pitchFamily="34" charset="0"/>
              </a:rPr>
              <a:t>процесс-передатчик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всегда обязан ждать приема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Буфер конечной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емкости</a:t>
            </a:r>
          </a:p>
          <a:p>
            <a:pPr marL="720000"/>
            <a:r>
              <a:rPr lang="ru-RU" sz="2200" dirty="0" smtClean="0">
                <a:latin typeface="Arial" pitchFamily="34" charset="0"/>
                <a:cs typeface="Arial" pitchFamily="34" charset="0"/>
              </a:rPr>
              <a:t>процесс-передатчик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обязан ждать освобождения места в буфере, если буфер заполнен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Буфер неограниченной емкости (нереализуемо!)</a:t>
            </a:r>
          </a:p>
          <a:p>
            <a:pPr marL="720000"/>
            <a:r>
              <a:rPr lang="ru-RU" sz="2200" dirty="0" smtClean="0">
                <a:latin typeface="Arial" pitchFamily="34" charset="0"/>
                <a:cs typeface="Arial" pitchFamily="34" charset="0"/>
              </a:rPr>
              <a:t>процесс-передатчик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никогда не ждет</a:t>
            </a:r>
          </a:p>
        </p:txBody>
      </p:sp>
    </p:spTree>
    <p:extLst>
      <p:ext uri="{BB962C8B-B14F-4D97-AF65-F5344CB8AC3E}">
        <p14:creationId xmlns:p14="http://schemas.microsoft.com/office/powerpoint/2010/main" val="933206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связи</a:t>
            </a:r>
          </a:p>
          <a:p>
            <a:pPr algn="ctr"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Модели передачи данных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636912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813690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Потоковая модель</a:t>
            </a:r>
          </a:p>
          <a:p>
            <a:pPr marL="720000"/>
            <a:r>
              <a:rPr lang="ru-RU" sz="2200" dirty="0" smtClean="0">
                <a:latin typeface="Arial" pitchFamily="34" charset="0"/>
                <a:cs typeface="Arial" pitchFamily="34" charset="0"/>
              </a:rPr>
              <a:t>операции приема/передачи не интересуются содержимым данных и их происхождением, данные не структурируются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Модель сообщений</a:t>
            </a:r>
          </a:p>
          <a:p>
            <a:pPr marL="720000"/>
            <a:r>
              <a:rPr lang="ru-RU" sz="2200" dirty="0" smtClean="0">
                <a:latin typeface="Arial" pitchFamily="34" charset="0"/>
                <a:cs typeface="Arial" pitchFamily="34" charset="0"/>
              </a:rPr>
              <a:t>на передаваемые данные накладывается определенная структура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56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связи</a:t>
            </a:r>
          </a:p>
          <a:p>
            <a:pPr algn="ctr"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Потоковая модель -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pipe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636912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8576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42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связи</a:t>
            </a:r>
          </a:p>
          <a:p>
            <a:pPr algn="ctr"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Потоковая модель -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pipe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708920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645024"/>
            <a:ext cx="576064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611640" y="2780928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11640" y="465321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956456" y="3645024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3645024"/>
            <a:ext cx="216024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stCxn id="30" idx="5"/>
            <a:endCxn id="3" idx="1"/>
          </p:cNvCxnSpPr>
          <p:nvPr/>
        </p:nvCxnSpPr>
        <p:spPr>
          <a:xfrm>
            <a:off x="1226198" y="3395486"/>
            <a:ext cx="465482" cy="6095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15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байт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691680" y="3645024"/>
            <a:ext cx="144016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1" idx="7"/>
            <a:endCxn id="36" idx="1"/>
          </p:cNvCxnSpPr>
          <p:nvPr/>
        </p:nvCxnSpPr>
        <p:spPr>
          <a:xfrm flipV="1">
            <a:off x="1226198" y="4005024"/>
            <a:ext cx="465482" cy="7536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3648" y="45613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10 байт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91680" y="3645024"/>
            <a:ext cx="72008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11560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байт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Прямая со стрелкой 43"/>
          <p:cNvCxnSpPr>
            <a:stCxn id="2" idx="3"/>
            <a:endCxn id="32" idx="2"/>
          </p:cNvCxnSpPr>
          <p:nvPr/>
        </p:nvCxnSpPr>
        <p:spPr>
          <a:xfrm>
            <a:off x="7452320" y="4005024"/>
            <a:ext cx="5041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8239" y="32415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байт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80312" y="326523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байт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851920" y="3645024"/>
            <a:ext cx="3600400" cy="720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99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39376 2.59259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23628 2.59259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5763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0" grpId="0" animBg="1"/>
      <p:bldP spid="31" grpId="0" animBg="1"/>
      <p:bldP spid="32" grpId="0" animBg="1"/>
      <p:bldP spid="3" grpId="0" animBg="1"/>
      <p:bldP spid="3" grpId="1" animBg="1"/>
      <p:bldP spid="3" grpId="2" animBg="1"/>
      <p:bldP spid="6" grpId="0" build="allAtOnce"/>
      <p:bldP spid="36" grpId="0" animBg="1"/>
      <p:bldP spid="36" grpId="1" animBg="1"/>
      <p:bldP spid="36" grpId="2" animBg="1"/>
      <p:bldP spid="41" grpId="0"/>
      <p:bldP spid="41" grpId="1"/>
      <p:bldP spid="42" grpId="0" animBg="1"/>
      <p:bldP spid="42" grpId="1" animBg="1"/>
      <p:bldP spid="42" grpId="2" animBg="1"/>
      <p:bldP spid="45" grpId="0"/>
      <p:bldP spid="45" grpId="1"/>
      <p:bldP spid="48" grpId="0"/>
      <p:bldP spid="48" grpId="1"/>
      <p:bldP spid="49" grpId="0"/>
      <p:bldP spid="49" grpId="1"/>
      <p:bldP spid="46" grpId="0" animBg="1"/>
      <p:bldP spid="4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связи</a:t>
            </a:r>
          </a:p>
          <a:p>
            <a:pPr algn="ctr"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Потоковая модель -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FIFO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708920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645024"/>
            <a:ext cx="576064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611640" y="2780928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11640" y="465321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956456" y="3645024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50901" y="2942490"/>
            <a:ext cx="1042987" cy="396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начало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91680" y="3339365"/>
            <a:ext cx="359221" cy="3056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12160" y="2960117"/>
            <a:ext cx="1042987" cy="396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конец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055147" y="3356992"/>
            <a:ext cx="39717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14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340768"/>
            <a:ext cx="8496300" cy="97814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канальных средств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связи</a:t>
            </a:r>
          </a:p>
          <a:p>
            <a:pPr algn="ctr"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Модель сообщений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708920"/>
            <a:ext cx="8496300" cy="28083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645024"/>
            <a:ext cx="576064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611640" y="2780928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611640" y="465321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956456" y="3645024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3645024"/>
            <a:ext cx="216024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m0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Прямая со стрелкой 4"/>
          <p:cNvCxnSpPr>
            <a:stCxn id="30" idx="5"/>
            <a:endCxn id="3" idx="1"/>
          </p:cNvCxnSpPr>
          <p:nvPr/>
        </p:nvCxnSpPr>
        <p:spPr>
          <a:xfrm>
            <a:off x="1226198" y="3395486"/>
            <a:ext cx="465482" cy="6095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691680" y="3645024"/>
            <a:ext cx="144016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m1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Прямая со стрелкой 37"/>
          <p:cNvCxnSpPr>
            <a:stCxn id="31" idx="7"/>
            <a:endCxn id="36" idx="1"/>
          </p:cNvCxnSpPr>
          <p:nvPr/>
        </p:nvCxnSpPr>
        <p:spPr>
          <a:xfrm flipV="1">
            <a:off x="1226198" y="4005024"/>
            <a:ext cx="465482" cy="7536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3648" y="45613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91680" y="3645024"/>
            <a:ext cx="72008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m2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36450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Прямая со стрелкой 43"/>
          <p:cNvCxnSpPr>
            <a:stCxn id="2" idx="3"/>
            <a:endCxn id="32" idx="2"/>
          </p:cNvCxnSpPr>
          <p:nvPr/>
        </p:nvCxnSpPr>
        <p:spPr>
          <a:xfrm>
            <a:off x="7452320" y="4005024"/>
            <a:ext cx="5041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8239" y="32415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52320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320" y="319323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673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39376 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23628 2.59259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5763 2.59259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47 2.22222E-6 L 0.47256 2.22222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3 2.22222E-6 L 0.39375 2.22222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2.22222E-6 L 0.55138 2.22222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0" grpId="0" animBg="1"/>
      <p:bldP spid="31" grpId="0" animBg="1"/>
      <p:bldP spid="32" grpId="0" animBg="1"/>
      <p:bldP spid="3" grpId="0" animBg="1"/>
      <p:bldP spid="3" grpId="1" animBg="1"/>
      <p:bldP spid="3" grpId="2" animBg="1"/>
      <p:bldP spid="6" grpId="0" build="allAtOnce"/>
      <p:bldP spid="36" grpId="0" animBg="1"/>
      <p:bldP spid="36" grpId="1" animBg="1"/>
      <p:bldP spid="36" grpId="2" animBg="1"/>
      <p:bldP spid="36" grpId="3" animBg="1"/>
      <p:bldP spid="41" grpId="0"/>
      <p:bldP spid="41" grpId="1"/>
      <p:bldP spid="42" grpId="0" animBg="1"/>
      <p:bldP spid="42" grpId="1" animBg="1"/>
      <p:bldP spid="42" grpId="2" animBg="1"/>
      <p:bldP spid="42" grpId="3" animBg="1"/>
      <p:bldP spid="42" grpId="4" animBg="1"/>
      <p:bldP spid="45" grpId="0"/>
      <p:bldP spid="45" grpId="1"/>
      <p:bldP spid="48" grpId="0"/>
      <p:bldP spid="48" grpId="1"/>
      <p:bldP spid="49" grpId="0"/>
      <p:bldP spid="49" grpId="1"/>
      <p:bldP spid="24" grpId="0"/>
      <p:bldP spid="2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44274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Надежность средств связи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20888"/>
            <a:ext cx="8496300" cy="25922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7992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Средство связи считается надежным, если: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Нет потери информации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Нет повреждения информации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Нет нарушения порядка поступления информации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 появляется лишняя информация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71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44274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Как завершается связь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Нужны ли специальные действия для прекращения использования средства связи?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Как влияет прекращение использования средства связи одним процессом на поведение других участников взаимодействия? </a:t>
            </a:r>
          </a:p>
        </p:txBody>
      </p:sp>
    </p:spTree>
    <p:extLst>
      <p:ext uri="{BB962C8B-B14F-4D97-AF65-F5344CB8AC3E}">
        <p14:creationId xmlns:p14="http://schemas.microsoft.com/office/powerpoint/2010/main" val="2401580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412776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115616" y="3938116"/>
            <a:ext cx="1763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A=A+B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115616" y="4285778"/>
            <a:ext cx="190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C=A+C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116013" y="1980728"/>
            <a:ext cx="262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16013" y="2750666"/>
            <a:ext cx="262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116013" y="3565053"/>
            <a:ext cx="262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115616" y="4622328"/>
            <a:ext cx="2268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15616" y="5006503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вывода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115616" y="3571403"/>
            <a:ext cx="284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115616" y="3145953"/>
            <a:ext cx="262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115616" y="2750666"/>
            <a:ext cx="262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296 " pathEditMode="relative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1 " pathEditMode="relative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273 " pathEditMode="relative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459 -0.05255 " pathEditMode="relative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3</a:t>
            </a:r>
            <a:endParaRPr kumimoji="0" lang="ru-RU" sz="3600" b="1" dirty="0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Кооперация процессов и основные аспекты ее логической организации </a:t>
            </a:r>
            <a:endParaRPr lang="ru-RU" sz="4000" dirty="0" smtClean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980728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84213" y="28159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76263" y="3933056"/>
            <a:ext cx="284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335713" y="4244206"/>
            <a:ext cx="17637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A=A+B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042988" y="4509120"/>
            <a:ext cx="1908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C=A+C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84213" y="3068390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4213" y="3357315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82625" y="364465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4213" y="4221088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55650" y="1233240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5759450" y="1196727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>
                <a:latin typeface="Arial" pitchFamily="34" charset="0"/>
                <a:cs typeface="Arial" pitchFamily="34" charset="0"/>
              </a:rPr>
              <a:t>Процесс </a:t>
            </a:r>
            <a:r>
              <a:rPr lang="en-US" sz="2400">
                <a:latin typeface="Arial" pitchFamily="34" charset="0"/>
                <a:cs typeface="Arial" pitchFamily="34" charset="0"/>
              </a:rPr>
              <a:t>2</a:t>
            </a:r>
            <a:endParaRPr lang="ru-RU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794375" y="28159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55650" y="18444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Создание процесса 2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755650" y="2515940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Создание общей памяти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795963" y="20603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Создание общей памяти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257550" y="19523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240088" y="2420690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240088" y="4352851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3240088" y="4676701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08063" y="4761533"/>
            <a:ext cx="1979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Вывести массив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900113" y="5063158"/>
            <a:ext cx="215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Ожидание вывода </a:t>
            </a:r>
            <a:r>
              <a:rPr 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50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6806 " pathEditMode="relative" ptsTypes="AA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3681 " pathEditMode="relative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3681 " pathEditMode="relative" ptsTypes="AA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3681 " pathEditMode="relative" ptsTypes="AA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4722 " pathEditMode="relative" ptsTypes="AA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  <p:bldP spid="24" grpId="0"/>
      <p:bldP spid="35" grpId="0"/>
      <p:bldP spid="36" grpId="0"/>
      <p:bldP spid="36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рельсы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95820" y="256490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поезд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1287808" y="2855513"/>
            <a:ext cx="216024" cy="12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14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5677 2.59259E-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27743 0.211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51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75608 2.59259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7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/>
      <p:bldP spid="45" grpId="0"/>
      <p:bldP spid="4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рельсы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5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13403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2.59259E-6 L 0.26789 -0.1048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9 -0.10486 L 0.44115 -0.1048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15 -0.10486 L 0.59861 2.59259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61 2.59259E-6 L 0.75608 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1884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35980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2395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52204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32324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0436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44492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39836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1135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674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49967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1610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55860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рельсы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3852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склады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3852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1924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60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63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93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750"/>
                            </p:stCondLst>
                            <p:childTnLst>
                              <p:par>
                                <p:cTn id="95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25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750"/>
                            </p:stCondLst>
                            <p:childTnLst>
                              <p:par>
                                <p:cTn id="109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12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18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900"/>
                            </p:stCondLst>
                            <p:childTnLst>
                              <p:par>
                                <p:cTn id="12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400"/>
                            </p:stCondLst>
                            <p:childTnLst>
                              <p:par>
                                <p:cTn id="132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2.59259E-6 L 0.75608 2.59259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1764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1924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068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1924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244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076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148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7" name="Дуга 36"/>
          <p:cNvSpPr/>
          <p:nvPr/>
        </p:nvSpPr>
        <p:spPr>
          <a:xfrm rot="10800000">
            <a:off x="2835980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107788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1884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35980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12395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52204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932324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940436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444492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539836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201135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0674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49967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916100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748" y="401609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Исполняемый код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1924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5760" y="1857094"/>
            <a:ext cx="249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Данные вне стека и 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I/O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3852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1924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Вычислительная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8068" y="256490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Условный переход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996220" y="2845437"/>
            <a:ext cx="360040" cy="1515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1"/>
          </p:cNvCxnSpPr>
          <p:nvPr/>
        </p:nvCxnSpPr>
        <p:spPr>
          <a:xfrm flipH="1">
            <a:off x="2655960" y="2718791"/>
            <a:ext cx="972108" cy="2781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7708" y="335699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Регистры и данные в стеке</a:t>
            </a:r>
            <a:endParaRPr lang="ru-RU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891764" y="3212974"/>
            <a:ext cx="216024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6842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Процесс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0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63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750"/>
                            </p:stCondLst>
                            <p:childTnLst>
                              <p:par>
                                <p:cTn id="6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50"/>
                            </p:stCondLst>
                            <p:childTnLst>
                              <p:par>
                                <p:cTn id="89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93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9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650"/>
                            </p:stCondLst>
                            <p:childTnLst>
                              <p:par>
                                <p:cTn id="112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150"/>
                            </p:stCondLst>
                            <p:childTnLst>
                              <p:par>
                                <p:cTn id="118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650"/>
                            </p:stCondLst>
                            <p:childTnLst>
                              <p:par>
                                <p:cTn id="12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150"/>
                            </p:stCondLst>
                            <p:childTnLst>
                              <p:par>
                                <p:cTn id="132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2.59259E-6 L 0.75608 2.59259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4172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2407" y="3068958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2567" y="2348878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28711" y="2348878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2567" y="3068958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12887" y="2348878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0719" y="4509118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48791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36623" y="3068958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8431" y="299695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2527" y="2773429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36623" y="24208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3038" y="2058492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52847" y="20746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32967" y="2420886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1079" y="2773429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45135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40479" y="277342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1778" y="321297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68056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50031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16743" y="4221086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56503" y="40074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рельсы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332567" y="3933056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4495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склады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684495" y="2224609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32567" y="2224609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Игрушечная железная дорога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564815" y="227687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78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3178 0.00023 " pathEditMode="relative" rAng="0" ptsTypes="AA">
                                      <p:cBhvr>
                                        <p:cTn id="5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7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8 0.00023 L 0.0632 0.00023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 0.00023 L 0.14185 0.05255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5 0.05255 L 0.22066 0.10509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66 0.10509 L 0.26007 0.10509 " pathEditMode="relative" rAng="0" ptsTypes="AA">
                                      <p:cBhvr>
                                        <p:cTn id="118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350"/>
                            </p:stCondLst>
                            <p:childTnLst>
                              <p:par>
                                <p:cTn id="12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850"/>
                            </p:stCondLst>
                            <p:childTnLst>
                              <p:par>
                                <p:cTn id="126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850"/>
                            </p:stCondLst>
                            <p:childTnLst>
                              <p:par>
                                <p:cTn id="1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350"/>
                            </p:stCondLst>
                            <p:childTnLst>
                              <p:par>
                                <p:cTn id="135" presetID="63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10509 L 0.31511 0.10509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850"/>
                            </p:stCondLst>
                            <p:childTnLst>
                              <p:par>
                                <p:cTn id="13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350"/>
                            </p:stCondLst>
                            <p:childTnLst>
                              <p:par>
                                <p:cTn id="144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1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600"/>
                            </p:stCondLst>
                            <p:childTnLst>
                              <p:par>
                                <p:cTn id="147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148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600"/>
                            </p:stCondLst>
                            <p:childTnLst>
                              <p:par>
                                <p:cTn id="150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100"/>
                            </p:stCondLst>
                            <p:childTnLst>
                              <p:par>
                                <p:cTn id="15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600"/>
                            </p:stCondLst>
                            <p:childTnLst>
                              <p:par>
                                <p:cTn id="164" presetID="63" presetClass="pat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1 0.10509 L 0.37813 0.10509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100"/>
                            </p:stCondLst>
                            <p:childTnLst>
                              <p:par>
                                <p:cTn id="167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7250"/>
                            </p:stCondLst>
                            <p:childTnLst>
                              <p:par>
                                <p:cTn id="170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7750"/>
                            </p:stCondLst>
                            <p:childTnLst>
                              <p:par>
                                <p:cTn id="176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8250"/>
                            </p:stCondLst>
                            <p:childTnLst>
                              <p:par>
                                <p:cTn id="17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0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-3.7037E-6 L 0.74115 -3.7037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19" grpId="0" animBg="1"/>
      <p:bldP spid="20" grpId="0" animBg="1"/>
      <p:bldP spid="21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 rot="10800000">
            <a:off x="323529" y="1628799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63500" cmpd="dbl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99592" y="3059666"/>
            <a:ext cx="144016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339752" y="2339586"/>
            <a:ext cx="1296144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35896" y="2339586"/>
            <a:ext cx="1584176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9752" y="3059666"/>
            <a:ext cx="5760640" cy="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20072" y="2339586"/>
            <a:ext cx="1440160" cy="720080"/>
          </a:xfrm>
          <a:prstGeom prst="line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707904" y="4499826"/>
            <a:ext cx="1548000" cy="0"/>
          </a:xfrm>
          <a:prstGeom prst="straightConnector1">
            <a:avLst/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355976" y="3059666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 rot="10800000">
            <a:off x="2843808" y="3059666"/>
            <a:ext cx="1872208" cy="1440160"/>
          </a:xfrm>
          <a:prstGeom prst="arc">
            <a:avLst>
              <a:gd name="adj1" fmla="val 16200000"/>
              <a:gd name="adj2" fmla="val 5708336"/>
            </a:avLst>
          </a:prstGeom>
          <a:ln w="63500" cmpd="dbl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5616" y="298765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79712" y="2764137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24115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20223" y="2049200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2065382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40152" y="2411594"/>
            <a:ext cx="144016" cy="14401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48264" y="2764137"/>
            <a:ext cx="144016" cy="14401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52320" y="2764137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47664" y="2764137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208963" y="3203682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75241" y="42117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507498" y="42117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23928" y="4211794"/>
            <a:ext cx="144016" cy="14401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572000" y="226757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2339752" y="3923764"/>
            <a:ext cx="432048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76746" y="351813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Регистры и данные в стеке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5576" y="400680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Исполняемый код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1691680" y="2215317"/>
            <a:ext cx="288032" cy="4843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2339752" y="2215317"/>
            <a:ext cx="432048" cy="196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1680" y="19075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Данные вне стека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5896" y="255561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Условный переход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2663788" y="2709499"/>
            <a:ext cx="972108" cy="2781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5004048" y="2836145"/>
            <a:ext cx="360040" cy="1515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4364239" y="3131674"/>
            <a:ext cx="351777" cy="3864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03132" y="1702151"/>
            <a:ext cx="298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Регистры и данные в стеке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639058" y="2065382"/>
            <a:ext cx="0" cy="1499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256" y="51479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51" name="Rechteck 36"/>
          <p:cNvSpPr>
            <a:spLocks noChangeArrowheads="1"/>
          </p:cNvSpPr>
          <p:nvPr/>
        </p:nvSpPr>
        <p:spPr bwMode="gray">
          <a:xfrm>
            <a:off x="323850" y="866676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Вычислительная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90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2.59259E-6 L 0.04739 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FB13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2.59259E-6 L 0.09462 2.59259E-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2 2.59259E-6 L 0.33872 2.59259E-6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3178 0.00023 " pathEditMode="relative" rAng="0" ptsTypes="AA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ID="63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2.59259E-6 L 0.45677 2.5925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58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2.59259E-6 L 0.50087 0.01389 L 0.52917 0.04028 C 0.54514 0.05231 0.55139 0.08565 0.55139 0.10416 C 0.55139 0.12523 0.54601 0.15532 0.53004 0.16736 L 0.50174 0.19884 L 0.45677 0.21018 " pathEditMode="relative" rAng="0" ptsTypes="FAffFAF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50"/>
                            </p:stCondLst>
                            <p:childTnLst>
                              <p:par>
                                <p:cTn id="93" presetID="35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7 0.21018 L 0.43316 0.21018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8 0.00023 L 0.0632 0.00023 " pathEditMode="relative" rAng="0" ptsTypes="AA">
                                      <p:cBhvr>
                                        <p:cTn id="10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250"/>
                            </p:stCondLst>
                            <p:childTnLst>
                              <p:par>
                                <p:cTn id="105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 0.00023 L 0.14185 0.0525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250"/>
                            </p:stCondLst>
                            <p:childTnLst>
                              <p:par>
                                <p:cTn id="119" presetID="35" presetClass="pat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16 0.21018 L 0.37014 0.21018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250"/>
                            </p:stCondLst>
                            <p:childTnLst>
                              <p:par>
                                <p:cTn id="12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A14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3" presetID="42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5 0.05255 L 0.22066 0.10509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250"/>
                            </p:stCondLst>
                            <p:childTnLst>
                              <p:par>
                                <p:cTn id="136" presetID="63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66 0.10509 L 0.26007 0.10509 " pathEditMode="relative" rAng="0" ptsTypes="AA">
                                      <p:cBhvr>
                                        <p:cTn id="137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600"/>
                            </p:stCondLst>
                            <p:childTnLst>
                              <p:par>
                                <p:cTn id="13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5" presetID="35" presetClass="pat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21018 L 0.30712 0.21018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100"/>
                            </p:stCondLst>
                            <p:childTnLst>
                              <p:par>
                                <p:cTn id="14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600"/>
                            </p:stCondLst>
                            <p:childTnLst>
                              <p:par>
                                <p:cTn id="154" presetID="63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10509 L 0.31511 0.10509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5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7AF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600"/>
                            </p:stCondLst>
                            <p:childTnLst>
                              <p:par>
                                <p:cTn id="163" presetID="35" presetClass="pat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1018 L 0.2757 0.21018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850"/>
                            </p:stCondLst>
                            <p:childTnLst>
                              <p:par>
                                <p:cTn id="166" presetID="51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2349 0.01273 L 0.21615 0.02407 L 0.20382 0.04166 C 0.18802 0.05393 0.18125 0.08912 0.18125 0.10833 C 0.18125 0.13009 0.18334 0.15139 0.19914 0.16365 L 0.23212 0.19745 L 0.27466 0.21273 " pathEditMode="relative" rAng="0" ptsTypes="FAAffFAF">
                                      <p:cBhvr>
                                        <p:cTn id="167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850"/>
                            </p:stCondLst>
                            <p:childTnLst>
                              <p:par>
                                <p:cTn id="169" presetID="63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2.59259E-6 L 0.33872 2.59259E-6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350"/>
                            </p:stCondLst>
                            <p:childTnLst>
                              <p:par>
                                <p:cTn id="17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9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850"/>
                            </p:stCondLst>
                            <p:childTnLst>
                              <p:par>
                                <p:cTn id="183" presetID="63" presetClass="pat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1 0.10509 L 0.37813 0.10509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86" presetID="63" presetClass="path" presetSubtype="0" fill="hold" grpId="16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33872 2.59259E-6 L 0.63802 2.59259E-6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9" presetID="19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63" presetClass="pat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2 2.59259E-6 L 0.69306 2.59259E-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9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AEED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9" presetID="63" presetClass="path" presetSubtype="0" accel="4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2.59259E-6 L 0.75608 2.59259E-6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2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0" grpId="10" animBg="1"/>
      <p:bldP spid="40" grpId="11" animBg="1"/>
      <p:bldP spid="40" grpId="12" animBg="1"/>
      <p:bldP spid="40" grpId="13" animBg="1"/>
      <p:bldP spid="40" grpId="14" animBg="1"/>
      <p:bldP spid="40" grpId="15" animBg="1"/>
      <p:bldP spid="40" grpId="16" animBg="1"/>
      <p:bldP spid="40" grpId="17" animBg="1"/>
      <p:bldP spid="40" grpId="18" animBg="1"/>
      <p:bldP spid="40" grpId="19" animBg="1"/>
      <p:bldP spid="40" grpId="20" animBg="1"/>
      <p:bldP spid="2" grpId="0" animBg="1"/>
      <p:bldP spid="19" grpId="0" animBg="1"/>
      <p:bldP spid="20" grpId="0" animBg="1"/>
      <p:bldP spid="21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6" grpId="0"/>
      <p:bldP spid="36" grpId="1"/>
      <p:bldP spid="47" grpId="0"/>
      <p:bldP spid="4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251520" y="1268760"/>
            <a:ext cx="8640763" cy="450056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503487" y="1629123"/>
            <a:ext cx="2160588" cy="682625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</a:p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контекст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03487" y="3213448"/>
            <a:ext cx="2160588" cy="68262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Регистровый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03487" y="4113560"/>
            <a:ext cx="2160588" cy="682625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Код</a:t>
            </a:r>
            <a:b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 вне стека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5507287" y="126876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3132387" y="2168873"/>
            <a:ext cx="2735263" cy="3059112"/>
          </a:xfrm>
          <a:prstGeom prst="roundRect">
            <a:avLst>
              <a:gd name="adj" fmla="val 16667"/>
            </a:avLst>
          </a:prstGeom>
          <a:solidFill>
            <a:schemeClr val="accent1">
              <a:alpha val="1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311775" y="4897785"/>
            <a:ext cx="2376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Нить исполнения</a:t>
            </a: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5940675" y="2170460"/>
            <a:ext cx="2735262" cy="3059113"/>
          </a:xfrm>
          <a:prstGeom prst="roundRect">
            <a:avLst>
              <a:gd name="adj" fmla="val 16667"/>
            </a:avLst>
          </a:prstGeom>
          <a:solidFill>
            <a:schemeClr val="accent1">
              <a:alpha val="1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154987" y="4869210"/>
            <a:ext cx="237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Нить исполнения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6262937" y="2313335"/>
            <a:ext cx="2160588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 нити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6264525" y="3213448"/>
            <a:ext cx="2160587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Регистровый</a:t>
            </a:r>
            <a:b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6264525" y="4148485"/>
            <a:ext cx="2160587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Стек</a:t>
            </a:r>
          </a:p>
        </p:txBody>
      </p:sp>
      <p:cxnSp>
        <p:nvCxnSpPr>
          <p:cNvPr id="42" name="AutoShape 48"/>
          <p:cNvCxnSpPr>
            <a:cxnSpLocks noChangeShapeType="1"/>
            <a:stCxn id="36" idx="2"/>
            <a:endCxn id="38" idx="2"/>
          </p:cNvCxnSpPr>
          <p:nvPr/>
        </p:nvCxnSpPr>
        <p:spPr bwMode="auto">
          <a:xfrm rot="5400000" flipH="1" flipV="1">
            <a:off x="5908131" y="3828604"/>
            <a:ext cx="28575" cy="2843213"/>
          </a:xfrm>
          <a:prstGeom prst="curvedConnector3">
            <a:avLst>
              <a:gd name="adj1" fmla="val -794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3348287" y="5337523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parent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6658225" y="5337523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child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503487" y="3212976"/>
            <a:ext cx="2196108" cy="682625"/>
          </a:xfrm>
          <a:prstGeom prst="rect">
            <a:avLst/>
          </a:prstGeom>
          <a:gradFill>
            <a:gsLst>
              <a:gs pos="0">
                <a:srgbClr val="F58427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Регистровый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03487" y="2314327"/>
            <a:ext cx="2160588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контекст нити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503139" y="1628800"/>
            <a:ext cx="2196456" cy="136842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Системный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контекст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03488" y="4789044"/>
            <a:ext cx="2160587" cy="6826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Стек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03139" y="4104831"/>
            <a:ext cx="2160588" cy="136842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Код</a:t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 вне стека</a:t>
            </a: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15002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 0.00277 L 0.31701 0.0027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31771 -0.1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32083 0.0076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" grpId="2" animBg="1"/>
      <p:bldP spid="19" grpId="0" animBg="1"/>
      <p:bldP spid="20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23" grpId="0" animBg="1"/>
      <p:bldP spid="23" grpId="1" animBg="1"/>
      <p:bldP spid="47" grpId="0" animBg="1"/>
      <p:bldP spid="47" grpId="1" animBg="1"/>
      <p:bldP spid="24" grpId="0" animBg="1"/>
      <p:bldP spid="2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75940" y="1124744"/>
            <a:ext cx="8027988" cy="50387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104953" y="1340644"/>
            <a:ext cx="2339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67990" y="1412082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404615" y="242014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1368103" y="2709069"/>
            <a:ext cx="395287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1368103" y="296148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>
            <a:off x="1331590" y="324881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1331590" y="350123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1296665" y="378856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6553" y="4185444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>
            <a:off x="3241353" y="238521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 flipH="1">
            <a:off x="3204840" y="2674144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>
            <a:off x="3204840" y="292496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 flipH="1">
            <a:off x="3168328" y="3212307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3168328" y="346471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H="1">
            <a:off x="3131815" y="3753644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>
            <a:off x="3241353" y="436483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 flipH="1">
            <a:off x="3204840" y="4653757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>
            <a:off x="3204840" y="4904582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47"/>
          <p:cNvSpPr>
            <a:spLocks noChangeShapeType="1"/>
          </p:cNvSpPr>
          <p:nvPr/>
        </p:nvSpPr>
        <p:spPr bwMode="auto">
          <a:xfrm flipH="1">
            <a:off x="3168328" y="5193507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3168328" y="5445919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 flipH="1">
            <a:off x="3131815" y="5733257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Line 50"/>
          <p:cNvSpPr>
            <a:spLocks noChangeShapeType="1"/>
          </p:cNvSpPr>
          <p:nvPr/>
        </p:nvSpPr>
        <p:spPr bwMode="auto">
          <a:xfrm>
            <a:off x="5149528" y="24566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 flipH="1">
            <a:off x="5113015" y="27455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52"/>
          <p:cNvSpPr>
            <a:spLocks noChangeShapeType="1"/>
          </p:cNvSpPr>
          <p:nvPr/>
        </p:nvSpPr>
        <p:spPr bwMode="auto">
          <a:xfrm>
            <a:off x="5113015" y="299640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53"/>
          <p:cNvSpPr>
            <a:spLocks noChangeShapeType="1"/>
          </p:cNvSpPr>
          <p:nvPr/>
        </p:nvSpPr>
        <p:spPr bwMode="auto">
          <a:xfrm flipH="1">
            <a:off x="5076503" y="3285332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54"/>
          <p:cNvSpPr>
            <a:spLocks noChangeShapeType="1"/>
          </p:cNvSpPr>
          <p:nvPr/>
        </p:nvSpPr>
        <p:spPr bwMode="auto">
          <a:xfrm>
            <a:off x="5041578" y="35361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55"/>
          <p:cNvSpPr>
            <a:spLocks noChangeShapeType="1"/>
          </p:cNvSpPr>
          <p:nvPr/>
        </p:nvSpPr>
        <p:spPr bwMode="auto">
          <a:xfrm flipH="1">
            <a:off x="5039990" y="38250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56"/>
          <p:cNvSpPr>
            <a:spLocks noChangeShapeType="1"/>
          </p:cNvSpPr>
          <p:nvPr/>
        </p:nvSpPr>
        <p:spPr bwMode="auto">
          <a:xfrm>
            <a:off x="7057703" y="24566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 flipH="1">
            <a:off x="7021190" y="27455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58"/>
          <p:cNvSpPr>
            <a:spLocks noChangeShapeType="1"/>
          </p:cNvSpPr>
          <p:nvPr/>
        </p:nvSpPr>
        <p:spPr bwMode="auto">
          <a:xfrm>
            <a:off x="7021190" y="299640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 flipH="1">
            <a:off x="6984678" y="3285332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>
            <a:off x="6984678" y="3536157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1"/>
          <p:cNvSpPr>
            <a:spLocks noChangeShapeType="1"/>
          </p:cNvSpPr>
          <p:nvPr/>
        </p:nvSpPr>
        <p:spPr bwMode="auto">
          <a:xfrm flipH="1">
            <a:off x="6948165" y="3825082"/>
            <a:ext cx="395288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62"/>
          <p:cNvSpPr>
            <a:spLocks noChangeShapeType="1"/>
          </p:cNvSpPr>
          <p:nvPr/>
        </p:nvSpPr>
        <p:spPr bwMode="auto">
          <a:xfrm>
            <a:off x="5041578" y="440134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Line 63"/>
          <p:cNvSpPr>
            <a:spLocks noChangeShapeType="1"/>
          </p:cNvSpPr>
          <p:nvPr/>
        </p:nvSpPr>
        <p:spPr bwMode="auto">
          <a:xfrm flipH="1">
            <a:off x="5005065" y="469026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05065" y="494109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4968553" y="5228432"/>
            <a:ext cx="395287" cy="2524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968553" y="5480844"/>
            <a:ext cx="358775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4932040" y="5769769"/>
            <a:ext cx="395288" cy="25241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69"/>
          <p:cNvSpPr txBox="1">
            <a:spLocks noChangeArrowheads="1"/>
          </p:cNvSpPr>
          <p:nvPr/>
        </p:nvSpPr>
        <p:spPr bwMode="auto">
          <a:xfrm>
            <a:off x="504503" y="1412082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79" name="Text Box 70"/>
          <p:cNvSpPr txBox="1">
            <a:spLocks noChangeArrowheads="1"/>
          </p:cNvSpPr>
          <p:nvPr/>
        </p:nvSpPr>
        <p:spPr bwMode="auto">
          <a:xfrm>
            <a:off x="2339653" y="1766143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0" name="Text Box 71"/>
          <p:cNvSpPr txBox="1">
            <a:spLocks noChangeArrowheads="1"/>
          </p:cNvSpPr>
          <p:nvPr/>
        </p:nvSpPr>
        <p:spPr bwMode="auto">
          <a:xfrm>
            <a:off x="1260153" y="5228432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1" name="Text Box 73"/>
          <p:cNvSpPr txBox="1">
            <a:spLocks noChangeArrowheads="1"/>
          </p:cNvSpPr>
          <p:nvPr/>
        </p:nvSpPr>
        <p:spPr bwMode="auto">
          <a:xfrm>
            <a:off x="6229028" y="4083794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82" name="Text Box 74"/>
          <p:cNvSpPr txBox="1">
            <a:spLocks noChangeArrowheads="1"/>
          </p:cNvSpPr>
          <p:nvPr/>
        </p:nvSpPr>
        <p:spPr bwMode="auto">
          <a:xfrm>
            <a:off x="4824090" y="5120482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4284340" y="1916907"/>
            <a:ext cx="2339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2339752" y="1766143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5147940" y="5120482"/>
            <a:ext cx="169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6" name="Text Box 80"/>
          <p:cNvSpPr txBox="1">
            <a:spLocks noChangeArrowheads="1"/>
          </p:cNvSpPr>
          <p:nvPr/>
        </p:nvSpPr>
        <p:spPr bwMode="auto">
          <a:xfrm>
            <a:off x="4176390" y="1916907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323528" y="4185444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8" name="Text Box 84"/>
          <p:cNvSpPr txBox="1">
            <a:spLocks noChangeArrowheads="1"/>
          </p:cNvSpPr>
          <p:nvPr/>
        </p:nvSpPr>
        <p:spPr bwMode="auto">
          <a:xfrm>
            <a:off x="431478" y="1412082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4284340" y="1880394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0" name="Text Box 87"/>
          <p:cNvSpPr txBox="1">
            <a:spLocks noChangeArrowheads="1"/>
          </p:cNvSpPr>
          <p:nvPr/>
        </p:nvSpPr>
        <p:spPr bwMode="auto">
          <a:xfrm>
            <a:off x="2339653" y="1737519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60040" y="4191794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2" name="Text Box 89"/>
          <p:cNvSpPr txBox="1">
            <a:spLocks noChangeArrowheads="1"/>
          </p:cNvSpPr>
          <p:nvPr/>
        </p:nvSpPr>
        <p:spPr bwMode="auto">
          <a:xfrm rot="10800000" flipV="1">
            <a:off x="1223640" y="5228432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4824090" y="5120482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Закончила</a:t>
            </a:r>
            <a:b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  <p:sp>
        <p:nvSpPr>
          <p:cNvPr id="94" name="Text Box 91"/>
          <p:cNvSpPr txBox="1">
            <a:spLocks noChangeArrowheads="1"/>
          </p:cNvSpPr>
          <p:nvPr/>
        </p:nvSpPr>
        <p:spPr bwMode="auto">
          <a:xfrm>
            <a:off x="360040" y="1420019"/>
            <a:ext cx="2339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Закончил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 исполнение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543329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7" grpId="1"/>
      <p:bldP spid="34" grpId="0"/>
      <p:bldP spid="34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6" grpId="2"/>
      <p:bldP spid="86" grpId="3"/>
      <p:bldP spid="87" grpId="0"/>
      <p:bldP spid="87" grpId="1"/>
      <p:bldP spid="88" grpId="0"/>
      <p:bldP spid="88" grpId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Нити исполнения (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threads)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980728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684213" y="253025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Ввести массив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76263" y="3717702"/>
            <a:ext cx="284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Ввести массив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6335713" y="4497164"/>
            <a:ext cx="17637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A=A+B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1042988" y="4914677"/>
            <a:ext cx="1908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C=A+C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684213" y="278266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684213" y="3071589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Ввести массив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682625" y="33589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B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84213" y="400662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C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55650" y="1161827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Нить 1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759450" y="1125314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Нить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endParaRPr kumimoji="0" lang="ru-RU" sz="24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759450" y="209686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ввода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и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B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55650" y="177301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Создание нити 2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3257550" y="1880964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3240088" y="2349277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3240088" y="435270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3240088" y="4676552"/>
            <a:ext cx="2628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Переключение контекста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008063" y="5167089"/>
            <a:ext cx="1979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Вывести массив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900113" y="5468714"/>
            <a:ext cx="215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Ожидание вывода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ru-RU" sz="1600" b="0" i="0" u="none" strike="noStrike" kern="0" cap="none" spc="0" normalizeH="0" baseline="0" noProof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7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1561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69168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26774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84380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41987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99593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57200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72412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630019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687625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45232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802838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779912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Прямая со стрелкой 93"/>
          <p:cNvCxnSpPr>
            <a:stCxn id="9" idx="0"/>
          </p:cNvCxnSpPr>
          <p:nvPr/>
        </p:nvCxnSpPr>
        <p:spPr>
          <a:xfrm flipV="1">
            <a:off x="4572000" y="4509120"/>
            <a:ext cx="322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1561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69168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26774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84380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41987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99593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57200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72412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630019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687625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45232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802838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547664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012160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 стрелкой 3"/>
          <p:cNvCxnSpPr>
            <a:stCxn id="9" idx="6"/>
            <a:endCxn id="24" idx="2"/>
          </p:cNvCxnSpPr>
          <p:nvPr/>
        </p:nvCxnSpPr>
        <p:spPr>
          <a:xfrm>
            <a:off x="3131840" y="5157192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23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9959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47565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05172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62778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20384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77991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78802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/2+1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36408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940152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6516216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7092280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668344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n-1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8244408" y="4149080"/>
            <a:ext cx="5760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547664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012160" y="4869160"/>
            <a:ext cx="1584176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 стрелкой 3"/>
          <p:cNvCxnSpPr>
            <a:stCxn id="9" idx="6"/>
            <a:endCxn id="24" idx="2"/>
          </p:cNvCxnSpPr>
          <p:nvPr/>
        </p:nvCxnSpPr>
        <p:spPr>
          <a:xfrm>
            <a:off x="3131840" y="5157192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9" idx="0"/>
            <a:endCxn id="83" idx="2"/>
          </p:cNvCxnSpPr>
          <p:nvPr/>
        </p:nvCxnSpPr>
        <p:spPr>
          <a:xfrm flipV="1">
            <a:off x="2339752" y="4509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4" idx="0"/>
            <a:endCxn id="90" idx="2"/>
          </p:cNvCxnSpPr>
          <p:nvPr/>
        </p:nvCxnSpPr>
        <p:spPr>
          <a:xfrm flipV="1">
            <a:off x="6804248" y="4509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92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Совместное использование данных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Модульная конструкция какой-либо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</a:t>
            </a:r>
          </a:p>
        </p:txBody>
      </p:sp>
      <p:sp>
        <p:nvSpPr>
          <p:cNvPr id="8" name="Rechteck 39"/>
          <p:cNvSpPr>
            <a:spLocks noChangeArrowheads="1"/>
          </p:cNvSpPr>
          <p:nvPr/>
        </p:nvSpPr>
        <p:spPr bwMode="gray">
          <a:xfrm>
            <a:off x="323528" y="3861048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636322" y="4581128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84168" y="400506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524432" y="450912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012264" y="5157192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331744" y="396568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44509" y="4797152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635896" y="4725144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ядро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275856" y="4293096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878674" y="54742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Привилегированный режим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423270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Arial" pitchFamily="34" charset="0"/>
                <a:cs typeface="Arial" pitchFamily="34" charset="0"/>
              </a:rPr>
              <a:t>Менеджер сети</a:t>
            </a:r>
            <a:endParaRPr lang="ru-RU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2320" y="4725144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Arial" pitchFamily="34" charset="0"/>
                <a:cs typeface="Arial" pitchFamily="34" charset="0"/>
              </a:rPr>
              <a:t>Менеджер файлов</a:t>
            </a:r>
            <a:endParaRPr lang="ru-RU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0152" y="5384829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Arial" pitchFamily="34" charset="0"/>
                <a:cs typeface="Arial" pitchFamily="34" charset="0"/>
              </a:rPr>
              <a:t>Менеджер памяти</a:t>
            </a:r>
            <a:endParaRPr lang="ru-RU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632" y="422108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 smtClean="0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 smtClean="0">
                <a:latin typeface="Arial" pitchFamily="34" charset="0"/>
                <a:cs typeface="Arial" pitchFamily="34" charset="0"/>
              </a:rPr>
              <a:t> 1</a:t>
            </a:r>
            <a:endParaRPr lang="ru-RU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498541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 smtClean="0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 smtClean="0">
                <a:latin typeface="Arial" pitchFamily="34" charset="0"/>
                <a:cs typeface="Arial" pitchFamily="34" charset="0"/>
              </a:rPr>
              <a:t> 2</a:t>
            </a:r>
            <a:endParaRPr lang="ru-RU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131840" y="3933056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296916" y="40156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>
            <a:stCxn id="9" idx="7"/>
            <a:endCxn id="10" idx="2"/>
          </p:cNvCxnSpPr>
          <p:nvPr/>
        </p:nvCxnSpPr>
        <p:spPr>
          <a:xfrm flipV="1">
            <a:off x="4435248" y="4473116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6"/>
            <a:endCxn id="13" idx="2"/>
          </p:cNvCxnSpPr>
          <p:nvPr/>
        </p:nvCxnSpPr>
        <p:spPr>
          <a:xfrm flipV="1">
            <a:off x="4572322" y="4977172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5"/>
            <a:endCxn id="14" idx="2"/>
          </p:cNvCxnSpPr>
          <p:nvPr/>
        </p:nvCxnSpPr>
        <p:spPr>
          <a:xfrm>
            <a:off x="4435248" y="5380143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1"/>
            <a:endCxn id="15" idx="6"/>
          </p:cNvCxnSpPr>
          <p:nvPr/>
        </p:nvCxnSpPr>
        <p:spPr>
          <a:xfrm flipH="1" flipV="1">
            <a:off x="2267744" y="4433738"/>
            <a:ext cx="1505652" cy="2844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6" idx="6"/>
            <a:endCxn id="9" idx="2"/>
          </p:cNvCxnSpPr>
          <p:nvPr/>
        </p:nvCxnSpPr>
        <p:spPr>
          <a:xfrm flipV="1">
            <a:off x="1380509" y="5049180"/>
            <a:ext cx="2255813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4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причины </a:t>
            </a: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объединения усилий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00808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Повышение скорости решения задач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Совместное использование данных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Модульная конструкция какой-либо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Для удобства работы пользователя</a:t>
            </a:r>
          </a:p>
        </p:txBody>
      </p:sp>
      <p:sp>
        <p:nvSpPr>
          <p:cNvPr id="8" name="Rechteck 39"/>
          <p:cNvSpPr>
            <a:spLocks noChangeArrowheads="1"/>
          </p:cNvSpPr>
          <p:nvPr/>
        </p:nvSpPr>
        <p:spPr bwMode="gray">
          <a:xfrm>
            <a:off x="323850" y="3861048"/>
            <a:ext cx="8496300" cy="2160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9552" y="4005064"/>
            <a:ext cx="82089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Кооперативные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взаимодействующие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процессы - это процессы, которые влияют на поведение друг друга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путем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обмена информацией</a:t>
            </a:r>
          </a:p>
        </p:txBody>
      </p:sp>
    </p:spTree>
    <p:extLst>
      <p:ext uri="{BB962C8B-B14F-4D97-AF65-F5344CB8AC3E}">
        <p14:creationId xmlns:p14="http://schemas.microsoft.com/office/powerpoint/2010/main" val="2323386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Кооперация процессов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Категории средств взаимодействия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132856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48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Сигнальные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4800"/>
              </a:spcAft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Канальные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Разделяемая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32" y="1988840"/>
            <a:ext cx="1866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41366"/>
            <a:ext cx="1928813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58" y="3818051"/>
            <a:ext cx="11572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11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958627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аспекты логической организации передачи информации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144274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Как устанавливается связь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880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Нужна или не нужна инициализация?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Способы адресации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прямая адресация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симметричная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асимметричная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непрямая или косвенная адресация</a:t>
            </a:r>
          </a:p>
        </p:txBody>
      </p:sp>
    </p:spTree>
    <p:extLst>
      <p:ext uri="{BB962C8B-B14F-4D97-AF65-F5344CB8AC3E}">
        <p14:creationId xmlns:p14="http://schemas.microsoft.com/office/powerpoint/2010/main" val="623616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Экран (4:3)</PresentationFormat>
  <Paragraphs>403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3</vt:lpstr>
      <vt:lpstr>Кооперация процессов</vt:lpstr>
      <vt:lpstr>Кооперация процессов</vt:lpstr>
      <vt:lpstr>Кооперация процессов</vt:lpstr>
      <vt:lpstr>Кооперация процессов</vt:lpstr>
      <vt:lpstr>Кооперация процессов</vt:lpstr>
      <vt:lpstr>Кооперация процессов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Основные аспекты логической организации передачи информации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Нити исполнения (threads)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4</dc:title>
  <dc:creator/>
  <cp:lastModifiedBy/>
  <cp:revision>1</cp:revision>
  <dcterms:created xsi:type="dcterms:W3CDTF">2016-02-27T09:01:20Z</dcterms:created>
  <dcterms:modified xsi:type="dcterms:W3CDTF">2016-09-21T11:33:00Z</dcterms:modified>
</cp:coreProperties>
</file>