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3"/>
  </p:notesMasterIdLst>
  <p:sldIdLst>
    <p:sldId id="257" r:id="rId4"/>
    <p:sldId id="262" r:id="rId5"/>
    <p:sldId id="286" r:id="rId6"/>
    <p:sldId id="340" r:id="rId7"/>
    <p:sldId id="341" r:id="rId8"/>
    <p:sldId id="342" r:id="rId9"/>
    <p:sldId id="35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2" r:id="rId19"/>
    <p:sldId id="353" r:id="rId20"/>
    <p:sldId id="354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40"/>
            <p14:sldId id="341"/>
            <p14:sldId id="342"/>
            <p14:sldId id="35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514" autoAdjust="0"/>
  </p:normalViewPr>
  <p:slideViewPr>
    <p:cSldViewPr>
      <p:cViewPr varScale="1">
        <p:scale>
          <a:sx n="72" d="100"/>
          <a:sy n="72" d="100"/>
        </p:scale>
        <p:origin x="9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19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Структура кооперативного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2132856"/>
            <a:ext cx="820891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91"/>
          <p:cNvSpPr txBox="1">
            <a:spLocks noChangeArrowheads="1"/>
          </p:cNvSpPr>
          <p:nvPr/>
        </p:nvSpPr>
        <p:spPr bwMode="auto">
          <a:xfrm>
            <a:off x="1511300" y="238467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2"/>
          <p:cNvSpPr txBox="1">
            <a:spLocks noChangeArrowheads="1"/>
          </p:cNvSpPr>
          <p:nvPr/>
        </p:nvSpPr>
        <p:spPr bwMode="auto">
          <a:xfrm>
            <a:off x="2014538" y="27450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2482850" y="31768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auto">
          <a:xfrm>
            <a:off x="2014538" y="36086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2519363" y="401662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96"/>
          <p:cNvSpPr txBox="1">
            <a:spLocks noChangeArrowheads="1"/>
          </p:cNvSpPr>
          <p:nvPr/>
        </p:nvSpPr>
        <p:spPr bwMode="auto">
          <a:xfrm>
            <a:off x="1546225" y="436587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45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6" grpId="0"/>
      <p:bldP spid="27" grpId="0"/>
      <p:bldP spid="28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Требования к программным алгоритмам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916832"/>
            <a:ext cx="8208912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42988" y="2060451"/>
            <a:ext cx="763428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Программный алгоритм должен быть программным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Нет предположений об относительных скоростях выполнения и числе процессоров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взаимоисключения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mutual exclusion)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для критических участков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прогресса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progress)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ограниченного ожидания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bound waiting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52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4920183"/>
            <a:ext cx="8208912" cy="86180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запрет прерываний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844824"/>
            <a:ext cx="8208912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11300" y="202552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14538" y="2385889"/>
            <a:ext cx="5041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запретить все прерывания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82850" y="2817689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979613" y="3249489"/>
            <a:ext cx="5472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разрешить все прерывания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19363" y="365747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46225" y="400672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92275" y="5085184"/>
            <a:ext cx="5724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Обычно используется внутри ОС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4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8" grpId="0"/>
      <p:bldP spid="9" grpId="0"/>
      <p:bldP spid="10" grpId="0"/>
      <p:bldP spid="13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237827"/>
            <a:ext cx="8208912" cy="7834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«переменная-замок»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700820"/>
            <a:ext cx="8208912" cy="324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475656" y="5375505"/>
            <a:ext cx="6192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Нарушается условие взаимоисключения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75692" y="23137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78930" y="2710607"/>
            <a:ext cx="22689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(lock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==1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547242" y="3105894"/>
            <a:ext cx="22320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44005" y="3537694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583755" y="3945682"/>
            <a:ext cx="2700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0617" y="42949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12205" y="1844824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03848" y="2699494"/>
            <a:ext cx="18002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860032" y="23137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363270" y="2710607"/>
            <a:ext cx="22693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==1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831582" y="3105894"/>
            <a:ext cx="22320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328345" y="3537694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868095" y="3945682"/>
            <a:ext cx="2700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894957" y="42949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451030" y="2699494"/>
            <a:ext cx="14414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060502" y="2664569"/>
            <a:ext cx="541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|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03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7" grpId="0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2" grpId="0"/>
      <p:bldP spid="23" grpId="0"/>
      <p:bldP spid="24" grpId="0"/>
      <p:bldP spid="25" grpId="0"/>
      <p:bldP spid="26" grpId="0"/>
      <p:bldP spid="26" grpId="1"/>
      <p:bldP spid="26" grpId="2"/>
      <p:bldP spid="27" grpId="0" build="allAtOnce"/>
      <p:bldP spid="28" grpId="0"/>
      <p:bldP spid="28" grpId="1"/>
      <p:bldP spid="28" grpId="2"/>
      <p:bldP spid="29" grpId="0"/>
      <p:bldP spid="29" grpId="1"/>
      <p:bldP spid="29" grpId="2"/>
      <p:bldP spid="30" grpId="0"/>
      <p:bldP spid="31" grpId="0"/>
      <p:bldP spid="32" grpId="0"/>
      <p:bldP spid="33" grpId="0"/>
      <p:bldP spid="33" grpId="1"/>
      <p:bldP spid="3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309835"/>
            <a:ext cx="8208912" cy="7834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«строгое чередование»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772816"/>
            <a:ext cx="8208912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47700" y="26465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50938" y="3043386"/>
            <a:ext cx="2592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i);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619250" y="3438674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116013" y="3870474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1-i;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55763" y="4278461"/>
            <a:ext cx="2700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82625" y="46277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47700" y="1844824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turn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111750" y="26465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614988" y="3043386"/>
            <a:ext cx="29527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1);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083300" y="3438674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5580063" y="3870474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119813" y="4278461"/>
            <a:ext cx="2700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5146675" y="46277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150938" y="3043386"/>
            <a:ext cx="2592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1116013" y="3860949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538212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i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4967337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574725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0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46633" y="1844824"/>
            <a:ext cx="29892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turn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971550" y="5420296"/>
            <a:ext cx="7164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>
                <a:latin typeface="Arial" pitchFamily="34" charset="0"/>
                <a:cs typeface="Arial" pitchFamily="34" charset="0"/>
              </a:rPr>
              <a:t>Нарушается условие прогресса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971550" y="5409183"/>
            <a:ext cx="7164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Условие взаимоисключения выполняется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39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2" grpId="0" animBg="1"/>
      <p:bldP spid="35" grpId="0"/>
      <p:bldP spid="36" grpId="0"/>
      <p:bldP spid="36" grpId="1"/>
      <p:bldP spid="37" grpId="0"/>
      <p:bldP spid="37" grpId="1"/>
      <p:bldP spid="37" grpId="2"/>
      <p:bldP spid="37" grpId="3"/>
      <p:bldP spid="37" grpId="4"/>
      <p:bldP spid="38" grpId="0"/>
      <p:bldP spid="38" grpId="1"/>
      <p:bldP spid="39" grpId="0"/>
      <p:bldP spid="39" grpId="1"/>
      <p:bldP spid="39" grpId="2"/>
      <p:bldP spid="40" grpId="0"/>
      <p:bldP spid="41" grpId="0"/>
      <p:bldP spid="41" grpId="1"/>
      <p:bldP spid="41" grpId="2"/>
      <p:bldP spid="41" grpId="3"/>
      <p:bldP spid="41" grpId="4"/>
      <p:bldP spid="42" grpId="0" build="allAtOnce"/>
      <p:bldP spid="42" grpId="1" build="allAtOnce"/>
      <p:bldP spid="42" grpId="2" build="allAtOnce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4" grpId="2"/>
      <p:bldP spid="44" grpId="3"/>
      <p:bldP spid="44" grpId="4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9" grpId="0"/>
      <p:bldP spid="49" grpId="1"/>
      <p:bldP spid="49" grpId="2"/>
      <p:bldP spid="50" grpId="0"/>
      <p:bldP spid="50" grpId="1"/>
      <p:bldP spid="51" grpId="0"/>
      <p:bldP spid="52" grpId="0"/>
      <p:bldP spid="53" grpId="0" build="allAtOnce"/>
      <p:bldP spid="53" grpId="1" build="allAtOnce"/>
      <p:bldP spid="53" grpId="2" build="allAtOnce"/>
      <p:bldP spid="53" grpId="3" build="allAtOnce"/>
      <p:bldP spid="54" grpId="0"/>
      <p:bldP spid="55" grpId="0"/>
      <p:bldP spid="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481638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«флаги готовности»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800"/>
            <a:ext cx="8208912" cy="374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07616" y="2565227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475532" y="3368502"/>
            <a:ext cx="25923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(ready[1</a:t>
            </a:r>
            <a:r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i]);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979166" y="3800302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475929" y="4184477"/>
            <a:ext cx="1835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015679" y="4555952"/>
            <a:ext cx="27003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042541" y="4808364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{0, 0};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475532" y="3357389"/>
            <a:ext cx="295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[1]);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475929" y="4184477"/>
            <a:ext cx="2411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39552" y="2241377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i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716016" y="2204864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76065" y="2241377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6772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1</a:t>
            </a:r>
            <a:r>
              <a:rPr lang="en-US" sz="2200">
                <a:latin typeface="Arial" pitchFamily="34" charset="0"/>
                <a:cs typeface="Arial" pitchFamily="34" charset="0"/>
              </a:rPr>
              <a:t>;</a:t>
            </a:r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148263" y="2565227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119813" y="3800302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6156325" y="4555952"/>
            <a:ext cx="27003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183188" y="4808364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5616277" y="3356918"/>
            <a:ext cx="295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[0]);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5616575" y="4184477"/>
            <a:ext cx="24114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5616277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1</a:t>
            </a:r>
            <a:r>
              <a:rPr lang="en-US" sz="2200">
                <a:latin typeface="Arial" pitchFamily="34" charset="0"/>
                <a:cs typeface="Arial" pitchFamily="34" charset="0"/>
              </a:rPr>
              <a:t>;</a:t>
            </a:r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1475532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{1, 0};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ready[2] = {1, 1};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971550" y="5492750"/>
            <a:ext cx="7164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1-</a:t>
            </a:r>
            <a:r>
              <a:rPr lang="ru-RU" sz="2200">
                <a:latin typeface="Arial" pitchFamily="34" charset="0"/>
                <a:cs typeface="Arial" pitchFamily="34" charset="0"/>
              </a:rPr>
              <a:t>я часть условия прогресса выполняется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971550" y="5481638"/>
            <a:ext cx="7164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>
                <a:latin typeface="Arial" pitchFamily="34" charset="0"/>
                <a:cs typeface="Arial" pitchFamily="34" charset="0"/>
              </a:rPr>
              <a:t>Условие взаимоисключения выполняется</a:t>
            </a: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1150938" y="5492750"/>
            <a:ext cx="7164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я часть условия прогресса нарушается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3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2" grpId="0" animBg="1"/>
      <p:bldP spid="29" grpId="0"/>
      <p:bldP spid="30" grpId="0"/>
      <p:bldP spid="30" grpId="1"/>
      <p:bldP spid="31" grpId="0"/>
      <p:bldP spid="32" grpId="0"/>
      <p:bldP spid="32" grpId="1"/>
      <p:bldP spid="33" grpId="0"/>
      <p:bldP spid="34" grpId="0"/>
      <p:bldP spid="56" grpId="0"/>
      <p:bldP spid="56" grpId="1"/>
      <p:bldP spid="57" grpId="0"/>
      <p:bldP spid="57" grpId="1"/>
      <p:bldP spid="57" grpId="2"/>
      <p:bldP spid="57" grpId="3"/>
      <p:bldP spid="58" grpId="0"/>
      <p:bldP spid="59" grpId="0"/>
      <p:bldP spid="59" grpId="1"/>
      <p:bldP spid="60" grpId="0"/>
      <p:bldP spid="61" grpId="0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7" grpId="1"/>
      <p:bldP spid="67" grpId="2"/>
      <p:bldP spid="67" grpId="3"/>
      <p:bldP spid="67" grpId="4"/>
      <p:bldP spid="68" grpId="0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2" grpId="0"/>
      <p:bldP spid="73" grpId="0"/>
      <p:bldP spid="73" grpId="1"/>
      <p:bldP spid="74" grpId="0"/>
      <p:bldP spid="74" grpId="1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алгоритм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Петерсона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63600" y="2580912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51111" y="3717950"/>
            <a:ext cx="4645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(ready[1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i] &amp;&amp; turn == 1-i);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835150" y="4176350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187624" y="4535125"/>
            <a:ext cx="18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871662" y="4860562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898525" y="51479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28476" y="1628800"/>
            <a:ext cx="4319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{0, 0};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151111" y="3717950"/>
            <a:ext cx="4537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[1]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&amp;&amp; turn == 1);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187624" y="4535125"/>
            <a:ext cx="2411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431799" y="2257062"/>
            <a:ext cx="612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i</a:t>
            </a:r>
            <a:endParaRPr lang="ru-RU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4427984" y="2170138"/>
            <a:ext cx="61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1</a:t>
            </a:r>
            <a:endParaRPr lang="ru-RU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430833" y="2257062"/>
            <a:ext cx="61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151508" y="2987312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1</a:t>
            </a:r>
            <a:r>
              <a:rPr lang="en-US">
                <a:latin typeface="Arial" pitchFamily="34" charset="0"/>
                <a:cs typeface="Arial" pitchFamily="34" charset="0"/>
              </a:rPr>
              <a:t>;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5148263" y="25305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9813" y="4125938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156325" y="4845075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5183188" y="51340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5436617" y="3717950"/>
            <a:ext cx="3671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[0] &amp;&amp; turn == 0);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436096" y="4484713"/>
            <a:ext cx="241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5400253" y="2936900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1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1151781" y="2987660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1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828476" y="1989163"/>
            <a:ext cx="4319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turn;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400253" y="3321075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0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1151781" y="3371487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1 - i</a:t>
            </a:r>
            <a:r>
              <a:rPr lang="en-US">
                <a:latin typeface="Arial" pitchFamily="34" charset="0"/>
                <a:cs typeface="Arial" pitchFamily="34" charset="0"/>
              </a:rPr>
              <a:t>;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1151781" y="3373075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1150938" y="5733256"/>
            <a:ext cx="7164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Все 5 требований выполняются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21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5" grpId="0"/>
      <p:bldP spid="36" grpId="0"/>
      <p:bldP spid="36" grpId="1"/>
      <p:bldP spid="37" grpId="0"/>
      <p:bldP spid="38" grpId="0"/>
      <p:bldP spid="38" grpId="1"/>
      <p:bldP spid="39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6" grpId="0"/>
      <p:bldP spid="77" grpId="0"/>
      <p:bldP spid="78" grpId="0"/>
      <p:bldP spid="78" grpId="1"/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Аппаратная поддержка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Команда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Test-And-Set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47700" y="2397174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Test-And-Set (int *a)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1150938" y="2794049"/>
            <a:ext cx="2160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tmp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*a;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150938" y="3189337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*a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116013" y="3621137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tmp;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82625" y="4006899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75692" y="5733256"/>
            <a:ext cx="79567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Нарушается условие ограниченного ожидания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4572000" y="260176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5219700" y="3393926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895850" y="3825726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219700" y="4233713"/>
            <a:ext cx="2700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572000" y="458296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4572000" y="2025947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4860925" y="2996952"/>
            <a:ext cx="41036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(Test-And-Set (&amp;lock));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62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4" grpId="0"/>
      <p:bldP spid="56" grpId="0"/>
      <p:bldP spid="57" grpId="0"/>
      <p:bldP spid="58" grpId="0"/>
      <p:bldP spid="59" grpId="0"/>
      <p:bldP spid="60" grpId="0"/>
      <p:bldP spid="61" grpId="0" build="allAtOnce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Аппаратная поддержка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Команда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Swap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3568" y="2420888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Swap(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*a,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*b) {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86806" y="2817763"/>
            <a:ext cx="2160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tmp = *a;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186806" y="3213051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*a = *b;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151881" y="3644851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*b = tmp;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18493" y="403061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39552" y="5733256"/>
            <a:ext cx="80423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Нарушается условие ограниченного ожидания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968428" y="16288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968428" y="2538438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364857" y="3367113"/>
            <a:ext cx="41036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Swap (&amp;lock, &amp;key);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760144" y="4087838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36294" y="4483125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760144" y="4806975"/>
            <a:ext cx="2700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68428" y="50959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5003353" y="20352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 = 0;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5364857" y="2995638"/>
            <a:ext cx="41036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5364857" y="3727475"/>
            <a:ext cx="41036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(key);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6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uild="allAtOnce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Алгоритмы синхронизации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Активности и атомарные операции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88843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2163" y="2650232"/>
            <a:ext cx="7510462" cy="196691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Отрезать ломтик хлеба</a:t>
            </a:r>
            <a:endParaRPr lang="ru-RU" sz="20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Отрезать ломтик колбасы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Намазать хлеб маслом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Положить колбасу на хлеб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11560" y="4359970"/>
            <a:ext cx="7992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Активность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- последовательное выполнение ряда действий, направленных на достижение определенной цели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150938" y="1916807"/>
            <a:ext cx="673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Активность : приготовление бутерброда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435798" y="3075682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Атомарные или  неделимые операции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H="1" flipV="1">
            <a:off x="4284663" y="2888357"/>
            <a:ext cx="16922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H="1" flipV="1">
            <a:off x="4572000" y="3177282"/>
            <a:ext cx="1331913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572000" y="3356670"/>
            <a:ext cx="1404938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>
            <a:off x="4176713" y="3356670"/>
            <a:ext cx="18002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Активности и атомарные операции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2692" y="1758404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Активность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 	a b c</a:t>
            </a:r>
            <a:endParaRPr lang="ru-RU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02692" y="2226716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Активность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 	d e f</a:t>
            </a:r>
            <a:endParaRPr lang="ru-RU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864617" y="2853779"/>
            <a:ext cx="8243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Последовательное выполнение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PQ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c d e f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7154" y="3464966"/>
            <a:ext cx="8243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Псевдопараллельное выполнение</a:t>
            </a:r>
            <a:b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(режим разделения времени)	        :	 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743004" y="3763416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03254" y="378881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c d e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203254" y="4184104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c e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203254" y="4617491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e c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203254" y="5049291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e f c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203254" y="540806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. .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203254" y="5768429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e f a b c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build="allAtOnce"/>
      <p:bldP spid="19" grpId="1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Детерминированность набора активностей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844824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9592" y="3789139"/>
            <a:ext cx="7510462" cy="20161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Недетерминированный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набор – при одинаковых начальных данных возможны разные  результаты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Детерминированный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набор – при одинаковых начальных данных </a:t>
            </a:r>
            <a: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всегда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один результат</a:t>
            </a:r>
            <a:endParaRPr lang="ru-RU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506538" y="2168079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009775" y="220459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x=2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2009775" y="2600077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y=x-1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970588" y="2168079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6473825" y="220459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x=3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460133" y="2600077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y=x+1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128713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(x, y):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208213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098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0980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098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(3, 4)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(3, 4)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(3, 2)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7211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(2, 3)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44767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5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  <p:bldP spid="28" grpId="0"/>
      <p:bldP spid="28" grpId="1"/>
      <p:bldP spid="28" grpId="2"/>
      <p:bldP spid="28" grpId="3"/>
      <p:bldP spid="28" grpId="4"/>
      <p:bldP spid="29" grpId="0"/>
      <p:bldP spid="29" grpId="1"/>
      <p:bldP spid="29" grpId="2"/>
      <p:bldP spid="29" grpId="3"/>
      <p:bldP spid="29" grpId="4"/>
      <p:bldP spid="30" grpId="0"/>
      <p:bldP spid="31" grpId="0"/>
      <p:bldP spid="31" grpId="1"/>
      <p:bldP spid="31" grpId="2"/>
      <p:bldP spid="31" grpId="3"/>
      <p:bldP spid="31" grpId="4"/>
      <p:bldP spid="32" grpId="0"/>
      <p:bldP spid="32" grpId="1"/>
      <p:bldP spid="32" grpId="2"/>
      <p:bldP spid="32" grpId="3"/>
      <p:bldP spid="32" grpId="4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Условия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Бернстайна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Bernstain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204913" y="1844824"/>
            <a:ext cx="811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708150" y="1881336"/>
            <a:ext cx="2000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u+v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708150" y="2276872"/>
            <a:ext cx="189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y=x*w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647700" y="2908101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Входные переменные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{u, v}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{x, w}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113338" y="2908101"/>
            <a:ext cx="37071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Выходные переменные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{x}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{y}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47700" y="4695527"/>
            <a:ext cx="3384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Вход для активности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R(P)={u, v, x, w}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148263" y="4695527"/>
            <a:ext cx="3384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Выход для активности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W(P)={x, y}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0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Условия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Бернстайна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Bernstain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859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647725" y="1988840"/>
            <a:ext cx="5868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Если для двух активностей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Q: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196009" y="2708920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AutoNum type="arabicParenR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W(P) ∩ W(Q) = {ø}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2196009" y="3212976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2) W(P) ∩ R(Q) = {ø}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2196009" y="3726207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3) R(P) ∩ W(Q) = {ø}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83568" y="4470211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то набор активностей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{P, Q}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является детерминированным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49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Состояние гонки и взаимоисключение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04913" y="1916906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08150" y="195341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x=2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08150" y="2240756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y=x-1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68963" y="1916906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172200" y="195341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x=3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72101" y="2240756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z=x+1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295400" y="2782093"/>
            <a:ext cx="6408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Набор недетерминирован – состязание процессов за использование переменной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95400" y="3609181"/>
            <a:ext cx="6408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недетерминированных наборах всегда встречается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race condition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(состояние гонки, состояние состязания)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258888" y="4726781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Избежать недетерминированного поведения при неважности очередности доступа можно с помощью </a:t>
            </a:r>
            <a:r>
              <a:rPr lang="ru-RU" sz="2000" i="1">
                <a:latin typeface="Arial" pitchFamily="34" charset="0"/>
                <a:cs typeface="Arial" pitchFamily="34" charset="0"/>
              </a:rPr>
              <a:t>взаимоисключения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mutual exclusion)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0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Критическая секция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43508" y="1700808"/>
            <a:ext cx="8856984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1658"/>
              </p:ext>
            </p:extLst>
          </p:nvPr>
        </p:nvGraphicFramePr>
        <p:xfrm>
          <a:off x="315726" y="1806027"/>
          <a:ext cx="8540750" cy="4359277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Text Box 103"/>
          <p:cNvSpPr txBox="1">
            <a:spLocks noChangeArrowheads="1"/>
          </p:cNvSpPr>
          <p:nvPr/>
        </p:nvSpPr>
        <p:spPr bwMode="auto">
          <a:xfrm>
            <a:off x="1438089" y="2117177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04"/>
          <p:cNvSpPr txBox="1">
            <a:spLocks noChangeArrowheads="1"/>
          </p:cNvSpPr>
          <p:nvPr/>
        </p:nvSpPr>
        <p:spPr bwMode="auto">
          <a:xfrm>
            <a:off x="3960626" y="2801389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05"/>
          <p:cNvSpPr txBox="1">
            <a:spLocks noChangeArrowheads="1"/>
          </p:cNvSpPr>
          <p:nvPr/>
        </p:nvSpPr>
        <p:spPr bwMode="auto">
          <a:xfrm>
            <a:off x="6479989" y="3461789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06"/>
          <p:cNvSpPr txBox="1">
            <a:spLocks noChangeArrowheads="1"/>
          </p:cNvSpPr>
          <p:nvPr/>
        </p:nvSpPr>
        <p:spPr bwMode="auto">
          <a:xfrm>
            <a:off x="1439676" y="2453727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0" name="Text Box 107"/>
          <p:cNvSpPr txBox="1">
            <a:spLocks noChangeArrowheads="1"/>
          </p:cNvSpPr>
          <p:nvPr/>
        </p:nvSpPr>
        <p:spPr bwMode="auto">
          <a:xfrm>
            <a:off x="3959039" y="3125239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1" name="Text Box 108"/>
          <p:cNvSpPr txBox="1">
            <a:spLocks noChangeArrowheads="1"/>
          </p:cNvSpPr>
          <p:nvPr/>
        </p:nvSpPr>
        <p:spPr bwMode="auto">
          <a:xfrm>
            <a:off x="6479989" y="38094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1439676" y="4133302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3959039" y="44571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4" name="Text Box 112"/>
          <p:cNvSpPr txBox="1">
            <a:spLocks noChangeArrowheads="1"/>
          </p:cNvSpPr>
          <p:nvPr/>
        </p:nvSpPr>
        <p:spPr bwMode="auto">
          <a:xfrm>
            <a:off x="6445064" y="4817514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5" name="Text Box 188"/>
          <p:cNvSpPr txBox="1">
            <a:spLocks noChangeArrowheads="1"/>
          </p:cNvSpPr>
          <p:nvPr/>
        </p:nvSpPr>
        <p:spPr bwMode="auto">
          <a:xfrm>
            <a:off x="1439676" y="514136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6" name="Text Box 189"/>
          <p:cNvSpPr txBox="1">
            <a:spLocks noChangeArrowheads="1"/>
          </p:cNvSpPr>
          <p:nvPr/>
        </p:nvSpPr>
        <p:spPr bwMode="auto">
          <a:xfrm>
            <a:off x="3959039" y="5465214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7" name="Text Box 190"/>
          <p:cNvSpPr txBox="1">
            <a:spLocks noChangeArrowheads="1"/>
          </p:cNvSpPr>
          <p:nvPr/>
        </p:nvSpPr>
        <p:spPr bwMode="auto">
          <a:xfrm>
            <a:off x="6443476" y="580176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8" name="Rectangle 191"/>
          <p:cNvSpPr>
            <a:spLocks noChangeArrowheads="1"/>
          </p:cNvSpPr>
          <p:nvPr/>
        </p:nvSpPr>
        <p:spPr bwMode="auto">
          <a:xfrm>
            <a:off x="1368239" y="2490239"/>
            <a:ext cx="2519362" cy="298767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Достает 6 бут.  пива</a:t>
            </a:r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3960626" y="546521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93"/>
          <p:cNvSpPr txBox="1">
            <a:spLocks noChangeArrowheads="1"/>
          </p:cNvSpPr>
          <p:nvPr/>
        </p:nvSpPr>
        <p:spPr bwMode="auto">
          <a:xfrm>
            <a:off x="6445064" y="57906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64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8" grpId="1"/>
      <p:bldP spid="25" grpId="0"/>
      <p:bldP spid="25" grpId="1"/>
      <p:bldP spid="29" grpId="0" build="allAtOnce"/>
      <p:bldP spid="30" grpId="0"/>
      <p:bldP spid="30" grpId="1"/>
      <p:bldP spid="31" grpId="0"/>
      <p:bldP spid="31" grpId="1"/>
      <p:bldP spid="32" grpId="0" build="allAtOnce"/>
      <p:bldP spid="33" grpId="0"/>
      <p:bldP spid="33" grpId="1"/>
      <p:bldP spid="34" grpId="0"/>
      <p:bldP spid="34" grpId="1"/>
      <p:bldP spid="35" grpId="0" build="allAtOnce"/>
      <p:bldP spid="36" grpId="0"/>
      <p:bldP spid="36" grpId="1"/>
      <p:bldP spid="37" grpId="0"/>
      <p:bldP spid="37" grpId="1"/>
      <p:bldP spid="38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Экран (4:3)</PresentationFormat>
  <Paragraphs>340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4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Аппаратная поддержка</vt:lpstr>
      <vt:lpstr>Аппаратная поддержка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5</dc:title>
  <dc:creator/>
  <cp:lastModifiedBy/>
  <cp:revision>1</cp:revision>
  <dcterms:created xsi:type="dcterms:W3CDTF">2016-02-27T09:01:20Z</dcterms:created>
  <dcterms:modified xsi:type="dcterms:W3CDTF">2016-09-28T04:40:40Z</dcterms:modified>
</cp:coreProperties>
</file>