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4" r:id="rId1"/>
  </p:sldMasterIdLst>
  <p:notesMasterIdLst>
    <p:notesMasterId r:id="rId14"/>
  </p:notesMasterIdLst>
  <p:handoutMasterIdLst>
    <p:handoutMasterId r:id="rId15"/>
  </p:handoutMasterIdLst>
  <p:sldIdLst>
    <p:sldId id="295" r:id="rId2"/>
    <p:sldId id="301" r:id="rId3"/>
    <p:sldId id="304" r:id="rId4"/>
    <p:sldId id="315" r:id="rId5"/>
    <p:sldId id="302" r:id="rId6"/>
    <p:sldId id="303" r:id="rId7"/>
    <p:sldId id="316" r:id="rId8"/>
    <p:sldId id="318" r:id="rId9"/>
    <p:sldId id="321" r:id="rId10"/>
    <p:sldId id="322" r:id="rId11"/>
    <p:sldId id="323" r:id="rId12"/>
    <p:sldId id="324" r:id="rId13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C48"/>
    <a:srgbClr val="2C2D39"/>
    <a:srgbClr val="242630"/>
    <a:srgbClr val="2A1F43"/>
    <a:srgbClr val="0C1B43"/>
    <a:srgbClr val="000000"/>
    <a:srgbClr val="1D2225"/>
    <a:srgbClr val="F8F8F8"/>
    <a:srgbClr val="363C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0582" autoAdjust="0"/>
  </p:normalViewPr>
  <p:slideViewPr>
    <p:cSldViewPr snapToGrid="0" snapToObjects="1">
      <p:cViewPr varScale="1">
        <p:scale>
          <a:sx n="82" d="100"/>
          <a:sy n="82" d="100"/>
        </p:scale>
        <p:origin x="72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0" d="100"/>
          <a:sy n="120" d="100"/>
        </p:scale>
        <p:origin x="50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D5A2E05-2C6E-484E-9BB1-366C90717B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043844-B7FE-EC43-89AA-8831B859F9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8485239-683C-4FE1-BE0E-3F1DA0FD34D6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2023/10/23</a:t>
            </a:fld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FAC2EDC-03FB-D147-9BAA-37FCFF988C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8E195D-E935-D746-A5D1-61E2EBF7EF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F57D167-9BB5-2048-9DDA-7DF8E5D94DC9}" type="slidenum">
              <a:rPr 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751213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D5A201-0B0D-4CCB-9C28-D2F53C468246}" type="datetime1">
              <a:rPr lang="zh-CN" altLang="en-US" smtClean="0"/>
              <a:pPr/>
              <a:t>2023/10/23</a:t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noProof="0" dirty="0"/>
              <a:t>单击此处编辑母版文本样式</a:t>
            </a:r>
          </a:p>
          <a:p>
            <a:pPr lvl="1" rtl="0"/>
            <a:r>
              <a:rPr lang="zh-cn" noProof="0" dirty="0"/>
              <a:t>第二级</a:t>
            </a:r>
          </a:p>
          <a:p>
            <a:pPr lvl="2" rtl="0"/>
            <a:r>
              <a:rPr lang="zh-cn" noProof="0" dirty="0"/>
              <a:t>第三级</a:t>
            </a:r>
          </a:p>
          <a:p>
            <a:pPr lvl="3" rtl="0"/>
            <a:r>
              <a:rPr lang="zh-cn" noProof="0" dirty="0"/>
              <a:t>第四级</a:t>
            </a:r>
          </a:p>
          <a:p>
            <a:pPr lvl="4" rtl="0"/>
            <a:r>
              <a:rPr lang="zh-cn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B303FA8-A3F3-7640-B13D-36C73B3E55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17856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797367-9728-4DEF-9286-096514DA058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73086D0-30B4-4B2E-BB0E-B872D37022FE}" type="datetime1">
              <a:rPr lang="zh-CN" altLang="en-US" smtClean="0"/>
              <a:t>2023/10/23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1242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D41475-C50A-48A9-80AB-0C1349B4636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5B18847-4CD3-49FE-BA07-350C86E2617A}" type="datetime1">
              <a:rPr lang="zh-CN" altLang="en-US" smtClean="0"/>
              <a:t>2023/10/23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027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D41475-C50A-48A9-80AB-0C1349B4636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5B18847-4CD3-49FE-BA07-350C86E2617A}" type="datetime1">
              <a:rPr lang="zh-CN" altLang="en-US" smtClean="0"/>
              <a:t>2023/10/23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3110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D41475-C50A-48A9-80AB-0C1349B4636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5B18847-4CD3-49FE-BA07-350C86E2617A}" type="datetime1">
              <a:rPr lang="zh-CN" altLang="en-US" smtClean="0"/>
              <a:t>2023/10/23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425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D41475-C50A-48A9-80AB-0C1349B4636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5B18847-4CD3-49FE-BA07-350C86E2617A}" type="datetime1">
              <a:rPr lang="zh-CN" altLang="en-US" smtClean="0"/>
              <a:t>2023/10/23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250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D41475-C50A-48A9-80AB-0C1349B4636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5B18847-4CD3-49FE-BA07-350C86E2617A}" type="datetime1">
              <a:rPr lang="zh-CN" altLang="en-US" smtClean="0"/>
              <a:t>2023/10/23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15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D41475-C50A-48A9-80AB-0C1349B4636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5B18847-4CD3-49FE-BA07-350C86E2617A}" type="datetime1">
              <a:rPr lang="zh-CN" altLang="en-US" smtClean="0"/>
              <a:t>2023/10/23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141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D41475-C50A-48A9-80AB-0C1349B4636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5B18847-4CD3-49FE-BA07-350C86E2617A}" type="datetime1">
              <a:rPr lang="zh-CN" altLang="en-US" smtClean="0"/>
              <a:t>2023/10/23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622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D41475-C50A-48A9-80AB-0C1349B4636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5B18847-4CD3-49FE-BA07-350C86E2617A}" type="datetime1">
              <a:rPr lang="zh-CN" altLang="en-US" smtClean="0"/>
              <a:t>2023/10/23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544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D41475-C50A-48A9-80AB-0C1349B4636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5B18847-4CD3-49FE-BA07-350C86E2617A}" type="datetime1">
              <a:rPr lang="zh-CN" altLang="en-US" smtClean="0"/>
              <a:t>2023/10/23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3101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D41475-C50A-48A9-80AB-0C1349B4636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5B18847-4CD3-49FE-BA07-350C86E2617A}" type="datetime1">
              <a:rPr lang="zh-CN" altLang="en-US" smtClean="0"/>
              <a:t>2023/10/23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831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D41475-C50A-48A9-80AB-0C1349B4636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5B18847-4CD3-49FE-BA07-350C86E2617A}" type="datetime1">
              <a:rPr lang="zh-CN" altLang="en-US" smtClean="0"/>
              <a:t>2023/10/23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63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图片占位符 20">
            <a:extLst>
              <a:ext uri="{FF2B5EF4-FFF2-40B4-BE49-F238E27FC236}">
                <a16:creationId xmlns:a16="http://schemas.microsoft.com/office/drawing/2014/main" id="{62CB9073-1A97-EF48-93BC-E626B884D79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9249" y="-4352"/>
            <a:ext cx="12201250" cy="6862352"/>
          </a:xfrm>
          <a:custGeom>
            <a:avLst/>
            <a:gdLst>
              <a:gd name="connsiteX0" fmla="*/ 0 w 12201250"/>
              <a:gd name="connsiteY0" fmla="*/ 0 h 6862352"/>
              <a:gd name="connsiteX1" fmla="*/ 11376796 w 12201250"/>
              <a:gd name="connsiteY1" fmla="*/ 0 h 6862352"/>
              <a:gd name="connsiteX2" fmla="*/ 12201249 w 12201250"/>
              <a:gd name="connsiteY2" fmla="*/ 824452 h 6862352"/>
              <a:gd name="connsiteX3" fmla="*/ 12201249 w 12201250"/>
              <a:gd name="connsiteY3" fmla="*/ 0 h 6862352"/>
              <a:gd name="connsiteX4" fmla="*/ 12201250 w 12201250"/>
              <a:gd name="connsiteY4" fmla="*/ 0 h 6862352"/>
              <a:gd name="connsiteX5" fmla="*/ 12201250 w 12201250"/>
              <a:gd name="connsiteY5" fmla="*/ 6862352 h 6862352"/>
              <a:gd name="connsiteX6" fmla="*/ 839512 w 12201250"/>
              <a:gd name="connsiteY6" fmla="*/ 6862352 h 6862352"/>
              <a:gd name="connsiteX7" fmla="*/ 9249 w 12201250"/>
              <a:gd name="connsiteY7" fmla="*/ 6032090 h 6862352"/>
              <a:gd name="connsiteX8" fmla="*/ 9249 w 12201250"/>
              <a:gd name="connsiteY8" fmla="*/ 6862352 h 6862352"/>
              <a:gd name="connsiteX9" fmla="*/ 0 w 12201250"/>
              <a:gd name="connsiteY9" fmla="*/ 6862352 h 6862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250" h="6862352">
                <a:moveTo>
                  <a:pt x="0" y="0"/>
                </a:moveTo>
                <a:lnTo>
                  <a:pt x="11376796" y="0"/>
                </a:lnTo>
                <a:lnTo>
                  <a:pt x="12201249" y="824452"/>
                </a:lnTo>
                <a:lnTo>
                  <a:pt x="12201249" y="0"/>
                </a:lnTo>
                <a:lnTo>
                  <a:pt x="12201250" y="0"/>
                </a:lnTo>
                <a:lnTo>
                  <a:pt x="12201250" y="6862352"/>
                </a:lnTo>
                <a:lnTo>
                  <a:pt x="839512" y="6862352"/>
                </a:lnTo>
                <a:lnTo>
                  <a:pt x="9249" y="6032090"/>
                </a:lnTo>
                <a:lnTo>
                  <a:pt x="9249" y="6862352"/>
                </a:lnTo>
                <a:lnTo>
                  <a:pt x="0" y="6862352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rtlCol="0">
            <a:noAutofit/>
          </a:bodyPr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12" name="文本占位符 2">
            <a:extLst>
              <a:ext uri="{FF2B5EF4-FFF2-40B4-BE49-F238E27FC236}">
                <a16:creationId xmlns:a16="http://schemas.microsoft.com/office/drawing/2014/main" id="{63A7554C-2E3E-454F-9E07-C38195D4CF32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8200" y="4561873"/>
            <a:ext cx="10515600" cy="703135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1" i="0" cap="all" spc="6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noProof="0">
                <a:latin typeface="Meiryo UI" panose="020B0604030504040204" pitchFamily="50" charset="-128"/>
                <a:ea typeface="Meiryo UI" panose="020B0604030504040204" pitchFamily="50" charset="-128"/>
              </a:rPr>
              <a:t>副标题</a:t>
            </a:r>
          </a:p>
        </p:txBody>
      </p:sp>
      <p:sp>
        <p:nvSpPr>
          <p:cNvPr id="18" name="标题 1">
            <a:extLst>
              <a:ext uri="{FF2B5EF4-FFF2-40B4-BE49-F238E27FC236}">
                <a16:creationId xmlns:a16="http://schemas.microsoft.com/office/drawing/2014/main" id="{E3ED0903-C4AC-F843-878E-D66CB7BFB0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73294"/>
            <a:ext cx="7709488" cy="1927810"/>
          </a:xfrm>
        </p:spPr>
        <p:txBody>
          <a:bodyPr lIns="91440" rIns="91440" rtlCol="0">
            <a:noAutofit/>
          </a:bodyPr>
          <a:lstStyle>
            <a:lvl1pPr algn="l">
              <a:defRPr sz="13800" b="1" i="0" spc="150" baseline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defRPr>
            </a:lvl1pPr>
          </a:lstStyle>
          <a:p>
            <a:pPr rtl="0"/>
            <a:r>
              <a:rPr lang="zh-cn" noProof="0" dirty="0"/>
              <a:t>标题</a:t>
            </a:r>
          </a:p>
        </p:txBody>
      </p:sp>
      <p:sp>
        <p:nvSpPr>
          <p:cNvPr id="22" name="直角三角形 21">
            <a:extLst>
              <a:ext uri="{FF2B5EF4-FFF2-40B4-BE49-F238E27FC236}">
                <a16:creationId xmlns:a16="http://schemas.microsoft.com/office/drawing/2014/main" id="{EF81B901-913B-5741-A4AC-B5819DACFCDF}"/>
              </a:ext>
            </a:extLst>
          </p:cNvPr>
          <p:cNvSpPr/>
          <p:nvPr userDrawn="1"/>
        </p:nvSpPr>
        <p:spPr>
          <a:xfrm>
            <a:off x="0" y="6027738"/>
            <a:ext cx="830263" cy="830262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3" name="直角三角形 22">
            <a:extLst>
              <a:ext uri="{FF2B5EF4-FFF2-40B4-BE49-F238E27FC236}">
                <a16:creationId xmlns:a16="http://schemas.microsoft.com/office/drawing/2014/main" id="{8FDD99BC-FCD1-D541-9FE6-03E39F2856C6}"/>
              </a:ext>
            </a:extLst>
          </p:cNvPr>
          <p:cNvSpPr/>
          <p:nvPr userDrawn="1"/>
        </p:nvSpPr>
        <p:spPr>
          <a:xfrm rot="10800000">
            <a:off x="11361737" y="-10162"/>
            <a:ext cx="830263" cy="830262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椭圆形 22">
            <a:extLst>
              <a:ext uri="{FF2B5EF4-FFF2-40B4-BE49-F238E27FC236}">
                <a16:creationId xmlns:a16="http://schemas.microsoft.com/office/drawing/2014/main" id="{CA93CC85-EFC8-994A-9ADB-8DEE2579AAF9}"/>
              </a:ext>
            </a:extLst>
          </p:cNvPr>
          <p:cNvSpPr/>
          <p:nvPr userDrawn="1"/>
        </p:nvSpPr>
        <p:spPr>
          <a:xfrm rot="16200000" flipH="1">
            <a:off x="1668897" y="3522719"/>
            <a:ext cx="208460" cy="1869849"/>
          </a:xfrm>
          <a:prstGeom prst="rect">
            <a:avLst/>
          </a:prstGeom>
          <a:gradFill>
            <a:gsLst>
              <a:gs pos="0">
                <a:schemeClr val="accent1"/>
              </a:gs>
              <a:gs pos="99000">
                <a:schemeClr val="accent1">
                  <a:alpha val="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7436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3C551932-EED2-CB48-969B-F9308DFE26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"/>
          <a:stretch/>
        </p:blipFill>
        <p:spPr>
          <a:xfrm>
            <a:off x="12700" y="-4352"/>
            <a:ext cx="12179300" cy="6862352"/>
          </a:xfrm>
          <a:prstGeom prst="rect">
            <a:avLst/>
          </a:prstGeom>
        </p:spPr>
      </p:pic>
      <p:sp>
        <p:nvSpPr>
          <p:cNvPr id="51" name="标题 1">
            <a:extLst>
              <a:ext uri="{FF2B5EF4-FFF2-40B4-BE49-F238E27FC236}">
                <a16:creationId xmlns:a16="http://schemas.microsoft.com/office/drawing/2014/main" id="{ADEF5424-A6E0-A345-9A75-92E71E45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69" y="168721"/>
            <a:ext cx="10523531" cy="583800"/>
          </a:xfr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 dirty="0"/>
          </a:p>
        </p:txBody>
      </p:sp>
      <p:grpSp>
        <p:nvGrpSpPr>
          <p:cNvPr id="52" name="组 51">
            <a:extLst>
              <a:ext uri="{FF2B5EF4-FFF2-40B4-BE49-F238E27FC236}">
                <a16:creationId xmlns:a16="http://schemas.microsoft.com/office/drawing/2014/main" id="{2D2069D9-A96F-DD4A-B6CB-C29449020E71}"/>
              </a:ext>
            </a:extLst>
          </p:cNvPr>
          <p:cNvGrpSpPr/>
          <p:nvPr userDrawn="1"/>
        </p:nvGrpSpPr>
        <p:grpSpPr>
          <a:xfrm>
            <a:off x="0" y="-10162"/>
            <a:ext cx="12192000" cy="6868162"/>
            <a:chOff x="0" y="-10162"/>
            <a:chExt cx="12192000" cy="6868162"/>
          </a:xfrm>
        </p:grpSpPr>
        <p:sp>
          <p:nvSpPr>
            <p:cNvPr id="53" name="直角三角形 52">
              <a:extLst>
                <a:ext uri="{FF2B5EF4-FFF2-40B4-BE49-F238E27FC236}">
                  <a16:creationId xmlns:a16="http://schemas.microsoft.com/office/drawing/2014/main" id="{44CFA19C-5DA0-774B-AFF3-36921EACACDD}"/>
                </a:ext>
              </a:extLst>
            </p:cNvPr>
            <p:cNvSpPr/>
            <p:nvPr userDrawn="1"/>
          </p:nvSpPr>
          <p:spPr>
            <a:xfrm>
              <a:off x="0" y="6027738"/>
              <a:ext cx="830263" cy="83026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直角三角形 53">
              <a:extLst>
                <a:ext uri="{FF2B5EF4-FFF2-40B4-BE49-F238E27FC236}">
                  <a16:creationId xmlns:a16="http://schemas.microsoft.com/office/drawing/2014/main" id="{D9F82FBA-46B0-A844-AE24-E839A52F2A42}"/>
                </a:ext>
              </a:extLst>
            </p:cNvPr>
            <p:cNvSpPr/>
            <p:nvPr userDrawn="1"/>
          </p:nvSpPr>
          <p:spPr>
            <a:xfrm rot="10800000">
              <a:off x="11361737" y="-10162"/>
              <a:ext cx="830263" cy="83026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cxnSp>
        <p:nvCxnSpPr>
          <p:cNvPr id="56" name="直接连接符​​(S) 55">
            <a:extLst>
              <a:ext uri="{FF2B5EF4-FFF2-40B4-BE49-F238E27FC236}">
                <a16:creationId xmlns:a16="http://schemas.microsoft.com/office/drawing/2014/main" id="{639370BE-395F-E946-A985-43E0B2F007A7}"/>
              </a:ext>
            </a:extLst>
          </p:cNvPr>
          <p:cNvCxnSpPr>
            <a:cxnSpLocks/>
          </p:cNvCxnSpPr>
          <p:nvPr userDrawn="1"/>
        </p:nvCxnSpPr>
        <p:spPr>
          <a:xfrm>
            <a:off x="-9250" y="5401053"/>
            <a:ext cx="1395599" cy="144141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​​(S) 56">
            <a:extLst>
              <a:ext uri="{FF2B5EF4-FFF2-40B4-BE49-F238E27FC236}">
                <a16:creationId xmlns:a16="http://schemas.microsoft.com/office/drawing/2014/main" id="{47EC358B-2232-784F-B64F-E210A64AF153}"/>
              </a:ext>
            </a:extLst>
          </p:cNvPr>
          <p:cNvCxnSpPr>
            <a:cxnSpLocks/>
          </p:cNvCxnSpPr>
          <p:nvPr userDrawn="1"/>
        </p:nvCxnSpPr>
        <p:spPr>
          <a:xfrm>
            <a:off x="10801316" y="-26353"/>
            <a:ext cx="1395599" cy="144141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形 22">
            <a:extLst>
              <a:ext uri="{FF2B5EF4-FFF2-40B4-BE49-F238E27FC236}">
                <a16:creationId xmlns:a16="http://schemas.microsoft.com/office/drawing/2014/main" id="{5C8304CD-638B-A244-8BB2-5827EFC0BE18}"/>
              </a:ext>
            </a:extLst>
          </p:cNvPr>
          <p:cNvSpPr/>
          <p:nvPr userDrawn="1"/>
        </p:nvSpPr>
        <p:spPr>
          <a:xfrm rot="16200000" flipH="1">
            <a:off x="1668897" y="74594"/>
            <a:ext cx="208460" cy="1869849"/>
          </a:xfrm>
          <a:prstGeom prst="rect">
            <a:avLst/>
          </a:prstGeom>
          <a:gradFill>
            <a:gsLst>
              <a:gs pos="0">
                <a:schemeClr val="accent1"/>
              </a:gs>
              <a:gs pos="99000">
                <a:schemeClr val="accent1">
                  <a:alpha val="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FFD9DF-9E1C-4765-BCE6-B273DEE1F56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0263" y="1266825"/>
            <a:ext cx="10531474" cy="44958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noProof="0"/>
          </a:p>
        </p:txBody>
      </p:sp>
    </p:spTree>
    <p:extLst>
      <p:ext uri="{BB962C8B-B14F-4D97-AF65-F5344CB8AC3E}">
        <p14:creationId xmlns:p14="http://schemas.microsoft.com/office/powerpoint/2010/main" val="762429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项内容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955188DA-8D2D-EE45-B63B-68389D618B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700" y="-4352"/>
            <a:ext cx="6618160" cy="6862352"/>
          </a:xfrm>
          <a:prstGeom prst="rect">
            <a:avLst/>
          </a:prstGeom>
        </p:spPr>
      </p:pic>
      <p:sp>
        <p:nvSpPr>
          <p:cNvPr id="6" name="直角三角形 5">
            <a:extLst>
              <a:ext uri="{FF2B5EF4-FFF2-40B4-BE49-F238E27FC236}">
                <a16:creationId xmlns:a16="http://schemas.microsoft.com/office/drawing/2014/main" id="{49DD1090-E08C-414F-B909-F960029978CC}"/>
              </a:ext>
            </a:extLst>
          </p:cNvPr>
          <p:cNvSpPr/>
          <p:nvPr userDrawn="1"/>
        </p:nvSpPr>
        <p:spPr>
          <a:xfrm>
            <a:off x="0" y="6027738"/>
            <a:ext cx="830263" cy="830262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标题 1">
            <a:extLst>
              <a:ext uri="{FF2B5EF4-FFF2-40B4-BE49-F238E27FC236}">
                <a16:creationId xmlns:a16="http://schemas.microsoft.com/office/drawing/2014/main" id="{42AACF99-BFF2-EF4D-905B-698BF1366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69" y="168721"/>
            <a:ext cx="4858575" cy="583800"/>
          </a:xfr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 dirty="0"/>
          </a:p>
        </p:txBody>
      </p:sp>
      <p:sp>
        <p:nvSpPr>
          <p:cNvPr id="20" name="椭圆形 22">
            <a:extLst>
              <a:ext uri="{FF2B5EF4-FFF2-40B4-BE49-F238E27FC236}">
                <a16:creationId xmlns:a16="http://schemas.microsoft.com/office/drawing/2014/main" id="{E86DEBE5-E80B-624F-85DC-B53B9841EF52}"/>
              </a:ext>
            </a:extLst>
          </p:cNvPr>
          <p:cNvSpPr/>
          <p:nvPr userDrawn="1"/>
        </p:nvSpPr>
        <p:spPr>
          <a:xfrm rot="16200000" flipH="1">
            <a:off x="1668897" y="74594"/>
            <a:ext cx="208460" cy="1869849"/>
          </a:xfrm>
          <a:prstGeom prst="rect">
            <a:avLst/>
          </a:prstGeom>
          <a:gradFill>
            <a:gsLst>
              <a:gs pos="0">
                <a:schemeClr val="accent1"/>
              </a:gs>
              <a:gs pos="99000">
                <a:schemeClr val="accent1">
                  <a:alpha val="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4" name="直角三角形 23">
            <a:extLst>
              <a:ext uri="{FF2B5EF4-FFF2-40B4-BE49-F238E27FC236}">
                <a16:creationId xmlns:a16="http://schemas.microsoft.com/office/drawing/2014/main" id="{2498330F-989F-C743-B682-3B45105A64F9}"/>
              </a:ext>
            </a:extLst>
          </p:cNvPr>
          <p:cNvSpPr/>
          <p:nvPr userDrawn="1"/>
        </p:nvSpPr>
        <p:spPr>
          <a:xfrm rot="10800000">
            <a:off x="5800596" y="-4352"/>
            <a:ext cx="830263" cy="830262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5" name="图片占位符 10">
            <a:extLst>
              <a:ext uri="{FF2B5EF4-FFF2-40B4-BE49-F238E27FC236}">
                <a16:creationId xmlns:a16="http://schemas.microsoft.com/office/drawing/2014/main" id="{4BFA0C42-6D2A-FE45-B00F-C3FE723B69B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38925" y="-4352"/>
            <a:ext cx="5553075" cy="6862352"/>
          </a:xfrm>
          <a:solidFill>
            <a:schemeClr val="accent1"/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noProof="0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DD7A153A-DE47-5845-9FBA-5E84842262CB}"/>
              </a:ext>
            </a:extLst>
          </p:cNvPr>
          <p:cNvCxnSpPr>
            <a:cxnSpLocks/>
          </p:cNvCxnSpPr>
          <p:nvPr userDrawn="1"/>
        </p:nvCxnSpPr>
        <p:spPr>
          <a:xfrm>
            <a:off x="-9250" y="5401053"/>
            <a:ext cx="1395599" cy="144141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​​(S) 26">
            <a:extLst>
              <a:ext uri="{FF2B5EF4-FFF2-40B4-BE49-F238E27FC236}">
                <a16:creationId xmlns:a16="http://schemas.microsoft.com/office/drawing/2014/main" id="{C470FEE8-FCFE-D34B-AC0A-D33499171CF5}"/>
              </a:ext>
            </a:extLst>
          </p:cNvPr>
          <p:cNvCxnSpPr>
            <a:cxnSpLocks/>
          </p:cNvCxnSpPr>
          <p:nvPr userDrawn="1"/>
        </p:nvCxnSpPr>
        <p:spPr>
          <a:xfrm>
            <a:off x="5235260" y="-26353"/>
            <a:ext cx="1395599" cy="144141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8E3020-67F3-4319-8D6D-AF959AE4492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8694834-4BF3-4FD9-A1A6-0F4CE7DCB47F}" type="datetime1">
              <a:rPr lang="zh-CN" altLang="en-US" smtClean="0"/>
              <a:t>2023/10/23</a:t>
            </a:fld>
            <a:endParaRPr lang="en-US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C8332DD3-414D-426E-BB83-A7CE934174B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5DBA4D0A-04F7-406D-970F-851D89A87A9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831BA38-18F3-0A4D-A45F-13B53FF2DAC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D68424A6-569A-4335-9863-0351A5FABE8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30263" y="1266825"/>
            <a:ext cx="4858574" cy="44958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noProof="0"/>
          </a:p>
        </p:txBody>
      </p:sp>
    </p:spTree>
    <p:extLst>
      <p:ext uri="{BB962C8B-B14F-4D97-AF65-F5344CB8AC3E}">
        <p14:creationId xmlns:p14="http://schemas.microsoft.com/office/powerpoint/2010/main" val="780951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D796E039-748A-D54A-ACAE-7A9C63FCAE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"/>
          <a:stretch/>
        </p:blipFill>
        <p:spPr>
          <a:xfrm>
            <a:off x="12700" y="-4352"/>
            <a:ext cx="12179300" cy="6862352"/>
          </a:xfrm>
          <a:prstGeom prst="rect">
            <a:avLst/>
          </a:prstGeom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451E21C1-74BE-0348-B8AE-3174A9AAA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69" y="168721"/>
            <a:ext cx="10523531" cy="583800"/>
          </a:xfr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 dirty="0"/>
          </a:p>
        </p:txBody>
      </p:sp>
      <p:grpSp>
        <p:nvGrpSpPr>
          <p:cNvPr id="43" name="组 42">
            <a:extLst>
              <a:ext uri="{FF2B5EF4-FFF2-40B4-BE49-F238E27FC236}">
                <a16:creationId xmlns:a16="http://schemas.microsoft.com/office/drawing/2014/main" id="{84FD6E85-A2E7-B84D-9400-6F8D1C6FF159}"/>
              </a:ext>
            </a:extLst>
          </p:cNvPr>
          <p:cNvGrpSpPr/>
          <p:nvPr userDrawn="1"/>
        </p:nvGrpSpPr>
        <p:grpSpPr>
          <a:xfrm>
            <a:off x="0" y="-10162"/>
            <a:ext cx="12192000" cy="6868162"/>
            <a:chOff x="0" y="-10162"/>
            <a:chExt cx="12192000" cy="6868162"/>
          </a:xfrm>
        </p:grpSpPr>
        <p:sp>
          <p:nvSpPr>
            <p:cNvPr id="10" name="直角三角形 9">
              <a:extLst>
                <a:ext uri="{FF2B5EF4-FFF2-40B4-BE49-F238E27FC236}">
                  <a16:creationId xmlns:a16="http://schemas.microsoft.com/office/drawing/2014/main" id="{6912A38B-FDC5-1E4F-B0ED-145140947339}"/>
                </a:ext>
              </a:extLst>
            </p:cNvPr>
            <p:cNvSpPr/>
            <p:nvPr userDrawn="1"/>
          </p:nvSpPr>
          <p:spPr>
            <a:xfrm>
              <a:off x="0" y="6027738"/>
              <a:ext cx="830263" cy="83026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直角三角形 27">
              <a:extLst>
                <a:ext uri="{FF2B5EF4-FFF2-40B4-BE49-F238E27FC236}">
                  <a16:creationId xmlns:a16="http://schemas.microsoft.com/office/drawing/2014/main" id="{B5B0DCFE-7295-8740-9EC5-E9A681F21F94}"/>
                </a:ext>
              </a:extLst>
            </p:cNvPr>
            <p:cNvSpPr/>
            <p:nvPr userDrawn="1"/>
          </p:nvSpPr>
          <p:spPr>
            <a:xfrm rot="10800000">
              <a:off x="11361737" y="-10162"/>
              <a:ext cx="830263" cy="83026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20" name="文本占位符 2">
            <a:extLst>
              <a:ext uri="{FF2B5EF4-FFF2-40B4-BE49-F238E27FC236}">
                <a16:creationId xmlns:a16="http://schemas.microsoft.com/office/drawing/2014/main" id="{52918AA3-DC2E-CC41-95A6-C5757DE61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618714"/>
            <a:ext cx="4433046" cy="703135"/>
          </a:xfrm>
          <a:noFill/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accent1"/>
                </a:solidFill>
                <a:latin typeface="SimSun" panose="02010600030101010101" pitchFamily="2" charset="-122"/>
                <a:ea typeface="SimSun" panose="0201060003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2" name="文本占位符 2">
            <a:extLst>
              <a:ext uri="{FF2B5EF4-FFF2-40B4-BE49-F238E27FC236}">
                <a16:creationId xmlns:a16="http://schemas.microsoft.com/office/drawing/2014/main" id="{BBF9C69D-A733-884F-BC4B-A4E97A9315C4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6932749" y="1618714"/>
            <a:ext cx="4433046" cy="703135"/>
          </a:xfrm>
          <a:noFill/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accent1"/>
                </a:solidFill>
                <a:latin typeface="SimSun" panose="02010600030101010101" pitchFamily="2" charset="-122"/>
                <a:ea typeface="SimSun" panose="0201060003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7" name="椭圆形 22">
            <a:extLst>
              <a:ext uri="{FF2B5EF4-FFF2-40B4-BE49-F238E27FC236}">
                <a16:creationId xmlns:a16="http://schemas.microsoft.com/office/drawing/2014/main" id="{2077B7CC-D16D-C84E-AF69-2D082EDC5C8E}"/>
              </a:ext>
            </a:extLst>
          </p:cNvPr>
          <p:cNvSpPr/>
          <p:nvPr userDrawn="1"/>
        </p:nvSpPr>
        <p:spPr>
          <a:xfrm rot="16200000" flipH="1">
            <a:off x="1668897" y="74594"/>
            <a:ext cx="208460" cy="1869849"/>
          </a:xfrm>
          <a:prstGeom prst="rect">
            <a:avLst/>
          </a:prstGeom>
          <a:gradFill>
            <a:gsLst>
              <a:gs pos="0">
                <a:schemeClr val="accent1"/>
              </a:gs>
              <a:gs pos="99000">
                <a:schemeClr val="accent1">
                  <a:alpha val="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9A65B340-D917-634F-AE17-87F536B21002}"/>
              </a:ext>
            </a:extLst>
          </p:cNvPr>
          <p:cNvCxnSpPr>
            <a:cxnSpLocks/>
          </p:cNvCxnSpPr>
          <p:nvPr userDrawn="1"/>
        </p:nvCxnSpPr>
        <p:spPr>
          <a:xfrm>
            <a:off x="-9250" y="5401053"/>
            <a:ext cx="1395599" cy="144141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​​(S) 31">
            <a:extLst>
              <a:ext uri="{FF2B5EF4-FFF2-40B4-BE49-F238E27FC236}">
                <a16:creationId xmlns:a16="http://schemas.microsoft.com/office/drawing/2014/main" id="{F0EA4411-3DF4-5E42-A781-3F59BBBD00F9}"/>
              </a:ext>
            </a:extLst>
          </p:cNvPr>
          <p:cNvCxnSpPr>
            <a:cxnSpLocks/>
          </p:cNvCxnSpPr>
          <p:nvPr userDrawn="1"/>
        </p:nvCxnSpPr>
        <p:spPr>
          <a:xfrm>
            <a:off x="10801316" y="-26353"/>
            <a:ext cx="1395599" cy="144141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EFD6CC-AFA8-4227-B3F1-27845AE5BE2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840EA0E-60A4-4F09-AB2C-5928C6CC368F}" type="datetime1">
              <a:rPr lang="zh-CN" altLang="en-US" smtClean="0"/>
              <a:t>2023/10/23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5000E12-D3DD-4E44-BAEC-A48DBC4D50B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587F0E-3488-4890-9BD2-AF49A732987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831BA38-18F3-0A4D-A45F-13B53FF2DAC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26D3AA-2705-4636-BFEE-C89371FC519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0263" y="2474913"/>
            <a:ext cx="4434840" cy="3094037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spcBef>
                <a:spcPts val="600"/>
              </a:spcBef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</p:txBody>
      </p:sp>
      <p:sp>
        <p:nvSpPr>
          <p:cNvPr id="23" name="内容占位符 5">
            <a:extLst>
              <a:ext uri="{FF2B5EF4-FFF2-40B4-BE49-F238E27FC236}">
                <a16:creationId xmlns:a16="http://schemas.microsoft.com/office/drawing/2014/main" id="{F758E678-4B0C-4E7A-94BE-1006B5814E9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932748" y="2474913"/>
            <a:ext cx="4434840" cy="3094037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spcBef>
                <a:spcPts val="600"/>
              </a:spcBef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</p:txBody>
      </p:sp>
    </p:spTree>
    <p:extLst>
      <p:ext uri="{BB962C8B-B14F-4D97-AF65-F5344CB8AC3E}">
        <p14:creationId xmlns:p14="http://schemas.microsoft.com/office/powerpoint/2010/main" val="3151632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和字幕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>
            <a:extLst>
              <a:ext uri="{FF2B5EF4-FFF2-40B4-BE49-F238E27FC236}">
                <a16:creationId xmlns:a16="http://schemas.microsoft.com/office/drawing/2014/main" id="{72A19413-A8E7-ED4F-88DE-08A12997A0F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-4763"/>
            <a:ext cx="12179300" cy="6862763"/>
          </a:xfrm>
          <a:solidFill>
            <a:schemeClr val="accent1"/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19" name="标题 1">
            <a:extLst>
              <a:ext uri="{FF2B5EF4-FFF2-40B4-BE49-F238E27FC236}">
                <a16:creationId xmlns:a16="http://schemas.microsoft.com/office/drawing/2014/main" id="{42AACF99-BFF2-EF4D-905B-698BF1366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2215" y="2432458"/>
            <a:ext cx="6044503" cy="583800"/>
          </a:xfr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933BB6-76EF-4E91-AEF1-BE67D60ED86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311775" y="3530600"/>
            <a:ext cx="6044943" cy="2825750"/>
          </a:xfrm>
        </p:spPr>
        <p:txBody>
          <a:bodyPr rtlCol="0"/>
          <a:lstStyle>
            <a:lvl1pPr marL="0" indent="0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2201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AC4EB4B-30F5-5541-B2A0-6BD04D010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DFF25C-9262-44CA-B6E7-8886FDFBBD68}" type="datetime1">
              <a:rPr lang="zh-CN" altLang="en-US" smtClean="0"/>
              <a:t>2023/10/23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2D97956-7D4F-5346-B8DD-3653B600E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5AB29D-BA7D-E743-8CA0-6953FF72B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693002F-D6EA-CF48-8F44-2316036B2B8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A03656-1F6D-D044-B015-1B4DAD3A56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"/>
          <a:stretch/>
        </p:blipFill>
        <p:spPr>
          <a:xfrm>
            <a:off x="12700" y="-4352"/>
            <a:ext cx="12179300" cy="686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25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9D48F80-1562-4C4E-887A-B3EB2024C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noProof="0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045F5A-B343-9140-888A-F4A0F3DAE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noProof="0"/>
              <a:t>单击此处编辑母版文本样式</a:t>
            </a:r>
          </a:p>
          <a:p>
            <a:pPr lvl="1" rtl="0"/>
            <a:r>
              <a:rPr lang="zh-cn" noProof="0"/>
              <a:t>第二级</a:t>
            </a:r>
          </a:p>
          <a:p>
            <a:pPr lvl="2" rtl="0"/>
            <a:r>
              <a:rPr lang="zh-cn" noProof="0"/>
              <a:t>第三级</a:t>
            </a:r>
          </a:p>
          <a:p>
            <a:pPr lvl="3" rtl="0"/>
            <a:r>
              <a:rPr lang="zh-cn" noProof="0"/>
              <a:t>第四级</a:t>
            </a:r>
          </a:p>
          <a:p>
            <a:pPr lvl="4" rtl="0"/>
            <a:r>
              <a:rPr lang="zh-cn" noProof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865FBC-5324-6640-AB2B-F303AA276F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2875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EF7A11B-372A-4ECF-86F3-8C7E80DAFE4B}" type="datetime1">
              <a:rPr lang="zh-CN" altLang="en-US" smtClean="0"/>
              <a:t>2023/10/23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7050E5-FDBF-7C4A-8BB3-B44C2CEBA8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C1BFAD-CCAB-D24E-B7A6-4B9D514D05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92875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831BA38-18F3-0A4D-A45F-13B53FF2DAC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162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11" r:id="rId3"/>
    <p:sldLayoutId id="2147483710" r:id="rId4"/>
    <p:sldLayoutId id="2147483714" r:id="rId5"/>
    <p:sldLayoutId id="2147483715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 spc="150" baseline="0">
          <a:solidFill>
            <a:schemeClr val="bg1"/>
          </a:solidFill>
          <a:latin typeface="SimSun" panose="02010600030101010101" pitchFamily="2" charset="-122"/>
          <a:ea typeface="SimSun" panose="0201060003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500"/>
        </a:spcBef>
        <a:buClr>
          <a:schemeClr val="accent1"/>
        </a:buClr>
        <a:buFont typeface="Arial" panose="020B0604020202020204" pitchFamily="34" charset="0"/>
        <a:buChar char="•"/>
        <a:defRPr sz="1500" kern="1200" spc="150" baseline="0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1500"/>
        </a:spcBef>
        <a:buClr>
          <a:schemeClr val="accent1"/>
        </a:buClr>
        <a:buFont typeface="Arial" panose="020B0604020202020204" pitchFamily="34" charset="0"/>
        <a:buChar char="•"/>
        <a:defRPr sz="1500" kern="1200" spc="150" baseline="0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1500"/>
        </a:spcBef>
        <a:buClr>
          <a:schemeClr val="accent1"/>
        </a:buClr>
        <a:buFont typeface="Arial" panose="020B0604020202020204" pitchFamily="34" charset="0"/>
        <a:buChar char="•"/>
        <a:defRPr sz="1500" kern="1200" spc="150" baseline="0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1500"/>
        </a:spcBef>
        <a:buClr>
          <a:schemeClr val="accent1"/>
        </a:buClr>
        <a:buFont typeface="Arial" panose="020B0604020202020204" pitchFamily="34" charset="0"/>
        <a:buChar char="•"/>
        <a:defRPr sz="1500" kern="1200" spc="150" baseline="0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1500"/>
        </a:spcBef>
        <a:buClr>
          <a:schemeClr val="accent1"/>
        </a:buClr>
        <a:buFont typeface="Arial" panose="020B0604020202020204" pitchFamily="34" charset="0"/>
        <a:buChar char="•"/>
        <a:defRPr sz="1500" kern="1200" spc="150" baseline="0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占位符 4">
            <a:extLst>
              <a:ext uri="{FF2B5EF4-FFF2-40B4-BE49-F238E27FC236}">
                <a16:creationId xmlns:a16="http://schemas.microsoft.com/office/drawing/2014/main" id="{8FB64E80-675E-6A4A-AF41-D8DE47B3C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screen">
            <a:alphaModFix amt="6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9249" y="-4352"/>
            <a:ext cx="12201250" cy="6862352"/>
          </a:xfrm>
        </p:spPr>
      </p:pic>
      <p:cxnSp>
        <p:nvCxnSpPr>
          <p:cNvPr id="24" name="直接连接符​​(S) 23">
            <a:extLst>
              <a:ext uri="{FF2B5EF4-FFF2-40B4-BE49-F238E27FC236}">
                <a16:creationId xmlns:a16="http://schemas.microsoft.com/office/drawing/2014/main" id="{B9B1A04B-6BC3-D643-85AB-06635BAA9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9250" y="5401053"/>
            <a:ext cx="1395599" cy="144141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​​ 24">
            <a:extLst>
              <a:ext uri="{FF2B5EF4-FFF2-40B4-BE49-F238E27FC236}">
                <a16:creationId xmlns:a16="http://schemas.microsoft.com/office/drawing/2014/main" id="{13A6FEDB-5D57-B342-8D7B-927F58798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801316" y="-26353"/>
            <a:ext cx="1395599" cy="144141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15777068-AE0C-517D-21B9-24F6D4B3940A}"/>
              </a:ext>
            </a:extLst>
          </p:cNvPr>
          <p:cNvSpPr txBox="1"/>
          <p:nvPr/>
        </p:nvSpPr>
        <p:spPr>
          <a:xfrm>
            <a:off x="5324883" y="5216387"/>
            <a:ext cx="1532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2021 AAAI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896E85A-AD21-C5C8-CC9C-FF31036457A8}"/>
              </a:ext>
            </a:extLst>
          </p:cNvPr>
          <p:cNvSpPr txBox="1"/>
          <p:nvPr/>
        </p:nvSpPr>
        <p:spPr>
          <a:xfrm>
            <a:off x="9501808" y="5798594"/>
            <a:ext cx="1402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+mn-ea"/>
              </a:rPr>
              <a:t>汇报人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蒋拓</a:t>
            </a:r>
            <a:endParaRPr lang="en-US" altLang="zh-CN" dirty="0">
              <a:solidFill>
                <a:schemeClr val="bg1"/>
              </a:solidFill>
              <a:latin typeface="+mn-ea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+mn-ea"/>
              </a:rPr>
              <a:t>2023/10/23</a:t>
            </a:r>
            <a:endParaRPr lang="zh-CN" altLang="en-US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5049187-31D6-DD81-B2FA-A4724E8324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6554" y="1016351"/>
            <a:ext cx="9304762" cy="2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701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0">
            <a:extLst>
              <a:ext uri="{FF2B5EF4-FFF2-40B4-BE49-F238E27FC236}">
                <a16:creationId xmlns:a16="http://schemas.microsoft.com/office/drawing/2014/main" id="{2627AE97-340B-E245-B9C6-A4E8743E1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69" y="131399"/>
            <a:ext cx="10523531" cy="583800"/>
          </a:xfrm>
        </p:spPr>
        <p:txBody>
          <a:bodyPr rtlCol="0"/>
          <a:lstStyle/>
          <a:p>
            <a:pPr rtl="0"/>
            <a:r>
              <a:rPr lang="en-US" altLang="zh-CN" dirty="0"/>
              <a:t>Result</a:t>
            </a:r>
            <a:endParaRPr 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CAE81C-F785-DC68-815E-3C004CE9B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571" y="1814714"/>
            <a:ext cx="7742857" cy="322857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95645BD-5421-F2C6-27C0-FF32F57D88D9}"/>
              </a:ext>
            </a:extLst>
          </p:cNvPr>
          <p:cNvSpPr txBox="1"/>
          <p:nvPr/>
        </p:nvSpPr>
        <p:spPr>
          <a:xfrm>
            <a:off x="1659993" y="5385710"/>
            <a:ext cx="8864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在</a:t>
            </a:r>
            <a:r>
              <a:rPr lang="en-US" altLang="zh-CN" dirty="0">
                <a:solidFill>
                  <a:schemeClr val="bg1"/>
                </a:solidFill>
              </a:rPr>
              <a:t>Baseline++</a:t>
            </a:r>
            <a:r>
              <a:rPr lang="zh-CN" altLang="en-US" dirty="0">
                <a:solidFill>
                  <a:schemeClr val="bg1"/>
                </a:solidFill>
              </a:rPr>
              <a:t>方案和</a:t>
            </a:r>
            <a:r>
              <a:rPr lang="en-US" altLang="zh-CN" dirty="0" err="1">
                <a:solidFill>
                  <a:schemeClr val="bg1"/>
                </a:solidFill>
              </a:rPr>
              <a:t>protonet</a:t>
            </a:r>
            <a:r>
              <a:rPr lang="zh-CN" altLang="en-US" dirty="0">
                <a:solidFill>
                  <a:schemeClr val="bg1"/>
                </a:solidFill>
              </a:rPr>
              <a:t>上分别使用</a:t>
            </a:r>
            <a:r>
              <a:rPr lang="en-US" altLang="zh-CN" dirty="0">
                <a:solidFill>
                  <a:schemeClr val="bg1"/>
                </a:solidFill>
              </a:rPr>
              <a:t>conv6</a:t>
            </a:r>
            <a:r>
              <a:rPr lang="zh-CN" altLang="en-US" dirty="0">
                <a:solidFill>
                  <a:schemeClr val="bg1"/>
                </a:solidFill>
              </a:rPr>
              <a:t>和</a:t>
            </a:r>
            <a:r>
              <a:rPr lang="en-US" altLang="zh-CN" dirty="0">
                <a:solidFill>
                  <a:schemeClr val="bg1"/>
                </a:solidFill>
              </a:rPr>
              <a:t>resnet12</a:t>
            </a:r>
            <a:r>
              <a:rPr lang="zh-CN" altLang="en-US" dirty="0">
                <a:solidFill>
                  <a:schemeClr val="bg1"/>
                </a:solidFill>
              </a:rPr>
              <a:t>作为骨干网进行试验。</a:t>
            </a:r>
          </a:p>
        </p:txBody>
      </p:sp>
    </p:spTree>
    <p:extLst>
      <p:ext uri="{BB962C8B-B14F-4D97-AF65-F5344CB8AC3E}">
        <p14:creationId xmlns:p14="http://schemas.microsoft.com/office/powerpoint/2010/main" val="359117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0">
            <a:extLst>
              <a:ext uri="{FF2B5EF4-FFF2-40B4-BE49-F238E27FC236}">
                <a16:creationId xmlns:a16="http://schemas.microsoft.com/office/drawing/2014/main" id="{2627AE97-340B-E245-B9C6-A4E8743E1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69" y="131399"/>
            <a:ext cx="10523531" cy="583800"/>
          </a:xfrm>
        </p:spPr>
        <p:txBody>
          <a:bodyPr rtlCol="0"/>
          <a:lstStyle/>
          <a:p>
            <a:pPr rtl="0"/>
            <a:r>
              <a:rPr lang="en-US" altLang="zh-CN" dirty="0"/>
              <a:t>Result</a:t>
            </a:r>
            <a:endParaRPr 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BEF87CB-2B36-74FE-85B1-8B55E4123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905" y="1667095"/>
            <a:ext cx="8476190" cy="352380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5BD9A73-C890-946D-7A03-FDB4E05166FA}"/>
              </a:ext>
            </a:extLst>
          </p:cNvPr>
          <p:cNvSpPr txBox="1"/>
          <p:nvPr/>
        </p:nvSpPr>
        <p:spPr>
          <a:xfrm>
            <a:off x="2924291" y="5467739"/>
            <a:ext cx="6335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对比之前的</a:t>
            </a:r>
            <a:r>
              <a:rPr lang="en-US" altLang="zh-CN" dirty="0" err="1">
                <a:solidFill>
                  <a:schemeClr val="bg1"/>
                </a:solidFill>
              </a:rPr>
              <a:t>sota</a:t>
            </a:r>
            <a:r>
              <a:rPr lang="zh-CN" altLang="en-US" dirty="0">
                <a:solidFill>
                  <a:schemeClr val="bg1"/>
                </a:solidFill>
              </a:rPr>
              <a:t>方案，数据集为</a:t>
            </a:r>
            <a:r>
              <a:rPr lang="en-US" altLang="zh-CN" dirty="0">
                <a:solidFill>
                  <a:schemeClr val="bg1"/>
                </a:solidFill>
              </a:rPr>
              <a:t>mini-</a:t>
            </a:r>
            <a:r>
              <a:rPr lang="en-US" altLang="zh-CN" dirty="0" err="1">
                <a:solidFill>
                  <a:schemeClr val="bg1"/>
                </a:solidFill>
              </a:rPr>
              <a:t>imagenet</a:t>
            </a:r>
            <a:r>
              <a:rPr lang="zh-CN" altLang="en-US" dirty="0">
                <a:solidFill>
                  <a:schemeClr val="bg1"/>
                </a:solidFill>
              </a:rPr>
              <a:t>。带</a:t>
            </a:r>
            <a:r>
              <a:rPr lang="en-US" altLang="zh-CN" dirty="0">
                <a:solidFill>
                  <a:schemeClr val="bg1"/>
                </a:solidFill>
              </a:rPr>
              <a:t>*</a:t>
            </a:r>
            <a:r>
              <a:rPr lang="zh-CN" altLang="en-US" dirty="0">
                <a:solidFill>
                  <a:schemeClr val="bg1"/>
                </a:solidFill>
              </a:rPr>
              <a:t>表示微调使用本文方法。带</a:t>
            </a:r>
            <a:r>
              <a:rPr lang="en-US" altLang="zh-CN" dirty="0">
                <a:solidFill>
                  <a:schemeClr val="bg1"/>
                </a:solidFill>
              </a:rPr>
              <a:t>+</a:t>
            </a:r>
            <a:r>
              <a:rPr lang="zh-CN" altLang="en-US" dirty="0">
                <a:solidFill>
                  <a:schemeClr val="bg1"/>
                </a:solidFill>
              </a:rPr>
              <a:t>表示用了额外的训练技巧</a:t>
            </a:r>
          </a:p>
        </p:txBody>
      </p:sp>
    </p:spTree>
    <p:extLst>
      <p:ext uri="{BB962C8B-B14F-4D97-AF65-F5344CB8AC3E}">
        <p14:creationId xmlns:p14="http://schemas.microsoft.com/office/powerpoint/2010/main" val="3470912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0">
            <a:extLst>
              <a:ext uri="{FF2B5EF4-FFF2-40B4-BE49-F238E27FC236}">
                <a16:creationId xmlns:a16="http://schemas.microsoft.com/office/drawing/2014/main" id="{2627AE97-340B-E245-B9C6-A4E8743E1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69" y="131399"/>
            <a:ext cx="10523531" cy="583800"/>
          </a:xfrm>
        </p:spPr>
        <p:txBody>
          <a:bodyPr rtlCol="0"/>
          <a:lstStyle/>
          <a:p>
            <a:pPr rtl="0"/>
            <a:r>
              <a:rPr lang="en-US" altLang="zh-CN" dirty="0"/>
              <a:t>……</a:t>
            </a:r>
            <a:endParaRPr 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1775632-A1F8-AE65-B1C9-793F1A97F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7816" y="1266777"/>
            <a:ext cx="6856690" cy="457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404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0">
            <a:extLst>
              <a:ext uri="{FF2B5EF4-FFF2-40B4-BE49-F238E27FC236}">
                <a16:creationId xmlns:a16="http://schemas.microsoft.com/office/drawing/2014/main" id="{2627AE97-340B-E245-B9C6-A4E8743E1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69" y="131399"/>
            <a:ext cx="10523531" cy="583800"/>
          </a:xfrm>
        </p:spPr>
        <p:txBody>
          <a:bodyPr rtlCol="0"/>
          <a:lstStyle/>
          <a:p>
            <a:pPr rtl="0"/>
            <a:r>
              <a:rPr lang="en-US" altLang="zh-CN" dirty="0"/>
              <a:t>Abstract</a:t>
            </a:r>
            <a:endParaRPr 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796A4C-FAAE-C0D9-9798-F1075C0255C8}"/>
              </a:ext>
            </a:extLst>
          </p:cNvPr>
          <p:cNvSpPr txBox="1"/>
          <p:nvPr/>
        </p:nvSpPr>
        <p:spPr>
          <a:xfrm>
            <a:off x="1213328" y="1408669"/>
            <a:ext cx="497740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作者认为传统的迁移学习微调方案不是最优解，因为基类和新类的知识并没有重叠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设计了种基于进化学习的微调搜索方案，这种方案能够在层级上搜索需要被微调或者锁定的层，还可以确定每一层的最佳微调学习率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该方案可以集成到元学习或者非元学习方法上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214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0">
            <a:extLst>
              <a:ext uri="{FF2B5EF4-FFF2-40B4-BE49-F238E27FC236}">
                <a16:creationId xmlns:a16="http://schemas.microsoft.com/office/drawing/2014/main" id="{2627AE97-340B-E245-B9C6-A4E8743E1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69" y="131399"/>
            <a:ext cx="10523531" cy="583800"/>
          </a:xfrm>
        </p:spPr>
        <p:txBody>
          <a:bodyPr rtlCol="0"/>
          <a:lstStyle/>
          <a:p>
            <a:pPr rtl="0"/>
            <a:r>
              <a:rPr lang="en-US" altLang="zh-CN" dirty="0"/>
              <a:t>Overview P-transfer</a:t>
            </a:r>
            <a:endParaRPr lang="zh-cn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D663965-483E-6F14-CA2A-3C90704F3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081" y="1325287"/>
            <a:ext cx="5238095" cy="383809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8EB7B8A2-476D-7C78-99F1-F400ADDDD5EC}"/>
              </a:ext>
            </a:extLst>
          </p:cNvPr>
          <p:cNvSpPr txBox="1"/>
          <p:nvPr/>
        </p:nvSpPr>
        <p:spPr>
          <a:xfrm>
            <a:off x="3014081" y="5603340"/>
            <a:ext cx="4951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作者通过激活或冻结</a:t>
            </a:r>
            <a:r>
              <a:rPr lang="en-US" altLang="zh-CN" dirty="0">
                <a:solidFill>
                  <a:schemeClr val="bg1"/>
                </a:solidFill>
              </a:rPr>
              <a:t>backbone</a:t>
            </a:r>
            <a:r>
              <a:rPr lang="zh-CN" altLang="en-US" dirty="0">
                <a:solidFill>
                  <a:schemeClr val="bg1"/>
                </a:solidFill>
              </a:rPr>
              <a:t>中某些层来微调</a:t>
            </a:r>
          </a:p>
        </p:txBody>
      </p:sp>
    </p:spTree>
    <p:extLst>
      <p:ext uri="{BB962C8B-B14F-4D97-AF65-F5344CB8AC3E}">
        <p14:creationId xmlns:p14="http://schemas.microsoft.com/office/powerpoint/2010/main" val="2025677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0">
            <a:extLst>
              <a:ext uri="{FF2B5EF4-FFF2-40B4-BE49-F238E27FC236}">
                <a16:creationId xmlns:a16="http://schemas.microsoft.com/office/drawing/2014/main" id="{2627AE97-340B-E245-B9C6-A4E8743E1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69" y="131399"/>
            <a:ext cx="10523531" cy="583800"/>
          </a:xfrm>
        </p:spPr>
        <p:txBody>
          <a:bodyPr rtlCol="0"/>
          <a:lstStyle/>
          <a:p>
            <a:pPr rtl="0"/>
            <a:r>
              <a:rPr lang="en-US" altLang="zh-CN" dirty="0"/>
              <a:t>Overview P-transfer</a:t>
            </a:r>
            <a:endParaRPr 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5D82C99-C0A0-6EB8-CB89-60D4030F9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550" y="1407857"/>
            <a:ext cx="9414981" cy="397694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7D5F602-D3D7-3064-74CF-AF6954F1C4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384" y="5477458"/>
            <a:ext cx="4257143" cy="1200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FE51795-7904-EB9F-A9D2-6DB2D7D633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9946" y="5612597"/>
            <a:ext cx="4366638" cy="92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084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0">
            <a:extLst>
              <a:ext uri="{FF2B5EF4-FFF2-40B4-BE49-F238E27FC236}">
                <a16:creationId xmlns:a16="http://schemas.microsoft.com/office/drawing/2014/main" id="{2627AE97-340B-E245-B9C6-A4E8743E1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69" y="131399"/>
            <a:ext cx="10523531" cy="583800"/>
          </a:xfrm>
        </p:spPr>
        <p:txBody>
          <a:bodyPr rtlCol="0"/>
          <a:lstStyle/>
          <a:p>
            <a:pPr rtl="0"/>
            <a:r>
              <a:rPr lang="en-US" altLang="zh-CN" dirty="0"/>
              <a:t>Methods - integration</a:t>
            </a:r>
            <a:endParaRPr 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0D03E13-9CF6-3009-C169-7C0DB38ED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724" y="1457115"/>
            <a:ext cx="8172551" cy="417604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A4DEF94-D4F8-17D6-9BB3-A0073701B7AD}"/>
              </a:ext>
            </a:extLst>
          </p:cNvPr>
          <p:cNvSpPr txBox="1"/>
          <p:nvPr/>
        </p:nvSpPr>
        <p:spPr>
          <a:xfrm>
            <a:off x="3138311" y="5931505"/>
            <a:ext cx="5828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文章的想法和</a:t>
            </a:r>
            <a:r>
              <a:rPr lang="en-US" altLang="zh-CN" dirty="0">
                <a:solidFill>
                  <a:schemeClr val="bg1"/>
                </a:solidFill>
              </a:rPr>
              <a:t>meta learning</a:t>
            </a:r>
            <a:r>
              <a:rPr lang="zh-CN" altLang="en-US" dirty="0">
                <a:solidFill>
                  <a:schemeClr val="bg1"/>
                </a:solidFill>
              </a:rPr>
              <a:t>非常类似 。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可以说是一个用</a:t>
            </a:r>
            <a:r>
              <a:rPr lang="en-US" altLang="zh-CN" dirty="0">
                <a:solidFill>
                  <a:schemeClr val="bg1"/>
                </a:solidFill>
              </a:rPr>
              <a:t>evolutionary</a:t>
            </a:r>
            <a:r>
              <a:rPr lang="zh-CN" altLang="en-US" dirty="0">
                <a:solidFill>
                  <a:schemeClr val="bg1"/>
                </a:solidFill>
              </a:rPr>
              <a:t>算法落地的</a:t>
            </a:r>
            <a:r>
              <a:rPr lang="en-US" altLang="zh-CN" dirty="0" err="1">
                <a:solidFill>
                  <a:schemeClr val="bg1"/>
                </a:solidFill>
              </a:rPr>
              <a:t>metalearning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713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0">
            <a:extLst>
              <a:ext uri="{FF2B5EF4-FFF2-40B4-BE49-F238E27FC236}">
                <a16:creationId xmlns:a16="http://schemas.microsoft.com/office/drawing/2014/main" id="{2627AE97-340B-E245-B9C6-A4E8743E1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69" y="131399"/>
            <a:ext cx="10523531" cy="583800"/>
          </a:xfrm>
        </p:spPr>
        <p:txBody>
          <a:bodyPr rtlCol="0"/>
          <a:lstStyle/>
          <a:p>
            <a:pPr rtl="0"/>
            <a:r>
              <a:rPr lang="en-US" altLang="zh-CN" dirty="0"/>
              <a:t>Methods – evolutionary algorithm</a:t>
            </a:r>
            <a:endParaRPr lang="zh-cn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09680CE-F816-49F1-4C4C-B47688716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911" y="1393774"/>
            <a:ext cx="5133333" cy="483809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7AA3B57-A447-C681-726E-9D27E2C4E009}"/>
              </a:ext>
            </a:extLst>
          </p:cNvPr>
          <p:cNvSpPr txBox="1"/>
          <p:nvPr/>
        </p:nvSpPr>
        <p:spPr>
          <a:xfrm>
            <a:off x="6848668" y="2898421"/>
            <a:ext cx="4665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miniEval</a:t>
            </a:r>
            <a:r>
              <a:rPr lang="zh-CN" altLang="en-US" dirty="0">
                <a:solidFill>
                  <a:schemeClr val="bg1"/>
                </a:solidFill>
              </a:rPr>
              <a:t>评估该策略下的</a:t>
            </a:r>
            <a:r>
              <a:rPr lang="en-US" altLang="zh-CN" dirty="0">
                <a:solidFill>
                  <a:schemeClr val="bg1"/>
                </a:solidFill>
              </a:rPr>
              <a:t>Accuracy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09BDE00-3441-F793-D71E-C0D24BCBE2C9}"/>
              </a:ext>
            </a:extLst>
          </p:cNvPr>
          <p:cNvSpPr txBox="1"/>
          <p:nvPr/>
        </p:nvSpPr>
        <p:spPr>
          <a:xfrm>
            <a:off x="6848668" y="5103845"/>
            <a:ext cx="3890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算法开始，先随机分配学习率</a:t>
            </a:r>
            <a:r>
              <a:rPr lang="en-US" altLang="zh-CN" dirty="0">
                <a:solidFill>
                  <a:schemeClr val="bg1"/>
                </a:solidFill>
              </a:rPr>
              <a:t>,m:</a:t>
            </a:r>
            <a:r>
              <a:rPr lang="zh-CN" altLang="en-US" dirty="0">
                <a:solidFill>
                  <a:schemeClr val="bg1"/>
                </a:solidFill>
              </a:rPr>
              <a:t>设有</a:t>
            </a:r>
            <a:r>
              <a:rPr lang="en-US" altLang="zh-CN" dirty="0">
                <a:solidFill>
                  <a:schemeClr val="bg1"/>
                </a:solidFill>
              </a:rPr>
              <a:t>m</a:t>
            </a:r>
            <a:r>
              <a:rPr lang="zh-CN" altLang="en-US" dirty="0">
                <a:solidFill>
                  <a:schemeClr val="bg1"/>
                </a:solidFill>
              </a:rPr>
              <a:t>个学习率供选择。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096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0">
            <a:extLst>
              <a:ext uri="{FF2B5EF4-FFF2-40B4-BE49-F238E27FC236}">
                <a16:creationId xmlns:a16="http://schemas.microsoft.com/office/drawing/2014/main" id="{2627AE97-340B-E245-B9C6-A4E8743E1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69" y="131399"/>
            <a:ext cx="10523531" cy="583800"/>
          </a:xfrm>
        </p:spPr>
        <p:txBody>
          <a:bodyPr rtlCol="0"/>
          <a:lstStyle/>
          <a:p>
            <a:pPr rtl="0"/>
            <a:r>
              <a:rPr lang="en-US" altLang="zh-CN" dirty="0"/>
              <a:t>Methods – evolutionary algorithm</a:t>
            </a:r>
            <a:endParaRPr lang="zh-cn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A45A70B-3C2F-6AA0-4306-FC58E4CF6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889" y="1522511"/>
            <a:ext cx="4733333" cy="4400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4F18D80-F1FF-0719-B135-A57FE1E335C9}"/>
              </a:ext>
            </a:extLst>
          </p:cNvPr>
          <p:cNvSpPr txBox="1"/>
          <p:nvPr/>
        </p:nvSpPr>
        <p:spPr>
          <a:xfrm>
            <a:off x="6374222" y="1217845"/>
            <a:ext cx="3928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V</a:t>
            </a:r>
            <a:r>
              <a:rPr lang="zh-CN" altLang="en-US" dirty="0">
                <a:solidFill>
                  <a:schemeClr val="bg1"/>
                </a:solidFill>
              </a:rPr>
              <a:t>表示</a:t>
            </a:r>
            <a:r>
              <a:rPr lang="en-US" altLang="zh-CN" dirty="0">
                <a:solidFill>
                  <a:schemeClr val="bg1"/>
                </a:solidFill>
              </a:rPr>
              <a:t>v</a:t>
            </a:r>
            <a:r>
              <a:rPr lang="zh-CN" altLang="en-US" dirty="0">
                <a:solidFill>
                  <a:schemeClr val="bg1"/>
                </a:solidFill>
              </a:rPr>
              <a:t>的集合。</a:t>
            </a:r>
            <a:r>
              <a:rPr lang="en-US" altLang="zh-CN" dirty="0">
                <a:solidFill>
                  <a:schemeClr val="bg1"/>
                </a:solidFill>
              </a:rPr>
              <a:t>vi</a:t>
            </a:r>
            <a:r>
              <a:rPr lang="zh-CN" altLang="en-US" dirty="0">
                <a:solidFill>
                  <a:schemeClr val="bg1"/>
                </a:solidFill>
              </a:rPr>
              <a:t>表示第</a:t>
            </a:r>
            <a:r>
              <a:rPr lang="en-US" altLang="zh-CN" dirty="0" err="1">
                <a:solidFill>
                  <a:schemeClr val="bg1"/>
                </a:solidFill>
              </a:rPr>
              <a:t>i</a:t>
            </a:r>
            <a:r>
              <a:rPr lang="zh-CN" altLang="en-US">
                <a:solidFill>
                  <a:schemeClr val="bg1"/>
                </a:solidFill>
              </a:rPr>
              <a:t>种微调策略，</a:t>
            </a:r>
            <a:r>
              <a:rPr lang="zh-CN" altLang="en-US" dirty="0">
                <a:solidFill>
                  <a:schemeClr val="bg1"/>
                </a:solidFill>
              </a:rPr>
              <a:t>选择</a:t>
            </a:r>
            <a:r>
              <a:rPr lang="en-US" altLang="zh-CN" dirty="0">
                <a:solidFill>
                  <a:schemeClr val="bg1"/>
                </a:solidFill>
              </a:rPr>
              <a:t>accuracy</a:t>
            </a:r>
            <a:r>
              <a:rPr lang="zh-CN" altLang="en-US" dirty="0">
                <a:solidFill>
                  <a:schemeClr val="bg1"/>
                </a:solidFill>
              </a:rPr>
              <a:t>排名</a:t>
            </a:r>
            <a:r>
              <a:rPr lang="en-US" altLang="zh-CN" dirty="0" err="1">
                <a:solidFill>
                  <a:schemeClr val="bg1"/>
                </a:solidFill>
              </a:rPr>
              <a:t>topK</a:t>
            </a:r>
            <a:r>
              <a:rPr lang="zh-CN" altLang="en-US" dirty="0">
                <a:solidFill>
                  <a:schemeClr val="bg1"/>
                </a:solidFill>
              </a:rPr>
              <a:t>的学习率方案。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7FD3B1F-F6BA-23B1-5666-F6E238892C3B}"/>
              </a:ext>
            </a:extLst>
          </p:cNvPr>
          <p:cNvSpPr txBox="1"/>
          <p:nvPr/>
        </p:nvSpPr>
        <p:spPr>
          <a:xfrm>
            <a:off x="6522098" y="2444620"/>
            <a:ext cx="4161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开始进化算法，</a:t>
            </a:r>
            <a:r>
              <a:rPr lang="en-US" altLang="zh-CN" dirty="0">
                <a:solidFill>
                  <a:schemeClr val="bg1"/>
                </a:solidFill>
              </a:rPr>
              <a:t>I</a:t>
            </a:r>
            <a:r>
              <a:rPr lang="zh-CN" altLang="en-US" dirty="0">
                <a:solidFill>
                  <a:schemeClr val="bg1"/>
                </a:solidFill>
              </a:rPr>
              <a:t>表示最大迭代次数。</a:t>
            </a:r>
            <a:r>
              <a:rPr lang="en-US" altLang="zh-CN" dirty="0">
                <a:solidFill>
                  <a:schemeClr val="bg1"/>
                </a:solidFill>
              </a:rPr>
              <a:t>M</a:t>
            </a:r>
            <a:r>
              <a:rPr lang="zh-CN" altLang="en-US" dirty="0">
                <a:solidFill>
                  <a:schemeClr val="bg1"/>
                </a:solidFill>
              </a:rPr>
              <a:t>表示突变次数。</a:t>
            </a:r>
            <a:r>
              <a:rPr lang="en-US" altLang="zh-CN" dirty="0">
                <a:solidFill>
                  <a:schemeClr val="bg1"/>
                </a:solidFill>
              </a:rPr>
              <a:t>C</a:t>
            </a:r>
            <a:r>
              <a:rPr lang="zh-CN" altLang="en-US" dirty="0">
                <a:solidFill>
                  <a:schemeClr val="bg1"/>
                </a:solidFill>
              </a:rPr>
              <a:t>表示交叉数。</a:t>
            </a:r>
            <a:r>
              <a:rPr lang="en-US" altLang="zh-CN" dirty="0">
                <a:solidFill>
                  <a:schemeClr val="bg1"/>
                </a:solidFill>
              </a:rPr>
              <a:t>L</a:t>
            </a:r>
            <a:r>
              <a:rPr lang="zh-CN" altLang="en-US" dirty="0">
                <a:solidFill>
                  <a:schemeClr val="bg1"/>
                </a:solidFill>
              </a:rPr>
              <a:t>为验证损失。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AF56964-AA4B-2B6C-F8DF-78F6495E44F5}"/>
              </a:ext>
            </a:extLst>
          </p:cNvPr>
          <p:cNvSpPr txBox="1"/>
          <p:nvPr/>
        </p:nvSpPr>
        <p:spPr>
          <a:xfrm>
            <a:off x="6473633" y="5402424"/>
            <a:ext cx="4077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得到最佳的微调策略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B540118-F5F6-773D-C848-ABBC6FC46EE0}"/>
              </a:ext>
            </a:extLst>
          </p:cNvPr>
          <p:cNvSpPr txBox="1"/>
          <p:nvPr/>
        </p:nvSpPr>
        <p:spPr>
          <a:xfrm>
            <a:off x="6522098" y="4716826"/>
            <a:ext cx="3890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更新</a:t>
            </a:r>
            <a:r>
              <a:rPr lang="en-US" altLang="zh-CN" dirty="0" err="1">
                <a:solidFill>
                  <a:schemeClr val="bg1"/>
                </a:solidFill>
              </a:rPr>
              <a:t>topK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481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0">
            <a:extLst>
              <a:ext uri="{FF2B5EF4-FFF2-40B4-BE49-F238E27FC236}">
                <a16:creationId xmlns:a16="http://schemas.microsoft.com/office/drawing/2014/main" id="{2627AE97-340B-E245-B9C6-A4E8743E1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69" y="131399"/>
            <a:ext cx="10523531" cy="583800"/>
          </a:xfrm>
        </p:spPr>
        <p:txBody>
          <a:bodyPr rtlCol="0"/>
          <a:lstStyle/>
          <a:p>
            <a:pPr rtl="0"/>
            <a:r>
              <a:rPr lang="en-US" altLang="zh-CN" dirty="0"/>
              <a:t>Result</a:t>
            </a:r>
            <a:endParaRPr 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33D062B-4445-0A19-C95D-EF753CDB0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6887" y="3622234"/>
            <a:ext cx="6333333" cy="212381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AA16FCE-5930-5FC6-3F69-B808389C2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2666" y="985383"/>
            <a:ext cx="5466667" cy="149523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E483E12-4992-FC0D-9AFC-3BB666449AD7}"/>
              </a:ext>
            </a:extLst>
          </p:cNvPr>
          <p:cNvSpPr txBox="1"/>
          <p:nvPr/>
        </p:nvSpPr>
        <p:spPr>
          <a:xfrm>
            <a:off x="2889956" y="5746044"/>
            <a:ext cx="6587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使用</a:t>
            </a:r>
            <a:r>
              <a:rPr lang="en-US" altLang="zh-CN" dirty="0">
                <a:solidFill>
                  <a:schemeClr val="bg1"/>
                </a:solidFill>
              </a:rPr>
              <a:t>baseline++</a:t>
            </a:r>
            <a:r>
              <a:rPr lang="zh-CN" altLang="en-US" dirty="0">
                <a:solidFill>
                  <a:schemeClr val="bg1"/>
                </a:solidFill>
              </a:rPr>
              <a:t>和</a:t>
            </a:r>
            <a:r>
              <a:rPr lang="en-US" altLang="zh-CN" dirty="0" err="1">
                <a:solidFill>
                  <a:schemeClr val="bg1"/>
                </a:solidFill>
              </a:rPr>
              <a:t>protonet</a:t>
            </a:r>
            <a:r>
              <a:rPr lang="zh-CN" altLang="en-US" dirty="0">
                <a:solidFill>
                  <a:schemeClr val="bg1"/>
                </a:solidFill>
              </a:rPr>
              <a:t>作为骨干网比较性能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1EDA824-6DA5-BC63-6DD0-882D1A012DC5}"/>
              </a:ext>
            </a:extLst>
          </p:cNvPr>
          <p:cNvSpPr txBox="1"/>
          <p:nvPr/>
        </p:nvSpPr>
        <p:spPr>
          <a:xfrm>
            <a:off x="3247053" y="2814953"/>
            <a:ext cx="69979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使用</a:t>
            </a:r>
            <a:r>
              <a:rPr lang="en-US" altLang="zh-CN" dirty="0">
                <a:solidFill>
                  <a:schemeClr val="bg1"/>
                </a:solidFill>
              </a:rPr>
              <a:t>conv6</a:t>
            </a:r>
            <a:r>
              <a:rPr lang="zh-CN" altLang="en-US" dirty="0">
                <a:solidFill>
                  <a:schemeClr val="bg1"/>
                </a:solidFill>
              </a:rPr>
              <a:t>进行试验，</a:t>
            </a:r>
            <a:r>
              <a:rPr lang="en-US" altLang="zh-CN" dirty="0">
                <a:solidFill>
                  <a:schemeClr val="bg1"/>
                </a:solidFill>
              </a:rPr>
              <a:t>Fixed</a:t>
            </a:r>
            <a:r>
              <a:rPr lang="zh-CN" altLang="en-US" dirty="0">
                <a:solidFill>
                  <a:schemeClr val="bg1"/>
                </a:solidFill>
              </a:rPr>
              <a:t>是对全连接层进行微调。</a:t>
            </a:r>
            <a:r>
              <a:rPr lang="en-US" altLang="zh-CN" dirty="0">
                <a:solidFill>
                  <a:schemeClr val="bg1"/>
                </a:solidFill>
              </a:rPr>
              <a:t>Manual</a:t>
            </a:r>
            <a:r>
              <a:rPr lang="zh-CN" altLang="en-US" dirty="0">
                <a:solidFill>
                  <a:schemeClr val="bg1"/>
                </a:solidFill>
              </a:rPr>
              <a:t>是对最后一层卷积层进行微调。</a:t>
            </a:r>
            <a:r>
              <a:rPr lang="en-US" altLang="zh-CN" dirty="0">
                <a:solidFill>
                  <a:schemeClr val="bg1"/>
                </a:solidFill>
              </a:rPr>
              <a:t>Searched</a:t>
            </a:r>
            <a:r>
              <a:rPr lang="zh-CN" altLang="en-US" dirty="0">
                <a:solidFill>
                  <a:schemeClr val="bg1"/>
                </a:solidFill>
              </a:rPr>
              <a:t>是使用文章方法进行微调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02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0">
            <a:extLst>
              <a:ext uri="{FF2B5EF4-FFF2-40B4-BE49-F238E27FC236}">
                <a16:creationId xmlns:a16="http://schemas.microsoft.com/office/drawing/2014/main" id="{2627AE97-340B-E245-B9C6-A4E8743E1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69" y="131399"/>
            <a:ext cx="10523531" cy="583800"/>
          </a:xfrm>
        </p:spPr>
        <p:txBody>
          <a:bodyPr rtlCol="0"/>
          <a:lstStyle/>
          <a:p>
            <a:pPr rtl="0"/>
            <a:r>
              <a:rPr lang="en-US" altLang="zh-CN" dirty="0"/>
              <a:t>Result</a:t>
            </a:r>
            <a:endParaRPr 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96D6417-1FC5-09B0-7114-3918D4C1E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082" y="2270422"/>
            <a:ext cx="10142857" cy="193333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ECE0AFC-9C56-8E40-DF85-AB66D409FDA5}"/>
              </a:ext>
            </a:extLst>
          </p:cNvPr>
          <p:cNvSpPr txBox="1"/>
          <p:nvPr/>
        </p:nvSpPr>
        <p:spPr>
          <a:xfrm>
            <a:off x="2563783" y="4647820"/>
            <a:ext cx="7189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灰色代表冻结层，彩色代表需要微调层。</a:t>
            </a:r>
            <a:r>
              <a:rPr lang="en-US" altLang="zh-CN" dirty="0">
                <a:solidFill>
                  <a:schemeClr val="bg1"/>
                </a:solidFill>
              </a:rPr>
              <a:t>Cross</a:t>
            </a:r>
            <a:r>
              <a:rPr lang="zh-CN" altLang="en-US" dirty="0">
                <a:solidFill>
                  <a:schemeClr val="bg1"/>
                </a:solidFill>
              </a:rPr>
              <a:t>表示是跨领域迁移学习</a:t>
            </a:r>
          </a:p>
        </p:txBody>
      </p:sp>
    </p:spTree>
    <p:extLst>
      <p:ext uri="{BB962C8B-B14F-4D97-AF65-F5344CB8AC3E}">
        <p14:creationId xmlns:p14="http://schemas.microsoft.com/office/powerpoint/2010/main" val="2648600621"/>
      </p:ext>
    </p:extLst>
  </p:cSld>
  <p:clrMapOvr>
    <a:masterClrMapping/>
  </p:clrMapOvr>
</p:sld>
</file>

<file path=ppt/theme/theme1.xml><?xml version="1.0" encoding="utf-8"?>
<a:theme xmlns:a="http://schemas.openxmlformats.org/drawingml/2006/main" name="Bold Tech">
  <a:themeElements>
    <a:clrScheme name="16x9">
      <a:dk1>
        <a:srgbClr val="000000"/>
      </a:dk1>
      <a:lt1>
        <a:srgbClr val="FFFFFF"/>
      </a:lt1>
      <a:dk2>
        <a:srgbClr val="121312"/>
      </a:dk2>
      <a:lt2>
        <a:srgbClr val="FFFFFF"/>
      </a:lt2>
      <a:accent1>
        <a:srgbClr val="EE4036"/>
      </a:accent1>
      <a:accent2>
        <a:srgbClr val="121312"/>
      </a:accent2>
      <a:accent3>
        <a:srgbClr val="A5A5A5"/>
      </a:accent3>
      <a:accent4>
        <a:srgbClr val="252625"/>
      </a:accent4>
      <a:accent5>
        <a:srgbClr val="F1F5F5"/>
      </a:accent5>
      <a:accent6>
        <a:srgbClr val="FAFFFF"/>
      </a:accent6>
      <a:hlink>
        <a:srgbClr val="EE4036"/>
      </a:hlink>
      <a:folHlink>
        <a:srgbClr val="EE4036"/>
      </a:folHlink>
    </a:clrScheme>
    <a:fontScheme name="Custom 44">
      <a:majorFont>
        <a:latin typeface="MingLiU"/>
        <a:ea typeface=""/>
        <a:cs typeface=""/>
      </a:majorFont>
      <a:minorFont>
        <a:latin typeface="Meiryo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01386_TF78318446.potx" id="{42E220C1-0F26-482B-B6B1-451312936AFD}" vid="{D9D14853-BFF8-4AEE-A031-A996FFC7A655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{F5C0BF69-2801-4C70-B8A8-9326FA9948F3}tf78318446_win32</Template>
  <TotalTime>11848</TotalTime>
  <Words>338</Words>
  <Application>Microsoft Office PowerPoint</Application>
  <PresentationFormat>宽屏</PresentationFormat>
  <Paragraphs>57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Meiryo UI</vt:lpstr>
      <vt:lpstr>Microsoft YaHei UI</vt:lpstr>
      <vt:lpstr>SimSun</vt:lpstr>
      <vt:lpstr>微软雅黑</vt:lpstr>
      <vt:lpstr>Arial</vt:lpstr>
      <vt:lpstr>Calibri</vt:lpstr>
      <vt:lpstr>Bold Tech</vt:lpstr>
      <vt:lpstr>PowerPoint 演示文稿</vt:lpstr>
      <vt:lpstr>Abstract</vt:lpstr>
      <vt:lpstr>Overview P-transfer</vt:lpstr>
      <vt:lpstr>Overview P-transfer</vt:lpstr>
      <vt:lpstr>Methods - integration</vt:lpstr>
      <vt:lpstr>Methods – evolutionary algorithm</vt:lpstr>
      <vt:lpstr>Methods – evolutionary algorithm</vt:lpstr>
      <vt:lpstr>Result</vt:lpstr>
      <vt:lpstr>Result</vt:lpstr>
      <vt:lpstr>Result</vt:lpstr>
      <vt:lpstr>Result</vt:lpstr>
      <vt:lpstr>……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</dc:title>
  <dc:creator>蒋 拓</dc:creator>
  <cp:lastModifiedBy>拓 蒋</cp:lastModifiedBy>
  <cp:revision>576</cp:revision>
  <dcterms:created xsi:type="dcterms:W3CDTF">2022-09-22T16:54:07Z</dcterms:created>
  <dcterms:modified xsi:type="dcterms:W3CDTF">2023-10-23T00:55:00Z</dcterms:modified>
</cp:coreProperties>
</file>