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6"/>
  </p:notesMasterIdLst>
  <p:handoutMasterIdLst>
    <p:handoutMasterId r:id="rId7"/>
  </p:handoutMasterIdLst>
  <p:sldIdLst>
    <p:sldId id="318" r:id="rId2"/>
    <p:sldId id="323" r:id="rId3"/>
    <p:sldId id="321" r:id="rId4"/>
    <p:sldId id="322" r:id="rId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82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485239-683C-4FE1-BE0E-3F1DA0FD34D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2023/11/6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D5A201-0B0D-4CCB-9C28-D2F53C468246}" type="datetime1">
              <a:rPr lang="zh-CN" altLang="en-US" smtClean="0"/>
              <a:pPr/>
              <a:t>2023/11/6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2023/11/6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3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2023/11/6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2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2023/11/6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3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2023/11/6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2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62CB9073-1A97-EF48-93BC-E626B884D7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249" y="-4352"/>
            <a:ext cx="12201250" cy="6862352"/>
          </a:xfrm>
          <a:custGeom>
            <a:avLst/>
            <a:gdLst>
              <a:gd name="connsiteX0" fmla="*/ 0 w 12201250"/>
              <a:gd name="connsiteY0" fmla="*/ 0 h 6862352"/>
              <a:gd name="connsiteX1" fmla="*/ 11376796 w 12201250"/>
              <a:gd name="connsiteY1" fmla="*/ 0 h 6862352"/>
              <a:gd name="connsiteX2" fmla="*/ 12201249 w 12201250"/>
              <a:gd name="connsiteY2" fmla="*/ 824452 h 6862352"/>
              <a:gd name="connsiteX3" fmla="*/ 12201249 w 12201250"/>
              <a:gd name="connsiteY3" fmla="*/ 0 h 6862352"/>
              <a:gd name="connsiteX4" fmla="*/ 12201250 w 12201250"/>
              <a:gd name="connsiteY4" fmla="*/ 0 h 6862352"/>
              <a:gd name="connsiteX5" fmla="*/ 12201250 w 12201250"/>
              <a:gd name="connsiteY5" fmla="*/ 6862352 h 6862352"/>
              <a:gd name="connsiteX6" fmla="*/ 839512 w 12201250"/>
              <a:gd name="connsiteY6" fmla="*/ 6862352 h 6862352"/>
              <a:gd name="connsiteX7" fmla="*/ 9249 w 12201250"/>
              <a:gd name="connsiteY7" fmla="*/ 6032090 h 6862352"/>
              <a:gd name="connsiteX8" fmla="*/ 9249 w 12201250"/>
              <a:gd name="connsiteY8" fmla="*/ 6862352 h 6862352"/>
              <a:gd name="connsiteX9" fmla="*/ 0 w 12201250"/>
              <a:gd name="connsiteY9" fmla="*/ 6862352 h 686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250" h="6862352">
                <a:moveTo>
                  <a:pt x="0" y="0"/>
                </a:moveTo>
                <a:lnTo>
                  <a:pt x="11376796" y="0"/>
                </a:lnTo>
                <a:lnTo>
                  <a:pt x="12201249" y="824452"/>
                </a:lnTo>
                <a:lnTo>
                  <a:pt x="12201249" y="0"/>
                </a:lnTo>
                <a:lnTo>
                  <a:pt x="12201250" y="0"/>
                </a:lnTo>
                <a:lnTo>
                  <a:pt x="12201250" y="6862352"/>
                </a:lnTo>
                <a:lnTo>
                  <a:pt x="839512" y="6862352"/>
                </a:lnTo>
                <a:lnTo>
                  <a:pt x="9249" y="6032090"/>
                </a:lnTo>
                <a:lnTo>
                  <a:pt x="9249" y="6862352"/>
                </a:lnTo>
                <a:lnTo>
                  <a:pt x="0" y="6862352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63A7554C-2E3E-454F-9E07-C38195D4CF3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0" y="4561873"/>
            <a:ext cx="10515600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1" i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noProof="0">
                <a:latin typeface="Meiryo UI" panose="020B0604030504040204" pitchFamily="50" charset="-128"/>
                <a:ea typeface="Meiryo UI" panose="020B0604030504040204" pitchFamily="50" charset="-128"/>
              </a:rPr>
              <a:t>副标题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73294"/>
            <a:ext cx="7709488" cy="1927810"/>
          </a:xfrm>
        </p:spPr>
        <p:txBody>
          <a:bodyPr lIns="91440" rIns="91440" rtlCol="0">
            <a:noAutofit/>
          </a:bodyPr>
          <a:lstStyle>
            <a:lvl1pPr algn="l">
              <a:defRPr sz="138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noProof="0" dirty="0"/>
              <a:t>标题</a:t>
            </a:r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EF81B901-913B-5741-A4AC-B5819DACFCDF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8FDD99BC-FCD1-D541-9FE6-03E39F2856C6}"/>
              </a:ext>
            </a:extLst>
          </p:cNvPr>
          <p:cNvSpPr/>
          <p:nvPr userDrawn="1"/>
        </p:nvSpPr>
        <p:spPr>
          <a:xfrm rot="10800000">
            <a:off x="11361737" y="-1016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椭圆形 22">
            <a:extLst>
              <a:ext uri="{FF2B5EF4-FFF2-40B4-BE49-F238E27FC236}">
                <a16:creationId xmlns:a16="http://schemas.microsoft.com/office/drawing/2014/main" id="{CA93CC85-EFC8-994A-9ADB-8DEE2579AAF9}"/>
              </a:ext>
            </a:extLst>
          </p:cNvPr>
          <p:cNvSpPr/>
          <p:nvPr userDrawn="1"/>
        </p:nvSpPr>
        <p:spPr>
          <a:xfrm rot="16200000" flipH="1">
            <a:off x="1668897" y="3522719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4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C551932-EED2-CB48-969B-F9308DFE2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51" name="标题 1">
            <a:extLst>
              <a:ext uri="{FF2B5EF4-FFF2-40B4-BE49-F238E27FC236}">
                <a16:creationId xmlns:a16="http://schemas.microsoft.com/office/drawing/2014/main" id="{ADEF5424-A6E0-A345-9A75-92E71E45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grpSp>
        <p:nvGrpSpPr>
          <p:cNvPr id="52" name="组 51">
            <a:extLst>
              <a:ext uri="{FF2B5EF4-FFF2-40B4-BE49-F238E27FC236}">
                <a16:creationId xmlns:a16="http://schemas.microsoft.com/office/drawing/2014/main" id="{2D2069D9-A96F-DD4A-B6CB-C29449020E71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44CFA19C-5DA0-774B-AFF3-36921EACACDD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D9F82FBA-46B0-A844-AE24-E839A52F2A42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cxnSp>
        <p:nvCxnSpPr>
          <p:cNvPr id="56" name="直接连接符​​(S) 55">
            <a:extLst>
              <a:ext uri="{FF2B5EF4-FFF2-40B4-BE49-F238E27FC236}">
                <a16:creationId xmlns:a16="http://schemas.microsoft.com/office/drawing/2014/main" id="{639370BE-395F-E946-A985-43E0B2F007A7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​​(S) 56">
            <a:extLst>
              <a:ext uri="{FF2B5EF4-FFF2-40B4-BE49-F238E27FC236}">
                <a16:creationId xmlns:a16="http://schemas.microsoft.com/office/drawing/2014/main" id="{47EC358B-2232-784F-B64F-E210A64AF153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形 22">
            <a:extLst>
              <a:ext uri="{FF2B5EF4-FFF2-40B4-BE49-F238E27FC236}">
                <a16:creationId xmlns:a16="http://schemas.microsoft.com/office/drawing/2014/main" id="{5C8304CD-638B-A244-8BB2-5827EFC0BE18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FD9DF-9E1C-4765-BCE6-B273DEE1F5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0263" y="1266825"/>
            <a:ext cx="10531474" cy="4495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6242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55188DA-8D2D-EE45-B63B-68389D618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0" y="-4352"/>
            <a:ext cx="6618160" cy="6862352"/>
          </a:xfrm>
          <a:prstGeom prst="rect">
            <a:avLst/>
          </a:prstGeom>
        </p:spPr>
      </p:pic>
      <p:sp>
        <p:nvSpPr>
          <p:cNvPr id="6" name="直角三角形 5">
            <a:extLst>
              <a:ext uri="{FF2B5EF4-FFF2-40B4-BE49-F238E27FC236}">
                <a16:creationId xmlns:a16="http://schemas.microsoft.com/office/drawing/2014/main" id="{49DD1090-E08C-414F-B909-F960029978CC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4858575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sp>
        <p:nvSpPr>
          <p:cNvPr id="20" name="椭圆形 22">
            <a:extLst>
              <a:ext uri="{FF2B5EF4-FFF2-40B4-BE49-F238E27FC236}">
                <a16:creationId xmlns:a16="http://schemas.microsoft.com/office/drawing/2014/main" id="{E86DEBE5-E80B-624F-85DC-B53B9841EF52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2498330F-989F-C743-B682-3B45105A64F9}"/>
              </a:ext>
            </a:extLst>
          </p:cNvPr>
          <p:cNvSpPr/>
          <p:nvPr userDrawn="1"/>
        </p:nvSpPr>
        <p:spPr>
          <a:xfrm rot="10800000">
            <a:off x="5800596" y="-435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图片占位符 10">
            <a:extLst>
              <a:ext uri="{FF2B5EF4-FFF2-40B4-BE49-F238E27FC236}">
                <a16:creationId xmlns:a16="http://schemas.microsoft.com/office/drawing/2014/main" id="{4BFA0C42-6D2A-FE45-B00F-C3FE723B69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38925" y="-4352"/>
            <a:ext cx="5553075" cy="6862352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D7A153A-DE47-5845-9FBA-5E84842262CB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​​(S) 26">
            <a:extLst>
              <a:ext uri="{FF2B5EF4-FFF2-40B4-BE49-F238E27FC236}">
                <a16:creationId xmlns:a16="http://schemas.microsoft.com/office/drawing/2014/main" id="{C470FEE8-FCFE-D34B-AC0A-D33499171CF5}"/>
              </a:ext>
            </a:extLst>
          </p:cNvPr>
          <p:cNvCxnSpPr>
            <a:cxnSpLocks/>
          </p:cNvCxnSpPr>
          <p:nvPr userDrawn="1"/>
        </p:nvCxnSpPr>
        <p:spPr>
          <a:xfrm>
            <a:off x="5235260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E3020-67F3-4319-8D6D-AF959AE449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694834-4BF3-4FD9-A1A6-0F4CE7DCB47F}" type="datetime1">
              <a:rPr lang="zh-CN" altLang="en-US" smtClean="0"/>
              <a:t>2023/11/6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8332DD3-414D-426E-BB83-A7CE934174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DBA4D0A-04F7-406D-970F-851D89A87A9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68424A6-569A-4335-9863-0351A5FABE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0263" y="1266825"/>
            <a:ext cx="4858574" cy="4495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8095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796E039-748A-D54A-ACAE-7A9C63FCAE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grpSp>
        <p:nvGrpSpPr>
          <p:cNvPr id="43" name="组 42">
            <a:extLst>
              <a:ext uri="{FF2B5EF4-FFF2-40B4-BE49-F238E27FC236}">
                <a16:creationId xmlns:a16="http://schemas.microsoft.com/office/drawing/2014/main" id="{84FD6E85-A2E7-B84D-9400-6F8D1C6FF159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6912A38B-FDC5-1E4F-B0ED-145140947339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B5B0DCFE-7295-8740-9EC5-E9A681F21F94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52918AA3-DC2E-CC41-95A6-C5757DE6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618714"/>
            <a:ext cx="4433046" cy="703135"/>
          </a:xfrm>
          <a:noFill/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BBF9C69D-A733-884F-BC4B-A4E97A9315C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932749" y="1618714"/>
            <a:ext cx="4433046" cy="703135"/>
          </a:xfrm>
          <a:noFill/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7" name="椭圆形 22">
            <a:extLst>
              <a:ext uri="{FF2B5EF4-FFF2-40B4-BE49-F238E27FC236}">
                <a16:creationId xmlns:a16="http://schemas.microsoft.com/office/drawing/2014/main" id="{2077B7CC-D16D-C84E-AF69-2D082EDC5C8E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A65B340-D917-634F-AE17-87F536B21002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​​(S) 31">
            <a:extLst>
              <a:ext uri="{FF2B5EF4-FFF2-40B4-BE49-F238E27FC236}">
                <a16:creationId xmlns:a16="http://schemas.microsoft.com/office/drawing/2014/main" id="{F0EA4411-3DF4-5E42-A781-3F59BBBD00F9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EFD6CC-AFA8-4227-B3F1-27845AE5BE2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40EA0E-60A4-4F09-AB2C-5928C6CC368F}" type="datetime1">
              <a:rPr lang="zh-CN" altLang="en-US" smtClean="0"/>
              <a:t>2023/11/6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000E12-D3DD-4E44-BAEC-A48DBC4D50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87F0E-3488-4890-9BD2-AF49A73298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26D3AA-2705-4636-BFEE-C89371FC51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0263" y="2474913"/>
            <a:ext cx="4434840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3" name="内容占位符 5">
            <a:extLst>
              <a:ext uri="{FF2B5EF4-FFF2-40B4-BE49-F238E27FC236}">
                <a16:creationId xmlns:a16="http://schemas.microsoft.com/office/drawing/2014/main" id="{F758E678-4B0C-4E7A-94BE-1006B5814E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32748" y="2474913"/>
            <a:ext cx="4434840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1516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72A19413-A8E7-ED4F-88DE-08A12997A0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4763"/>
            <a:ext cx="12179300" cy="6862763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15" y="2432458"/>
            <a:ext cx="6044503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933BB6-76EF-4E91-AEF1-BE67D60ED86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11775" y="3530600"/>
            <a:ext cx="6044943" cy="282575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20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DFF25C-9262-44CA-B6E7-8886FDFBBD68}" type="datetime1">
              <a:rPr lang="zh-CN" altLang="en-US" smtClean="0"/>
              <a:t>2023/11/6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A03656-1F6D-D044-B015-1B4DAD3A5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D48F80-1562-4C4E-887A-B3EB2024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45F5A-B343-9140-888A-F4A0F3DA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65FBC-5324-6640-AB2B-F303AA276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F7A11B-372A-4ECF-86F3-8C7E80DAFE4B}" type="datetime1">
              <a:rPr lang="zh-CN" altLang="en-US" smtClean="0"/>
              <a:t>2023/11/6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050E5-FDBF-7C4A-8BB3-B44C2CEBA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1BFAD-CCAB-D24E-B7A6-4B9D514D0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1" r:id="rId3"/>
    <p:sldLayoutId id="2147483710" r:id="rId4"/>
    <p:sldLayoutId id="2147483714" r:id="rId5"/>
    <p:sldLayoutId id="2147483715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bg1"/>
          </a:solidFill>
          <a:latin typeface="SimSun" panose="02010600030101010101" pitchFamily="2" charset="-122"/>
          <a:ea typeface="SimSun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Borderline SMOTE and Random Oversample</a:t>
            </a:r>
            <a:endParaRPr 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9D71B1-ED04-01E5-0C2B-153AE8B33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98" y="1860004"/>
            <a:ext cx="8832345" cy="12345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6CC660-EA1F-9F84-7D84-71D6B5A27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098" y="4096326"/>
            <a:ext cx="8839966" cy="116596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C657A9F-4660-3966-6F13-C13A52FF9C0A}"/>
              </a:ext>
            </a:extLst>
          </p:cNvPr>
          <p:cNvSpPr txBox="1"/>
          <p:nvPr/>
        </p:nvSpPr>
        <p:spPr>
          <a:xfrm flipH="1">
            <a:off x="1109409" y="1436914"/>
            <a:ext cx="40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Random Oversample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138D34-4B82-058B-80B0-AD11B9829460}"/>
              </a:ext>
            </a:extLst>
          </p:cNvPr>
          <p:cNvSpPr txBox="1"/>
          <p:nvPr/>
        </p:nvSpPr>
        <p:spPr>
          <a:xfrm flipH="1">
            <a:off x="1109409" y="3578784"/>
            <a:ext cx="40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Borderline SMOTE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About oversample rate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078C1E-0F3C-6CE6-1A08-2DD0D2D6A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79" y="2205064"/>
            <a:ext cx="10921944" cy="24829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2D5E97-BE17-4605-1BAF-B75A6078A445}"/>
              </a:ext>
            </a:extLst>
          </p:cNvPr>
          <p:cNvSpPr txBox="1"/>
          <p:nvPr/>
        </p:nvSpPr>
        <p:spPr>
          <a:xfrm>
            <a:off x="2397967" y="5514392"/>
            <a:ext cx="59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MCC</a:t>
            </a:r>
            <a:r>
              <a:rPr lang="zh-CN" altLang="en-US" dirty="0">
                <a:solidFill>
                  <a:schemeClr val="bg1"/>
                </a:solidFill>
              </a:rPr>
              <a:t>性能比较，基于</a:t>
            </a:r>
            <a:r>
              <a:rPr lang="en-US" altLang="zh-CN" dirty="0">
                <a:solidFill>
                  <a:schemeClr val="bg1"/>
                </a:solidFill>
              </a:rPr>
              <a:t>SVM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59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CTST plot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7879A8-E9DA-627F-4D9C-9B4F6316E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421" y="1376000"/>
            <a:ext cx="7110623" cy="41059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B93049-0B74-F755-6C2E-ECC38AD4DFED}"/>
              </a:ext>
            </a:extLst>
          </p:cNvPr>
          <p:cNvSpPr txBox="1"/>
          <p:nvPr/>
        </p:nvSpPr>
        <p:spPr>
          <a:xfrm>
            <a:off x="2313056" y="5681135"/>
            <a:ext cx="7353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说明用</a:t>
            </a:r>
            <a:r>
              <a:rPr lang="en-US" altLang="zh-CN" dirty="0">
                <a:solidFill>
                  <a:schemeClr val="bg1"/>
                </a:solidFill>
              </a:rPr>
              <a:t>CTST</a:t>
            </a:r>
            <a:r>
              <a:rPr lang="zh-CN" altLang="en-US" dirty="0">
                <a:solidFill>
                  <a:schemeClr val="bg1"/>
                </a:solidFill>
              </a:rPr>
              <a:t>去筛选的必要性，参考的 </a:t>
            </a:r>
            <a:r>
              <a:rPr lang="en-US" altLang="zh-CN" i="1" dirty="0">
                <a:solidFill>
                  <a:schemeClr val="bg1"/>
                </a:solidFill>
              </a:rPr>
              <a:t>Protein function prediction is improved by creating synthetic feature samples with generative adversarial network</a:t>
            </a:r>
            <a:r>
              <a:rPr lang="en-US" altLang="zh-CN" dirty="0"/>
              <a:t>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或者还可以用偏离</a:t>
            </a:r>
            <a:r>
              <a:rPr lang="en-US" altLang="zh-CN" dirty="0">
                <a:solidFill>
                  <a:schemeClr val="bg1"/>
                </a:solidFill>
              </a:rPr>
              <a:t>0.5</a:t>
            </a:r>
            <a:r>
              <a:rPr lang="zh-CN" altLang="en-US" dirty="0">
                <a:solidFill>
                  <a:schemeClr val="bg1"/>
                </a:solidFill>
              </a:rPr>
              <a:t>比较多的生成模型去做对比</a:t>
            </a:r>
          </a:p>
        </p:txBody>
      </p:sp>
    </p:spTree>
    <p:extLst>
      <p:ext uri="{BB962C8B-B14F-4D97-AF65-F5344CB8AC3E}">
        <p14:creationId xmlns:p14="http://schemas.microsoft.com/office/powerpoint/2010/main" val="264860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GO terms enrichment plot</a:t>
            </a:r>
            <a:endParaRPr 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5645BD-5421-F2C6-27C0-FF32F57D88D9}"/>
              </a:ext>
            </a:extLst>
          </p:cNvPr>
          <p:cNvSpPr txBox="1"/>
          <p:nvPr/>
        </p:nvSpPr>
        <p:spPr>
          <a:xfrm>
            <a:off x="1769701" y="6066844"/>
            <a:ext cx="886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取置信度前</a:t>
            </a:r>
            <a:r>
              <a:rPr lang="en-US" altLang="zh-CN" dirty="0">
                <a:solidFill>
                  <a:schemeClr val="bg1"/>
                </a:solidFill>
              </a:rPr>
              <a:t>1%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gene</a:t>
            </a:r>
            <a:r>
              <a:rPr lang="zh-CN" altLang="en-US" dirty="0">
                <a:solidFill>
                  <a:schemeClr val="bg1"/>
                </a:solidFill>
              </a:rPr>
              <a:t>做</a:t>
            </a:r>
            <a:r>
              <a:rPr lang="en-US" altLang="zh-CN" dirty="0">
                <a:solidFill>
                  <a:schemeClr val="bg1"/>
                </a:solidFill>
              </a:rPr>
              <a:t>GO terms</a:t>
            </a:r>
            <a:r>
              <a:rPr lang="zh-CN" altLang="en-US" dirty="0">
                <a:solidFill>
                  <a:schemeClr val="bg1"/>
                </a:solidFill>
              </a:rPr>
              <a:t>富集分析。 </a:t>
            </a:r>
            <a:r>
              <a:rPr lang="en-US" altLang="zh-CN" dirty="0">
                <a:solidFill>
                  <a:schemeClr val="bg1"/>
                </a:solidFill>
              </a:rPr>
              <a:t>GNB</a:t>
            </a:r>
            <a:r>
              <a:rPr lang="zh-CN" altLang="en-US" dirty="0">
                <a:solidFill>
                  <a:schemeClr val="bg1"/>
                </a:solidFill>
              </a:rPr>
              <a:t>的有点问题。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BDCE15-B720-A21B-CE0F-6AF090E38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157" y="1165538"/>
            <a:ext cx="8217170" cy="44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7399"/>
      </p:ext>
    </p:extLst>
  </p:cSld>
  <p:clrMapOvr>
    <a:masterClrMapping/>
  </p:clrMapOvr>
</p:sld>
</file>

<file path=ppt/theme/theme1.xml><?xml version="1.0" encoding="utf-8"?>
<a:theme xmlns:a="http://schemas.openxmlformats.org/drawingml/2006/main" name="Bold Tech">
  <a:themeElements>
    <a:clrScheme name="16x9">
      <a:dk1>
        <a:srgbClr val="000000"/>
      </a:dk1>
      <a:lt1>
        <a:srgbClr val="FFFFFF"/>
      </a:lt1>
      <a:dk2>
        <a:srgbClr val="121312"/>
      </a:dk2>
      <a:lt2>
        <a:srgbClr val="FFFFFF"/>
      </a:lt2>
      <a:accent1>
        <a:srgbClr val="EE4036"/>
      </a:accent1>
      <a:accent2>
        <a:srgbClr val="121312"/>
      </a:accent2>
      <a:accent3>
        <a:srgbClr val="A5A5A5"/>
      </a:accent3>
      <a:accent4>
        <a:srgbClr val="252625"/>
      </a:accent4>
      <a:accent5>
        <a:srgbClr val="F1F5F5"/>
      </a:accent5>
      <a:accent6>
        <a:srgbClr val="FAFFFF"/>
      </a:accent6>
      <a:hlink>
        <a:srgbClr val="EE4036"/>
      </a:hlink>
      <a:folHlink>
        <a:srgbClr val="EE4036"/>
      </a:folHlink>
    </a:clrScheme>
    <a:fontScheme name="Custom 44">
      <a:majorFont>
        <a:latin typeface="MingLiU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86_TF78318446.potx" id="{42E220C1-0F26-482B-B6B1-451312936AFD}" vid="{D9D14853-BFF8-4AEE-A031-A996FFC7A65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{F5C0BF69-2801-4C70-B8A8-9326FA9948F3}tf78318446_win32</Template>
  <TotalTime>11893</TotalTime>
  <Words>89</Words>
  <Application>Microsoft Office PowerPoint</Application>
  <PresentationFormat>宽屏</PresentationFormat>
  <Paragraphs>17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Meiryo UI</vt:lpstr>
      <vt:lpstr>Microsoft YaHei UI</vt:lpstr>
      <vt:lpstr>SimSun</vt:lpstr>
      <vt:lpstr>Arial</vt:lpstr>
      <vt:lpstr>Calibri</vt:lpstr>
      <vt:lpstr>Bold Tech</vt:lpstr>
      <vt:lpstr>Borderline SMOTE and Random Oversample</vt:lpstr>
      <vt:lpstr>About oversample rate</vt:lpstr>
      <vt:lpstr>CTST plot</vt:lpstr>
      <vt:lpstr>GO terms enrichment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蒋 拓</dc:creator>
  <cp:lastModifiedBy>拓 蒋</cp:lastModifiedBy>
  <cp:revision>594</cp:revision>
  <dcterms:created xsi:type="dcterms:W3CDTF">2022-09-22T16:54:07Z</dcterms:created>
  <dcterms:modified xsi:type="dcterms:W3CDTF">2023-11-05T18:21:09Z</dcterms:modified>
</cp:coreProperties>
</file>