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nton" charset="1" panose="00000500000000000000"/>
      <p:regular r:id="rId19"/>
    </p:embeddedFont>
    <p:embeddedFont>
      <p:font typeface="Bukhari Script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electronicsprojects.in/lpg-gas-leakage-detector-using-arduino-mq6-gas-sensor-led-and-buzzer/" TargetMode="External" Type="http://schemas.openxmlformats.org/officeDocument/2006/relationships/hyperlink"/><Relationship Id="rId3" Target="https://electronicsprojects.in/lpg-gas-leakage-detector-using-arduino-mq6-gas-sensor-led-and-buzzer/" TargetMode="External" Type="http://schemas.openxmlformats.org/officeDocument/2006/relationships/hyperlink"/><Relationship Id="rId4" Target="https://electronicsprojects.in/lpg-gas-leakage-detector-using-arduino-mq6-gas-sensor-led-and-buzzer/" TargetMode="External" Type="http://schemas.openxmlformats.org/officeDocument/2006/relationships/hyperlink"/><Relationship Id="rId5" Target="https://electronicsprojects.in/lpg-gas-leakage-detector-using-arduino-mq6-gas-sensor-led-and-buzzer/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100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4350" y="2645728"/>
            <a:ext cx="6745168" cy="4824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23147"/>
                </a:solidFill>
                <a:latin typeface="Anton"/>
                <a:ea typeface="Anton"/>
                <a:cs typeface="Anton"/>
                <a:sym typeface="Anton"/>
              </a:rPr>
              <a:t>Sensor-Based Gas Leakage System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6582"/>
            <a:ext cx="315753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 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77873"/>
            <a:ext cx="18288000" cy="7812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Remote Monitoring &amp; Control: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Web/mobile app for remote gas monitoring.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Real-time alerts &amp; system control via internet.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</a:p>
          <a:p>
            <a:pPr algn="l">
              <a:lnSpc>
                <a:spcPts val="5551"/>
              </a:lnSpc>
              <a:spcBef>
                <a:spcPct val="0"/>
              </a:spcBef>
            </a:pPr>
            <a:r>
              <a:rPr lang="en-US" sz="39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Emergency Response Integration: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Links with fire depts. &amp; EMS for automatic alerts.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Dispatch assistance during gas leak emergencies.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Smart Home Integration: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Works with Google Home &amp; Amazon Alexa.</a:t>
            </a:r>
          </a:p>
          <a:p>
            <a:pPr algn="l">
              <a:lnSpc>
                <a:spcPts val="5691"/>
              </a:lnSpc>
              <a:spcBef>
                <a:spcPct val="0"/>
              </a:spcBef>
            </a:pPr>
            <a:r>
              <a:rPr lang="en-US" sz="406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-Voice-controlled operation &amp; integration with other smart devices.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-85725"/>
            <a:ext cx="11682859" cy="725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  <a:spcBef>
                <a:spcPct val="0"/>
              </a:spcBef>
            </a:pPr>
          </a:p>
          <a:p>
            <a:pPr algn="l">
              <a:lnSpc>
                <a:spcPts val="6440"/>
              </a:lnSpc>
              <a:spcBef>
                <a:spcPct val="0"/>
              </a:spcBef>
            </a:pPr>
          </a:p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Machine Learning Algorithms:</a:t>
            </a:r>
          </a:p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Analyzes gas concentration data.</a:t>
            </a:r>
          </a:p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Predicts leaks &amp; optimizes detection thresholds.</a:t>
            </a:r>
          </a:p>
          <a:p>
            <a:pPr algn="l">
              <a:lnSpc>
                <a:spcPts val="6440"/>
              </a:lnSpc>
              <a:spcBef>
                <a:spcPct val="0"/>
              </a:spcBef>
            </a:pPr>
          </a:p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Data Analytics &amp; Reporting:</a:t>
            </a:r>
          </a:p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Analyzes historical gas data for trends.</a:t>
            </a:r>
          </a:p>
          <a:p>
            <a:pPr algn="l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Generates insights for safety improvements.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6583"/>
            <a:ext cx="2780705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  <a:spcBef>
                <a:spcPct val="0"/>
              </a:spcBef>
            </a:pPr>
            <a:r>
              <a:rPr lang="en-US" sz="4600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References: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848056"/>
            <a:ext cx="16230600" cy="141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u="sng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  <a:hlinkClick r:id="rId2" tooltip="https://electronicsprojects.in/lpg-gas-leakage-detector-using-arduino-mq6-gas-sensor-led-and-buzzer/"/>
              </a:rPr>
              <a:t>https://electronicsprojects.in/lpg-gas-leakage-detector-using-arduino-mq6-gas-sensor-led-and-buzzer/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44165"/>
            <a:ext cx="16230600" cy="214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u="sng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  <a:hlinkClick r:id="rId3" tooltip="https://electronicsprojects.in/lpg-gas-leakage-detector-using-arduino-mq6-gas-sensor-led-and-buzzer/"/>
              </a:rPr>
              <a:t>Soundarya, T.; Anchitaalagammai, J.V.; Priya, G.D.; Karthickkumar, S.S. C-Leakage: Cylinder LPG Gas Leakage Detection for Home Safety. IOSR .J Electron. Commun. Eng. 2014, 9, 53-58.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364174"/>
            <a:ext cx="16230600" cy="214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 u="sng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  <a:hlinkClick r:id="rId4" tooltip="https://electronicsprojects.in/lpg-gas-leakage-detector-using-arduino-mq6-gas-sensor-led-and-buzzer/"/>
              </a:rPr>
              <a:t>Shrivastava, A.; Prabhaker, R.; Kumar, R.; Verma, R. GSM based gas leakage detection system. Int. .J</a:t>
            </a:r>
          </a:p>
          <a:p>
            <a:pPr algn="l">
              <a:lnSpc>
                <a:spcPts val="5740"/>
              </a:lnSpc>
            </a:pPr>
            <a:r>
              <a:rPr lang="en-US" sz="4100" u="sng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  <a:hlinkClick r:id="rId5" tooltip="https://electronicsprojects.in/lpg-gas-leakage-detector-using-arduino-mq6-gas-sensor-led-and-buzzer/"/>
              </a:rPr>
              <a:t>Emerg. Trends Electr. Electron. 2013, 3, 42-45.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4365" y="1028700"/>
            <a:ext cx="11341675" cy="7676510"/>
            <a:chOff x="0" y="0"/>
            <a:chExt cx="15122233" cy="10235346"/>
          </a:xfrm>
        </p:grpSpPr>
        <p:sp>
          <p:nvSpPr>
            <p:cNvPr name="TextBox 3" id="3"/>
            <p:cNvSpPr txBox="true"/>
            <p:nvPr/>
          </p:nvSpPr>
          <p:spPr>
            <a:xfrm rot="-592460">
              <a:off x="340706" y="1633595"/>
              <a:ext cx="14280770" cy="4311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520"/>
                </a:lnSpc>
                <a:spcBef>
                  <a:spcPct val="0"/>
                </a:spcBef>
              </a:pPr>
              <a:r>
                <a:rPr lang="en-US" sz="23520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Thank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-515361">
              <a:off x="1880380" y="5386851"/>
              <a:ext cx="13023818" cy="3897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168"/>
                </a:lnSpc>
                <a:spcBef>
                  <a:spcPct val="0"/>
                </a:spcBef>
              </a:pPr>
              <a:r>
                <a:rPr lang="en-US" sz="21168">
                  <a:solidFill>
                    <a:srgbClr val="F6F3E4"/>
                  </a:solidFill>
                  <a:latin typeface="Bukhari Script"/>
                  <a:ea typeface="Bukhari Script"/>
                  <a:cs typeface="Bukhari Script"/>
                  <a:sym typeface="Bukhari Script"/>
                </a:rPr>
                <a:t>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76275" y="4954472"/>
            <a:ext cx="4611725" cy="4611725"/>
          </a:xfrm>
          <a:custGeom>
            <a:avLst/>
            <a:gdLst/>
            <a:ahLst/>
            <a:cxnLst/>
            <a:rect r="r" b="b" t="t" l="l"/>
            <a:pathLst>
              <a:path h="4611725" w="4611725">
                <a:moveTo>
                  <a:pt x="0" y="0"/>
                </a:moveTo>
                <a:lnTo>
                  <a:pt x="4611725" y="0"/>
                </a:lnTo>
                <a:lnTo>
                  <a:pt x="4611725" y="4611725"/>
                </a:lnTo>
                <a:lnTo>
                  <a:pt x="0" y="4611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6582"/>
            <a:ext cx="313938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INTRODUCTION: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2741" y="2037080"/>
            <a:ext cx="13875693" cy="546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LPG Gas Detection System: Enhancing Safety</a:t>
            </a:r>
          </a:p>
          <a:p>
            <a:pPr algn="l">
              <a:lnSpc>
                <a:spcPts val="5459"/>
              </a:lnSpc>
            </a:pP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LPG's growing use for cooking and heating boosts energy efficiency.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Yet, its flammability poses risks like fire hazards from leaks.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Our solution: LPG Gas Detection System.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Advanced sensors detect even minor leaks, triggering alarms.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Focus on reliability, cost-effectiveness, and proactive monitoring.</a:t>
            </a:r>
          </a:p>
          <a:p>
            <a:pPr algn="l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Scalable design for easy implementation in diverse settings.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3764" y="0"/>
            <a:ext cx="8204236" cy="10287000"/>
            <a:chOff x="0" y="0"/>
            <a:chExt cx="216078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07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160787">
                  <a:moveTo>
                    <a:pt x="0" y="0"/>
                  </a:moveTo>
                  <a:lnTo>
                    <a:pt x="2160787" y="0"/>
                  </a:lnTo>
                  <a:lnTo>
                    <a:pt x="21607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6078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613319" y="1570937"/>
            <a:ext cx="7145125" cy="7145125"/>
          </a:xfrm>
          <a:custGeom>
            <a:avLst/>
            <a:gdLst/>
            <a:ahLst/>
            <a:cxnLst/>
            <a:rect r="r" b="b" t="t" l="l"/>
            <a:pathLst>
              <a:path h="7145125" w="7145125">
                <a:moveTo>
                  <a:pt x="0" y="0"/>
                </a:moveTo>
                <a:lnTo>
                  <a:pt x="7145125" y="0"/>
                </a:lnTo>
                <a:lnTo>
                  <a:pt x="7145125" y="7145126"/>
                </a:lnTo>
                <a:lnTo>
                  <a:pt x="0" y="7145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3916" y="1841500"/>
            <a:ext cx="9396912" cy="803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Gas leakage, prevalent in residences, industries, and vehicles like CNG, poses a serious risk.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LPG, is</a:t>
            </a:r>
            <a:r>
              <a:rPr lang="en-US" sz="3500">
                <a:solidFill>
                  <a:srgbClr val="0010FF"/>
                </a:solidFill>
                <a:latin typeface="Anton"/>
                <a:ea typeface="Anton"/>
                <a:cs typeface="Anton"/>
                <a:sym typeface="Anton"/>
              </a:rPr>
              <a:t> highly flammable</a:t>
            </a: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, leading to severe accidents. Its desirable properties, including high calorific value and environmental friendliness, make LPG widely used.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Accidents from gas leakage result in </a:t>
            </a:r>
            <a:r>
              <a:rPr lang="en-US" sz="3500">
                <a:solidFill>
                  <a:srgbClr val="478D00"/>
                </a:solidFill>
                <a:latin typeface="Anton"/>
                <a:ea typeface="Anton"/>
                <a:cs typeface="Anton"/>
                <a:sym typeface="Anton"/>
              </a:rPr>
              <a:t>explosions, fires, and human injuries</a:t>
            </a: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, causing material loss and fatalities.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Recent incidents highlight the growing threat to human life and property, exemplified by tragedies like the Bhopal gas disaster.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3916" y="596583"/>
            <a:ext cx="735096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Gas Leakage: A Looming Threat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0825" y="1909034"/>
            <a:ext cx="10089619" cy="741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Gas explosions often result from substandard cylinders, worn-out valves, and lack of regular checks, necessitating reliable detection methods.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Odorants like ethane thiol are added to LPG for smell detection, but some with reduced sense of smell remain vulnerable.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BF63"/>
                </a:solidFill>
                <a:latin typeface="Anton"/>
                <a:ea typeface="Anton"/>
                <a:cs typeface="Anton"/>
                <a:sym typeface="Anton"/>
              </a:rPr>
              <a:t>Our proposed solution</a:t>
            </a: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A low-cost advanced sensor-based gas leakage detector, alert, and control system.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Efficient, user-friendly, portable, small-sized, and cost-effective.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279629" y="0"/>
            <a:ext cx="7008371" cy="10287000"/>
            <a:chOff x="0" y="0"/>
            <a:chExt cx="184582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58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45826">
                  <a:moveTo>
                    <a:pt x="0" y="0"/>
                  </a:moveTo>
                  <a:lnTo>
                    <a:pt x="1845826" y="0"/>
                  </a:lnTo>
                  <a:lnTo>
                    <a:pt x="18458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4582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425385" y="1785070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59" y="0"/>
                </a:lnTo>
                <a:lnTo>
                  <a:pt x="6716859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0825" y="608330"/>
            <a:ext cx="735096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>
                <a:solidFill>
                  <a:srgbClr val="C65325"/>
                </a:solidFill>
                <a:latin typeface="Anton"/>
                <a:ea typeface="Anton"/>
                <a:cs typeface="Anton"/>
                <a:sym typeface="Anton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75598" y="1871464"/>
            <a:ext cx="3654699" cy="5223936"/>
          </a:xfrm>
          <a:custGeom>
            <a:avLst/>
            <a:gdLst/>
            <a:ahLst/>
            <a:cxnLst/>
            <a:rect r="r" b="b" t="t" l="l"/>
            <a:pathLst>
              <a:path h="5223936" w="3654699">
                <a:moveTo>
                  <a:pt x="0" y="0"/>
                </a:moveTo>
                <a:lnTo>
                  <a:pt x="3654699" y="0"/>
                </a:lnTo>
                <a:lnTo>
                  <a:pt x="3654699" y="5223936"/>
                </a:lnTo>
                <a:lnTo>
                  <a:pt x="0" y="5223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26068" y="6432643"/>
            <a:ext cx="3861932" cy="3535572"/>
          </a:xfrm>
          <a:custGeom>
            <a:avLst/>
            <a:gdLst/>
            <a:ahLst/>
            <a:cxnLst/>
            <a:rect r="r" b="b" t="t" l="l"/>
            <a:pathLst>
              <a:path h="3535572" w="3861932">
                <a:moveTo>
                  <a:pt x="0" y="0"/>
                </a:moveTo>
                <a:lnTo>
                  <a:pt x="3861932" y="0"/>
                </a:lnTo>
                <a:lnTo>
                  <a:pt x="3861932" y="3535572"/>
                </a:lnTo>
                <a:lnTo>
                  <a:pt x="0" y="35355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78950" y="379496"/>
            <a:ext cx="3266994" cy="5227190"/>
          </a:xfrm>
          <a:custGeom>
            <a:avLst/>
            <a:gdLst/>
            <a:ahLst/>
            <a:cxnLst/>
            <a:rect r="r" b="b" t="t" l="l"/>
            <a:pathLst>
              <a:path h="5227190" w="3266994">
                <a:moveTo>
                  <a:pt x="0" y="0"/>
                </a:moveTo>
                <a:lnTo>
                  <a:pt x="3266994" y="0"/>
                </a:lnTo>
                <a:lnTo>
                  <a:pt x="3266994" y="5227190"/>
                </a:lnTo>
                <a:lnTo>
                  <a:pt x="0" y="5227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32684" y="1871464"/>
            <a:ext cx="1090213" cy="3330107"/>
          </a:xfrm>
          <a:custGeom>
            <a:avLst/>
            <a:gdLst/>
            <a:ahLst/>
            <a:cxnLst/>
            <a:rect r="r" b="b" t="t" l="l"/>
            <a:pathLst>
              <a:path h="3330107" w="1090213">
                <a:moveTo>
                  <a:pt x="0" y="0"/>
                </a:moveTo>
                <a:lnTo>
                  <a:pt x="1090214" y="0"/>
                </a:lnTo>
                <a:lnTo>
                  <a:pt x="1090214" y="3330106"/>
                </a:lnTo>
                <a:lnTo>
                  <a:pt x="0" y="33301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4143" y="7754332"/>
            <a:ext cx="6556809" cy="1503968"/>
          </a:xfrm>
          <a:custGeom>
            <a:avLst/>
            <a:gdLst/>
            <a:ahLst/>
            <a:cxnLst/>
            <a:rect r="r" b="b" t="t" l="l"/>
            <a:pathLst>
              <a:path h="1503968" w="6556809">
                <a:moveTo>
                  <a:pt x="0" y="0"/>
                </a:moveTo>
                <a:lnTo>
                  <a:pt x="6556809" y="0"/>
                </a:lnTo>
                <a:lnTo>
                  <a:pt x="6556809" y="1503968"/>
                </a:lnTo>
                <a:lnTo>
                  <a:pt x="0" y="15039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19484" y="4916420"/>
            <a:ext cx="941272" cy="1380532"/>
          </a:xfrm>
          <a:custGeom>
            <a:avLst/>
            <a:gdLst/>
            <a:ahLst/>
            <a:cxnLst/>
            <a:rect r="r" b="b" t="t" l="l"/>
            <a:pathLst>
              <a:path h="1380532" w="941272">
                <a:moveTo>
                  <a:pt x="0" y="0"/>
                </a:moveTo>
                <a:lnTo>
                  <a:pt x="941272" y="0"/>
                </a:lnTo>
                <a:lnTo>
                  <a:pt x="941272" y="1380532"/>
                </a:lnTo>
                <a:lnTo>
                  <a:pt x="0" y="13805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783017">
            <a:off x="3099214" y="6713837"/>
            <a:ext cx="1031252" cy="763126"/>
          </a:xfrm>
          <a:custGeom>
            <a:avLst/>
            <a:gdLst/>
            <a:ahLst/>
            <a:cxnLst/>
            <a:rect r="r" b="b" t="t" l="l"/>
            <a:pathLst>
              <a:path h="763126" w="1031252">
                <a:moveTo>
                  <a:pt x="0" y="0"/>
                </a:moveTo>
                <a:lnTo>
                  <a:pt x="1031252" y="0"/>
                </a:lnTo>
                <a:lnTo>
                  <a:pt x="1031252" y="763126"/>
                </a:lnTo>
                <a:lnTo>
                  <a:pt x="0" y="7631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91249">
            <a:off x="1783871" y="2456035"/>
            <a:ext cx="941272" cy="1380532"/>
          </a:xfrm>
          <a:custGeom>
            <a:avLst/>
            <a:gdLst/>
            <a:ahLst/>
            <a:cxnLst/>
            <a:rect r="r" b="b" t="t" l="l"/>
            <a:pathLst>
              <a:path h="1380532" w="941272">
                <a:moveTo>
                  <a:pt x="0" y="0"/>
                </a:moveTo>
                <a:lnTo>
                  <a:pt x="941272" y="0"/>
                </a:lnTo>
                <a:lnTo>
                  <a:pt x="941272" y="1380532"/>
                </a:lnTo>
                <a:lnTo>
                  <a:pt x="0" y="13805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77711" y="1028700"/>
            <a:ext cx="925237" cy="1156074"/>
          </a:xfrm>
          <a:custGeom>
            <a:avLst/>
            <a:gdLst/>
            <a:ahLst/>
            <a:cxnLst/>
            <a:rect r="r" b="b" t="t" l="l"/>
            <a:pathLst>
              <a:path h="1156074" w="925237">
                <a:moveTo>
                  <a:pt x="0" y="0"/>
                </a:moveTo>
                <a:lnTo>
                  <a:pt x="925237" y="0"/>
                </a:lnTo>
                <a:lnTo>
                  <a:pt x="925237" y="1156074"/>
                </a:lnTo>
                <a:lnTo>
                  <a:pt x="0" y="115607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395010">
            <a:off x="13186547" y="7441759"/>
            <a:ext cx="1687732" cy="1816541"/>
          </a:xfrm>
          <a:custGeom>
            <a:avLst/>
            <a:gdLst/>
            <a:ahLst/>
            <a:cxnLst/>
            <a:rect r="r" b="b" t="t" l="l"/>
            <a:pathLst>
              <a:path h="1816541" w="1687732">
                <a:moveTo>
                  <a:pt x="0" y="0"/>
                </a:moveTo>
                <a:lnTo>
                  <a:pt x="1687732" y="0"/>
                </a:lnTo>
                <a:lnTo>
                  <a:pt x="1687732" y="1816541"/>
                </a:lnTo>
                <a:lnTo>
                  <a:pt x="0" y="181654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6316" y="250190"/>
            <a:ext cx="735096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Components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38575" y="422276"/>
            <a:ext cx="1551327" cy="606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Arduino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6316" y="3645180"/>
            <a:ext cx="1874632" cy="59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4"/>
              </a:lnSpc>
            </a:pPr>
            <a:r>
              <a:rPr lang="en-US" sz="3496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LED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52548" y="6365968"/>
            <a:ext cx="1799234" cy="669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Resistor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40730" y="8847727"/>
            <a:ext cx="1311622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Buzzer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36177" y="6365968"/>
            <a:ext cx="269423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LPG gas sensor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144000" y="987108"/>
            <a:ext cx="9144000" cy="7840266"/>
          </a:xfrm>
          <a:custGeom>
            <a:avLst/>
            <a:gdLst/>
            <a:ahLst/>
            <a:cxnLst/>
            <a:rect r="r" b="b" t="t" l="l"/>
            <a:pathLst>
              <a:path h="7840266" w="9144000">
                <a:moveTo>
                  <a:pt x="0" y="0"/>
                </a:moveTo>
                <a:lnTo>
                  <a:pt x="9144000" y="0"/>
                </a:lnTo>
                <a:lnTo>
                  <a:pt x="9144000" y="7840265"/>
                </a:lnTo>
                <a:lnTo>
                  <a:pt x="0" y="7840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144000" y="987108"/>
            <a:ext cx="9144000" cy="1073415"/>
            <a:chOff x="0" y="0"/>
            <a:chExt cx="2408296" cy="2827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08296" cy="282710"/>
            </a:xfrm>
            <a:custGeom>
              <a:avLst/>
              <a:gdLst/>
              <a:ahLst/>
              <a:cxnLst/>
              <a:rect r="r" b="b" t="t" l="l"/>
              <a:pathLst>
                <a:path h="282710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82710"/>
                  </a:lnTo>
                  <a:lnTo>
                    <a:pt x="0" y="2827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08296" cy="320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28716" y="901383"/>
            <a:ext cx="735096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WORKING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8716" y="1984323"/>
            <a:ext cx="7939914" cy="679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</a:t>
            </a: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The system is based on Arduino UNO and  R3+ MQ-6  gas sensor.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-Sensor detects gas in the environment, and gives digital output: 1 for gas, 0 for no gas. --Arduino receives sensor output. If high, buzzer and LCD display ‘Gas detected: Yes’. If low, no buzzer, LCD shows ‘Gas detected: No’. 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-Buzzer includes switches/sensors to control unit, activates warning sound in the form of buzzing.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5010" y="1895273"/>
            <a:ext cx="17517980" cy="7363027"/>
            <a:chOff x="0" y="0"/>
            <a:chExt cx="23357307" cy="981737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1678653" cy="9817370"/>
              <a:chOff x="0" y="0"/>
              <a:chExt cx="2306894" cy="193923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306894" cy="1939234"/>
              </a:xfrm>
              <a:custGeom>
                <a:avLst/>
                <a:gdLst/>
                <a:ahLst/>
                <a:cxnLst/>
                <a:rect r="r" b="b" t="t" l="l"/>
                <a:pathLst>
                  <a:path h="1939234" w="2306894">
                    <a:moveTo>
                      <a:pt x="0" y="0"/>
                    </a:moveTo>
                    <a:lnTo>
                      <a:pt x="2306894" y="0"/>
                    </a:lnTo>
                    <a:lnTo>
                      <a:pt x="2306894" y="1939234"/>
                    </a:lnTo>
                    <a:lnTo>
                      <a:pt x="0" y="1939234"/>
                    </a:lnTo>
                    <a:close/>
                  </a:path>
                </a:pathLst>
              </a:custGeom>
              <a:solidFill>
                <a:srgbClr val="E6E7F4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2306894" cy="19773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1678653" y="0"/>
              <a:ext cx="11678653" cy="9817370"/>
              <a:chOff x="0" y="0"/>
              <a:chExt cx="2306894" cy="193923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06894" cy="1939234"/>
              </a:xfrm>
              <a:custGeom>
                <a:avLst/>
                <a:gdLst/>
                <a:ahLst/>
                <a:cxnLst/>
                <a:rect r="r" b="b" t="t" l="l"/>
                <a:pathLst>
                  <a:path h="1939234" w="2306894">
                    <a:moveTo>
                      <a:pt x="0" y="0"/>
                    </a:moveTo>
                    <a:lnTo>
                      <a:pt x="2306894" y="0"/>
                    </a:lnTo>
                    <a:lnTo>
                      <a:pt x="2306894" y="1939234"/>
                    </a:lnTo>
                    <a:lnTo>
                      <a:pt x="0" y="1939234"/>
                    </a:lnTo>
                    <a:close/>
                  </a:path>
                </a:pathLst>
              </a:custGeom>
              <a:solidFill>
                <a:srgbClr val="F6F3E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306894" cy="19773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1028700" y="2462111"/>
            <a:ext cx="7437533" cy="612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9"/>
              </a:lnSpc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1. </a:t>
            </a:r>
            <a:r>
              <a:rPr lang="en-US" sz="3999">
                <a:solidFill>
                  <a:srgbClr val="0010FF"/>
                </a:solidFill>
                <a:latin typeface="Anton"/>
                <a:ea typeface="Anton"/>
                <a:cs typeface="Anton"/>
                <a:sym typeface="Anton"/>
              </a:rPr>
              <a:t>Early Detection</a:t>
            </a: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Detects leaks at early stages, preventing hazards.</a:t>
            </a:r>
          </a:p>
          <a:p>
            <a:pPr algn="l">
              <a:lnSpc>
                <a:spcPts val="6079"/>
              </a:lnSpc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2.</a:t>
            </a:r>
            <a:r>
              <a:rPr lang="en-US" sz="3999">
                <a:solidFill>
                  <a:srgbClr val="D1D1D1"/>
                </a:solidFill>
                <a:latin typeface="Anton"/>
                <a:ea typeface="Anton"/>
                <a:cs typeface="Anton"/>
                <a:sym typeface="Anton"/>
              </a:rPr>
              <a:t> </a:t>
            </a:r>
            <a:r>
              <a:rPr lang="en-US" sz="3999">
                <a:solidFill>
                  <a:srgbClr val="E5989B"/>
                </a:solidFill>
                <a:latin typeface="Anton"/>
                <a:ea typeface="Anton"/>
                <a:cs typeface="Anton"/>
                <a:sym typeface="Anton"/>
              </a:rPr>
              <a:t>Enhanced Safety</a:t>
            </a: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Ensures a safer environment by continuous monitoring.</a:t>
            </a:r>
          </a:p>
          <a:p>
            <a:pPr algn="l">
              <a:lnSpc>
                <a:spcPts val="6079"/>
              </a:lnSpc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3. </a:t>
            </a:r>
            <a:r>
              <a:rPr lang="en-US" sz="3999">
                <a:solidFill>
                  <a:srgbClr val="00BF63"/>
                </a:solidFill>
                <a:latin typeface="Anton"/>
                <a:ea typeface="Anton"/>
                <a:cs typeface="Anton"/>
                <a:sym typeface="Anton"/>
              </a:rPr>
              <a:t>Accuracy</a:t>
            </a: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Provides precise measurements, reducing false alarms.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5010" y="596583"/>
            <a:ext cx="13596663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40"/>
              </a:lnSpc>
            </a:pPr>
            <a:r>
              <a:rPr lang="en-US" sz="4600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 Advantages of Sensor-Based Gas Leakage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855264" y="2462111"/>
            <a:ext cx="7404036" cy="612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9"/>
              </a:lnSpc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4. </a:t>
            </a:r>
            <a:r>
              <a:rPr lang="en-US" sz="3999">
                <a:solidFill>
                  <a:srgbClr val="E4CD00"/>
                </a:solidFill>
                <a:latin typeface="Anton"/>
                <a:ea typeface="Anton"/>
                <a:cs typeface="Anton"/>
                <a:sym typeface="Anton"/>
              </a:rPr>
              <a:t>Reliability</a:t>
            </a: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Consistent performance for peace of mind.</a:t>
            </a:r>
          </a:p>
          <a:p>
            <a:pPr algn="l">
              <a:lnSpc>
                <a:spcPts val="6079"/>
              </a:lnSpc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5. </a:t>
            </a:r>
            <a:r>
              <a:rPr lang="en-US" sz="3999">
                <a:solidFill>
                  <a:srgbClr val="CB6CE6"/>
                </a:solidFill>
                <a:latin typeface="Anton"/>
                <a:ea typeface="Anton"/>
                <a:cs typeface="Anton"/>
                <a:sym typeface="Anton"/>
              </a:rPr>
              <a:t>Remote Monitoring</a:t>
            </a: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Allows remote access for real-time alerts and control.</a:t>
            </a:r>
          </a:p>
          <a:p>
            <a:pPr algn="l">
              <a:lnSpc>
                <a:spcPts val="6079"/>
              </a:lnSpc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6. </a:t>
            </a:r>
            <a:r>
              <a:rPr lang="en-US" sz="3999">
                <a:solidFill>
                  <a:srgbClr val="C65325"/>
                </a:solidFill>
                <a:latin typeface="Anton"/>
                <a:ea typeface="Anton"/>
                <a:cs typeface="Anton"/>
                <a:sym typeface="Anton"/>
              </a:rPr>
              <a:t>Cost-Effectiveness</a:t>
            </a: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: Prevents costly damages and liabilities and thereby saves money.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6582"/>
            <a:ext cx="3530798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sz="4599">
                <a:solidFill>
                  <a:srgbClr val="FF4900"/>
                </a:solidFill>
                <a:latin typeface="Anton"/>
                <a:ea typeface="Anton"/>
                <a:cs typeface="Anton"/>
                <a:sym typeface="Anton"/>
              </a:rPr>
              <a:t>IMPROVEMENTS: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673225"/>
            <a:ext cx="12271623" cy="758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Gas Detection System Mobile App: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Remote monitoring, alerts, and control.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Bluetooth/Wi-Fi for Arduino-mobile connectivity.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User Interface: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Intuitive controls and status indicators.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Buttons/knobs/touchscreens for settings and status view.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Safety Features: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Auto shutdown for high gas concentrations.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Backup power (e.g., battery), tamper detection.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BC2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42975"/>
            <a:ext cx="9728002" cy="537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4"/>
              </a:lnSpc>
              <a:spcBef>
                <a:spcPct val="0"/>
              </a:spcBef>
            </a:pPr>
          </a:p>
          <a:p>
            <a:pPr algn="l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Alarm System:</a:t>
            </a:r>
          </a:p>
          <a:p>
            <a:pPr algn="l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Visual, audible alerts with different levels.</a:t>
            </a:r>
          </a:p>
          <a:p>
            <a:pPr algn="l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Email, SMS notifications.</a:t>
            </a:r>
          </a:p>
          <a:p>
            <a:pPr algn="l">
              <a:lnSpc>
                <a:spcPts val="6134"/>
              </a:lnSpc>
              <a:spcBef>
                <a:spcPct val="0"/>
              </a:spcBef>
            </a:pPr>
          </a:p>
          <a:p>
            <a:pPr algn="l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Display Readings:</a:t>
            </a:r>
          </a:p>
          <a:p>
            <a:pPr algn="l">
              <a:lnSpc>
                <a:spcPts val="6134"/>
              </a:lnSpc>
              <a:spcBef>
                <a:spcPct val="0"/>
              </a:spcBef>
            </a:pPr>
            <a:r>
              <a:rPr lang="en-US" sz="4381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- LCD/OLED screen for real-time gas levels.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DAGA55gEUzw</dc:identifier>
  <dcterms:modified xsi:type="dcterms:W3CDTF">2011-08-01T06:04:30Z</dcterms:modified>
  <cp:revision>1</cp:revision>
  <dc:title>Sensor-Based Gas Leakage System</dc:title>
</cp:coreProperties>
</file>