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283" r:id="rId3"/>
    <p:sldId id="284" r:id="rId4"/>
    <p:sldId id="319" r:id="rId5"/>
    <p:sldId id="299" r:id="rId6"/>
    <p:sldId id="310" r:id="rId7"/>
    <p:sldId id="356" r:id="rId8"/>
    <p:sldId id="285" r:id="rId9"/>
    <p:sldId id="287" r:id="rId10"/>
    <p:sldId id="286" r:id="rId11"/>
    <p:sldId id="288" r:id="rId12"/>
    <p:sldId id="289" r:id="rId13"/>
    <p:sldId id="312" r:id="rId14"/>
    <p:sldId id="290" r:id="rId15"/>
    <p:sldId id="291" r:id="rId16"/>
    <p:sldId id="292" r:id="rId17"/>
    <p:sldId id="293" r:id="rId18"/>
    <p:sldId id="294" r:id="rId19"/>
    <p:sldId id="295" r:id="rId20"/>
    <p:sldId id="297" r:id="rId21"/>
    <p:sldId id="296" r:id="rId22"/>
    <p:sldId id="357" r:id="rId23"/>
    <p:sldId id="260" r:id="rId24"/>
    <p:sldId id="335" r:id="rId25"/>
    <p:sldId id="300" r:id="rId27"/>
    <p:sldId id="313" r:id="rId28"/>
    <p:sldId id="366" r:id="rId29"/>
    <p:sldId id="364" r:id="rId30"/>
    <p:sldId id="365" r:id="rId31"/>
    <p:sldId id="301" r:id="rId32"/>
    <p:sldId id="302" r:id="rId33"/>
    <p:sldId id="303" r:id="rId34"/>
    <p:sldId id="309" r:id="rId35"/>
    <p:sldId id="358" r:id="rId36"/>
    <p:sldId id="359" r:id="rId37"/>
    <p:sldId id="361" r:id="rId38"/>
    <p:sldId id="360" r:id="rId39"/>
    <p:sldId id="304" r:id="rId40"/>
    <p:sldId id="305" r:id="rId41"/>
    <p:sldId id="306" r:id="rId42"/>
    <p:sldId id="307" r:id="rId43"/>
    <p:sldId id="308" r:id="rId44"/>
    <p:sldId id="362" r:id="rId45"/>
    <p:sldId id="363" r:id="rId46"/>
  </p:sldIdLst>
  <p:sldSz cx="9144000" cy="6858000" type="screen4x3"/>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15:guide id="1" orient="horz" pos="217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6"/>
    <p:restoredTop sz="94660"/>
  </p:normalViewPr>
  <p:slideViewPr>
    <p:cSldViewPr showGuides="1">
      <p:cViewPr varScale="1">
        <p:scale>
          <a:sx n="59" d="100"/>
          <a:sy n="59" d="100"/>
        </p:scale>
        <p:origin x="1516" y="52"/>
      </p:cViewPr>
      <p:guideLst>
        <p:guide orient="horz" pos="2174"/>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MY"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D2D7048E-38F4-48CA-BA4C-5B074A5FC578}" type="datetimeFigureOut">
              <a:rPr kumimoji="0" lang="en-MY" sz="1200" b="0" i="0" u="none" strike="noStrike" kern="1200" cap="none" spc="0" normalizeH="0" baseline="0" noProof="0">
                <a:ln>
                  <a:noFill/>
                </a:ln>
                <a:solidFill>
                  <a:schemeClr val="tx1"/>
                </a:solidFill>
                <a:effectLst/>
                <a:uLnTx/>
                <a:uFillTx/>
                <a:latin typeface="+mn-lt"/>
                <a:ea typeface="+mn-ea"/>
                <a:cs typeface="+mn-cs"/>
              </a:rPr>
            </a:fld>
            <a:endParaRPr kumimoji="0" lang="en-MY"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MY"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MY"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MY"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lIns="91440" tIns="45720" rIns="91440" bIns="45720" rtlCol="0" anchor="b"/>
          <a:p>
            <a:pPr lvl="0" algn="r" eaLnBrk="1" hangingPunct="1">
              <a:buNone/>
            </a:pPr>
            <a:fld id="{9A0DB2DC-4C9A-4742-B13C-FB6460FD3503}" type="slidenum">
              <a:rPr lang="en-MY" altLang="x-none" sz="1200" dirty="0">
                <a:latin typeface="Aptos" pitchFamily="34" charset="0"/>
              </a:rPr>
            </a:fld>
            <a:endParaRPr lang="en-MY" altLang="x-none" sz="1200" dirty="0">
              <a:latin typeface="Aptos"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b="1"/>
              <a:t>1. Many to Many Relationship</a:t>
            </a:r>
            <a:endParaRPr lang="en-US" altLang="en-US"/>
          </a:p>
          <a:p>
            <a:r>
              <a:rPr lang="en-US" altLang="en-US" b="1"/>
              <a:t>Symbol</a:t>
            </a:r>
            <a:r>
              <a:rPr lang="en-US" altLang="en-US"/>
              <a:t>: A diamond shape labeled "R" with lines connecting to two entity sets, each with multiple arrowheads.</a:t>
            </a:r>
            <a:endParaRPr lang="en-US" altLang="en-US"/>
          </a:p>
          <a:p>
            <a:r>
              <a:rPr lang="en-US" altLang="en-US"/>
              <a:t>Meaning: Indicates that entities in one set can be related to multiple entities in another set, and vice versa. For example, students can enroll in multiple courses, and each course can have multiple students.</a:t>
            </a:r>
            <a:endParaRPr lang="en-US" altLang="en-US"/>
          </a:p>
          <a:p>
            <a:r>
              <a:rPr lang="en-US" altLang="en-US" b="1"/>
              <a:t>Context</a:t>
            </a:r>
            <a:r>
              <a:rPr lang="en-US" altLang="en-US"/>
              <a:t>: This is a Many-to-Many (M:N) cardinality relationship.</a:t>
            </a:r>
            <a:endParaRPr lang="en-US" altLang="en-US"/>
          </a:p>
          <a:p>
            <a:endParaRPr lang="en-US" altLang="en-US"/>
          </a:p>
          <a:p>
            <a:r>
              <a:rPr lang="en-US" altLang="en-US" b="1"/>
              <a:t>2. Many to One Relationship</a:t>
            </a:r>
            <a:endParaRPr lang="en-US" altLang="en-US"/>
          </a:p>
          <a:p>
            <a:r>
              <a:rPr lang="en-US" altLang="en-US" b="1"/>
              <a:t>Symbol</a:t>
            </a:r>
            <a:r>
              <a:rPr lang="en-US" altLang="en-US"/>
              <a:t>: A diamond shape labeled "R" with a line connecting to one entity set (with multiple arrowheads) and another with a single arrowhead (→).</a:t>
            </a:r>
            <a:endParaRPr lang="en-US" altLang="en-US"/>
          </a:p>
          <a:p>
            <a:r>
              <a:rPr lang="en-US" altLang="en-US"/>
              <a:t>Meaning: Multiple entities in one set can be related to a single entity in another set. For example, many students can enroll in one course, but each student is linked to only one course at a time.</a:t>
            </a:r>
            <a:endParaRPr lang="en-US" altLang="en-US"/>
          </a:p>
          <a:p>
            <a:r>
              <a:rPr lang="en-US" altLang="en-US" b="1"/>
              <a:t>Context</a:t>
            </a:r>
            <a:r>
              <a:rPr lang="en-US" altLang="en-US"/>
              <a:t>: This is a Many-to-One (M:1) cardinality relationship.</a:t>
            </a:r>
            <a:endParaRPr lang="en-US" altLang="en-US"/>
          </a:p>
          <a:p>
            <a:endParaRPr lang="en-US" altLang="en-US"/>
          </a:p>
          <a:p>
            <a:r>
              <a:rPr lang="en-US" altLang="en-US" b="1"/>
              <a:t>3. One to One Relationship</a:t>
            </a:r>
            <a:endParaRPr lang="en-US" altLang="en-US" b="1"/>
          </a:p>
          <a:p>
            <a:r>
              <a:rPr lang="en-US" altLang="en-US" b="1"/>
              <a:t>Symbol</a:t>
            </a:r>
            <a:r>
              <a:rPr lang="en-US" altLang="en-US"/>
              <a:t>: A diamond shape labeled "R" with lines connecting to two entity sets, each with a single arrowhead (↔).</a:t>
            </a:r>
            <a:endParaRPr lang="en-US" altLang="en-US"/>
          </a:p>
          <a:p>
            <a:r>
              <a:rPr lang="en-US" altLang="en-US" b="1"/>
              <a:t>Meaning</a:t>
            </a:r>
            <a:r>
              <a:rPr lang="en-US" altLang="en-US"/>
              <a:t>: Each entity in one set is related to at most one entity in another set, and vice versa. For example, a person can have one passport, and a passport belongs to one person.</a:t>
            </a:r>
            <a:endParaRPr lang="en-US" altLang="en-US"/>
          </a:p>
          <a:p>
            <a:r>
              <a:rPr lang="en-US" altLang="en-US" b="1"/>
              <a:t>Context</a:t>
            </a:r>
            <a:r>
              <a:rPr lang="en-US" altLang="en-US"/>
              <a:t>: This is a One-to-One (1:1) cardinality relationship.</a:t>
            </a:r>
            <a:endParaRPr lang="en-US" altLang="en-US"/>
          </a:p>
          <a:p>
            <a:endParaRPr lang="en-US" altLang="en-US"/>
          </a:p>
          <a:p>
            <a:r>
              <a:rPr lang="en-US" altLang="en-US" b="1"/>
              <a:t>4. One to One Relationship</a:t>
            </a:r>
            <a:endParaRPr lang="en-US" altLang="en-US"/>
          </a:p>
          <a:p>
            <a:r>
              <a:rPr lang="en-US" altLang="en-US" b="1"/>
              <a:t>Symbol</a:t>
            </a:r>
            <a:r>
              <a:rPr lang="en-US" altLang="en-US"/>
              <a:t>: A diamond shape labeled "R" with lines connecting to two entity sets, each with a single arrowhead (↔).</a:t>
            </a:r>
            <a:endParaRPr lang="en-US" altLang="en-US"/>
          </a:p>
          <a:p>
            <a:r>
              <a:rPr lang="en-US" altLang="en-US" b="1"/>
              <a:t>Meaning</a:t>
            </a:r>
            <a:r>
              <a:rPr lang="en-US" altLang="en-US"/>
              <a:t>: Each entity in one set is related to at most one entity in another set, and vice versa. For example, a person can have one passport, and a passport belongs to one person.</a:t>
            </a:r>
            <a:endParaRPr lang="en-US" altLang="en-US"/>
          </a:p>
          <a:p>
            <a:r>
              <a:rPr lang="en-US" altLang="en-US" b="1"/>
              <a:t>Context</a:t>
            </a:r>
            <a:r>
              <a:rPr lang="en-US" altLang="en-US"/>
              <a:t>: This is a One-to-One (1:1) cardinality relationship.</a:t>
            </a:r>
            <a:endParaRPr lang="en-US" altLang="en-US"/>
          </a:p>
          <a:p>
            <a:endParaRPr lang="en-US" altLang="en-US"/>
          </a:p>
          <a:p>
            <a:r>
              <a:rPr lang="en-US" altLang="en-US" b="1"/>
              <a:t>5. Role Indicator</a:t>
            </a:r>
            <a:endParaRPr lang="en-US" altLang="en-US"/>
          </a:p>
          <a:p>
            <a:r>
              <a:rPr lang="en-US" altLang="en-US" b="1"/>
              <a:t>Symbol</a:t>
            </a:r>
            <a:r>
              <a:rPr lang="en-US" altLang="en-US"/>
              <a:t>: A diamond shape labeled "R" connected to an entity "E" with an attribute labeled "role-name".</a:t>
            </a:r>
            <a:endParaRPr lang="en-US" altLang="en-US"/>
          </a:p>
          <a:p>
            <a:r>
              <a:rPr lang="en-US" altLang="en-US" b="1"/>
              <a:t>Meaning</a:t>
            </a:r>
            <a:r>
              <a:rPr lang="en-US" altLang="en-US"/>
              <a:t>: Indicates a role that an entity plays in a relationship. For example, in a "Supervision" relationship, an employee might have roles like "supervisor" or "subordinate".</a:t>
            </a:r>
            <a:endParaRPr lang="en-US" altLang="en-US"/>
          </a:p>
          <a:p>
            <a:r>
              <a:rPr lang="en-US" altLang="en-US" b="1"/>
              <a:t>Context</a:t>
            </a:r>
            <a:r>
              <a:rPr lang="en-US" altLang="en-US"/>
              <a:t>: Useful in recursive relationships (e.g., "SUPERVISION" from your document) where the same entity set participates in multiple roles.</a:t>
            </a:r>
            <a:endParaRPr lang="en-US" altLang="en-US"/>
          </a:p>
          <a:p>
            <a:endParaRPr lang="en-US" altLang="en-US"/>
          </a:p>
          <a:p>
            <a:r>
              <a:rPr lang="en-US" altLang="en-US" b="1"/>
              <a:t>6. ISA (Specialization or Generalization)</a:t>
            </a:r>
            <a:endParaRPr lang="en-US" altLang="en-US"/>
          </a:p>
          <a:p>
            <a:r>
              <a:rPr lang="en-US" altLang="en-US" b="1"/>
              <a:t>Symbol</a:t>
            </a:r>
            <a:r>
              <a:rPr lang="en-US" altLang="en-US"/>
              <a:t>: A triangle labeled "ISA" pointing downward to a set of entities, representing a hierarchy.</a:t>
            </a:r>
            <a:endParaRPr lang="en-US" altLang="en-US"/>
          </a:p>
          <a:p>
            <a:r>
              <a:rPr lang="en-US" altLang="en-US" b="1"/>
              <a:t>Meaning</a:t>
            </a:r>
            <a:r>
              <a:rPr lang="en-US" altLang="en-US"/>
              <a:t>: Shows a generalization (bottom-up) or specialization (top-down) relationship between entity sets. For example, "Person" can be generalized into "Student" and "Teacher", or specialized from a general "Employee" into specific types.</a:t>
            </a:r>
            <a:endParaRPr lang="en-US" altLang="en-US"/>
          </a:p>
          <a:p>
            <a:r>
              <a:rPr lang="en-US" altLang="en-US" b="1"/>
              <a:t>Context</a:t>
            </a:r>
            <a:r>
              <a:rPr lang="en-US" altLang="en-US"/>
              <a:t>: Covered in your document under "Generalization" and "Specialization".</a:t>
            </a:r>
            <a:endParaRPr lang="en-US" altLang="en-US"/>
          </a:p>
          <a:p>
            <a:endParaRPr lang="en-US" altLang="en-US"/>
          </a:p>
          <a:p>
            <a:r>
              <a:rPr lang="en-US" altLang="en-US" b="1"/>
              <a:t>7. Total Generalization</a:t>
            </a:r>
            <a:endParaRPr lang="en-US" altLang="en-US"/>
          </a:p>
          <a:p>
            <a:r>
              <a:rPr lang="en-US" altLang="en-US" b="1"/>
              <a:t>Symbol</a:t>
            </a:r>
            <a:r>
              <a:rPr lang="en-US" altLang="en-US"/>
              <a:t>: An "ISA" triangle with a double line (||) at the base.</a:t>
            </a:r>
            <a:endParaRPr lang="en-US" altLang="en-US"/>
          </a:p>
          <a:p>
            <a:r>
              <a:rPr lang="en-US" altLang="en-US" b="1"/>
              <a:t>Meaning</a:t>
            </a:r>
            <a:r>
              <a:rPr lang="en-US" altLang="en-US"/>
              <a:t>: Indicates that every entity in the higher-level set must belong to at least one of the lower-level subsets (total participation). For example, every "Employee" must be either a "Manager" or a "Staff" member.</a:t>
            </a:r>
            <a:endParaRPr lang="en-US" altLang="en-US"/>
          </a:p>
          <a:p>
            <a:r>
              <a:rPr lang="en-US" altLang="en-US" b="1"/>
              <a:t>Context</a:t>
            </a:r>
            <a:r>
              <a:rPr lang="en-US" altLang="en-US"/>
              <a:t>: Relates to "Total participation" in your document, shown with double lines.</a:t>
            </a:r>
            <a:endParaRPr lang="en-US" altLang="en-US"/>
          </a:p>
          <a:p>
            <a:endParaRPr lang="en-US" altLang="en-US"/>
          </a:p>
          <a:p>
            <a:r>
              <a:rPr lang="en-US" altLang="en-US" b="1"/>
              <a:t>8. Disjoint Generalization</a:t>
            </a:r>
            <a:endParaRPr lang="en-US" altLang="en-US"/>
          </a:p>
          <a:p>
            <a:r>
              <a:rPr lang="en-US" altLang="en-US" b="1"/>
              <a:t>Symbol</a:t>
            </a:r>
            <a:r>
              <a:rPr lang="en-US" altLang="en-US"/>
              <a:t>: An "ISA" triangle with a "disjoint" label at the base.</a:t>
            </a:r>
            <a:endParaRPr lang="en-US" altLang="en-US"/>
          </a:p>
          <a:p>
            <a:r>
              <a:rPr lang="en-US" altLang="en-US" b="1"/>
              <a:t>Meaning</a:t>
            </a:r>
            <a:r>
              <a:rPr lang="en-US" altLang="en-US"/>
              <a:t>: Indicates that an entity in the higher-level set can belong to only one of the lower-level subsets, not multiple. For example, an "Employee" cannot be both a "Manager" and a "Staff" member simultaneously.</a:t>
            </a:r>
            <a:endParaRPr lang="en-US" altLang="en-US"/>
          </a:p>
          <a:p>
            <a:r>
              <a:rPr lang="en-US" altLang="en-US" b="1"/>
              <a:t>Context</a:t>
            </a:r>
            <a:r>
              <a:rPr lang="en-US" altLang="en-US"/>
              <a:t>: A constraint on specialization/generalization to ensure mutual exclusivity.</a:t>
            </a:r>
            <a:endParaRPr lang="en-US" altLang="en-US"/>
          </a:p>
          <a:p>
            <a:endParaRPr lang="en-US" altLang="en-US"/>
          </a:p>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b="1"/>
              <a:t>Total Participation</a:t>
            </a:r>
            <a:endParaRPr lang="en-US" altLang="en-US"/>
          </a:p>
          <a:p>
            <a:r>
              <a:rPr lang="en-US" altLang="en-US" b="1"/>
              <a:t>Definition</a:t>
            </a:r>
            <a:r>
              <a:rPr lang="en-US" altLang="en-US"/>
              <a:t>: In an Entity-Relationship (E-R) model, total participation means that every entity in an entity set must participate in at least one instance of the relationship set. In other words, no entity in that set can exist without being involved in the relationship.</a:t>
            </a:r>
            <a:endParaRPr lang="en-US" altLang="en-US"/>
          </a:p>
          <a:p>
            <a:r>
              <a:rPr lang="en-US" altLang="en-US" b="1"/>
              <a:t>Representation</a:t>
            </a:r>
            <a:r>
              <a:rPr lang="en-US" altLang="en-US"/>
              <a:t>: Indicated by a double line connecting the entity set to the relationship diamond in an E-R diagram.</a:t>
            </a:r>
            <a:endParaRPr lang="en-US" altLang="en-US"/>
          </a:p>
          <a:p>
            <a:r>
              <a:rPr lang="en-US" altLang="en-US" b="1"/>
              <a:t>Example from Slides</a:t>
            </a:r>
            <a:r>
              <a:rPr lang="en-US" altLang="en-US"/>
              <a:t>: The participation of the "loan" entity in the "borrower" relationship is total. This means every loan must have at least one customer associated with it via the borrower relationship (i.e., a loan cannot exist without a borrower).</a:t>
            </a:r>
            <a:endParaRPr lang="en-US" altLang="en-US"/>
          </a:p>
          <a:p>
            <a:endParaRPr lang="en-US" altLang="en-US"/>
          </a:p>
          <a:p>
            <a:r>
              <a:rPr lang="en-US" altLang="en-US" b="1"/>
              <a:t>Partial Participation</a:t>
            </a:r>
            <a:endParaRPr lang="en-US" altLang="en-US" b="1"/>
          </a:p>
          <a:p>
            <a:r>
              <a:rPr lang="en-US" altLang="en-US" b="1"/>
              <a:t>Definition</a:t>
            </a:r>
            <a:r>
              <a:rPr lang="en-US" altLang="en-US"/>
              <a:t>: Partial participation means that some entities in an entity set may not participate in any instance of the relationship set. Only certain entities are involved, while others can exist independently without the relationship.</a:t>
            </a:r>
            <a:endParaRPr lang="en-US" altLang="en-US"/>
          </a:p>
          <a:p>
            <a:r>
              <a:rPr lang="en-US" altLang="en-US" b="1"/>
              <a:t>Representation</a:t>
            </a:r>
            <a:r>
              <a:rPr lang="en-US" altLang="en-US"/>
              <a:t>: Indicated by a single line connecting the entity set to the relationship diamond in an E-R diagram.</a:t>
            </a:r>
            <a:endParaRPr lang="en-US" altLang="en-US"/>
          </a:p>
          <a:p>
            <a:r>
              <a:rPr lang="en-US" altLang="en-US" b="1"/>
              <a:t>Example from Slides</a:t>
            </a:r>
            <a:r>
              <a:rPr lang="en-US" altLang="en-US"/>
              <a:t>: The participation of the "customer" entity in the "borrower" relationship is partial. This means not every customer needs to have a loan; some customers might exist in the system without borrowing anything.</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b="1"/>
              <a:t>Generalization in E-R Diagrams</a:t>
            </a:r>
            <a:endParaRPr lang="en-US" altLang="en-US" b="1"/>
          </a:p>
          <a:p>
            <a:r>
              <a:rPr lang="en-US" altLang="en-US" b="1"/>
              <a:t>Definition</a:t>
            </a:r>
            <a:r>
              <a:rPr lang="en-US" altLang="en-US"/>
              <a:t>: Generalization is a bottom-up process where multiple lower-level entity sets (subsets) are combined into a single higher-level entity set (superclass) based on common characteristics.</a:t>
            </a:r>
            <a:endParaRPr lang="en-US" altLang="en-US"/>
          </a:p>
          <a:p>
            <a:r>
              <a:rPr lang="en-US" altLang="en-US" b="1"/>
              <a:t>Explanation</a:t>
            </a:r>
            <a:r>
              <a:rPr lang="en-US" altLang="en-US"/>
              <a:t>: It abstracts common attributes and relationships from specific entity types to create a more general entity. This is useful when you identify that several specific entities share similar properties.</a:t>
            </a:r>
            <a:endParaRPr lang="en-US" altLang="en-US"/>
          </a:p>
          <a:p>
            <a:r>
              <a:rPr lang="en-US" altLang="en-US" b="1"/>
              <a:t>Example</a:t>
            </a:r>
            <a:r>
              <a:rPr lang="en-US" altLang="en-US"/>
              <a:t>: In a university database, "Student," "Teacher," and "Staff" might be combined into a general "Person" entity, as they all share attributes like "name" and "ID."</a:t>
            </a:r>
            <a:endParaRPr lang="en-US" altLang="en-US"/>
          </a:p>
          <a:p>
            <a:r>
              <a:rPr lang="en-US" altLang="en-US" b="1"/>
              <a:t>Representation</a:t>
            </a:r>
            <a:r>
              <a:rPr lang="en-US" altLang="en-US"/>
              <a:t>: An "ISA" triangle points upward from the lower-level entities (e.g., Student, Teacher) to the higher-level entity (e.g., Person).</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b="1"/>
              <a:t>Specialization in E-R Diagrams</a:t>
            </a:r>
            <a:endParaRPr lang="en-US" altLang="en-US" b="1"/>
          </a:p>
          <a:p>
            <a:r>
              <a:rPr lang="en-US" altLang="en-US" b="1"/>
              <a:t>Definition</a:t>
            </a:r>
            <a:r>
              <a:rPr lang="en-US" altLang="en-US"/>
              <a:t>: Specialization is a top-down process where a higher-level entity set (superclass) is divided into multiple lower-level entity sets (subsets) based on specific distinguishing characteristics.</a:t>
            </a:r>
            <a:endParaRPr lang="en-US" altLang="en-US"/>
          </a:p>
          <a:p>
            <a:r>
              <a:rPr lang="en-US" altLang="en-US" b="1"/>
              <a:t>Explanation</a:t>
            </a:r>
            <a:r>
              <a:rPr lang="en-US" altLang="en-US"/>
              <a:t>: It refines a general entity into more specific types by adding unique attributes or relationships. This is useful when a general entity needs to be categorized into more detailed types.</a:t>
            </a:r>
            <a:endParaRPr lang="en-US" altLang="en-US"/>
          </a:p>
          <a:p>
            <a:r>
              <a:rPr lang="en-US" altLang="en-US" b="1"/>
              <a:t>Example</a:t>
            </a:r>
            <a:r>
              <a:rPr lang="en-US" altLang="en-US"/>
              <a:t>: Starting with a "Person" entity, it can be specialized into "Student" (with attributes like "enrollment_date") and "Teacher" (with attributes like "salary").</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p:cNvCxnSpPr/>
          <p:nvPr/>
        </p:nvCxnSpPr>
        <p:spPr>
          <a:xfrm>
            <a:off x="906463" y="4343400"/>
            <a:ext cx="740568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822960" y="758952"/>
            <a:ext cx="75438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12"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E86FB594-AA7F-45EB-BE10-44D39AC5E717}"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3"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4"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051A3721-EC2D-47DD-B741-79C5BD90F374}"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Franklin Gothic Book" panose="020B0503020102020204" pitchFamily="34" charset="0"/>
              </a:rPr>
            </a:fld>
            <a:endParaRPr lang="en-US" altLang="en-US" dirty="0">
              <a:latin typeface="Franklin Gothic Book" panose="020B05030201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1"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ACEBDD36-EEBD-49CF-98ED-EE1E11A3851D}"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2"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3"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051A3721-EC2D-47DD-B741-79C5BD90F374}"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Franklin Gothic Book" panose="020B0503020102020204" pitchFamily="34" charset="0"/>
              </a:rPr>
            </a:fld>
            <a:endParaRPr lang="en-US" altLang="en-US" dirty="0">
              <a:latin typeface="Franklin Gothic Book" panose="020B05030201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4" name="Rectangle 2"/>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p:cNvCxnSpPr/>
          <p:nvPr/>
        </p:nvCxnSpPr>
        <p:spPr>
          <a:xfrm>
            <a:off x="906463" y="4343400"/>
            <a:ext cx="740568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822960" y="758952"/>
            <a:ext cx="75438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12"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B5415DC7-E46B-43F1-A77C-3A4CC9171BCD}"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3"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4"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5"/>
            <a:ext cx="3703320" cy="4023359"/>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051A3721-EC2D-47DD-B741-79C5BD90F374}"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altLang="en-US" dirty="0">
                <a:latin typeface="Franklin Gothic Book" panose="020B0503020102020204" pitchFamily="34" charset="0"/>
              </a:rPr>
            </a:fld>
            <a:endParaRPr lang="en-US" altLang="en-US" dirty="0">
              <a:latin typeface="Franklin Gothic Book" panose="020B05030201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22960" y="2582335"/>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051A3721-EC2D-47DD-B741-79C5BD90F374}"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7" name="Footer Placeholder 6"/>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8" name="Slide Number Placeholder 7"/>
          <p:cNvSpPr>
            <a:spLocks noGrp="1"/>
          </p:cNvSpPr>
          <p:nvPr>
            <p:ph type="sldNum" sz="quarter" idx="12"/>
          </p:nvPr>
        </p:nvSpPr>
        <p:spPr/>
        <p:txBody>
          <a:bodyPr/>
          <a:p>
            <a:pPr lvl="0" eaLnBrk="1" hangingPunct="1">
              <a:buNone/>
            </a:pPr>
            <a:fld id="{9A0DB2DC-4C9A-4742-B13C-FB6460FD3503}" type="slidenum">
              <a:rPr lang="en-US" altLang="en-US" dirty="0">
                <a:latin typeface="Franklin Gothic Book" panose="020B0503020102020204" pitchFamily="34" charset="0"/>
              </a:rPr>
            </a:fld>
            <a:endParaRPr lang="en-US" altLang="en-US" dirty="0">
              <a:latin typeface="Franklin Gothic Book" panose="020B05030201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p>
            <a:pPr marL="0" marR="0" lvl="0" indent="0" algn="l" defTabSz="457200" rtl="0" eaLnBrk="1" fontAlgn="auto" latinLnBrk="0" hangingPunct="1">
              <a:lnSpc>
                <a:spcPct val="100000"/>
              </a:lnSpc>
              <a:spcBef>
                <a:spcPts val="0"/>
              </a:spcBef>
              <a:spcAft>
                <a:spcPts val="0"/>
              </a:spcAft>
              <a:buClrTx/>
              <a:buSzTx/>
              <a:buFontTx/>
              <a:buNone/>
              <a:defRPr/>
            </a:pPr>
            <a:fld id="{051A3721-EC2D-47DD-B741-79C5BD90F374}"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altLang="en-US" dirty="0">
                <a:latin typeface="Franklin Gothic Book" panose="020B0503020102020204" pitchFamily="34" charset="0"/>
              </a:rPr>
            </a:fld>
            <a:endParaRPr lang="en-US" altLang="en-US" dirty="0">
              <a:latin typeface="Franklin Gothic Book" panose="020B05030201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3175" y="6400800"/>
            <a:ext cx="9140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34125"/>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Date Placeholder 6"/>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325EB674-D26B-44AB-A695-309D4794B7B1}"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2" name="Footer Placeholder 7"/>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3" name="Slide Number Placeholder 8"/>
          <p:cNvSpPr>
            <a:spLocks noGrp="1"/>
          </p:cNvSpPr>
          <p:nvPr>
            <p:ph type="sldNum" sz="quarter" idx="4"/>
          </p:nvPr>
        </p:nvSpPr>
        <p:spPr>
          <a:xfrm>
            <a:off x="7424738" y="6459538"/>
            <a:ext cx="984250"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a:xfrm>
            <a:off x="0" y="0"/>
            <a:ext cx="3038475"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030538" y="0"/>
            <a:ext cx="4762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Date Placeholder 4"/>
          <p:cNvSpPr>
            <a:spLocks noGrp="1"/>
          </p:cNvSpPr>
          <p:nvPr>
            <p:ph type="dt" sz="half" idx="12"/>
          </p:nvPr>
        </p:nvSpPr>
        <p:spPr>
          <a:xfrm>
            <a:off x="349250" y="6459538"/>
            <a:ext cx="1963738" cy="365125"/>
          </a:xfrm>
          <a:prstGeom prst="rect">
            <a:avLst/>
          </a:prstGeom>
        </p:spPr>
        <p:txBody>
          <a:bodyPr vert="horz" lIns="91440" tIns="45720" rIns="91440" bIns="45720" rtlCol="0" anchor="ctr"/>
          <a:lstStyle>
            <a:lvl1pPr algn="l">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8D821B40-1B06-40E9-8319-0548A9552C6B}"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2" name="Footer Placeholder 5"/>
          <p:cNvSpPr>
            <a:spLocks noGrp="1"/>
          </p:cNvSpPr>
          <p:nvPr>
            <p:ph type="ftr" sz="quarter" idx="3"/>
          </p:nvPr>
        </p:nvSpPr>
        <p:spPr>
          <a:xfrm>
            <a:off x="3600450" y="6459538"/>
            <a:ext cx="3486150" cy="365125"/>
          </a:xfrm>
          <a:prstGeom prst="rect">
            <a:avLst/>
          </a:prstGeom>
        </p:spPr>
        <p:txBody>
          <a:bodyPr vert="horz" lIns="91440" tIns="45720" rIns="91440" bIns="45720" rtlCol="0" anchor="ctr"/>
          <a:lstStyle>
            <a:lvl1pPr algn="l">
              <a:defRPr>
                <a:solidFill>
                  <a:schemeClr val="tx2"/>
                </a:solidFill>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chemeClr val="tx2"/>
                </a:solidFill>
                <a:effectLst/>
                <a:uLnTx/>
                <a:uFillTx/>
                <a:latin typeface="+mn-lt"/>
                <a:ea typeface="+mn-ea"/>
                <a:cs typeface="+mn-cs"/>
              </a:rPr>
              <a:t>CF</a:t>
            </a:r>
            <a:endParaRPr kumimoji="0" lang="en-US" sz="900" b="0" i="0" u="none" strike="noStrike" kern="1200" cap="all" spc="0" normalizeH="0" baseline="0" noProof="0">
              <a:ln>
                <a:noFill/>
              </a:ln>
              <a:solidFill>
                <a:schemeClr val="tx2"/>
              </a:solidFill>
              <a:effectLst/>
              <a:uLnTx/>
              <a:uFillTx/>
              <a:latin typeface="+mn-lt"/>
              <a:ea typeface="+mn-ea"/>
              <a:cs typeface="+mn-cs"/>
            </a:endParaRPr>
          </a:p>
        </p:txBody>
      </p:sp>
      <p:sp>
        <p:nvSpPr>
          <p:cNvPr id="13" name="Slide Number Placeholder 6"/>
          <p:cNvSpPr>
            <a:spLocks noGrp="1"/>
          </p:cNvSpPr>
          <p:nvPr>
            <p:ph type="sldNum" sz="quarter" idx="4"/>
          </p:nvPr>
        </p:nvSpPr>
        <p:spPr>
          <a:xfrm>
            <a:off x="7424738" y="6459538"/>
            <a:ext cx="984250" cy="365125"/>
          </a:xfrm>
          <a:prstGeom prst="rect">
            <a:avLst/>
          </a:prstGeom>
        </p:spPr>
        <p:txBody>
          <a:bodyPr vert="horz" lIns="91440" tIns="45720" rIns="91440" bIns="45720" rtlCol="0" anchor="ctr"/>
          <a:p>
            <a:pPr algn="r" eaLnBrk="1" hangingPunct="1">
              <a:buNone/>
            </a:pPr>
            <a:fld id="{9A0DB2DC-4C9A-4742-B13C-FB6460FD3503}" type="slidenum">
              <a:rPr lang="en-US" altLang="en-US" dirty="0">
                <a:solidFill>
                  <a:schemeClr val="tx2"/>
                </a:solidFill>
              </a:rPr>
            </a:fld>
            <a:endParaRPr lang="en-US" altLang="en-US" dirty="0">
              <a:solidFill>
                <a:schemeClr val="tx2"/>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Pr>
        <a:solidFill>
          <a:schemeClr val="bg1"/>
        </a:solidFill>
        <a:effectLst/>
      </p:bgPr>
    </p:bg>
    <p:spTree>
      <p:nvGrpSpPr>
        <p:cNvPr id="1" name=""/>
        <p:cNvGrpSpPr/>
        <p:nvPr/>
      </p:nvGrpSpPr>
      <p:grpSpPr>
        <a:xfrm>
          <a:off x="0" y="0"/>
          <a:ext cx="0" cy="0"/>
          <a:chOff x="0" y="0"/>
          <a:chExt cx="0" cy="0"/>
        </a:xfrm>
      </p:grpSpPr>
      <p:sp>
        <p:nvSpPr>
          <p:cNvPr id="5" name="Rectangle 2"/>
          <p:cNvSpPr/>
          <p:nvPr/>
        </p:nvSpPr>
        <p:spPr>
          <a:xfrm>
            <a:off x="0" y="4953000"/>
            <a:ext cx="9142413"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4914900"/>
            <a:ext cx="9142413"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vert="horz" wrap="square" lIns="457200" tIns="457200" rIns="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200"/>
              </a:spcBef>
              <a:spcAft>
                <a:spcPts val="200"/>
              </a:spcAft>
              <a:buClr>
                <a:schemeClr val="accent1"/>
              </a:buClr>
              <a:buSzPct val="100000"/>
              <a:buFont typeface="Calibri" panose="020F0502020204030204" pitchFamily="34" charset="0"/>
              <a:buNone/>
              <a:defRPr/>
            </a:pPr>
            <a:r>
              <a:rPr kumimoji="0" lang="en-US" sz="3200"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Date Placeholder 4"/>
          <p:cNvSpPr>
            <a:spLocks noGrp="1"/>
          </p:cNvSpPr>
          <p:nvPr>
            <p:ph type="dt" sz="half" idx="12"/>
          </p:nvPr>
        </p:nvSpPr>
        <p:spPr>
          <a:xfrm>
            <a:off x="822325" y="6459538"/>
            <a:ext cx="1854200" cy="365125"/>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3CA61913-BC6D-45D5-82C0-6AFB44AB81A3}"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12" name="Footer Placeholder 5"/>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13" name="Slide Number Placeholder 6"/>
          <p:cNvSpPr>
            <a:spLocks noGrp="1"/>
          </p:cNvSpPr>
          <p:nvPr>
            <p:ph type="sldNum" sz="quarter" idx="4"/>
          </p:nvPr>
        </p:nvSpPr>
        <p:spPr>
          <a:xfrm>
            <a:off x="7424738" y="6459538"/>
            <a:ext cx="984250" cy="365125"/>
          </a:xfrm>
          <a:prstGeom prst="rect">
            <a:avLst/>
          </a:prstGeom>
        </p:spPr>
        <p:txBody>
          <a:bodyPr vert="horz" lIns="91440" tIns="45720" rIns="91440" bIns="45720" rtlCol="0" anchor="ctr"/>
          <a:p>
            <a:pPr algn="r" eaLnBrk="1" hangingPunct="1">
              <a:buNone/>
            </a:pPr>
            <a:fld id="{9A0DB2DC-4C9A-4742-B13C-FB6460FD3503}" type="slidenum">
              <a:rPr lang="en-US" altLang="en-US" dirty="0"/>
            </a:fld>
            <a:endParaRPr lang="en-US"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7" name="Rectangle 6"/>
          <p:cNvSpPr/>
          <p:nvPr/>
        </p:nvSpPr>
        <p:spPr>
          <a:xfrm>
            <a:off x="0" y="6400800"/>
            <a:ext cx="9144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9144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325" y="287338"/>
            <a:ext cx="7543800" cy="144938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a:xfrm>
            <a:off x="822325" y="1846263"/>
            <a:ext cx="7543800" cy="4022725"/>
          </a:xfrm>
          <a:prstGeom prst="rect">
            <a:avLst/>
          </a:prstGeom>
          <a:noFill/>
          <a:ln w="9525">
            <a:noFill/>
          </a:ln>
        </p:spPr>
        <p:txBody>
          <a:bodyPr lIns="0" rIns="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822325" y="6459538"/>
            <a:ext cx="18542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051A3721-EC2D-47DD-B741-79C5BD90F374}" type="datetime1">
              <a:rPr kumimoji="0" lang="en-US" sz="900" b="0" i="0" u="none" strike="noStrike" kern="1200" cap="none" spc="0" normalizeH="0" baseline="0" noProof="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a:spLocks noGrp="1"/>
          </p:cNvSpPr>
          <p:nvPr>
            <p:ph type="ftr" sz="quarter" idx="3"/>
          </p:nvPr>
        </p:nvSpPr>
        <p:spPr>
          <a:xfrm>
            <a:off x="2765425" y="6459538"/>
            <a:ext cx="36163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defRPr>
            </a:lvl1pP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a:spLocks noGrp="1"/>
          </p:cNvSpPr>
          <p:nvPr>
            <p:ph type="sldNum" sz="quarter" idx="4"/>
          </p:nvPr>
        </p:nvSpPr>
        <p:spPr>
          <a:xfrm>
            <a:off x="7424738" y="6459538"/>
            <a:ext cx="984250" cy="365125"/>
          </a:xfrm>
          <a:prstGeom prst="rect">
            <a:avLst/>
          </a:prstGeom>
        </p:spPr>
        <p:txBody>
          <a:bodyPr vert="horz" lIns="91440" tIns="45720" rIns="91440" bIns="45720" rtlCol="0" anchor="ctr"/>
          <a:lstStyle>
            <a:lvl1pPr algn="r">
              <a:defRPr sz="1000">
                <a:solidFill>
                  <a:srgbClr val="FFFFFF"/>
                </a:solidFill>
              </a:defRPr>
            </a:lvl1pPr>
          </a:lstStyle>
          <a:p>
            <a:pPr lvl="0" eaLnBrk="1" hangingPunct="1">
              <a:buNone/>
            </a:pPr>
            <a:fld id="{9A0DB2DC-4C9A-4742-B13C-FB6460FD3503}" type="slidenum">
              <a:rPr lang="en-US" altLang="en-US" dirty="0">
                <a:latin typeface="Franklin Gothic Book" panose="020B0503020102020204" pitchFamily="34" charset="0"/>
              </a:rPr>
            </a:fld>
            <a:endParaRPr lang="en-US" altLang="en-US" dirty="0">
              <a:latin typeface="Franklin Gothic Book" panose="020B0503020102020204" pitchFamily="34" charset="0"/>
            </a:endParaRPr>
          </a:p>
        </p:txBody>
      </p:sp>
      <p:cxnSp>
        <p:nvCxnSpPr>
          <p:cNvPr id="10" name="Straight Connector 9"/>
          <p:cNvCxnSpPr/>
          <p:nvPr/>
        </p:nvCxnSpPr>
        <p:spPr>
          <a:xfrm>
            <a:off x="895350" y="1738313"/>
            <a:ext cx="7475538"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2pPr>
      <a:lvl3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3pPr>
      <a:lvl4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4pPr>
      <a:lvl5pPr algn="l" rtl="0" eaLnBrk="0" fontAlgn="base" hangingPunct="0">
        <a:lnSpc>
          <a:spcPct val="85000"/>
        </a:lnSpc>
        <a:spcBef>
          <a:spcPct val="0"/>
        </a:spcBef>
        <a:spcAft>
          <a:spcPct val="0"/>
        </a:spcAft>
        <a:defRPr sz="4800">
          <a:solidFill>
            <a:srgbClr val="404040"/>
          </a:solidFill>
          <a:latin typeface="Constantia" panose="02030602050306030303" pitchFamily="18" charset="0"/>
        </a:defRPr>
      </a:lvl5pPr>
      <a:lvl6pPr marL="457200" algn="l" rtl="0" fontAlgn="base">
        <a:lnSpc>
          <a:spcPct val="85000"/>
        </a:lnSpc>
        <a:spcBef>
          <a:spcPct val="0"/>
        </a:spcBef>
        <a:spcAft>
          <a:spcPct val="0"/>
        </a:spcAft>
        <a:defRPr sz="4800">
          <a:solidFill>
            <a:srgbClr val="404040"/>
          </a:solidFill>
          <a:latin typeface="Constantia" panose="02030602050306030303" pitchFamily="18" charset="0"/>
        </a:defRPr>
      </a:lvl6pPr>
      <a:lvl7pPr marL="914400" algn="l" rtl="0" fontAlgn="base">
        <a:lnSpc>
          <a:spcPct val="85000"/>
        </a:lnSpc>
        <a:spcBef>
          <a:spcPct val="0"/>
        </a:spcBef>
        <a:spcAft>
          <a:spcPct val="0"/>
        </a:spcAft>
        <a:defRPr sz="4800">
          <a:solidFill>
            <a:srgbClr val="404040"/>
          </a:solidFill>
          <a:latin typeface="Constantia" panose="02030602050306030303" pitchFamily="18" charset="0"/>
        </a:defRPr>
      </a:lvl7pPr>
      <a:lvl8pPr marL="1371600" algn="l" rtl="0" fontAlgn="base">
        <a:lnSpc>
          <a:spcPct val="85000"/>
        </a:lnSpc>
        <a:spcBef>
          <a:spcPct val="0"/>
        </a:spcBef>
        <a:spcAft>
          <a:spcPct val="0"/>
        </a:spcAft>
        <a:defRPr sz="4800">
          <a:solidFill>
            <a:srgbClr val="404040"/>
          </a:solidFill>
          <a:latin typeface="Constantia" panose="02030602050306030303" pitchFamily="18" charset="0"/>
        </a:defRPr>
      </a:lvl8pPr>
      <a:lvl9pPr marL="1828800" algn="l" rtl="0" fontAlgn="base">
        <a:lnSpc>
          <a:spcPct val="85000"/>
        </a:lnSpc>
        <a:spcBef>
          <a:spcPct val="0"/>
        </a:spcBef>
        <a:spcAft>
          <a:spcPct val="0"/>
        </a:spcAft>
        <a:defRPr sz="4800">
          <a:solidFill>
            <a:srgbClr val="404040"/>
          </a:solidFill>
          <a:latin typeface="Constantia" panose="02030602050306030303" pitchFamily="18" charset="0"/>
        </a:defRPr>
      </a:lvl9pPr>
    </p:titleStyle>
    <p:body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geeksforgeeks.org/dbms/cardinality-in-dbms/"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hyperlink" Target="https://www.geeksforgeeks.org/dbms/degree-of-relations-in-dbms/"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79425" y="2870200"/>
            <a:ext cx="8181975" cy="2159000"/>
          </a:xfrm>
        </p:spPr>
        <p:txBody>
          <a:bodyPr vert="horz" lIns="91440" tIns="45720" rIns="91440" bIns="45720" rtlCol="0" anchor="b">
            <a:normAutofit/>
          </a:bodyPr>
          <a:lstStyle/>
          <a:p>
            <a:pPr marL="0" marR="0" lvl="0" indent="0" algn="ctr" defTabSz="914400" rtl="0" eaLnBrk="1" fontAlgn="auto" latinLnBrk="0" hangingPunct="1">
              <a:lnSpc>
                <a:spcPct val="85000"/>
              </a:lnSpc>
              <a:spcBef>
                <a:spcPct val="0"/>
              </a:spcBef>
              <a:spcAft>
                <a:spcPts val="0"/>
              </a:spcAft>
              <a:buClrTx/>
              <a:buSzTx/>
              <a:buFontTx/>
              <a:buNone/>
              <a:defRPr/>
            </a:pPr>
            <a:r>
              <a:rPr kumimoji="0" lang="en-US" sz="4400" b="0" i="0" u="none" strike="noStrike" kern="1200" cap="none" spc="-50" normalizeH="0" baseline="0" noProof="0" dirty="0">
                <a:ln>
                  <a:noFill/>
                </a:ln>
                <a:solidFill>
                  <a:schemeClr val="tx1">
                    <a:lumMod val="85000"/>
                    <a:lumOff val="15000"/>
                  </a:schemeClr>
                </a:solidFill>
                <a:effectLst/>
                <a:uLnTx/>
                <a:uFillTx/>
                <a:latin typeface="+mj-lt"/>
                <a:ea typeface="+mj-ea"/>
                <a:cs typeface="+mj-cs"/>
              </a:rPr>
              <a:t>Database Management System </a:t>
            </a:r>
            <a:br>
              <a:rPr kumimoji="0" lang="en-US" sz="4400" b="0" i="0" u="none" strike="noStrike" kern="1200" cap="none" spc="-50" normalizeH="0" baseline="0" noProof="0" dirty="0">
                <a:ln>
                  <a:noFill/>
                </a:ln>
                <a:solidFill>
                  <a:schemeClr val="tx1">
                    <a:lumMod val="85000"/>
                    <a:lumOff val="15000"/>
                  </a:schemeClr>
                </a:solidFill>
                <a:effectLst/>
                <a:uLnTx/>
                <a:uFillTx/>
                <a:latin typeface="+mj-lt"/>
                <a:ea typeface="+mj-ea"/>
                <a:cs typeface="+mj-cs"/>
              </a:rPr>
            </a:br>
            <a:br>
              <a:rPr kumimoji="0" lang="en-US" sz="4400" b="0" i="0" u="none" strike="noStrike" kern="1200" cap="none" spc="-50" normalizeH="0" baseline="0" noProof="0" dirty="0">
                <a:ln>
                  <a:noFill/>
                </a:ln>
                <a:solidFill>
                  <a:schemeClr val="tx1">
                    <a:lumMod val="85000"/>
                    <a:lumOff val="15000"/>
                  </a:schemeClr>
                </a:solidFill>
                <a:effectLst/>
                <a:uLnTx/>
                <a:uFillTx/>
                <a:latin typeface="+mj-lt"/>
                <a:ea typeface="+mj-ea"/>
                <a:cs typeface="+mj-cs"/>
              </a:rPr>
            </a:br>
            <a:r>
              <a:rPr kumimoji="0" lang="en-US" sz="4400" b="0" i="0" u="none" strike="noStrike" kern="1200" cap="none" spc="-50" normalizeH="0" baseline="0" noProof="0" dirty="0">
                <a:ln>
                  <a:noFill/>
                </a:ln>
                <a:solidFill>
                  <a:schemeClr val="tx1">
                    <a:lumMod val="85000"/>
                    <a:lumOff val="15000"/>
                  </a:schemeClr>
                </a:solidFill>
                <a:effectLst/>
                <a:uLnTx/>
                <a:uFillTx/>
                <a:latin typeface="+mj-lt"/>
                <a:ea typeface="+mj-ea"/>
                <a:cs typeface="+mj-cs"/>
              </a:rPr>
              <a:t>Lecture 3</a:t>
            </a:r>
            <a:endParaRPr kumimoji="0" lang="en-US" sz="4400" b="0" i="0" u="none" strike="noStrike" kern="1200" cap="none" spc="-50" normalizeH="0" baseline="0" noProof="0" dirty="0">
              <a:ln>
                <a:noFill/>
              </a:ln>
              <a:solidFill>
                <a:schemeClr val="tx1">
                  <a:lumMod val="85000"/>
                  <a:lumOff val="15000"/>
                </a:schemeClr>
              </a:solidFill>
              <a:effectLst/>
              <a:uLnTx/>
              <a:uFillTx/>
              <a:latin typeface="+mj-lt"/>
              <a:ea typeface="+mj-ea"/>
              <a:cs typeface="+mj-cs"/>
            </a:endParaRPr>
          </a:p>
        </p:txBody>
      </p:sp>
      <p:sp>
        <p:nvSpPr>
          <p:cNvPr id="3" name="Subtitle 2"/>
          <p:cNvSpPr>
            <a:spLocks noGrp="1"/>
          </p:cNvSpPr>
          <p:nvPr>
            <p:ph type="subTitle" idx="1"/>
          </p:nvPr>
        </p:nvSpPr>
        <p:spPr>
          <a:xfrm>
            <a:off x="627063" y="5029200"/>
            <a:ext cx="7886700" cy="579438"/>
          </a:xfrm>
        </p:spPr>
        <p:txBody>
          <a:bodyPr vert="horz" wrap="square" lIns="91440" tIns="45720" rIns="91440" bIns="45720" numCol="1" rtlCol="0" anchor="t" anchorCtr="0" compatLnSpc="1">
            <a:noAutofit/>
          </a:bodyPr>
          <a:lstStyle/>
          <a:p>
            <a:pPr marL="0" marR="0" lvl="0" indent="0" algn="ctr"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sz="1800" b="0" i="0" u="none" strike="noStrike" kern="1200" cap="all" spc="200" normalizeH="0" baseline="0" noProof="0" dirty="0">
                <a:ln>
                  <a:noFill/>
                </a:ln>
                <a:solidFill>
                  <a:schemeClr val="accent2"/>
                </a:solidFill>
                <a:effectLst/>
                <a:uLnTx/>
                <a:uFillTx/>
                <a:latin typeface="+mj-lt"/>
                <a:ea typeface="+mn-ea"/>
                <a:cs typeface="+mn-cs"/>
              </a:rPr>
              <a:t>Engr. Dr SAIMA WASEEM</a:t>
            </a:r>
            <a:endParaRPr kumimoji="0" lang="en-US" sz="1800" b="0" i="0" u="none" strike="noStrike" kern="1200" cap="all" spc="200" normalizeH="0" baseline="0" noProof="0" dirty="0">
              <a:ln>
                <a:noFill/>
              </a:ln>
              <a:solidFill>
                <a:schemeClr val="accent2"/>
              </a:solidFill>
              <a:effectLst/>
              <a:uLnTx/>
              <a:uFillTx/>
              <a:latin typeface="+mj-lt"/>
              <a:ea typeface="+mn-ea"/>
              <a:cs typeface="+mn-cs"/>
            </a:endParaRPr>
          </a:p>
          <a:p>
            <a:pPr marL="0" marR="0" lvl="0" indent="0" algn="ctr"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sz="1800" b="0" i="0" u="none" strike="noStrike" kern="1200" cap="all" spc="200" normalizeH="0" baseline="0" noProof="0" dirty="0">
                <a:ln>
                  <a:noFill/>
                </a:ln>
                <a:solidFill>
                  <a:schemeClr val="tx1">
                    <a:lumMod val="85000"/>
                    <a:lumOff val="15000"/>
                  </a:schemeClr>
                </a:solidFill>
                <a:effectLst/>
                <a:uLnTx/>
                <a:uFillTx/>
                <a:latin typeface="+mj-lt"/>
                <a:ea typeface="+mn-ea"/>
                <a:cs typeface="+mn-cs"/>
              </a:rPr>
              <a:t>School of Systems and Technology (SST) </a:t>
            </a:r>
            <a:endParaRPr kumimoji="0" lang="en-US" sz="1800" b="0" i="0" u="none" strike="noStrike" kern="1200" cap="all" spc="200" normalizeH="0" baseline="0" noProof="0" dirty="0">
              <a:ln>
                <a:noFill/>
              </a:ln>
              <a:solidFill>
                <a:schemeClr val="tx1">
                  <a:lumMod val="85000"/>
                  <a:lumOff val="15000"/>
                </a:schemeClr>
              </a:solidFill>
              <a:effectLst/>
              <a:uLnTx/>
              <a:uFillTx/>
              <a:latin typeface="+mj-lt"/>
              <a:ea typeface="+mn-ea"/>
              <a:cs typeface="+mn-cs"/>
            </a:endParaRPr>
          </a:p>
          <a:p>
            <a:pPr marL="0" marR="0" lvl="0" indent="0" algn="ctr"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r>
              <a:rPr kumimoji="0" lang="en-US" sz="1800" b="0" i="0" u="none" strike="noStrike" kern="1200" cap="all" spc="200" normalizeH="0" baseline="0" noProof="0" dirty="0">
                <a:ln>
                  <a:noFill/>
                </a:ln>
                <a:solidFill>
                  <a:schemeClr val="tx1">
                    <a:lumMod val="85000"/>
                    <a:lumOff val="15000"/>
                  </a:schemeClr>
                </a:solidFill>
                <a:effectLst/>
                <a:uLnTx/>
                <a:uFillTx/>
                <a:latin typeface="+mj-lt"/>
                <a:ea typeface="+mn-ea"/>
                <a:cs typeface="+mn-cs"/>
              </a:rPr>
              <a:t>Artificial Intelligence Faculty</a:t>
            </a:r>
            <a:endParaRPr kumimoji="0" lang="en-US" sz="1800" b="0" i="0" u="none" strike="noStrike" kern="1200" cap="all" spc="200" normalizeH="0" baseline="0" noProof="0" dirty="0">
              <a:ln>
                <a:noFill/>
              </a:ln>
              <a:solidFill>
                <a:schemeClr val="tx1">
                  <a:lumMod val="85000"/>
                  <a:lumOff val="15000"/>
                </a:schemeClr>
              </a:solidFill>
              <a:effectLst/>
              <a:uLnTx/>
              <a:uFillTx/>
              <a:latin typeface="+mj-lt"/>
              <a:ea typeface="+mn-ea"/>
              <a:cs typeface="+mn-cs"/>
            </a:endParaRPr>
          </a:p>
          <a:p>
            <a:pPr marL="0" marR="0" lvl="0" indent="0" algn="ctr"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endParaRPr kumimoji="0" lang="en-US" sz="1200" b="0" i="0" u="none" strike="noStrike" kern="1200" cap="all" spc="200" normalizeH="0" baseline="0" noProof="0" dirty="0">
              <a:ln>
                <a:noFill/>
              </a:ln>
              <a:solidFill>
                <a:schemeClr val="tx1">
                  <a:lumMod val="85000"/>
                  <a:lumOff val="15000"/>
                </a:schemeClr>
              </a:solidFill>
              <a:effectLst/>
              <a:uLnTx/>
              <a:uFillTx/>
              <a:latin typeface="+mj-lt"/>
              <a:ea typeface="+mn-ea"/>
              <a:cs typeface="+mn-cs"/>
            </a:endParaRPr>
          </a:p>
          <a:p>
            <a:pPr marL="0" marR="0" lvl="0" indent="0" algn="ctr"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endParaRPr kumimoji="0" lang="en-US" sz="1200" b="0" i="0" u="none" strike="noStrike" kern="1200" cap="all" spc="200" normalizeH="0" baseline="0" noProof="0" dirty="0">
              <a:ln>
                <a:noFill/>
              </a:ln>
              <a:solidFill>
                <a:schemeClr val="tx1">
                  <a:lumMod val="85000"/>
                  <a:lumOff val="15000"/>
                </a:schemeClr>
              </a:solidFill>
              <a:effectLst/>
              <a:uLnTx/>
              <a:uFillTx/>
              <a:latin typeface="+mj-lt"/>
              <a:ea typeface="+mn-ea"/>
              <a:cs typeface="+mn-cs"/>
            </a:endParaRPr>
          </a:p>
          <a:p>
            <a:pPr marL="0" marR="0" lvl="0" indent="0" algn="ctr"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None/>
              <a:defRPr/>
            </a:pPr>
            <a:endParaRPr kumimoji="0" lang="en-US" sz="1200" b="0" i="0" u="none" strike="noStrike" kern="1200" cap="all" spc="200" normalizeH="0" baseline="0" noProof="0" dirty="0">
              <a:ln>
                <a:noFill/>
              </a:ln>
              <a:solidFill>
                <a:schemeClr val="tx1">
                  <a:lumMod val="85000"/>
                  <a:lumOff val="15000"/>
                </a:schemeClr>
              </a:solidFill>
              <a:effectLst/>
              <a:uLnTx/>
              <a:uFillTx/>
              <a:latin typeface="+mj-lt"/>
              <a:ea typeface="+mn-ea"/>
              <a:cs typeface="+mn-cs"/>
            </a:endParaRPr>
          </a:p>
        </p:txBody>
      </p:sp>
      <p:pic>
        <p:nvPicPr>
          <p:cNvPr id="9220" name="Picture 4"/>
          <p:cNvPicPr>
            <a:picLocks noChangeAspect="1"/>
          </p:cNvPicPr>
          <p:nvPr/>
        </p:nvPicPr>
        <p:blipFill>
          <a:blip r:embed="rId1"/>
          <a:stretch>
            <a:fillRect/>
          </a:stretch>
        </p:blipFill>
        <p:spPr>
          <a:xfrm>
            <a:off x="3711575" y="1338263"/>
            <a:ext cx="1477963" cy="1714500"/>
          </a:xfrm>
          <a:prstGeom prst="rect">
            <a:avLst/>
          </a:prstGeom>
          <a:noFill/>
          <a:ln w="9525">
            <a:noFill/>
          </a:ln>
        </p:spPr>
      </p:pic>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charRg st="0" end="22"/>
                                            </p:txEl>
                                          </p:spTgt>
                                        </p:tgtEl>
                                        <p:attrNameLst>
                                          <p:attrName>style.visibility</p:attrName>
                                        </p:attrNameLst>
                                      </p:cBhvr>
                                      <p:to>
                                        <p:strVal val="visible"/>
                                      </p:to>
                                    </p:set>
                                    <p:animEffect transition="in" filter="fade">
                                      <p:cBhvr>
                                        <p:cTn id="14" dur="1000"/>
                                        <p:tgtEl>
                                          <p:spTgt spid="3">
                                            <p:txEl>
                                              <p:charRg st="0" end="22"/>
                                            </p:txEl>
                                          </p:spTgt>
                                        </p:tgtEl>
                                      </p:cBhvr>
                                    </p:animEffect>
                                    <p:anim calcmode="lin" valueType="num">
                                      <p:cBhvr>
                                        <p:cTn id="15" dur="1000" fill="hold"/>
                                        <p:tgtEl>
                                          <p:spTgt spid="3">
                                            <p:txEl>
                                              <p:charRg st="0" end="2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charRg st="0" end="2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charRg st="22" end="62"/>
                                            </p:txEl>
                                          </p:spTgt>
                                        </p:tgtEl>
                                        <p:attrNameLst>
                                          <p:attrName>style.visibility</p:attrName>
                                        </p:attrNameLst>
                                      </p:cBhvr>
                                      <p:to>
                                        <p:strVal val="visible"/>
                                      </p:to>
                                    </p:set>
                                    <p:animEffect transition="in" filter="fade">
                                      <p:cBhvr>
                                        <p:cTn id="21" dur="1000"/>
                                        <p:tgtEl>
                                          <p:spTgt spid="3">
                                            <p:txEl>
                                              <p:charRg st="22" end="62"/>
                                            </p:txEl>
                                          </p:spTgt>
                                        </p:tgtEl>
                                      </p:cBhvr>
                                    </p:animEffect>
                                    <p:anim calcmode="lin" valueType="num">
                                      <p:cBhvr>
                                        <p:cTn id="22" dur="1000" fill="hold"/>
                                        <p:tgtEl>
                                          <p:spTgt spid="3">
                                            <p:txEl>
                                              <p:charRg st="22" end="6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charRg st="22" end="6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charRg st="62" end="94"/>
                                            </p:txEl>
                                          </p:spTgt>
                                        </p:tgtEl>
                                        <p:attrNameLst>
                                          <p:attrName>style.visibility</p:attrName>
                                        </p:attrNameLst>
                                      </p:cBhvr>
                                      <p:to>
                                        <p:strVal val="visible"/>
                                      </p:to>
                                    </p:set>
                                    <p:animEffect transition="in" filter="fade">
                                      <p:cBhvr>
                                        <p:cTn id="28" dur="1000"/>
                                        <p:tgtEl>
                                          <p:spTgt spid="3">
                                            <p:txEl>
                                              <p:charRg st="62" end="94"/>
                                            </p:txEl>
                                          </p:spTgt>
                                        </p:tgtEl>
                                      </p:cBhvr>
                                    </p:animEffect>
                                    <p:anim calcmode="lin" valueType="num">
                                      <p:cBhvr>
                                        <p:cTn id="29" dur="1000" fill="hold"/>
                                        <p:tgtEl>
                                          <p:spTgt spid="3">
                                            <p:txEl>
                                              <p:charRg st="62" end="9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charRg st="62" end="9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
        <p:nvSpPr>
          <p:cNvPr id="18437" name="TextBox 6"/>
          <p:cNvSpPr txBox="1"/>
          <p:nvPr/>
        </p:nvSpPr>
        <p:spPr>
          <a:xfrm>
            <a:off x="914400" y="1143000"/>
            <a:ext cx="7315200" cy="646113"/>
          </a:xfrm>
          <a:prstGeom prst="rect">
            <a:avLst/>
          </a:prstGeom>
          <a:noFill/>
          <a:ln w="9525">
            <a:noFill/>
          </a:ln>
        </p:spPr>
        <p:txBody>
          <a:bodyPr>
            <a:spAutoFit/>
          </a:bodyPr>
          <a:p>
            <a:pPr>
              <a:buNone/>
            </a:pPr>
            <a:r>
              <a:rPr sz="3600" b="1" dirty="0">
                <a:solidFill>
                  <a:srgbClr val="273239"/>
                </a:solidFill>
                <a:latin typeface="Nunito" pitchFamily="2" charset="0"/>
              </a:rPr>
              <a:t>Degree of a Relationship Set</a:t>
            </a:r>
            <a:endParaRPr sz="3600" b="1" dirty="0">
              <a:solidFill>
                <a:srgbClr val="273239"/>
              </a:solidFill>
              <a:latin typeface="Nunito" pitchFamily="2" charset="0"/>
            </a:endParaRPr>
          </a:p>
        </p:txBody>
      </p:sp>
      <p:sp>
        <p:nvSpPr>
          <p:cNvPr id="18438" name="TextBox 8"/>
          <p:cNvSpPr txBox="1"/>
          <p:nvPr/>
        </p:nvSpPr>
        <p:spPr>
          <a:xfrm>
            <a:off x="609600" y="1905000"/>
            <a:ext cx="8077200" cy="1570038"/>
          </a:xfrm>
          <a:prstGeom prst="rect">
            <a:avLst/>
          </a:prstGeom>
          <a:noFill/>
          <a:ln w="9525">
            <a:noFill/>
          </a:ln>
        </p:spPr>
        <p:txBody>
          <a:bodyPr>
            <a:spAutoFit/>
          </a:bodyPr>
          <a:p>
            <a:pPr>
              <a:buNone/>
            </a:pPr>
            <a:r>
              <a:rPr sz="2400" b="1" dirty="0">
                <a:solidFill>
                  <a:srgbClr val="273239"/>
                </a:solidFill>
                <a:latin typeface="Nunito" pitchFamily="2" charset="0"/>
              </a:rPr>
              <a:t>2. Binary Relationship:</a:t>
            </a:r>
            <a:r>
              <a:rPr sz="2400" dirty="0">
                <a:solidFill>
                  <a:srgbClr val="273239"/>
                </a:solidFill>
                <a:latin typeface="Nunito" pitchFamily="2" charset="0"/>
              </a:rPr>
              <a:t> When there are TWO entities set participating in a relationship, the relationship is called a binary relationship. For example, a Student is enrolled in a Course.</a:t>
            </a:r>
            <a:endParaRPr sz="2400" dirty="0">
              <a:latin typeface="Franklin Gothic Book" panose="020B0503020102020204" pitchFamily="34" charset="0"/>
            </a:endParaRPr>
          </a:p>
        </p:txBody>
      </p:sp>
      <p:pic>
        <p:nvPicPr>
          <p:cNvPr id="18439" name="Picture 10"/>
          <p:cNvPicPr>
            <a:picLocks noChangeAspect="1"/>
          </p:cNvPicPr>
          <p:nvPr/>
        </p:nvPicPr>
        <p:blipFill>
          <a:blip r:embed="rId1"/>
          <a:stretch>
            <a:fillRect/>
          </a:stretch>
        </p:blipFill>
        <p:spPr>
          <a:xfrm>
            <a:off x="411163" y="3886200"/>
            <a:ext cx="8321675" cy="15652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
        <p:nvSpPr>
          <p:cNvPr id="19461" name="TextBox 2"/>
          <p:cNvSpPr txBox="1"/>
          <p:nvPr/>
        </p:nvSpPr>
        <p:spPr>
          <a:xfrm>
            <a:off x="914400" y="1143000"/>
            <a:ext cx="7315200" cy="646113"/>
          </a:xfrm>
          <a:prstGeom prst="rect">
            <a:avLst/>
          </a:prstGeom>
          <a:noFill/>
          <a:ln w="9525">
            <a:noFill/>
          </a:ln>
        </p:spPr>
        <p:txBody>
          <a:bodyPr>
            <a:spAutoFit/>
          </a:bodyPr>
          <a:p>
            <a:pPr>
              <a:buNone/>
            </a:pPr>
            <a:r>
              <a:rPr sz="3600" b="1" dirty="0">
                <a:solidFill>
                  <a:srgbClr val="273239"/>
                </a:solidFill>
                <a:latin typeface="Nunito" pitchFamily="2" charset="0"/>
              </a:rPr>
              <a:t>Degree of a Relationship Set</a:t>
            </a:r>
            <a:endParaRPr sz="3600" b="1" dirty="0">
              <a:solidFill>
                <a:srgbClr val="273239"/>
              </a:solidFill>
              <a:latin typeface="Nunito" pitchFamily="2" charset="0"/>
            </a:endParaRPr>
          </a:p>
        </p:txBody>
      </p:sp>
      <p:sp>
        <p:nvSpPr>
          <p:cNvPr id="19462" name="TextBox 7"/>
          <p:cNvSpPr txBox="1"/>
          <p:nvPr/>
        </p:nvSpPr>
        <p:spPr>
          <a:xfrm>
            <a:off x="595313" y="2093913"/>
            <a:ext cx="7953375" cy="2409825"/>
          </a:xfrm>
          <a:prstGeom prst="rect">
            <a:avLst/>
          </a:prstGeom>
          <a:noFill/>
          <a:ln w="9525">
            <a:noFill/>
          </a:ln>
        </p:spPr>
        <p:txBody>
          <a:bodyPr>
            <a:spAutoFit/>
          </a:bodyPr>
          <a:p>
            <a:pPr algn="just">
              <a:spcAft>
                <a:spcPts val="750"/>
              </a:spcAft>
              <a:buNone/>
            </a:pPr>
            <a:r>
              <a:rPr sz="2400" b="1" dirty="0">
                <a:solidFill>
                  <a:srgbClr val="273239"/>
                </a:solidFill>
                <a:latin typeface="Nunito" pitchFamily="2" charset="0"/>
              </a:rPr>
              <a:t>3. Ternary Relationship:</a:t>
            </a:r>
            <a:r>
              <a:rPr sz="2400" dirty="0">
                <a:solidFill>
                  <a:srgbClr val="273239"/>
                </a:solidFill>
                <a:latin typeface="Nunito" pitchFamily="2" charset="0"/>
              </a:rPr>
              <a:t> When there are three entity sets participating in a relationship, the relationship is called a ternary relationship.</a:t>
            </a:r>
            <a:endParaRPr sz="2400" dirty="0">
              <a:solidFill>
                <a:srgbClr val="273239"/>
              </a:solidFill>
              <a:latin typeface="Nunito" pitchFamily="2" charset="0"/>
            </a:endParaRPr>
          </a:p>
          <a:p>
            <a:pPr algn="just">
              <a:spcAft>
                <a:spcPts val="750"/>
              </a:spcAft>
              <a:buNone/>
            </a:pPr>
            <a:r>
              <a:rPr sz="2400" b="1" dirty="0">
                <a:solidFill>
                  <a:srgbClr val="273239"/>
                </a:solidFill>
                <a:latin typeface="Nunito" pitchFamily="2" charset="0"/>
              </a:rPr>
              <a:t>4. N-ary Relationship:</a:t>
            </a:r>
            <a:r>
              <a:rPr sz="2400" dirty="0">
                <a:solidFill>
                  <a:srgbClr val="273239"/>
                </a:solidFill>
                <a:latin typeface="Nunito" pitchFamily="2" charset="0"/>
              </a:rPr>
              <a:t> When there are n entities set participating in a relationship, the relationship is called an n-ary relationship.</a:t>
            </a:r>
            <a:endParaRPr sz="2400" dirty="0">
              <a:solidFill>
                <a:srgbClr val="273239"/>
              </a:solidFill>
              <a:latin typeface="Nunito"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Rectangle 2"/>
          <p:cNvSpPr>
            <a:spLocks noGrp="1" noChangeArrowheads="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altLang="en-US" sz="3100" b="0" i="0" u="none" strike="noStrike" kern="1200" cap="none" spc="-50" normalizeH="0" baseline="0" noProof="0">
                <a:ln>
                  <a:noFill/>
                </a:ln>
                <a:solidFill>
                  <a:srgbClr val="404040"/>
                </a:solidFill>
                <a:effectLst/>
                <a:uLnTx/>
                <a:uFillTx/>
                <a:latin typeface="+mj-lt"/>
                <a:ea typeface="+mj-ea"/>
                <a:cs typeface="+mj-cs"/>
              </a:rPr>
              <a:t>E-R</a:t>
            </a:r>
            <a:r>
              <a:rPr kumimoji="0" lang="en-US" altLang="en-US" sz="4800" b="0" i="0" u="none" strike="noStrike" kern="1200" cap="none" spc="-50" normalizeH="0" baseline="0" noProof="0">
                <a:ln>
                  <a:noFill/>
                </a:ln>
                <a:solidFill>
                  <a:srgbClr val="404040"/>
                </a:solidFill>
                <a:effectLst/>
                <a:uLnTx/>
                <a:uFillTx/>
                <a:latin typeface="+mj-lt"/>
                <a:ea typeface="+mj-ea"/>
                <a:cs typeface="+mj-cs"/>
              </a:rPr>
              <a:t> Diagram with a Ternary Relationship</a:t>
            </a:r>
            <a:endParaRPr kumimoji="0" lang="en-US" altLang="en-US" sz="4800" b="0" i="0" u="none" strike="noStrike" kern="1200" cap="none" spc="-50" normalizeH="0" baseline="0" noProof="0">
              <a:ln>
                <a:noFill/>
              </a:ln>
              <a:solidFill>
                <a:srgbClr val="404040"/>
              </a:solidFill>
              <a:effectLst/>
              <a:uLnTx/>
              <a:uFillTx/>
              <a:latin typeface="+mj-lt"/>
              <a:ea typeface="+mj-ea"/>
              <a:cs typeface="+mj-cs"/>
            </a:endParaRPr>
          </a:p>
        </p:txBody>
      </p:sp>
      <p:pic>
        <p:nvPicPr>
          <p:cNvPr id="20483" name="Picture 3"/>
          <p:cNvPicPr>
            <a:picLocks noChangeAspect="1"/>
          </p:cNvPicPr>
          <p:nvPr/>
        </p:nvPicPr>
        <p:blipFill>
          <a:blip r:embed="rId1"/>
          <a:srcRect l="1160" t="27061" r="774" b="26804"/>
          <a:stretch>
            <a:fillRect/>
          </a:stretch>
        </p:blipFill>
        <p:spPr>
          <a:xfrm>
            <a:off x="304800" y="2166938"/>
            <a:ext cx="8278813" cy="2921000"/>
          </a:xfrm>
          <a:prstGeom prst="rect">
            <a:avLst/>
          </a:prstGeom>
          <a:noFill/>
          <a:ln w="76200" cap="flat" cmpd="tri">
            <a:solidFill>
              <a:schemeClr val="tx2"/>
            </a:solidFill>
            <a:prstDash val="solid"/>
            <a:miter/>
            <a:headEnd type="none" w="med" len="med"/>
            <a:tailEnd type="none" w="med" len="me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1" i="0" u="none" strike="noStrike" kern="1200" cap="none" spc="-50" normalizeH="0" baseline="0" noProof="0" dirty="0">
                <a:ln>
                  <a:noFill/>
                </a:ln>
                <a:solidFill>
                  <a:srgbClr val="404040"/>
                </a:solidFill>
                <a:effectLst/>
                <a:uLnTx/>
                <a:uFillTx/>
                <a:latin typeface="+mj-lt"/>
                <a:ea typeface="+mj-ea"/>
                <a:cs typeface="+mj-cs"/>
              </a:rPr>
              <a:t>Cardinality in ER Model</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21507" name="Content Placeholder 2"/>
          <p:cNvSpPr>
            <a:spLocks noGrp="1"/>
          </p:cNvSpPr>
          <p:nvPr>
            <p:ph idx="1"/>
          </p:nvPr>
        </p:nvSpPr>
        <p:spPr/>
        <p:txBody>
          <a:bodyPr vert="horz" wrap="square" lIns="0" tIns="45720" rIns="0" bIns="45720" anchor="t" anchorCtr="0"/>
          <a:p>
            <a:r>
              <a:rPr sz="2400" dirty="0">
                <a:solidFill>
                  <a:schemeClr val="tx1"/>
                </a:solidFill>
              </a:rPr>
              <a:t>The maximum number of times an entity of an entity set participates in a relationship set is known as</a:t>
            </a:r>
            <a:r>
              <a:rPr sz="2400" u="sng" dirty="0">
                <a:solidFill>
                  <a:schemeClr val="tx1"/>
                </a:solidFill>
                <a:hlinkClick r:id="rId1"/>
              </a:rPr>
              <a:t> cardinality</a:t>
            </a:r>
            <a:r>
              <a:rPr sz="2400" dirty="0">
                <a:solidFill>
                  <a:schemeClr val="tx1"/>
                </a:solidFill>
              </a:rPr>
              <a:t>.</a:t>
            </a:r>
            <a:endParaRPr sz="2400" dirty="0">
              <a:solidFill>
                <a:schemeClr val="tx1"/>
              </a:solidFill>
            </a:endParaRPr>
          </a:p>
          <a:p>
            <a:r>
              <a:rPr sz="2400" dirty="0">
                <a:solidFill>
                  <a:schemeClr val="tx1"/>
                </a:solidFill>
              </a:rPr>
              <a:t>Cardinality can be of different types:</a:t>
            </a:r>
            <a:endParaRPr sz="2400" dirty="0">
              <a:solidFill>
                <a:schemeClr val="tx1"/>
              </a:solidFill>
            </a:endParaRPr>
          </a:p>
          <a:p>
            <a:endParaRPr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
        <p:nvSpPr>
          <p:cNvPr id="22533" name="TextBox 8"/>
          <p:cNvSpPr txBox="1"/>
          <p:nvPr/>
        </p:nvSpPr>
        <p:spPr>
          <a:xfrm>
            <a:off x="762000" y="1895475"/>
            <a:ext cx="7696200" cy="2595563"/>
          </a:xfrm>
          <a:prstGeom prst="rect">
            <a:avLst/>
          </a:prstGeom>
          <a:noFill/>
          <a:ln w="9525">
            <a:noFill/>
          </a:ln>
        </p:spPr>
        <p:txBody>
          <a:bodyPr>
            <a:spAutoFit/>
          </a:bodyPr>
          <a:p>
            <a:pPr algn="just">
              <a:spcAft>
                <a:spcPts val="750"/>
              </a:spcAft>
              <a:buNone/>
            </a:pPr>
            <a:r>
              <a:rPr sz="2400" dirty="0">
                <a:solidFill>
                  <a:srgbClr val="273239"/>
                </a:solidFill>
                <a:latin typeface="Nunito" pitchFamily="2" charset="0"/>
              </a:rPr>
              <a:t>When each entity in each entity set can take part only once in the relationship, the cardinality is one-to-one. Let us assume that a male can marry one female and a female can marry one male. So the relationship will be one-to-one.</a:t>
            </a:r>
            <a:endParaRPr sz="2400" dirty="0">
              <a:solidFill>
                <a:srgbClr val="273239"/>
              </a:solidFill>
              <a:latin typeface="Nunito" pitchFamily="2" charset="0"/>
            </a:endParaRPr>
          </a:p>
          <a:p>
            <a:pPr>
              <a:buNone/>
            </a:pPr>
            <a:br>
              <a:rPr dirty="0">
                <a:latin typeface="Franklin Gothic Book" panose="020B0503020102020204" pitchFamily="34" charset="0"/>
              </a:rPr>
            </a:br>
            <a:endParaRPr dirty="0">
              <a:latin typeface="Franklin Gothic Book" panose="020B0503020102020204" pitchFamily="34" charset="0"/>
            </a:endParaRPr>
          </a:p>
        </p:txBody>
      </p:sp>
      <p:sp>
        <p:nvSpPr>
          <p:cNvPr id="11" name="TextBox 10"/>
          <p:cNvSpPr txBox="1"/>
          <p:nvPr/>
        </p:nvSpPr>
        <p:spPr>
          <a:xfrm>
            <a:off x="811213" y="914400"/>
            <a:ext cx="4572000" cy="830263"/>
          </a:xfrm>
          <a:prstGeom prst="rect">
            <a:avLst/>
          </a:prstGeom>
          <a:noFill/>
        </p:spPr>
        <p:txBody>
          <a:bodyPr wrap="square">
            <a:spAutoFit/>
          </a:bodyPr>
          <a:lstStyle/>
          <a:p>
            <a:pPr marR="0" defTabSz="457200">
              <a:spcBef>
                <a:spcPts val="1800"/>
              </a:spcBef>
              <a:spcAft>
                <a:spcPts val="1800"/>
              </a:spcAft>
              <a:buClrTx/>
              <a:buSzTx/>
              <a:buFontTx/>
              <a:buNone/>
              <a:defRPr/>
            </a:pPr>
            <a:r>
              <a:rPr kumimoji="0" lang="en-US" sz="2800" b="1" kern="1200" cap="none" spc="0" normalizeH="0" baseline="0" noProof="0" dirty="0">
                <a:solidFill>
                  <a:srgbClr val="273239"/>
                </a:solidFill>
                <a:latin typeface="Nunito" pitchFamily="2" charset="0"/>
                <a:ea typeface="+mn-ea"/>
                <a:cs typeface="+mn-cs"/>
              </a:rPr>
              <a:t>1. </a:t>
            </a:r>
            <a:r>
              <a:rPr kumimoji="0" lang="en-US" sz="4800" b="1" kern="1200" cap="none" spc="0" normalizeH="0" baseline="0" noProof="0" dirty="0">
                <a:solidFill>
                  <a:srgbClr val="273239"/>
                </a:solidFill>
                <a:latin typeface="+mj-lt"/>
                <a:ea typeface="+mn-ea"/>
                <a:cs typeface="+mn-cs"/>
              </a:rPr>
              <a:t>One-to-One</a:t>
            </a:r>
            <a:endParaRPr kumimoji="0" lang="en-US" sz="4800" b="1" kern="1200" cap="none" spc="0" normalizeH="0" baseline="0" noProof="0" dirty="0">
              <a:solidFill>
                <a:srgbClr val="273239"/>
              </a:solidFill>
              <a:latin typeface="+mj-lt"/>
              <a:ea typeface="+mn-ea"/>
              <a:cs typeface="+mn-cs"/>
            </a:endParaRPr>
          </a:p>
        </p:txBody>
      </p:sp>
      <p:pic>
        <p:nvPicPr>
          <p:cNvPr id="22535" name="Picture 6" descr="Lightbox"/>
          <p:cNvPicPr>
            <a:picLocks noChangeAspect="1"/>
          </p:cNvPicPr>
          <p:nvPr/>
        </p:nvPicPr>
        <p:blipFill>
          <a:blip r:embed="rId1"/>
          <a:stretch>
            <a:fillRect/>
          </a:stretch>
        </p:blipFill>
        <p:spPr>
          <a:xfrm>
            <a:off x="1393825" y="3863975"/>
            <a:ext cx="6356350" cy="2308225"/>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1" i="0" u="none" strike="noStrike" kern="1200" cap="none" spc="-50" normalizeH="0" baseline="0" noProof="0" dirty="0">
                <a:ln>
                  <a:noFill/>
                </a:ln>
                <a:solidFill>
                  <a:srgbClr val="404040"/>
                </a:solidFill>
                <a:effectLst/>
                <a:uLnTx/>
                <a:uFillTx/>
                <a:latin typeface="+mj-lt"/>
                <a:ea typeface="+mj-ea"/>
                <a:cs typeface="+mj-cs"/>
              </a:rPr>
              <a:t>2. One-to-Many</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23555" name="Content Placeholder 2"/>
          <p:cNvSpPr>
            <a:spLocks noGrp="1"/>
          </p:cNvSpPr>
          <p:nvPr>
            <p:ph idx="1"/>
          </p:nvPr>
        </p:nvSpPr>
        <p:spPr>
          <a:xfrm>
            <a:off x="822325" y="1846263"/>
            <a:ext cx="7543800" cy="1811337"/>
          </a:xfrm>
        </p:spPr>
        <p:txBody>
          <a:bodyPr vert="horz" wrap="square" lIns="0" tIns="45720" rIns="0" bIns="45720" anchor="t" anchorCtr="0"/>
          <a:p>
            <a:r>
              <a:rPr sz="2400" dirty="0"/>
              <a:t>In one-to-many mapping as well where each entity can be related to more than one entity. Let us assume that one surgeon department can accommodate many doctors. So the Cardinality will be 1 to M. It means one department has many Doctors.</a:t>
            </a:r>
            <a:endParaRPr sz="2400"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23559" name="Picture 4" descr="Lightbox"/>
          <p:cNvPicPr>
            <a:picLocks noChangeAspect="1"/>
          </p:cNvPicPr>
          <p:nvPr/>
        </p:nvPicPr>
        <p:blipFill>
          <a:blip r:embed="rId1"/>
          <a:stretch>
            <a:fillRect/>
          </a:stretch>
        </p:blipFill>
        <p:spPr>
          <a:xfrm>
            <a:off x="1187450" y="3767138"/>
            <a:ext cx="6248400" cy="2268537"/>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1" i="0" u="none" strike="noStrike" kern="1200" cap="none" spc="-50" normalizeH="0" baseline="0" noProof="0" dirty="0">
                <a:ln>
                  <a:noFill/>
                </a:ln>
                <a:solidFill>
                  <a:srgbClr val="404040"/>
                </a:solidFill>
                <a:effectLst/>
                <a:uLnTx/>
                <a:uFillTx/>
                <a:latin typeface="+mj-lt"/>
                <a:ea typeface="+mj-ea"/>
                <a:cs typeface="+mj-cs"/>
              </a:rPr>
              <a:t>3. Many-to-One</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24579" name="Content Placeholder 2"/>
          <p:cNvSpPr>
            <a:spLocks noGrp="1"/>
          </p:cNvSpPr>
          <p:nvPr>
            <p:ph idx="1"/>
          </p:nvPr>
        </p:nvSpPr>
        <p:spPr/>
        <p:txBody>
          <a:bodyPr vert="horz" wrap="square" lIns="0" tIns="45720" rIns="0" bIns="45720" anchor="t" anchorCtr="0"/>
          <a:p>
            <a:r>
              <a:rPr sz="2400" dirty="0"/>
              <a:t>When entities in one entity set can take part only once in the relationship set and entities in other entity sets can take part more than once in the relationship set, cardinality is many to one.</a:t>
            </a:r>
            <a:endParaRPr sz="2400" dirty="0"/>
          </a:p>
          <a:p>
            <a:r>
              <a:rPr sz="2400" dirty="0"/>
              <a:t>Let us assume that a student can take only one course but one course can be taken by many students. So the cardinality will be n to 1. It means that for one course there can be n students but for one student, there will be only one course.</a:t>
            </a:r>
            <a:endParaRPr sz="2400" dirty="0"/>
          </a:p>
          <a:p>
            <a:endParaRPr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25605" name="Picture 2" descr="Lightbox"/>
          <p:cNvPicPr>
            <a:picLocks noGrp="1" noChangeAspect="1"/>
          </p:cNvPicPr>
          <p:nvPr>
            <p:ph idx="1"/>
          </p:nvPr>
        </p:nvPicPr>
        <p:blipFill>
          <a:blip r:embed="rId1"/>
          <a:srcRect/>
          <a:stretch>
            <a:fillRect/>
          </a:stretch>
        </p:blipFill>
        <p:spPr>
          <a:xfrm>
            <a:off x="695325" y="1676400"/>
            <a:ext cx="7680325" cy="2789238"/>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1" i="0" u="none" strike="noStrike" kern="1200" cap="none" spc="-50" normalizeH="0" baseline="0" noProof="0" dirty="0">
                <a:ln>
                  <a:noFill/>
                </a:ln>
                <a:solidFill>
                  <a:srgbClr val="404040"/>
                </a:solidFill>
                <a:effectLst/>
                <a:uLnTx/>
                <a:uFillTx/>
                <a:latin typeface="+mj-lt"/>
                <a:ea typeface="+mj-ea"/>
                <a:cs typeface="+mj-cs"/>
              </a:rPr>
              <a:t>4. Many-to-Many</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26627" name="Content Placeholder 2"/>
          <p:cNvSpPr>
            <a:spLocks noGrp="1"/>
          </p:cNvSpPr>
          <p:nvPr>
            <p:ph idx="1"/>
          </p:nvPr>
        </p:nvSpPr>
        <p:spPr>
          <a:xfrm>
            <a:off x="822325" y="1846263"/>
            <a:ext cx="7543800" cy="1963737"/>
          </a:xfrm>
        </p:spPr>
        <p:txBody>
          <a:bodyPr vert="horz" wrap="square" lIns="0" tIns="45720" rIns="0" bIns="45720" anchor="t" anchorCtr="0"/>
          <a:p>
            <a:r>
              <a:rPr sz="2400" dirty="0"/>
              <a:t>When entities in all entity sets can take part more than once in the relationship cardinality is many to many. Let us assume that a student can take more than one course and one course can be taken by many students. So the relationship will be many to many.</a:t>
            </a:r>
            <a:endParaRPr sz="2400" dirty="0"/>
          </a:p>
          <a:p>
            <a:br>
              <a:rPr dirty="0"/>
            </a:br>
            <a:endParaRPr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26631" name="Picture 6" descr="Lightbox"/>
          <p:cNvPicPr>
            <a:picLocks noChangeAspect="1"/>
          </p:cNvPicPr>
          <p:nvPr/>
        </p:nvPicPr>
        <p:blipFill>
          <a:blip r:embed="rId1"/>
          <a:stretch>
            <a:fillRect/>
          </a:stretch>
        </p:blipFill>
        <p:spPr>
          <a:xfrm>
            <a:off x="1524000" y="3919538"/>
            <a:ext cx="5638800" cy="204787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
        <p:nvSpPr>
          <p:cNvPr id="27653" name="AutoShape 8" descr="Lightbox"/>
          <p:cNvSpPr>
            <a:spLocks noChangeAspect="1"/>
          </p:cNvSpPr>
          <p:nvPr/>
        </p:nvSpPr>
        <p:spPr>
          <a:xfrm>
            <a:off x="4419600" y="3276600"/>
            <a:ext cx="1295400" cy="1295400"/>
          </a:xfrm>
          <a:prstGeom prst="rect">
            <a:avLst/>
          </a:prstGeom>
          <a:noFill/>
          <a:ln w="9525">
            <a:noFill/>
          </a:ln>
        </p:spPr>
        <p:txBody>
          <a:bodyPr/>
          <a:p>
            <a:endParaRPr dirty="0">
              <a:latin typeface="Franklin Gothic Book" panose="020B0503020102020204" pitchFamily="34" charset="0"/>
            </a:endParaRPr>
          </a:p>
        </p:txBody>
      </p:sp>
      <p:sp>
        <p:nvSpPr>
          <p:cNvPr id="27654" name="AutoShape 10" descr="Set Representation of One-to-Many"/>
          <p:cNvSpPr>
            <a:spLocks noChangeAspect="1"/>
          </p:cNvSpPr>
          <p:nvPr/>
        </p:nvSpPr>
        <p:spPr>
          <a:xfrm>
            <a:off x="3886200" y="3124200"/>
            <a:ext cx="4183063" cy="4183063"/>
          </a:xfrm>
          <a:prstGeom prst="rect">
            <a:avLst/>
          </a:prstGeom>
          <a:noFill/>
          <a:ln w="9525">
            <a:noFill/>
          </a:ln>
        </p:spPr>
        <p:txBody>
          <a:bodyPr/>
          <a:p>
            <a:endParaRPr dirty="0">
              <a:latin typeface="Franklin Gothic Book" panose="020B0503020102020204" pitchFamily="34" charset="0"/>
            </a:endParaRPr>
          </a:p>
        </p:txBody>
      </p:sp>
      <p:pic>
        <p:nvPicPr>
          <p:cNvPr id="27655" name="Picture 12" descr="When Is a Relation a Function? - Expii"/>
          <p:cNvPicPr>
            <a:picLocks noChangeAspect="1"/>
          </p:cNvPicPr>
          <p:nvPr/>
        </p:nvPicPr>
        <p:blipFill>
          <a:blip r:embed="rId1"/>
          <a:stretch>
            <a:fillRect/>
          </a:stretch>
        </p:blipFill>
        <p:spPr>
          <a:xfrm>
            <a:off x="2019300" y="296863"/>
            <a:ext cx="5103813" cy="56546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10245" name="Picture 7"/>
          <p:cNvPicPr>
            <a:picLocks noChangeAspect="1"/>
          </p:cNvPicPr>
          <p:nvPr/>
        </p:nvPicPr>
        <p:blipFill>
          <a:blip r:embed="rId1"/>
          <a:stretch>
            <a:fillRect/>
          </a:stretch>
        </p:blipFill>
        <p:spPr>
          <a:xfrm>
            <a:off x="1749425" y="1143000"/>
            <a:ext cx="5876925" cy="4818063"/>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28677" name="Picture 7"/>
          <p:cNvPicPr>
            <a:picLocks noChangeAspect="1"/>
          </p:cNvPicPr>
          <p:nvPr/>
        </p:nvPicPr>
        <p:blipFill>
          <a:blip r:embed="rId1"/>
          <a:stretch>
            <a:fillRect/>
          </a:stretch>
        </p:blipFill>
        <p:spPr>
          <a:xfrm>
            <a:off x="228600" y="228600"/>
            <a:ext cx="8458200" cy="5951538"/>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Rectangle 2"/>
          <p:cNvSpPr>
            <a:spLocks noGrp="1" noChangeArrowheads="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altLang="en-US" sz="4800" b="0" i="0" u="none" strike="noStrike" kern="1200" cap="none" spc="-50" normalizeH="0" baseline="0" noProof="0">
                <a:ln>
                  <a:noFill/>
                </a:ln>
                <a:solidFill>
                  <a:srgbClr val="404040"/>
                </a:solidFill>
                <a:effectLst/>
                <a:uLnTx/>
                <a:uFillTx/>
                <a:latin typeface="+mj-lt"/>
                <a:ea typeface="+mj-ea"/>
                <a:cs typeface="+mj-cs"/>
              </a:rPr>
              <a:t>Relationship Set </a:t>
            </a:r>
            <a:r>
              <a:rPr kumimoji="0" lang="en-US" altLang="en-US" sz="4800" b="0" i="1" u="none" strike="noStrike" kern="1200" cap="none" spc="-50" normalizeH="0" baseline="0" noProof="0">
                <a:ln>
                  <a:noFill/>
                </a:ln>
                <a:solidFill>
                  <a:srgbClr val="404040"/>
                </a:solidFill>
                <a:effectLst/>
                <a:uLnTx/>
                <a:uFillTx/>
                <a:latin typeface="+mj-lt"/>
                <a:ea typeface="+mj-ea"/>
                <a:cs typeface="+mj-cs"/>
              </a:rPr>
              <a:t>borrower</a:t>
            </a:r>
            <a:endParaRPr kumimoji="0" lang="en-US" altLang="en-US" sz="4800" b="0" i="0" u="none" strike="noStrike" kern="1200" cap="none" spc="-50" normalizeH="0" baseline="0" noProof="0">
              <a:ln>
                <a:noFill/>
              </a:ln>
              <a:solidFill>
                <a:srgbClr val="404040"/>
              </a:solidFill>
              <a:effectLst/>
              <a:uLnTx/>
              <a:uFillTx/>
              <a:latin typeface="+mj-lt"/>
              <a:ea typeface="+mj-ea"/>
              <a:cs typeface="+mj-cs"/>
            </a:endParaRPr>
          </a:p>
        </p:txBody>
      </p:sp>
      <p:pic>
        <p:nvPicPr>
          <p:cNvPr id="29699" name="Picture 3"/>
          <p:cNvPicPr>
            <a:picLocks noChangeAspect="1"/>
          </p:cNvPicPr>
          <p:nvPr/>
        </p:nvPicPr>
        <p:blipFill>
          <a:blip r:embed="rId1"/>
          <a:srcRect l="1250" t="7619" r="1428" b="8809"/>
          <a:stretch>
            <a:fillRect/>
          </a:stretch>
        </p:blipFill>
        <p:spPr>
          <a:xfrm>
            <a:off x="1041400" y="1130300"/>
            <a:ext cx="6921500" cy="4457700"/>
          </a:xfrm>
          <a:prstGeom prst="rect">
            <a:avLst/>
          </a:prstGeom>
          <a:noFill/>
          <a:ln w="76200" cap="flat" cmpd="tri">
            <a:solidFill>
              <a:schemeClr val="tx2"/>
            </a:solidFill>
            <a:prstDash val="solid"/>
            <a:miter/>
            <a:headEnd type="none" w="med" len="med"/>
            <a:tailEnd type="none" w="med" len="me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Rectangle 2"/>
          <p:cNvSpPr>
            <a:spLocks noGrp="1" noChangeArrowheads="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altLang="en-US" sz="4800" b="0" i="0" u="none" strike="noStrike" kern="1200" cap="none" spc="-50" normalizeH="0" baseline="0" noProof="0" dirty="0">
                <a:ln>
                  <a:noFill/>
                </a:ln>
                <a:solidFill>
                  <a:srgbClr val="404040"/>
                </a:solidFill>
                <a:effectLst/>
                <a:uLnTx/>
                <a:uFillTx/>
                <a:latin typeface="+mj-lt"/>
                <a:ea typeface="+mj-ea"/>
                <a:cs typeface="+mj-cs"/>
              </a:rPr>
              <a:t>Relationship Sets (Cont.)</a:t>
            </a:r>
            <a:endParaRPr kumimoji="0" lang="en-US" alt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30723" name="Rectangle 3"/>
          <p:cNvSpPr>
            <a:spLocks noGrp="1"/>
          </p:cNvSpPr>
          <p:nvPr>
            <p:ph idx="1"/>
          </p:nvPr>
        </p:nvSpPr>
        <p:spPr>
          <a:xfrm>
            <a:off x="647700" y="1770063"/>
            <a:ext cx="7848600" cy="1171575"/>
          </a:xfrm>
        </p:spPr>
        <p:txBody>
          <a:bodyPr vert="horz" wrap="square" lIns="0" tIns="45720" rIns="0" bIns="45720" anchor="t" anchorCtr="0"/>
          <a:p>
            <a:r>
              <a:rPr lang="en-US" altLang="en-US" dirty="0"/>
              <a:t>An </a:t>
            </a:r>
            <a:r>
              <a:rPr lang="en-US" altLang="en-US" i="1" dirty="0"/>
              <a:t>attribute</a:t>
            </a:r>
            <a:r>
              <a:rPr lang="en-US" altLang="en-US" dirty="0"/>
              <a:t> can also be property of a relationship set.</a:t>
            </a:r>
            <a:endParaRPr lang="en-US" altLang="en-US" dirty="0"/>
          </a:p>
          <a:p>
            <a:r>
              <a:rPr lang="en-US" altLang="en-US" dirty="0"/>
              <a:t>For instance, the </a:t>
            </a:r>
            <a:r>
              <a:rPr lang="en-US" altLang="en-US" i="1" dirty="0"/>
              <a:t>depositor </a:t>
            </a:r>
            <a:r>
              <a:rPr lang="en-US" altLang="en-US" dirty="0"/>
              <a:t>relationship set between entity sets </a:t>
            </a:r>
            <a:r>
              <a:rPr lang="en-US" altLang="en-US" i="1" dirty="0"/>
              <a:t>customer </a:t>
            </a:r>
            <a:r>
              <a:rPr lang="en-US" altLang="en-US" dirty="0"/>
              <a:t>and </a:t>
            </a:r>
            <a:r>
              <a:rPr lang="en-US" altLang="en-US" i="1" dirty="0"/>
              <a:t>account </a:t>
            </a:r>
            <a:r>
              <a:rPr lang="en-US" altLang="en-US" dirty="0"/>
              <a:t>may have the attribute </a:t>
            </a:r>
            <a:r>
              <a:rPr lang="en-US" altLang="en-US" i="1" dirty="0"/>
              <a:t>access-date</a:t>
            </a:r>
            <a:endParaRPr lang="en-US" altLang="en-US" dirty="0"/>
          </a:p>
        </p:txBody>
      </p:sp>
      <p:pic>
        <p:nvPicPr>
          <p:cNvPr id="30724" name="Picture 6"/>
          <p:cNvPicPr>
            <a:picLocks noChangeAspect="1"/>
          </p:cNvPicPr>
          <p:nvPr/>
        </p:nvPicPr>
        <p:blipFill>
          <a:blip r:embed="rId1"/>
          <a:srcRect l="1291" t="7312" r="3548" b="7742"/>
          <a:stretch>
            <a:fillRect/>
          </a:stretch>
        </p:blipFill>
        <p:spPr>
          <a:xfrm>
            <a:off x="2071688" y="3074988"/>
            <a:ext cx="4557712" cy="3049587"/>
          </a:xfrm>
          <a:prstGeom prst="rect">
            <a:avLst/>
          </a:prstGeom>
          <a:noFill/>
          <a:ln w="76200" cap="flat" cmpd="tri">
            <a:solidFill>
              <a:schemeClr val="tx2"/>
            </a:solidFill>
            <a:prstDash val="solid"/>
            <a:miter/>
            <a:headEnd type="none" w="med" len="med"/>
            <a:tailEnd type="none" w="med" len="me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Rectangle 2"/>
          <p:cNvSpPr>
            <a:spLocks noGrp="1" noChangeArrowheads="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altLang="en-US" sz="4800" b="0" i="0" u="none" strike="noStrike" kern="1200" cap="none" spc="-50" normalizeH="0" baseline="0" noProof="0">
                <a:ln>
                  <a:noFill/>
                </a:ln>
                <a:solidFill>
                  <a:srgbClr val="404040"/>
                </a:solidFill>
                <a:effectLst/>
                <a:uLnTx/>
                <a:uFillTx/>
                <a:latin typeface="+mj-lt"/>
                <a:ea typeface="+mj-ea"/>
                <a:cs typeface="+mj-cs"/>
              </a:rPr>
              <a:t>Summary of Symbols (Cont.)</a:t>
            </a:r>
            <a:endParaRPr kumimoji="0" lang="en-US" altLang="en-US" sz="4800" b="0" i="0" u="none" strike="noStrike" kern="1200" cap="none" spc="-50" normalizeH="0" baseline="0" noProof="0">
              <a:ln>
                <a:noFill/>
              </a:ln>
              <a:solidFill>
                <a:srgbClr val="404040"/>
              </a:solidFill>
              <a:effectLst/>
              <a:uLnTx/>
              <a:uFillTx/>
              <a:latin typeface="+mj-lt"/>
              <a:ea typeface="+mj-ea"/>
              <a:cs typeface="+mj-cs"/>
            </a:endParaRPr>
          </a:p>
        </p:txBody>
      </p:sp>
      <p:pic>
        <p:nvPicPr>
          <p:cNvPr id="31747" name="Picture 3"/>
          <p:cNvPicPr>
            <a:picLocks noChangeAspect="1"/>
          </p:cNvPicPr>
          <p:nvPr/>
        </p:nvPicPr>
        <p:blipFill>
          <a:blip r:embed="rId1"/>
          <a:srcRect l="22081" t="46487" r="22781" b="6075"/>
          <a:stretch>
            <a:fillRect/>
          </a:stretch>
        </p:blipFill>
        <p:spPr>
          <a:xfrm>
            <a:off x="1146175" y="1828800"/>
            <a:ext cx="6896100" cy="4449763"/>
          </a:xfrm>
          <a:prstGeom prst="rect">
            <a:avLst/>
          </a:prstGeom>
          <a:noFill/>
          <a:ln w="76200" cap="flat" cmpd="tri">
            <a:solidFill>
              <a:schemeClr val="tx2"/>
            </a:solidFill>
            <a:prstDash val="solid"/>
            <a:miter/>
            <a:headEnd type="none" w="med" len="med"/>
            <a:tailEnd type="none" w="med" len="me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32773" name="Picture 7"/>
          <p:cNvPicPr>
            <a:picLocks noChangeAspect="1"/>
          </p:cNvPicPr>
          <p:nvPr/>
        </p:nvPicPr>
        <p:blipFill>
          <a:blip r:embed="rId1"/>
          <a:stretch>
            <a:fillRect/>
          </a:stretch>
        </p:blipFill>
        <p:spPr>
          <a:xfrm>
            <a:off x="381000" y="555625"/>
            <a:ext cx="8170863" cy="57467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Rectangle 2"/>
          <p:cNvSpPr>
            <a:spLocks noGrp="1" noChangeArrowheads="1"/>
          </p:cNvSpPr>
          <p:nvPr>
            <p:ph type="title"/>
          </p:nvPr>
        </p:nvSpPr>
        <p:spPr>
          <a:xfrm>
            <a:off x="1130300" y="427038"/>
            <a:ext cx="7594600" cy="571500"/>
          </a:xfrm>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altLang="en-US" sz="2800" b="0" i="0" u="none" strike="noStrike" kern="1200" cap="none" spc="-50" normalizeH="0" baseline="0" noProof="0">
                <a:ln>
                  <a:noFill/>
                </a:ln>
                <a:solidFill>
                  <a:srgbClr val="404040"/>
                </a:solidFill>
                <a:effectLst/>
                <a:uLnTx/>
                <a:uFillTx/>
                <a:latin typeface="+mj-lt"/>
                <a:ea typeface="+mj-ea"/>
                <a:cs typeface="+mj-cs"/>
              </a:rPr>
              <a:t>Participation of an Entity Set in a Relationship Set</a:t>
            </a:r>
            <a:endParaRPr kumimoji="0" lang="en-US" altLang="en-US" sz="2800" b="0" i="0" u="none" strike="noStrike" kern="1200" cap="none" spc="-50" normalizeH="0" baseline="0" noProof="0">
              <a:ln>
                <a:noFill/>
              </a:ln>
              <a:solidFill>
                <a:srgbClr val="404040"/>
              </a:solidFill>
              <a:effectLst/>
              <a:uLnTx/>
              <a:uFillTx/>
              <a:latin typeface="+mj-lt"/>
              <a:ea typeface="+mj-ea"/>
              <a:cs typeface="+mj-cs"/>
            </a:endParaRPr>
          </a:p>
        </p:txBody>
      </p:sp>
      <p:pic>
        <p:nvPicPr>
          <p:cNvPr id="33795" name="Picture 3"/>
          <p:cNvPicPr>
            <a:picLocks noChangeAspect="1"/>
          </p:cNvPicPr>
          <p:nvPr/>
        </p:nvPicPr>
        <p:blipFill>
          <a:blip r:embed="rId1"/>
          <a:srcRect l="1141" t="32826" r="978" b="34566"/>
          <a:stretch>
            <a:fillRect/>
          </a:stretch>
        </p:blipFill>
        <p:spPr>
          <a:xfrm>
            <a:off x="419100" y="4198938"/>
            <a:ext cx="8437563" cy="2108200"/>
          </a:xfrm>
          <a:prstGeom prst="rect">
            <a:avLst/>
          </a:prstGeom>
          <a:noFill/>
          <a:ln w="76200" cap="flat" cmpd="tri">
            <a:solidFill>
              <a:schemeClr val="tx2"/>
            </a:solidFill>
            <a:prstDash val="solid"/>
            <a:miter/>
            <a:headEnd type="none" w="med" len="med"/>
            <a:tailEnd type="none" w="med" len="med"/>
          </a:ln>
        </p:spPr>
      </p:pic>
      <p:sp>
        <p:nvSpPr>
          <p:cNvPr id="33796" name="Rectangle 4"/>
          <p:cNvSpPr/>
          <p:nvPr/>
        </p:nvSpPr>
        <p:spPr>
          <a:xfrm>
            <a:off x="884238" y="1001713"/>
            <a:ext cx="7777162" cy="2449512"/>
          </a:xfrm>
          <a:prstGeom prst="rect">
            <a:avLst/>
          </a:prstGeom>
          <a:noFill/>
          <a:ln w="9525">
            <a:noFill/>
          </a:ln>
        </p:spPr>
        <p:txBody>
          <a:bodyPr/>
          <a:lst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stStyle>
          <a:p>
            <a:pPr marL="342900" lvl="0" indent="-342900" defTabSz="457200">
              <a:lnSpc>
                <a:spcPct val="100000"/>
              </a:lnSpc>
              <a:spcBef>
                <a:spcPct val="35000"/>
              </a:spcBef>
              <a:spcAft>
                <a:spcPct val="0"/>
              </a:spcAft>
              <a:buClr>
                <a:schemeClr val="tx2"/>
              </a:buClr>
              <a:buSzPct val="90000"/>
              <a:buFont typeface="Monotype Sorts" pitchFamily="2" charset="2"/>
              <a:buChar char="n"/>
            </a:pPr>
            <a:r>
              <a:rPr lang="en-US" altLang="en-US" sz="1800" b="1" dirty="0">
                <a:solidFill>
                  <a:schemeClr val="tx2"/>
                </a:solidFill>
                <a:latin typeface="Helvetica" pitchFamily="34" charset="0"/>
              </a:rPr>
              <a:t>Total</a:t>
            </a:r>
            <a:r>
              <a:rPr lang="en-US" altLang="en-US" sz="1800" b="1" dirty="0">
                <a:solidFill>
                  <a:schemeClr val="tx1"/>
                </a:solidFill>
                <a:latin typeface="Helvetica" pitchFamily="34" charset="0"/>
              </a:rPr>
              <a:t> </a:t>
            </a:r>
            <a:r>
              <a:rPr lang="en-US" altLang="en-US" sz="1800" b="1" dirty="0">
                <a:solidFill>
                  <a:schemeClr val="tx2"/>
                </a:solidFill>
                <a:latin typeface="Helvetica" pitchFamily="34" charset="0"/>
              </a:rPr>
              <a:t>participation</a:t>
            </a:r>
            <a:r>
              <a:rPr lang="en-US" altLang="en-US" sz="1800" b="1" dirty="0">
                <a:solidFill>
                  <a:schemeClr val="tx1"/>
                </a:solidFill>
                <a:latin typeface="Helvetica" pitchFamily="34" charset="0"/>
              </a:rPr>
              <a:t> (indicated by double line):  every entity in the entity set participates in at least one relationship in the relationship set</a:t>
            </a:r>
            <a:endParaRPr lang="en-US" altLang="en-US" sz="1800" b="1" dirty="0">
              <a:solidFill>
                <a:schemeClr val="tx1"/>
              </a:solidFill>
              <a:latin typeface="Helvetica" pitchFamily="34" charset="0"/>
            </a:endParaRPr>
          </a:p>
          <a:p>
            <a:pPr marL="742950" lvl="1" indent="-285750" defTabSz="457200">
              <a:lnSpc>
                <a:spcPct val="100000"/>
              </a:lnSpc>
              <a:spcBef>
                <a:spcPct val="35000"/>
              </a:spcBef>
              <a:spcAft>
                <a:spcPct val="0"/>
              </a:spcAft>
              <a:buClr>
                <a:schemeClr val="tx2"/>
              </a:buClr>
              <a:buSzPct val="90000"/>
              <a:buFont typeface="Monotype Sorts" pitchFamily="2" charset="2"/>
              <a:buChar char="n"/>
            </a:pPr>
            <a:r>
              <a:rPr lang="en-US" altLang="en-US" b="1" dirty="0">
                <a:solidFill>
                  <a:schemeClr val="tx1"/>
                </a:solidFill>
                <a:latin typeface="Helvetica" pitchFamily="34" charset="0"/>
              </a:rPr>
              <a:t>E.g. participation of </a:t>
            </a:r>
            <a:r>
              <a:rPr lang="en-US" altLang="en-US" b="1" i="1" dirty="0">
                <a:solidFill>
                  <a:schemeClr val="tx1"/>
                </a:solidFill>
                <a:latin typeface="Helvetica" pitchFamily="34" charset="0"/>
              </a:rPr>
              <a:t>loan</a:t>
            </a:r>
            <a:r>
              <a:rPr lang="en-US" altLang="en-US" b="1" dirty="0">
                <a:solidFill>
                  <a:schemeClr val="tx1"/>
                </a:solidFill>
                <a:latin typeface="Helvetica" pitchFamily="34" charset="0"/>
              </a:rPr>
              <a:t> in </a:t>
            </a:r>
            <a:r>
              <a:rPr lang="en-US" altLang="en-US" b="1" i="1" dirty="0">
                <a:solidFill>
                  <a:schemeClr val="tx1"/>
                </a:solidFill>
                <a:latin typeface="Helvetica" pitchFamily="34" charset="0"/>
              </a:rPr>
              <a:t>borrower</a:t>
            </a:r>
            <a:r>
              <a:rPr lang="en-US" altLang="en-US" b="1" dirty="0">
                <a:solidFill>
                  <a:schemeClr val="tx1"/>
                </a:solidFill>
                <a:latin typeface="Helvetica" pitchFamily="34" charset="0"/>
              </a:rPr>
              <a:t> is total</a:t>
            </a:r>
            <a:endParaRPr lang="en-US" altLang="en-US" b="1" dirty="0">
              <a:solidFill>
                <a:schemeClr val="tx1"/>
              </a:solidFill>
              <a:latin typeface="Helvetica" pitchFamily="34" charset="0"/>
            </a:endParaRPr>
          </a:p>
          <a:p>
            <a:pPr marL="1085850" lvl="2" indent="-228600" defTabSz="457200">
              <a:lnSpc>
                <a:spcPct val="100000"/>
              </a:lnSpc>
              <a:spcBef>
                <a:spcPct val="35000"/>
              </a:spcBef>
              <a:spcAft>
                <a:spcPct val="0"/>
              </a:spcAft>
              <a:buClr>
                <a:schemeClr val="tx2"/>
              </a:buClr>
              <a:buSzPct val="90000"/>
              <a:buFont typeface="Monotype Sorts" pitchFamily="2" charset="2"/>
              <a:buChar char="n"/>
            </a:pPr>
            <a:r>
              <a:rPr lang="en-US" altLang="en-US" sz="1800" b="1" dirty="0">
                <a:solidFill>
                  <a:schemeClr val="tx1"/>
                </a:solidFill>
                <a:latin typeface="Helvetica" pitchFamily="34" charset="0"/>
              </a:rPr>
              <a:t> every loan must have a customer associated to it via borrower</a:t>
            </a:r>
            <a:endParaRPr lang="en-US" altLang="en-US" sz="1800" b="1" dirty="0">
              <a:solidFill>
                <a:schemeClr val="tx1"/>
              </a:solidFill>
              <a:latin typeface="Helvetica" pitchFamily="34" charset="0"/>
            </a:endParaRPr>
          </a:p>
          <a:p>
            <a:pPr marL="342900" lvl="0" indent="-342900" defTabSz="457200">
              <a:lnSpc>
                <a:spcPct val="100000"/>
              </a:lnSpc>
              <a:spcBef>
                <a:spcPct val="35000"/>
              </a:spcBef>
              <a:spcAft>
                <a:spcPct val="0"/>
              </a:spcAft>
              <a:buClr>
                <a:schemeClr val="tx2"/>
              </a:buClr>
              <a:buSzPct val="90000"/>
              <a:buFont typeface="Monotype Sorts" pitchFamily="2" charset="2"/>
              <a:buChar char="n"/>
            </a:pPr>
            <a:r>
              <a:rPr lang="en-US" altLang="en-US" sz="1800" b="1" dirty="0">
                <a:solidFill>
                  <a:schemeClr val="tx2"/>
                </a:solidFill>
                <a:latin typeface="Helvetica" pitchFamily="34" charset="0"/>
              </a:rPr>
              <a:t>Partial participation</a:t>
            </a:r>
            <a:r>
              <a:rPr lang="en-US" altLang="en-US" sz="1800" b="1" dirty="0">
                <a:solidFill>
                  <a:schemeClr val="tx1"/>
                </a:solidFill>
                <a:latin typeface="Helvetica" pitchFamily="34" charset="0"/>
              </a:rPr>
              <a:t>:  some entities may not participate in any relationship in the relationship set</a:t>
            </a:r>
            <a:endParaRPr lang="en-US" altLang="en-US" sz="1800" b="1" dirty="0">
              <a:solidFill>
                <a:schemeClr val="tx1"/>
              </a:solidFill>
              <a:latin typeface="Helvetica" pitchFamily="34" charset="0"/>
            </a:endParaRPr>
          </a:p>
          <a:p>
            <a:pPr marL="742950" lvl="1" indent="-285750" defTabSz="457200">
              <a:lnSpc>
                <a:spcPct val="100000"/>
              </a:lnSpc>
              <a:spcBef>
                <a:spcPct val="35000"/>
              </a:spcBef>
              <a:spcAft>
                <a:spcPct val="0"/>
              </a:spcAft>
              <a:buClr>
                <a:schemeClr val="tx2"/>
              </a:buClr>
              <a:buSzPct val="90000"/>
              <a:buFont typeface="Monotype Sorts" pitchFamily="2" charset="2"/>
              <a:buChar char="n"/>
            </a:pPr>
            <a:r>
              <a:rPr lang="en-US" altLang="en-US" b="1" dirty="0">
                <a:solidFill>
                  <a:schemeClr val="tx1"/>
                </a:solidFill>
                <a:latin typeface="Helvetica" pitchFamily="34" charset="0"/>
              </a:rPr>
              <a:t>E.g. participation of </a:t>
            </a:r>
            <a:r>
              <a:rPr lang="en-US" altLang="en-US" b="1" i="1" dirty="0">
                <a:solidFill>
                  <a:schemeClr val="tx1"/>
                </a:solidFill>
                <a:latin typeface="Helvetica" pitchFamily="34" charset="0"/>
              </a:rPr>
              <a:t>customer</a:t>
            </a:r>
            <a:r>
              <a:rPr lang="en-US" altLang="en-US" b="1" dirty="0">
                <a:solidFill>
                  <a:schemeClr val="tx1"/>
                </a:solidFill>
                <a:latin typeface="Helvetica" pitchFamily="34" charset="0"/>
              </a:rPr>
              <a:t> in </a:t>
            </a:r>
            <a:r>
              <a:rPr lang="en-US" altLang="en-US" b="1" i="1" dirty="0">
                <a:solidFill>
                  <a:schemeClr val="tx1"/>
                </a:solidFill>
                <a:latin typeface="Helvetica" pitchFamily="34" charset="0"/>
              </a:rPr>
              <a:t>borrower</a:t>
            </a:r>
            <a:r>
              <a:rPr lang="en-US" altLang="en-US" b="1" dirty="0">
                <a:solidFill>
                  <a:schemeClr val="tx1"/>
                </a:solidFill>
                <a:latin typeface="Helvetica" pitchFamily="34" charset="0"/>
              </a:rPr>
              <a:t> is partial</a:t>
            </a:r>
            <a:endParaRPr lang="en-US" altLang="en-US" b="1" dirty="0">
              <a:solidFill>
                <a:schemeClr val="tx1"/>
              </a:solidFill>
              <a:latin typeface="Helvetica"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0" i="0" u="none" strike="noStrike" kern="1200" cap="none" spc="-50" normalizeH="0" baseline="0" noProof="0" dirty="0">
                <a:ln>
                  <a:noFill/>
                </a:ln>
                <a:solidFill>
                  <a:srgbClr val="404040"/>
                </a:solidFill>
                <a:effectLst/>
                <a:uLnTx/>
                <a:uFillTx/>
                <a:latin typeface="+mj-lt"/>
                <a:ea typeface="+mj-ea"/>
                <a:cs typeface="+mj-cs"/>
              </a:rPr>
              <a:t>Cardinality Constraint (</a:t>
            </a:r>
            <a:r>
              <a:rPr kumimoji="0" lang="en-US" sz="4800" b="0" i="0" u="none" strike="noStrike" kern="1200" cap="none" spc="-50" normalizeH="0" baseline="0" noProof="0" dirty="0" err="1">
                <a:ln>
                  <a:noFill/>
                </a:ln>
                <a:solidFill>
                  <a:srgbClr val="404040"/>
                </a:solidFill>
                <a:effectLst/>
                <a:uLnTx/>
                <a:uFillTx/>
                <a:latin typeface="+mj-lt"/>
                <a:ea typeface="+mj-ea"/>
                <a:cs typeface="+mj-cs"/>
              </a:rPr>
              <a:t>min,max</a:t>
            </a:r>
            <a:r>
              <a:rPr kumimoji="0" lang="en-US" sz="4800" b="0" i="0" u="none" strike="noStrike" kern="1200" cap="none" spc="-50" normalizeH="0" baseline="0" noProof="0" dirty="0">
                <a:ln>
                  <a:noFill/>
                </a:ln>
                <a:solidFill>
                  <a:srgbClr val="404040"/>
                </a:solidFill>
                <a:effectLst/>
                <a:uLnTx/>
                <a:uFillTx/>
                <a:latin typeface="+mj-lt"/>
                <a:ea typeface="+mj-ea"/>
                <a:cs typeface="+mj-cs"/>
              </a:rPr>
              <a:t>)</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6C3CA21-20AD-4E0D-92A0-F5111068CBB4}"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34822" name="Picture 6"/>
          <p:cNvPicPr>
            <a:picLocks noChangeAspect="1"/>
          </p:cNvPicPr>
          <p:nvPr/>
        </p:nvPicPr>
        <p:blipFill>
          <a:blip r:embed="rId1"/>
          <a:stretch>
            <a:fillRect/>
          </a:stretch>
        </p:blipFill>
        <p:spPr>
          <a:xfrm>
            <a:off x="952500" y="1879600"/>
            <a:ext cx="7239000" cy="4392613"/>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0" i="0" u="none" strike="noStrike" kern="1200" cap="none" spc="-50" normalizeH="0" baseline="0" noProof="0" dirty="0">
                <a:ln>
                  <a:noFill/>
                </a:ln>
                <a:solidFill>
                  <a:srgbClr val="404040"/>
                </a:solidFill>
                <a:effectLst/>
                <a:uLnTx/>
                <a:uFillTx/>
                <a:latin typeface="+mj-lt"/>
                <a:ea typeface="+mj-ea"/>
                <a:cs typeface="+mj-cs"/>
              </a:rPr>
              <a:t>Cardinality Constraint (</a:t>
            </a:r>
            <a:r>
              <a:rPr kumimoji="0" lang="en-US" sz="4800" b="0" i="0" u="none" strike="noStrike" kern="1200" cap="none" spc="-50" normalizeH="0" baseline="0" noProof="0" dirty="0" err="1">
                <a:ln>
                  <a:noFill/>
                </a:ln>
                <a:solidFill>
                  <a:srgbClr val="404040"/>
                </a:solidFill>
                <a:effectLst/>
                <a:uLnTx/>
                <a:uFillTx/>
                <a:latin typeface="+mj-lt"/>
                <a:ea typeface="+mj-ea"/>
                <a:cs typeface="+mj-cs"/>
              </a:rPr>
              <a:t>min,max</a:t>
            </a:r>
            <a:r>
              <a:rPr kumimoji="0" lang="en-US" sz="4800" b="0" i="0" u="none" strike="noStrike" kern="1200" cap="none" spc="-50" normalizeH="0" baseline="0" noProof="0" dirty="0">
                <a:ln>
                  <a:noFill/>
                </a:ln>
                <a:solidFill>
                  <a:srgbClr val="404040"/>
                </a:solidFill>
                <a:effectLst/>
                <a:uLnTx/>
                <a:uFillTx/>
                <a:latin typeface="+mj-lt"/>
                <a:ea typeface="+mj-ea"/>
                <a:cs typeface="+mj-cs"/>
              </a:rPr>
              <a:t>)</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6C3CA21-20AD-4E0D-92A0-F5111068CBB4}"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35846" name="Picture 6"/>
          <p:cNvPicPr>
            <a:picLocks noChangeAspect="1"/>
          </p:cNvPicPr>
          <p:nvPr/>
        </p:nvPicPr>
        <p:blipFill>
          <a:blip r:embed="rId1"/>
          <a:stretch>
            <a:fillRect/>
          </a:stretch>
        </p:blipFill>
        <p:spPr>
          <a:xfrm>
            <a:off x="425450" y="1879600"/>
            <a:ext cx="8293100" cy="4414838"/>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6C3CA21-20AD-4E0D-92A0-F5111068CBB4}"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36869" name="Picture 6"/>
          <p:cNvPicPr>
            <a:picLocks noChangeAspect="1"/>
          </p:cNvPicPr>
          <p:nvPr/>
        </p:nvPicPr>
        <p:blipFill>
          <a:blip r:embed="rId1"/>
          <a:stretch>
            <a:fillRect/>
          </a:stretch>
        </p:blipFill>
        <p:spPr>
          <a:xfrm>
            <a:off x="546100" y="1905000"/>
            <a:ext cx="8051800" cy="3916363"/>
          </a:xfrm>
          <a:prstGeom prst="rect">
            <a:avLst/>
          </a:prstGeom>
          <a:noFill/>
          <a:ln w="9525">
            <a:noFill/>
          </a:ln>
        </p:spPr>
      </p:pic>
      <p:sp>
        <p:nvSpPr>
          <p:cNvPr id="8"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0" i="0" u="none" strike="noStrike" kern="1200" cap="none" spc="-50" normalizeH="0" baseline="0" noProof="0" dirty="0">
                <a:ln>
                  <a:noFill/>
                </a:ln>
                <a:solidFill>
                  <a:srgbClr val="404040"/>
                </a:solidFill>
                <a:effectLst/>
                <a:uLnTx/>
                <a:uFillTx/>
                <a:latin typeface="+mj-lt"/>
                <a:ea typeface="+mj-ea"/>
                <a:cs typeface="+mj-cs"/>
              </a:rPr>
              <a:t>Cardinality Constraint (</a:t>
            </a:r>
            <a:r>
              <a:rPr kumimoji="0" lang="en-US" sz="4800" b="0" i="0" u="none" strike="noStrike" kern="1200" cap="none" spc="-50" normalizeH="0" baseline="0" noProof="0" dirty="0" err="1">
                <a:ln>
                  <a:noFill/>
                </a:ln>
                <a:solidFill>
                  <a:srgbClr val="404040"/>
                </a:solidFill>
                <a:effectLst/>
                <a:uLnTx/>
                <a:uFillTx/>
                <a:latin typeface="+mj-lt"/>
                <a:ea typeface="+mj-ea"/>
                <a:cs typeface="+mj-cs"/>
              </a:rPr>
              <a:t>min,max</a:t>
            </a:r>
            <a:r>
              <a:rPr kumimoji="0" lang="en-US" sz="4800" b="0" i="0" u="none" strike="noStrike" kern="1200" cap="none" spc="-50" normalizeH="0" baseline="0" noProof="0" dirty="0">
                <a:ln>
                  <a:noFill/>
                </a:ln>
                <a:solidFill>
                  <a:srgbClr val="404040"/>
                </a:solidFill>
                <a:effectLst/>
                <a:uLnTx/>
                <a:uFillTx/>
                <a:latin typeface="+mj-lt"/>
                <a:ea typeface="+mj-ea"/>
                <a:cs typeface="+mj-cs"/>
              </a:rPr>
              <a:t>)</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0" i="0" u="none" strike="noStrike" kern="1200" cap="none" spc="-50" normalizeH="0" baseline="0" noProof="0" dirty="0">
                <a:ln>
                  <a:noFill/>
                </a:ln>
                <a:solidFill>
                  <a:srgbClr val="404040"/>
                </a:solidFill>
                <a:effectLst/>
                <a:uLnTx/>
                <a:uFillTx/>
                <a:latin typeface="+mj-lt"/>
                <a:ea typeface="+mj-ea"/>
                <a:cs typeface="+mj-cs"/>
              </a:rPr>
              <a:t>Generalization</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pic>
        <p:nvPicPr>
          <p:cNvPr id="37891" name="Content Placeholder 7"/>
          <p:cNvPicPr>
            <a:picLocks noGrp="1" noChangeAspect="1"/>
          </p:cNvPicPr>
          <p:nvPr>
            <p:ph idx="1"/>
          </p:nvPr>
        </p:nvPicPr>
        <p:blipFill>
          <a:blip r:embed="rId1"/>
          <a:stretch>
            <a:fillRect/>
          </a:stretch>
        </p:blipFill>
        <p:spPr>
          <a:xfrm>
            <a:off x="495300" y="2133600"/>
            <a:ext cx="8153400" cy="4114800"/>
          </a:xfrm>
        </p:spPr>
      </p:pic>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Rectangle 2"/>
          <p:cNvSpPr>
            <a:spLocks noGrp="1" noChangeArrowheads="1"/>
          </p:cNvSpPr>
          <p:nvPr>
            <p:ph type="title"/>
          </p:nvPr>
        </p:nvSpPr>
        <p:spPr>
          <a:xfrm>
            <a:off x="685800" y="762000"/>
            <a:ext cx="8077200" cy="609600"/>
          </a:xfrm>
        </p:spPr>
        <p:txBody>
          <a:bodyPr vert="horz" lIns="91440" tIns="45720" rIns="91440" bIns="45720" rtlCol="0" anchor="b">
            <a:normAutofit fontScale="90000"/>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altLang="en-US" sz="4800" b="0" i="0" u="none" strike="noStrike" kern="1200" cap="none" spc="-50" normalizeH="0" baseline="0" noProof="0" dirty="0">
                <a:ln>
                  <a:noFill/>
                </a:ln>
                <a:solidFill>
                  <a:srgbClr val="404040"/>
                </a:solidFill>
                <a:effectLst/>
                <a:uLnTx/>
                <a:uFillTx/>
                <a:latin typeface="+mj-lt"/>
                <a:ea typeface="+mj-ea"/>
                <a:cs typeface="+mj-cs"/>
              </a:rPr>
              <a:t>Summary of Symbols Used in E-R Notation</a:t>
            </a:r>
            <a:endParaRPr kumimoji="0" lang="en-US" altLang="en-US" sz="4800" b="0" i="0" u="none" strike="noStrike" kern="1200" cap="none" spc="-50" normalizeH="0" baseline="0" noProof="0" dirty="0">
              <a:ln>
                <a:noFill/>
              </a:ln>
              <a:solidFill>
                <a:srgbClr val="404040"/>
              </a:solidFill>
              <a:effectLst/>
              <a:uLnTx/>
              <a:uFillTx/>
              <a:latin typeface="+mj-lt"/>
              <a:ea typeface="+mj-ea"/>
              <a:cs typeface="+mj-cs"/>
            </a:endParaRPr>
          </a:p>
        </p:txBody>
      </p:sp>
      <p:pic>
        <p:nvPicPr>
          <p:cNvPr id="11267" name="Picture 3"/>
          <p:cNvPicPr>
            <a:picLocks noChangeAspect="1"/>
          </p:cNvPicPr>
          <p:nvPr/>
        </p:nvPicPr>
        <p:blipFill>
          <a:blip r:embed="rId1"/>
          <a:srcRect l="22081" t="1402" r="22781" b="53848"/>
          <a:stretch>
            <a:fillRect/>
          </a:stretch>
        </p:blipFill>
        <p:spPr>
          <a:xfrm>
            <a:off x="1016000" y="1493838"/>
            <a:ext cx="6935788" cy="4221162"/>
          </a:xfrm>
          <a:prstGeom prst="rect">
            <a:avLst/>
          </a:prstGeom>
          <a:noFill/>
          <a:ln w="76200" cap="flat" cmpd="tri">
            <a:solidFill>
              <a:schemeClr val="tx2"/>
            </a:solidFill>
            <a:prstDash val="solid"/>
            <a:miter/>
            <a:headEnd type="none" w="med" len="med"/>
            <a:tailEnd type="none" w="med" len="me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0" i="0" u="none" strike="noStrike" kern="1200" cap="none" spc="-50" normalizeH="0" baseline="0" noProof="0" dirty="0">
                <a:ln>
                  <a:noFill/>
                </a:ln>
                <a:solidFill>
                  <a:srgbClr val="404040"/>
                </a:solidFill>
                <a:effectLst/>
                <a:uLnTx/>
                <a:uFillTx/>
                <a:latin typeface="+mj-lt"/>
                <a:ea typeface="+mj-ea"/>
                <a:cs typeface="+mj-cs"/>
              </a:rPr>
              <a:t>Generalization</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38918" name="Picture 7"/>
          <p:cNvPicPr>
            <a:picLocks noChangeAspect="1"/>
          </p:cNvPicPr>
          <p:nvPr/>
        </p:nvPicPr>
        <p:blipFill>
          <a:blip r:embed="rId1"/>
          <a:stretch>
            <a:fillRect/>
          </a:stretch>
        </p:blipFill>
        <p:spPr>
          <a:xfrm>
            <a:off x="492125" y="2133600"/>
            <a:ext cx="8023225" cy="396240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sz="4800" b="0" i="0" u="none" strike="noStrike" kern="1200" cap="none" spc="-50" normalizeH="0" baseline="0" noProof="0" dirty="0">
                <a:ln>
                  <a:noFill/>
                </a:ln>
                <a:solidFill>
                  <a:srgbClr val="404040"/>
                </a:solidFill>
                <a:effectLst/>
                <a:uLnTx/>
                <a:uFillTx/>
                <a:latin typeface="+mj-lt"/>
                <a:ea typeface="+mj-ea"/>
                <a:cs typeface="+mj-cs"/>
              </a:rPr>
              <a:t>Specialization</a:t>
            </a:r>
            <a:endParaRPr kumimoji="0" 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39942" name="Picture 7"/>
          <p:cNvPicPr>
            <a:picLocks noChangeAspect="1"/>
          </p:cNvPicPr>
          <p:nvPr/>
        </p:nvPicPr>
        <p:blipFill>
          <a:blip r:embed="rId1"/>
          <a:stretch>
            <a:fillRect/>
          </a:stretch>
        </p:blipFill>
        <p:spPr>
          <a:xfrm>
            <a:off x="457200" y="1865313"/>
            <a:ext cx="5259388" cy="4400550"/>
          </a:xfrm>
          <a:prstGeom prst="rect">
            <a:avLst/>
          </a:prstGeom>
          <a:noFill/>
          <a:ln w="9525">
            <a:noFill/>
          </a:ln>
        </p:spPr>
      </p:pic>
      <p:pic>
        <p:nvPicPr>
          <p:cNvPr id="39943" name="Picture 9"/>
          <p:cNvPicPr>
            <a:picLocks noChangeAspect="1"/>
          </p:cNvPicPr>
          <p:nvPr/>
        </p:nvPicPr>
        <p:blipFill>
          <a:blip r:embed="rId2"/>
          <a:stretch>
            <a:fillRect/>
          </a:stretch>
        </p:blipFill>
        <p:spPr>
          <a:xfrm>
            <a:off x="5805488" y="2133600"/>
            <a:ext cx="3109912" cy="3471863"/>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Content Placeholder 2"/>
          <p:cNvSpPr>
            <a:spLocks noGrp="1"/>
          </p:cNvSpPr>
          <p:nvPr>
            <p:ph idx="1"/>
          </p:nvPr>
        </p:nvSpPr>
        <p:spPr>
          <a:xfrm>
            <a:off x="419100" y="609600"/>
            <a:ext cx="8305800" cy="4022725"/>
          </a:xfrm>
        </p:spPr>
        <p:txBody>
          <a:bodyPr vert="horz" wrap="square" lIns="0" tIns="45720" rIns="0" bIns="45720" anchor="t" anchorCtr="0"/>
          <a:p>
            <a:r>
              <a:rPr b="1" dirty="0"/>
              <a:t>How to Draw an ER Diagram</a:t>
            </a:r>
            <a:endParaRPr b="1" dirty="0"/>
          </a:p>
          <a:p>
            <a:r>
              <a:rPr b="1" dirty="0"/>
              <a:t>1. Identify Entities: </a:t>
            </a:r>
            <a:r>
              <a:rPr dirty="0"/>
              <a:t>The very first step is to identify all the Entities. Represent these entities in a Rectangle and label them accordingly.</a:t>
            </a:r>
            <a:endParaRPr dirty="0"/>
          </a:p>
          <a:p>
            <a:r>
              <a:rPr b="1" dirty="0"/>
              <a:t>2. Identify Relationships</a:t>
            </a:r>
            <a:r>
              <a:rPr dirty="0"/>
              <a:t>: The next step is to identify the relationship between them and represent them accordingly using the Diamond shape. Ensure that relationships are not directly connected to each other.</a:t>
            </a:r>
            <a:endParaRPr dirty="0"/>
          </a:p>
          <a:p>
            <a:r>
              <a:rPr b="1" dirty="0"/>
              <a:t>3. Add Attributes</a:t>
            </a:r>
            <a:r>
              <a:rPr dirty="0"/>
              <a:t>: Attach attributes to the entities by using ovals. Each entity can have multiple attributes (such as name, age, etc.), which are connected to the respective entity.</a:t>
            </a:r>
            <a:endParaRPr dirty="0"/>
          </a:p>
          <a:p>
            <a:r>
              <a:rPr b="1" dirty="0"/>
              <a:t>4. Define Primary Keys:</a:t>
            </a:r>
            <a:r>
              <a:rPr dirty="0"/>
              <a:t> Assign primary keys to each entity. These are unique identifiers that help distinguish each instance of the entity. Represent them with underlined attributes.</a:t>
            </a:r>
            <a:endParaRPr dirty="0"/>
          </a:p>
          <a:p>
            <a:r>
              <a:rPr b="1" dirty="0"/>
              <a:t>5. Remove Redundancies</a:t>
            </a:r>
            <a:r>
              <a:rPr dirty="0"/>
              <a:t>: Review the diagram and eliminate unnecessary or repetitive entities and relationships.</a:t>
            </a:r>
            <a:endParaRPr dirty="0"/>
          </a:p>
          <a:p>
            <a:r>
              <a:rPr b="1" dirty="0"/>
              <a:t>6. Review for Clarity</a:t>
            </a:r>
            <a:r>
              <a:rPr dirty="0"/>
              <a:t>: Review the diagram make sure it is clear and effectively conveys the relationships between the entities.</a:t>
            </a:r>
            <a:endParaRPr dirty="0"/>
          </a:p>
          <a:p>
            <a:br>
              <a:rPr dirty="0"/>
            </a:br>
            <a:endParaRPr dirty="0"/>
          </a:p>
        </p:txBody>
      </p:sp>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Rectangle 2"/>
          <p:cNvSpPr>
            <a:spLocks noGrp="1" noChangeArrowheads="1"/>
          </p:cNvSpPr>
          <p:nvPr>
            <p:ph type="title"/>
          </p:nvPr>
        </p:nvSpPr>
        <p:spPr>
          <a:xfrm>
            <a:off x="622300" y="215900"/>
            <a:ext cx="7940675" cy="768350"/>
          </a:xfrm>
          <a:noFill/>
        </p:spPr>
        <p:txBody>
          <a:bodyPr vert="horz" lIns="91440" tIns="45720" rIns="91440" bIns="45720" rtlCol="0" anchor="ctr">
            <a:norm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altLang="en-US" sz="1800" b="0" i="0" u="none" strike="noStrike" kern="1200" cap="none" spc="-50" normalizeH="0" baseline="0" noProof="0">
                <a:ln>
                  <a:noFill/>
                </a:ln>
                <a:solidFill>
                  <a:srgbClr val="404040"/>
                </a:solidFill>
                <a:effectLst/>
                <a:uLnTx/>
                <a:uFillTx/>
                <a:latin typeface="+mj-lt"/>
                <a:ea typeface="+mj-ea"/>
                <a:cs typeface="+mj-cs"/>
              </a:rPr>
              <a:t>Recursive Relationship Type is: </a:t>
            </a:r>
            <a:r>
              <a:rPr kumimoji="0" lang="en-US" altLang="en-US" sz="1600" b="0" i="0" u="none" strike="noStrike" kern="1200" cap="none" spc="-50" normalizeH="0" baseline="0" noProof="0">
                <a:ln>
                  <a:noFill/>
                </a:ln>
                <a:solidFill>
                  <a:srgbClr val="404040"/>
                </a:solidFill>
                <a:effectLst/>
                <a:uLnTx/>
                <a:uFillTx/>
                <a:latin typeface="+mj-lt"/>
                <a:ea typeface="+mj-ea"/>
                <a:cs typeface="+mj-cs"/>
              </a:rPr>
              <a:t>SUPERVISION</a:t>
            </a:r>
            <a:br>
              <a:rPr kumimoji="0" lang="en-US" altLang="en-US" sz="1600" b="0" i="0" u="none" strike="noStrike" kern="1200" cap="none" spc="-50" normalizeH="0" baseline="0" noProof="0">
                <a:ln>
                  <a:noFill/>
                </a:ln>
                <a:solidFill>
                  <a:srgbClr val="404040"/>
                </a:solidFill>
                <a:effectLst/>
                <a:uLnTx/>
                <a:uFillTx/>
                <a:latin typeface="+mj-lt"/>
                <a:ea typeface="+mj-ea"/>
                <a:cs typeface="+mj-cs"/>
              </a:rPr>
            </a:br>
            <a:r>
              <a:rPr kumimoji="0" lang="en-US" altLang="en-US" sz="1800" b="0" i="0" u="none" strike="noStrike" kern="1200" cap="none" spc="-50" normalizeH="0" baseline="0" noProof="0">
                <a:ln>
                  <a:noFill/>
                </a:ln>
                <a:solidFill>
                  <a:srgbClr val="404040"/>
                </a:solidFill>
                <a:effectLst/>
                <a:uLnTx/>
                <a:uFillTx/>
                <a:latin typeface="+mj-lt"/>
                <a:ea typeface="+mj-ea"/>
                <a:cs typeface="+mj-cs"/>
              </a:rPr>
              <a:t>(participation role names are shown)</a:t>
            </a:r>
            <a:endParaRPr kumimoji="0" lang="en-US" altLang="en-US" sz="1600" b="0" i="0" u="none" strike="noStrike" kern="1200" cap="none" spc="-50" normalizeH="0" baseline="0" noProof="0">
              <a:ln>
                <a:noFill/>
              </a:ln>
              <a:solidFill>
                <a:srgbClr val="404040"/>
              </a:solidFill>
              <a:effectLst/>
              <a:uLnTx/>
              <a:uFillTx/>
              <a:latin typeface="+mj-lt"/>
              <a:ea typeface="+mj-ea"/>
              <a:cs typeface="+mj-cs"/>
            </a:endParaRPr>
          </a:p>
        </p:txBody>
      </p:sp>
      <p:pic>
        <p:nvPicPr>
          <p:cNvPr id="41987" name="Picture 3"/>
          <p:cNvPicPr>
            <a:picLocks noChangeAspect="1"/>
          </p:cNvPicPr>
          <p:nvPr/>
        </p:nvPicPr>
        <p:blipFill>
          <a:blip r:embed="rId1"/>
          <a:stretch>
            <a:fillRect/>
          </a:stretch>
        </p:blipFill>
        <p:spPr>
          <a:xfrm>
            <a:off x="611188" y="1219200"/>
            <a:ext cx="7759700" cy="4949825"/>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6C3CA21-20AD-4E0D-92A0-F5111068CBB4}"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43013" name="Picture 3"/>
          <p:cNvPicPr>
            <a:picLocks noChangeAspect="1"/>
          </p:cNvPicPr>
          <p:nvPr/>
        </p:nvPicPr>
        <p:blipFill>
          <a:blip r:embed="rId1"/>
          <a:stretch>
            <a:fillRect/>
          </a:stretch>
        </p:blipFill>
        <p:spPr>
          <a:xfrm>
            <a:off x="685800" y="304800"/>
            <a:ext cx="8053388" cy="579120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Rectangle 2"/>
          <p:cNvSpPr>
            <a:spLocks noGrp="1" noChangeArrowheads="1"/>
          </p:cNvSpPr>
          <p:nvPr>
            <p:ph type="title"/>
          </p:nvPr>
        </p:nvSpPr>
        <p:spPr>
          <a:xfrm>
            <a:off x="427038" y="38100"/>
            <a:ext cx="8289925" cy="887413"/>
          </a:xfrm>
          <a:noFill/>
        </p:spPr>
        <p:txBody>
          <a:bodyPr vert="horz" lIns="91440" tIns="0" rIns="91440" bIns="45720" rtlCol="0" anchor="ctr">
            <a:sp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altLang="en-US" sz="3200" b="1" i="0" u="none" strike="noStrike" kern="1200" cap="none" spc="-50" normalizeH="0" baseline="0" noProof="0" dirty="0">
                <a:ln>
                  <a:noFill/>
                </a:ln>
                <a:solidFill>
                  <a:srgbClr val="404040"/>
                </a:solidFill>
                <a:effectLst/>
                <a:uLnTx/>
                <a:uFillTx/>
                <a:latin typeface="+mj-lt"/>
                <a:ea typeface="+mj-ea"/>
                <a:cs typeface="+mj-cs"/>
              </a:rPr>
              <a:t>ER DIAGRAM FOR A BANK </a:t>
            </a:r>
            <a:br>
              <a:rPr kumimoji="0" lang="en-US" altLang="en-US" sz="3200" b="1" i="0" u="none" strike="noStrike" kern="1200" cap="none" spc="-50" normalizeH="0" baseline="0" noProof="0" dirty="0">
                <a:ln>
                  <a:noFill/>
                </a:ln>
                <a:solidFill>
                  <a:srgbClr val="404040"/>
                </a:solidFill>
                <a:effectLst/>
                <a:uLnTx/>
                <a:uFillTx/>
                <a:latin typeface="+mj-lt"/>
                <a:ea typeface="+mj-ea"/>
                <a:cs typeface="+mj-cs"/>
              </a:rPr>
            </a:br>
            <a:r>
              <a:rPr kumimoji="0" lang="en-US" altLang="en-US" sz="3200" b="1" i="0" u="none" strike="noStrike" kern="1200" cap="none" spc="-50" normalizeH="0" baseline="0" noProof="0" dirty="0">
                <a:ln>
                  <a:noFill/>
                </a:ln>
                <a:solidFill>
                  <a:srgbClr val="404040"/>
                </a:solidFill>
                <a:effectLst/>
                <a:uLnTx/>
                <a:uFillTx/>
                <a:latin typeface="+mj-lt"/>
                <a:ea typeface="+mj-ea"/>
                <a:cs typeface="+mj-cs"/>
              </a:rPr>
              <a:t>DATABASE</a:t>
            </a:r>
            <a:endParaRPr kumimoji="0" lang="en-US" altLang="en-US" sz="3200" b="1" i="0" u="none" strike="noStrike" kern="1200" cap="none" spc="-50" normalizeH="0" baseline="0" noProof="0" dirty="0">
              <a:ln>
                <a:noFill/>
              </a:ln>
              <a:solidFill>
                <a:srgbClr val="404040"/>
              </a:solidFill>
              <a:effectLst/>
              <a:uLnTx/>
              <a:uFillTx/>
              <a:latin typeface="+mj-lt"/>
              <a:ea typeface="+mj-ea"/>
              <a:cs typeface="+mj-cs"/>
            </a:endParaRPr>
          </a:p>
        </p:txBody>
      </p:sp>
      <p:sp>
        <p:nvSpPr>
          <p:cNvPr id="44035" name="Text Box 3"/>
          <p:cNvSpPr txBox="1"/>
          <p:nvPr/>
        </p:nvSpPr>
        <p:spPr>
          <a:xfrm>
            <a:off x="1792288" y="6127750"/>
            <a:ext cx="5554662" cy="214313"/>
          </a:xfrm>
          <a:prstGeom prst="rect">
            <a:avLst/>
          </a:prstGeom>
          <a:noFill/>
          <a:ln w="9525">
            <a:noFill/>
          </a:ln>
        </p:spPr>
        <p:txBody>
          <a:bodyPr wrap="none">
            <a:spAutoFit/>
          </a:bodyPr>
          <a:p>
            <a:r>
              <a:rPr lang="en-US" altLang="en-US" sz="800" dirty="0">
                <a:solidFill>
                  <a:schemeClr val="bg2"/>
                </a:solidFill>
                <a:latin typeface="Times New Roman" panose="02020603050405020304" pitchFamily="18" charset="0"/>
              </a:rPr>
              <a:t>© The Benjamin/Cummings Publishing Company, Inc. 1994, Elmasri/Navathe, Fundamentals of Database Systems, Second Edition</a:t>
            </a:r>
            <a:endParaRPr lang="en-US" altLang="en-US" sz="800" dirty="0">
              <a:solidFill>
                <a:schemeClr val="bg2"/>
              </a:solidFill>
              <a:latin typeface="Times New Roman" panose="02020603050405020304" pitchFamily="18" charset="0"/>
            </a:endParaRPr>
          </a:p>
        </p:txBody>
      </p:sp>
      <p:pic>
        <p:nvPicPr>
          <p:cNvPr id="44036" name="Picture 4"/>
          <p:cNvPicPr>
            <a:picLocks noChangeAspect="1"/>
          </p:cNvPicPr>
          <p:nvPr/>
        </p:nvPicPr>
        <p:blipFill>
          <a:blip r:embed="rId1"/>
          <a:stretch>
            <a:fillRect/>
          </a:stretch>
        </p:blipFill>
        <p:spPr>
          <a:xfrm>
            <a:off x="427038" y="1208088"/>
            <a:ext cx="8183562" cy="5040312"/>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Date Placeholder 2"/>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06C3CA21-20AD-4E0D-92A0-F5111068CBB4}"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4" name="Footer Placeholder 3"/>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5" name="Slide Number Placeholder 4"/>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45061" name="Picture 3"/>
          <p:cNvPicPr>
            <a:picLocks noChangeAspect="1"/>
          </p:cNvPicPr>
          <p:nvPr/>
        </p:nvPicPr>
        <p:blipFill>
          <a:blip r:embed="rId1"/>
          <a:stretch>
            <a:fillRect/>
          </a:stretch>
        </p:blipFill>
        <p:spPr>
          <a:xfrm>
            <a:off x="609600" y="533400"/>
            <a:ext cx="7685088" cy="5437188"/>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
        <p:nvSpPr>
          <p:cNvPr id="46085" name="Rectangle 3"/>
          <p:cNvSpPr/>
          <p:nvPr/>
        </p:nvSpPr>
        <p:spPr>
          <a:xfrm>
            <a:off x="282575" y="838200"/>
            <a:ext cx="8894763" cy="4800600"/>
          </a:xfrm>
          <a:prstGeom prst="rect">
            <a:avLst/>
          </a:prstGeom>
          <a:noFill/>
          <a:ln w="9525">
            <a:noFill/>
          </a:ln>
        </p:spPr>
        <p:txBody>
          <a:bodyPr anchor="ctr" anchorCtr="0">
            <a:spAutoFit/>
          </a:bodyPr>
          <a:p>
            <a:endParaRPr lang="en-US" altLang="en-US" sz="2400" dirty="0">
              <a:latin typeface="Franklin Gothic Book" panose="020B0503020102020204" pitchFamily="34" charset="0"/>
            </a:endParaRPr>
          </a:p>
          <a:p>
            <a:pPr>
              <a:buChar char="•"/>
            </a:pPr>
            <a:r>
              <a:rPr lang="en-US" altLang="en-US" sz="2400" dirty="0">
                <a:latin typeface="Franklin Gothic Book" panose="020B0503020102020204" pitchFamily="34" charset="0"/>
              </a:rPr>
              <a:t>The National Hockey League (NHL) comprises numerous teams. </a:t>
            </a:r>
            <a:endParaRPr lang="en-US" altLang="en-US" sz="2400" dirty="0">
              <a:latin typeface="Franklin Gothic Book" panose="020B0503020102020204" pitchFamily="34" charset="0"/>
            </a:endParaRPr>
          </a:p>
          <a:p>
            <a:pPr>
              <a:buChar char="•"/>
            </a:pPr>
            <a:r>
              <a:rPr lang="en-US" altLang="en-US" sz="2400" dirty="0">
                <a:latin typeface="Franklin Gothic Book" panose="020B0503020102020204" pitchFamily="34" charset="0"/>
              </a:rPr>
              <a:t>Each team is characterized by a name, city, coach, captain, and roster of players. </a:t>
            </a:r>
            <a:endParaRPr lang="en-US" altLang="en-US" sz="2400" dirty="0">
              <a:latin typeface="Franklin Gothic Book" panose="020B0503020102020204" pitchFamily="34" charset="0"/>
            </a:endParaRPr>
          </a:p>
          <a:p>
            <a:pPr>
              <a:buChar char="•"/>
            </a:pPr>
            <a:r>
              <a:rPr lang="en-US" altLang="en-US" sz="2400" dirty="0">
                <a:latin typeface="Franklin Gothic Book" panose="020B0503020102020204" pitchFamily="34" charset="0"/>
              </a:rPr>
              <a:t>Every player is affiliated with a single team exclusively. </a:t>
            </a:r>
            <a:endParaRPr lang="en-US" altLang="en-US" sz="2400" dirty="0">
              <a:latin typeface="Franklin Gothic Book" panose="020B0503020102020204" pitchFamily="34" charset="0"/>
            </a:endParaRPr>
          </a:p>
          <a:p>
            <a:pPr>
              <a:buChar char="•"/>
            </a:pPr>
            <a:r>
              <a:rPr lang="en-US" altLang="en-US" sz="2400" dirty="0">
                <a:latin typeface="Franklin Gothic Book" panose="020B0503020102020204" pitchFamily="34" charset="0"/>
              </a:rPr>
              <a:t>Player details include name, position (e.g., left wing, goalie), skill level, and injury history. </a:t>
            </a:r>
            <a:endParaRPr lang="en-US" altLang="en-US" sz="2400" dirty="0">
              <a:latin typeface="Franklin Gothic Book" panose="020B0503020102020204" pitchFamily="34" charset="0"/>
            </a:endParaRPr>
          </a:p>
          <a:p>
            <a:pPr>
              <a:buChar char="•"/>
            </a:pPr>
            <a:r>
              <a:rPr lang="en-US" altLang="en-US" sz="2400" dirty="0">
                <a:latin typeface="Franklin Gothic Book" panose="020B0503020102020204" pitchFamily="34" charset="0"/>
              </a:rPr>
              <a:t>The team captain concurrently holds the status of a player. </a:t>
            </a:r>
            <a:endParaRPr lang="en-US" altLang="en-US" sz="2400" dirty="0">
              <a:latin typeface="Franklin Gothic Book" panose="020B0503020102020204" pitchFamily="34" charset="0"/>
            </a:endParaRPr>
          </a:p>
          <a:p>
            <a:pPr>
              <a:buChar char="•"/>
            </a:pPr>
            <a:r>
              <a:rPr lang="en-US" altLang="en-US" sz="2400" dirty="0">
                <a:latin typeface="Franklin Gothic Book" panose="020B0503020102020204" pitchFamily="34" charset="0"/>
              </a:rPr>
              <a:t>Matches are contested between two teams, designated as host_team and guest_team. </a:t>
            </a:r>
            <a:endParaRPr lang="en-US" altLang="en-US" sz="2400" dirty="0">
              <a:latin typeface="Franklin Gothic Book" panose="020B0503020102020204" pitchFamily="34" charset="0"/>
            </a:endParaRPr>
          </a:p>
          <a:p>
            <a:pPr>
              <a:buChar char="•"/>
            </a:pPr>
            <a:r>
              <a:rPr lang="en-US" altLang="en-US" sz="2400" dirty="0">
                <a:latin typeface="Franklin Gothic Book" panose="020B0503020102020204" pitchFamily="34" charset="0"/>
              </a:rPr>
              <a:t>Each match is recorded with a specific date (e.g., May 11, 1999) and final score (e.g., 4 to 2). </a:t>
            </a:r>
            <a:endParaRPr lang="en-US" altLang="en-US" sz="2400" dirty="0">
              <a:latin typeface="Franklin Gothic Book" panose="020B0503020102020204" pitchFamily="34" charset="0"/>
            </a:endParaRPr>
          </a:p>
          <a:p>
            <a:endParaRPr lang="en-US" altLang="en-US" dirty="0">
              <a:latin typeface="Franklin Gothic Book" panose="020B05030201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47109" name="Picture 7"/>
          <p:cNvPicPr>
            <a:picLocks noChangeAspect="1"/>
          </p:cNvPicPr>
          <p:nvPr/>
        </p:nvPicPr>
        <p:blipFill>
          <a:blip r:embed="rId1"/>
          <a:stretch>
            <a:fillRect/>
          </a:stretch>
        </p:blipFill>
        <p:spPr>
          <a:xfrm>
            <a:off x="304800" y="228600"/>
            <a:ext cx="8310563" cy="6019800"/>
          </a:xfrm>
          <a:prstGeom prst="rect">
            <a:avLst/>
          </a:prstGeom>
          <a:noFill/>
          <a:ln w="9525">
            <a:noFill/>
          </a:ln>
        </p:spPr>
      </p:pic>
      <p:sp>
        <p:nvSpPr>
          <p:cNvPr id="9" name="Rectangle 8"/>
          <p:cNvSpPr/>
          <p:nvPr/>
        </p:nvSpPr>
        <p:spPr>
          <a:xfrm>
            <a:off x="7696200" y="228600"/>
            <a:ext cx="712788"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
        <p:nvSpPr>
          <p:cNvPr id="10" name="TextBox 9"/>
          <p:cNvSpPr txBox="1"/>
          <p:nvPr/>
        </p:nvSpPr>
        <p:spPr>
          <a:xfrm>
            <a:off x="855663" y="2057400"/>
            <a:ext cx="7553325" cy="3046413"/>
          </a:xfrm>
          <a:prstGeom prst="rect">
            <a:avLst/>
          </a:prstGeom>
          <a:noFill/>
        </p:spPr>
        <p:txBody>
          <a:bodyPr wrap="square">
            <a:spAutoFit/>
          </a:bodyPr>
          <a:lstStyle/>
          <a:p>
            <a:pPr marR="0" algn="just" defTabSz="457200">
              <a:buClrTx/>
              <a:buSzTx/>
              <a:buFontTx/>
              <a:buNone/>
              <a:defRPr/>
            </a:pPr>
            <a:r>
              <a:rPr kumimoji="0" lang="en-US" sz="2400" kern="1200" cap="none" spc="0" normalizeH="0" baseline="0" noProof="0" dirty="0">
                <a:solidFill>
                  <a:srgbClr val="0E0F25"/>
                </a:solidFill>
                <a:latin typeface="+mn-lt"/>
                <a:ea typeface="+mn-ea"/>
                <a:cs typeface="+mn-cs"/>
              </a:rPr>
              <a:t>Question 3: </a:t>
            </a:r>
            <a:endParaRPr kumimoji="0" lang="en-US" sz="2400" kern="1200" cap="none" spc="0" normalizeH="0" baseline="0" noProof="0" dirty="0">
              <a:solidFill>
                <a:srgbClr val="0E0F25"/>
              </a:solidFill>
              <a:latin typeface="+mn-lt"/>
              <a:ea typeface="+mn-ea"/>
              <a:cs typeface="+mn-cs"/>
            </a:endParaRPr>
          </a:p>
          <a:p>
            <a:pPr marL="457200" marR="0" indent="-457200" algn="just" defTabSz="457200">
              <a:buClrTx/>
              <a:buSzTx/>
              <a:buFontTx/>
              <a:buAutoNum type="alphaLcParenBoth"/>
              <a:defRPr/>
            </a:pPr>
            <a:r>
              <a:rPr kumimoji="0" lang="en-US" sz="2400" kern="1200" cap="none" spc="0" normalizeH="0" baseline="0" noProof="0" dirty="0">
                <a:solidFill>
                  <a:srgbClr val="0E0F25"/>
                </a:solidFill>
                <a:latin typeface="+mn-lt"/>
                <a:ea typeface="+mn-ea"/>
                <a:cs typeface="+mn-cs"/>
              </a:rPr>
              <a:t>Construct an Entity-Relationship (E-R) diagram for a car insurance company in which each customer possesses one or more automobiles. Each automobile may be associated with zero or multiple recorded accidents. </a:t>
            </a:r>
            <a:endParaRPr kumimoji="0" lang="en-US" sz="2400" kern="1200" cap="none" spc="0" normalizeH="0" baseline="0" noProof="0" dirty="0">
              <a:solidFill>
                <a:srgbClr val="0E0F25"/>
              </a:solidFill>
              <a:latin typeface="+mn-lt"/>
              <a:ea typeface="+mn-ea"/>
              <a:cs typeface="+mn-cs"/>
            </a:endParaRPr>
          </a:p>
          <a:p>
            <a:pPr marL="457200" marR="0" indent="-457200" algn="just" defTabSz="457200">
              <a:buClrTx/>
              <a:buSzTx/>
              <a:buFontTx/>
              <a:buAutoNum type="alphaLcParenBoth"/>
              <a:defRPr/>
            </a:pPr>
            <a:r>
              <a:rPr kumimoji="0" lang="en-US" sz="2400" kern="1200" cap="none" spc="0" normalizeH="0" baseline="0" noProof="0" dirty="0">
                <a:solidFill>
                  <a:srgbClr val="0E0F25"/>
                </a:solidFill>
                <a:latin typeface="+mn-lt"/>
                <a:ea typeface="+mn-ea"/>
                <a:cs typeface="+mn-cs"/>
              </a:rPr>
              <a:t>(b) Formulate appropriate relational tables corresponding to the aforementioned E-R diagram.</a:t>
            </a:r>
            <a:endParaRPr kumimoji="0" lang="en-US" sz="2400" kern="1200" cap="none" spc="0" normalizeH="0" baseline="0" noProof="0" dirty="0">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12293" name="Picture 7"/>
          <p:cNvPicPr>
            <a:picLocks noChangeAspect="1"/>
          </p:cNvPicPr>
          <p:nvPr/>
        </p:nvPicPr>
        <p:blipFill>
          <a:blip r:embed="rId1"/>
          <a:srcRect l="14812"/>
          <a:stretch>
            <a:fillRect/>
          </a:stretch>
        </p:blipFill>
        <p:spPr>
          <a:xfrm>
            <a:off x="822325" y="609600"/>
            <a:ext cx="7254875" cy="5445125"/>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49157" name="Picture 7"/>
          <p:cNvPicPr>
            <a:picLocks noChangeAspect="1"/>
          </p:cNvPicPr>
          <p:nvPr/>
        </p:nvPicPr>
        <p:blipFill>
          <a:blip r:embed="rId1"/>
          <a:stretch>
            <a:fillRect/>
          </a:stretch>
        </p:blipFill>
        <p:spPr>
          <a:xfrm>
            <a:off x="685800" y="800100"/>
            <a:ext cx="7723188" cy="5516563"/>
          </a:xfrm>
          <a:prstGeom prst="rect">
            <a:avLst/>
          </a:prstGeom>
          <a:noFill/>
          <a:ln w="9525">
            <a:noFill/>
          </a:ln>
        </p:spPr>
      </p:pic>
      <p:sp>
        <p:nvSpPr>
          <p:cNvPr id="9" name="Oval 8"/>
          <p:cNvSpPr/>
          <p:nvPr/>
        </p:nvSpPr>
        <p:spPr>
          <a:xfrm>
            <a:off x="7870825" y="822325"/>
            <a:ext cx="609600" cy="5334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
        <p:nvSpPr>
          <p:cNvPr id="50181" name="TextBox 8"/>
          <p:cNvSpPr txBox="1"/>
          <p:nvPr/>
        </p:nvSpPr>
        <p:spPr>
          <a:xfrm>
            <a:off x="844550" y="1905000"/>
            <a:ext cx="7620000" cy="4402138"/>
          </a:xfrm>
          <a:prstGeom prst="rect">
            <a:avLst/>
          </a:prstGeom>
          <a:noFill/>
          <a:ln w="9525">
            <a:noFill/>
          </a:ln>
        </p:spPr>
        <p:txBody>
          <a:bodyPr>
            <a:spAutoFit/>
          </a:bodyPr>
          <a:p>
            <a:pPr>
              <a:buNone/>
            </a:pPr>
            <a:r>
              <a:rPr sz="2800" dirty="0">
                <a:solidFill>
                  <a:srgbClr val="0E0F25"/>
                </a:solidFill>
                <a:latin typeface="__Source_Sans_3_11ceb6"/>
              </a:rPr>
              <a:t>Question 2: A university registrar tracks:</a:t>
            </a:r>
            <a:endParaRPr sz="2800" dirty="0">
              <a:solidFill>
                <a:srgbClr val="0E0F25"/>
              </a:solidFill>
              <a:latin typeface="__Source_Sans_3_11ceb6"/>
            </a:endParaRPr>
          </a:p>
          <a:p>
            <a:pPr>
              <a:buFont typeface="Arial" panose="020B0604020202020204" pitchFamily="34" charset="0"/>
              <a:buChar char="•"/>
            </a:pPr>
            <a:r>
              <a:rPr sz="2800" dirty="0">
                <a:solidFill>
                  <a:srgbClr val="0E0F25"/>
                </a:solidFill>
                <a:latin typeface="__Source_Sans_3_11ceb6"/>
              </a:rPr>
              <a:t>Courses: number, title, credits, syllabus, prerequisites</a:t>
            </a:r>
            <a:endParaRPr sz="2800" dirty="0">
              <a:solidFill>
                <a:srgbClr val="0E0F25"/>
              </a:solidFill>
              <a:latin typeface="__Source_Sans_3_11ceb6"/>
            </a:endParaRPr>
          </a:p>
          <a:p>
            <a:pPr>
              <a:buFont typeface="Arial" panose="020B0604020202020204" pitchFamily="34" charset="0"/>
              <a:buChar char="•"/>
            </a:pPr>
            <a:r>
              <a:rPr sz="2800" dirty="0">
                <a:solidFill>
                  <a:srgbClr val="0E0F25"/>
                </a:solidFill>
                <a:latin typeface="__Source_Sans_3_11ceb6"/>
              </a:rPr>
              <a:t>Offerings: course number, year, semester, section, instructor(s), time, classroom</a:t>
            </a:r>
            <a:endParaRPr sz="2800" dirty="0">
              <a:solidFill>
                <a:srgbClr val="0E0F25"/>
              </a:solidFill>
              <a:latin typeface="__Source_Sans_3_11ceb6"/>
            </a:endParaRPr>
          </a:p>
          <a:p>
            <a:pPr>
              <a:buFont typeface="Arial" panose="020B0604020202020204" pitchFamily="34" charset="0"/>
              <a:buChar char="•"/>
            </a:pPr>
            <a:r>
              <a:rPr sz="2800" dirty="0">
                <a:solidFill>
                  <a:srgbClr val="0E0F25"/>
                </a:solidFill>
                <a:latin typeface="__Source_Sans_3_11ceb6"/>
              </a:rPr>
              <a:t>Students: ID, name, program</a:t>
            </a:r>
            <a:endParaRPr sz="2800" dirty="0">
              <a:solidFill>
                <a:srgbClr val="0E0F25"/>
              </a:solidFill>
              <a:latin typeface="__Source_Sans_3_11ceb6"/>
            </a:endParaRPr>
          </a:p>
          <a:p>
            <a:pPr>
              <a:buFont typeface="Arial" panose="020B0604020202020204" pitchFamily="34" charset="0"/>
              <a:buChar char="•"/>
            </a:pPr>
            <a:r>
              <a:rPr sz="2800" dirty="0">
                <a:solidFill>
                  <a:srgbClr val="0E0F25"/>
                </a:solidFill>
                <a:latin typeface="__Source_Sans_3_11ceb6"/>
              </a:rPr>
              <a:t>Instructors: ID, name, department, title Also, model student enrollments and grades. Create an E-R diagram and note any assumptions about relationships.</a:t>
            </a:r>
            <a:endParaRPr sz="2800" dirty="0">
              <a:solidFill>
                <a:srgbClr val="0E0F25"/>
              </a:solidFill>
              <a:latin typeface="__Source_Sans_3_11ceb6"/>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51205" name="Picture 10"/>
          <p:cNvPicPr>
            <a:picLocks noChangeAspect="1"/>
          </p:cNvPicPr>
          <p:nvPr/>
        </p:nvPicPr>
        <p:blipFill>
          <a:blip r:embed="rId1"/>
          <a:stretch>
            <a:fillRect/>
          </a:stretch>
        </p:blipFill>
        <p:spPr>
          <a:xfrm>
            <a:off x="223838" y="1233488"/>
            <a:ext cx="8696325" cy="4391025"/>
          </a:xfrm>
          <a:prstGeom prst="rect">
            <a:avLst/>
          </a:prstGeom>
          <a:noFill/>
          <a:ln w="9525">
            <a:noFill/>
          </a:ln>
        </p:spPr>
      </p:pic>
      <p:pic>
        <p:nvPicPr>
          <p:cNvPr id="51206" name="Picture 12"/>
          <p:cNvPicPr>
            <a:picLocks noChangeAspect="1"/>
          </p:cNvPicPr>
          <p:nvPr/>
        </p:nvPicPr>
        <p:blipFill>
          <a:blip r:embed="rId1"/>
          <a:stretch>
            <a:fillRect/>
          </a:stretch>
        </p:blipFill>
        <p:spPr>
          <a:xfrm>
            <a:off x="223838" y="1233488"/>
            <a:ext cx="8696325" cy="439102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
        <p:nvSpPr>
          <p:cNvPr id="3" name="TextBox 2"/>
          <p:cNvSpPr txBox="1"/>
          <p:nvPr/>
        </p:nvSpPr>
        <p:spPr>
          <a:xfrm>
            <a:off x="609600" y="914400"/>
            <a:ext cx="7445375" cy="708025"/>
          </a:xfrm>
          <a:prstGeom prst="rect">
            <a:avLst/>
          </a:prstGeom>
          <a:noFill/>
        </p:spPr>
        <p:txBody>
          <a:bodyPr wrap="square">
            <a:spAutoFit/>
          </a:bodyPr>
          <a:lstStyle/>
          <a:p>
            <a:pPr marR="0" defTabSz="457200">
              <a:buClrTx/>
              <a:buSzTx/>
              <a:buFontTx/>
              <a:buNone/>
              <a:defRPr/>
            </a:pPr>
            <a:r>
              <a:rPr kumimoji="0" lang="en-US" sz="4000" b="1" kern="1200" cap="none" spc="0" normalizeH="0" baseline="0" noProof="0" dirty="0">
                <a:solidFill>
                  <a:srgbClr val="273239"/>
                </a:solidFill>
                <a:latin typeface="+mj-lt"/>
                <a:ea typeface="+mn-ea"/>
                <a:cs typeface="+mn-cs"/>
              </a:rPr>
              <a:t>Minimization of ER Diagrams</a:t>
            </a:r>
            <a:endParaRPr kumimoji="0" lang="en-US" sz="4000" b="1" kern="1200" cap="none" spc="0" normalizeH="0" baseline="0" noProof="0" dirty="0">
              <a:solidFill>
                <a:srgbClr val="273239"/>
              </a:solidFill>
              <a:latin typeface="+mj-lt"/>
              <a:ea typeface="+mn-ea"/>
              <a:cs typeface="+mn-cs"/>
            </a:endParaRPr>
          </a:p>
        </p:txBody>
      </p:sp>
      <p:sp>
        <p:nvSpPr>
          <p:cNvPr id="8" name="TextBox 7"/>
          <p:cNvSpPr txBox="1"/>
          <p:nvPr/>
        </p:nvSpPr>
        <p:spPr>
          <a:xfrm>
            <a:off x="457200" y="2057400"/>
            <a:ext cx="8077200" cy="2678113"/>
          </a:xfrm>
          <a:prstGeom prst="rect">
            <a:avLst/>
          </a:prstGeom>
          <a:noFill/>
        </p:spPr>
        <p:txBody>
          <a:bodyPr wrap="square">
            <a:spAutoFit/>
          </a:bodyPr>
          <a:lstStyle/>
          <a:p>
            <a:pPr marR="0" defTabSz="457200">
              <a:buClrTx/>
              <a:buSzTx/>
              <a:buFontTx/>
              <a:buNone/>
              <a:defRPr/>
            </a:pPr>
            <a:r>
              <a:rPr kumimoji="0" lang="en-US" sz="2400" kern="1200" cap="none" spc="0" normalizeH="0" baseline="0" noProof="0" dirty="0">
                <a:solidFill>
                  <a:srgbClr val="273239"/>
                </a:solidFill>
                <a:latin typeface="+mn-lt"/>
                <a:ea typeface="+mn-ea"/>
                <a:cs typeface="+mn-cs"/>
              </a:rPr>
              <a:t>Minimization of ER Diagram simply means reducing the number of the tables in the ER Diagram. When there are so many tables present in the ER Diagram, it decreases its readability and understandability and it also becomes difficult for the admin also to understand these. Minimizing the ER Diagram helps in better understanding. We reduce tables depending on the cardinality.</a:t>
            </a:r>
            <a:endParaRPr kumimoji="0" lang="en-US" sz="2400" kern="1200" cap="none" spc="0" normalizeH="0" baseline="0" noProof="0" dirty="0">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13317" name="Picture 7"/>
          <p:cNvPicPr>
            <a:picLocks noChangeAspect="1"/>
          </p:cNvPicPr>
          <p:nvPr/>
        </p:nvPicPr>
        <p:blipFill>
          <a:blip r:embed="rId1"/>
          <a:stretch>
            <a:fillRect/>
          </a:stretch>
        </p:blipFill>
        <p:spPr>
          <a:xfrm>
            <a:off x="347663" y="838200"/>
            <a:ext cx="8448675" cy="49530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Rectangle 2"/>
          <p:cNvSpPr>
            <a:spLocks noGrp="1" noChangeArrowheads="1"/>
          </p:cNvSpPr>
          <p:nvPr>
            <p:ph type="title"/>
          </p:nvPr>
        </p:nvSpPr>
        <p:spPr>
          <a:noFill/>
        </p:spPr>
        <p:txBody>
          <a:bodyPr vert="horz" lIns="91440" tIns="45720" rIns="91440" bIns="45720" rtlCol="0" anchor="b">
            <a:normAutofit/>
          </a:bodyPr>
          <a:lstStyle/>
          <a:p>
            <a:pPr marL="0" marR="0" lvl="0" indent="0" algn="l" defTabSz="914400" rtl="0" eaLnBrk="0" fontAlgn="base" latinLnBrk="0" hangingPunct="0">
              <a:lnSpc>
                <a:spcPct val="85000"/>
              </a:lnSpc>
              <a:spcBef>
                <a:spcPct val="0"/>
              </a:spcBef>
              <a:spcAft>
                <a:spcPct val="0"/>
              </a:spcAft>
              <a:buClrTx/>
              <a:buSzTx/>
              <a:buFontTx/>
              <a:buNone/>
              <a:defRPr/>
            </a:pPr>
            <a:r>
              <a:rPr kumimoji="0" lang="en-US" altLang="en-US" sz="4800" b="0" i="0" u="none" strike="noStrike" kern="1200" cap="none" spc="-50" normalizeH="0" baseline="0" noProof="0" dirty="0">
                <a:ln>
                  <a:noFill/>
                </a:ln>
                <a:solidFill>
                  <a:srgbClr val="404040"/>
                </a:solidFill>
                <a:effectLst/>
                <a:uLnTx/>
                <a:uFillTx/>
                <a:latin typeface="+mj-lt"/>
                <a:ea typeface="+mj-ea"/>
                <a:cs typeface="+mj-cs"/>
              </a:rPr>
              <a:t>Weak Entity and Regular/Strong Entity</a:t>
            </a:r>
            <a:endParaRPr kumimoji="0" lang="en-US" altLang="en-US" sz="4800" b="0" i="0" u="none" strike="noStrike" kern="1200" cap="none" spc="-50" normalizeH="0" baseline="0" noProof="0" dirty="0">
              <a:ln>
                <a:noFill/>
              </a:ln>
              <a:solidFill>
                <a:srgbClr val="404040"/>
              </a:solidFill>
              <a:effectLst/>
              <a:uLnTx/>
              <a:uFillTx/>
              <a:latin typeface="+mj-lt"/>
              <a:ea typeface="+mj-ea"/>
              <a:cs typeface="+mj-cs"/>
            </a:endParaRPr>
          </a:p>
        </p:txBody>
      </p:sp>
      <p:sp>
        <p:nvSpPr>
          <p:cNvPr id="14339" name="Rectangle 8"/>
          <p:cNvSpPr/>
          <p:nvPr/>
        </p:nvSpPr>
        <p:spPr>
          <a:xfrm>
            <a:off x="887413" y="1828800"/>
            <a:ext cx="7478712" cy="2095500"/>
          </a:xfrm>
          <a:prstGeom prst="rect">
            <a:avLst/>
          </a:prstGeom>
          <a:noFill/>
          <a:ln w="9525">
            <a:noFill/>
          </a:ln>
        </p:spPr>
        <p:txBody>
          <a:bodyPr/>
          <a:lstStyle>
            <a:lvl1pPr marL="90805" indent="-90805" algn="l" rtl="0" eaLnBrk="0" fontAlgn="base" hangingPunct="0">
              <a:lnSpc>
                <a:spcPct val="90000"/>
              </a:lnSpc>
              <a:spcBef>
                <a:spcPts val="1200"/>
              </a:spcBef>
              <a:spcAft>
                <a:spcPts val="200"/>
              </a:spcAft>
              <a:buClr>
                <a:schemeClr val="accent1"/>
              </a:buClr>
              <a:buSzPct val="100000"/>
              <a:buFont typeface="Calibri" panose="020F0502020204030204" pitchFamily="34" charset="0"/>
              <a:buChar char=" "/>
              <a:defRPr sz="2000" kern="1200">
                <a:solidFill>
                  <a:srgbClr val="404040"/>
                </a:solidFill>
                <a:latin typeface="+mn-lt"/>
                <a:ea typeface="+mn-ea"/>
                <a:cs typeface="+mn-cs"/>
              </a:defRPr>
            </a:lvl1pPr>
            <a:lvl2pPr marL="38290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kern="1200">
                <a:solidFill>
                  <a:srgbClr val="404040"/>
                </a:solidFill>
                <a:latin typeface="+mn-lt"/>
                <a:ea typeface="+mn-ea"/>
                <a:cs typeface="+mn-cs"/>
              </a:defRPr>
            </a:lvl2pPr>
            <a:lvl3pPr marL="567055"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3pPr>
            <a:lvl4pPr marL="74930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4pPr>
            <a:lvl5pPr marL="932180" indent="-182880" algn="l" rtl="0" eaLnBrk="0" fontAlgn="base" hangingPunct="0">
              <a:lnSpc>
                <a:spcPct val="90000"/>
              </a:lnSpc>
              <a:spcBef>
                <a:spcPts val="200"/>
              </a:spcBef>
              <a:spcAft>
                <a:spcPts val="400"/>
              </a:spcAft>
              <a:buClr>
                <a:schemeClr val="accent1"/>
              </a:buClr>
              <a:buFont typeface="Calibri" panose="020F0502020204030204" pitchFamily="34" charset="0"/>
              <a:buChar char="◦"/>
              <a:defRPr sz="1400" kern="1200">
                <a:solidFill>
                  <a:srgbClr val="404040"/>
                </a:solidFill>
                <a:latin typeface="+mn-lt"/>
                <a:ea typeface="+mn-ea"/>
                <a:cs typeface="+mn-cs"/>
              </a:defRPr>
            </a:lvl5pPr>
          </a:lstStyle>
          <a:p>
            <a:pPr marL="342900" lvl="0" indent="-342900" defTabSz="457200">
              <a:lnSpc>
                <a:spcPct val="100000"/>
              </a:lnSpc>
              <a:spcBef>
                <a:spcPct val="35000"/>
              </a:spcBef>
              <a:spcAft>
                <a:spcPct val="0"/>
              </a:spcAft>
              <a:buClr>
                <a:schemeClr val="tx2"/>
              </a:buClr>
              <a:buSzTx/>
              <a:buFont typeface="Wingdings" panose="05000000000000000000" pitchFamily="2" charset="2"/>
              <a:buChar char="q"/>
            </a:pPr>
            <a:r>
              <a:rPr lang="en-US" altLang="en-US" sz="2400" dirty="0">
                <a:solidFill>
                  <a:schemeClr val="tx1"/>
                </a:solidFill>
                <a:latin typeface="Helvetica" pitchFamily="34" charset="0"/>
              </a:rPr>
              <a:t>We depict a </a:t>
            </a:r>
            <a:r>
              <a:rPr lang="en-US" altLang="en-US" sz="2400" dirty="0">
                <a:solidFill>
                  <a:schemeClr val="tx2"/>
                </a:solidFill>
                <a:latin typeface="Helvetica" pitchFamily="34" charset="0"/>
              </a:rPr>
              <a:t>weak entity</a:t>
            </a:r>
            <a:r>
              <a:rPr lang="en-US" altLang="en-US" sz="2400" dirty="0">
                <a:solidFill>
                  <a:schemeClr val="tx1"/>
                </a:solidFill>
                <a:latin typeface="Helvetica" pitchFamily="34" charset="0"/>
              </a:rPr>
              <a:t> by double rectangles.</a:t>
            </a:r>
            <a:endParaRPr lang="en-US" altLang="en-US" sz="2400" dirty="0">
              <a:solidFill>
                <a:schemeClr val="tx1"/>
              </a:solidFill>
              <a:latin typeface="Helvetica" pitchFamily="34" charset="0"/>
            </a:endParaRPr>
          </a:p>
          <a:p>
            <a:pPr marL="342900" lvl="0" indent="-342900" defTabSz="457200">
              <a:spcBef>
                <a:spcPct val="35000"/>
              </a:spcBef>
              <a:spcAft>
                <a:spcPct val="0"/>
              </a:spcAft>
              <a:buClr>
                <a:srgbClr val="CC6600"/>
              </a:buClr>
              <a:buSzTx/>
              <a:buFont typeface="Wingdings" panose="05000000000000000000" pitchFamily="2" charset="2"/>
              <a:buChar char="q"/>
            </a:pPr>
            <a:r>
              <a:rPr lang="en-US" altLang="en-US" sz="2400" dirty="0">
                <a:solidFill>
                  <a:schemeClr val="tx2"/>
                </a:solidFill>
                <a:latin typeface="Helvetica" pitchFamily="34" charset="0"/>
              </a:rPr>
              <a:t>The identifying relationship</a:t>
            </a:r>
            <a:r>
              <a:rPr lang="en-US" altLang="en-US" sz="2400" dirty="0">
                <a:solidFill>
                  <a:schemeClr val="tx1"/>
                </a:solidFill>
                <a:latin typeface="Helvetica" pitchFamily="34" charset="0"/>
              </a:rPr>
              <a:t> is depicted using a double diamond.</a:t>
            </a:r>
            <a:endParaRPr lang="en-US" altLang="en-US" sz="2400" dirty="0">
              <a:solidFill>
                <a:schemeClr val="tx1"/>
              </a:solidFill>
              <a:latin typeface="Helvetica" pitchFamily="34" charset="0"/>
            </a:endParaRPr>
          </a:p>
          <a:p>
            <a:pPr marL="342900" lvl="0" indent="-342900" defTabSz="457200">
              <a:lnSpc>
                <a:spcPct val="100000"/>
              </a:lnSpc>
              <a:spcBef>
                <a:spcPct val="35000"/>
              </a:spcBef>
              <a:spcAft>
                <a:spcPct val="0"/>
              </a:spcAft>
              <a:buClr>
                <a:schemeClr val="tx2"/>
              </a:buClr>
              <a:buSzPct val="90000"/>
              <a:buFont typeface="Monotype Sorts" pitchFamily="2" charset="2"/>
              <a:buChar char="n"/>
            </a:pPr>
            <a:endParaRPr lang="en-US" altLang="en-US" sz="2400" dirty="0">
              <a:solidFill>
                <a:schemeClr val="tx1"/>
              </a:solidFill>
              <a:latin typeface="Helvetica" pitchFamily="34" charset="0"/>
            </a:endParaRPr>
          </a:p>
        </p:txBody>
      </p:sp>
      <p:pic>
        <p:nvPicPr>
          <p:cNvPr id="14340" name="Picture 9"/>
          <p:cNvPicPr>
            <a:picLocks noChangeAspect="1"/>
          </p:cNvPicPr>
          <p:nvPr/>
        </p:nvPicPr>
        <p:blipFill>
          <a:blip r:embed="rId1"/>
          <a:srcRect l="900" t="27867" r="1082" b="27628"/>
          <a:stretch>
            <a:fillRect/>
          </a:stretch>
        </p:blipFill>
        <p:spPr>
          <a:xfrm>
            <a:off x="479425" y="3059113"/>
            <a:ext cx="8475663" cy="2886075"/>
          </a:xfrm>
          <a:prstGeom prst="rect">
            <a:avLst/>
          </a:prstGeom>
          <a:noFill/>
          <a:ln w="76200" cap="flat" cmpd="tri">
            <a:solidFill>
              <a:schemeClr val="tx2"/>
            </a:solidFill>
            <a:prstDash val="solid"/>
            <a:miter/>
            <a:headEnd type="none" w="med" len="med"/>
            <a:tailEnd type="none" w="med" len="me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15365" name="Picture 7"/>
          <p:cNvPicPr>
            <a:picLocks noChangeAspect="1"/>
          </p:cNvPicPr>
          <p:nvPr/>
        </p:nvPicPr>
        <p:blipFill>
          <a:blip r:embed="rId1"/>
          <a:stretch>
            <a:fillRect/>
          </a:stretch>
        </p:blipFill>
        <p:spPr>
          <a:xfrm>
            <a:off x="33338" y="152400"/>
            <a:ext cx="8991600" cy="6096000"/>
          </a:xfrm>
          <a:prstGeom prst="rect">
            <a:avLst/>
          </a:prstGeom>
          <a:noFill/>
          <a:ln w="9525">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sp>
        <p:nvSpPr>
          <p:cNvPr id="16389" name="TextBox 7"/>
          <p:cNvSpPr txBox="1"/>
          <p:nvPr/>
        </p:nvSpPr>
        <p:spPr>
          <a:xfrm>
            <a:off x="914400" y="1143000"/>
            <a:ext cx="7315200" cy="646113"/>
          </a:xfrm>
          <a:prstGeom prst="rect">
            <a:avLst/>
          </a:prstGeom>
          <a:noFill/>
          <a:ln w="9525">
            <a:noFill/>
          </a:ln>
        </p:spPr>
        <p:txBody>
          <a:bodyPr>
            <a:spAutoFit/>
          </a:bodyPr>
          <a:p>
            <a:pPr>
              <a:buNone/>
            </a:pPr>
            <a:r>
              <a:rPr sz="3600" b="1" dirty="0">
                <a:solidFill>
                  <a:srgbClr val="273239"/>
                </a:solidFill>
                <a:latin typeface="Nunito" pitchFamily="2" charset="0"/>
              </a:rPr>
              <a:t>Degree of a Relationship Set</a:t>
            </a:r>
            <a:endParaRPr sz="3600" b="1" dirty="0">
              <a:solidFill>
                <a:srgbClr val="273239"/>
              </a:solidFill>
              <a:latin typeface="Nunito" pitchFamily="2" charset="0"/>
            </a:endParaRPr>
          </a:p>
        </p:txBody>
      </p:sp>
      <p:sp>
        <p:nvSpPr>
          <p:cNvPr id="16390" name="TextBox 9"/>
          <p:cNvSpPr txBox="1"/>
          <p:nvPr/>
        </p:nvSpPr>
        <p:spPr>
          <a:xfrm>
            <a:off x="762000" y="1849438"/>
            <a:ext cx="7620000" cy="2779712"/>
          </a:xfrm>
          <a:prstGeom prst="rect">
            <a:avLst/>
          </a:prstGeom>
          <a:noFill/>
          <a:ln w="9525">
            <a:noFill/>
          </a:ln>
        </p:spPr>
        <p:txBody>
          <a:bodyPr>
            <a:spAutoFit/>
          </a:bodyPr>
          <a:p>
            <a:pPr algn="just">
              <a:spcAft>
                <a:spcPts val="750"/>
              </a:spcAft>
              <a:buNone/>
            </a:pPr>
            <a:r>
              <a:rPr sz="2400" dirty="0">
                <a:latin typeface="Nunito" pitchFamily="2" charset="0"/>
              </a:rPr>
              <a:t>The number of different entity sets participating in a relationship set is called the </a:t>
            </a:r>
            <a:r>
              <a:rPr sz="2400" u="sng" dirty="0">
                <a:latin typeface="Nunito" pitchFamily="2" charset="0"/>
                <a:hlinkClick r:id="rId1"/>
              </a:rPr>
              <a:t>degree of a relationship set.</a:t>
            </a:r>
            <a:endParaRPr sz="2400" dirty="0">
              <a:latin typeface="Nunito" pitchFamily="2" charset="0"/>
            </a:endParaRPr>
          </a:p>
          <a:p>
            <a:pPr algn="just">
              <a:spcAft>
                <a:spcPts val="750"/>
              </a:spcAft>
              <a:buNone/>
            </a:pPr>
            <a:r>
              <a:rPr sz="2400" b="1" dirty="0">
                <a:latin typeface="Nunito" pitchFamily="2" charset="0"/>
              </a:rPr>
              <a:t>1. Unary Relationship:</a:t>
            </a:r>
            <a:r>
              <a:rPr sz="2400" dirty="0">
                <a:latin typeface="Nunito" pitchFamily="2" charset="0"/>
              </a:rPr>
              <a:t> When there is only ONE entity set participating in a relation, the relationship is called a unary relationship. For example, one person is married to only one person.</a:t>
            </a:r>
            <a:endParaRPr sz="2400" dirty="0">
              <a:latin typeface="Nunito" pitchFamily="2" charset="0"/>
            </a:endParaRPr>
          </a:p>
        </p:txBody>
      </p:sp>
      <p:pic>
        <p:nvPicPr>
          <p:cNvPr id="16391" name="Picture 11"/>
          <p:cNvPicPr>
            <a:picLocks noChangeAspect="1"/>
          </p:cNvPicPr>
          <p:nvPr/>
        </p:nvPicPr>
        <p:blipFill>
          <a:blip r:embed="rId2"/>
          <a:stretch>
            <a:fillRect/>
          </a:stretch>
        </p:blipFill>
        <p:spPr>
          <a:xfrm>
            <a:off x="1524000" y="4629150"/>
            <a:ext cx="5715000" cy="1592263"/>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Date Placeholder 3"/>
          <p:cNvSpPr txBox="1">
            <a:spLocks noGrp="1"/>
          </p:cNvSpPr>
          <p:nvPr>
            <p:ph type="dt" sz="half" idx="10"/>
          </p:nvPr>
        </p:nvSpPr>
        <p:spPr>
          <a:noFill/>
        </p:spPr>
        <p:txBody>
          <a:bodyPr vert="horz" lIns="91440" tIns="45720" rIns="91440" bIns="45720" rtlCol="0" anchor="ctr"/>
          <a:lstStyle/>
          <a:p>
            <a:pPr marL="0" marR="0" lvl="0" indent="0" algn="l" defTabSz="457200" rtl="0" eaLnBrk="1" fontAlgn="auto" latinLnBrk="0" hangingPunct="1">
              <a:lnSpc>
                <a:spcPct val="100000"/>
              </a:lnSpc>
              <a:spcBef>
                <a:spcPts val="0"/>
              </a:spcBef>
              <a:spcAft>
                <a:spcPts val="0"/>
              </a:spcAft>
              <a:buClrTx/>
              <a:buSzTx/>
              <a:buFontTx/>
              <a:buNone/>
              <a:defRPr/>
            </a:pPr>
            <a:fld id="{28BD6F9B-92D5-4093-AA2D-63488A201412}" type="datetime1">
              <a:rPr kumimoji="0" lang="en-US" sz="900" b="0" i="0" u="none" strike="noStrike" kern="1200" cap="none" spc="0" normalizeH="0" baseline="0" noProof="0" smtClean="0">
                <a:ln>
                  <a:noFill/>
                </a:ln>
                <a:solidFill>
                  <a:srgbClr val="FFFFFF"/>
                </a:solidFill>
                <a:effectLst/>
                <a:uLnTx/>
                <a:uFillTx/>
                <a:latin typeface="+mn-lt"/>
                <a:ea typeface="+mn-ea"/>
                <a:cs typeface="+mn-cs"/>
              </a:rPr>
            </a:fld>
            <a:endParaRPr kumimoji="0" lang="en-US" sz="900" b="0" i="0" u="none" strike="noStrike" kern="1200" cap="none" spc="0" normalizeH="0" baseline="0" noProof="0">
              <a:ln>
                <a:noFill/>
              </a:ln>
              <a:solidFill>
                <a:srgbClr val="FFFFFF"/>
              </a:solidFill>
              <a:effectLst/>
              <a:uLnTx/>
              <a:uFillTx/>
              <a:latin typeface="+mn-lt"/>
              <a:ea typeface="+mn-ea"/>
              <a:cs typeface="+mn-cs"/>
            </a:endParaRPr>
          </a:p>
        </p:txBody>
      </p:sp>
      <p:sp>
        <p:nvSpPr>
          <p:cNvPr id="5" name="Footer Placeholder 4"/>
          <p:cNvSpPr txBox="1">
            <a:spLocks noGrp="1"/>
          </p:cNvSpPr>
          <p:nvPr>
            <p:ph type="ftr" sz="quarter" idx="11"/>
          </p:nvPr>
        </p:nvSpPr>
        <p:spPr>
          <a:noFill/>
        </p:spPr>
        <p:txBody>
          <a:bodyPr vert="horz" lIns="91440" tIns="45720" rIns="91440" bIns="45720" rtlCol="0" anchor="ctr"/>
          <a:lstStyle/>
          <a:p>
            <a:pPr marL="0" marR="0" lvl="0" indent="0" algn="ctr" defTabSz="457200" rtl="0" eaLnBrk="1" fontAlgn="auto" latinLnBrk="0" hangingPunct="1">
              <a:lnSpc>
                <a:spcPct val="100000"/>
              </a:lnSpc>
              <a:spcBef>
                <a:spcPts val="0"/>
              </a:spcBef>
              <a:spcAft>
                <a:spcPts val="0"/>
              </a:spcAft>
              <a:buClrTx/>
              <a:buSzTx/>
              <a:buFontTx/>
              <a:buNone/>
              <a:defRPr/>
            </a:pPr>
            <a:r>
              <a:rPr kumimoji="0" lang="en-US" sz="900" b="0" i="0" u="none" strike="noStrike" kern="1200" cap="all" spc="0" normalizeH="0" baseline="0" noProof="0">
                <a:ln>
                  <a:noFill/>
                </a:ln>
                <a:solidFill>
                  <a:srgbClr val="FFFFFF"/>
                </a:solidFill>
                <a:effectLst/>
                <a:uLnTx/>
                <a:uFillTx/>
                <a:latin typeface="+mn-lt"/>
                <a:ea typeface="+mn-ea"/>
                <a:cs typeface="+mn-cs"/>
              </a:rPr>
              <a:t>CF</a:t>
            </a:r>
            <a:endParaRPr kumimoji="0" lang="en-US" sz="900" b="0" i="0" u="none" strike="noStrike" kern="1200" cap="all" spc="0" normalizeH="0" baseline="0" noProof="0">
              <a:ln>
                <a:noFill/>
              </a:ln>
              <a:solidFill>
                <a:srgbClr val="FFFFFF"/>
              </a:solidFill>
              <a:effectLst/>
              <a:uLnTx/>
              <a:uFillTx/>
              <a:latin typeface="+mn-lt"/>
              <a:ea typeface="+mn-ea"/>
              <a:cs typeface="+mn-cs"/>
            </a:endParaRPr>
          </a:p>
        </p:txBody>
      </p:sp>
      <p:sp>
        <p:nvSpPr>
          <p:cNvPr id="6" name="Slide Number Placeholder 5"/>
          <p:cNvSpPr txBox="1">
            <a:spLocks noGrp="1"/>
          </p:cNvSpPr>
          <p:nvPr>
            <p:ph type="sldNum" sz="quarter" idx="12"/>
          </p:nvPr>
        </p:nvSpPr>
        <p:spPr>
          <a:noFill/>
        </p:spPr>
        <p:txBody>
          <a:bodyPr vert="horz" lIns="91440" tIns="45720" rIns="91440" bIns="45720" rtlCol="0" anchor="ctr"/>
          <a:lstStyle>
            <a:lvl1pPr marL="0" lvl="0" indent="0" algn="l" defTabSz="457200" rtl="0" eaLnBrk="0" fontAlgn="base" latinLnBrk="0" hangingPunct="0">
              <a:lnSpc>
                <a:spcPct val="100000"/>
              </a:lnSpc>
              <a:spcBef>
                <a:spcPct val="0"/>
              </a:spcBef>
              <a:spcAft>
                <a:spcPct val="0"/>
              </a:spcAft>
              <a:buNone/>
              <a:defRPr sz="1800" b="0" i="0" u="none" kern="1200" baseline="0">
                <a:solidFill>
                  <a:schemeClr val="tx1"/>
                </a:solidFill>
                <a:latin typeface="Franklin Gothic Book" panose="020B0503020102020204" pitchFamily="34" charset="0"/>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Franklin Gothic Book" panose="020B0503020102020204" pitchFamily="34" charset="0"/>
                <a:ea typeface="+mn-ea"/>
                <a:cs typeface="+mn-cs"/>
              </a:defRPr>
            </a:lvl5pPr>
          </a:lstStyle>
          <a:p>
            <a:pPr lvl="0" algn="r" eaLnBrk="1" hangingPunct="1">
              <a:buNone/>
            </a:pPr>
            <a:fld id="{9A0DB2DC-4C9A-4742-B13C-FB6460FD3503}" type="slidenum">
              <a:rPr lang="en-US" altLang="en-US" sz="1000" dirty="0">
                <a:solidFill>
                  <a:srgbClr val="FFFFFF"/>
                </a:solidFill>
              </a:rPr>
            </a:fld>
            <a:endParaRPr lang="en-US" altLang="en-US" sz="1000" dirty="0">
              <a:solidFill>
                <a:srgbClr val="FFFFFF"/>
              </a:solidFill>
            </a:endParaRPr>
          </a:p>
        </p:txBody>
      </p:sp>
      <p:pic>
        <p:nvPicPr>
          <p:cNvPr id="17413" name="Picture 7"/>
          <p:cNvPicPr>
            <a:picLocks noChangeAspect="1"/>
          </p:cNvPicPr>
          <p:nvPr/>
        </p:nvPicPr>
        <p:blipFill>
          <a:blip r:embed="rId1"/>
          <a:stretch>
            <a:fillRect/>
          </a:stretch>
        </p:blipFill>
        <p:spPr>
          <a:xfrm>
            <a:off x="366713" y="638175"/>
            <a:ext cx="8410575" cy="5581650"/>
          </a:xfrm>
          <a:prstGeom prst="rect">
            <a:avLst/>
          </a:prstGeom>
          <a:noFill/>
          <a:ln w="9525">
            <a:noFill/>
          </a:ln>
        </p:spPr>
      </p:pic>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Constantia-Franklin Gothic Book">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6396</Words>
  <Application>WPS Presentation</Application>
  <PresentationFormat>On-screen Show (4:3)</PresentationFormat>
  <Paragraphs>324</Paragraphs>
  <Slides>43</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43</vt:i4>
      </vt:variant>
    </vt:vector>
  </HeadingPairs>
  <TitlesOfParts>
    <vt:vector size="61" baseType="lpstr">
      <vt:lpstr>Arial</vt:lpstr>
      <vt:lpstr>SimSun</vt:lpstr>
      <vt:lpstr>Wingdings</vt:lpstr>
      <vt:lpstr>Franklin Gothic Book</vt:lpstr>
      <vt:lpstr>Constantia</vt:lpstr>
      <vt:lpstr>Calibri</vt:lpstr>
      <vt:lpstr>Aptos</vt:lpstr>
      <vt:lpstr>Helvetica</vt:lpstr>
      <vt:lpstr>Monotype Sorts</vt:lpstr>
      <vt:lpstr>Nunito</vt:lpstr>
      <vt:lpstr>Segoe Print</vt:lpstr>
      <vt:lpstr>Microsoft YaHei</vt:lpstr>
      <vt:lpstr>Arial Unicode MS</vt:lpstr>
      <vt:lpstr>Segoe UI</vt:lpstr>
      <vt:lpstr>Wingdings</vt:lpstr>
      <vt:lpstr>Times New Roman</vt:lpstr>
      <vt:lpstr>__Source_Sans_3_11ceb6</vt:lpstr>
      <vt:lpstr>Retrospect</vt:lpstr>
      <vt:lpstr>Database Management System   Lecture 3</vt:lpstr>
      <vt:lpstr>PowerPoint 演示文稿</vt:lpstr>
      <vt:lpstr>Summary of Symbols Used in E-R Notation</vt:lpstr>
      <vt:lpstr>PowerPoint 演示文稿</vt:lpstr>
      <vt:lpstr>PowerPoint 演示文稿</vt:lpstr>
      <vt:lpstr>Weak Entity and Regular/Strong Entity</vt:lpstr>
      <vt:lpstr>PowerPoint 演示文稿</vt:lpstr>
      <vt:lpstr>PowerPoint 演示文稿</vt:lpstr>
      <vt:lpstr>PowerPoint 演示文稿</vt:lpstr>
      <vt:lpstr>PowerPoint 演示文稿</vt:lpstr>
      <vt:lpstr>PowerPoint 演示文稿</vt:lpstr>
      <vt:lpstr>E-R Diagram with a Ternary Relationship</vt:lpstr>
      <vt:lpstr>Cardinality in ER Model</vt:lpstr>
      <vt:lpstr>PowerPoint 演示文稿</vt:lpstr>
      <vt:lpstr>2. One-to-Many</vt:lpstr>
      <vt:lpstr>3. Many-to-One</vt:lpstr>
      <vt:lpstr>PowerPoint 演示文稿</vt:lpstr>
      <vt:lpstr>4. Many-to-Many</vt:lpstr>
      <vt:lpstr>PowerPoint 演示文稿</vt:lpstr>
      <vt:lpstr>PowerPoint 演示文稿</vt:lpstr>
      <vt:lpstr>Relationship Set borrower</vt:lpstr>
      <vt:lpstr>Relationship Sets (Cont.)</vt:lpstr>
      <vt:lpstr>Summary of Symbols (Cont.)</vt:lpstr>
      <vt:lpstr>PowerPoint 演示文稿</vt:lpstr>
      <vt:lpstr>Participation of an Entity Set in a Relationship Set</vt:lpstr>
      <vt:lpstr>Cardinality Constraint (min,max)</vt:lpstr>
      <vt:lpstr>Cardinality Constraint (min,max)</vt:lpstr>
      <vt:lpstr>Cardinality Constraint (min,max)</vt:lpstr>
      <vt:lpstr>Generalization</vt:lpstr>
      <vt:lpstr>Generalization</vt:lpstr>
      <vt:lpstr>Specialization</vt:lpstr>
      <vt:lpstr>PowerPoint 演示文稿</vt:lpstr>
      <vt:lpstr>Recursive Relationship Type is: SUPERVISION (participation role names are shown)</vt:lpstr>
      <vt:lpstr>PowerPoint 演示文稿</vt:lpstr>
      <vt:lpstr>ER DIAGRAM FOR A BANK  DATABASE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Programming Code 1112</dc:title>
  <dc:creator>BILAL</dc:creator>
  <cp:lastModifiedBy>Husnain</cp:lastModifiedBy>
  <cp:revision>123</cp:revision>
  <dcterms:created xsi:type="dcterms:W3CDTF">2009-02-11T04:22:00Z</dcterms:created>
  <dcterms:modified xsi:type="dcterms:W3CDTF">2025-08-10T18:25:33Z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DFE2CF97435947CEB682BD6F75B79156_12</vt:lpwstr>
  </property>
  <property fmtid="{D5CDD505-2E9C-101B-9397-08002B2CF9AE}" pid="3" name="KSOProductBuildVer">
    <vt:lpwstr>1033-12.2.0.21931</vt:lpwstr>
  </property>
</Properties>
</file>