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64" r:id="rId6"/>
    <p:sldId id="268" r:id="rId7"/>
    <p:sldId id="269" r:id="rId8"/>
    <p:sldId id="270" r:id="rId9"/>
    <p:sldId id="272" r:id="rId10"/>
    <p:sldId id="27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svn-healing_life\GDD\&#49352;&#47196;&#50868;&#47112;&#48296;&#46356;&#51088;&#51064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svn-healing_life\GDD\&#49352;&#47196;&#50868;&#47112;&#48296;&#46356;&#51088;&#51064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svn-healing_life\GDD\&#49352;&#47196;&#50868;&#47112;&#48296;&#46356;&#51088;&#51064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svn-healing_life\GDD\&#49352;&#47196;&#50868;&#47112;&#48296;&#46356;&#51088;&#51064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자동공급수량에 따른 시간 그래프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'Sheet1 (2)'!$H$30:$H$32</c:f>
              <c:numCache>
                <c:formatCode>General</c:formatCode>
                <c:ptCount val="3"/>
                <c:pt idx="0">
                  <c:v>1</c:v>
                </c:pt>
                <c:pt idx="1">
                  <c:v>5</c:v>
                </c:pt>
                <c:pt idx="2">
                  <c:v>20</c:v>
                </c:pt>
              </c:numCache>
            </c:numRef>
          </c:xVal>
          <c:yVal>
            <c:numRef>
              <c:f>'Sheet1 (2)'!$I$30:$I$32</c:f>
              <c:numCache>
                <c:formatCode>General</c:formatCode>
                <c:ptCount val="3"/>
                <c:pt idx="0">
                  <c:v>362.85</c:v>
                </c:pt>
                <c:pt idx="1">
                  <c:v>338.25</c:v>
                </c:pt>
                <c:pt idx="2">
                  <c:v>246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57A-4954-BC9A-2CCB112FEE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9753488"/>
        <c:axId val="279600208"/>
      </c:scatterChart>
      <c:valAx>
        <c:axId val="2697534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79600208"/>
        <c:crosses val="autoZero"/>
        <c:crossBetween val="midCat"/>
      </c:valAx>
      <c:valAx>
        <c:axId val="279600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697534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강화 </a:t>
            </a:r>
            <a:r>
              <a:rPr lang="ko-KR" altLang="en-US" dirty="0" smtClean="0"/>
              <a:t>단계별 </a:t>
            </a:r>
            <a:r>
              <a:rPr lang="ko-KR" altLang="en-US" dirty="0"/>
              <a:t>필요한 조각 수량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ly"/>
            <c:order val="4"/>
            <c:dispRSqr val="0"/>
            <c:dispEq val="1"/>
            <c:trendlineLbl>
              <c:layout/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</c:trendlineLbl>
          </c:trendline>
          <c:xVal>
            <c:strRef>
              <c:f>'Sheet1 (2)'!$B$71:$K$71</c:f>
              <c:strCache>
                <c:ptCount val="10"/>
                <c:pt idx="0">
                  <c:v>1단계</c:v>
                </c:pt>
                <c:pt idx="1">
                  <c:v>2단계</c:v>
                </c:pt>
                <c:pt idx="2">
                  <c:v>3단계</c:v>
                </c:pt>
                <c:pt idx="3">
                  <c:v>4단계</c:v>
                </c:pt>
                <c:pt idx="4">
                  <c:v>5단계</c:v>
                </c:pt>
                <c:pt idx="5">
                  <c:v>6단계</c:v>
                </c:pt>
                <c:pt idx="6">
                  <c:v>7단계</c:v>
                </c:pt>
                <c:pt idx="7">
                  <c:v>8단계</c:v>
                </c:pt>
                <c:pt idx="8">
                  <c:v>9단계</c:v>
                </c:pt>
                <c:pt idx="9">
                  <c:v>10단계</c:v>
                </c:pt>
              </c:strCache>
            </c:strRef>
          </c:xVal>
          <c:yVal>
            <c:numRef>
              <c:f>'Sheet1 (2)'!$B$72:$K$72</c:f>
              <c:numCache>
                <c:formatCode>General</c:formatCode>
                <c:ptCount val="10"/>
                <c:pt idx="0">
                  <c:v>150</c:v>
                </c:pt>
                <c:pt idx="1">
                  <c:v>27</c:v>
                </c:pt>
                <c:pt idx="2">
                  <c:v>40</c:v>
                </c:pt>
                <c:pt idx="3">
                  <c:v>54</c:v>
                </c:pt>
                <c:pt idx="4">
                  <c:v>67</c:v>
                </c:pt>
                <c:pt idx="5">
                  <c:v>54</c:v>
                </c:pt>
                <c:pt idx="6">
                  <c:v>80</c:v>
                </c:pt>
                <c:pt idx="7">
                  <c:v>108</c:v>
                </c:pt>
                <c:pt idx="8">
                  <c:v>134</c:v>
                </c:pt>
                <c:pt idx="9">
                  <c:v>160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357-4E31-8195-E857BF144C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3000992"/>
        <c:axId val="333000576"/>
      </c:scatterChart>
      <c:valAx>
        <c:axId val="3330009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33000576"/>
        <c:crosses val="autoZero"/>
        <c:crossBetween val="midCat"/>
      </c:valAx>
      <c:valAx>
        <c:axId val="333000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330009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강화 </a:t>
            </a:r>
            <a:r>
              <a:rPr lang="ko-KR" altLang="en-US" dirty="0" smtClean="0"/>
              <a:t>단계에 </a:t>
            </a:r>
            <a:r>
              <a:rPr lang="ko-KR" altLang="en-US" dirty="0"/>
              <a:t>따른 옵션 </a:t>
            </a:r>
            <a:r>
              <a:rPr lang="ko-KR" altLang="en-US" dirty="0" err="1"/>
              <a:t>증가량</a:t>
            </a:r>
            <a:endParaRPr lang="ko-KR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'Sheet1 (2)'!$A$73</c:f>
              <c:strCache>
                <c:ptCount val="1"/>
                <c:pt idx="0">
                  <c:v>획득 증가량 (배수)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'Sheet1 (2)'!$B$71:$K$71</c:f>
              <c:strCache>
                <c:ptCount val="10"/>
                <c:pt idx="0">
                  <c:v>1단계</c:v>
                </c:pt>
                <c:pt idx="1">
                  <c:v>2단계</c:v>
                </c:pt>
                <c:pt idx="2">
                  <c:v>3단계</c:v>
                </c:pt>
                <c:pt idx="3">
                  <c:v>4단계</c:v>
                </c:pt>
                <c:pt idx="4">
                  <c:v>5단계</c:v>
                </c:pt>
                <c:pt idx="5">
                  <c:v>6단계</c:v>
                </c:pt>
                <c:pt idx="6">
                  <c:v>7단계</c:v>
                </c:pt>
                <c:pt idx="7">
                  <c:v>8단계</c:v>
                </c:pt>
                <c:pt idx="8">
                  <c:v>9단계</c:v>
                </c:pt>
                <c:pt idx="9">
                  <c:v>10단계</c:v>
                </c:pt>
              </c:strCache>
            </c:strRef>
          </c:xVal>
          <c:yVal>
            <c:numRef>
              <c:f>'Sheet1 (2)'!$B$73:$K$73</c:f>
              <c:numCache>
                <c:formatCode>General</c:formatCode>
                <c:ptCount val="10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876-4772-B234-D9AA04884B9E}"/>
            </c:ext>
          </c:extLst>
        </c:ser>
        <c:ser>
          <c:idx val="1"/>
          <c:order val="1"/>
          <c:tx>
            <c:strRef>
              <c:f>'Sheet1 (2)'!$A$74</c:f>
              <c:strCache>
                <c:ptCount val="1"/>
                <c:pt idx="0">
                  <c:v>이속 증가량 (배수)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'Sheet1 (2)'!$B$71:$K$71</c:f>
              <c:strCache>
                <c:ptCount val="10"/>
                <c:pt idx="0">
                  <c:v>1단계</c:v>
                </c:pt>
                <c:pt idx="1">
                  <c:v>2단계</c:v>
                </c:pt>
                <c:pt idx="2">
                  <c:v>3단계</c:v>
                </c:pt>
                <c:pt idx="3">
                  <c:v>4단계</c:v>
                </c:pt>
                <c:pt idx="4">
                  <c:v>5단계</c:v>
                </c:pt>
                <c:pt idx="5">
                  <c:v>6단계</c:v>
                </c:pt>
                <c:pt idx="6">
                  <c:v>7단계</c:v>
                </c:pt>
                <c:pt idx="7">
                  <c:v>8단계</c:v>
                </c:pt>
                <c:pt idx="8">
                  <c:v>9단계</c:v>
                </c:pt>
                <c:pt idx="9">
                  <c:v>10단계</c:v>
                </c:pt>
              </c:strCache>
            </c:strRef>
          </c:xVal>
          <c:yVal>
            <c:numRef>
              <c:f>'Sheet1 (2)'!$B$74:$K$74</c:f>
              <c:numCache>
                <c:formatCode>General</c:formatCode>
                <c:ptCount val="10"/>
                <c:pt idx="0">
                  <c:v>1.1000000000000001</c:v>
                </c:pt>
                <c:pt idx="1">
                  <c:v>1.2</c:v>
                </c:pt>
                <c:pt idx="2">
                  <c:v>1.3</c:v>
                </c:pt>
                <c:pt idx="3">
                  <c:v>1.4</c:v>
                </c:pt>
                <c:pt idx="4">
                  <c:v>1.5</c:v>
                </c:pt>
                <c:pt idx="5">
                  <c:v>1.6</c:v>
                </c:pt>
                <c:pt idx="6">
                  <c:v>1.7</c:v>
                </c:pt>
                <c:pt idx="7">
                  <c:v>1.8</c:v>
                </c:pt>
                <c:pt idx="8">
                  <c:v>1.9</c:v>
                </c:pt>
                <c:pt idx="9">
                  <c:v>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7876-4772-B234-D9AA04884B9E}"/>
            </c:ext>
          </c:extLst>
        </c:ser>
        <c:ser>
          <c:idx val="2"/>
          <c:order val="2"/>
          <c:tx>
            <c:strRef>
              <c:f>'Sheet1 (2)'!$A$75</c:f>
              <c:strCache>
                <c:ptCount val="1"/>
                <c:pt idx="0">
                  <c:v>정화 증가량 (배수)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'Sheet1 (2)'!$B$71:$K$71</c:f>
              <c:strCache>
                <c:ptCount val="10"/>
                <c:pt idx="0">
                  <c:v>1단계</c:v>
                </c:pt>
                <c:pt idx="1">
                  <c:v>2단계</c:v>
                </c:pt>
                <c:pt idx="2">
                  <c:v>3단계</c:v>
                </c:pt>
                <c:pt idx="3">
                  <c:v>4단계</c:v>
                </c:pt>
                <c:pt idx="4">
                  <c:v>5단계</c:v>
                </c:pt>
                <c:pt idx="5">
                  <c:v>6단계</c:v>
                </c:pt>
                <c:pt idx="6">
                  <c:v>7단계</c:v>
                </c:pt>
                <c:pt idx="7">
                  <c:v>8단계</c:v>
                </c:pt>
                <c:pt idx="8">
                  <c:v>9단계</c:v>
                </c:pt>
                <c:pt idx="9">
                  <c:v>10단계</c:v>
                </c:pt>
              </c:strCache>
            </c:strRef>
          </c:xVal>
          <c:yVal>
            <c:numRef>
              <c:f>'Sheet1 (2)'!$B$75:$K$75</c:f>
              <c:numCache>
                <c:formatCode>General</c:formatCode>
                <c:ptCount val="10"/>
                <c:pt idx="0">
                  <c:v>0.9</c:v>
                </c:pt>
                <c:pt idx="1">
                  <c:v>0.8</c:v>
                </c:pt>
                <c:pt idx="2">
                  <c:v>0.7</c:v>
                </c:pt>
                <c:pt idx="3">
                  <c:v>0.6</c:v>
                </c:pt>
                <c:pt idx="4">
                  <c:v>0.5</c:v>
                </c:pt>
                <c:pt idx="5">
                  <c:v>0.45</c:v>
                </c:pt>
                <c:pt idx="6">
                  <c:v>0.4</c:v>
                </c:pt>
                <c:pt idx="7">
                  <c:v>0.35</c:v>
                </c:pt>
                <c:pt idx="8">
                  <c:v>0.3</c:v>
                </c:pt>
                <c:pt idx="9">
                  <c:v>0.2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7876-4772-B234-D9AA04884B9E}"/>
            </c:ext>
          </c:extLst>
        </c:ser>
        <c:ser>
          <c:idx val="3"/>
          <c:order val="3"/>
          <c:tx>
            <c:strRef>
              <c:f>'Sheet1 (2)'!$A$76</c:f>
              <c:strCache>
                <c:ptCount val="1"/>
                <c:pt idx="0">
                  <c:v>도감 증가량 (%)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'Sheet1 (2)'!$B$71:$K$71</c:f>
              <c:strCache>
                <c:ptCount val="10"/>
                <c:pt idx="0">
                  <c:v>1단계</c:v>
                </c:pt>
                <c:pt idx="1">
                  <c:v>2단계</c:v>
                </c:pt>
                <c:pt idx="2">
                  <c:v>3단계</c:v>
                </c:pt>
                <c:pt idx="3">
                  <c:v>4단계</c:v>
                </c:pt>
                <c:pt idx="4">
                  <c:v>5단계</c:v>
                </c:pt>
                <c:pt idx="5">
                  <c:v>6단계</c:v>
                </c:pt>
                <c:pt idx="6">
                  <c:v>7단계</c:v>
                </c:pt>
                <c:pt idx="7">
                  <c:v>8단계</c:v>
                </c:pt>
                <c:pt idx="8">
                  <c:v>9단계</c:v>
                </c:pt>
                <c:pt idx="9">
                  <c:v>10단계</c:v>
                </c:pt>
              </c:strCache>
            </c:strRef>
          </c:xVal>
          <c:yVal>
            <c:numRef>
              <c:f>'Sheet1 (2)'!$B$76:$K$76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7876-4772-B234-D9AA04884B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60652223"/>
        <c:axId val="1260654303"/>
      </c:scatterChart>
      <c:valAx>
        <c:axId val="12606522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60654303"/>
        <c:crosses val="autoZero"/>
        <c:crossBetween val="midCat"/>
      </c:valAx>
      <c:valAx>
        <c:axId val="12606543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6065222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단계별 획득 증가량에 따른 플레이타임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Marker"/>
        <c:varyColors val="0"/>
        <c:ser>
          <c:idx val="1"/>
          <c:order val="0"/>
          <c:marker>
            <c:symbol val="none"/>
          </c:marker>
          <c:xVal>
            <c:numRef>
              <c:f>'Sheet1 (2)'!$I$80:$I$90</c:f>
              <c:numCache>
                <c:formatCode>General</c:formatCode>
                <c:ptCount val="11"/>
                <c:pt idx="0">
                  <c:v>1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</c:numCache>
            </c:numRef>
          </c:xVal>
          <c:yVal>
            <c:numRef>
              <c:f>'Sheet1 (2)'!$J$80:$J$90</c:f>
              <c:numCache>
                <c:formatCode>General</c:formatCode>
                <c:ptCount val="11"/>
                <c:pt idx="0">
                  <c:v>4946</c:v>
                </c:pt>
                <c:pt idx="1">
                  <c:v>989</c:v>
                </c:pt>
                <c:pt idx="2">
                  <c:v>824</c:v>
                </c:pt>
                <c:pt idx="3">
                  <c:v>706</c:v>
                </c:pt>
                <c:pt idx="4">
                  <c:v>618</c:v>
                </c:pt>
                <c:pt idx="5">
                  <c:v>494</c:v>
                </c:pt>
                <c:pt idx="6">
                  <c:v>412</c:v>
                </c:pt>
                <c:pt idx="7">
                  <c:v>353</c:v>
                </c:pt>
                <c:pt idx="8">
                  <c:v>309</c:v>
                </c:pt>
                <c:pt idx="9">
                  <c:v>274</c:v>
                </c:pt>
                <c:pt idx="10">
                  <c:v>247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9AE-4532-A55C-CEF82F40379C}"/>
            </c:ext>
          </c:extLst>
        </c:ser>
        <c:ser>
          <c:idx val="0"/>
          <c:order val="1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'Sheet1 (2)'!$F$109:$F$128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xVal>
          <c:yVal>
            <c:numRef>
              <c:f>'Sheet1 (2)'!$G$109:$G$128</c:f>
              <c:numCache>
                <c:formatCode>General</c:formatCode>
                <c:ptCount val="20"/>
                <c:pt idx="0">
                  <c:v>330</c:v>
                </c:pt>
                <c:pt idx="1">
                  <c:v>330</c:v>
                </c:pt>
                <c:pt idx="2">
                  <c:v>330</c:v>
                </c:pt>
                <c:pt idx="3">
                  <c:v>330</c:v>
                </c:pt>
                <c:pt idx="4">
                  <c:v>330</c:v>
                </c:pt>
                <c:pt idx="5">
                  <c:v>330</c:v>
                </c:pt>
                <c:pt idx="6">
                  <c:v>330</c:v>
                </c:pt>
                <c:pt idx="7">
                  <c:v>330</c:v>
                </c:pt>
                <c:pt idx="8">
                  <c:v>330</c:v>
                </c:pt>
                <c:pt idx="9">
                  <c:v>330</c:v>
                </c:pt>
                <c:pt idx="10">
                  <c:v>330</c:v>
                </c:pt>
                <c:pt idx="11">
                  <c:v>330</c:v>
                </c:pt>
                <c:pt idx="12">
                  <c:v>330</c:v>
                </c:pt>
                <c:pt idx="13">
                  <c:v>330</c:v>
                </c:pt>
                <c:pt idx="14">
                  <c:v>330</c:v>
                </c:pt>
                <c:pt idx="15">
                  <c:v>330</c:v>
                </c:pt>
                <c:pt idx="16">
                  <c:v>330</c:v>
                </c:pt>
                <c:pt idx="17">
                  <c:v>330</c:v>
                </c:pt>
                <c:pt idx="18">
                  <c:v>330</c:v>
                </c:pt>
                <c:pt idx="19">
                  <c:v>330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F9AE-4532-A55C-CEF82F4037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69634319"/>
        <c:axId val="1069627247"/>
      </c:scatterChart>
      <c:valAx>
        <c:axId val="106963431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69627247"/>
        <c:crosses val="autoZero"/>
        <c:crossBetween val="midCat"/>
      </c:valAx>
      <c:valAx>
        <c:axId val="10696272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69634319"/>
        <c:crosses val="autoZero"/>
        <c:crossBetween val="midCat"/>
      </c:valAx>
    </c:plotArea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8AD30-8177-99C3-B1FE-D0E18AE7F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0140F3-D215-C13B-AACB-D3D720EABC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952878-493F-C8DA-D367-9ACF1BAEF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B00F-7658-4179-B92A-A5AC53639C91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E2067E-FEA8-ADEE-01B0-8931BA522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543C6B-E9D0-086F-23A0-8C772075F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859A-4A81-4FEE-A5F9-89B043529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447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39B158-80E9-26B7-FADC-971A5EBD0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8DDD57-6BB3-0550-A0EB-A9967A45D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8735FF-799B-282E-6B44-AE4D2C8DB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B00F-7658-4179-B92A-A5AC53639C91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C68CCD-290A-7492-F068-C29D9EC8E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959AA7-9EF4-BA62-5D25-A3398819C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859A-4A81-4FEE-A5F9-89B043529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835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3D672F-C662-9B1D-46AD-7E0DC24FDF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597A8F-DB62-D74F-8A68-28C959E4A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6321A5-E186-5898-161F-76418800B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B00F-7658-4179-B92A-A5AC53639C91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A4FE77-81A1-7847-134F-B88F983D4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8D5B32-39A3-E05F-084D-1E6D09432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859A-4A81-4FEE-A5F9-89B043529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08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4C9A33-2B7B-F442-3575-5043ABFB7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635B13-7200-E9F5-DA20-FF9BB2E3E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BE6EEF-E02D-5601-BEF7-16447183C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B00F-7658-4179-B92A-A5AC53639C91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EED75F-1FFF-B4EA-B590-A8D14EABB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5A07A3-7043-5915-3375-3B0976605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859A-4A81-4FEE-A5F9-89B043529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775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9746B-BFAF-20B7-A4A2-13EFC18D0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EA60D8-C074-C550-0295-1A7D353FE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18C169-82CC-5516-8F6F-D9B510F9C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B00F-7658-4179-B92A-A5AC53639C91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163C1D-B92B-2662-E96B-7C68E8654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6B4ACB-75BF-5ED7-3B52-B879C7094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859A-4A81-4FEE-A5F9-89B043529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409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11F3CC-4C69-D22C-195A-E63988479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520181-01CC-55CC-8FA8-C96B094E14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B524C2-BC19-2A1A-8422-5C58BBEAE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96698F-977C-95E0-39F2-D619D8BE4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B00F-7658-4179-B92A-A5AC53639C91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B7AF4C-54A4-6038-0386-93921B33A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A23E19-7132-C1D5-3BA4-CED392224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859A-4A81-4FEE-A5F9-89B043529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9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0B619B-1E50-CEB8-619E-6F6AAD37A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7A3BE3-C371-34C7-1CC1-E10DB5467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1953AE-7C82-3E7C-1D5C-6BB488C3C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A96F59-D1F4-B936-FA6A-2B00A7B361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599DF7-5789-EAB6-1399-5BF1070C92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5BBDC6-47D0-F750-D9AA-52BEC251F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B00F-7658-4179-B92A-A5AC53639C91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356A9D3-369B-7D51-22D5-A26BA8D30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49FF02-1845-F1E3-667F-D96C43824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859A-4A81-4FEE-A5F9-89B043529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03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509918-31BE-5031-B708-DDE6D658C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F27F6B0-F982-BFFB-7C27-4E6E107A0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B00F-7658-4179-B92A-A5AC53639C91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5CDB82-939C-FFD2-E26C-67BB74A07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6A7826-24A7-2608-A358-060F230CF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859A-4A81-4FEE-A5F9-89B043529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458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3BEE27-BD3B-D070-EE39-C13B63B6B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B00F-7658-4179-B92A-A5AC53639C91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F6FCBF1-21EC-6D78-8A99-1C67BA725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22EAD9-E839-E27A-54E2-5403D778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859A-4A81-4FEE-A5F9-89B043529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799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91FD1C-A605-7099-D368-617980CDB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FE6CF4-6A3A-7E22-4DC9-88D36A873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A9ED2E-70CA-B5D9-AEEB-CD3767E5E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579EE4-0F73-113A-D499-47BC00C5A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B00F-7658-4179-B92A-A5AC53639C91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8D7904-EB11-E692-A49F-414684022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0D6A8E-95B5-FF55-EE40-BAD454FDE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859A-4A81-4FEE-A5F9-89B043529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027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6B596-4697-FDAD-CB69-D9C67F182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AA62EF-250E-066B-5505-71D84F01EC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B5CD17-310C-593D-A228-0CC5BCCB8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BEB86-019C-9D3D-9D67-B94D91D1A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B00F-7658-4179-B92A-A5AC53639C91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E0CD33-7F8A-2CC8-CDB8-3FC86BACE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019A6E-2681-AFFD-2006-61434FFD3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859A-4A81-4FEE-A5F9-89B043529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28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F042994-DA15-3F9F-631A-183B0D7AC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E0C70A-53D4-BD81-3353-6B4E49817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3B808F-6C74-2625-301A-008C483318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AB00F-7658-4179-B92A-A5AC53639C91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8041D2-AABA-9ED1-43D0-A8D9BA105E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C14494-AD4A-E99D-357A-283815B289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5859A-4A81-4FEE-A5F9-89B043529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753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A02BB2-003E-5EF4-017F-F4F59943393A}"/>
              </a:ext>
            </a:extLst>
          </p:cNvPr>
          <p:cNvSpPr txBox="1"/>
          <p:nvPr/>
        </p:nvSpPr>
        <p:spPr>
          <a:xfrm>
            <a:off x="1391920" y="1016000"/>
            <a:ext cx="65836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꿈의 왕국</a:t>
            </a:r>
            <a:r>
              <a:rPr lang="en-US" altLang="ko-KR" sz="36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: </a:t>
            </a:r>
            <a:r>
              <a:rPr lang="ko-KR" altLang="en-US" sz="36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영원한 보금자리</a:t>
            </a:r>
            <a:endParaRPr lang="en-US" altLang="ko-KR" sz="36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endParaRPr lang="en-US" altLang="ko-KR" sz="36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r>
              <a:rPr lang="ko-KR" altLang="en-US" sz="36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레벨 디자인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F7DA71-922E-1887-2D1E-CEB18CF40A2E}"/>
              </a:ext>
            </a:extLst>
          </p:cNvPr>
          <p:cNvSpPr txBox="1"/>
          <p:nvPr/>
        </p:nvSpPr>
        <p:spPr>
          <a:xfrm>
            <a:off x="9855200" y="6106160"/>
            <a:ext cx="199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Team: </a:t>
            </a:r>
            <a:r>
              <a:rPr lang="en-US" altLang="ko-KR" dirty="0" err="1"/>
              <a:t>NotSame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42603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F0F379-91F6-4FA3-0616-E2B956FAAA4D}"/>
              </a:ext>
            </a:extLst>
          </p:cNvPr>
          <p:cNvSpPr txBox="1"/>
          <p:nvPr/>
        </p:nvSpPr>
        <p:spPr>
          <a:xfrm>
            <a:off x="579120" y="568960"/>
            <a:ext cx="1767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2</a:t>
            </a:r>
            <a:r>
              <a:rPr lang="en-US" altLang="ko-KR" sz="2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 </a:t>
            </a:r>
            <a:r>
              <a:rPr lang="ko-KR" altLang="en-US" sz="2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허들</a:t>
            </a:r>
            <a:endParaRPr lang="ko-KR" altLang="en-US" sz="2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ADE3BE-FBC8-F02C-0ACE-577374A2C78C}"/>
              </a:ext>
            </a:extLst>
          </p:cNvPr>
          <p:cNvSpPr txBox="1"/>
          <p:nvPr/>
        </p:nvSpPr>
        <p:spPr>
          <a:xfrm>
            <a:off x="579120" y="1309975"/>
            <a:ext cx="109728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•  </a:t>
            </a:r>
            <a:r>
              <a:rPr lang="ko-KR" altLang="en-US" sz="2300" b="1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마법 도구 단계별 </a:t>
            </a:r>
            <a:r>
              <a:rPr lang="ko-KR" altLang="en-US" sz="2300" b="1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플레이타임 변화</a:t>
            </a:r>
            <a:endParaRPr lang="en-US" altLang="ko-KR" sz="23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01540" y="5328459"/>
            <a:ext cx="5278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ko-KR" altLang="en-US" dirty="0" smtClean="0"/>
              <a:t>축</a:t>
            </a:r>
            <a:r>
              <a:rPr lang="en-US" altLang="ko-KR" dirty="0" smtClean="0"/>
              <a:t>: </a:t>
            </a:r>
            <a:r>
              <a:rPr lang="ko-KR" altLang="en-US" dirty="0" smtClean="0"/>
              <a:t>획득 </a:t>
            </a:r>
            <a:r>
              <a:rPr lang="ko-KR" altLang="en-US" dirty="0" err="1" smtClean="0"/>
              <a:t>증가량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마법 도구 강화 단계를 의미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Y</a:t>
            </a:r>
            <a:r>
              <a:rPr lang="ko-KR" altLang="en-US" dirty="0" smtClean="0"/>
              <a:t>축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플레이타임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050628"/>
              </p:ext>
            </p:extLst>
          </p:nvPr>
        </p:nvGraphicFramePr>
        <p:xfrm>
          <a:off x="579120" y="2319239"/>
          <a:ext cx="4038601" cy="3258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8727">
                  <a:extLst>
                    <a:ext uri="{9D8B030D-6E8A-4147-A177-3AD203B41FA5}">
                      <a16:colId xmlns:a16="http://schemas.microsoft.com/office/drawing/2014/main" val="2106780509"/>
                    </a:ext>
                  </a:extLst>
                </a:gridCol>
                <a:gridCol w="1359937">
                  <a:extLst>
                    <a:ext uri="{9D8B030D-6E8A-4147-A177-3AD203B41FA5}">
                      <a16:colId xmlns:a16="http://schemas.microsoft.com/office/drawing/2014/main" val="354197109"/>
                    </a:ext>
                  </a:extLst>
                </a:gridCol>
                <a:gridCol w="1359937">
                  <a:extLst>
                    <a:ext uri="{9D8B030D-6E8A-4147-A177-3AD203B41FA5}">
                      <a16:colId xmlns:a16="http://schemas.microsoft.com/office/drawing/2014/main" val="1459701884"/>
                    </a:ext>
                  </a:extLst>
                </a:gridCol>
              </a:tblGrid>
              <a:tr h="271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단계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획득 증가량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플레이타임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73404579"/>
                  </a:ext>
                </a:extLst>
              </a:tr>
              <a:tr h="271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4946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5458730"/>
                  </a:ext>
                </a:extLst>
              </a:tr>
              <a:tr h="271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989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94730589"/>
                  </a:ext>
                </a:extLst>
              </a:tr>
              <a:tr h="271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824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63373586"/>
                  </a:ext>
                </a:extLst>
              </a:tr>
              <a:tr h="271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706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49367764"/>
                  </a:ext>
                </a:extLst>
              </a:tr>
              <a:tr h="271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618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48174110"/>
                  </a:ext>
                </a:extLst>
              </a:tr>
              <a:tr h="271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494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13215335"/>
                  </a:ext>
                </a:extLst>
              </a:tr>
              <a:tr h="271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412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0480243"/>
                  </a:ext>
                </a:extLst>
              </a:tr>
              <a:tr h="271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353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41498399"/>
                  </a:ext>
                </a:extLst>
              </a:tr>
              <a:tr h="271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309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1900788"/>
                  </a:ext>
                </a:extLst>
              </a:tr>
              <a:tr h="271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274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75112845"/>
                  </a:ext>
                </a:extLst>
              </a:tr>
              <a:tr h="271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247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02821720"/>
                  </a:ext>
                </a:extLst>
              </a:tr>
            </a:tbl>
          </a:graphicData>
        </a:graphic>
      </p:graphicFrame>
      <p:graphicFrame>
        <p:nvGraphicFramePr>
          <p:cNvPr id="10" name="차트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9149303"/>
              </p:ext>
            </p:extLst>
          </p:nvPr>
        </p:nvGraphicFramePr>
        <p:xfrm>
          <a:off x="6101540" y="231923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2911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F0F379-91F6-4FA3-0616-E2B956FAAA4D}"/>
              </a:ext>
            </a:extLst>
          </p:cNvPr>
          <p:cNvSpPr txBox="1"/>
          <p:nvPr/>
        </p:nvSpPr>
        <p:spPr>
          <a:xfrm>
            <a:off x="640080" y="589280"/>
            <a:ext cx="21132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발표 순서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3800DD-DBD0-04F3-1727-B0B8EA790EF2}"/>
              </a:ext>
            </a:extLst>
          </p:cNvPr>
          <p:cNvSpPr txBox="1"/>
          <p:nvPr/>
        </p:nvSpPr>
        <p:spPr>
          <a:xfrm>
            <a:off x="568036" y="1815443"/>
            <a:ext cx="10444480" cy="2613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300000"/>
              </a:lnSpc>
              <a:buAutoNum type="arabicPeriod"/>
            </a:pPr>
            <a:r>
              <a:rPr lang="ko-KR" altLang="en-US" sz="3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재미요소</a:t>
            </a:r>
            <a:endParaRPr lang="en-US" altLang="ko-KR" sz="30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342900" indent="-342900" algn="ctr">
              <a:lnSpc>
                <a:spcPct val="300000"/>
              </a:lnSpc>
              <a:buAutoNum type="arabicPeriod"/>
            </a:pPr>
            <a:r>
              <a:rPr lang="ko-KR" altLang="en-US" sz="3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허들</a:t>
            </a:r>
            <a:endParaRPr lang="en-US" altLang="ko-KR" sz="30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9760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F0F379-91F6-4FA3-0616-E2B956FAAA4D}"/>
              </a:ext>
            </a:extLst>
          </p:cNvPr>
          <p:cNvSpPr txBox="1"/>
          <p:nvPr/>
        </p:nvSpPr>
        <p:spPr>
          <a:xfrm>
            <a:off x="579120" y="568960"/>
            <a:ext cx="1767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1. 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재미 요소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ADE3BE-FBC8-F02C-0ACE-577374A2C78C}"/>
              </a:ext>
            </a:extLst>
          </p:cNvPr>
          <p:cNvSpPr txBox="1"/>
          <p:nvPr/>
        </p:nvSpPr>
        <p:spPr>
          <a:xfrm>
            <a:off x="579120" y="1255375"/>
            <a:ext cx="10972800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• </a:t>
            </a:r>
            <a:r>
              <a:rPr lang="en-US" altLang="ko-KR" sz="2300" b="1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5</a:t>
            </a:r>
            <a:r>
              <a:rPr lang="ko-KR" altLang="en-US" sz="2300" b="1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가지의 행동 차별화</a:t>
            </a:r>
            <a:endParaRPr lang="en-US" altLang="ko-KR" sz="2300" b="1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endParaRPr lang="en-US" altLang="ko-KR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 sz="20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벌목</a:t>
            </a:r>
            <a:r>
              <a:rPr lang="en-US" altLang="ko-KR" sz="2000" dirty="0">
                <a:latin typeface="새굴림" panose="02030600000101010101" pitchFamily="18" charset="-127"/>
                <a:ea typeface="새굴림" panose="02030600000101010101" pitchFamily="18" charset="-127"/>
              </a:rPr>
              <a:t>: </a:t>
            </a:r>
            <a:r>
              <a:rPr lang="en-US" altLang="ko-KR" sz="20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10% </a:t>
            </a:r>
            <a:r>
              <a:rPr lang="ko-KR" altLang="en-US" sz="20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확률로 </a:t>
            </a:r>
            <a:r>
              <a:rPr lang="ko-KR" altLang="en-US" sz="2000" b="1" dirty="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벌</a:t>
            </a:r>
            <a:r>
              <a:rPr lang="ko-KR" altLang="en-US" sz="2000" dirty="0">
                <a:latin typeface="새굴림" panose="02030600000101010101" pitchFamily="18" charset="-127"/>
                <a:ea typeface="새굴림" panose="02030600000101010101" pitchFamily="18" charset="-127"/>
              </a:rPr>
              <a:t>이 나와 벌을 피하지 못하면 </a:t>
            </a:r>
            <a:r>
              <a:rPr lang="en-US" altLang="ko-KR" sz="2000" dirty="0">
                <a:latin typeface="새굴림" panose="02030600000101010101" pitchFamily="18" charset="-127"/>
                <a:ea typeface="새굴림" panose="02030600000101010101" pitchFamily="18" charset="-127"/>
              </a:rPr>
              <a:t>6</a:t>
            </a:r>
            <a:r>
              <a:rPr lang="ko-KR" altLang="en-US" sz="2000" dirty="0" err="1" smtClean="0">
                <a:latin typeface="새굴림" panose="02030600000101010101" pitchFamily="18" charset="-127"/>
                <a:ea typeface="새굴림" panose="02030600000101010101" pitchFamily="18" charset="-127"/>
              </a:rPr>
              <a:t>초동안</a:t>
            </a:r>
            <a:r>
              <a:rPr lang="ko-KR" altLang="en-US" sz="20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r>
              <a:rPr lang="ko-KR" altLang="en-US" sz="2000" dirty="0">
                <a:latin typeface="새굴림" panose="02030600000101010101" pitchFamily="18" charset="-127"/>
                <a:ea typeface="새굴림" panose="02030600000101010101" pitchFamily="18" charset="-127"/>
              </a:rPr>
              <a:t>벌에 의해 </a:t>
            </a:r>
            <a:r>
              <a:rPr lang="ko-KR" altLang="en-US" sz="20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대두가 돼서 시야 확보가 어려워진다</a:t>
            </a:r>
            <a:r>
              <a:rPr lang="en-US" altLang="ko-KR" sz="20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endParaRPr lang="en-US" altLang="ko-KR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 sz="20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낚시</a:t>
            </a:r>
            <a:r>
              <a:rPr lang="en-US" altLang="ko-KR" sz="2000" dirty="0">
                <a:latin typeface="새굴림" panose="02030600000101010101" pitchFamily="18" charset="-127"/>
                <a:ea typeface="새굴림" panose="02030600000101010101" pitchFamily="18" charset="-127"/>
              </a:rPr>
              <a:t>: </a:t>
            </a:r>
            <a:r>
              <a:rPr lang="ko-KR" altLang="en-US" sz="2000" b="1" dirty="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조준선</a:t>
            </a:r>
            <a:r>
              <a:rPr lang="ko-KR" altLang="en-US" sz="2000" dirty="0">
                <a:latin typeface="새굴림" panose="02030600000101010101" pitchFamily="18" charset="-127"/>
                <a:ea typeface="새굴림" panose="02030600000101010101" pitchFamily="18" charset="-127"/>
              </a:rPr>
              <a:t>이 있어 물고기에 정확히 조준해야 된다</a:t>
            </a:r>
            <a:r>
              <a:rPr lang="en-US" altLang="ko-KR" sz="2000" dirty="0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endParaRPr lang="en-US" altLang="ko-KR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 sz="20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채집</a:t>
            </a:r>
            <a:r>
              <a:rPr lang="en-US" altLang="ko-KR" sz="2000" dirty="0">
                <a:latin typeface="새굴림" panose="02030600000101010101" pitchFamily="18" charset="-127"/>
                <a:ea typeface="새굴림" panose="02030600000101010101" pitchFamily="18" charset="-127"/>
              </a:rPr>
              <a:t>: </a:t>
            </a:r>
            <a:r>
              <a:rPr lang="en-US" altLang="ko-KR" sz="20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10% </a:t>
            </a:r>
            <a:r>
              <a:rPr lang="ko-KR" altLang="en-US" sz="20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확률로 </a:t>
            </a:r>
            <a:r>
              <a:rPr lang="ko-KR" altLang="en-US" sz="2000" b="1" dirty="0" smtClean="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독 </a:t>
            </a:r>
            <a:r>
              <a:rPr lang="ko-KR" altLang="en-US" sz="2000" b="1" dirty="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양배추 </a:t>
            </a:r>
            <a:r>
              <a:rPr lang="ko-KR" altLang="en-US" sz="2000" dirty="0">
                <a:latin typeface="새굴림" panose="02030600000101010101" pitchFamily="18" charset="-127"/>
                <a:ea typeface="새굴림" panose="02030600000101010101" pitchFamily="18" charset="-127"/>
              </a:rPr>
              <a:t>추가</a:t>
            </a:r>
            <a:r>
              <a:rPr lang="en-US" altLang="ko-KR" sz="2000" dirty="0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sz="2000" dirty="0">
                <a:latin typeface="새굴림" panose="02030600000101010101" pitchFamily="18" charset="-127"/>
                <a:ea typeface="새굴림" panose="02030600000101010101" pitchFamily="18" charset="-127"/>
              </a:rPr>
              <a:t>독 양배추를 캐거나 만지면 </a:t>
            </a:r>
            <a:r>
              <a:rPr lang="en-US" altLang="ko-KR" sz="2000" dirty="0">
                <a:latin typeface="새굴림" panose="02030600000101010101" pitchFamily="18" charset="-127"/>
                <a:ea typeface="새굴림" panose="02030600000101010101" pitchFamily="18" charset="-127"/>
              </a:rPr>
              <a:t>6</a:t>
            </a:r>
            <a:r>
              <a:rPr lang="ko-KR" altLang="en-US" sz="2000" dirty="0" err="1" smtClean="0">
                <a:latin typeface="새굴림" panose="02030600000101010101" pitchFamily="18" charset="-127"/>
                <a:ea typeface="새굴림" panose="02030600000101010101" pitchFamily="18" charset="-127"/>
              </a:rPr>
              <a:t>초동안</a:t>
            </a:r>
            <a:r>
              <a:rPr lang="ko-KR" altLang="en-US" sz="20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 피부색이 보라색으로 바뀌어 이동속도가 느려진다</a:t>
            </a:r>
            <a:r>
              <a:rPr lang="en-US" altLang="ko-KR" sz="20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. (1/2</a:t>
            </a:r>
            <a:r>
              <a:rPr lang="ko-KR" altLang="en-US" sz="20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만큼</a:t>
            </a:r>
            <a:r>
              <a:rPr lang="en-US" altLang="ko-KR" sz="20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)</a:t>
            </a:r>
            <a:endParaRPr lang="en-US" altLang="ko-KR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endParaRPr lang="en-US" altLang="ko-KR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 sz="2000" b="1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광질</a:t>
            </a:r>
            <a:r>
              <a:rPr lang="en-US" altLang="ko-KR" sz="2000" dirty="0">
                <a:latin typeface="새굴림" panose="02030600000101010101" pitchFamily="18" charset="-127"/>
                <a:ea typeface="새굴림" panose="02030600000101010101" pitchFamily="18" charset="-127"/>
              </a:rPr>
              <a:t>: </a:t>
            </a:r>
            <a:r>
              <a:rPr lang="ko-KR" altLang="en-US" sz="2000" dirty="0">
                <a:latin typeface="새굴림" panose="02030600000101010101" pitchFamily="18" charset="-127"/>
                <a:ea typeface="새굴림" panose="02030600000101010101" pitchFamily="18" charset="-127"/>
              </a:rPr>
              <a:t>마을에서 광산으로 가는 포탈을 탈 때 확률적으로 이벤트 광산인 </a:t>
            </a:r>
            <a:r>
              <a:rPr lang="ko-KR" altLang="en-US" sz="2000" b="1" dirty="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꿈의</a:t>
            </a:r>
            <a:r>
              <a:rPr lang="ko-KR" altLang="en-US" sz="20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r>
              <a:rPr lang="ko-KR" altLang="en-US" sz="2000" b="1" dirty="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광산</a:t>
            </a:r>
            <a:r>
              <a:rPr lang="ko-KR" altLang="en-US" sz="2000" dirty="0">
                <a:latin typeface="새굴림" panose="02030600000101010101" pitchFamily="18" charset="-127"/>
                <a:ea typeface="새굴림" panose="02030600000101010101" pitchFamily="18" charset="-127"/>
              </a:rPr>
              <a:t>으로 </a:t>
            </a:r>
            <a:r>
              <a:rPr lang="ko-KR" altLang="en-US" sz="2000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텔포가</a:t>
            </a:r>
            <a:r>
              <a:rPr lang="ko-KR" altLang="en-US" sz="2000" dirty="0">
                <a:latin typeface="새굴림" panose="02030600000101010101" pitchFamily="18" charset="-127"/>
                <a:ea typeface="새굴림" panose="02030600000101010101" pitchFamily="18" charset="-127"/>
              </a:rPr>
              <a:t> 된다</a:t>
            </a:r>
            <a:r>
              <a:rPr lang="en-US" altLang="ko-KR" sz="2000" dirty="0">
                <a:latin typeface="새굴림" panose="02030600000101010101" pitchFamily="18" charset="-127"/>
                <a:ea typeface="새굴림" panose="02030600000101010101" pitchFamily="18" charset="-127"/>
              </a:rPr>
              <a:t>. (</a:t>
            </a:r>
            <a:r>
              <a:rPr lang="ko-KR" altLang="en-US" sz="2000" dirty="0">
                <a:latin typeface="새굴림" panose="02030600000101010101" pitchFamily="18" charset="-127"/>
                <a:ea typeface="새굴림" panose="02030600000101010101" pitchFamily="18" charset="-127"/>
              </a:rPr>
              <a:t>꿈의 광산</a:t>
            </a:r>
            <a:r>
              <a:rPr lang="en-US" altLang="ko-KR" sz="2000" dirty="0">
                <a:latin typeface="새굴림" panose="02030600000101010101" pitchFamily="18" charset="-127"/>
                <a:ea typeface="새굴림" panose="02030600000101010101" pitchFamily="18" charset="-127"/>
              </a:rPr>
              <a:t>: </a:t>
            </a:r>
            <a:r>
              <a:rPr lang="ko-KR" altLang="en-US" sz="2000" dirty="0">
                <a:latin typeface="새굴림" panose="02030600000101010101" pitchFamily="18" charset="-127"/>
                <a:ea typeface="새굴림" panose="02030600000101010101" pitchFamily="18" charset="-127"/>
              </a:rPr>
              <a:t>광산에 광물대신 꿈으로 채워져 있어 제한 시간</a:t>
            </a:r>
            <a:r>
              <a:rPr lang="en-US" altLang="ko-KR" sz="2000" dirty="0">
                <a:latin typeface="새굴림" panose="02030600000101010101" pitchFamily="18" charset="-127"/>
                <a:ea typeface="새굴림" panose="02030600000101010101" pitchFamily="18" charset="-127"/>
              </a:rPr>
              <a:t> 30</a:t>
            </a:r>
            <a:r>
              <a:rPr lang="ko-KR" altLang="en-US" sz="2000" dirty="0">
                <a:latin typeface="새굴림" panose="02030600000101010101" pitchFamily="18" charset="-127"/>
                <a:ea typeface="새굴림" panose="02030600000101010101" pitchFamily="18" charset="-127"/>
              </a:rPr>
              <a:t>초 안에 꿈을 획득할 수 </a:t>
            </a:r>
            <a:r>
              <a:rPr lang="ko-KR" altLang="en-US" sz="20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있다</a:t>
            </a:r>
            <a:r>
              <a:rPr lang="en-US" altLang="ko-KR" sz="20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sz="20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평균 </a:t>
            </a:r>
            <a:r>
              <a:rPr lang="en-US" altLang="ko-KR" sz="20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15</a:t>
            </a:r>
            <a:r>
              <a:rPr lang="ko-KR" altLang="en-US" sz="20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개 획득 가능</a:t>
            </a:r>
            <a:r>
              <a:rPr lang="en-US" altLang="ko-KR" sz="20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)</a:t>
            </a:r>
            <a:endParaRPr lang="en-US" altLang="ko-KR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endParaRPr lang="en-US" altLang="ko-KR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 sz="20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사냥</a:t>
            </a:r>
            <a:r>
              <a:rPr lang="en-US" altLang="ko-KR" sz="2000" dirty="0">
                <a:latin typeface="새굴림" panose="02030600000101010101" pitchFamily="18" charset="-127"/>
                <a:ea typeface="새굴림" panose="02030600000101010101" pitchFamily="18" charset="-127"/>
              </a:rPr>
              <a:t>: </a:t>
            </a:r>
            <a:r>
              <a:rPr lang="ko-KR" altLang="en-US" sz="2000" dirty="0">
                <a:latin typeface="새굴림" panose="02030600000101010101" pitchFamily="18" charset="-127"/>
                <a:ea typeface="새굴림" panose="02030600000101010101" pitchFamily="18" charset="-127"/>
              </a:rPr>
              <a:t>던전에서 몬스터에게 맞으면 </a:t>
            </a:r>
            <a:r>
              <a:rPr lang="ko-KR" altLang="en-US" sz="2000" b="1" dirty="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하트</a:t>
            </a:r>
            <a:r>
              <a:rPr lang="ko-KR" altLang="en-US" sz="2000" dirty="0">
                <a:latin typeface="새굴림" panose="02030600000101010101" pitchFamily="18" charset="-127"/>
                <a:ea typeface="새굴림" panose="02030600000101010101" pitchFamily="18" charset="-127"/>
              </a:rPr>
              <a:t> 감소 </a:t>
            </a:r>
            <a:r>
              <a:rPr lang="en-US" altLang="ko-KR" sz="2000" dirty="0">
                <a:latin typeface="새굴림" panose="02030600000101010101" pitchFamily="18" charset="-127"/>
                <a:ea typeface="새굴림" panose="02030600000101010101" pitchFamily="18" charset="-127"/>
              </a:rPr>
              <a:t>(</a:t>
            </a:r>
            <a:r>
              <a:rPr lang="ko-KR" altLang="en-US" sz="2000" dirty="0">
                <a:latin typeface="새굴림" panose="02030600000101010101" pitchFamily="18" charset="-127"/>
                <a:ea typeface="새굴림" panose="02030600000101010101" pitchFamily="18" charset="-127"/>
              </a:rPr>
              <a:t>총 </a:t>
            </a:r>
            <a:r>
              <a:rPr lang="en-US" altLang="ko-KR" sz="2000" dirty="0">
                <a:latin typeface="새굴림" panose="02030600000101010101" pitchFamily="18" charset="-127"/>
                <a:ea typeface="새굴림" panose="02030600000101010101" pitchFamily="18" charset="-127"/>
              </a:rPr>
              <a:t>3</a:t>
            </a:r>
            <a:r>
              <a:rPr lang="ko-KR" altLang="en-US" sz="2000" dirty="0">
                <a:latin typeface="새굴림" panose="02030600000101010101" pitchFamily="18" charset="-127"/>
                <a:ea typeface="새굴림" panose="02030600000101010101" pitchFamily="18" charset="-127"/>
              </a:rPr>
              <a:t>개</a:t>
            </a:r>
            <a:r>
              <a:rPr lang="en-US" altLang="ko-KR" sz="2000" dirty="0">
                <a:latin typeface="새굴림" panose="02030600000101010101" pitchFamily="18" charset="-127"/>
                <a:ea typeface="새굴림" panose="02030600000101010101" pitchFamily="18" charset="-127"/>
              </a:rPr>
              <a:t>) </a:t>
            </a:r>
            <a:r>
              <a:rPr lang="ko-KR" altLang="en-US" sz="2000" dirty="0">
                <a:latin typeface="새굴림" panose="02030600000101010101" pitchFamily="18" charset="-127"/>
                <a:ea typeface="새굴림" panose="02030600000101010101" pitchFamily="18" charset="-127"/>
              </a:rPr>
              <a:t>모두 소진하면 기절하여 마을로 귀환한다</a:t>
            </a:r>
            <a:r>
              <a:rPr lang="en-US" altLang="ko-KR" sz="2000" dirty="0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  <a:endParaRPr lang="ko-KR" altLang="en-US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0239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F0F379-91F6-4FA3-0616-E2B956FAAA4D}"/>
              </a:ext>
            </a:extLst>
          </p:cNvPr>
          <p:cNvSpPr txBox="1"/>
          <p:nvPr/>
        </p:nvSpPr>
        <p:spPr>
          <a:xfrm>
            <a:off x="579120" y="568960"/>
            <a:ext cx="1767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1. 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재미 요소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ADE3BE-FBC8-F02C-0ACE-577374A2C78C}"/>
              </a:ext>
            </a:extLst>
          </p:cNvPr>
          <p:cNvSpPr txBox="1"/>
          <p:nvPr/>
        </p:nvSpPr>
        <p:spPr>
          <a:xfrm>
            <a:off x="579120" y="1259175"/>
            <a:ext cx="109728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• </a:t>
            </a:r>
            <a:r>
              <a:rPr lang="ko-KR" altLang="en-US" sz="2300" b="1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도감의 진행도에 따라 </a:t>
            </a:r>
            <a:r>
              <a:rPr lang="en-US" altLang="ko-KR" sz="2300" b="1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NPC </a:t>
            </a:r>
            <a:r>
              <a:rPr lang="ko-KR" altLang="en-US" sz="2300" b="1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자동 공급 개수 변화</a:t>
            </a:r>
            <a:endParaRPr lang="en-US" altLang="ko-KR" sz="2300" b="1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endParaRPr lang="en-US" altLang="ko-KR" sz="23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endParaRPr lang="en-US" altLang="ko-KR" sz="23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기본</a:t>
            </a:r>
            <a:r>
              <a:rPr lang="en-US" altLang="ko-KR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: NPC </a:t>
            </a:r>
            <a:r>
              <a:rPr lang="ko-KR" altLang="en-US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자동 공급 개수 </a:t>
            </a:r>
            <a:r>
              <a:rPr lang="en-US" altLang="ko-KR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1</a:t>
            </a:r>
            <a:r>
              <a:rPr lang="ko-KR" altLang="en-US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개</a:t>
            </a:r>
            <a:endParaRPr lang="en-US" altLang="ko-KR" sz="23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endParaRPr lang="en-US" altLang="ko-KR" sz="23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 sz="2300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노멀</a:t>
            </a:r>
            <a:r>
              <a:rPr lang="en-US" altLang="ko-KR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: NPC </a:t>
            </a:r>
            <a:r>
              <a:rPr lang="ko-KR" altLang="en-US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자동 공급 개수 </a:t>
            </a:r>
            <a:r>
              <a:rPr lang="en-US" altLang="ko-KR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5</a:t>
            </a:r>
            <a:r>
              <a:rPr lang="ko-KR" altLang="en-US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개 </a:t>
            </a:r>
            <a:r>
              <a:rPr lang="en-US" altLang="ko-KR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(</a:t>
            </a:r>
            <a:r>
              <a:rPr lang="ko-KR" altLang="en-US" sz="2300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노멀</a:t>
            </a:r>
            <a:r>
              <a:rPr lang="ko-KR" altLang="en-US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 아이템 </a:t>
            </a:r>
            <a:r>
              <a:rPr lang="en-US" altLang="ko-KR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3</a:t>
            </a:r>
            <a:r>
              <a:rPr lang="ko-KR" altLang="en-US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개로 </a:t>
            </a:r>
            <a:r>
              <a:rPr lang="ko-KR" altLang="en-US" sz="23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구성</a:t>
            </a:r>
            <a:r>
              <a:rPr lang="en-US" altLang="ko-KR" sz="23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, 14%)</a:t>
            </a:r>
            <a:endParaRPr lang="en-US" altLang="ko-KR" sz="23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endParaRPr lang="en-US" altLang="ko-KR" sz="23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레어</a:t>
            </a:r>
            <a:r>
              <a:rPr lang="en-US" altLang="ko-KR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: NPC </a:t>
            </a:r>
            <a:r>
              <a:rPr lang="ko-KR" altLang="en-US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자동 공급 개수 </a:t>
            </a:r>
            <a:r>
              <a:rPr lang="en-US" altLang="ko-KR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15</a:t>
            </a:r>
            <a:r>
              <a:rPr lang="ko-KR" altLang="en-US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개 </a:t>
            </a:r>
            <a:r>
              <a:rPr lang="en-US" altLang="ko-KR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(</a:t>
            </a:r>
            <a:r>
              <a:rPr lang="ko-KR" altLang="en-US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레어</a:t>
            </a:r>
            <a:r>
              <a:rPr lang="en-US" altLang="ko-KR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r>
              <a:rPr lang="ko-KR" altLang="en-US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아이템 </a:t>
            </a:r>
            <a:r>
              <a:rPr lang="en-US" altLang="ko-KR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2</a:t>
            </a:r>
            <a:r>
              <a:rPr lang="ko-KR" altLang="en-US" sz="23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개로 구성</a:t>
            </a:r>
            <a:r>
              <a:rPr lang="en-US" altLang="ko-KR" sz="23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, 8%)</a:t>
            </a:r>
            <a:endParaRPr lang="en-US" altLang="ko-KR" sz="23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endParaRPr lang="en-US" altLang="ko-KR" sz="23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 sz="2300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노멀</a:t>
            </a:r>
            <a:r>
              <a:rPr lang="ko-KR" altLang="en-US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r>
              <a:rPr lang="en-US" altLang="ko-KR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+ </a:t>
            </a:r>
            <a:r>
              <a:rPr lang="ko-KR" altLang="en-US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레어</a:t>
            </a:r>
            <a:r>
              <a:rPr lang="en-US" altLang="ko-KR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: NPC </a:t>
            </a:r>
            <a:r>
              <a:rPr lang="ko-KR" altLang="en-US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자동 공급 개수 </a:t>
            </a:r>
            <a:r>
              <a:rPr lang="en-US" altLang="ko-KR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20</a:t>
            </a:r>
            <a:r>
              <a:rPr lang="ko-KR" altLang="en-US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개</a:t>
            </a:r>
            <a:endParaRPr lang="en-US" altLang="ko-KR" sz="23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endParaRPr lang="en-US" altLang="ko-KR" sz="23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endParaRPr lang="en-US" altLang="ko-KR" sz="23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⁕ 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레어 아이템은 </a:t>
            </a:r>
            <a:r>
              <a:rPr lang="ko-KR" altLang="en-US" b="1" dirty="0">
                <a:latin typeface="새굴림" panose="02030600000101010101" pitchFamily="18" charset="-127"/>
                <a:ea typeface="새굴림" panose="02030600000101010101" pitchFamily="18" charset="-127"/>
              </a:rPr>
              <a:t>마법도구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로만 획득 가능</a:t>
            </a:r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4836C8-1B20-ED5E-0D60-1EB6111B3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6762" y="2826328"/>
            <a:ext cx="2127836" cy="68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72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F0F379-91F6-4FA3-0616-E2B956FAAA4D}"/>
              </a:ext>
            </a:extLst>
          </p:cNvPr>
          <p:cNvSpPr txBox="1"/>
          <p:nvPr/>
        </p:nvSpPr>
        <p:spPr>
          <a:xfrm>
            <a:off x="579120" y="568960"/>
            <a:ext cx="1767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1. 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재미 요소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ADE3BE-FBC8-F02C-0ACE-577374A2C78C}"/>
              </a:ext>
            </a:extLst>
          </p:cNvPr>
          <p:cNvSpPr txBox="1"/>
          <p:nvPr/>
        </p:nvSpPr>
        <p:spPr>
          <a:xfrm>
            <a:off x="579120" y="1309975"/>
            <a:ext cx="109728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•  </a:t>
            </a:r>
            <a:r>
              <a:rPr lang="ko-KR" altLang="en-US" sz="2300" b="1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도감 </a:t>
            </a:r>
            <a:r>
              <a:rPr lang="ko-KR" altLang="en-US" sz="2300" b="1" dirty="0" err="1" smtClean="0">
                <a:latin typeface="새굴림" panose="02030600000101010101" pitchFamily="18" charset="-127"/>
                <a:ea typeface="새굴림" panose="02030600000101010101" pitchFamily="18" charset="-127"/>
              </a:rPr>
              <a:t>진행도에</a:t>
            </a:r>
            <a:r>
              <a:rPr lang="ko-KR" altLang="en-US" sz="2300" b="1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 따른 </a:t>
            </a:r>
            <a:r>
              <a:rPr lang="ko-KR" altLang="en-US" sz="23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플레이 타임 변화량</a:t>
            </a:r>
            <a:endParaRPr lang="en-US" altLang="ko-KR" sz="23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148124"/>
              </p:ext>
            </p:extLst>
          </p:nvPr>
        </p:nvGraphicFramePr>
        <p:xfrm>
          <a:off x="936567" y="2700620"/>
          <a:ext cx="4038601" cy="20043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9937">
                  <a:extLst>
                    <a:ext uri="{9D8B030D-6E8A-4147-A177-3AD203B41FA5}">
                      <a16:colId xmlns:a16="http://schemas.microsoft.com/office/drawing/2014/main" val="1300471544"/>
                    </a:ext>
                  </a:extLst>
                </a:gridCol>
                <a:gridCol w="1318727">
                  <a:extLst>
                    <a:ext uri="{9D8B030D-6E8A-4147-A177-3AD203B41FA5}">
                      <a16:colId xmlns:a16="http://schemas.microsoft.com/office/drawing/2014/main" val="3337501868"/>
                    </a:ext>
                  </a:extLst>
                </a:gridCol>
                <a:gridCol w="1359937">
                  <a:extLst>
                    <a:ext uri="{9D8B030D-6E8A-4147-A177-3AD203B41FA5}">
                      <a16:colId xmlns:a16="http://schemas.microsoft.com/office/drawing/2014/main" val="3309628375"/>
                    </a:ext>
                  </a:extLst>
                </a:gridCol>
              </a:tblGrid>
              <a:tr h="50109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도감 진행도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자동공급개수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smtClean="0">
                          <a:effectLst/>
                        </a:rPr>
                        <a:t>플레이타임 </a:t>
                      </a:r>
                      <a:r>
                        <a:rPr lang="en-US" altLang="ko-KR" sz="1200" u="none" strike="noStrike" dirty="0" smtClean="0">
                          <a:effectLst/>
                        </a:rPr>
                        <a:t>(</a:t>
                      </a:r>
                      <a:r>
                        <a:rPr lang="ko-KR" altLang="en-US" sz="1200" u="none" strike="noStrike" dirty="0" smtClean="0">
                          <a:effectLst/>
                        </a:rPr>
                        <a:t>분</a:t>
                      </a:r>
                      <a:r>
                        <a:rPr lang="en-US" altLang="ko-KR" sz="1200" u="none" strike="noStrike" dirty="0" smtClean="0">
                          <a:effectLst/>
                        </a:rPr>
                        <a:t>)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196467"/>
                  </a:ext>
                </a:extLst>
              </a:tr>
              <a:tr h="50109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기본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362.85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0919056"/>
                  </a:ext>
                </a:extLst>
              </a:tr>
              <a:tr h="50109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노말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338.25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78058097"/>
                  </a:ext>
                </a:extLst>
              </a:tr>
              <a:tr h="50109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노말</a:t>
                      </a:r>
                      <a:r>
                        <a:rPr lang="en-US" altLang="ko-KR" sz="1200" u="none" strike="noStrike">
                          <a:effectLst/>
                        </a:rPr>
                        <a:t>+</a:t>
                      </a:r>
                      <a:r>
                        <a:rPr lang="ko-KR" altLang="en-US" sz="1200" u="none" strike="noStrike">
                          <a:effectLst/>
                        </a:rPr>
                        <a:t>레어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20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246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0389786"/>
                  </a:ext>
                </a:extLst>
              </a:tr>
            </a:tbl>
          </a:graphicData>
        </a:graphic>
      </p:graphicFrame>
      <p:graphicFrame>
        <p:nvGraphicFramePr>
          <p:cNvPr id="8" name="차트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4754130"/>
              </p:ext>
            </p:extLst>
          </p:nvPr>
        </p:nvGraphicFramePr>
        <p:xfrm>
          <a:off x="6137562" y="223196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364778" y="5328460"/>
            <a:ext cx="4308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ko-KR" altLang="en-US" dirty="0" smtClean="0"/>
              <a:t>축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자동공급개수 </a:t>
            </a:r>
            <a:r>
              <a:rPr lang="en-US" altLang="ko-KR" dirty="0" smtClean="0"/>
              <a:t>(</a:t>
            </a:r>
            <a:r>
              <a:rPr lang="ko-KR" altLang="en-US" dirty="0" smtClean="0"/>
              <a:t>도감 </a:t>
            </a:r>
            <a:r>
              <a:rPr lang="ko-KR" altLang="en-US" dirty="0" err="1" smtClean="0"/>
              <a:t>진행도를</a:t>
            </a:r>
            <a:r>
              <a:rPr lang="ko-KR" altLang="en-US" dirty="0" smtClean="0"/>
              <a:t> 의미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Y</a:t>
            </a:r>
            <a:r>
              <a:rPr lang="ko-KR" altLang="en-US" dirty="0" smtClean="0"/>
              <a:t>축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플레이타임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379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F0F379-91F6-4FA3-0616-E2B956FAAA4D}"/>
              </a:ext>
            </a:extLst>
          </p:cNvPr>
          <p:cNvSpPr txBox="1"/>
          <p:nvPr/>
        </p:nvSpPr>
        <p:spPr>
          <a:xfrm>
            <a:off x="579120" y="568960"/>
            <a:ext cx="1767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2. 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허들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ADE3BE-FBC8-F02C-0ACE-577374A2C78C}"/>
              </a:ext>
            </a:extLst>
          </p:cNvPr>
          <p:cNvSpPr txBox="1"/>
          <p:nvPr/>
        </p:nvSpPr>
        <p:spPr>
          <a:xfrm>
            <a:off x="579120" y="1356975"/>
            <a:ext cx="1097280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• </a:t>
            </a:r>
            <a:r>
              <a:rPr lang="ko-KR" altLang="en-US" sz="2300" b="1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마법 도구</a:t>
            </a:r>
            <a:r>
              <a:rPr lang="en-US" altLang="ko-KR" sz="2300" b="1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: </a:t>
            </a:r>
            <a:r>
              <a:rPr lang="ko-KR" altLang="en-US" sz="2300" b="1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조각을 모아 마법 도구를 완성시킨다</a:t>
            </a:r>
            <a:r>
              <a:rPr lang="en-US" altLang="ko-KR" sz="2300" b="1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</a:t>
            </a:r>
          </a:p>
          <a:p>
            <a:endParaRPr lang="en-US" altLang="ko-KR" sz="23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500" b="1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각 </a:t>
            </a:r>
            <a:r>
              <a:rPr lang="ko-KR" altLang="en-US" sz="2500" b="1" dirty="0" err="1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조각별</a:t>
            </a:r>
            <a:r>
              <a:rPr lang="ko-KR" altLang="en-US" sz="2500" b="1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효능</a:t>
            </a:r>
            <a:endParaRPr lang="en-US" altLang="ko-KR" sz="2500" b="1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endParaRPr lang="en-US" altLang="ko-KR" sz="2300" b="1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 sz="2300" b="1" dirty="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마법의 꿈 조각</a:t>
            </a:r>
            <a:r>
              <a:rPr lang="en-US" altLang="ko-KR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: </a:t>
            </a:r>
            <a:r>
              <a:rPr lang="ko-KR" altLang="en-US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마법 도구를 제작하고 그 후에는 각 </a:t>
            </a:r>
            <a:r>
              <a:rPr lang="ko-KR" altLang="en-US" sz="2300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행동별</a:t>
            </a:r>
            <a:r>
              <a:rPr lang="ko-KR" altLang="en-US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 획득 수량 증가</a:t>
            </a:r>
            <a:endParaRPr lang="en-US" altLang="ko-KR" sz="23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endParaRPr lang="en-US" altLang="ko-KR" sz="23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 sz="2300" b="1" dirty="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신속의 꿈 조각</a:t>
            </a:r>
            <a:r>
              <a:rPr lang="en-US" altLang="ko-KR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: </a:t>
            </a:r>
            <a:r>
              <a:rPr lang="ko-KR" altLang="en-US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플레이어의 이속 증가</a:t>
            </a:r>
            <a:endParaRPr lang="en-US" altLang="ko-KR" sz="23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endParaRPr lang="en-US" altLang="ko-KR" sz="23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 sz="2300" b="1" dirty="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정화의 꿈 조각</a:t>
            </a:r>
            <a:r>
              <a:rPr lang="en-US" altLang="ko-KR" sz="23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:</a:t>
            </a:r>
            <a:r>
              <a:rPr lang="en-US" altLang="ko-KR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r>
              <a:rPr lang="ko-KR" altLang="en-US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벌목의 벌</a:t>
            </a:r>
            <a:r>
              <a:rPr lang="en-US" altLang="ko-KR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채집의 독 양배추의 피해를 줄여준다</a:t>
            </a:r>
            <a:r>
              <a:rPr lang="en-US" altLang="ko-KR" sz="23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.(</a:t>
            </a:r>
            <a:r>
              <a:rPr lang="ko-KR" altLang="en-US" sz="2300" dirty="0" err="1" smtClean="0">
                <a:latin typeface="새굴림" panose="02030600000101010101" pitchFamily="18" charset="-127"/>
                <a:ea typeface="새굴림" panose="02030600000101010101" pitchFamily="18" charset="-127"/>
              </a:rPr>
              <a:t>패널티</a:t>
            </a:r>
            <a:r>
              <a:rPr lang="ko-KR" altLang="en-US" sz="23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 시간 감소</a:t>
            </a:r>
            <a:r>
              <a:rPr lang="en-US" altLang="ko-KR" sz="23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)</a:t>
            </a:r>
            <a:endParaRPr lang="en-US" altLang="ko-KR" sz="23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endParaRPr lang="en-US" altLang="ko-KR" sz="23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 sz="2300" b="1" dirty="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지혜의 꿈 조각</a:t>
            </a:r>
            <a:r>
              <a:rPr lang="en-US" altLang="ko-KR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: </a:t>
            </a:r>
            <a:r>
              <a:rPr lang="ko-KR" altLang="en-US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도감의 레어 아이템 획득 확률 증가</a:t>
            </a:r>
            <a:endParaRPr lang="en-US" altLang="ko-KR" sz="23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endParaRPr lang="en-US" altLang="ko-KR" sz="23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490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F0F379-91F6-4FA3-0616-E2B956FAAA4D}"/>
              </a:ext>
            </a:extLst>
          </p:cNvPr>
          <p:cNvSpPr txBox="1"/>
          <p:nvPr/>
        </p:nvSpPr>
        <p:spPr>
          <a:xfrm>
            <a:off x="579120" y="568960"/>
            <a:ext cx="1767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2. 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허들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ADE3BE-FBC8-F02C-0ACE-577374A2C78C}"/>
              </a:ext>
            </a:extLst>
          </p:cNvPr>
          <p:cNvSpPr txBox="1"/>
          <p:nvPr/>
        </p:nvSpPr>
        <p:spPr>
          <a:xfrm>
            <a:off x="579120" y="1356975"/>
            <a:ext cx="109728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• </a:t>
            </a:r>
            <a:r>
              <a:rPr lang="ko-KR" altLang="en-US" sz="23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마법 도구</a:t>
            </a:r>
            <a:endParaRPr lang="en-US" altLang="ko-KR" sz="2300" b="1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endParaRPr lang="en-US" altLang="ko-KR" sz="23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500" b="1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획득 </a:t>
            </a:r>
            <a:r>
              <a:rPr lang="ko-KR" altLang="en-US" sz="2500" b="1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방법</a:t>
            </a:r>
            <a:endParaRPr lang="en-US" altLang="ko-KR" sz="2500" b="1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endParaRPr lang="en-US" altLang="ko-KR" sz="2300" b="1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 sz="2000" b="1" dirty="0" smtClean="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미션 </a:t>
            </a:r>
            <a:r>
              <a:rPr lang="ko-KR" altLang="en-US" sz="2000" b="1" dirty="0" err="1" smtClean="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클리어</a:t>
            </a:r>
            <a:r>
              <a:rPr lang="en-US" altLang="ko-KR" sz="2000" b="1" dirty="0" smtClean="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: </a:t>
            </a:r>
            <a:r>
              <a:rPr lang="ko-KR" altLang="en-US" sz="20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미션을 </a:t>
            </a:r>
            <a:r>
              <a:rPr lang="ko-KR" altLang="en-US" sz="2000" dirty="0" err="1" smtClean="0">
                <a:latin typeface="새굴림" panose="02030600000101010101" pitchFamily="18" charset="-127"/>
                <a:ea typeface="새굴림" panose="02030600000101010101" pitchFamily="18" charset="-127"/>
              </a:rPr>
              <a:t>클리어</a:t>
            </a:r>
            <a:r>
              <a:rPr lang="ko-KR" altLang="en-US" sz="20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 할 때 마다 조각이 들어있는 별빛 상자</a:t>
            </a:r>
            <a:r>
              <a:rPr lang="en-US" altLang="ko-KR" sz="20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(</a:t>
            </a:r>
            <a:r>
              <a:rPr lang="ko-KR" altLang="en-US" sz="20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랜덤 조각 </a:t>
            </a:r>
            <a:r>
              <a:rPr lang="en-US" altLang="ko-KR" sz="20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3</a:t>
            </a:r>
            <a:r>
              <a:rPr lang="ko-KR" altLang="en-US" sz="2000" dirty="0">
                <a:latin typeface="새굴림" panose="02030600000101010101" pitchFamily="18" charset="-127"/>
                <a:ea typeface="새굴림" panose="02030600000101010101" pitchFamily="18" charset="-127"/>
              </a:rPr>
              <a:t>개</a:t>
            </a:r>
            <a:r>
              <a:rPr lang="en-US" altLang="ko-KR" sz="20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)</a:t>
            </a:r>
            <a:r>
              <a:rPr lang="ko-KR" altLang="en-US" sz="20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 지급</a:t>
            </a:r>
            <a:endParaRPr lang="en-US" altLang="ko-KR" sz="2000" dirty="0" smtClean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endParaRPr lang="en-US" altLang="ko-KR" sz="2000" dirty="0" smtClean="0">
              <a:solidFill>
                <a:srgbClr val="FF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 sz="2000" b="1" dirty="0" smtClean="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스테이지 </a:t>
            </a:r>
            <a:r>
              <a:rPr lang="ko-KR" altLang="en-US" sz="2000" b="1" dirty="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클리어</a:t>
            </a:r>
            <a:r>
              <a:rPr lang="en-US" altLang="ko-KR" sz="2000" dirty="0">
                <a:latin typeface="새굴림" panose="02030600000101010101" pitchFamily="18" charset="-127"/>
                <a:ea typeface="새굴림" panose="02030600000101010101" pitchFamily="18" charset="-127"/>
              </a:rPr>
              <a:t>: </a:t>
            </a:r>
            <a:r>
              <a:rPr lang="ko-KR" altLang="en-US" sz="2000" dirty="0">
                <a:latin typeface="새굴림" panose="02030600000101010101" pitchFamily="18" charset="-127"/>
                <a:ea typeface="새굴림" panose="02030600000101010101" pitchFamily="18" charset="-127"/>
              </a:rPr>
              <a:t>스테이지를 클리어 할 때 마다 조각이 들어있는 </a:t>
            </a:r>
            <a:r>
              <a:rPr lang="ko-KR" altLang="en-US" sz="20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달님 상자</a:t>
            </a:r>
            <a:r>
              <a:rPr lang="en-US" altLang="ko-KR" sz="20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(</a:t>
            </a:r>
            <a:r>
              <a:rPr lang="ko-KR" altLang="en-US" sz="20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랜덤 조각 </a:t>
            </a:r>
            <a:r>
              <a:rPr lang="en-US" altLang="ko-KR" sz="20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10</a:t>
            </a:r>
            <a:r>
              <a:rPr lang="ko-KR" altLang="en-US" sz="20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개</a:t>
            </a:r>
            <a:r>
              <a:rPr lang="en-US" altLang="ko-KR" sz="20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) </a:t>
            </a:r>
            <a:r>
              <a:rPr lang="ko-KR" altLang="en-US" sz="20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지급</a:t>
            </a:r>
            <a:endParaRPr lang="en-US" altLang="ko-KR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endParaRPr lang="en-US" altLang="ko-KR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 sz="2000" b="1" dirty="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꿈 나라</a:t>
            </a:r>
            <a:r>
              <a:rPr lang="en-US" altLang="ko-KR" sz="2000" dirty="0">
                <a:latin typeface="새굴림" panose="02030600000101010101" pitchFamily="18" charset="-127"/>
                <a:ea typeface="새굴림" panose="02030600000101010101" pitchFamily="18" charset="-127"/>
              </a:rPr>
              <a:t>: </a:t>
            </a:r>
            <a:r>
              <a:rPr lang="ko-KR" altLang="en-US" sz="2000" dirty="0">
                <a:latin typeface="새굴림" panose="02030600000101010101" pitchFamily="18" charset="-127"/>
                <a:ea typeface="새굴림" panose="02030600000101010101" pitchFamily="18" charset="-127"/>
              </a:rPr>
              <a:t>꿈 나라</a:t>
            </a:r>
            <a:r>
              <a:rPr lang="en-US" altLang="ko-KR" sz="2000" dirty="0">
                <a:latin typeface="새굴림" panose="02030600000101010101" pitchFamily="18" charset="-127"/>
                <a:ea typeface="새굴림" panose="02030600000101010101" pitchFamily="18" charset="-127"/>
              </a:rPr>
              <a:t>(</a:t>
            </a:r>
            <a:r>
              <a:rPr lang="ko-KR" altLang="en-US" sz="2000" dirty="0">
                <a:latin typeface="새굴림" panose="02030600000101010101" pitchFamily="18" charset="-127"/>
                <a:ea typeface="새굴림" panose="02030600000101010101" pitchFamily="18" charset="-127"/>
              </a:rPr>
              <a:t>새로운 씬</a:t>
            </a:r>
            <a:r>
              <a:rPr lang="en-US" altLang="ko-KR" sz="20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) 30</a:t>
            </a:r>
            <a:r>
              <a:rPr lang="ko-KR" altLang="en-US" sz="20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초 동안</a:t>
            </a:r>
            <a:r>
              <a:rPr lang="en-US" altLang="ko-KR" sz="20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r>
              <a:rPr lang="ko-KR" altLang="en-US" sz="2000" dirty="0">
                <a:latin typeface="새굴림" panose="02030600000101010101" pitchFamily="18" charset="-127"/>
                <a:ea typeface="새굴림" panose="02030600000101010101" pitchFamily="18" charset="-127"/>
              </a:rPr>
              <a:t>이용 가능 티켓 최대 </a:t>
            </a:r>
            <a:r>
              <a:rPr lang="en-US" altLang="ko-KR" sz="2000" dirty="0">
                <a:latin typeface="새굴림" panose="02030600000101010101" pitchFamily="18" charset="-127"/>
                <a:ea typeface="새굴림" panose="02030600000101010101" pitchFamily="18" charset="-127"/>
              </a:rPr>
              <a:t>5</a:t>
            </a:r>
            <a:r>
              <a:rPr lang="ko-KR" altLang="en-US" sz="2000" dirty="0">
                <a:latin typeface="새굴림" panose="02030600000101010101" pitchFamily="18" charset="-127"/>
                <a:ea typeface="새굴림" panose="02030600000101010101" pitchFamily="18" charset="-127"/>
              </a:rPr>
              <a:t>개 보유</a:t>
            </a:r>
            <a:r>
              <a:rPr lang="en-US" altLang="ko-KR" sz="2000" dirty="0">
                <a:latin typeface="새굴림" panose="02030600000101010101" pitchFamily="18" charset="-127"/>
                <a:ea typeface="새굴림" panose="02030600000101010101" pitchFamily="18" charset="-127"/>
              </a:rPr>
              <a:t>(2</a:t>
            </a:r>
            <a:r>
              <a:rPr lang="ko-KR" altLang="en-US" sz="2000" dirty="0">
                <a:latin typeface="새굴림" panose="02030600000101010101" pitchFamily="18" charset="-127"/>
                <a:ea typeface="새굴림" panose="02030600000101010101" pitchFamily="18" charset="-127"/>
              </a:rPr>
              <a:t>시간 </a:t>
            </a:r>
            <a:r>
              <a:rPr lang="ko-KR" altLang="en-US" sz="2000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쿨타임</a:t>
            </a:r>
            <a:r>
              <a:rPr lang="en-US" altLang="ko-KR" sz="2000" dirty="0">
                <a:latin typeface="새굴림" panose="02030600000101010101" pitchFamily="18" charset="-127"/>
                <a:ea typeface="새굴림" panose="02030600000101010101" pitchFamily="18" charset="-127"/>
              </a:rPr>
              <a:t>)</a:t>
            </a:r>
          </a:p>
          <a:p>
            <a:r>
              <a:rPr lang="ko-KR" altLang="en-US" sz="2000" dirty="0">
                <a:latin typeface="새굴림" panose="02030600000101010101" pitchFamily="18" charset="-127"/>
                <a:ea typeface="새굴림" panose="02030600000101010101" pitchFamily="18" charset="-127"/>
              </a:rPr>
              <a:t>보물찾기를 통해 각 조각들 획득 가능</a:t>
            </a:r>
            <a:endParaRPr lang="en-US" altLang="ko-KR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endParaRPr lang="en-US" altLang="ko-KR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 sz="2000" b="1" dirty="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각 행동</a:t>
            </a:r>
            <a:r>
              <a:rPr lang="en-US" altLang="ko-KR" sz="2000" dirty="0">
                <a:latin typeface="새굴림" panose="02030600000101010101" pitchFamily="18" charset="-127"/>
                <a:ea typeface="새굴림" panose="02030600000101010101" pitchFamily="18" charset="-127"/>
              </a:rPr>
              <a:t>: </a:t>
            </a:r>
            <a:r>
              <a:rPr lang="ko-KR" altLang="en-US" sz="2000" dirty="0">
                <a:latin typeface="새굴림" panose="02030600000101010101" pitchFamily="18" charset="-127"/>
                <a:ea typeface="새굴림" panose="02030600000101010101" pitchFamily="18" charset="-127"/>
              </a:rPr>
              <a:t>각 행동당 </a:t>
            </a:r>
            <a:r>
              <a:rPr lang="en-US" altLang="ko-KR" sz="2000" dirty="0">
                <a:latin typeface="새굴림" panose="02030600000101010101" pitchFamily="18" charset="-127"/>
                <a:ea typeface="새굴림" panose="02030600000101010101" pitchFamily="18" charset="-127"/>
              </a:rPr>
              <a:t>10% </a:t>
            </a:r>
            <a:r>
              <a:rPr lang="ko-KR" altLang="en-US" sz="2000" dirty="0">
                <a:latin typeface="새굴림" panose="02030600000101010101" pitchFamily="18" charset="-127"/>
                <a:ea typeface="새굴림" panose="02030600000101010101" pitchFamily="18" charset="-127"/>
              </a:rPr>
              <a:t>확률로 </a:t>
            </a:r>
            <a:r>
              <a:rPr lang="ko-KR" altLang="en-US" sz="2000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랜덤한</a:t>
            </a:r>
            <a:r>
              <a:rPr lang="ko-KR" altLang="en-US" sz="2000" dirty="0">
                <a:latin typeface="새굴림" panose="02030600000101010101" pitchFamily="18" charset="-127"/>
                <a:ea typeface="새굴림" panose="02030600000101010101" pitchFamily="18" charset="-127"/>
              </a:rPr>
              <a:t> 종류의 조각 지급</a:t>
            </a:r>
            <a:endParaRPr lang="en-US" altLang="ko-KR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endParaRPr lang="en-US" altLang="ko-KR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8262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F0F379-91F6-4FA3-0616-E2B956FAAA4D}"/>
              </a:ext>
            </a:extLst>
          </p:cNvPr>
          <p:cNvSpPr txBox="1"/>
          <p:nvPr/>
        </p:nvSpPr>
        <p:spPr>
          <a:xfrm>
            <a:off x="579120" y="568960"/>
            <a:ext cx="1767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2. 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허들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ADE3BE-FBC8-F02C-0ACE-577374A2C78C}"/>
              </a:ext>
            </a:extLst>
          </p:cNvPr>
          <p:cNvSpPr txBox="1"/>
          <p:nvPr/>
        </p:nvSpPr>
        <p:spPr>
          <a:xfrm>
            <a:off x="579120" y="1209133"/>
            <a:ext cx="109728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•  </a:t>
            </a:r>
            <a:r>
              <a:rPr lang="ko-KR" altLang="en-US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마법 도구 단계별 효능</a:t>
            </a:r>
            <a:endParaRPr lang="en-US" altLang="ko-KR" sz="23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D19008D-2815-3DD7-F50B-2E1BCAEC8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039279"/>
              </p:ext>
            </p:extLst>
          </p:nvPr>
        </p:nvGraphicFramePr>
        <p:xfrm>
          <a:off x="353059" y="2746709"/>
          <a:ext cx="11485881" cy="29021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5434">
                  <a:extLst>
                    <a:ext uri="{9D8B030D-6E8A-4147-A177-3AD203B41FA5}">
                      <a16:colId xmlns:a16="http://schemas.microsoft.com/office/drawing/2014/main" val="1289185296"/>
                    </a:ext>
                  </a:extLst>
                </a:gridCol>
                <a:gridCol w="1002446">
                  <a:extLst>
                    <a:ext uri="{9D8B030D-6E8A-4147-A177-3AD203B41FA5}">
                      <a16:colId xmlns:a16="http://schemas.microsoft.com/office/drawing/2014/main" val="1135186178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2559242146"/>
                    </a:ext>
                  </a:extLst>
                </a:gridCol>
                <a:gridCol w="1046480">
                  <a:extLst>
                    <a:ext uri="{9D8B030D-6E8A-4147-A177-3AD203B41FA5}">
                      <a16:colId xmlns:a16="http://schemas.microsoft.com/office/drawing/2014/main" val="3023957200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1809104844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25568436"/>
                    </a:ext>
                  </a:extLst>
                </a:gridCol>
                <a:gridCol w="1026160">
                  <a:extLst>
                    <a:ext uri="{9D8B030D-6E8A-4147-A177-3AD203B41FA5}">
                      <a16:colId xmlns:a16="http://schemas.microsoft.com/office/drawing/2014/main" val="167499836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648244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803475572"/>
                    </a:ext>
                  </a:extLst>
                </a:gridCol>
                <a:gridCol w="1178560">
                  <a:extLst>
                    <a:ext uri="{9D8B030D-6E8A-4147-A177-3AD203B41FA5}">
                      <a16:colId xmlns:a16="http://schemas.microsoft.com/office/drawing/2014/main" val="3457429617"/>
                    </a:ext>
                  </a:extLst>
                </a:gridCol>
                <a:gridCol w="1087121">
                  <a:extLst>
                    <a:ext uri="{9D8B030D-6E8A-4147-A177-3AD203B41FA5}">
                      <a16:colId xmlns:a16="http://schemas.microsoft.com/office/drawing/2014/main" val="1760825698"/>
                    </a:ext>
                  </a:extLst>
                </a:gridCol>
              </a:tblGrid>
              <a:tr h="4145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강화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extLst>
                  <a:ext uri="{0D108BD9-81ED-4DB2-BD59-A6C34878D82A}">
                    <a16:rowId xmlns:a16="http://schemas.microsoft.com/office/drawing/2014/main" val="1929476086"/>
                  </a:ext>
                </a:extLst>
              </a:tr>
              <a:tr h="41459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단계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1</a:t>
                      </a:r>
                      <a:r>
                        <a:rPr lang="ko-KR" altLang="en-US" sz="1500" u="none" strike="noStrike" dirty="0">
                          <a:effectLst/>
                        </a:rPr>
                        <a:t>단계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2</a:t>
                      </a:r>
                      <a:r>
                        <a:rPr lang="ko-KR" altLang="en-US" sz="1500" u="none" strike="noStrike">
                          <a:effectLst/>
                        </a:rPr>
                        <a:t>단계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3</a:t>
                      </a:r>
                      <a:r>
                        <a:rPr lang="ko-KR" altLang="en-US" sz="1500" u="none" strike="noStrike" dirty="0">
                          <a:effectLst/>
                        </a:rPr>
                        <a:t>단계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4</a:t>
                      </a:r>
                      <a:r>
                        <a:rPr lang="ko-KR" altLang="en-US" sz="1500" u="none" strike="noStrike">
                          <a:effectLst/>
                        </a:rPr>
                        <a:t>단계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5</a:t>
                      </a:r>
                      <a:r>
                        <a:rPr lang="ko-KR" altLang="en-US" sz="1500" u="none" strike="noStrike">
                          <a:effectLst/>
                        </a:rPr>
                        <a:t>단계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6</a:t>
                      </a:r>
                      <a:r>
                        <a:rPr lang="ko-KR" altLang="en-US" sz="1500" u="none" strike="noStrike">
                          <a:effectLst/>
                        </a:rPr>
                        <a:t>단계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7</a:t>
                      </a:r>
                      <a:r>
                        <a:rPr lang="ko-KR" altLang="en-US" sz="1500" u="none" strike="noStrike" dirty="0">
                          <a:effectLst/>
                        </a:rPr>
                        <a:t>단계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8</a:t>
                      </a:r>
                      <a:r>
                        <a:rPr lang="ko-KR" altLang="en-US" sz="1500" u="none" strike="noStrike">
                          <a:effectLst/>
                        </a:rPr>
                        <a:t>단계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9</a:t>
                      </a:r>
                      <a:r>
                        <a:rPr lang="ko-KR" altLang="en-US" sz="1500" u="none" strike="noStrike">
                          <a:effectLst/>
                        </a:rPr>
                        <a:t>단계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10</a:t>
                      </a:r>
                      <a:r>
                        <a:rPr lang="ko-KR" altLang="en-US" sz="1500" u="none" strike="noStrike" dirty="0">
                          <a:effectLst/>
                        </a:rPr>
                        <a:t>단계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extLst>
                  <a:ext uri="{0D108BD9-81ED-4DB2-BD59-A6C34878D82A}">
                    <a16:rowId xmlns:a16="http://schemas.microsoft.com/office/drawing/2014/main" val="2825377424"/>
                  </a:ext>
                </a:extLst>
              </a:tr>
              <a:tr h="41459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필요수량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100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10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13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18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29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42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59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78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101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132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extLst>
                  <a:ext uri="{0D108BD9-81ED-4DB2-BD59-A6C34878D82A}">
                    <a16:rowId xmlns:a16="http://schemas.microsoft.com/office/drawing/2014/main" val="1654145237"/>
                  </a:ext>
                </a:extLst>
              </a:tr>
              <a:tr h="41459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획득 증가량 </a:t>
                      </a:r>
                      <a:r>
                        <a:rPr lang="en-US" altLang="ko-KR" sz="1000" u="none" strike="noStrike">
                          <a:effectLst/>
                        </a:rPr>
                        <a:t>(</a:t>
                      </a:r>
                      <a:r>
                        <a:rPr lang="ko-KR" altLang="en-US" sz="1000" u="none" strike="noStrike">
                          <a:effectLst/>
                        </a:rPr>
                        <a:t>배수</a:t>
                      </a:r>
                      <a:r>
                        <a:rPr lang="en-US" altLang="ko-KR" sz="1000" u="none" strike="noStrike">
                          <a:effectLst/>
                        </a:rPr>
                        <a:t>)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5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6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7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8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10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12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14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16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18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20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extLst>
                  <a:ext uri="{0D108BD9-81ED-4DB2-BD59-A6C34878D82A}">
                    <a16:rowId xmlns:a16="http://schemas.microsoft.com/office/drawing/2014/main" val="2201318864"/>
                  </a:ext>
                </a:extLst>
              </a:tr>
              <a:tr h="41459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이속 증가량 </a:t>
                      </a:r>
                      <a:r>
                        <a:rPr lang="en-US" altLang="ko-KR" sz="1000" u="none" strike="noStrike">
                          <a:effectLst/>
                        </a:rPr>
                        <a:t>(</a:t>
                      </a:r>
                      <a:r>
                        <a:rPr lang="ko-KR" altLang="en-US" sz="1000" u="none" strike="noStrike">
                          <a:effectLst/>
                        </a:rPr>
                        <a:t>배수</a:t>
                      </a:r>
                      <a:r>
                        <a:rPr lang="en-US" altLang="ko-KR" sz="1000" u="none" strike="noStrike">
                          <a:effectLst/>
                        </a:rPr>
                        <a:t>)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1.1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1.2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1.3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1.4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1.5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1.6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1.7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1.8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1.9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2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extLst>
                  <a:ext uri="{0D108BD9-81ED-4DB2-BD59-A6C34878D82A}">
                    <a16:rowId xmlns:a16="http://schemas.microsoft.com/office/drawing/2014/main" val="1184602038"/>
                  </a:ext>
                </a:extLst>
              </a:tr>
              <a:tr h="41459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정화 증가량 </a:t>
                      </a:r>
                      <a:r>
                        <a:rPr lang="en-US" altLang="ko-KR" sz="1000" u="none" strike="noStrike">
                          <a:effectLst/>
                        </a:rPr>
                        <a:t>(</a:t>
                      </a:r>
                      <a:r>
                        <a:rPr lang="ko-KR" altLang="en-US" sz="1000" u="none" strike="noStrike">
                          <a:effectLst/>
                        </a:rPr>
                        <a:t>배수</a:t>
                      </a:r>
                      <a:r>
                        <a:rPr lang="en-US" altLang="ko-KR" sz="1000" u="none" strike="noStrike">
                          <a:effectLst/>
                        </a:rPr>
                        <a:t>)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0.9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0.8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0.7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0.6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0.5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0.45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0.4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0.35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0.3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0.2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extLst>
                  <a:ext uri="{0D108BD9-81ED-4DB2-BD59-A6C34878D82A}">
                    <a16:rowId xmlns:a16="http://schemas.microsoft.com/office/drawing/2014/main" val="1729935900"/>
                  </a:ext>
                </a:extLst>
              </a:tr>
              <a:tr h="41459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도감 증가량 </a:t>
                      </a:r>
                      <a:r>
                        <a:rPr lang="en-US" altLang="ko-KR" sz="1000" u="none" strike="noStrike">
                          <a:effectLst/>
                        </a:rPr>
                        <a:t>(%)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1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2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3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4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5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6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7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8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9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10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17" marR="4517" marT="4517" marB="0" anchor="ctr"/>
                </a:tc>
                <a:extLst>
                  <a:ext uri="{0D108BD9-81ED-4DB2-BD59-A6C34878D82A}">
                    <a16:rowId xmlns:a16="http://schemas.microsoft.com/office/drawing/2014/main" val="1470799986"/>
                  </a:ext>
                </a:extLst>
              </a:tr>
            </a:tbl>
          </a:graphicData>
        </a:graphic>
      </p:graphicFrame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355FB0D-9E65-DFF5-CFFF-74BE7D09A8C3}"/>
              </a:ext>
            </a:extLst>
          </p:cNvPr>
          <p:cNvSpPr/>
          <p:nvPr/>
        </p:nvSpPr>
        <p:spPr>
          <a:xfrm>
            <a:off x="5334000" y="2611028"/>
            <a:ext cx="1219200" cy="31800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25A5D9A-184B-A1A2-5A7E-15F632A05F89}"/>
              </a:ext>
            </a:extLst>
          </p:cNvPr>
          <p:cNvSpPr/>
          <p:nvPr/>
        </p:nvSpPr>
        <p:spPr>
          <a:xfrm>
            <a:off x="10680700" y="2634949"/>
            <a:ext cx="1219200" cy="31800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011446-32E1-E60F-A99A-7FA9D233295E}"/>
              </a:ext>
            </a:extLst>
          </p:cNvPr>
          <p:cNvSpPr txBox="1"/>
          <p:nvPr/>
        </p:nvSpPr>
        <p:spPr>
          <a:xfrm>
            <a:off x="4577080" y="2136831"/>
            <a:ext cx="273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8 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스테이지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1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단계 허들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E00930-0F3E-C7F6-44D0-FAFE0D736A1B}"/>
              </a:ext>
            </a:extLst>
          </p:cNvPr>
          <p:cNvSpPr txBox="1"/>
          <p:nvPr/>
        </p:nvSpPr>
        <p:spPr>
          <a:xfrm>
            <a:off x="9687560" y="2190503"/>
            <a:ext cx="273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8 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스테이지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2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단계 허들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DE0CC7F-6C30-1400-64CD-459D3036DAE1}"/>
              </a:ext>
            </a:extLst>
          </p:cNvPr>
          <p:cNvSpPr/>
          <p:nvPr/>
        </p:nvSpPr>
        <p:spPr>
          <a:xfrm>
            <a:off x="1320800" y="2638550"/>
            <a:ext cx="1219200" cy="31800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E8A911-284E-1635-91D3-FEBD14CEB407}"/>
              </a:ext>
            </a:extLst>
          </p:cNvPr>
          <p:cNvSpPr txBox="1"/>
          <p:nvPr/>
        </p:nvSpPr>
        <p:spPr>
          <a:xfrm>
            <a:off x="579120" y="2227148"/>
            <a:ext cx="273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7 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스테이지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2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단계 허들</a:t>
            </a:r>
          </a:p>
        </p:txBody>
      </p:sp>
    </p:spTree>
    <p:extLst>
      <p:ext uri="{BB962C8B-B14F-4D97-AF65-F5344CB8AC3E}">
        <p14:creationId xmlns:p14="http://schemas.microsoft.com/office/powerpoint/2010/main" val="399453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F0F379-91F6-4FA3-0616-E2B956FAAA4D}"/>
              </a:ext>
            </a:extLst>
          </p:cNvPr>
          <p:cNvSpPr txBox="1"/>
          <p:nvPr/>
        </p:nvSpPr>
        <p:spPr>
          <a:xfrm>
            <a:off x="579120" y="568960"/>
            <a:ext cx="1767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2</a:t>
            </a:r>
            <a:r>
              <a:rPr lang="en-US" altLang="ko-KR" sz="2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 </a:t>
            </a:r>
            <a:r>
              <a:rPr lang="ko-KR" altLang="en-US" sz="2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허들</a:t>
            </a:r>
            <a:endParaRPr lang="ko-KR" altLang="en-US" sz="2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ADE3BE-FBC8-F02C-0ACE-577374A2C78C}"/>
              </a:ext>
            </a:extLst>
          </p:cNvPr>
          <p:cNvSpPr txBox="1"/>
          <p:nvPr/>
        </p:nvSpPr>
        <p:spPr>
          <a:xfrm>
            <a:off x="579120" y="1309975"/>
            <a:ext cx="109728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•  </a:t>
            </a:r>
            <a:r>
              <a:rPr lang="ko-KR" altLang="en-US" sz="2300" b="1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마법 도구 단계별 </a:t>
            </a:r>
            <a:r>
              <a:rPr lang="ko-KR" altLang="en-US" sz="2300" b="1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요소 변화</a:t>
            </a:r>
            <a:endParaRPr lang="en-US" altLang="ko-KR" sz="23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01540" y="5328459"/>
            <a:ext cx="4308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ko-KR" altLang="en-US" dirty="0" smtClean="0"/>
              <a:t>축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마법 도구 강화 단계</a:t>
            </a:r>
            <a:endParaRPr lang="en-US" altLang="ko-KR" dirty="0" smtClean="0"/>
          </a:p>
          <a:p>
            <a:r>
              <a:rPr lang="en-US" altLang="ko-KR" dirty="0" smtClean="0"/>
              <a:t>Y</a:t>
            </a:r>
            <a:r>
              <a:rPr lang="ko-KR" altLang="en-US" dirty="0" smtClean="0"/>
              <a:t>축</a:t>
            </a:r>
            <a:r>
              <a:rPr lang="en-US" altLang="ko-KR" dirty="0" smtClean="0"/>
              <a:t>: </a:t>
            </a:r>
            <a:r>
              <a:rPr lang="ko-KR" altLang="en-US" dirty="0" smtClean="0"/>
              <a:t>요구 조각 개수</a:t>
            </a:r>
            <a:endParaRPr lang="ko-KR" altLang="en-US" dirty="0"/>
          </a:p>
        </p:txBody>
      </p:sp>
      <p:graphicFrame>
        <p:nvGraphicFramePr>
          <p:cNvPr id="11" name="차트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1056996"/>
              </p:ext>
            </p:extLst>
          </p:nvPr>
        </p:nvGraphicFramePr>
        <p:xfrm>
          <a:off x="6101540" y="217075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74470" y="5328459"/>
            <a:ext cx="4308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ko-KR" altLang="en-US" dirty="0" smtClean="0"/>
              <a:t>축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마법 도구 강화 단계</a:t>
            </a:r>
            <a:endParaRPr lang="en-US" altLang="ko-KR" dirty="0" smtClean="0"/>
          </a:p>
          <a:p>
            <a:r>
              <a:rPr lang="en-US" altLang="ko-KR" dirty="0" smtClean="0"/>
              <a:t>Y</a:t>
            </a:r>
            <a:r>
              <a:rPr lang="ko-KR" altLang="en-US" dirty="0" smtClean="0"/>
              <a:t>축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각 </a:t>
            </a:r>
            <a:r>
              <a:rPr lang="ko-KR" altLang="en-US" dirty="0" err="1" smtClean="0"/>
              <a:t>옵션별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능력치</a:t>
            </a:r>
            <a:endParaRPr lang="ko-KR" altLang="en-US" dirty="0"/>
          </a:p>
        </p:txBody>
      </p:sp>
      <p:graphicFrame>
        <p:nvGraphicFramePr>
          <p:cNvPr id="13" name="차트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3787034"/>
              </p:ext>
            </p:extLst>
          </p:nvPr>
        </p:nvGraphicFramePr>
        <p:xfrm>
          <a:off x="774470" y="217075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6330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631</Words>
  <Application>Microsoft Office PowerPoint</Application>
  <PresentationFormat>와이드스크린</PresentationFormat>
  <Paragraphs>206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새굴림</vt:lpstr>
      <vt:lpstr>한컴 윤고딕 240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이현민</dc:creator>
  <cp:lastModifiedBy>seoulit</cp:lastModifiedBy>
  <cp:revision>19</cp:revision>
  <dcterms:created xsi:type="dcterms:W3CDTF">2023-04-06T07:23:30Z</dcterms:created>
  <dcterms:modified xsi:type="dcterms:W3CDTF">2023-04-17T08:06:09Z</dcterms:modified>
</cp:coreProperties>
</file>