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788;&#48124;\Downloads\levelDesign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 </a:t>
            </a:r>
            <a:r>
              <a:rPr lang="ko-KR" altLang="en-US"/>
              <a:t>스테이지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(2)'!$A$26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(2)'!$B$25:$E$25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(2)'!$B$26:$E$26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0D-496D-8822-FFA2AD07D868}"/>
            </c:ext>
          </c:extLst>
        </c:ser>
        <c:ser>
          <c:idx val="1"/>
          <c:order val="1"/>
          <c:tx>
            <c:strRef>
              <c:f>'Sheet1 (2)'!$A$27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(2)'!$B$25:$E$25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(2)'!$B$27:$E$27</c:f>
              <c:numCache>
                <c:formatCode>General</c:formatCode>
                <c:ptCount val="4"/>
                <c:pt idx="0">
                  <c:v>32.450000000000003</c:v>
                </c:pt>
                <c:pt idx="1">
                  <c:v>30.25</c:v>
                </c:pt>
                <c:pt idx="2">
                  <c:v>24.75</c:v>
                </c:pt>
                <c:pt idx="3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0D-496D-8822-FFA2AD07D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597471"/>
        <c:axId val="151961727"/>
      </c:scatterChart>
      <c:valAx>
        <c:axId val="21759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61727"/>
        <c:crosses val="autoZero"/>
        <c:crossBetween val="midCat"/>
      </c:valAx>
      <c:valAx>
        <c:axId val="15196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5974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허들 적용 유무 관계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(2)'!$A$91</c:f>
              <c:strCache>
                <c:ptCount val="1"/>
                <c:pt idx="0">
                  <c:v>허들 해결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(2)'!$B$90:$F$90</c:f>
              <c:strCache>
                <c:ptCount val="5"/>
                <c:pt idx="0">
                  <c:v>7(1)</c:v>
                </c:pt>
                <c:pt idx="1">
                  <c:v>7(2)</c:v>
                </c:pt>
                <c:pt idx="2">
                  <c:v>8(1)</c:v>
                </c:pt>
                <c:pt idx="3">
                  <c:v>8(2)</c:v>
                </c:pt>
                <c:pt idx="4">
                  <c:v>8(3)</c:v>
                </c:pt>
              </c:strCache>
            </c:strRef>
          </c:xVal>
          <c:yVal>
            <c:numRef>
              <c:f>'Sheet1 (2)'!$B$91:$F$91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90</c:v>
                </c:pt>
                <c:pt idx="4">
                  <c:v>120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B9-4E57-90D0-4F399DF43E78}"/>
            </c:ext>
          </c:extLst>
        </c:ser>
        <c:ser>
          <c:idx val="1"/>
          <c:order val="1"/>
          <c:tx>
            <c:strRef>
              <c:f>'Sheet1 (2)'!$A$92</c:f>
              <c:strCache>
                <c:ptCount val="1"/>
                <c:pt idx="0">
                  <c:v>허들 미해결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(2)'!$B$90:$F$90</c:f>
              <c:strCache>
                <c:ptCount val="5"/>
                <c:pt idx="0">
                  <c:v>7(1)</c:v>
                </c:pt>
                <c:pt idx="1">
                  <c:v>7(2)</c:v>
                </c:pt>
                <c:pt idx="2">
                  <c:v>8(1)</c:v>
                </c:pt>
                <c:pt idx="3">
                  <c:v>8(2)</c:v>
                </c:pt>
                <c:pt idx="4">
                  <c:v>8(3)</c:v>
                </c:pt>
              </c:strCache>
            </c:strRef>
          </c:xVal>
          <c:yVal>
            <c:numRef>
              <c:f>'Sheet1 (2)'!$B$92:$F$92</c:f>
              <c:numCache>
                <c:formatCode>General</c:formatCode>
                <c:ptCount val="5"/>
                <c:pt idx="0">
                  <c:v>50</c:v>
                </c:pt>
                <c:pt idx="1">
                  <c:v>192</c:v>
                </c:pt>
                <c:pt idx="2">
                  <c:v>194</c:v>
                </c:pt>
                <c:pt idx="3">
                  <c:v>1165</c:v>
                </c:pt>
                <c:pt idx="4">
                  <c:v>3097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B9-4E57-90D0-4F399DF43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575295"/>
        <c:axId val="415981391"/>
      </c:scatterChart>
      <c:valAx>
        <c:axId val="422575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981391"/>
        <c:crosses val="autoZero"/>
        <c:crossBetween val="midCat"/>
      </c:valAx>
      <c:valAx>
        <c:axId val="4159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5752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488266534694419"/>
          <c:y val="0.88830983793415175"/>
          <c:w val="0.38085380626671195"/>
          <c:h val="7.4252558072503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7 </a:t>
            </a:r>
            <a:r>
              <a:rPr lang="ko-KR" altLang="en-US"/>
              <a:t>스테이지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781977252843394E-2"/>
          <c:y val="0.19078703703703703"/>
          <c:w val="0.86790244969378827"/>
          <c:h val="0.569165208515602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'Sheet1 (2)'!$A$30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(2)'!$B$29:$E$29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(2)'!$B$30:$E$30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F1-4CAB-A1AB-836D32CD55D9}"/>
            </c:ext>
          </c:extLst>
        </c:ser>
        <c:ser>
          <c:idx val="1"/>
          <c:order val="1"/>
          <c:tx>
            <c:strRef>
              <c:f>'Sheet1 (2)'!$A$31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(2)'!$B$29:$E$29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(2)'!$B$31:$E$31</c:f>
              <c:numCache>
                <c:formatCode>General</c:formatCode>
                <c:ptCount val="4"/>
                <c:pt idx="0">
                  <c:v>94.4</c:v>
                </c:pt>
                <c:pt idx="1">
                  <c:v>88</c:v>
                </c:pt>
                <c:pt idx="2">
                  <c:v>72</c:v>
                </c:pt>
                <c:pt idx="3">
                  <c:v>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0F1-4CAB-A1AB-836D32CD5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595151"/>
        <c:axId val="35905375"/>
      </c:scatterChart>
      <c:valAx>
        <c:axId val="217595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905375"/>
        <c:crosses val="autoZero"/>
        <c:crossBetween val="midCat"/>
      </c:valAx>
      <c:valAx>
        <c:axId val="3590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595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8 </a:t>
            </a:r>
            <a:r>
              <a:rPr lang="ko-KR" altLang="en-US"/>
              <a:t>스테이지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(2)'!$A$34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(2)'!$B$33:$E$33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(2)'!$B$34:$E$34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22-48D0-AC13-C12B3B74CCF8}"/>
            </c:ext>
          </c:extLst>
        </c:ser>
        <c:ser>
          <c:idx val="1"/>
          <c:order val="1"/>
          <c:tx>
            <c:strRef>
              <c:f>'Sheet1 (2)'!$A$35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(2)'!$B$33:$E$33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(2)'!$B$35:$E$35</c:f>
              <c:numCache>
                <c:formatCode>General</c:formatCode>
                <c:ptCount val="4"/>
                <c:pt idx="0">
                  <c:v>236</c:v>
                </c:pt>
                <c:pt idx="1">
                  <c:v>220</c:v>
                </c:pt>
                <c:pt idx="2">
                  <c:v>180</c:v>
                </c:pt>
                <c:pt idx="3">
                  <c:v>160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C22-48D0-AC13-C12B3B74C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71871"/>
        <c:axId val="216185951"/>
      </c:scatterChart>
      <c:valAx>
        <c:axId val="20607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185951"/>
        <c:crosses val="autoZero"/>
        <c:crossBetween val="midCat"/>
      </c:valAx>
      <c:valAx>
        <c:axId val="21618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07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</a:t>
            </a:r>
            <a:r>
              <a:rPr lang="en-US" altLang="ko-KR" baseline="0"/>
              <a:t> </a:t>
            </a:r>
            <a:r>
              <a:rPr lang="ko-KR" altLang="en-US" baseline="0"/>
              <a:t>스테이지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(2)'!$A$42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(2)'!$B$41:$E$41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(2)'!$B$42:$E$42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B8-4C2B-B134-FF499FFD11C6}"/>
            </c:ext>
          </c:extLst>
        </c:ser>
        <c:ser>
          <c:idx val="1"/>
          <c:order val="1"/>
          <c:tx>
            <c:strRef>
              <c:f>'Sheet1 (2)'!$A$43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(2)'!$B$41:$E$41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(2)'!$B$43:$E$43</c:f>
              <c:numCache>
                <c:formatCode>General</c:formatCode>
                <c:ptCount val="4"/>
                <c:pt idx="0">
                  <c:v>32.39</c:v>
                </c:pt>
                <c:pt idx="1">
                  <c:v>29.94</c:v>
                </c:pt>
                <c:pt idx="2">
                  <c:v>23.83</c:v>
                </c:pt>
                <c:pt idx="3">
                  <c:v>20.78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B8-4C2B-B134-FF499FFD1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63983"/>
        <c:axId val="216186431"/>
      </c:scatterChart>
      <c:valAx>
        <c:axId val="206063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186431"/>
        <c:crosses val="autoZero"/>
        <c:crossBetween val="midCat"/>
      </c:valAx>
      <c:valAx>
        <c:axId val="21618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06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7 </a:t>
            </a:r>
            <a:r>
              <a:rPr lang="ko-KR" altLang="en-US"/>
              <a:t>스테이지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(2)'!$A$46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(2)'!$B$45:$E$45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(2)'!$B$46:$E$46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3E-4959-A1FF-9ABE2EC03F8D}"/>
            </c:ext>
          </c:extLst>
        </c:ser>
        <c:ser>
          <c:idx val="1"/>
          <c:order val="1"/>
          <c:tx>
            <c:strRef>
              <c:f>'Sheet1 (2)'!$A$47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(2)'!$B$45:$E$45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(2)'!$B$47:$E$47</c:f>
              <c:numCache>
                <c:formatCode>General</c:formatCode>
                <c:ptCount val="4"/>
                <c:pt idx="0">
                  <c:v>94.22</c:v>
                </c:pt>
                <c:pt idx="1">
                  <c:v>87.11</c:v>
                </c:pt>
                <c:pt idx="2">
                  <c:v>69.33</c:v>
                </c:pt>
                <c:pt idx="3">
                  <c:v>60.44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03E-4959-A1FF-9ABE2EC03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08703"/>
        <c:axId val="216183551"/>
      </c:scatterChart>
      <c:valAx>
        <c:axId val="202008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183551"/>
        <c:crosses val="autoZero"/>
        <c:crossBetween val="midCat"/>
      </c:valAx>
      <c:valAx>
        <c:axId val="21618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0087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8 </a:t>
            </a:r>
            <a:r>
              <a:rPr lang="ko-KR" altLang="en-US"/>
              <a:t>스테이지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(2)'!$A$50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(2)'!$B$49:$E$49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(2)'!$B$50:$E$50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07-48AA-B24F-48DB9CB5B1C1}"/>
            </c:ext>
          </c:extLst>
        </c:ser>
        <c:ser>
          <c:idx val="1"/>
          <c:order val="1"/>
          <c:tx>
            <c:strRef>
              <c:f>'Sheet1 (2)'!$A$51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(2)'!$B$49:$E$49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(2)'!$B$51:$E$51</c:f>
              <c:numCache>
                <c:formatCode>General</c:formatCode>
                <c:ptCount val="4"/>
                <c:pt idx="0">
                  <c:v>235.56</c:v>
                </c:pt>
                <c:pt idx="1">
                  <c:v>217.78</c:v>
                </c:pt>
                <c:pt idx="2">
                  <c:v>173.33</c:v>
                </c:pt>
                <c:pt idx="3">
                  <c:v>151.11000000000001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07-48AA-B24F-48DB9CB5B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32431"/>
        <c:axId val="194864719"/>
      </c:scatterChart>
      <c:valAx>
        <c:axId val="407632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864719"/>
        <c:crosses val="autoZero"/>
        <c:crossBetween val="midCat"/>
      </c:valAx>
      <c:valAx>
        <c:axId val="19486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7632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 </a:t>
            </a:r>
            <a:r>
              <a:rPr lang="ko-KR" altLang="en-US"/>
              <a:t>스테이지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(2)'!$A$58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(2)'!$B$57:$E$57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(2)'!$B$58:$E$58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9D-4172-B59D-419B4D9FDC86}"/>
            </c:ext>
          </c:extLst>
        </c:ser>
        <c:ser>
          <c:idx val="1"/>
          <c:order val="1"/>
          <c:tx>
            <c:strRef>
              <c:f>'Sheet1 (2)'!$A$59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(2)'!$B$57:$E$57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(2)'!$B$59:$E$59</c:f>
              <c:numCache>
                <c:formatCode>General</c:formatCode>
                <c:ptCount val="4"/>
                <c:pt idx="0">
                  <c:v>32.31</c:v>
                </c:pt>
                <c:pt idx="1">
                  <c:v>29.56</c:v>
                </c:pt>
                <c:pt idx="2">
                  <c:v>22.69</c:v>
                </c:pt>
                <c:pt idx="3">
                  <c:v>19.25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9D-4172-B59D-419B4D9FD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07535"/>
        <c:axId val="2118384367"/>
      </c:scatterChart>
      <c:valAx>
        <c:axId val="36207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8384367"/>
        <c:crosses val="autoZero"/>
        <c:crossBetween val="midCat"/>
      </c:valAx>
      <c:valAx>
        <c:axId val="211838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207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7 </a:t>
            </a:r>
            <a:r>
              <a:rPr lang="ko-KR" altLang="en-US"/>
              <a:t>스테이지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(2)'!$A$62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(2)'!$B$61:$E$61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(2)'!$B$62:$E$62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BF-401E-8389-29FDA61259C9}"/>
            </c:ext>
          </c:extLst>
        </c:ser>
        <c:ser>
          <c:idx val="1"/>
          <c:order val="1"/>
          <c:tx>
            <c:strRef>
              <c:f>'Sheet1 (2)'!$A$63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(2)'!$B$61:$E$61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(2)'!$B$63:$E$63</c:f>
              <c:numCache>
                <c:formatCode>General</c:formatCode>
                <c:ptCount val="4"/>
                <c:pt idx="0">
                  <c:v>94</c:v>
                </c:pt>
                <c:pt idx="1">
                  <c:v>86</c:v>
                </c:pt>
                <c:pt idx="2">
                  <c:v>66</c:v>
                </c:pt>
                <c:pt idx="3">
                  <c:v>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BF-401E-8389-29FDA6125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517791"/>
        <c:axId val="147406111"/>
      </c:scatterChart>
      <c:valAx>
        <c:axId val="218517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406111"/>
        <c:crosses val="autoZero"/>
        <c:crossBetween val="midCat"/>
      </c:valAx>
      <c:valAx>
        <c:axId val="14740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85177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8 </a:t>
            </a:r>
            <a:r>
              <a:rPr lang="ko-KR" altLang="en-US"/>
              <a:t>스테이지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(2)'!$A$66</c:f>
              <c:strCache>
                <c:ptCount val="1"/>
                <c:pt idx="0">
                  <c:v>자동공급갯수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(2)'!$B$65:$E$65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(2)'!$B$66:$E$66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7B-4E49-A31B-E22C6BBE510A}"/>
            </c:ext>
          </c:extLst>
        </c:ser>
        <c:ser>
          <c:idx val="1"/>
          <c:order val="1"/>
          <c:tx>
            <c:strRef>
              <c:f>'Sheet1 (2)'!$A$67</c:f>
              <c:strCache>
                <c:ptCount val="1"/>
                <c:pt idx="0">
                  <c:v>플레이타임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'Sheet1 (2)'!$B$65:$E$65</c:f>
              <c:strCache>
                <c:ptCount val="4"/>
                <c:pt idx="0">
                  <c:v>기본</c:v>
                </c:pt>
                <c:pt idx="1">
                  <c:v>노말</c:v>
                </c:pt>
                <c:pt idx="2">
                  <c:v>레어</c:v>
                </c:pt>
                <c:pt idx="3">
                  <c:v>노말+레어</c:v>
                </c:pt>
              </c:strCache>
            </c:strRef>
          </c:xVal>
          <c:yVal>
            <c:numRef>
              <c:f>'Sheet1 (2)'!$B$67:$E$67</c:f>
              <c:numCache>
                <c:formatCode>General</c:formatCode>
                <c:ptCount val="4"/>
                <c:pt idx="0">
                  <c:v>235</c:v>
                </c:pt>
                <c:pt idx="1">
                  <c:v>215</c:v>
                </c:pt>
                <c:pt idx="2">
                  <c:v>165</c:v>
                </c:pt>
                <c:pt idx="3">
                  <c:v>140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F7B-4E49-A31B-E22C6BBE5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566735"/>
        <c:axId val="222089599"/>
      </c:scatterChart>
      <c:valAx>
        <c:axId val="415566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089599"/>
        <c:crosses val="autoZero"/>
        <c:crossBetween val="midCat"/>
      </c:valAx>
      <c:valAx>
        <c:axId val="22208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5667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8AD30-8177-99C3-B1FE-D0E18AE7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140F3-D215-C13B-AACB-D3D720EA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52878-493F-C8DA-D367-9ACF1BAE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2067E-FEA8-ADEE-01B0-8931BA5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3C6B-E9D0-086F-23A0-8C77207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4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9B158-80E9-26B7-FADC-971A5EB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DD57-6BB3-0550-A0EB-A9967A45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735FF-799B-282E-6B44-AE4D2C8D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68CCD-290A-7492-F068-C29D9EC8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9AA7-9EF4-BA62-5D25-A339881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D672F-C662-9B1D-46AD-7E0DC24F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597A8F-DB62-D74F-8A68-28C959E4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321A5-E186-5898-161F-76418800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E77-81A1-7847-134F-B88F983D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5B32-39A3-E05F-084D-1E6D0943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C9A33-2B7B-F442-3575-5043ABF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35B13-7200-E9F5-DA20-FF9BB2E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E6EEF-E02D-5601-BEF7-1644718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ED75F-1FFF-B4EA-B590-A8D14EAB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07A3-7043-5915-3375-3B097660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746B-BFAF-20B7-A4A2-13EFC18D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A60D8-C074-C550-0295-1A7D353F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C169-82CC-5516-8F6F-D9B510F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3C1D-B92B-2662-E96B-7C68E86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B4ACB-75BF-5ED7-3B52-B879C709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1F3CC-4C69-D22C-195A-E639884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20181-01CC-55CC-8FA8-C96B094E1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524C2-BC19-2A1A-8422-5C58BBEA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6698F-977C-95E0-39F2-D619D8BE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7AF4C-54A4-6038-0386-93921B3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23E19-7132-C1D5-3BA4-CED3922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619B-1E50-CEB8-619E-6F6AAD37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A3BE3-C371-34C7-1CC1-E10DB546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953AE-7C82-3E7C-1D5C-6BB488C3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96F59-D1F4-B936-FA6A-2B00A7B3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99DF7-5789-EAB6-1399-5BF1070C9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5BBDC6-47D0-F750-D9AA-52BEC25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6A9D3-369B-7D51-22D5-A26BA8D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49FF02-1845-F1E3-667F-D96C4382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9918-31BE-5031-B708-DDE6D65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27F6B0-F982-BFFB-7C27-4E6E107A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CDB82-939C-FFD2-E26C-67BB74A0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A7826-24A7-2608-A358-060F230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BEE27-BD3B-D070-EE39-C13B63B6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FCBF1-21EC-6D78-8A99-1C67BA72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2EAD9-E839-E27A-54E2-5403D778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1FD1C-A605-7099-D368-617980C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E6CF4-6A3A-7E22-4DC9-88D36A87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9ED2E-70CA-B5D9-AEEB-CD3767E5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9EE4-0F73-113A-D499-47BC00C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D7904-EB11-E692-A49F-41468402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D6A8E-95B5-FF55-EE40-BAD454FD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B596-4697-FDAD-CB69-D9C67F18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A62EF-250E-066B-5505-71D84F01E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CD17-310C-593D-A228-0CC5BCCB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BEB86-019C-9D3D-9D67-B94D91D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0CD33-7F8A-2CC8-CDB8-3FC86BA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19A6E-2681-AFFD-2006-61434FF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042994-DA15-3F9F-631A-183B0D7A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0C70A-53D4-BD81-3353-6B4E4981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808F-6C74-2625-301A-008C4833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B00F-7658-4179-B92A-A5AC53639C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041D2-AABA-9ED1-43D0-A8D9BA10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14494-AD4A-E99D-357A-283815B2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02BB2-003E-5EF4-017F-F4F59943393A}"/>
              </a:ext>
            </a:extLst>
          </p:cNvPr>
          <p:cNvSpPr txBox="1"/>
          <p:nvPr/>
        </p:nvSpPr>
        <p:spPr>
          <a:xfrm>
            <a:off x="1391920" y="1016000"/>
            <a:ext cx="658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꿈의 왕국</a:t>
            </a:r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영원한 보금자리</a:t>
            </a:r>
            <a:endParaRPr lang="en-US" altLang="ko-KR" sz="3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3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레벨 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7DA71-922E-1887-2D1E-CEB18CF40A2E}"/>
              </a:ext>
            </a:extLst>
          </p:cNvPr>
          <p:cNvSpPr txBox="1"/>
          <p:nvPr/>
        </p:nvSpPr>
        <p:spPr>
          <a:xfrm>
            <a:off x="9855200" y="610616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Team: </a:t>
            </a:r>
            <a:r>
              <a:rPr lang="en-US" altLang="ko-KR" dirty="0" err="1"/>
              <a:t>NotSame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6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56975"/>
            <a:ext cx="109728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조각을 모아 마법 도구를 완성시킨다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각 </a:t>
            </a:r>
            <a:r>
              <a:rPr lang="ko-KR" altLang="en-US" sz="25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조각별</a:t>
            </a: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효능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도구를 제작하고 그 후에는 각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행동별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획득 수량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신속의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플레이어의 이속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정화의 꿈 조각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벌목의 벌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채집의 독 양배추의 피해를 줄여준다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 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화면 가려짐 연출 지속 시간 감소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지혜의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도감의 레어 아이템 획득 확률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90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56975"/>
            <a:ext cx="10972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획득 방법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스테이지 클리어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스테이지를 클리어 할 때 마다 조각이 들어있는 상자 지급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조각의 종류와 개수는 랜덤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꿈 나라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꿈 나라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새로운 씬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이용 가능 티켓 최대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 보유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(2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시간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쿨타임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보물찾기를 통해 각 조각들 획득 가능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각 행동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각 행동당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10%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확률로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랜덤한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종류의 조각 지급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6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09133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 단계별 효능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19008D-2815-3DD7-F50B-2E1BCAE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36966"/>
              </p:ext>
            </p:extLst>
          </p:nvPr>
        </p:nvGraphicFramePr>
        <p:xfrm>
          <a:off x="353059" y="2746709"/>
          <a:ext cx="11485881" cy="2902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434">
                  <a:extLst>
                    <a:ext uri="{9D8B030D-6E8A-4147-A177-3AD203B41FA5}">
                      <a16:colId xmlns:a16="http://schemas.microsoft.com/office/drawing/2014/main" val="1289185296"/>
                    </a:ext>
                  </a:extLst>
                </a:gridCol>
                <a:gridCol w="1002446">
                  <a:extLst>
                    <a:ext uri="{9D8B030D-6E8A-4147-A177-3AD203B41FA5}">
                      <a16:colId xmlns:a16="http://schemas.microsoft.com/office/drawing/2014/main" val="1135186178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55924214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0239572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80910484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556843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6749983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648244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47557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457429617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1760825698"/>
                    </a:ext>
                  </a:extLst>
                </a:gridCol>
              </a:tblGrid>
              <a:tr h="414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929476086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단계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</a:t>
                      </a:r>
                      <a:r>
                        <a:rPr lang="ko-KR" altLang="en-US" sz="1500" u="none" strike="noStrike" dirty="0" smtClean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2825377424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필요수량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 smtClean="0">
                          <a:effectLst/>
                        </a:rPr>
                        <a:t>150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108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134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 smtClean="0">
                          <a:effectLst/>
                        </a:rPr>
                        <a:t>160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654145237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획득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2201318864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이속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184602038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정화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0.45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0.35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729935900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도감 증가량 </a:t>
                      </a:r>
                      <a:r>
                        <a:rPr lang="en-US" altLang="ko-KR" sz="1000" u="none" strike="noStrike">
                          <a:effectLst/>
                        </a:rPr>
                        <a:t>(%)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47079998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55FB0D-9E65-DFF5-CFFF-74BE7D09A8C3}"/>
              </a:ext>
            </a:extLst>
          </p:cNvPr>
          <p:cNvSpPr/>
          <p:nvPr/>
        </p:nvSpPr>
        <p:spPr>
          <a:xfrm>
            <a:off x="5334000" y="2611028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5A5D9A-184B-A1A2-5A7E-15F632A05F89}"/>
              </a:ext>
            </a:extLst>
          </p:cNvPr>
          <p:cNvSpPr/>
          <p:nvPr/>
        </p:nvSpPr>
        <p:spPr>
          <a:xfrm>
            <a:off x="10680700" y="2634949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11446-32E1-E60F-A99A-7FA9D233295E}"/>
              </a:ext>
            </a:extLst>
          </p:cNvPr>
          <p:cNvSpPr txBox="1"/>
          <p:nvPr/>
        </p:nvSpPr>
        <p:spPr>
          <a:xfrm>
            <a:off x="4577080" y="2136831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00930-0F3E-C7F6-44D0-FAFE0D736A1B}"/>
              </a:ext>
            </a:extLst>
          </p:cNvPr>
          <p:cNvSpPr txBox="1"/>
          <p:nvPr/>
        </p:nvSpPr>
        <p:spPr>
          <a:xfrm>
            <a:off x="9687560" y="2190503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E0CC7F-6C30-1400-64CD-459D3036DAE1}"/>
              </a:ext>
            </a:extLst>
          </p:cNvPr>
          <p:cNvSpPr/>
          <p:nvPr/>
        </p:nvSpPr>
        <p:spPr>
          <a:xfrm>
            <a:off x="1320800" y="2638550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8A911-284E-1635-91D3-FEBD14CEB407}"/>
              </a:ext>
            </a:extLst>
          </p:cNvPr>
          <p:cNvSpPr txBox="1"/>
          <p:nvPr/>
        </p:nvSpPr>
        <p:spPr>
          <a:xfrm>
            <a:off x="579120" y="2227148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</p:spTree>
    <p:extLst>
      <p:ext uri="{BB962C8B-B14F-4D97-AF65-F5344CB8AC3E}">
        <p14:creationId xmlns:p14="http://schemas.microsoft.com/office/powerpoint/2010/main" val="399453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09133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허들 적용 유무에 따른 플레이타임 변화량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FCC1CE-3102-F9AF-8188-32143E752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5002"/>
              </p:ext>
            </p:extLst>
          </p:nvPr>
        </p:nvGraphicFramePr>
        <p:xfrm>
          <a:off x="263525" y="2143760"/>
          <a:ext cx="6258560" cy="4425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775">
                  <a:extLst>
                    <a:ext uri="{9D8B030D-6E8A-4147-A177-3AD203B41FA5}">
                      <a16:colId xmlns:a16="http://schemas.microsoft.com/office/drawing/2014/main" val="1129340093"/>
                    </a:ext>
                  </a:extLst>
                </a:gridCol>
                <a:gridCol w="1133831">
                  <a:extLst>
                    <a:ext uri="{9D8B030D-6E8A-4147-A177-3AD203B41FA5}">
                      <a16:colId xmlns:a16="http://schemas.microsoft.com/office/drawing/2014/main" val="2022262715"/>
                    </a:ext>
                  </a:extLst>
                </a:gridCol>
                <a:gridCol w="1275300">
                  <a:extLst>
                    <a:ext uri="{9D8B030D-6E8A-4147-A177-3AD203B41FA5}">
                      <a16:colId xmlns:a16="http://schemas.microsoft.com/office/drawing/2014/main" val="3503689613"/>
                    </a:ext>
                  </a:extLst>
                </a:gridCol>
                <a:gridCol w="983218">
                  <a:extLst>
                    <a:ext uri="{9D8B030D-6E8A-4147-A177-3AD203B41FA5}">
                      <a16:colId xmlns:a16="http://schemas.microsoft.com/office/drawing/2014/main" val="2147011027"/>
                    </a:ext>
                  </a:extLst>
                </a:gridCol>
                <a:gridCol w="979444">
                  <a:extLst>
                    <a:ext uri="{9D8B030D-6E8A-4147-A177-3AD203B41FA5}">
                      <a16:colId xmlns:a16="http://schemas.microsoft.com/office/drawing/2014/main" val="3545070047"/>
                    </a:ext>
                  </a:extLst>
                </a:gridCol>
                <a:gridCol w="986992">
                  <a:extLst>
                    <a:ext uri="{9D8B030D-6E8A-4147-A177-3AD203B41FA5}">
                      <a16:colId xmlns:a16="http://schemas.microsoft.com/office/drawing/2014/main" val="1278084043"/>
                    </a:ext>
                  </a:extLst>
                </a:gridCol>
              </a:tblGrid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r>
                        <a:rPr lang="ko-KR" altLang="en-US" sz="1500" u="none" strike="noStrike" dirty="0">
                          <a:effectLst/>
                        </a:rPr>
                        <a:t>스테이지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r>
                        <a:rPr lang="ko-KR" altLang="en-US" sz="1500" u="none" strike="noStrike" dirty="0">
                          <a:effectLst/>
                        </a:rPr>
                        <a:t>스테이지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1921854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미션단계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단계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단계 </a:t>
                      </a:r>
                      <a:r>
                        <a:rPr lang="en-US" altLang="ko-KR" sz="1200" u="none" strike="noStrike" dirty="0">
                          <a:effectLst/>
                        </a:rPr>
                        <a:t>(5</a:t>
                      </a:r>
                      <a:r>
                        <a:rPr lang="ko-KR" altLang="en-US" sz="1200" u="none" strike="noStrike" dirty="0">
                          <a:effectLst/>
                        </a:rPr>
                        <a:t>배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단계 </a:t>
                      </a:r>
                      <a:r>
                        <a:rPr lang="en-US" altLang="ko-KR" sz="1200" u="none" strike="noStrike" dirty="0">
                          <a:effectLst/>
                        </a:rPr>
                        <a:t>(5</a:t>
                      </a:r>
                      <a:r>
                        <a:rPr lang="ko-KR" altLang="en-US" sz="1200" u="none" strike="noStrike" dirty="0">
                          <a:effectLst/>
                        </a:rPr>
                        <a:t>배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단계 </a:t>
                      </a:r>
                      <a:r>
                        <a:rPr lang="en-US" altLang="ko-KR" sz="1200" u="none" strike="noStrike" dirty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>
                          <a:effectLst/>
                        </a:rPr>
                        <a:t>배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단계 </a:t>
                      </a:r>
                      <a:r>
                        <a:rPr lang="en-US" altLang="ko-KR" sz="1200" u="none" strike="noStrike" dirty="0">
                          <a:effectLst/>
                        </a:rPr>
                        <a:t>(20</a:t>
                      </a:r>
                      <a:r>
                        <a:rPr lang="ko-KR" altLang="en-US" sz="1200" u="none" strike="noStrike" dirty="0">
                          <a:effectLst/>
                        </a:rPr>
                        <a:t>배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9335281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벌목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120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450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2700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7200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1319724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낚시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160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175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1050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2700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6479870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채집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120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2700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7200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6395786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광질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120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2700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7200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3063978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사냥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120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2700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7200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7454815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허들 해결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플레이타임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0517746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허들 미해결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플레이타임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altLang="ko-KR" sz="15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192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194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1165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3097</a:t>
                      </a:r>
                      <a:endParaRPr lang="en-US" altLang="ko-KR" sz="15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6508507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950926E-4F7D-F466-C525-485765045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545583"/>
              </p:ext>
            </p:extLst>
          </p:nvPr>
        </p:nvGraphicFramePr>
        <p:xfrm>
          <a:off x="6614160" y="2829984"/>
          <a:ext cx="5415280" cy="305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0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20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58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640080" y="589280"/>
            <a:ext cx="211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발표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800DD-DBD0-04F3-1727-B0B8EA790EF2}"/>
              </a:ext>
            </a:extLst>
          </p:cNvPr>
          <p:cNvSpPr txBox="1"/>
          <p:nvPr/>
        </p:nvSpPr>
        <p:spPr>
          <a:xfrm>
            <a:off x="518160" y="2546963"/>
            <a:ext cx="10444480" cy="17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재미요소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76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072495"/>
            <a:ext cx="10972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가지의 행동 차별화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벌목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확률적으로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벌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이 나와 벌을 피하지 못하면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초동안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벌에 의해 화면이 가려진다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낚시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조준선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이 있어 물고기에 정확히 조준해야 된다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채집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독 양배추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추가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독 양배추를 캐거나 만지면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초동안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기절하여 움직이지 못한다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광질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마을에서 광산으로 가는 포탈을 탈 때 확률적으로 이벤트 광산인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꿈의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광산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으로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텔포가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된다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 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꿈의 광산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광산에 광물대신 꿈으로 채워져 있어 제한 시간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30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초 안에 꿈을 획득할 수 있다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사냥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던전에서 몬스터에게 맞으면 </a:t>
            </a:r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하트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감소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총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모두 소진하면 기절하여 마을로 귀환한다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23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59175"/>
            <a:ext cx="10972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도감의 진행도에 따라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변화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기본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아이템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개로 구성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15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아이템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아이템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개로 구성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+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20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⁕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레어 아이템은 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마법도구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로만 획득 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836C8-1B20-ED5E-0D60-1EB6111B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54" y="2834640"/>
            <a:ext cx="2127836" cy="6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878935"/>
            <a:ext cx="10972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시간 변화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상점에서 구매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기본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360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(6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 공급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변화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단계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324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10%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감소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 공급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변화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단계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288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48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10%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감소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 공급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4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NPC</a:t>
            </a:r>
            <a:r>
              <a:rPr lang="ko-KR" altLang="en-US" sz="24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자동 공급 시간과 개수를 변화시키면 플레이타임도 같이 변한다</a:t>
            </a:r>
            <a:r>
              <a:rPr lang="en-US" altLang="ko-KR" sz="24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8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09975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개수와 시간에 따른 플레이 타임 변화량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09FA9-F3F3-2FD1-5E1C-213989BC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951"/>
              </p:ext>
            </p:extLst>
          </p:nvPr>
        </p:nvGraphicFramePr>
        <p:xfrm>
          <a:off x="142240" y="2404775"/>
          <a:ext cx="4216401" cy="280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345">
                  <a:extLst>
                    <a:ext uri="{9D8B030D-6E8A-4147-A177-3AD203B41FA5}">
                      <a16:colId xmlns:a16="http://schemas.microsoft.com/office/drawing/2014/main" val="4278834913"/>
                    </a:ext>
                  </a:extLst>
                </a:gridCol>
                <a:gridCol w="1052639">
                  <a:extLst>
                    <a:ext uri="{9D8B030D-6E8A-4147-A177-3AD203B41FA5}">
                      <a16:colId xmlns:a16="http://schemas.microsoft.com/office/drawing/2014/main" val="3868597013"/>
                    </a:ext>
                  </a:extLst>
                </a:gridCol>
                <a:gridCol w="33912">
                  <a:extLst>
                    <a:ext uri="{9D8B030D-6E8A-4147-A177-3AD203B41FA5}">
                      <a16:colId xmlns:a16="http://schemas.microsoft.com/office/drawing/2014/main" val="3112758676"/>
                    </a:ext>
                  </a:extLst>
                </a:gridCol>
                <a:gridCol w="837944">
                  <a:extLst>
                    <a:ext uri="{9D8B030D-6E8A-4147-A177-3AD203B41FA5}">
                      <a16:colId xmlns:a16="http://schemas.microsoft.com/office/drawing/2014/main" val="863532009"/>
                    </a:ext>
                  </a:extLst>
                </a:gridCol>
                <a:gridCol w="924561">
                  <a:extLst>
                    <a:ext uri="{9D8B030D-6E8A-4147-A177-3AD203B41FA5}">
                      <a16:colId xmlns:a16="http://schemas.microsoft.com/office/drawing/2014/main" val="560988105"/>
                    </a:ext>
                  </a:extLst>
                </a:gridCol>
              </a:tblGrid>
              <a:tr h="2159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53247"/>
                  </a:ext>
                </a:extLst>
              </a:tr>
              <a:tr h="2159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61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노말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31492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6518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24.75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5179199"/>
                  </a:ext>
                </a:extLst>
              </a:tr>
              <a:tr h="2159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18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9592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79555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4262491"/>
                  </a:ext>
                </a:extLst>
              </a:tr>
              <a:tr h="2159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31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841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57692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6827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5F1BA4-9F28-D14D-9334-A2391D57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26596"/>
              </p:ext>
            </p:extLst>
          </p:nvPr>
        </p:nvGraphicFramePr>
        <p:xfrm>
          <a:off x="4511039" y="2404775"/>
          <a:ext cx="3667762" cy="2806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961">
                  <a:extLst>
                    <a:ext uri="{9D8B030D-6E8A-4147-A177-3AD203B41FA5}">
                      <a16:colId xmlns:a16="http://schemas.microsoft.com/office/drawing/2014/main" val="221551947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24926526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82806728"/>
                    </a:ext>
                  </a:extLst>
                </a:gridCol>
                <a:gridCol w="995681">
                  <a:extLst>
                    <a:ext uri="{9D8B030D-6E8A-4147-A177-3AD203B41FA5}">
                      <a16:colId xmlns:a16="http://schemas.microsoft.com/office/drawing/2014/main" val="3420059234"/>
                    </a:ext>
                  </a:extLst>
                </a:gridCol>
              </a:tblGrid>
              <a:tr h="1797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36 (10%)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99985"/>
                  </a:ext>
                </a:extLst>
              </a:tr>
              <a:tr h="1797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99373"/>
                  </a:ext>
                </a:extLst>
              </a:tr>
              <a:tr h="33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노말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473089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16807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29.94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23.83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20.78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498140"/>
                  </a:ext>
                </a:extLst>
              </a:tr>
              <a:tr h="1797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25600"/>
                  </a:ext>
                </a:extLst>
              </a:tr>
              <a:tr h="33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214545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1505873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87.11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69.33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60.44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336194"/>
                  </a:ext>
                </a:extLst>
              </a:tr>
              <a:tr h="1797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23950"/>
                  </a:ext>
                </a:extLst>
              </a:tr>
              <a:tr h="33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442306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6316885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235.56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217.78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173.33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948698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3FBD9-6D53-F61B-434F-21BD6767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6203"/>
              </p:ext>
            </p:extLst>
          </p:nvPr>
        </p:nvGraphicFramePr>
        <p:xfrm>
          <a:off x="8331199" y="2404774"/>
          <a:ext cx="3667762" cy="280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321">
                  <a:extLst>
                    <a:ext uri="{9D8B030D-6E8A-4147-A177-3AD203B41FA5}">
                      <a16:colId xmlns:a16="http://schemas.microsoft.com/office/drawing/2014/main" val="69519829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0932135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9965505"/>
                    </a:ext>
                  </a:extLst>
                </a:gridCol>
                <a:gridCol w="985521">
                  <a:extLst>
                    <a:ext uri="{9D8B030D-6E8A-4147-A177-3AD203B41FA5}">
                      <a16:colId xmlns:a16="http://schemas.microsoft.com/office/drawing/2014/main" val="2375037186"/>
                    </a:ext>
                  </a:extLst>
                </a:gridCol>
              </a:tblGrid>
              <a:tr h="1903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72 (20%)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80013"/>
                  </a:ext>
                </a:extLst>
              </a:tr>
              <a:tr h="1903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33223"/>
                  </a:ext>
                </a:extLst>
              </a:tr>
              <a:tr h="3011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5222680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854114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22.69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0217649"/>
                  </a:ext>
                </a:extLst>
              </a:tr>
              <a:tr h="1903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1497"/>
                  </a:ext>
                </a:extLst>
              </a:tr>
              <a:tr h="3011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3237852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4367434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3594247"/>
                  </a:ext>
                </a:extLst>
              </a:tr>
              <a:tr h="1903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51158"/>
                  </a:ext>
                </a:extLst>
              </a:tr>
              <a:tr h="3011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9337316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2130364"/>
                  </a:ext>
                </a:extLst>
              </a:tr>
              <a:tr h="190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8236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9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162560" y="1827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162560" y="496463"/>
            <a:ext cx="10972800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개수와 시간에 따른 플레이 타임 변화량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시간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기본</a:t>
            </a: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개수만 변화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09FA9-F3F3-2FD1-5E1C-213989BC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81051"/>
              </p:ext>
            </p:extLst>
          </p:nvPr>
        </p:nvGraphicFramePr>
        <p:xfrm>
          <a:off x="162561" y="2025650"/>
          <a:ext cx="4572001" cy="4537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359">
                  <a:extLst>
                    <a:ext uri="{9D8B030D-6E8A-4147-A177-3AD203B41FA5}">
                      <a16:colId xmlns:a16="http://schemas.microsoft.com/office/drawing/2014/main" val="42788349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032556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112758676"/>
                    </a:ext>
                  </a:extLst>
                </a:gridCol>
                <a:gridCol w="1188722">
                  <a:extLst>
                    <a:ext uri="{9D8B030D-6E8A-4147-A177-3AD203B41FA5}">
                      <a16:colId xmlns:a16="http://schemas.microsoft.com/office/drawing/2014/main" val="1029689698"/>
                    </a:ext>
                  </a:extLst>
                </a:gridCol>
              </a:tblGrid>
              <a:tr h="3490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53247"/>
                  </a:ext>
                </a:extLst>
              </a:tr>
              <a:tr h="3490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6117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3149207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651877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24.75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5179199"/>
                  </a:ext>
                </a:extLst>
              </a:tr>
              <a:tr h="3490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1860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959294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7955564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4262491"/>
                  </a:ext>
                </a:extLst>
              </a:tr>
              <a:tr h="3490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3103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84106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5769218"/>
                  </a:ext>
                </a:extLst>
              </a:tr>
              <a:tr h="34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682714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7C8638A-8334-B7B4-83A2-450F40BDD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220466"/>
              </p:ext>
            </p:extLst>
          </p:nvPr>
        </p:nvGraphicFramePr>
        <p:xfrm>
          <a:off x="7853680" y="371564"/>
          <a:ext cx="3962400" cy="2479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C0D9717-AC27-1E41-1146-97DA968D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63922"/>
              </p:ext>
            </p:extLst>
          </p:nvPr>
        </p:nvGraphicFramePr>
        <p:xfrm>
          <a:off x="4973320" y="2420978"/>
          <a:ext cx="3870960" cy="228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697B876-3AB1-448F-D3BB-EF9306A77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973735"/>
              </p:ext>
            </p:extLst>
          </p:nvPr>
        </p:nvGraphicFramePr>
        <p:xfrm>
          <a:off x="7620000" y="4417076"/>
          <a:ext cx="4572000" cy="228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984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162560" y="1827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162560" y="496463"/>
            <a:ext cx="10972800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개수와 시간에 따른 플레이 타임 변화량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시간 감소 </a:t>
            </a:r>
            <a:r>
              <a:rPr lang="en-US" altLang="ko-KR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</a:t>
            </a: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개수 변화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46AAFA-7342-102D-0604-A7A6D15F9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10467"/>
              </p:ext>
            </p:extLst>
          </p:nvPr>
        </p:nvGraphicFramePr>
        <p:xfrm>
          <a:off x="177798" y="2025649"/>
          <a:ext cx="4495802" cy="4537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682">
                  <a:extLst>
                    <a:ext uri="{9D8B030D-6E8A-4147-A177-3AD203B41FA5}">
                      <a16:colId xmlns:a16="http://schemas.microsoft.com/office/drawing/2014/main" val="221551947"/>
                    </a:ext>
                  </a:extLst>
                </a:gridCol>
                <a:gridCol w="1143899">
                  <a:extLst>
                    <a:ext uri="{9D8B030D-6E8A-4147-A177-3AD203B41FA5}">
                      <a16:colId xmlns:a16="http://schemas.microsoft.com/office/drawing/2014/main" val="2497923524"/>
                    </a:ext>
                  </a:extLst>
                </a:gridCol>
                <a:gridCol w="1008753">
                  <a:extLst>
                    <a:ext uri="{9D8B030D-6E8A-4147-A177-3AD203B41FA5}">
                      <a16:colId xmlns:a16="http://schemas.microsoft.com/office/drawing/2014/main" val="4282806728"/>
                    </a:ext>
                  </a:extLst>
                </a:gridCol>
                <a:gridCol w="1220468">
                  <a:extLst>
                    <a:ext uri="{9D8B030D-6E8A-4147-A177-3AD203B41FA5}">
                      <a16:colId xmlns:a16="http://schemas.microsoft.com/office/drawing/2014/main" val="3420059234"/>
                    </a:ext>
                  </a:extLst>
                </a:gridCol>
              </a:tblGrid>
              <a:tr h="2905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36 (10%)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99985"/>
                  </a:ext>
                </a:extLst>
              </a:tr>
              <a:tr h="2905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99373"/>
                  </a:ext>
                </a:extLst>
              </a:tr>
              <a:tr h="544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473089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16807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29.94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23.83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20.78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498140"/>
                  </a:ext>
                </a:extLst>
              </a:tr>
              <a:tr h="2905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25600"/>
                  </a:ext>
                </a:extLst>
              </a:tr>
              <a:tr h="544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214545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1505873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87.11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69.33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60.44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336194"/>
                  </a:ext>
                </a:extLst>
              </a:tr>
              <a:tr h="2905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23950"/>
                  </a:ext>
                </a:extLst>
              </a:tr>
              <a:tr h="544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레어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442306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6316885"/>
                  </a:ext>
                </a:extLst>
              </a:tr>
              <a:tr h="2905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235.56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217.78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173.33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9486984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582454A-68FD-949E-EB91-9F3386105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270713"/>
              </p:ext>
            </p:extLst>
          </p:nvPr>
        </p:nvGraphicFramePr>
        <p:xfrm>
          <a:off x="7802880" y="182749"/>
          <a:ext cx="4389120" cy="228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B24D52A-E522-2784-BDE2-70E749D4D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655156"/>
              </p:ext>
            </p:extLst>
          </p:nvPr>
        </p:nvGraphicFramePr>
        <p:xfrm>
          <a:off x="4775200" y="2202180"/>
          <a:ext cx="4226560" cy="245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774230B-0DCD-43E7-57B5-C172580C7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997271"/>
              </p:ext>
            </p:extLst>
          </p:nvPr>
        </p:nvGraphicFramePr>
        <p:xfrm>
          <a:off x="7802880" y="4490720"/>
          <a:ext cx="4389120" cy="2367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99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162560" y="1827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162560" y="496463"/>
            <a:ext cx="10972800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개수와 시간에 따른 플레이 타임 변화량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자동 공급 시간 감소 </a:t>
            </a:r>
            <a:r>
              <a:rPr lang="en-US" altLang="ko-KR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</a:t>
            </a:r>
            <a:r>
              <a:rPr lang="en-US" altLang="ko-KR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개수 변화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3E03CA-339A-0004-4E1B-8E4ED0973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49667"/>
              </p:ext>
            </p:extLst>
          </p:nvPr>
        </p:nvGraphicFramePr>
        <p:xfrm>
          <a:off x="177798" y="2025649"/>
          <a:ext cx="4475482" cy="45377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695198294"/>
                    </a:ext>
                  </a:extLst>
                </a:gridCol>
                <a:gridCol w="1264539">
                  <a:extLst>
                    <a:ext uri="{9D8B030D-6E8A-4147-A177-3AD203B41FA5}">
                      <a16:colId xmlns:a16="http://schemas.microsoft.com/office/drawing/2014/main" val="1093213598"/>
                    </a:ext>
                  </a:extLst>
                </a:gridCol>
                <a:gridCol w="1053785">
                  <a:extLst>
                    <a:ext uri="{9D8B030D-6E8A-4147-A177-3AD203B41FA5}">
                      <a16:colId xmlns:a16="http://schemas.microsoft.com/office/drawing/2014/main" val="59965505"/>
                    </a:ext>
                  </a:extLst>
                </a:gridCol>
                <a:gridCol w="1202553">
                  <a:extLst>
                    <a:ext uri="{9D8B030D-6E8A-4147-A177-3AD203B41FA5}">
                      <a16:colId xmlns:a16="http://schemas.microsoft.com/office/drawing/2014/main" val="2375037186"/>
                    </a:ext>
                  </a:extLst>
                </a:gridCol>
              </a:tblGrid>
              <a:tr h="3077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공급시간감소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72 (20%)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80013"/>
                  </a:ext>
                </a:extLst>
              </a:tr>
              <a:tr h="3077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33223"/>
                  </a:ext>
                </a:extLst>
              </a:tr>
              <a:tr h="4868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5222680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854114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22.69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0217649"/>
                  </a:ext>
                </a:extLst>
              </a:tr>
              <a:tr h="3077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스테이지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1497"/>
                  </a:ext>
                </a:extLst>
              </a:tr>
              <a:tr h="4868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3237852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4367434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3594247"/>
                  </a:ext>
                </a:extLst>
              </a:tr>
              <a:tr h="3077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51158"/>
                  </a:ext>
                </a:extLst>
              </a:tr>
              <a:tr h="4868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노말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ko-KR" altLang="en-US" sz="1100" u="none" strike="noStrike">
                          <a:effectLst/>
                        </a:rPr>
                        <a:t>레어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9337316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2130364"/>
                  </a:ext>
                </a:extLst>
              </a:tr>
              <a:tr h="3077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8236837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6E15C7A-95CF-B9B8-EC34-3431C6105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789721"/>
              </p:ext>
            </p:extLst>
          </p:nvPr>
        </p:nvGraphicFramePr>
        <p:xfrm>
          <a:off x="7960360" y="86360"/>
          <a:ext cx="4074160" cy="245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B137EE1-AF9F-2547-F12F-5957F1B68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571823"/>
              </p:ext>
            </p:extLst>
          </p:nvPr>
        </p:nvGraphicFramePr>
        <p:xfrm>
          <a:off x="4744720" y="2293620"/>
          <a:ext cx="3901440" cy="244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42D34A3-5FCF-8667-3159-49BED6448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3992"/>
              </p:ext>
            </p:extLst>
          </p:nvPr>
        </p:nvGraphicFramePr>
        <p:xfrm>
          <a:off x="7960359" y="4173220"/>
          <a:ext cx="4074161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31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1022</Words>
  <Application>Microsoft Office PowerPoint</Application>
  <PresentationFormat>와이드스크린</PresentationFormat>
  <Paragraphs>466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새굴림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seoulit</cp:lastModifiedBy>
  <cp:revision>13</cp:revision>
  <dcterms:created xsi:type="dcterms:W3CDTF">2023-04-06T07:23:30Z</dcterms:created>
  <dcterms:modified xsi:type="dcterms:W3CDTF">2023-04-10T09:01:06Z</dcterms:modified>
</cp:coreProperties>
</file>