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12"/>
  </p:notesMasterIdLst>
  <p:sldIdLst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7" autoAdjust="0"/>
  </p:normalViewPr>
  <p:slideViewPr>
    <p:cSldViewPr snapToGrid="0" snapToObjects="1">
      <p:cViewPr>
        <p:scale>
          <a:sx n="60" d="100"/>
          <a:sy n="60" d="100"/>
        </p:scale>
        <p:origin x="-1656" y="-294"/>
      </p:cViewPr>
      <p:guideLst>
        <p:guide orient="horz" pos="3889"/>
        <p:guide orient="horz" pos="1008"/>
        <p:guide orient="horz" pos="286"/>
        <p:guide pos="3385"/>
        <p:guide pos="43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80A02-0279-4C5F-BE02-9BB09B0AB16B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920F-5F31-4142-9D3C-2594543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688976" y="1147097"/>
            <a:ext cx="776763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8974" y="122904"/>
            <a:ext cx="7767639" cy="85212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688975" y="1460902"/>
            <a:ext cx="7767638" cy="4618714"/>
          </a:xfrm>
          <a:prstGeom prst="rect">
            <a:avLst/>
          </a:prstGeom>
        </p:spPr>
        <p:txBody>
          <a:bodyPr lIns="0" tIns="0" rIns="0" bIns="0"/>
          <a:lstStyle>
            <a:lvl1pPr marL="0">
              <a:defRPr b="1"/>
            </a:lvl1pPr>
            <a:lvl2pPr marL="0">
              <a:defRPr/>
            </a:lvl2pPr>
            <a:lvl3pPr marL="0">
              <a:defRPr/>
            </a:lvl3pPr>
            <a:lvl4pPr marL="341313" indent="-168275">
              <a:defRPr/>
            </a:lvl4pPr>
            <a:lvl5pPr marL="574675" indent="-23336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8975" y="1948665"/>
            <a:ext cx="7767638" cy="1096963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3600"/>
              </a:lnSpc>
              <a:defRPr sz="3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88975" y="3087349"/>
            <a:ext cx="7767638" cy="3440536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3200"/>
              </a:lnSpc>
              <a:defRPr sz="24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ogo and USF tex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82" y="6337848"/>
            <a:ext cx="1600227" cy="3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24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3200"/>
        </a:lnSpc>
        <a:spcBef>
          <a:spcPts val="0"/>
        </a:spcBef>
        <a:buFontTx/>
        <a:buNone/>
        <a:defRPr sz="22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ts val="3200"/>
        </a:lnSpc>
        <a:spcBef>
          <a:spcPts val="0"/>
        </a:spcBef>
        <a:buFontTx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" indent="-171450" algn="l" defTabSz="457200" rtl="0" eaLnBrk="1" latinLnBrk="0" hangingPunct="1">
        <a:lnSpc>
          <a:spcPts val="3200"/>
        </a:lnSpc>
        <a:spcBef>
          <a:spcPts val="0"/>
        </a:spcBef>
        <a:buClr>
          <a:schemeClr val="tx2"/>
        </a:buClr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344488" indent="-173038" algn="l" defTabSz="457200" rtl="0" eaLnBrk="1" latinLnBrk="0" hangingPunct="1">
        <a:lnSpc>
          <a:spcPts val="3200"/>
        </a:lnSpc>
        <a:spcBef>
          <a:spcPts val="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515938" indent="-171450" algn="l" defTabSz="457200" rtl="0" eaLnBrk="1" latinLnBrk="0" hangingPunct="1">
        <a:lnSpc>
          <a:spcPts val="3200"/>
        </a:lnSpc>
        <a:spcBef>
          <a:spcPts val="0"/>
        </a:spcBef>
        <a:buFont typeface="Lucida Grande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688976" y="1371600"/>
            <a:ext cx="7767637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SF symbol v2 white.png"/>
          <p:cNvPicPr>
            <a:picLocks noChangeAspect="1"/>
          </p:cNvPicPr>
          <p:nvPr userDrawn="1"/>
        </p:nvPicPr>
        <p:blipFill rotWithShape="1">
          <a:blip r:embed="rId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3" b="14187"/>
          <a:stretch/>
        </p:blipFill>
        <p:spPr>
          <a:xfrm>
            <a:off x="4575466" y="2289175"/>
            <a:ext cx="4568533" cy="4568825"/>
          </a:xfrm>
          <a:prstGeom prst="rect">
            <a:avLst/>
          </a:prstGeom>
        </p:spPr>
      </p:pic>
      <p:pic>
        <p:nvPicPr>
          <p:cNvPr id="2" name="Picture 1" descr="logo and change the world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2" y="454025"/>
            <a:ext cx="409433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ts val="3600"/>
        </a:lnSpc>
        <a:spcBef>
          <a:spcPct val="0"/>
        </a:spcBef>
        <a:buNone/>
        <a:defRPr sz="30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3200"/>
        </a:lnSpc>
        <a:spcBef>
          <a:spcPts val="0"/>
        </a:spcBef>
        <a:buFontTx/>
        <a:buNone/>
        <a:defRPr sz="22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ts val="3200"/>
        </a:lnSpc>
        <a:spcBef>
          <a:spcPts val="0"/>
        </a:spcBef>
        <a:buFontTx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" indent="-171450" algn="l" defTabSz="457200" rtl="0" eaLnBrk="1" latinLnBrk="0" hangingPunct="1">
        <a:lnSpc>
          <a:spcPts val="3200"/>
        </a:lnSpc>
        <a:spcBef>
          <a:spcPts val="0"/>
        </a:spcBef>
        <a:buClr>
          <a:schemeClr val="tx2"/>
        </a:buClr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344488" indent="-173038" algn="l" defTabSz="457200" rtl="0" eaLnBrk="1" latinLnBrk="0" hangingPunct="1">
        <a:lnSpc>
          <a:spcPts val="3200"/>
        </a:lnSpc>
        <a:spcBef>
          <a:spcPts val="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515938" indent="-171450" algn="l" defTabSz="457200" rtl="0" eaLnBrk="1" latinLnBrk="0" hangingPunct="1">
        <a:lnSpc>
          <a:spcPts val="3200"/>
        </a:lnSpc>
        <a:spcBef>
          <a:spcPts val="0"/>
        </a:spcBef>
        <a:buFont typeface="Lucida Grande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Wine Quality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Yi He</a:t>
            </a:r>
          </a:p>
          <a:p>
            <a:r>
              <a:rPr lang="en-US" dirty="0" smtClean="0"/>
              <a:t>May 5,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876627"/>
              </p:ext>
            </p:extLst>
          </p:nvPr>
        </p:nvGraphicFramePr>
        <p:xfrm>
          <a:off x="688974" y="1488299"/>
          <a:ext cx="7322258" cy="703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1899"/>
                <a:gridCol w="661899"/>
                <a:gridCol w="661899"/>
                <a:gridCol w="661899"/>
                <a:gridCol w="661899"/>
                <a:gridCol w="661899"/>
                <a:gridCol w="661899"/>
                <a:gridCol w="661899"/>
                <a:gridCol w="661899"/>
                <a:gridCol w="703268"/>
                <a:gridCol w="661899"/>
              </a:tblGrid>
              <a:tr h="703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Fixed Acidity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Volatile </a:t>
                      </a:r>
                      <a:r>
                        <a:rPr lang="en-US" sz="1200" u="none" strike="noStrike" dirty="0">
                          <a:effectLst/>
                        </a:rPr>
                        <a:t>Acidity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Citric Acid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Residual Sugar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Chlorides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Free Sulfur Dioxide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Total Sulfur Dioxide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Density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Sulphates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Alcohol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342" marR="10342" marT="1034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45532"/>
              </p:ext>
            </p:extLst>
          </p:nvPr>
        </p:nvGraphicFramePr>
        <p:xfrm>
          <a:off x="688974" y="2495270"/>
          <a:ext cx="5666436" cy="418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609"/>
                <a:gridCol w="1416609"/>
                <a:gridCol w="1416609"/>
                <a:gridCol w="1416609"/>
              </a:tblGrid>
              <a:tr h="411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</a:rPr>
                        <a:t>Quality: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135" marR="22135" marT="221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u="none" strike="noStrike" dirty="0">
                          <a:effectLst/>
                        </a:rPr>
                        <a:t>Low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135" marR="22135" marT="221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u="none" strike="noStrike" dirty="0">
                          <a:effectLst/>
                        </a:rPr>
                        <a:t>Medium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135" marR="22135" marT="221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u="none" strike="noStrike" dirty="0">
                          <a:effectLst/>
                        </a:rPr>
                        <a:t>High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2135" marR="22135" marT="221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8974" y="3289110"/>
            <a:ext cx="77676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Wine consist of Portuguese ‘</a:t>
            </a:r>
            <a:r>
              <a:rPr lang="en-US" dirty="0" err="1" smtClean="0"/>
              <a:t>Vinho</a:t>
            </a:r>
            <a:r>
              <a:rPr lang="en-US" dirty="0" smtClean="0"/>
              <a:t> Verde’ wine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is much more medium quality than high and low wine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1599 Rows and 11 Independent Variables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Hypothesis: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If we can find features and build a model to predict quality, than we do not need any wine connoisseur.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Analysis-Scatter Plot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0" t="6690" r="14062" b="5034"/>
          <a:stretch/>
        </p:blipFill>
        <p:spPr bwMode="auto">
          <a:xfrm>
            <a:off x="1277006" y="1222622"/>
            <a:ext cx="7015655" cy="485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40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</a:t>
            </a:r>
            <a:r>
              <a:rPr lang="en-US" dirty="0" smtClean="0"/>
              <a:t>Analysis – Density Matrix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2" t="7018" r="14569" b="5404"/>
          <a:stretch/>
        </p:blipFill>
        <p:spPr bwMode="auto">
          <a:xfrm>
            <a:off x="1280367" y="1263790"/>
            <a:ext cx="6867345" cy="478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6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Discovery – Heat Map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41" t="6989" r="14060" b="30115"/>
          <a:stretch/>
        </p:blipFill>
        <p:spPr bwMode="auto">
          <a:xfrm>
            <a:off x="315309" y="1507370"/>
            <a:ext cx="8657019" cy="419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97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Random Forest Initial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3" t="6989" r="12833" b="32689"/>
          <a:stretch/>
        </p:blipFill>
        <p:spPr bwMode="auto">
          <a:xfrm>
            <a:off x="420092" y="1734206"/>
            <a:ext cx="8723907" cy="394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59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Random Forest (High and Low)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64" t="7357" r="14507" b="40781"/>
          <a:stretch/>
        </p:blipFill>
        <p:spPr bwMode="auto">
          <a:xfrm>
            <a:off x="192463" y="1545020"/>
            <a:ext cx="8768538" cy="3563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89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Alcohol – Volatile Acidity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41" t="7357" r="14841" b="4000"/>
          <a:stretch/>
        </p:blipFill>
        <p:spPr bwMode="auto">
          <a:xfrm>
            <a:off x="1008992" y="1290342"/>
            <a:ext cx="6974857" cy="485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59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Alcohol vs. Volatile Acidity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7" t="6807" r="14654" b="5123"/>
          <a:stretch/>
        </p:blipFill>
        <p:spPr bwMode="auto">
          <a:xfrm>
            <a:off x="1203157" y="1261241"/>
            <a:ext cx="6788965" cy="475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556591"/>
      </p:ext>
    </p:extLst>
  </p:cSld>
  <p:clrMapOvr>
    <a:masterClrMapping/>
  </p:clrMapOvr>
</p:sld>
</file>

<file path=ppt/theme/theme1.xml><?xml version="1.0" encoding="utf-8"?>
<a:theme xmlns:a="http://schemas.openxmlformats.org/drawingml/2006/main" name="USF master 1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122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USF master 1</vt:lpstr>
      <vt:lpstr>USF titles and dividers</vt:lpstr>
      <vt:lpstr>PowerPoint Presentation</vt:lpstr>
      <vt:lpstr>Data Set</vt:lpstr>
      <vt:lpstr>Exploratory Data Analysis-Scatter Plot</vt:lpstr>
      <vt:lpstr>Exploratory Data Analysis – Density Matrix</vt:lpstr>
      <vt:lpstr>Model Discovery – Heat Map</vt:lpstr>
      <vt:lpstr>Model – Random Forest Initial</vt:lpstr>
      <vt:lpstr>Model – Random Forest (High and Low)</vt:lpstr>
      <vt:lpstr>Alcohol – Volatile Acidity</vt:lpstr>
      <vt:lpstr>Alcohol vs. Volatile Acidity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 Greinke</dc:creator>
  <cp:lastModifiedBy>yh</cp:lastModifiedBy>
  <cp:revision>133</cp:revision>
  <dcterms:created xsi:type="dcterms:W3CDTF">2011-03-20T05:14:53Z</dcterms:created>
  <dcterms:modified xsi:type="dcterms:W3CDTF">2014-05-06T01:51:08Z</dcterms:modified>
</cp:coreProperties>
</file>