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9"/>
  </p:notesMasterIdLst>
  <p:handoutMasterIdLst>
    <p:handoutMasterId r:id="rId90"/>
  </p:handoutMasterIdLst>
  <p:sldIdLst>
    <p:sldId id="416" r:id="rId2"/>
    <p:sldId id="421" r:id="rId3"/>
    <p:sldId id="422" r:id="rId4"/>
    <p:sldId id="423" r:id="rId5"/>
    <p:sldId id="450" r:id="rId6"/>
    <p:sldId id="451" r:id="rId7"/>
    <p:sldId id="452" r:id="rId8"/>
    <p:sldId id="424" r:id="rId9"/>
    <p:sldId id="425" r:id="rId10"/>
    <p:sldId id="453" r:id="rId11"/>
    <p:sldId id="454" r:id="rId12"/>
    <p:sldId id="455" r:id="rId13"/>
    <p:sldId id="456" r:id="rId14"/>
    <p:sldId id="457" r:id="rId15"/>
    <p:sldId id="458" r:id="rId16"/>
    <p:sldId id="459" r:id="rId17"/>
    <p:sldId id="460" r:id="rId18"/>
    <p:sldId id="461" r:id="rId19"/>
    <p:sldId id="462" r:id="rId20"/>
    <p:sldId id="463" r:id="rId21"/>
    <p:sldId id="464" r:id="rId22"/>
    <p:sldId id="465" r:id="rId23"/>
    <p:sldId id="466" r:id="rId24"/>
    <p:sldId id="426" r:id="rId25"/>
    <p:sldId id="467" r:id="rId26"/>
    <p:sldId id="427" r:id="rId27"/>
    <p:sldId id="468" r:id="rId28"/>
    <p:sldId id="469" r:id="rId29"/>
    <p:sldId id="470" r:id="rId30"/>
    <p:sldId id="428" r:id="rId31"/>
    <p:sldId id="471" r:id="rId32"/>
    <p:sldId id="472" r:id="rId33"/>
    <p:sldId id="473" r:id="rId34"/>
    <p:sldId id="474" r:id="rId35"/>
    <p:sldId id="475" r:id="rId36"/>
    <p:sldId id="476" r:id="rId37"/>
    <p:sldId id="477" r:id="rId38"/>
    <p:sldId id="429" r:id="rId39"/>
    <p:sldId id="478" r:id="rId40"/>
    <p:sldId id="479" r:id="rId41"/>
    <p:sldId id="430" r:id="rId42"/>
    <p:sldId id="431" r:id="rId43"/>
    <p:sldId id="480" r:id="rId44"/>
    <p:sldId id="432" r:id="rId45"/>
    <p:sldId id="481" r:id="rId46"/>
    <p:sldId id="482" r:id="rId47"/>
    <p:sldId id="483" r:id="rId48"/>
    <p:sldId id="484" r:id="rId49"/>
    <p:sldId id="485" r:id="rId50"/>
    <p:sldId id="433" r:id="rId51"/>
    <p:sldId id="486" r:id="rId52"/>
    <p:sldId id="434" r:id="rId53"/>
    <p:sldId id="487" r:id="rId54"/>
    <p:sldId id="488" r:id="rId55"/>
    <p:sldId id="489" r:id="rId56"/>
    <p:sldId id="435" r:id="rId57"/>
    <p:sldId id="490" r:id="rId58"/>
    <p:sldId id="491" r:id="rId59"/>
    <p:sldId id="436" r:id="rId60"/>
    <p:sldId id="492" r:id="rId61"/>
    <p:sldId id="437" r:id="rId62"/>
    <p:sldId id="493" r:id="rId63"/>
    <p:sldId id="494" r:id="rId64"/>
    <p:sldId id="495" r:id="rId65"/>
    <p:sldId id="496" r:id="rId66"/>
    <p:sldId id="438" r:id="rId67"/>
    <p:sldId id="439" r:id="rId68"/>
    <p:sldId id="440" r:id="rId69"/>
    <p:sldId id="497" r:id="rId70"/>
    <p:sldId id="498" r:id="rId71"/>
    <p:sldId id="441" r:id="rId72"/>
    <p:sldId id="442" r:id="rId73"/>
    <p:sldId id="443" r:id="rId74"/>
    <p:sldId id="499" r:id="rId75"/>
    <p:sldId id="500" r:id="rId76"/>
    <p:sldId id="501" r:id="rId77"/>
    <p:sldId id="502" r:id="rId78"/>
    <p:sldId id="503" r:id="rId79"/>
    <p:sldId id="504" r:id="rId80"/>
    <p:sldId id="505" r:id="rId81"/>
    <p:sldId id="444" r:id="rId82"/>
    <p:sldId id="445" r:id="rId83"/>
    <p:sldId id="446" r:id="rId84"/>
    <p:sldId id="447" r:id="rId85"/>
    <p:sldId id="448" r:id="rId86"/>
    <p:sldId id="506" r:id="rId87"/>
    <p:sldId id="449"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94523" autoAdjust="0"/>
  </p:normalViewPr>
  <p:slideViewPr>
    <p:cSldViewPr>
      <p:cViewPr varScale="1">
        <p:scale>
          <a:sx n="104" d="100"/>
          <a:sy n="104" d="100"/>
        </p:scale>
        <p:origin x="77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2FADA50C-57BB-43AE-9584-4539C5CAA671}" type="datetimeFigureOut">
              <a:rPr lang="en-US"/>
              <a:pPr>
                <a:defRPr/>
              </a:pPr>
              <a:t>10/3/19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A259D0A-A664-4ED3-80D2-0D524351552E}" type="slidenum">
              <a:rPr lang="en-US" altLang="en-US"/>
              <a:pPr/>
              <a:t>‹#›</a:t>
            </a:fld>
            <a:endParaRPr lang="en-US" altLang="en-US"/>
          </a:p>
        </p:txBody>
      </p:sp>
    </p:spTree>
    <p:extLst>
      <p:ext uri="{BB962C8B-B14F-4D97-AF65-F5344CB8AC3E}">
        <p14:creationId xmlns:p14="http://schemas.microsoft.com/office/powerpoint/2010/main" val="1888327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65A5A34-BD9A-4B68-8FB0-530A94301919}" type="datetimeFigureOut">
              <a:rPr lang="en-US"/>
              <a:pPr>
                <a:defRPr/>
              </a:pPr>
              <a:t>10/3/19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26042B5-67EA-4678-86BD-0DEBAC968F6E}" type="slidenum">
              <a:rPr lang="en-US" altLang="en-US"/>
              <a:pPr/>
              <a:t>‹#›</a:t>
            </a:fld>
            <a:endParaRPr lang="en-US" altLang="en-US"/>
          </a:p>
        </p:txBody>
      </p:sp>
    </p:spTree>
    <p:extLst>
      <p:ext uri="{BB962C8B-B14F-4D97-AF65-F5344CB8AC3E}">
        <p14:creationId xmlns:p14="http://schemas.microsoft.com/office/powerpoint/2010/main" val="163552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a:t>
            </a:fld>
            <a:endParaRPr lang="en-US" altLang="en-US"/>
          </a:p>
        </p:txBody>
      </p:sp>
    </p:spTree>
    <p:extLst>
      <p:ext uri="{BB962C8B-B14F-4D97-AF65-F5344CB8AC3E}">
        <p14:creationId xmlns:p14="http://schemas.microsoft.com/office/powerpoint/2010/main" val="350580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17</a:t>
            </a:fld>
            <a:endParaRPr lang="en-US" altLang="en-US"/>
          </a:p>
        </p:txBody>
      </p:sp>
    </p:spTree>
    <p:extLst>
      <p:ext uri="{BB962C8B-B14F-4D97-AF65-F5344CB8AC3E}">
        <p14:creationId xmlns:p14="http://schemas.microsoft.com/office/powerpoint/2010/main" val="3397968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8"/>
          <p:cNvGrpSpPr>
            <a:grpSpLocks/>
          </p:cNvGrpSpPr>
          <p:nvPr userDrawn="1"/>
        </p:nvGrpSpPr>
        <p:grpSpPr bwMode="auto">
          <a:xfrm>
            <a:off x="36703" y="494665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a:xfrm>
            <a:off x="6767703" y="6402388"/>
            <a:ext cx="1919288" cy="365125"/>
          </a:xfrm>
          <a:prstGeom prst="rect">
            <a:avLst/>
          </a:prstGeom>
        </p:spPr>
        <p:txBody>
          <a:bodyPr/>
          <a:lstStyle>
            <a:lvl1pPr>
              <a:defRPr smtClean="0">
                <a:solidFill>
                  <a:srgbClr val="FFFFFF"/>
                </a:solidFill>
              </a:defRPr>
            </a:lvl1pPr>
            <a:extLst/>
          </a:lstStyle>
          <a:p>
            <a:pPr>
              <a:defRPr/>
            </a:pPr>
            <a:fld id="{64B9E16D-CE23-4870-87B8-986FBF676C90}" type="datetime1">
              <a:rPr lang="en-US" smtClean="0"/>
              <a:t>10/3/19</a:t>
            </a:fld>
            <a:endParaRPr lang="en-US" dirty="0"/>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2EBC78B4-4328-46CE-A1EE-220934CA3586}"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a:t>©1992-2017 by Pearson Education, Inc. All Rights Reserved.</a:t>
            </a:r>
          </a:p>
        </p:txBody>
      </p:sp>
    </p:spTree>
    <p:extLst>
      <p:ext uri="{BB962C8B-B14F-4D97-AF65-F5344CB8AC3E}">
        <p14:creationId xmlns:p14="http://schemas.microsoft.com/office/powerpoint/2010/main" val="187665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38A75EDD-026C-47EA-932B-7C26A3690C48}" type="datetime1">
              <a:rPr lang="en-US" smtClean="0"/>
              <a:t>10/3/19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7FAA08D-0B31-46F9-8C0D-D886B765DE25}" type="slidenum">
              <a:rPr lang="en-US" altLang="en-US"/>
              <a:pPr/>
              <a:t>‹#›</a:t>
            </a:fld>
            <a:endParaRPr lang="en-US" altLang="en-US"/>
          </a:p>
        </p:txBody>
      </p:sp>
    </p:spTree>
    <p:extLst>
      <p:ext uri="{BB962C8B-B14F-4D97-AF65-F5344CB8AC3E}">
        <p14:creationId xmlns:p14="http://schemas.microsoft.com/office/powerpoint/2010/main" val="164054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8F834A24-D55F-4F4A-B11F-C981FE55210D}" type="datetime1">
              <a:rPr lang="en-US" smtClean="0"/>
              <a:t>10/3/19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3AE0ED9B-4AE4-4A9A-9F5A-CF752C9DEBB3}" type="slidenum">
              <a:rPr lang="en-US" altLang="en-US"/>
              <a:pPr/>
              <a:t>‹#›</a:t>
            </a:fld>
            <a:endParaRPr lang="en-US" altLang="en-US"/>
          </a:p>
        </p:txBody>
      </p:sp>
    </p:spTree>
    <p:extLst>
      <p:ext uri="{BB962C8B-B14F-4D97-AF65-F5344CB8AC3E}">
        <p14:creationId xmlns:p14="http://schemas.microsoft.com/office/powerpoint/2010/main" val="412801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E3251BD5-3ECE-4D86-80F0-7BCE8C50CF4F}" type="datetime1">
              <a:rPr lang="en-US" smtClean="0"/>
              <a:t>10/3/19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C2BE3303-109A-4B12-B69E-2D3CFACD35F9}" type="slidenum">
              <a:rPr lang="en-US" altLang="en-US"/>
              <a:pPr/>
              <a:t>‹#›</a:t>
            </a:fld>
            <a:endParaRPr lang="en-US" altLang="en-US"/>
          </a:p>
        </p:txBody>
      </p:sp>
    </p:spTree>
    <p:extLst>
      <p:ext uri="{BB962C8B-B14F-4D97-AF65-F5344CB8AC3E}">
        <p14:creationId xmlns:p14="http://schemas.microsoft.com/office/powerpoint/2010/main" val="314973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BC27F7CC-1A2C-4AC4-9C47-525D5F446363}" type="datetime1">
              <a:rPr lang="en-US" smtClean="0"/>
              <a:t>10/3/19</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a:t>©1992-2017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C74D7BA7-EE9D-4893-BC34-3762080A8466}" type="slidenum">
              <a:rPr lang="en-US" altLang="en-US"/>
              <a:pPr/>
              <a:t>‹#›</a:t>
            </a:fld>
            <a:endParaRPr lang="en-US" altLang="en-US"/>
          </a:p>
        </p:txBody>
      </p:sp>
    </p:spTree>
    <p:extLst>
      <p:ext uri="{BB962C8B-B14F-4D97-AF65-F5344CB8AC3E}">
        <p14:creationId xmlns:p14="http://schemas.microsoft.com/office/powerpoint/2010/main" val="197550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BAF90157-AC12-4C3A-9226-C817507DAADA}" type="datetime1">
              <a:rPr lang="en-US" smtClean="0"/>
              <a:t>10/3/19</a:t>
            </a:fld>
            <a:endParaRPr lang="en-US"/>
          </a:p>
        </p:txBody>
      </p:sp>
      <p:sp>
        <p:nvSpPr>
          <p:cNvPr id="7" name="Footer Placeholder 4"/>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3005C60E-E036-4CD4-850D-A147C09732E6}" type="slidenum">
              <a:rPr lang="en-US" altLang="en-US"/>
              <a:pPr/>
              <a:t>‹#›</a:t>
            </a:fld>
            <a:endParaRPr lang="en-US" altLang="en-US"/>
          </a:p>
        </p:txBody>
      </p:sp>
    </p:spTree>
    <p:extLst>
      <p:ext uri="{BB962C8B-B14F-4D97-AF65-F5344CB8AC3E}">
        <p14:creationId xmlns:p14="http://schemas.microsoft.com/office/powerpoint/2010/main" val="20919468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27821B56-4A12-4680-9D2A-6FA80347ADFA}" type="datetime1">
              <a:rPr lang="en-US" smtClean="0"/>
              <a:t>10/3/19</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D1608743-4A34-4D8D-843A-8B4A75E20C2B}" type="slidenum">
              <a:rPr lang="en-US" altLang="en-US"/>
              <a:pPr/>
              <a:t>‹#›</a:t>
            </a:fld>
            <a:endParaRPr lang="en-US" altLang="en-US"/>
          </a:p>
        </p:txBody>
      </p:sp>
    </p:spTree>
    <p:extLst>
      <p:ext uri="{BB962C8B-B14F-4D97-AF65-F5344CB8AC3E}">
        <p14:creationId xmlns:p14="http://schemas.microsoft.com/office/powerpoint/2010/main" val="271342812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11D696F4-29FE-4185-8501-5291D93993E5}" type="datetime1">
              <a:rPr lang="en-US" smtClean="0"/>
              <a:t>10/3/19</a:t>
            </a:fld>
            <a:endParaRPr lang="en-US"/>
          </a:p>
        </p:txBody>
      </p:sp>
      <p:sp>
        <p:nvSpPr>
          <p:cNvPr id="8" name="Footer Placeholder 7"/>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8FB0C9C1-41B8-4042-80FE-F8B7ABED598C}" type="slidenum">
              <a:rPr lang="en-US" altLang="en-US"/>
              <a:pPr/>
              <a:t>‹#›</a:t>
            </a:fld>
            <a:endParaRPr lang="en-US" altLang="en-US"/>
          </a:p>
        </p:txBody>
      </p:sp>
    </p:spTree>
    <p:extLst>
      <p:ext uri="{BB962C8B-B14F-4D97-AF65-F5344CB8AC3E}">
        <p14:creationId xmlns:p14="http://schemas.microsoft.com/office/powerpoint/2010/main" val="35680547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137CCDBD-3B2B-4CF4-A150-228FD3715286}" type="datetime1">
              <a:rPr lang="en-US" smtClean="0"/>
              <a:t>10/3/19</a:t>
            </a:fld>
            <a:endParaRPr lang="en-US"/>
          </a:p>
        </p:txBody>
      </p:sp>
      <p:sp>
        <p:nvSpPr>
          <p:cNvPr id="4" name="Footer Placeholder 3"/>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E331E8BF-62A4-418F-B27A-FCA0C4DE09D1}" type="slidenum">
              <a:rPr lang="en-US" altLang="en-US"/>
              <a:pPr/>
              <a:t>‹#›</a:t>
            </a:fld>
            <a:endParaRPr lang="en-US" altLang="en-US"/>
          </a:p>
        </p:txBody>
      </p:sp>
    </p:spTree>
    <p:extLst>
      <p:ext uri="{BB962C8B-B14F-4D97-AF65-F5344CB8AC3E}">
        <p14:creationId xmlns:p14="http://schemas.microsoft.com/office/powerpoint/2010/main" val="33192159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ADE0E85A-9B89-4C02-AE75-1081C00973AC}" type="datetime1">
              <a:rPr lang="en-US" smtClean="0"/>
              <a:t>10/3/19</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92217BAB-5D32-4014-8B88-A7FB2AC27DD2}" type="slidenum">
              <a:rPr lang="en-US" altLang="en-US"/>
              <a:pPr/>
              <a:t>‹#›</a:t>
            </a:fld>
            <a:endParaRPr lang="en-US" altLang="en-US"/>
          </a:p>
        </p:txBody>
      </p:sp>
    </p:spTree>
    <p:extLst>
      <p:ext uri="{BB962C8B-B14F-4D97-AF65-F5344CB8AC3E}">
        <p14:creationId xmlns:p14="http://schemas.microsoft.com/office/powerpoint/2010/main" val="23808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CD1392EC-56A3-4ABD-864D-D51B4CC47063}" type="datetime1">
              <a:rPr lang="en-US" smtClean="0"/>
              <a:t>10/3/19</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C4A122D-DE1C-4C91-9B25-FC8798C0F9C9}" type="slidenum">
              <a:rPr lang="en-US" altLang="en-US"/>
              <a:pPr/>
              <a:t>‹#›</a:t>
            </a:fld>
            <a:endParaRPr lang="en-US" altLang="en-US"/>
          </a:p>
        </p:txBody>
      </p:sp>
    </p:spTree>
    <p:extLst>
      <p:ext uri="{BB962C8B-B14F-4D97-AF65-F5344CB8AC3E}">
        <p14:creationId xmlns:p14="http://schemas.microsoft.com/office/powerpoint/2010/main" val="303941601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fld id="{29699D14-89B1-42AE-9363-EBDFD06547B3}" type="datetime1">
              <a:rPr lang="en-US" smtClean="0"/>
              <a:t>10/3/19</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B7430DEE-A298-42BB-81DB-69DAC8AE9E5A}" type="slidenum">
              <a:rPr lang="en-US" altLang="en-US"/>
              <a:pPr/>
              <a:t>‹#›</a:t>
            </a:fld>
            <a:endParaRPr lang="en-US" altLang="en-US"/>
          </a:p>
        </p:txBody>
      </p:sp>
    </p:spTree>
    <p:extLst>
      <p:ext uri="{BB962C8B-B14F-4D97-AF65-F5344CB8AC3E}">
        <p14:creationId xmlns:p14="http://schemas.microsoft.com/office/powerpoint/2010/main" val="38150421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 name="Footer Placeholder 21"/>
          <p:cNvSpPr>
            <a:spLocks noGrp="1"/>
          </p:cNvSpPr>
          <p:nvPr>
            <p:ph type="ftr" sz="quarter" idx="3"/>
          </p:nvPr>
        </p:nvSpPr>
        <p:spPr>
          <a:xfrm>
            <a:off x="3962400" y="6408738"/>
            <a:ext cx="46482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a:t>©1992-2017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22562970-E7D5-45DC-ACB6-5FA3F991981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75" r:id="rId7"/>
    <p:sldLayoutId id="2147483785" r:id="rId8"/>
    <p:sldLayoutId id="2147483786" r:id="rId9"/>
    <p:sldLayoutId id="2147483776" r:id="rId10"/>
    <p:sldLayoutId id="2147483777" r:id="rId11"/>
    <p:sldLayoutId id="2147483778"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Introduction to Classes, Objects, Member Functions and Strings</a:t>
            </a:r>
          </a:p>
        </p:txBody>
      </p:sp>
      <p:sp>
        <p:nvSpPr>
          <p:cNvPr id="4" name="Subtitle 3"/>
          <p:cNvSpPr>
            <a:spLocks noGrp="1"/>
          </p:cNvSpPr>
          <p:nvPr>
            <p:ph type="subTitle" idx="1"/>
          </p:nvPr>
        </p:nvSpPr>
        <p:spPr/>
        <p:txBody>
          <a:bodyPr/>
          <a:lstStyle/>
          <a:p>
            <a:r>
              <a:rPr lang="en-US" dirty="0"/>
              <a:t>Chapter 3 of C++ How to Program, 10/e</a:t>
            </a:r>
          </a:p>
        </p:txBody>
      </p:sp>
      <p:sp>
        <p:nvSpPr>
          <p:cNvPr id="2" name="Footer Placeholder 1"/>
          <p:cNvSpPr>
            <a:spLocks noGrp="1"/>
          </p:cNvSpPr>
          <p:nvPr>
            <p:ph type="ftr" sz="quarter" idx="12"/>
          </p:nvPr>
        </p:nvSpPr>
        <p:spPr/>
        <p:txBody>
          <a:bodyPr/>
          <a:lstStyle/>
          <a:p>
            <a:pPr>
              <a:defRPr/>
            </a:pPr>
            <a:r>
              <a:rPr lang="en-US" dirty="0"/>
              <a:t>©1992-2017 by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3.2.1 Instantiating an Object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Typically, you cannot call a member function of a class until you create an object of that class. </a:t>
            </a:r>
          </a:p>
          <a:p>
            <a:r>
              <a:rPr lang="en-US" u="none" strike="noStrike" baseline="0" dirty="0">
                <a:latin typeface="Cambria" panose="02040503050406030204" pitchFamily="18" charset="0"/>
              </a:rPr>
              <a:t>Line 10 </a:t>
            </a:r>
          </a:p>
          <a:p>
            <a:pPr marL="392113" lvl="1" indent="0">
              <a:buNone/>
            </a:pPr>
            <a:r>
              <a:rPr lang="en-US" sz="1800" u="none" strike="noStrike" baseline="0" dirty="0">
                <a:solidFill>
                  <a:srgbClr val="000000"/>
                </a:solidFill>
                <a:latin typeface="Consolas" panose="020B0609020204030204" pitchFamily="49" charset="0"/>
              </a:rPr>
              <a:t>	Account </a:t>
            </a:r>
            <a:r>
              <a:rPr lang="en-US" sz="1800" u="none" strike="noStrike" baseline="0" dirty="0" err="1">
                <a:solidFill>
                  <a:srgbClr val="000000"/>
                </a:solidFill>
                <a:latin typeface="Consolas" panose="020B0609020204030204" pitchFamily="49" charset="0"/>
              </a:rPr>
              <a:t>myAccount</a:t>
            </a:r>
            <a:r>
              <a:rPr lang="en-US" sz="1800" u="none" strike="noStrike" baseline="0" dirty="0">
                <a:solidFill>
                  <a:srgbClr val="000000"/>
                </a:solidFill>
                <a:latin typeface="Consolas" panose="020B0609020204030204" pitchFamily="49" charset="0"/>
              </a:rPr>
              <a:t>; </a:t>
            </a:r>
            <a:r>
              <a:rPr lang="en-US" sz="1800" u="none" strike="noStrike" baseline="0" dirty="0">
                <a:solidFill>
                  <a:srgbClr val="00BF00"/>
                </a:solidFill>
                <a:latin typeface="Consolas" panose="020B0609020204030204" pitchFamily="49" charset="0"/>
              </a:rPr>
              <a:t>// create Account object </a:t>
            </a:r>
            <a:r>
              <a:rPr lang="en-US" sz="1800" u="none" strike="noStrike" baseline="0" dirty="0" err="1">
                <a:solidFill>
                  <a:srgbClr val="00BF00"/>
                </a:solidFill>
                <a:latin typeface="Consolas" panose="020B0609020204030204" pitchFamily="49" charset="0"/>
              </a:rPr>
              <a:t>myAccount</a:t>
            </a:r>
            <a:endParaRPr lang="en-US" sz="1800" u="none" strike="noStrike" baseline="0" dirty="0">
              <a:solidFill>
                <a:srgbClr val="00BF00"/>
              </a:solidFill>
              <a:latin typeface="Consolas" panose="020B0609020204030204" pitchFamily="49" charset="0"/>
            </a:endParaRPr>
          </a:p>
          <a:p>
            <a:pPr marL="109537" indent="0">
              <a:buNone/>
            </a:pPr>
            <a:r>
              <a:rPr lang="en-US" u="none" strike="noStrike" baseline="0" dirty="0">
                <a:latin typeface="Cambria" panose="02040503050406030204" pitchFamily="18" charset="0"/>
              </a:rPr>
              <a:t>   </a:t>
            </a:r>
            <a:r>
              <a:rPr lang="en-US" u="none" strike="noStrike" dirty="0">
                <a:latin typeface="Cambria" panose="02040503050406030204" pitchFamily="18" charset="0"/>
              </a:rPr>
              <a:t> </a:t>
            </a:r>
            <a:r>
              <a:rPr lang="en-US" u="none" strike="noStrike" baseline="0" dirty="0">
                <a:latin typeface="Cambria" panose="02040503050406030204" pitchFamily="18" charset="0"/>
              </a:rPr>
              <a:t>creates </a:t>
            </a:r>
            <a:r>
              <a:rPr lang="en-US" dirty="0" err="1">
                <a:solidFill>
                  <a:srgbClr val="000000"/>
                </a:solidFill>
                <a:latin typeface="Consolas" panose="020B0609020204030204" pitchFamily="49" charset="0"/>
              </a:rPr>
              <a:t>myAccount</a:t>
            </a:r>
            <a:r>
              <a:rPr lang="en-US" u="none" strike="noStrike" baseline="0" dirty="0">
                <a:latin typeface="Cambria" panose="02040503050406030204" pitchFamily="18" charset="0"/>
              </a:rPr>
              <a:t> object of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The variable’s type is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(Fig. 3.2).</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4543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3.2.2 Headers and Source-Code Files</a:t>
            </a:r>
          </a:p>
        </p:txBody>
      </p:sp>
      <p:sp>
        <p:nvSpPr>
          <p:cNvPr id="3" name="Text Placeholder 2"/>
          <p:cNvSpPr>
            <a:spLocks noGrp="1"/>
          </p:cNvSpPr>
          <p:nvPr>
            <p:ph type="body" idx="1"/>
          </p:nvPr>
        </p:nvSpPr>
        <p:spPr/>
        <p:txBody>
          <a:bodyPr>
            <a:normAutofit fontScale="92500" lnSpcReduction="20000"/>
          </a:bodyPr>
          <a:lstStyle/>
          <a:p>
            <a:r>
              <a:rPr lang="en-US" u="none" strike="noStrike" baseline="0" dirty="0">
                <a:latin typeface="Cambria" panose="02040503050406030204" pitchFamily="18" charset="0"/>
              </a:rPr>
              <a:t>The compiler knows what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is—it’s a fundamental type that’s “built into” C++.</a:t>
            </a:r>
          </a:p>
          <a:p>
            <a:r>
              <a:rPr lang="en-US" u="none" strike="noStrike" baseline="0" dirty="0">
                <a:latin typeface="Cambria" panose="02040503050406030204" pitchFamily="18" charset="0"/>
              </a:rPr>
              <a:t>The compiler does not know in advance what type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is—it’s a </a:t>
            </a:r>
            <a:r>
              <a:rPr lang="en-US" u="none" strike="noStrike" baseline="0" dirty="0">
                <a:solidFill>
                  <a:srgbClr val="0000FF"/>
                </a:solidFill>
                <a:latin typeface="Cambria" panose="02040503050406030204" pitchFamily="18" charset="0"/>
              </a:rPr>
              <a:t>user-defined type</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When packaged properly, new classes can be reused by other programmers.</a:t>
            </a:r>
          </a:p>
          <a:p>
            <a:r>
              <a:rPr lang="en-US" u="none" strike="noStrike" baseline="0" dirty="0">
                <a:latin typeface="Cambria" panose="02040503050406030204" pitchFamily="18" charset="0"/>
              </a:rPr>
              <a:t>It’s customary to place a reusable class definition in a file known as a </a:t>
            </a:r>
            <a:r>
              <a:rPr lang="en-US" u="none" strike="noStrike" baseline="0" dirty="0">
                <a:solidFill>
                  <a:srgbClr val="0000FF"/>
                </a:solidFill>
                <a:latin typeface="Cambria" panose="02040503050406030204" pitchFamily="18" charset="0"/>
              </a:rPr>
              <a:t>header </a:t>
            </a:r>
            <a:r>
              <a:rPr lang="en-US" u="none" strike="noStrike" baseline="0" dirty="0">
                <a:latin typeface="Cambria" panose="02040503050406030204" pitchFamily="18" charset="0"/>
              </a:rPr>
              <a:t>with a</a:t>
            </a:r>
            <a:r>
              <a:rPr lang="en-US" u="none" strike="noStrike" baseline="0" dirty="0">
                <a:solidFill>
                  <a:srgbClr val="0000FF"/>
                </a:solidFill>
                <a:latin typeface="Cambria" panose="02040503050406030204" pitchFamily="18" charset="0"/>
              </a:rPr>
              <a:t> </a:t>
            </a:r>
            <a:r>
              <a:rPr lang="en-US" u="none" strike="noStrike" baseline="0" dirty="0">
                <a:solidFill>
                  <a:srgbClr val="000000"/>
                </a:solidFill>
                <a:latin typeface="Consolas" panose="020B0609020204030204" pitchFamily="49" charset="0"/>
              </a:rPr>
              <a:t>.h</a:t>
            </a:r>
            <a:r>
              <a:rPr lang="en-US" u="none" strike="noStrike" baseline="0" dirty="0">
                <a:solidFill>
                  <a:srgbClr val="000000"/>
                </a:solidFill>
                <a:latin typeface="Cambria" panose="02040503050406030204" pitchFamily="18" charset="0"/>
              </a:rPr>
              <a:t> filename extension.</a:t>
            </a:r>
          </a:p>
          <a:p>
            <a:r>
              <a:rPr lang="en-US" u="none" strike="noStrike" baseline="0" dirty="0">
                <a:latin typeface="Cambria" panose="02040503050406030204" pitchFamily="18" charset="0"/>
              </a:rPr>
              <a:t>You include (via </a:t>
            </a:r>
            <a:r>
              <a:rPr lang="en-US" u="none" strike="noStrike" baseline="0" dirty="0">
                <a:solidFill>
                  <a:srgbClr val="000000"/>
                </a:solidFill>
                <a:latin typeface="Consolas" panose="020B0609020204030204" pitchFamily="49" charset="0"/>
              </a:rPr>
              <a:t>#include</a:t>
            </a:r>
            <a:r>
              <a:rPr lang="en-US" u="none" strike="noStrike" baseline="0" dirty="0">
                <a:solidFill>
                  <a:srgbClr val="000000"/>
                </a:solidFill>
                <a:latin typeface="Cambria" panose="02040503050406030204" pitchFamily="18" charset="0"/>
              </a:rPr>
              <a:t>) that header wherever you need to use the class.</a:t>
            </a:r>
          </a:p>
          <a:p>
            <a:r>
              <a:rPr lang="en-US" u="none" strike="noStrike" baseline="0" dirty="0">
                <a:latin typeface="Cambria" panose="02040503050406030204" pitchFamily="18" charset="0"/>
              </a:rPr>
              <a:t>For example, you can reuse the C++ Standard Library’s classes in any program by including the appropriate headers.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3272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3.2.2 Headers and Source-Code Files (cont.)</a:t>
            </a:r>
          </a:p>
        </p:txBody>
      </p:sp>
      <p:sp>
        <p:nvSpPr>
          <p:cNvPr id="3" name="Text Placeholder 2"/>
          <p:cNvSpPr>
            <a:spLocks noGrp="1"/>
          </p:cNvSpPr>
          <p:nvPr>
            <p:ph type="body" idx="1"/>
          </p:nvPr>
        </p:nvSpPr>
        <p:spPr/>
        <p:txBody>
          <a:bodyPr>
            <a:normAutofit fontScale="85000" lnSpcReduction="10000"/>
          </a:bodyPr>
          <a:lstStyle/>
          <a:p>
            <a:r>
              <a:rPr lang="en-US" u="none" strike="noStrike" baseline="0" dirty="0">
                <a:latin typeface="Cambria" panose="02040503050406030204" pitchFamily="18" charset="0"/>
              </a:rPr>
              <a:t>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is defined in the header </a:t>
            </a:r>
            <a:r>
              <a:rPr lang="en-US" u="none" strike="noStrike" baseline="0" dirty="0" err="1">
                <a:solidFill>
                  <a:srgbClr val="000000"/>
                </a:solidFill>
                <a:latin typeface="Consolas" panose="020B0609020204030204" pitchFamily="49" charset="0"/>
              </a:rPr>
              <a:t>Account.h</a:t>
            </a:r>
            <a:r>
              <a:rPr lang="en-US" u="none" strike="noStrike" baseline="0" dirty="0">
                <a:solidFill>
                  <a:srgbClr val="000000"/>
                </a:solidFill>
                <a:latin typeface="Cambria" panose="02040503050406030204" pitchFamily="18" charset="0"/>
              </a:rPr>
              <a:t> (Fig. 3.2).</a:t>
            </a:r>
          </a:p>
          <a:p>
            <a:r>
              <a:rPr lang="en-US" u="none" strike="noStrike" baseline="0" dirty="0">
                <a:latin typeface="Cambria" panose="02040503050406030204" pitchFamily="18" charset="0"/>
              </a:rPr>
              <a:t>We tell the compiler what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is by including its header</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as in: </a:t>
            </a:r>
          </a:p>
          <a:p>
            <a:pPr marL="392113" lvl="1" indent="0">
              <a:buNone/>
            </a:pPr>
            <a:r>
              <a:rPr lang="en-US" u="none" strike="noStrike" baseline="0" dirty="0">
                <a:solidFill>
                  <a:srgbClr val="0000FF"/>
                </a:solidFill>
                <a:latin typeface="Consolas" panose="020B0609020204030204" pitchFamily="49" charset="0"/>
              </a:rPr>
              <a:t>	#include</a:t>
            </a:r>
            <a:r>
              <a:rPr lang="en-US" u="none" strike="noStrike" baseline="0" dirty="0">
                <a:solidFill>
                  <a:srgbClr val="000000"/>
                </a:solidFill>
                <a:latin typeface="Consolas" panose="020B0609020204030204" pitchFamily="49" charset="0"/>
              </a:rPr>
              <a:t> </a:t>
            </a:r>
            <a:r>
              <a:rPr lang="en-US" u="none" strike="noStrike" baseline="0" dirty="0">
                <a:solidFill>
                  <a:srgbClr val="128AFF"/>
                </a:solidFill>
                <a:latin typeface="Consolas" panose="020B0609020204030204" pitchFamily="49" charset="0"/>
              </a:rPr>
              <a:t>"</a:t>
            </a:r>
            <a:r>
              <a:rPr lang="en-US" u="none" strike="noStrike" baseline="0" dirty="0" err="1">
                <a:solidFill>
                  <a:srgbClr val="128AFF"/>
                </a:solidFill>
                <a:latin typeface="Consolas" panose="020B0609020204030204" pitchFamily="49" charset="0"/>
              </a:rPr>
              <a:t>Account.h</a:t>
            </a:r>
            <a:r>
              <a:rPr lang="en-US" u="none" strike="noStrike" baseline="0" dirty="0">
                <a:solidFill>
                  <a:srgbClr val="128AFF"/>
                </a:solidFill>
                <a:latin typeface="Consolas" panose="020B0609020204030204" pitchFamily="49" charset="0"/>
              </a:rPr>
              <a:t>"</a:t>
            </a:r>
          </a:p>
          <a:p>
            <a:r>
              <a:rPr lang="en-US" u="none" strike="noStrike" baseline="0" dirty="0">
                <a:latin typeface="Cambria" panose="02040503050406030204" pitchFamily="18" charset="0"/>
              </a:rPr>
              <a:t>If we omit this, the compiler issues error messages wherever we use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and any of its capabilities.</a:t>
            </a:r>
          </a:p>
          <a:p>
            <a:r>
              <a:rPr lang="en-US" u="none" strike="noStrike" baseline="0" dirty="0">
                <a:latin typeface="Cambria" panose="02040503050406030204" pitchFamily="18" charset="0"/>
              </a:rPr>
              <a:t>In an </a:t>
            </a:r>
            <a:r>
              <a:rPr lang="en-US" u="none" strike="noStrike" baseline="0" dirty="0">
                <a:solidFill>
                  <a:srgbClr val="000000"/>
                </a:solidFill>
                <a:latin typeface="Consolas" panose="020B0609020204030204" pitchFamily="49" charset="0"/>
              </a:rPr>
              <a:t>#include</a:t>
            </a:r>
            <a:r>
              <a:rPr lang="en-US" u="none" strike="noStrike" baseline="0" dirty="0">
                <a:solidFill>
                  <a:srgbClr val="000000"/>
                </a:solidFill>
                <a:latin typeface="Cambria" panose="02040503050406030204" pitchFamily="18" charset="0"/>
              </a:rPr>
              <a:t> directive, a header that you define in your program is placed in double quotes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rather than the angle brackets (</a:t>
            </a:r>
            <a:r>
              <a:rPr lang="en-US" u="none" strike="noStrike" baseline="0" dirty="0">
                <a:solidFill>
                  <a:srgbClr val="000000"/>
                </a:solidFill>
                <a:latin typeface="Consolas" panose="020B0609020204030204" pitchFamily="49" charset="0"/>
              </a:rPr>
              <a:t>&lt;&gt;</a:t>
            </a:r>
            <a:r>
              <a:rPr lang="en-US" u="none" strike="noStrike" baseline="0" dirty="0">
                <a:solidFill>
                  <a:srgbClr val="000000"/>
                </a:solidFill>
                <a:latin typeface="Cambria" panose="02040503050406030204" pitchFamily="18" charset="0"/>
              </a:rPr>
              <a:t>) used for C++ Standard Library headers like </a:t>
            </a:r>
            <a:r>
              <a:rPr lang="en-US" u="none" strike="noStrike" baseline="0" dirty="0">
                <a:solidFill>
                  <a:srgbClr val="000000"/>
                </a:solidFill>
                <a:latin typeface="Consolas" panose="020B0609020204030204" pitchFamily="49" charset="0"/>
              </a:rPr>
              <a:t>&lt;</a:t>
            </a:r>
            <a:r>
              <a:rPr lang="en-US" u="none" strike="noStrike" baseline="0" dirty="0" err="1">
                <a:solidFill>
                  <a:srgbClr val="000000"/>
                </a:solidFill>
                <a:latin typeface="Consolas" panose="020B0609020204030204" pitchFamily="49" charset="0"/>
              </a:rPr>
              <a:t>iostream</a:t>
            </a:r>
            <a:r>
              <a:rPr lang="en-US" u="none" strike="noStrike" baseline="0" dirty="0">
                <a:solidFill>
                  <a:srgbClr val="000000"/>
                </a:solidFill>
                <a:latin typeface="Consolas" panose="020B0609020204030204" pitchFamily="49" charset="0"/>
              </a:rPr>
              <a:t>&gt;</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The double quotes in this example tell the compiler that header is in the same folder as Fig. 3.1, rather than with the C++ Standard Library headers.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89242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3.2.2 Headers and Source-Code Files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Files ending with the </a:t>
            </a:r>
            <a:r>
              <a:rPr lang="en-US" u="none" strike="noStrike" baseline="0" dirty="0">
                <a:solidFill>
                  <a:srgbClr val="000000"/>
                </a:solidFill>
                <a:latin typeface="Consolas" panose="020B0609020204030204" pitchFamily="49" charset="0"/>
              </a:rPr>
              <a:t>.</a:t>
            </a:r>
            <a:r>
              <a:rPr lang="en-US" u="none" strike="noStrike" baseline="0" dirty="0" err="1">
                <a:solidFill>
                  <a:srgbClr val="000000"/>
                </a:solidFill>
                <a:latin typeface="Consolas" panose="020B0609020204030204" pitchFamily="49" charset="0"/>
              </a:rPr>
              <a:t>cpp</a:t>
            </a:r>
            <a:r>
              <a:rPr lang="en-US" u="none" strike="noStrike" baseline="0" dirty="0">
                <a:solidFill>
                  <a:srgbClr val="000000"/>
                </a:solidFill>
                <a:latin typeface="Cambria" panose="02040503050406030204" pitchFamily="18" charset="0"/>
              </a:rPr>
              <a:t> filename extension are </a:t>
            </a:r>
            <a:r>
              <a:rPr lang="en-US" u="none" strike="noStrike" baseline="0" dirty="0">
                <a:solidFill>
                  <a:srgbClr val="0000FF"/>
                </a:solidFill>
                <a:latin typeface="Cambria" panose="02040503050406030204" pitchFamily="18" charset="0"/>
              </a:rPr>
              <a:t>source-code files</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These define a program’s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 function, other functions and more, as you’ll see in later chapters.</a:t>
            </a:r>
          </a:p>
          <a:p>
            <a:r>
              <a:rPr lang="en-US" u="none" strike="noStrike" baseline="0" dirty="0">
                <a:latin typeface="Cambria" panose="02040503050406030204" pitchFamily="18" charset="0"/>
              </a:rPr>
              <a:t>You include headers into source-code files, though you also may include them in other headers.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12858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3.2.3 Calling Class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’s </a:t>
            </a:r>
            <a:r>
              <a:rPr lang="en-US" b="0" i="0" u="none" strike="noStrike" baseline="0" dirty="0" err="1">
                <a:solidFill>
                  <a:srgbClr val="33B38C"/>
                </a:solidFill>
                <a:latin typeface="Consolas" panose="020B0609020204030204" pitchFamily="49" charset="0"/>
              </a:rPr>
              <a:t>getName</a:t>
            </a:r>
            <a:r>
              <a:rPr lang="en-US" b="1" i="0" u="none" strike="noStrike" baseline="0" dirty="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normAutofit fontScale="92500"/>
          </a:bodyPr>
          <a:lstStyle/>
          <a:p>
            <a:r>
              <a:rPr lang="en-US" u="none" strike="noStrike" baseline="0" dirty="0">
                <a:latin typeface="Cambria" panose="02040503050406030204" pitchFamily="18" charset="0"/>
              </a:rPr>
              <a:t>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class’s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 returns the account name stored in a particular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a:t>
            </a:r>
          </a:p>
          <a:p>
            <a:r>
              <a:rPr lang="en-US" u="none" strike="noStrike" baseline="0" dirty="0">
                <a:latin typeface="Cambria" panose="02040503050406030204" pitchFamily="18" charset="0"/>
              </a:rPr>
              <a:t>Can get </a:t>
            </a:r>
            <a:r>
              <a:rPr lang="en-US" u="none" strike="noStrike" baseline="0" dirty="0" err="1">
                <a:solidFill>
                  <a:srgbClr val="000000"/>
                </a:solidFill>
                <a:latin typeface="Consolas" panose="020B0609020204030204" pitchFamily="49" charset="0"/>
              </a:rPr>
              <a:t>myAccount</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name by calling the object’s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 with the expression </a:t>
            </a:r>
            <a:r>
              <a:rPr lang="en-US" u="none" strike="noStrike" baseline="0" dirty="0" err="1">
                <a:solidFill>
                  <a:srgbClr val="000000"/>
                </a:solidFill>
                <a:latin typeface="Lucida Sans Typewriter" panose="020B0509030504030204" pitchFamily="49" charset="0"/>
              </a:rPr>
              <a:t>myAccount.getName</a:t>
            </a:r>
            <a:r>
              <a:rPr lang="en-US" u="none" strike="noStrike" baseline="0" dirty="0">
                <a:solidFill>
                  <a:srgbClr val="000000"/>
                </a:solidFill>
                <a:latin typeface="Lucida Sans Typewriter" panose="020B0509030504030204" pitchFamily="49" charset="0"/>
              </a:rPr>
              <a:t>()</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To call this member function for a specific object, you specify the object’s name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ambria" panose="02040503050406030204" pitchFamily="18" charset="0"/>
              </a:rPr>
              <a:t>), followed by the </a:t>
            </a:r>
            <a:r>
              <a:rPr lang="en-US" u="none" strike="noStrike" baseline="0" dirty="0">
                <a:solidFill>
                  <a:srgbClr val="0000FF"/>
                </a:solidFill>
                <a:latin typeface="Cambria" panose="02040503050406030204" pitchFamily="18" charset="0"/>
              </a:rPr>
              <a:t>dot operator (</a:t>
            </a:r>
            <a:r>
              <a:rPr lang="en-US" u="none" strike="noStrike" baseline="0" dirty="0">
                <a:solidFill>
                  <a:srgbClr val="0000FF"/>
                </a:solidFill>
                <a:latin typeface="Lucida Sans Typewriter" panose="020B0509030504030204" pitchFamily="49" charset="0"/>
              </a:rPr>
              <a:t>.</a:t>
            </a:r>
            <a:r>
              <a:rPr lang="en-US" u="none" strike="noStrike" baseline="0" dirty="0">
                <a:solidFill>
                  <a:srgbClr val="0000FF"/>
                </a:solidFill>
                <a:latin typeface="Cambria" panose="02040503050406030204" pitchFamily="18" charset="0"/>
              </a:rPr>
              <a:t>)</a:t>
            </a:r>
            <a:r>
              <a:rPr lang="en-US" u="none" strike="noStrike" baseline="0" dirty="0">
                <a:latin typeface="Cambria" panose="02040503050406030204" pitchFamily="18" charset="0"/>
              </a:rPr>
              <a:t>, then the member function name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and a set of parentheses.</a:t>
            </a:r>
          </a:p>
          <a:p>
            <a:r>
              <a:rPr lang="en-US" u="none" strike="noStrike" baseline="0" dirty="0">
                <a:latin typeface="Cambria" panose="02040503050406030204" pitchFamily="18" charset="0"/>
              </a:rPr>
              <a:t>The empty parentheses indicate that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does not require any additional information to perform its task.</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81214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3.2.3 Calling Class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’s </a:t>
            </a:r>
            <a:r>
              <a:rPr lang="en-US" b="0" i="0" u="none" strike="noStrike" baseline="0" dirty="0" err="1">
                <a:solidFill>
                  <a:srgbClr val="33B38C"/>
                </a:solidFill>
                <a:latin typeface="Consolas" panose="020B0609020204030204" pitchFamily="49" charset="0"/>
              </a:rPr>
              <a:t>getName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normAutofit fontScale="92500" lnSpcReduction="10000"/>
          </a:bodyPr>
          <a:lstStyle/>
          <a:p>
            <a:r>
              <a:rPr lang="en-US" u="none" strike="noStrike" baseline="0" dirty="0">
                <a:latin typeface="Cambria" panose="02040503050406030204" pitchFamily="18" charset="0"/>
              </a:rPr>
              <a:t>From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’s view, when the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 is called:</a:t>
            </a:r>
          </a:p>
          <a:p>
            <a:pPr lvl="1"/>
            <a:r>
              <a:rPr lang="en-US" u="none" strike="noStrike" baseline="0" dirty="0">
                <a:latin typeface="Cambria" panose="02040503050406030204" pitchFamily="18" charset="0"/>
              </a:rPr>
              <a:t>The program transfers execution from the call to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Times New Roman" panose="02020603050405020304" pitchFamily="18" charset="0"/>
              </a:rPr>
              <a:t>.</a:t>
            </a:r>
          </a:p>
          <a:p>
            <a:pPr lvl="2"/>
            <a:r>
              <a:rPr lang="en-US" u="none" strike="noStrike" baseline="0" dirty="0">
                <a:latin typeface="Cambria" panose="02040503050406030204" pitchFamily="18" charset="0"/>
              </a:rPr>
              <a:t>Because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was called via the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ambria" panose="02040503050406030204" pitchFamily="18" charset="0"/>
              </a:rPr>
              <a:t> object,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“knows” which object’s data to manipulate.</a:t>
            </a:r>
          </a:p>
          <a:p>
            <a:pPr lvl="1"/>
            <a:r>
              <a:rPr lang="en-US" u="none" strike="noStrike" baseline="0" dirty="0">
                <a:latin typeface="Cambria" panose="02040503050406030204" pitchFamily="18" charset="0"/>
              </a:rPr>
              <a:t>Next,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performs its task—that is, it returns (i.e., gives back) </a:t>
            </a:r>
            <a:r>
              <a:rPr lang="en-US" u="none" strike="noStrike" baseline="0" dirty="0" err="1">
                <a:solidFill>
                  <a:srgbClr val="000000"/>
                </a:solidFill>
                <a:latin typeface="Consolas" panose="020B0609020204030204" pitchFamily="49" charset="0"/>
              </a:rPr>
              <a:t>myAccount</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name to where the function was called.</a:t>
            </a:r>
          </a:p>
          <a:p>
            <a:pPr lvl="2"/>
            <a:r>
              <a:rPr lang="en-US" u="none" strike="noStrike" baseline="0" dirty="0">
                <a:latin typeface="Cambria" panose="02040503050406030204" pitchFamily="18" charset="0"/>
              </a:rPr>
              <a:t>The </a:t>
            </a:r>
            <a:r>
              <a:rPr lang="en-US" u="none" strike="noStrike" baseline="0" dirty="0">
                <a:latin typeface="Consolas" panose="020B0609020204030204" pitchFamily="49" charset="0"/>
              </a:rPr>
              <a:t>main</a:t>
            </a:r>
            <a:r>
              <a:rPr lang="en-US" u="none" strike="noStrike" baseline="0" dirty="0">
                <a:latin typeface="Cambria" panose="02040503050406030204" pitchFamily="18" charset="0"/>
              </a:rPr>
              <a:t> function does not know the details of how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performs its task.</a:t>
            </a:r>
          </a:p>
          <a:p>
            <a:pPr lvl="1"/>
            <a:r>
              <a:rPr lang="en-US" u="none" strike="noStrike" baseline="0" dirty="0">
                <a:latin typeface="Cambria" panose="02040503050406030204" pitchFamily="18" charset="0"/>
              </a:rPr>
              <a:t>The </a:t>
            </a:r>
            <a:r>
              <a:rPr lang="en-US" u="none" strike="noStrike" baseline="0" dirty="0" err="1">
                <a:solidFill>
                  <a:srgbClr val="000000"/>
                </a:solidFill>
                <a:latin typeface="Consolas" panose="020B0609020204030204" pitchFamily="49" charset="0"/>
              </a:rPr>
              <a:t>cout</a:t>
            </a:r>
            <a:r>
              <a:rPr lang="en-US" u="none" strike="noStrike" baseline="0" dirty="0">
                <a:solidFill>
                  <a:srgbClr val="000000"/>
                </a:solidFill>
                <a:latin typeface="Cambria" panose="02040503050406030204" pitchFamily="18" charset="0"/>
              </a:rPr>
              <a:t> object displays the name returned by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then the program continues executing with the next statement.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66529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3.2.4 Inputting a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with </a:t>
            </a:r>
            <a:r>
              <a:rPr lang="en-US" b="0" i="0" u="none" strike="noStrike" baseline="0" dirty="0" err="1">
                <a:solidFill>
                  <a:srgbClr val="33B38C"/>
                </a:solidFill>
                <a:latin typeface="Consolas" panose="020B0609020204030204" pitchFamily="49" charset="0"/>
              </a:rPr>
              <a:t>getline</a:t>
            </a:r>
            <a:r>
              <a:rPr lang="en-US"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a:solidFill>
                  <a:srgbClr val="0000FF"/>
                </a:solidFill>
                <a:latin typeface="Lucida Sans Typewriter" panose="020B0509030504030204" pitchFamily="49" charset="0"/>
              </a:rPr>
              <a:t>string</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variables can hold character string values such as </a:t>
            </a:r>
            <a:r>
              <a:rPr lang="en-US" u="none" strike="noStrike" baseline="0" dirty="0">
                <a:solidFill>
                  <a:srgbClr val="000000"/>
                </a:solidFill>
                <a:latin typeface="Consolas" panose="020B0609020204030204" pitchFamily="49" charset="0"/>
              </a:rPr>
              <a:t>"Jane</a:t>
            </a:r>
            <a:r>
              <a:rPr lang="en-US" u="none" strike="noStrike" baseline="0" dirty="0">
                <a:solidFill>
                  <a:srgbClr val="000000"/>
                </a:solidFill>
                <a:latin typeface="Cambria" panose="02040503050406030204" pitchFamily="18" charset="0"/>
              </a:rPr>
              <a:t> </a:t>
            </a:r>
            <a:r>
              <a:rPr lang="en-US" u="none" strike="noStrike" baseline="0" dirty="0">
                <a:solidFill>
                  <a:srgbClr val="000000"/>
                </a:solidFill>
                <a:latin typeface="Consolas" panose="020B0609020204030204" pitchFamily="49" charset="0"/>
              </a:rPr>
              <a:t>Green"</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A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is actually an object of the C++ Standard Library class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which is defined in the </a:t>
            </a:r>
            <a:r>
              <a:rPr lang="en-US" u="none" strike="noStrike" baseline="0" dirty="0">
                <a:latin typeface="Cambria" panose="02040503050406030204" pitchFamily="18" charset="0"/>
              </a:rPr>
              <a:t>header</a:t>
            </a:r>
            <a:r>
              <a:rPr lang="en-US" u="none" strike="noStrike" baseline="0" dirty="0">
                <a:solidFill>
                  <a:srgbClr val="0000FF"/>
                </a:solidFill>
                <a:latin typeface="Cambria" panose="02040503050406030204" pitchFamily="18" charset="0"/>
              </a:rPr>
              <a:t> </a:t>
            </a:r>
            <a:r>
              <a:rPr lang="en-US" u="none" strike="noStrike" baseline="0" dirty="0">
                <a:solidFill>
                  <a:srgbClr val="0000FF"/>
                </a:solidFill>
                <a:latin typeface="Lucida Sans Typewriter" panose="020B0509030504030204" pitchFamily="49" charset="0"/>
              </a:rPr>
              <a:t>&lt;string&gt;</a:t>
            </a:r>
            <a:r>
              <a:rPr lang="en-US" u="none" strike="noStrike" baseline="0" dirty="0">
                <a:solidFill>
                  <a:srgbClr val="0000FF"/>
                </a:solidFill>
                <a:latin typeface="Cambria" panose="02040503050406030204" pitchFamily="18" charset="0"/>
              </a:rPr>
              <a:t>. </a:t>
            </a:r>
          </a:p>
          <a:p>
            <a:r>
              <a:rPr lang="en-US" u="none" strike="noStrike" baseline="0" dirty="0">
                <a:latin typeface="Cambria" panose="02040503050406030204" pitchFamily="18" charset="0"/>
              </a:rPr>
              <a:t>The class name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like the name </a:t>
            </a:r>
            <a:r>
              <a:rPr lang="en-US" u="none" strike="noStrike" baseline="0" dirty="0" err="1">
                <a:solidFill>
                  <a:srgbClr val="000000"/>
                </a:solidFill>
                <a:latin typeface="Consolas" panose="020B0609020204030204" pitchFamily="49" charset="0"/>
              </a:rPr>
              <a:t>cout</a:t>
            </a:r>
            <a:r>
              <a:rPr lang="en-US" u="none" strike="noStrike" baseline="0" dirty="0">
                <a:solidFill>
                  <a:srgbClr val="000000"/>
                </a:solidFill>
                <a:latin typeface="Cambria" panose="02040503050406030204" pitchFamily="18" charset="0"/>
              </a:rPr>
              <a:t>, belongs to namespace </a:t>
            </a:r>
            <a:r>
              <a:rPr lang="en-US" u="none" strike="noStrike" baseline="0" dirty="0">
                <a:solidFill>
                  <a:srgbClr val="000000"/>
                </a:solidFill>
                <a:latin typeface="Consolas" panose="020B0609020204030204" pitchFamily="49" charset="0"/>
              </a:rPr>
              <a:t>std</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99323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3.2.4 Inputting a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with </a:t>
            </a:r>
            <a:r>
              <a:rPr lang="en-US" b="0" i="0" u="none" strike="noStrike" baseline="0" dirty="0" err="1">
                <a:solidFill>
                  <a:srgbClr val="33B38C"/>
                </a:solidFill>
                <a:latin typeface="Consolas" panose="020B0609020204030204" pitchFamily="49" charset="0"/>
              </a:rPr>
              <a:t>getline</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Sometimes functions are not members of a class.</a:t>
            </a:r>
          </a:p>
          <a:p>
            <a:r>
              <a:rPr lang="en-US" u="none" strike="noStrike" baseline="0" dirty="0">
                <a:latin typeface="Cambria" panose="02040503050406030204" pitchFamily="18" charset="0"/>
              </a:rPr>
              <a:t>Such functions are called </a:t>
            </a:r>
            <a:r>
              <a:rPr lang="en-US" u="none" strike="noStrike" baseline="0" dirty="0">
                <a:solidFill>
                  <a:srgbClr val="0000FF"/>
                </a:solidFill>
                <a:latin typeface="Cambria" panose="02040503050406030204" pitchFamily="18" charset="0"/>
              </a:rPr>
              <a:t>global functions</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Standard Library global function </a:t>
            </a:r>
            <a:r>
              <a:rPr lang="en-US" u="none" strike="noStrike" baseline="0" dirty="0" err="1">
                <a:solidFill>
                  <a:srgbClr val="0000FF"/>
                </a:solidFill>
                <a:latin typeface="Lucida Sans Typewriter" panose="020B0509030504030204" pitchFamily="49" charset="0"/>
              </a:rPr>
              <a:t>getline</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reads a line of text.</a:t>
            </a:r>
          </a:p>
          <a:p>
            <a:r>
              <a:rPr lang="en-US" u="none" strike="noStrike" baseline="0" dirty="0">
                <a:latin typeface="Cambria" panose="02040503050406030204" pitchFamily="18" charset="0"/>
              </a:rPr>
              <a:t>Like class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function </a:t>
            </a:r>
            <a:r>
              <a:rPr lang="en-US" u="none" strike="noStrike" baseline="0" dirty="0" err="1">
                <a:solidFill>
                  <a:srgbClr val="000000"/>
                </a:solidFill>
                <a:latin typeface="Consolas" panose="020B0609020204030204" pitchFamily="49" charset="0"/>
              </a:rPr>
              <a:t>getline</a:t>
            </a:r>
            <a:r>
              <a:rPr lang="en-US" u="none" strike="noStrike" baseline="0" dirty="0">
                <a:solidFill>
                  <a:srgbClr val="000000"/>
                </a:solidFill>
                <a:latin typeface="Cambria" panose="02040503050406030204" pitchFamily="18" charset="0"/>
              </a:rPr>
              <a:t> requires the </a:t>
            </a:r>
            <a:r>
              <a:rPr lang="en-US" u="none" strike="noStrike" baseline="0" dirty="0">
                <a:solidFill>
                  <a:srgbClr val="000000"/>
                </a:solidFill>
                <a:latin typeface="Consolas" panose="020B0609020204030204" pitchFamily="49" charset="0"/>
              </a:rPr>
              <a:t>&lt;string&gt;</a:t>
            </a:r>
            <a:r>
              <a:rPr lang="en-US" u="none" strike="noStrike" baseline="0" dirty="0">
                <a:solidFill>
                  <a:srgbClr val="000000"/>
                </a:solidFill>
                <a:latin typeface="Cambria" panose="02040503050406030204" pitchFamily="18" charset="0"/>
              </a:rPr>
              <a:t> header and belongs to namespace </a:t>
            </a:r>
            <a:r>
              <a:rPr lang="en-US" u="none" strike="noStrike" baseline="0" dirty="0">
                <a:solidFill>
                  <a:srgbClr val="000000"/>
                </a:solidFill>
                <a:latin typeface="Consolas" panose="020B0609020204030204" pitchFamily="49" charset="0"/>
              </a:rPr>
              <a:t>std</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540731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3.2.4 Inputting a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with </a:t>
            </a:r>
            <a:r>
              <a:rPr lang="en-US" b="0" i="0" u="none" strike="noStrike" baseline="0" dirty="0" err="1">
                <a:solidFill>
                  <a:srgbClr val="33B38C"/>
                </a:solidFill>
                <a:latin typeface="Consolas" panose="020B0609020204030204" pitchFamily="49" charset="0"/>
              </a:rPr>
              <a:t>getline</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normAutofit fontScale="92500"/>
          </a:bodyPr>
          <a:lstStyle/>
          <a:p>
            <a:r>
              <a:rPr lang="en-US" u="none" strike="noStrike" baseline="0" dirty="0">
                <a:latin typeface="Cambria" panose="02040503050406030204" pitchFamily="18" charset="0"/>
              </a:rPr>
              <a:t>Consider why we cannot simply obtain a full name with </a:t>
            </a:r>
          </a:p>
          <a:p>
            <a:pPr marL="392113" lvl="1" indent="0">
              <a:buNone/>
            </a:pPr>
            <a:r>
              <a:rPr lang="en-US" u="none" strike="noStrike" baseline="0" dirty="0">
                <a:solidFill>
                  <a:srgbClr val="000000"/>
                </a:solidFill>
                <a:latin typeface="Consolas" panose="020B0609020204030204" pitchFamily="49" charset="0"/>
              </a:rPr>
              <a:t>	</a:t>
            </a:r>
            <a:r>
              <a:rPr lang="en-US" u="none" strike="noStrike" baseline="0" dirty="0" err="1">
                <a:solidFill>
                  <a:srgbClr val="000000"/>
                </a:solidFill>
                <a:latin typeface="Consolas" panose="020B0609020204030204" pitchFamily="49" charset="0"/>
              </a:rPr>
              <a:t>cin</a:t>
            </a:r>
            <a:r>
              <a:rPr lang="en-US" u="none" strike="noStrike" baseline="0" dirty="0">
                <a:solidFill>
                  <a:srgbClr val="000000"/>
                </a:solidFill>
                <a:latin typeface="Consolas" panose="020B0609020204030204" pitchFamily="49" charset="0"/>
              </a:rPr>
              <a:t> &gt;&gt; </a:t>
            </a:r>
            <a:r>
              <a:rPr lang="en-US" u="none" strike="noStrike" baseline="0" dirty="0" err="1">
                <a:solidFill>
                  <a:srgbClr val="000000"/>
                </a:solidFill>
                <a:latin typeface="Consolas" panose="020B0609020204030204" pitchFamily="49" charset="0"/>
              </a:rPr>
              <a:t>theName</a:t>
            </a:r>
            <a:r>
              <a:rPr lang="en-US" u="none" strike="noStrike" baseline="0" dirty="0">
                <a:solidFill>
                  <a:srgbClr val="000000"/>
                </a:solidFill>
                <a:latin typeface="Consolas" panose="020B0609020204030204" pitchFamily="49" charset="0"/>
              </a:rPr>
              <a:t>; </a:t>
            </a:r>
          </a:p>
          <a:p>
            <a:r>
              <a:rPr lang="en-US" u="none" strike="noStrike" baseline="0" dirty="0">
                <a:latin typeface="Cambria" panose="02040503050406030204" pitchFamily="18" charset="0"/>
              </a:rPr>
              <a:t>We entered the name “</a:t>
            </a:r>
            <a:r>
              <a:rPr lang="en-US" u="none" strike="noStrike" baseline="0" dirty="0">
                <a:solidFill>
                  <a:srgbClr val="000000"/>
                </a:solidFill>
                <a:latin typeface="Consolas" panose="020B0609020204030204" pitchFamily="49" charset="0"/>
              </a:rPr>
              <a:t>Jane</a:t>
            </a:r>
            <a:r>
              <a:rPr lang="en-US" u="none" strike="noStrike" baseline="0" dirty="0">
                <a:solidFill>
                  <a:srgbClr val="000000"/>
                </a:solidFill>
                <a:latin typeface="Cambria" panose="02040503050406030204" pitchFamily="18" charset="0"/>
              </a:rPr>
              <a:t> </a:t>
            </a:r>
            <a:r>
              <a:rPr lang="en-US" u="none" strike="noStrike" baseline="0" dirty="0">
                <a:solidFill>
                  <a:srgbClr val="000000"/>
                </a:solidFill>
                <a:latin typeface="Consolas" panose="020B0609020204030204" pitchFamily="49" charset="0"/>
              </a:rPr>
              <a:t>Green</a:t>
            </a:r>
            <a:r>
              <a:rPr lang="en-US" u="none" strike="noStrike" baseline="0" dirty="0">
                <a:solidFill>
                  <a:srgbClr val="000000"/>
                </a:solidFill>
                <a:latin typeface="Cambria" panose="02040503050406030204" pitchFamily="18" charset="0"/>
              </a:rPr>
              <a:t>,” which contains multiple words separated by a space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When reading a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t>
            </a:r>
            <a:r>
              <a:rPr lang="en-US" u="none" strike="noStrike" baseline="0" dirty="0" err="1">
                <a:solidFill>
                  <a:srgbClr val="000000"/>
                </a:solidFill>
                <a:latin typeface="Consolas" panose="020B0609020204030204" pitchFamily="49" charset="0"/>
              </a:rPr>
              <a:t>cin</a:t>
            </a:r>
            <a:r>
              <a:rPr lang="en-US" u="none" strike="noStrike" baseline="0" dirty="0">
                <a:solidFill>
                  <a:srgbClr val="000000"/>
                </a:solidFill>
                <a:latin typeface="Cambria" panose="02040503050406030204" pitchFamily="18" charset="0"/>
              </a:rPr>
              <a:t> stops at the first white-space character (such as a space, tab or newline).</a:t>
            </a:r>
          </a:p>
          <a:p>
            <a:pPr lvl="1"/>
            <a:r>
              <a:rPr lang="en-US" u="none" strike="noStrike" baseline="0" dirty="0">
                <a:latin typeface="Cambria" panose="02040503050406030204" pitchFamily="18" charset="0"/>
              </a:rPr>
              <a:t>The preceding statement would read only </a:t>
            </a:r>
            <a:r>
              <a:rPr lang="en-US" u="none" strike="noStrike" baseline="0" dirty="0">
                <a:solidFill>
                  <a:srgbClr val="000000"/>
                </a:solidFill>
                <a:latin typeface="Consolas" panose="020B0609020204030204" pitchFamily="49" charset="0"/>
              </a:rPr>
              <a:t>"Jane"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The information after </a:t>
            </a:r>
            <a:r>
              <a:rPr lang="en-US" u="none" strike="noStrike" baseline="0" dirty="0">
                <a:solidFill>
                  <a:srgbClr val="000000"/>
                </a:solidFill>
                <a:latin typeface="Consolas" panose="020B0609020204030204" pitchFamily="49" charset="0"/>
              </a:rPr>
              <a:t>"Jane"</a:t>
            </a:r>
            <a:r>
              <a:rPr lang="en-US" u="none" strike="noStrike" baseline="0" dirty="0">
                <a:solidFill>
                  <a:srgbClr val="000000"/>
                </a:solidFill>
                <a:latin typeface="Cambria" panose="02040503050406030204" pitchFamily="18" charset="0"/>
              </a:rPr>
              <a:t> is not lost—it can be read by subsequent input statements later in the program.</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06578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3.2.4 Inputting a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with </a:t>
            </a:r>
            <a:r>
              <a:rPr lang="en-US" b="0" i="0" u="none" strike="noStrike" baseline="0" dirty="0" err="1">
                <a:solidFill>
                  <a:srgbClr val="33B38C"/>
                </a:solidFill>
                <a:latin typeface="Consolas" panose="020B0609020204030204" pitchFamily="49" charset="0"/>
              </a:rPr>
              <a:t>getline</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normAutofit/>
          </a:bodyPr>
          <a:lstStyle/>
          <a:p>
            <a:r>
              <a:rPr lang="en-US" u="none" strike="noStrike" baseline="0" dirty="0">
                <a:latin typeface="Cambria" panose="02040503050406030204" pitchFamily="18" charset="0"/>
              </a:rPr>
              <a:t>When you press </a:t>
            </a:r>
            <a:r>
              <a:rPr lang="en-US" i="1" u="none" strike="noStrike" baseline="0" dirty="0">
                <a:latin typeface="Cambria" panose="02040503050406030204" pitchFamily="18" charset="0"/>
              </a:rPr>
              <a:t>Enter</a:t>
            </a:r>
            <a:r>
              <a:rPr lang="en-US" u="none" strike="noStrike" baseline="0" dirty="0">
                <a:latin typeface="Cambria" panose="02040503050406030204" pitchFamily="18" charset="0"/>
              </a:rPr>
              <a:t> (or </a:t>
            </a:r>
            <a:r>
              <a:rPr lang="en-US" i="1" u="none" strike="noStrike" baseline="0" dirty="0">
                <a:latin typeface="Cambria" panose="02040503050406030204" pitchFamily="18" charset="0"/>
              </a:rPr>
              <a:t>Return</a:t>
            </a:r>
            <a:r>
              <a:rPr lang="en-US" u="none" strike="noStrike" baseline="0" dirty="0">
                <a:latin typeface="Cambria" panose="02040503050406030204" pitchFamily="18" charset="0"/>
              </a:rPr>
              <a:t>) after typing data, the system inserts a newline in the input stream.</a:t>
            </a:r>
          </a:p>
          <a:p>
            <a:r>
              <a:rPr lang="en-US" u="none" strike="noStrike" baseline="0" dirty="0">
                <a:latin typeface="Cambria" panose="02040503050406030204" pitchFamily="18" charset="0"/>
              </a:rPr>
              <a:t>Function </a:t>
            </a:r>
            <a:r>
              <a:rPr lang="en-US" u="none" strike="noStrike" baseline="0" dirty="0" err="1">
                <a:solidFill>
                  <a:srgbClr val="000000"/>
                </a:solidFill>
                <a:latin typeface="Consolas" panose="020B0609020204030204" pitchFamily="49" charset="0"/>
              </a:rPr>
              <a:t>getline</a:t>
            </a:r>
            <a:r>
              <a:rPr lang="en-US" u="none" strike="noStrike" baseline="0" dirty="0">
                <a:solidFill>
                  <a:srgbClr val="000000"/>
                </a:solidFill>
                <a:latin typeface="Cambria" panose="02040503050406030204" pitchFamily="18" charset="0"/>
              </a:rPr>
              <a:t> reads from the standard input stream object </a:t>
            </a:r>
            <a:r>
              <a:rPr lang="en-US" u="none" strike="noStrike" baseline="0" dirty="0" err="1">
                <a:solidFill>
                  <a:srgbClr val="000000"/>
                </a:solidFill>
                <a:latin typeface="Consolas" panose="020B0609020204030204" pitchFamily="49" charset="0"/>
              </a:rPr>
              <a:t>cin</a:t>
            </a:r>
            <a:r>
              <a:rPr lang="en-US" u="none" strike="noStrike" baseline="0" dirty="0">
                <a:solidFill>
                  <a:srgbClr val="000000"/>
                </a:solidFill>
                <a:latin typeface="Cambria" panose="02040503050406030204" pitchFamily="18" charset="0"/>
              </a:rPr>
              <a:t> the characters the user enters, up to, but not including, the newline, which is discarded</a:t>
            </a:r>
          </a:p>
          <a:p>
            <a:r>
              <a:rPr lang="en-US" u="none" strike="noStrike" baseline="0" dirty="0" err="1">
                <a:solidFill>
                  <a:srgbClr val="000000"/>
                </a:solidFill>
                <a:latin typeface="Consolas" panose="020B0609020204030204" pitchFamily="49" charset="0"/>
              </a:rPr>
              <a:t>getline</a:t>
            </a:r>
            <a:r>
              <a:rPr lang="en-US" u="none" strike="noStrike" baseline="0" dirty="0">
                <a:solidFill>
                  <a:srgbClr val="000000"/>
                </a:solidFill>
                <a:latin typeface="Cambria" panose="02040503050406030204" pitchFamily="18" charset="0"/>
              </a:rPr>
              <a:t> places the characters in </a:t>
            </a:r>
            <a:r>
              <a:rPr lang="en-US" dirty="0">
                <a:solidFill>
                  <a:srgbClr val="000000"/>
                </a:solidFill>
                <a:latin typeface="Cambria" panose="02040503050406030204" pitchFamily="18" charset="0"/>
              </a:rPr>
              <a:t>its second </a:t>
            </a:r>
            <a:r>
              <a:rPr lang="en-US" u="none" strike="noStrike" baseline="0" dirty="0">
                <a:solidFill>
                  <a:srgbClr val="000000"/>
                </a:solidFill>
                <a:latin typeface="Cambria" panose="02040503050406030204" pitchFamily="18" charset="0"/>
              </a:rPr>
              <a:t>argument</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9742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517923" y="857250"/>
            <a:ext cx="8108156"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29010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3.2.5 Calling Class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’s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a:t>
            </a:r>
          </a:p>
        </p:txBody>
      </p:sp>
      <p:sp>
        <p:nvSpPr>
          <p:cNvPr id="3" name="Text Placeholder 2"/>
          <p:cNvSpPr>
            <a:spLocks noGrp="1"/>
          </p:cNvSpPr>
          <p:nvPr>
            <p:ph type="body" idx="1"/>
          </p:nvPr>
        </p:nvSpPr>
        <p:spPr/>
        <p:txBody>
          <a:bodyPr>
            <a:normAutofit/>
          </a:bodyPr>
          <a:lstStyle/>
          <a:p>
            <a:r>
              <a:rPr lang="en-US" u="none" strike="noStrike" baseline="0" dirty="0">
                <a:latin typeface="Cambria" panose="02040503050406030204" pitchFamily="18" charset="0"/>
              </a:rPr>
              <a:t>Line 19 </a:t>
            </a:r>
          </a:p>
          <a:p>
            <a:pPr marL="392113" lvl="1" indent="0">
              <a:buNone/>
            </a:pPr>
            <a:r>
              <a:rPr lang="en-US" sz="1800" u="none" strike="noStrike" baseline="0" dirty="0">
                <a:solidFill>
                  <a:srgbClr val="000000"/>
                </a:solidFill>
                <a:latin typeface="Consolas" panose="020B0609020204030204" pitchFamily="49" charset="0"/>
              </a:rPr>
              <a:t>	</a:t>
            </a:r>
            <a:r>
              <a:rPr lang="en-US" sz="1800" u="none" strike="noStrike" baseline="0" dirty="0" err="1">
                <a:solidFill>
                  <a:srgbClr val="000000"/>
                </a:solidFill>
                <a:latin typeface="Consolas" panose="020B0609020204030204" pitchFamily="49" charset="0"/>
              </a:rPr>
              <a:t>myAccount.setName</a:t>
            </a:r>
            <a:r>
              <a:rPr lang="en-US" sz="1800" u="none" strike="noStrike" baseline="0" dirty="0">
                <a:solidFill>
                  <a:srgbClr val="000000"/>
                </a:solidFill>
                <a:latin typeface="Consolas" panose="020B0609020204030204" pitchFamily="49" charset="0"/>
              </a:rPr>
              <a:t>(</a:t>
            </a:r>
            <a:r>
              <a:rPr lang="en-US" sz="1800" u="none" strike="noStrike" baseline="0" dirty="0" err="1">
                <a:solidFill>
                  <a:srgbClr val="000000"/>
                </a:solidFill>
                <a:latin typeface="Consolas" panose="020B0609020204030204" pitchFamily="49" charset="0"/>
              </a:rPr>
              <a:t>theName</a:t>
            </a:r>
            <a:r>
              <a:rPr lang="en-US" sz="1800" u="none" strike="noStrike" baseline="0" dirty="0">
                <a:solidFill>
                  <a:srgbClr val="000000"/>
                </a:solidFill>
                <a:latin typeface="Consolas" panose="020B0609020204030204" pitchFamily="49" charset="0"/>
              </a:rPr>
              <a:t>); </a:t>
            </a:r>
            <a:r>
              <a:rPr lang="en-US" sz="1800" u="none" strike="noStrike" baseline="0" dirty="0">
                <a:solidFill>
                  <a:srgbClr val="00BF00"/>
                </a:solidFill>
                <a:latin typeface="Consolas" panose="020B0609020204030204" pitchFamily="49" charset="0"/>
              </a:rPr>
              <a:t>// put </a:t>
            </a:r>
            <a:r>
              <a:rPr lang="en-US" sz="1800" u="none" strike="noStrike" baseline="0" dirty="0" err="1">
                <a:solidFill>
                  <a:srgbClr val="00BF00"/>
                </a:solidFill>
                <a:latin typeface="Consolas" panose="020B0609020204030204" pitchFamily="49" charset="0"/>
              </a:rPr>
              <a:t>theName</a:t>
            </a:r>
            <a:r>
              <a:rPr lang="en-US" sz="1800" u="none" strike="noStrike" baseline="0" dirty="0">
                <a:solidFill>
                  <a:srgbClr val="00BF00"/>
                </a:solidFill>
                <a:latin typeface="Consolas" panose="020B0609020204030204" pitchFamily="49" charset="0"/>
              </a:rPr>
              <a:t> in </a:t>
            </a:r>
            <a:r>
              <a:rPr lang="en-US" sz="1800" u="none" strike="noStrike" baseline="0" dirty="0" err="1">
                <a:solidFill>
                  <a:srgbClr val="00BF00"/>
                </a:solidFill>
                <a:latin typeface="Consolas" panose="020B0609020204030204" pitchFamily="49" charset="0"/>
              </a:rPr>
              <a:t>myAccount</a:t>
            </a:r>
            <a:endParaRPr lang="en-US" sz="1800" u="none" strike="noStrike" baseline="0" dirty="0">
              <a:solidFill>
                <a:srgbClr val="00BF00"/>
              </a:solidFill>
              <a:latin typeface="Consolas" panose="020B0609020204030204" pitchFamily="49" charset="0"/>
            </a:endParaRPr>
          </a:p>
          <a:p>
            <a:pPr marL="109537" indent="0">
              <a:buNone/>
            </a:pPr>
            <a:r>
              <a:rPr lang="en-US" dirty="0">
                <a:latin typeface="Cambria" panose="02040503050406030204" pitchFamily="18" charset="0"/>
              </a:rPr>
              <a:t>    </a:t>
            </a:r>
            <a:r>
              <a:rPr lang="en-US" u="none" strike="noStrike" baseline="0" dirty="0">
                <a:latin typeface="Cambria" panose="02040503050406030204" pitchFamily="18" charset="0"/>
              </a:rPr>
              <a:t>calls </a:t>
            </a:r>
            <a:r>
              <a:rPr lang="en-US" u="none" strike="noStrike" baseline="0" dirty="0" err="1">
                <a:solidFill>
                  <a:srgbClr val="000000"/>
                </a:solidFill>
                <a:latin typeface="Consolas" panose="020B0609020204030204" pitchFamily="49" charset="0"/>
              </a:rPr>
              <a:t>myAccounts</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member function.</a:t>
            </a:r>
          </a:p>
          <a:p>
            <a:r>
              <a:rPr lang="en-US" u="none" strike="noStrike" baseline="0" dirty="0">
                <a:latin typeface="Cambria" panose="02040503050406030204" pitchFamily="18" charset="0"/>
              </a:rPr>
              <a:t>A member-function call can supply </a:t>
            </a:r>
            <a:r>
              <a:rPr lang="en-US" u="none" strike="noStrike" baseline="0" dirty="0">
                <a:solidFill>
                  <a:srgbClr val="0000FF"/>
                </a:solidFill>
                <a:latin typeface="Cambria" panose="02040503050406030204" pitchFamily="18" charset="0"/>
              </a:rPr>
              <a:t>arguments that help the function perform its task.</a:t>
            </a:r>
          </a:p>
          <a:p>
            <a:r>
              <a:rPr lang="en-US" u="none" strike="noStrike" baseline="0" dirty="0">
                <a:latin typeface="Cambria" panose="02040503050406030204" pitchFamily="18" charset="0"/>
              </a:rPr>
              <a:t>You place the arguments in the function call’s parentheses.</a:t>
            </a:r>
          </a:p>
          <a:p>
            <a:pPr lvl="1"/>
            <a:r>
              <a:rPr lang="en-US" u="none" strike="noStrike" baseline="0" dirty="0">
                <a:latin typeface="Cambria" panose="02040503050406030204" pitchFamily="18" charset="0"/>
              </a:rPr>
              <a:t>Here, </a:t>
            </a:r>
            <a:r>
              <a:rPr lang="en-US" u="none" strike="noStrike" baseline="0" dirty="0" err="1">
                <a:solidFill>
                  <a:srgbClr val="000000"/>
                </a:solidFill>
                <a:latin typeface="Consolas" panose="020B0609020204030204" pitchFamily="49" charset="0"/>
              </a:rPr>
              <a:t>theName</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value is the argument that’s passed to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which stores </a:t>
            </a:r>
            <a:r>
              <a:rPr lang="en-US" u="none" strike="noStrike" baseline="0" dirty="0" err="1">
                <a:solidFill>
                  <a:srgbClr val="000000"/>
                </a:solidFill>
                <a:latin typeface="Consolas" panose="020B0609020204030204" pitchFamily="49" charset="0"/>
              </a:rPr>
              <a:t>theName</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value in the object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726890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3.2.5 Calling Class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’s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From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’s view, when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is called:</a:t>
            </a:r>
          </a:p>
          <a:p>
            <a:pPr lvl="1"/>
            <a:r>
              <a:rPr lang="en-US" u="none" strike="noStrike" baseline="0" dirty="0">
                <a:latin typeface="Cambria" panose="02040503050406030204" pitchFamily="18" charset="0"/>
              </a:rPr>
              <a:t>The program transfers execution from the call in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 to the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member function’s definition.</a:t>
            </a:r>
          </a:p>
          <a:p>
            <a:pPr lvl="1"/>
            <a:r>
              <a:rPr lang="en-US" u="none" strike="noStrike" baseline="0" dirty="0">
                <a:latin typeface="Cambria" panose="02040503050406030204" pitchFamily="18" charset="0"/>
              </a:rPr>
              <a:t>The call passes to the function the argument value in the call’s parentheses—that is, </a:t>
            </a:r>
            <a:r>
              <a:rPr lang="en-US" u="none" strike="noStrike" baseline="0" dirty="0" err="1">
                <a:solidFill>
                  <a:srgbClr val="000000"/>
                </a:solidFill>
                <a:latin typeface="Consolas" panose="020B0609020204030204" pitchFamily="49" charset="0"/>
              </a:rPr>
              <a:t>theName</a:t>
            </a:r>
            <a:r>
              <a:rPr lang="en-US" u="none" strike="noStrike" baseline="0" dirty="0">
                <a:solidFill>
                  <a:srgbClr val="000000"/>
                </a:solidFill>
                <a:latin typeface="Cambria" panose="02040503050406030204" pitchFamily="18" charset="0"/>
              </a:rPr>
              <a:t> object’s value.</a:t>
            </a:r>
          </a:p>
          <a:p>
            <a:pPr lvl="1"/>
            <a:r>
              <a:rPr lang="en-US" u="none" strike="noStrike" baseline="0" dirty="0">
                <a:latin typeface="Cambria" panose="02040503050406030204" pitchFamily="18" charset="0"/>
              </a:rPr>
              <a:t>Because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was called via the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ambria" panose="02040503050406030204" pitchFamily="18" charset="0"/>
              </a:rPr>
              <a:t> object,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“knows” the exact object to manipulate.</a:t>
            </a:r>
          </a:p>
          <a:p>
            <a:pPr lvl="1"/>
            <a:r>
              <a:rPr lang="en-US" u="none" strike="noStrike" baseline="0" dirty="0">
                <a:latin typeface="Cambria" panose="02040503050406030204" pitchFamily="18" charset="0"/>
              </a:rPr>
              <a:t>Next, member function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stores the argument’s value in the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ambria" panose="02040503050406030204" pitchFamily="18" charset="0"/>
              </a:rPr>
              <a:t> object.</a:t>
            </a:r>
          </a:p>
          <a:p>
            <a:pPr lvl="1"/>
            <a:r>
              <a:rPr lang="en-US" u="none" strike="noStrike" baseline="0" dirty="0">
                <a:latin typeface="Cambria" panose="02040503050406030204" pitchFamily="18" charset="0"/>
              </a:rPr>
              <a:t>When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completes execution, program execution returns to where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was called, then continues with the next statement.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17862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3.3 </a:t>
            </a:r>
            <a:r>
              <a:rPr lang="en-US" b="1" i="0" u="none" strike="noStrike" baseline="0" dirty="0">
                <a:solidFill>
                  <a:srgbClr val="3380E6"/>
                </a:solidFill>
                <a:latin typeface="Consolas" panose="020B0609020204030204" pitchFamily="49" charset="0"/>
              </a:rPr>
              <a:t>Account</a:t>
            </a:r>
            <a:r>
              <a:rPr lang="en-US" b="1" i="0" u="none" strike="noStrike" baseline="0" dirty="0">
                <a:solidFill>
                  <a:srgbClr val="3380E6"/>
                </a:solidFill>
                <a:latin typeface="Calibri" panose="020F0502020204030204" pitchFamily="34" charset="0"/>
              </a:rPr>
              <a:t> Class with a Data Member and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This section presents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details and a UML diagram that summarizes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attributes and operations in a concise graphical representation.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35964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3.3.1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Class Definition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(Fig. 3.2) contains a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data member that stores the account holder’s name.</a:t>
            </a:r>
          </a:p>
          <a:p>
            <a:r>
              <a:rPr lang="en-US" u="none" strike="noStrike" baseline="0" dirty="0">
                <a:latin typeface="Cambria" panose="02040503050406030204" pitchFamily="18" charset="0"/>
              </a:rPr>
              <a:t>A class’s data members maintain data for each object of the class.</a:t>
            </a:r>
          </a:p>
          <a:p>
            <a:r>
              <a:rPr lang="en-US" u="none" strike="noStrike" baseline="0" dirty="0">
                <a:latin typeface="Cambria" panose="02040503050406030204" pitchFamily="18" charset="0"/>
              </a:rPr>
              <a:t>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also contains member function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that a program can call to store a name in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and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that a program can call to obtain a name from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674675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1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533400"/>
            <a:ext cx="9144000" cy="5751612"/>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86192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3.3.2 Keyword </a:t>
            </a:r>
            <a:r>
              <a:rPr lang="en-US" b="0" i="0" u="none" strike="noStrike" baseline="0" dirty="0">
                <a:solidFill>
                  <a:srgbClr val="33B38C"/>
                </a:solidFill>
                <a:latin typeface="Consolas" panose="020B0609020204030204" pitchFamily="49" charset="0"/>
              </a:rPr>
              <a:t>class</a:t>
            </a:r>
            <a:r>
              <a:rPr lang="en-US" b="1" i="0" u="none" strike="noStrike" baseline="0" dirty="0">
                <a:solidFill>
                  <a:srgbClr val="33B38C"/>
                </a:solidFill>
                <a:latin typeface="Calibri" panose="020F0502020204030204" pitchFamily="34" charset="0"/>
              </a:rPr>
              <a:t> and the Class Body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class definition begins with</a:t>
            </a:r>
          </a:p>
          <a:p>
            <a:pPr marL="392113" lvl="1" indent="0">
              <a:buNone/>
            </a:pPr>
            <a:r>
              <a:rPr lang="en-US" u="none" strike="noStrike" baseline="0" dirty="0">
                <a:solidFill>
                  <a:srgbClr val="0000FF"/>
                </a:solidFill>
                <a:latin typeface="Consolas" panose="020B0609020204030204" pitchFamily="49" charset="0"/>
              </a:rPr>
              <a:t>	class</a:t>
            </a:r>
            <a:r>
              <a:rPr lang="en-US" u="none" strike="noStrike" baseline="0" dirty="0">
                <a:solidFill>
                  <a:srgbClr val="000000"/>
                </a:solidFill>
                <a:latin typeface="Consolas" panose="020B0609020204030204" pitchFamily="49" charset="0"/>
              </a:rPr>
              <a:t> Account {</a:t>
            </a:r>
          </a:p>
          <a:p>
            <a:r>
              <a:rPr lang="en-US" u="none" strike="noStrike" baseline="0" dirty="0">
                <a:latin typeface="Cambria" panose="02040503050406030204" pitchFamily="18" charset="0"/>
              </a:rPr>
              <a:t>Keyword </a:t>
            </a:r>
            <a:r>
              <a:rPr lang="en-US" u="none" strike="noStrike" baseline="0" dirty="0">
                <a:solidFill>
                  <a:srgbClr val="0000FF"/>
                </a:solidFill>
                <a:latin typeface="Lucida Sans Typewriter" panose="020B0509030504030204" pitchFamily="49" charset="0"/>
              </a:rPr>
              <a:t>class</a:t>
            </a:r>
            <a:r>
              <a:rPr lang="en-US" u="none" strike="noStrike" baseline="0" dirty="0">
                <a:latin typeface="Cambria" panose="02040503050406030204" pitchFamily="18" charset="0"/>
              </a:rPr>
              <a:t> is followed immediately by the class’s name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Every class’s body is enclosed in an opening left brace and a closing right brace</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The class definition terminates with a required semicolon.</a:t>
            </a:r>
          </a:p>
          <a:p>
            <a:r>
              <a:rPr lang="en-US" u="none" strike="noStrike" baseline="0" dirty="0">
                <a:latin typeface="Cambria" panose="02040503050406030204" pitchFamily="18" charset="0"/>
              </a:rPr>
              <a:t>For reusability, place each class definition in a separate header with the </a:t>
            </a:r>
            <a:r>
              <a:rPr lang="en-US" u="none" strike="noStrike" baseline="0" dirty="0">
                <a:solidFill>
                  <a:srgbClr val="000000"/>
                </a:solidFill>
                <a:latin typeface="Consolas" panose="020B0609020204030204" pitchFamily="49" charset="0"/>
              </a:rPr>
              <a:t>.h</a:t>
            </a:r>
            <a:r>
              <a:rPr lang="en-US" u="none" strike="noStrike" baseline="0" dirty="0">
                <a:solidFill>
                  <a:srgbClr val="000000"/>
                </a:solidFill>
                <a:latin typeface="Cambria" panose="02040503050406030204" pitchFamily="18" charset="0"/>
              </a:rPr>
              <a:t> filename extension.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6606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6013"/>
            <a:ext cx="9144000" cy="2084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437397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3.3.2 Keyword </a:t>
            </a:r>
            <a:r>
              <a:rPr lang="en-US" b="0" i="0" u="none" strike="noStrike" baseline="0" dirty="0">
                <a:solidFill>
                  <a:srgbClr val="33B38C"/>
                </a:solidFill>
                <a:latin typeface="Consolas" panose="020B0609020204030204" pitchFamily="49" charset="0"/>
              </a:rPr>
              <a:t>class</a:t>
            </a:r>
            <a:r>
              <a:rPr lang="en-US" b="1" i="0" u="none" strike="noStrike" baseline="0" dirty="0">
                <a:solidFill>
                  <a:srgbClr val="33B38C"/>
                </a:solidFill>
                <a:latin typeface="Calibri" panose="020F0502020204030204" pitchFamily="34" charset="0"/>
              </a:rPr>
              <a:t> and the Class Body (cont.)</a:t>
            </a:r>
          </a:p>
        </p:txBody>
      </p:sp>
      <p:sp>
        <p:nvSpPr>
          <p:cNvPr id="3" name="Text Placeholder 2"/>
          <p:cNvSpPr>
            <a:spLocks noGrp="1"/>
          </p:cNvSpPr>
          <p:nvPr>
            <p:ph type="body" idx="1"/>
          </p:nvPr>
        </p:nvSpPr>
        <p:spPr/>
        <p:txBody>
          <a:bodyPr>
            <a:normAutofit/>
          </a:bodyPr>
          <a:lstStyle/>
          <a:p>
            <a:r>
              <a:rPr lang="en-US" u="none" strike="noStrike" baseline="0" dirty="0">
                <a:latin typeface="Cambria" panose="02040503050406030204" pitchFamily="18" charset="0"/>
              </a:rPr>
              <a:t>Identifiers and Camel-Case Naming </a:t>
            </a:r>
          </a:p>
          <a:p>
            <a:pPr lvl="1"/>
            <a:r>
              <a:rPr lang="en-US" u="none" strike="noStrike" baseline="0" dirty="0">
                <a:latin typeface="Cambria" panose="02040503050406030204" pitchFamily="18" charset="0"/>
              </a:rPr>
              <a:t>Class names, member-function names and data-member names are all identifiers</a:t>
            </a:r>
            <a:r>
              <a:rPr lang="en-US" u="none" strike="noStrike" baseline="0" dirty="0">
                <a:latin typeface="Times New Roman" panose="02020603050405020304" pitchFamily="18" charset="0"/>
              </a:rPr>
              <a:t>.</a:t>
            </a:r>
          </a:p>
          <a:p>
            <a:pPr lvl="1"/>
            <a:r>
              <a:rPr lang="en-US" u="none" strike="noStrike" baseline="0" dirty="0">
                <a:latin typeface="Cambria" panose="02040503050406030204" pitchFamily="18" charset="0"/>
              </a:rPr>
              <a:t>By convention, variable-name identifiers begin with a lowercase letter, and every word in the name after the first word begins with a capital letter—e.g., </a:t>
            </a:r>
            <a:r>
              <a:rPr lang="en-US" u="none" strike="noStrike" baseline="0" dirty="0" err="1">
                <a:solidFill>
                  <a:srgbClr val="000000"/>
                </a:solidFill>
                <a:latin typeface="Consolas" panose="020B0609020204030204" pitchFamily="49" charset="0"/>
              </a:rPr>
              <a:t>firstNumber</a:t>
            </a:r>
            <a:r>
              <a:rPr lang="en-US" u="none" strike="noStrike" baseline="0" dirty="0">
                <a:solidFill>
                  <a:srgbClr val="000000"/>
                </a:solidFill>
                <a:latin typeface="Cambria" panose="02040503050406030204" pitchFamily="18" charset="0"/>
              </a:rPr>
              <a:t> starts its second word, </a:t>
            </a:r>
            <a:r>
              <a:rPr lang="en-US" u="none" strike="noStrike" baseline="0" dirty="0">
                <a:solidFill>
                  <a:srgbClr val="000000"/>
                </a:solidFill>
                <a:latin typeface="Consolas" panose="020B0609020204030204" pitchFamily="49" charset="0"/>
              </a:rPr>
              <a:t>Number</a:t>
            </a:r>
            <a:r>
              <a:rPr lang="en-US" u="none" strike="noStrike" baseline="0" dirty="0">
                <a:solidFill>
                  <a:srgbClr val="000000"/>
                </a:solidFill>
                <a:latin typeface="Cambria" panose="02040503050406030204" pitchFamily="18" charset="0"/>
              </a:rPr>
              <a:t>, with a capital </a:t>
            </a:r>
            <a:r>
              <a:rPr lang="en-US" u="none" strike="noStrike" baseline="0" dirty="0">
                <a:solidFill>
                  <a:srgbClr val="000000"/>
                </a:solidFill>
                <a:latin typeface="Consolas" panose="020B0609020204030204" pitchFamily="49" charset="0"/>
              </a:rPr>
              <a:t>N</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This naming convention is known as </a:t>
            </a:r>
            <a:r>
              <a:rPr lang="en-US" u="none" strike="noStrike" baseline="0" dirty="0">
                <a:solidFill>
                  <a:srgbClr val="0000FF"/>
                </a:solidFill>
                <a:latin typeface="Cambria" panose="02040503050406030204" pitchFamily="18" charset="0"/>
              </a:rPr>
              <a:t>camel case, because the uppercase letters stand out like a camel’s humps.</a:t>
            </a:r>
          </a:p>
          <a:p>
            <a:pPr lvl="1"/>
            <a:r>
              <a:rPr lang="en-US" u="none" strike="noStrike" baseline="0" dirty="0">
                <a:latin typeface="Cambria" panose="02040503050406030204" pitchFamily="18" charset="0"/>
              </a:rPr>
              <a:t>Also by convention, class names begin with an initial uppercase letter, and member-function and data-member names begin with an initial lowercase letter.</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15256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3.3.3 Data Member </a:t>
            </a:r>
            <a:r>
              <a:rPr lang="en-US" b="0" i="0" u="none" strike="noStrike" baseline="0" dirty="0">
                <a:solidFill>
                  <a:srgbClr val="33B38C"/>
                </a:solidFill>
                <a:latin typeface="Consolas" panose="020B0609020204030204" pitchFamily="49" charset="0"/>
              </a:rPr>
              <a:t>name</a:t>
            </a:r>
            <a:r>
              <a:rPr lang="en-US" b="1" i="0" u="none" strike="noStrike" baseline="0" dirty="0">
                <a:solidFill>
                  <a:srgbClr val="33B38C"/>
                </a:solidFill>
                <a:latin typeface="Calibri" panose="020F0502020204030204" pitchFamily="34" charset="0"/>
              </a:rPr>
              <a:t> of Type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An object has attributes, implemented as data members—the object carries these with it throughout its lifetime.</a:t>
            </a:r>
          </a:p>
          <a:p>
            <a:r>
              <a:rPr lang="en-US" u="none" strike="noStrike" baseline="0" dirty="0">
                <a:latin typeface="Cambria" panose="02040503050406030204" pitchFamily="18" charset="0"/>
              </a:rPr>
              <a:t>Each object has its own copy of the class’s data members.</a:t>
            </a:r>
          </a:p>
          <a:p>
            <a:r>
              <a:rPr lang="en-US" u="none" strike="noStrike" baseline="0" dirty="0">
                <a:latin typeface="Cambria" panose="02040503050406030204" pitchFamily="18" charset="0"/>
              </a:rPr>
              <a:t>Normally, a class also contains one or more member functions that manipulate the data members belonging to particular objects of the class.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903529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3.3.3 Data Member </a:t>
            </a:r>
            <a:r>
              <a:rPr lang="en-US" b="0" i="0" u="none" strike="noStrike" baseline="0" dirty="0">
                <a:solidFill>
                  <a:srgbClr val="33B38C"/>
                </a:solidFill>
                <a:latin typeface="Consolas" panose="020B0609020204030204" pitchFamily="49" charset="0"/>
              </a:rPr>
              <a:t>name</a:t>
            </a:r>
            <a:r>
              <a:rPr lang="en-US" b="1" i="0" u="none" strike="noStrike" baseline="0" dirty="0">
                <a:solidFill>
                  <a:srgbClr val="33B38C"/>
                </a:solidFill>
                <a:latin typeface="Calibri" panose="020F0502020204030204" pitchFamily="34" charset="0"/>
              </a:rPr>
              <a:t> of Type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Data members are declared inside a class definition but outside the bodies of the class’s member functions.</a:t>
            </a:r>
          </a:p>
          <a:p>
            <a:r>
              <a:rPr lang="en-US" u="none" strike="noStrike" baseline="0" dirty="0">
                <a:latin typeface="Cambria" panose="02040503050406030204" pitchFamily="18" charset="0"/>
              </a:rPr>
              <a:t>The following declares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of type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t>
            </a:r>
          </a:p>
          <a:p>
            <a:pPr marL="392113" lvl="1"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std</a:t>
            </a:r>
            <a:r>
              <a:rPr lang="en-US" sz="1500" dirty="0">
                <a:solidFill>
                  <a:srgbClr val="000000"/>
                </a:solidFill>
                <a:latin typeface="Consolas" panose="020B0609020204030204" pitchFamily="49" charset="0"/>
              </a:rPr>
              <a:t>::string name; </a:t>
            </a:r>
            <a:r>
              <a:rPr lang="en-US" sz="1500" dirty="0">
                <a:solidFill>
                  <a:srgbClr val="00BF00"/>
                </a:solidFill>
                <a:latin typeface="Consolas" panose="020B0609020204030204" pitchFamily="49" charset="0"/>
              </a:rPr>
              <a:t>// data member containing account holder's name</a:t>
            </a:r>
          </a:p>
          <a:p>
            <a:r>
              <a:rPr lang="en-US" u="none" strike="noStrike" baseline="0" dirty="0">
                <a:latin typeface="Cambria" panose="02040503050406030204" pitchFamily="18" charset="0"/>
              </a:rPr>
              <a:t>A data member can be manipulated by each of the class’s member functions.</a:t>
            </a:r>
          </a:p>
          <a:p>
            <a:r>
              <a:rPr lang="en-US" u="none" strike="noStrike" baseline="0" dirty="0">
                <a:latin typeface="Cambria" panose="02040503050406030204" pitchFamily="18" charset="0"/>
              </a:rPr>
              <a:t>The default value for a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is the </a:t>
            </a:r>
            <a:r>
              <a:rPr lang="en-US" u="none" strike="noStrike" baseline="0" dirty="0">
                <a:solidFill>
                  <a:srgbClr val="0000FF"/>
                </a:solidFill>
                <a:latin typeface="Cambria" panose="02040503050406030204" pitchFamily="18" charset="0"/>
              </a:rPr>
              <a:t>empty </a:t>
            </a:r>
            <a:r>
              <a:rPr lang="en-US" u="none" strike="noStrike" baseline="0" dirty="0">
                <a:solidFill>
                  <a:srgbClr val="0000FF"/>
                </a:solidFill>
                <a:latin typeface="Lucida Sans Typewriter" panose="020B0509030504030204" pitchFamily="49" charset="0"/>
              </a:rPr>
              <a:t>string</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(i.e.,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40046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27523"/>
            <a:ext cx="9144000" cy="4602956"/>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128775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4038"/>
            <a:ext cx="9144000" cy="32087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233211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3.3.3 Data Member </a:t>
            </a:r>
            <a:r>
              <a:rPr lang="en-US" b="0" i="0" u="none" strike="noStrike" baseline="0" dirty="0">
                <a:solidFill>
                  <a:srgbClr val="33B38C"/>
                </a:solidFill>
                <a:latin typeface="Consolas" panose="020B0609020204030204" pitchFamily="49" charset="0"/>
              </a:rPr>
              <a:t>name</a:t>
            </a:r>
            <a:r>
              <a:rPr lang="en-US" b="1" i="0" u="none" strike="noStrike" baseline="0" dirty="0">
                <a:solidFill>
                  <a:srgbClr val="33B38C"/>
                </a:solidFill>
                <a:latin typeface="Calibri" panose="020F0502020204030204" pitchFamily="34" charset="0"/>
              </a:rPr>
              <a:t> of Type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Throughout the </a:t>
            </a:r>
            <a:r>
              <a:rPr lang="en-US" u="none" strike="noStrike" baseline="0" dirty="0" err="1">
                <a:solidFill>
                  <a:srgbClr val="000000"/>
                </a:solidFill>
                <a:latin typeface="Consolas" panose="020B0609020204030204" pitchFamily="49" charset="0"/>
              </a:rPr>
              <a:t>Account.h</a:t>
            </a:r>
            <a:r>
              <a:rPr lang="en-US" u="none" strike="noStrike" baseline="0" dirty="0">
                <a:solidFill>
                  <a:srgbClr val="000000"/>
                </a:solidFill>
                <a:latin typeface="Cambria" panose="02040503050406030204" pitchFamily="18" charset="0"/>
              </a:rPr>
              <a:t> header (Fig. 3.2), we use </a:t>
            </a:r>
            <a:r>
              <a:rPr lang="en-US" u="none" strike="noStrike" baseline="0" dirty="0" err="1">
                <a:solidFill>
                  <a:srgbClr val="000000"/>
                </a:solidFill>
                <a:latin typeface="Consolas" panose="020B0609020204030204" pitchFamily="49" charset="0"/>
              </a:rPr>
              <a:t>std</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when referring to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(lines 9, 14 and 18).</a:t>
            </a:r>
          </a:p>
          <a:p>
            <a:r>
              <a:rPr lang="en-US" u="none" strike="noStrike" baseline="0" dirty="0">
                <a:latin typeface="Cambria" panose="02040503050406030204" pitchFamily="18" charset="0"/>
              </a:rPr>
              <a:t>For subtle reasons that we explain in Section 23.4, headers should not contain </a:t>
            </a:r>
            <a:r>
              <a:rPr lang="en-US" u="none" strike="noStrike" baseline="0" dirty="0">
                <a:solidFill>
                  <a:srgbClr val="000000"/>
                </a:solidFill>
                <a:latin typeface="Consolas" panose="020B0609020204030204" pitchFamily="49" charset="0"/>
              </a:rPr>
              <a:t>using</a:t>
            </a:r>
            <a:r>
              <a:rPr lang="en-US" u="none" strike="noStrike" baseline="0" dirty="0">
                <a:solidFill>
                  <a:srgbClr val="000000"/>
                </a:solidFill>
                <a:latin typeface="Cambria" panose="02040503050406030204" pitchFamily="18" charset="0"/>
              </a:rPr>
              <a:t> directives or </a:t>
            </a:r>
            <a:r>
              <a:rPr lang="en-US" u="none" strike="noStrike" baseline="0" dirty="0">
                <a:solidFill>
                  <a:srgbClr val="000000"/>
                </a:solidFill>
                <a:latin typeface="Consolas" panose="020B0609020204030204" pitchFamily="49" charset="0"/>
              </a:rPr>
              <a:t>using</a:t>
            </a:r>
            <a:r>
              <a:rPr lang="en-US" u="none" strike="noStrike" baseline="0" dirty="0">
                <a:solidFill>
                  <a:srgbClr val="000000"/>
                </a:solidFill>
                <a:latin typeface="Cambria" panose="02040503050406030204" pitchFamily="18" charset="0"/>
              </a:rPr>
              <a:t> declarations.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053774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3.3.4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first line of each function definition is the function header</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The member function’s </a:t>
            </a:r>
            <a:r>
              <a:rPr lang="en-US" u="none" strike="noStrike" baseline="0" dirty="0">
                <a:solidFill>
                  <a:srgbClr val="0000FF"/>
                </a:solidFill>
                <a:latin typeface="Cambria" panose="02040503050406030204" pitchFamily="18" charset="0"/>
              </a:rPr>
              <a:t>return </a:t>
            </a:r>
            <a:r>
              <a:rPr lang="en-US" u="none" strike="noStrike" baseline="0" dirty="0">
                <a:latin typeface="Cambria" panose="02040503050406030204" pitchFamily="18" charset="0"/>
              </a:rPr>
              <a:t>type (which appears to the left of the function’s name) specifies the type of data the member function returns to its caller after performing its task.</a:t>
            </a:r>
          </a:p>
          <a:p>
            <a:r>
              <a:rPr lang="en-US" u="none" strike="noStrike" baseline="0" dirty="0">
                <a:latin typeface="Cambria" panose="02040503050406030204" pitchFamily="18" charset="0"/>
              </a:rPr>
              <a:t>The return type </a:t>
            </a:r>
            <a:r>
              <a:rPr lang="en-US" u="none" strike="noStrike" baseline="0" dirty="0">
                <a:solidFill>
                  <a:srgbClr val="0000FF"/>
                </a:solidFill>
                <a:latin typeface="Lucida Sans Typewriter" panose="020B0509030504030204" pitchFamily="49" charset="0"/>
              </a:rPr>
              <a:t>void</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indicates that a function does not return (i.e., give back) any information to its calling function</a:t>
            </a:r>
            <a:r>
              <a:rPr lang="en-US" u="none" strike="noStrike" baseline="0" dirty="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16605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3.3.4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normAutofit fontScale="77500" lnSpcReduction="20000"/>
          </a:bodyPr>
          <a:lstStyle/>
          <a:p>
            <a:r>
              <a:rPr lang="en-US" u="none" strike="noStrike" baseline="0" dirty="0">
                <a:latin typeface="Cambria" panose="02040503050406030204" pitchFamily="18" charset="0"/>
              </a:rPr>
              <a:t>Car analogy</a:t>
            </a:r>
            <a:r>
              <a:rPr lang="en-US" u="none" strike="noStrike" dirty="0">
                <a:latin typeface="Cambria" panose="02040503050406030204" pitchFamily="18" charset="0"/>
              </a:rPr>
              <a:t> </a:t>
            </a:r>
            <a:r>
              <a:rPr lang="en-US" u="none" strike="noStrike" baseline="0" dirty="0">
                <a:latin typeface="Cambria" panose="02040503050406030204" pitchFamily="18" charset="0"/>
              </a:rPr>
              <a:t>mentioned that pressing a car’s gas pedal sends a message to the car to perform a task—make the car go faster.</a:t>
            </a:r>
          </a:p>
          <a:p>
            <a:pPr lvl="1"/>
            <a:r>
              <a:rPr lang="en-US" u="none" strike="noStrike" baseline="0" dirty="0">
                <a:latin typeface="Cambria" panose="02040503050406030204" pitchFamily="18" charset="0"/>
              </a:rPr>
              <a:t>How fast should the car accelerate? </a:t>
            </a:r>
          </a:p>
          <a:p>
            <a:pPr lvl="1"/>
            <a:r>
              <a:rPr lang="en-US" u="none" strike="noStrike" baseline="0" dirty="0">
                <a:latin typeface="Cambria" panose="02040503050406030204" pitchFamily="18" charset="0"/>
              </a:rPr>
              <a:t>The farther down you press the pedal, the faster the car accelerates.</a:t>
            </a:r>
          </a:p>
          <a:p>
            <a:pPr lvl="1"/>
            <a:r>
              <a:rPr lang="en-US" u="none" strike="noStrike" baseline="0" dirty="0">
                <a:latin typeface="Cambria" panose="02040503050406030204" pitchFamily="18" charset="0"/>
              </a:rPr>
              <a:t>So the message to the car includes both the task to perform and information that helps the car perform that task</a:t>
            </a:r>
            <a:r>
              <a:rPr lang="en-US" u="none" strike="noStrike" baseline="0" dirty="0">
                <a:latin typeface="Times New Roman" panose="02020603050405020304" pitchFamily="18" charset="0"/>
              </a:rPr>
              <a:t>.</a:t>
            </a:r>
          </a:p>
          <a:p>
            <a:pPr lvl="1"/>
            <a:r>
              <a:rPr lang="en-US" u="none" strike="noStrike" baseline="0" dirty="0">
                <a:latin typeface="Cambria" panose="02040503050406030204" pitchFamily="18" charset="0"/>
              </a:rPr>
              <a:t>This information is known as a </a:t>
            </a:r>
            <a:r>
              <a:rPr lang="en-US" u="none" strike="noStrike" baseline="0" dirty="0">
                <a:solidFill>
                  <a:srgbClr val="0000FF"/>
                </a:solidFill>
                <a:latin typeface="Cambria" panose="02040503050406030204" pitchFamily="18" charset="0"/>
              </a:rPr>
              <a:t>parameter</a:t>
            </a:r>
            <a:r>
              <a:rPr lang="en-US" u="none" strike="noStrike" baseline="0" dirty="0">
                <a:latin typeface="Cambria" panose="02040503050406030204" pitchFamily="18" charset="0"/>
              </a:rPr>
              <a:t>—the parameter’s value helps the car determine how fast to accelerate.</a:t>
            </a:r>
          </a:p>
          <a:p>
            <a:r>
              <a:rPr lang="en-US" u="none" strike="noStrike" baseline="0" dirty="0">
                <a:latin typeface="Cambria" panose="02040503050406030204" pitchFamily="18" charset="0"/>
              </a:rPr>
              <a:t>A member function can require one or more parameters that represent the data it needs to perform its task.</a:t>
            </a:r>
          </a:p>
          <a:p>
            <a:r>
              <a:rPr lang="en-US" u="none" strike="noStrike" baseline="0" dirty="0">
                <a:latin typeface="Cambria" panose="02040503050406030204" pitchFamily="18" charset="0"/>
              </a:rPr>
              <a:t>When the following statement executes, the argument value in the call’s parentheses (i.e., the value stored in </a:t>
            </a:r>
            <a:r>
              <a:rPr lang="en-US" u="none" strike="noStrike" baseline="0" dirty="0" err="1">
                <a:solidFill>
                  <a:srgbClr val="000000"/>
                </a:solidFill>
                <a:latin typeface="Consolas" panose="020B0609020204030204" pitchFamily="49" charset="0"/>
              </a:rPr>
              <a:t>theName</a:t>
            </a:r>
            <a:r>
              <a:rPr lang="en-US" u="none" strike="noStrike" baseline="0" dirty="0">
                <a:solidFill>
                  <a:srgbClr val="000000"/>
                </a:solidFill>
                <a:latin typeface="Cambria" panose="02040503050406030204" pitchFamily="18" charset="0"/>
              </a:rPr>
              <a:t>) is copied into the corresponding parameter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in the member function’s header</a:t>
            </a:r>
          </a:p>
          <a:p>
            <a:pPr marL="392113" lvl="1" indent="0">
              <a:buNone/>
            </a:pPr>
            <a:r>
              <a:rPr lang="en-US" u="none" strike="noStrike" baseline="0" dirty="0">
                <a:solidFill>
                  <a:srgbClr val="000000"/>
                </a:solidFill>
                <a:latin typeface="Consolas" panose="020B0609020204030204" pitchFamily="49" charset="0"/>
              </a:rPr>
              <a:t>	</a:t>
            </a:r>
            <a:r>
              <a:rPr lang="en-US" u="none" strike="noStrike" baseline="0" dirty="0" err="1">
                <a:solidFill>
                  <a:srgbClr val="000000"/>
                </a:solidFill>
                <a:latin typeface="Consolas" panose="020B0609020204030204" pitchFamily="49" charset="0"/>
              </a:rPr>
              <a:t>myAccount.setName</a:t>
            </a:r>
            <a:r>
              <a:rPr lang="en-US" u="none" strike="noStrike" baseline="0" dirty="0">
                <a:solidFill>
                  <a:srgbClr val="000000"/>
                </a:solidFill>
                <a:latin typeface="Consolas" panose="020B0609020204030204" pitchFamily="49" charset="0"/>
              </a:rPr>
              <a:t>(</a:t>
            </a:r>
            <a:r>
              <a:rPr lang="en-US" u="none" strike="noStrike" baseline="0" dirty="0" err="1">
                <a:solidFill>
                  <a:srgbClr val="000000"/>
                </a:solidFill>
                <a:latin typeface="Consolas" panose="020B0609020204030204" pitchFamily="49" charset="0"/>
              </a:rPr>
              <a:t>theName</a:t>
            </a:r>
            <a:r>
              <a:rPr lang="en-US" u="none" strike="noStrike" baseline="0" dirty="0">
                <a:solidFill>
                  <a:srgbClr val="000000"/>
                </a:solidFill>
                <a:latin typeface="Consolas" panose="020B0609020204030204" pitchFamily="49" charset="0"/>
              </a:rPr>
              <a:t>); </a:t>
            </a:r>
            <a:r>
              <a:rPr lang="en-US" u="none" strike="noStrike" baseline="0" dirty="0">
                <a:solidFill>
                  <a:srgbClr val="00BF00"/>
                </a:solidFill>
                <a:latin typeface="Consolas" panose="020B0609020204030204" pitchFamily="49" charset="0"/>
              </a:rPr>
              <a:t>// put </a:t>
            </a:r>
            <a:r>
              <a:rPr lang="en-US" u="none" strike="noStrike" baseline="0" dirty="0" err="1">
                <a:solidFill>
                  <a:srgbClr val="00BF00"/>
                </a:solidFill>
                <a:latin typeface="Consolas" panose="020B0609020204030204" pitchFamily="49" charset="0"/>
              </a:rPr>
              <a:t>theName</a:t>
            </a:r>
            <a:r>
              <a:rPr lang="en-US" u="none" strike="noStrike" baseline="0" dirty="0">
                <a:solidFill>
                  <a:srgbClr val="00BF00"/>
                </a:solidFill>
                <a:latin typeface="Consolas" panose="020B0609020204030204" pitchFamily="49" charset="0"/>
              </a:rPr>
              <a:t> in </a:t>
            </a:r>
            <a:r>
              <a:rPr lang="en-US" u="none" strike="noStrike" baseline="0" dirty="0" err="1">
                <a:solidFill>
                  <a:srgbClr val="00BF00"/>
                </a:solidFill>
                <a:latin typeface="Consolas" panose="020B0609020204030204" pitchFamily="49" charset="0"/>
              </a:rPr>
              <a:t>myAccount</a:t>
            </a:r>
            <a:endParaRPr lang="en-US" u="none" strike="noStrike" baseline="0" dirty="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115073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3.3.4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Parameters are declared in a </a:t>
            </a:r>
            <a:r>
              <a:rPr lang="en-US" u="none" strike="noStrike" baseline="0" dirty="0">
                <a:solidFill>
                  <a:srgbClr val="0000FF"/>
                </a:solidFill>
                <a:latin typeface="Cambria" panose="02040503050406030204" pitchFamily="18" charset="0"/>
              </a:rPr>
              <a:t>parameter list </a:t>
            </a:r>
            <a:r>
              <a:rPr lang="en-US" u="none" strike="noStrike" baseline="0" dirty="0">
                <a:latin typeface="Cambria" panose="02040503050406030204" pitchFamily="18" charset="0"/>
              </a:rPr>
              <a:t>located in the required parentheses following the member function’s name.</a:t>
            </a:r>
          </a:p>
          <a:p>
            <a:r>
              <a:rPr lang="en-US" u="none" strike="noStrike" baseline="0" dirty="0">
                <a:latin typeface="Cambria" panose="02040503050406030204" pitchFamily="18" charset="0"/>
              </a:rPr>
              <a:t>Each parameter must specify a type </a:t>
            </a:r>
            <a:r>
              <a:rPr lang="en-US" u="none" strike="noStrike" baseline="0" dirty="0">
                <a:solidFill>
                  <a:srgbClr val="000000"/>
                </a:solidFill>
                <a:latin typeface="Cambria" panose="02040503050406030204" pitchFamily="18" charset="0"/>
              </a:rPr>
              <a:t>followed by a parameter name.</a:t>
            </a:r>
          </a:p>
          <a:p>
            <a:r>
              <a:rPr lang="en-US" u="none" strike="noStrike" baseline="0" dirty="0">
                <a:latin typeface="Cambria" panose="02040503050406030204" pitchFamily="18" charset="0"/>
              </a:rPr>
              <a:t>Parameters are separated by a comma, as in</a:t>
            </a:r>
          </a:p>
          <a:p>
            <a:pPr marL="392113" lvl="1" indent="0">
              <a:buNone/>
            </a:pP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type1</a:t>
            </a: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name1</a:t>
            </a: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type2</a:t>
            </a: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name2</a:t>
            </a: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a:t>
            </a:r>
            <a:r>
              <a:rPr lang="en-US" u="none" strike="noStrike" baseline="0" dirty="0">
                <a:solidFill>
                  <a:srgbClr val="000000"/>
                </a:solidFill>
                <a:latin typeface="Consolas" panose="020B0609020204030204" pitchFamily="49" charset="0"/>
              </a:rPr>
              <a:t>)</a:t>
            </a:r>
          </a:p>
          <a:p>
            <a:r>
              <a:rPr lang="en-US" u="none" strike="noStrike" baseline="0" dirty="0">
                <a:latin typeface="Cambria" panose="02040503050406030204" pitchFamily="18" charset="0"/>
              </a:rPr>
              <a:t>The number/order of arguments in a function call must match the number/order of parameters in the function definition’s parameter list.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664909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3.3.4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Every member function body is delimited by an opening left brace and a closing right brace</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Within the braces are one or more statements that perform the member function’s task(s).</a:t>
            </a:r>
          </a:p>
          <a:p>
            <a:r>
              <a:rPr lang="en-US" u="none" strike="noStrike" baseline="0" dirty="0">
                <a:latin typeface="Cambria" panose="02040503050406030204" pitchFamily="18" charset="0"/>
              </a:rPr>
              <a:t>When program execution reaches the member function’s closing brace, the function returns to its caller</a:t>
            </a:r>
            <a:r>
              <a:rPr lang="en-US" u="none" strike="noStrike" baseline="0" dirty="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28700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strike="noStrike" baseline="0" dirty="0">
                <a:solidFill>
                  <a:srgbClr val="33B38C"/>
                </a:solidFill>
                <a:latin typeface="Calibri" panose="020F0502020204030204" pitchFamily="34" charset="0"/>
              </a:rPr>
              <a:t>3.3.4 </a:t>
            </a:r>
            <a:r>
              <a:rPr lang="en-US" u="none" strike="noStrike" baseline="0" dirty="0" err="1">
                <a:solidFill>
                  <a:srgbClr val="33B38C"/>
                </a:solidFill>
                <a:latin typeface="Consolas" panose="020B0609020204030204" pitchFamily="49" charset="0"/>
              </a:rPr>
              <a:t>setName</a:t>
            </a:r>
            <a:r>
              <a:rPr lang="en-US"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Variables declared in a particular function’s body are </a:t>
            </a:r>
            <a:r>
              <a:rPr lang="en-US" u="none" strike="noStrike" baseline="0" dirty="0">
                <a:solidFill>
                  <a:srgbClr val="0000FF"/>
                </a:solidFill>
                <a:latin typeface="Cambria" panose="02040503050406030204" pitchFamily="18" charset="0"/>
              </a:rPr>
              <a:t>local variables </a:t>
            </a:r>
            <a:r>
              <a:rPr lang="en-US" u="none" strike="noStrike" baseline="0" dirty="0">
                <a:latin typeface="Cambria" panose="02040503050406030204" pitchFamily="18" charset="0"/>
              </a:rPr>
              <a:t>which can be used only in that function.</a:t>
            </a:r>
          </a:p>
          <a:p>
            <a:r>
              <a:rPr lang="en-US" u="none" strike="noStrike" baseline="0" dirty="0">
                <a:latin typeface="Cambria" panose="02040503050406030204" pitchFamily="18" charset="0"/>
              </a:rPr>
              <a:t>When a function terminates, the values of its local variables are lost</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A function’s parameters also are local variables of that function.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42718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3.3.5 </a:t>
            </a:r>
            <a:r>
              <a:rPr lang="en-US" b="0" i="0" u="none" strike="noStrike" baseline="0" dirty="0" err="1">
                <a:solidFill>
                  <a:srgbClr val="33B38C"/>
                </a:solidFill>
                <a:latin typeface="Consolas" panose="020B0609020204030204" pitchFamily="49" charset="0"/>
              </a:rPr>
              <a:t>getName</a:t>
            </a:r>
            <a:r>
              <a:rPr lang="en-US" b="1" i="0" u="none" strike="noStrike" baseline="0" dirty="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When a member function with a return type other than </a:t>
            </a:r>
            <a:r>
              <a:rPr lang="en-US" u="none" strike="noStrike" baseline="0" dirty="0">
                <a:solidFill>
                  <a:srgbClr val="000000"/>
                </a:solidFill>
                <a:latin typeface="Consolas" panose="020B0609020204030204" pitchFamily="49" charset="0"/>
              </a:rPr>
              <a:t>void</a:t>
            </a:r>
            <a:r>
              <a:rPr lang="en-US" u="none" strike="noStrike" baseline="0" dirty="0">
                <a:solidFill>
                  <a:srgbClr val="000000"/>
                </a:solidFill>
                <a:latin typeface="Cambria" panose="02040503050406030204" pitchFamily="18" charset="0"/>
              </a:rPr>
              <a:t> is called and completes its task, it must return a result to its caller.</a:t>
            </a:r>
          </a:p>
          <a:p>
            <a:r>
              <a:rPr lang="en-US" u="none" strike="noStrike" baseline="0" dirty="0">
                <a:latin typeface="Cambria" panose="02040503050406030204" pitchFamily="18" charset="0"/>
              </a:rPr>
              <a:t>The </a:t>
            </a:r>
            <a:r>
              <a:rPr lang="en-US" u="none" strike="noStrike" baseline="0" dirty="0">
                <a:solidFill>
                  <a:srgbClr val="0000FF"/>
                </a:solidFill>
                <a:latin typeface="Lucida Sans Typewriter" panose="020B0509030504030204" pitchFamily="49" charset="0"/>
              </a:rPr>
              <a:t>return</a:t>
            </a:r>
            <a:r>
              <a:rPr lang="en-US" u="none" strike="noStrike" baseline="0" dirty="0">
                <a:solidFill>
                  <a:srgbClr val="0000FF"/>
                </a:solidFill>
                <a:latin typeface="Cambria" panose="02040503050406030204" pitchFamily="18" charset="0"/>
              </a:rPr>
              <a:t> statement </a:t>
            </a:r>
            <a:r>
              <a:rPr lang="en-US" u="none" strike="noStrike" baseline="0" dirty="0">
                <a:latin typeface="Cambria" panose="02040503050406030204" pitchFamily="18" charset="0"/>
              </a:rPr>
              <a:t>passes a value back to the caller, which then can use the returned value.</a:t>
            </a:r>
          </a:p>
          <a:p>
            <a:r>
              <a:rPr lang="en-US" u="none" strike="noStrike" baseline="0" dirty="0">
                <a:latin typeface="Cambria" panose="02040503050406030204" pitchFamily="18" charset="0"/>
              </a:rPr>
              <a:t>We declared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as </a:t>
            </a:r>
            <a:r>
              <a:rPr lang="en-US" u="none" strike="noStrike" baseline="0" dirty="0" err="1">
                <a:solidFill>
                  <a:srgbClr val="0000FF"/>
                </a:solidFill>
                <a:latin typeface="Lucida Sans Typewriter" panose="020B0509030504030204" pitchFamily="49" charset="0"/>
              </a:rPr>
              <a:t>const</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(after the parameter list) because </a:t>
            </a:r>
            <a:r>
              <a:rPr lang="en-US" u="none" strike="noStrike" baseline="0" dirty="0">
                <a:solidFill>
                  <a:srgbClr val="000000"/>
                </a:solidFill>
                <a:latin typeface="Cambria" panose="02040503050406030204" pitchFamily="18" charset="0"/>
              </a:rPr>
              <a:t>the function does not, and should not, modify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on which it’s called</a:t>
            </a:r>
          </a:p>
          <a:p>
            <a:pPr marL="392113" lvl="1" indent="0">
              <a:buNone/>
            </a:pPr>
            <a:r>
              <a:rPr lang="en-US" u="none" strike="noStrike" baseline="0" dirty="0">
                <a:solidFill>
                  <a:srgbClr val="000000"/>
                </a:solidFill>
                <a:latin typeface="Consolas" panose="020B0609020204030204" pitchFamily="49" charset="0"/>
              </a:rPr>
              <a:t>	</a:t>
            </a:r>
            <a:r>
              <a:rPr lang="en-US" u="none" strike="noStrike" baseline="0" dirty="0" err="1">
                <a:solidFill>
                  <a:srgbClr val="000000"/>
                </a:solidFill>
                <a:latin typeface="Consolas" panose="020B0609020204030204" pitchFamily="49" charset="0"/>
              </a:rPr>
              <a:t>std</a:t>
            </a:r>
            <a:r>
              <a:rPr lang="en-US" u="none" strike="noStrike" baseline="0" dirty="0">
                <a:solidFill>
                  <a:srgbClr val="000000"/>
                </a:solidFill>
                <a:latin typeface="Consolas" panose="020B0609020204030204" pitchFamily="49" charset="0"/>
              </a:rPr>
              <a:t>::string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onsolas" panose="020B0609020204030204" pitchFamily="49" charset="0"/>
              </a:rPr>
              <a:t>() </a:t>
            </a:r>
            <a:r>
              <a:rPr lang="en-US" u="none" strike="noStrike" baseline="0" dirty="0" err="1">
                <a:solidFill>
                  <a:srgbClr val="0000FF"/>
                </a:solidFill>
                <a:latin typeface="Consolas" panose="020B0609020204030204" pitchFamily="49" charset="0"/>
              </a:rPr>
              <a:t>const</a:t>
            </a:r>
            <a:r>
              <a:rPr lang="en-US" u="none" strike="noStrike" baseline="0" dirty="0">
                <a:solidFill>
                  <a:srgbClr val="000000"/>
                </a:solidFill>
                <a:latin typeface="Consolas" panose="020B0609020204030204" pitchFamily="49" charset="0"/>
              </a:rPr>
              <a:t> {</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013330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75198"/>
            <a:ext cx="9144000" cy="3707606"/>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817960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3.3.6 Access Specifiers </a:t>
            </a:r>
            <a:r>
              <a:rPr lang="en-US" b="0" i="0" u="none" strike="noStrike" baseline="0" dirty="0">
                <a:solidFill>
                  <a:srgbClr val="33B38C"/>
                </a:solidFill>
                <a:latin typeface="Consolas" panose="020B0609020204030204" pitchFamily="49" charset="0"/>
              </a:rPr>
              <a:t>private</a:t>
            </a:r>
            <a:r>
              <a:rPr lang="en-US" b="1" i="0" u="none" strike="noStrike" baseline="0" dirty="0">
                <a:solidFill>
                  <a:srgbClr val="33B38C"/>
                </a:solidFill>
                <a:latin typeface="Calibri" panose="020F0502020204030204" pitchFamily="34" charset="0"/>
              </a:rPr>
              <a:t> and </a:t>
            </a:r>
            <a:r>
              <a:rPr lang="en-US" b="0" i="0" u="none" strike="noStrike" baseline="0" dirty="0">
                <a:solidFill>
                  <a:srgbClr val="33B38C"/>
                </a:solidFill>
                <a:latin typeface="Consolas" panose="020B0609020204030204" pitchFamily="49" charset="0"/>
              </a:rPr>
              <a:t>public</a:t>
            </a:r>
            <a:r>
              <a:rPr lang="en-US"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a:solidFill>
                  <a:srgbClr val="0000FF"/>
                </a:solidFill>
                <a:latin typeface="Lucida Sans Typewriter" panose="020B0509030504030204" pitchFamily="49" charset="0"/>
              </a:rPr>
              <a:t>private</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is an</a:t>
            </a:r>
            <a:r>
              <a:rPr lang="en-US" u="none" strike="noStrike" baseline="0" dirty="0">
                <a:solidFill>
                  <a:srgbClr val="0000FF"/>
                </a:solidFill>
                <a:latin typeface="Cambria" panose="02040503050406030204" pitchFamily="18" charset="0"/>
              </a:rPr>
              <a:t> access specifier</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Access specifiers are always followed by a colon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a:t>
            </a:r>
          </a:p>
          <a:p>
            <a:r>
              <a:rPr lang="en-US" u="none" strike="noStrike" baseline="0" dirty="0">
                <a:latin typeface="Cambria" panose="02040503050406030204" pitchFamily="18" charset="0"/>
              </a:rPr>
              <a:t>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’s declaration (line 18) appears after access specifier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to indicate that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is accessible only to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member functions.</a:t>
            </a:r>
          </a:p>
          <a:p>
            <a:pPr lvl="1"/>
            <a:r>
              <a:rPr lang="en-US" u="none" strike="noStrike" baseline="0" dirty="0">
                <a:latin typeface="Cambria" panose="02040503050406030204" pitchFamily="18" charset="0"/>
              </a:rPr>
              <a:t>This is known as </a:t>
            </a:r>
            <a:r>
              <a:rPr lang="en-US" u="none" strike="noStrike" baseline="0" dirty="0">
                <a:solidFill>
                  <a:srgbClr val="0000FF"/>
                </a:solidFill>
                <a:latin typeface="Cambria" panose="02040503050406030204" pitchFamily="18" charset="0"/>
              </a:rPr>
              <a:t>data hiding—the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is encapsulated (hidden) and can be used only in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and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functions.</a:t>
            </a:r>
          </a:p>
          <a:p>
            <a:pPr lvl="1"/>
            <a:r>
              <a:rPr lang="en-US" u="none" strike="noStrike" baseline="0" dirty="0">
                <a:latin typeface="Cambria" panose="02040503050406030204" pitchFamily="18" charset="0"/>
              </a:rPr>
              <a:t>Most data-member declarations appear after the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access specifier.</a:t>
            </a:r>
          </a:p>
          <a:p>
            <a:r>
              <a:rPr lang="en-US" u="none" strike="noStrike" baseline="0" dirty="0">
                <a:latin typeface="Cambria" panose="02040503050406030204" pitchFamily="18" charset="0"/>
              </a:rPr>
              <a:t>Data members or member functions listed after the </a:t>
            </a:r>
            <a:r>
              <a:rPr lang="en-US" u="none" strike="noStrike" baseline="0" dirty="0">
                <a:solidFill>
                  <a:srgbClr val="0000FF"/>
                </a:solidFill>
                <a:latin typeface="Lucida Sans Typewriter" panose="020B0509030504030204" pitchFamily="49" charset="0"/>
              </a:rPr>
              <a:t>public</a:t>
            </a:r>
            <a:r>
              <a:rPr lang="en-US" u="none" strike="noStrike" baseline="0" dirty="0">
                <a:solidFill>
                  <a:srgbClr val="0000FF"/>
                </a:solidFill>
                <a:latin typeface="Cambria" panose="02040503050406030204" pitchFamily="18" charset="0"/>
              </a:rPr>
              <a:t> access specifier </a:t>
            </a:r>
            <a:r>
              <a:rPr lang="en-US" u="none" strike="noStrike" baseline="0" dirty="0">
                <a:latin typeface="Cambria" panose="02040503050406030204" pitchFamily="18" charset="0"/>
              </a:rPr>
              <a:t>(and before the next access specifier if there is one) are “available to the public.” </a:t>
            </a:r>
          </a:p>
          <a:p>
            <a:pPr lvl="1"/>
            <a:r>
              <a:rPr lang="en-US" u="none" strike="noStrike" baseline="0" dirty="0">
                <a:latin typeface="Cambria" panose="02040503050406030204" pitchFamily="18" charset="0"/>
              </a:rPr>
              <a:t>They can be used by other functions in the program, and by member functions of other classes.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26307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98973"/>
            <a:ext cx="9144000" cy="42588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93572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3.3.6 Access Specifiers </a:t>
            </a:r>
            <a:r>
              <a:rPr lang="en-US" b="0" i="0" u="none" strike="noStrike" baseline="0" dirty="0">
                <a:solidFill>
                  <a:srgbClr val="33B38C"/>
                </a:solidFill>
                <a:latin typeface="Consolas" panose="020B0609020204030204" pitchFamily="49" charset="0"/>
              </a:rPr>
              <a:t>private</a:t>
            </a:r>
            <a:r>
              <a:rPr lang="en-US" b="1" i="0" u="none" strike="noStrike" baseline="0" dirty="0">
                <a:solidFill>
                  <a:srgbClr val="33B38C"/>
                </a:solidFill>
                <a:latin typeface="Calibri" panose="020F0502020204030204" pitchFamily="34" charset="0"/>
              </a:rPr>
              <a:t> and </a:t>
            </a:r>
            <a:r>
              <a:rPr lang="en-US" b="0" i="0" u="none" strike="noStrike" baseline="0" dirty="0">
                <a:solidFill>
                  <a:srgbClr val="33B38C"/>
                </a:solidFill>
                <a:latin typeface="Consolas" panose="020B0609020204030204" pitchFamily="49" charset="0"/>
              </a:rPr>
              <a:t>public</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By default, everything in a class is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unless you specify otherwise.</a:t>
            </a:r>
          </a:p>
          <a:p>
            <a:r>
              <a:rPr lang="en-US" u="none" strike="noStrike" baseline="0" dirty="0">
                <a:latin typeface="Cambria" panose="02040503050406030204" pitchFamily="18" charset="0"/>
              </a:rPr>
              <a:t>Once you list an access specifier, everything from that point has that access until you list another access specifier.</a:t>
            </a:r>
          </a:p>
          <a:p>
            <a:r>
              <a:rPr lang="en-US" u="none" strike="noStrike" baseline="0" dirty="0">
                <a:latin typeface="Cambria" panose="02040503050406030204" pitchFamily="18" charset="0"/>
              </a:rPr>
              <a:t>The access specifiers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may be repeated, but this is unnecessary and can be confusing.</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80229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1200"/>
            <a:ext cx="9144000" cy="289441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369053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7179"/>
            <a:ext cx="9144000" cy="2483644"/>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55786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3.3.7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a:t>
            </a:r>
          </a:p>
        </p:txBody>
      </p:sp>
      <p:sp>
        <p:nvSpPr>
          <p:cNvPr id="3" name="Text Placeholder 2"/>
          <p:cNvSpPr>
            <a:spLocks noGrp="1"/>
          </p:cNvSpPr>
          <p:nvPr>
            <p:ph type="body" idx="1"/>
          </p:nvPr>
        </p:nvSpPr>
        <p:spPr/>
        <p:txBody>
          <a:bodyPr/>
          <a:lstStyle/>
          <a:p>
            <a:r>
              <a:rPr lang="en-US" dirty="0">
                <a:solidFill>
                  <a:srgbClr val="0000FF"/>
                </a:solidFill>
                <a:latin typeface="Cambria" panose="02040503050406030204" pitchFamily="18" charset="0"/>
              </a:rPr>
              <a:t>UML class diagrams</a:t>
            </a:r>
            <a:r>
              <a:rPr lang="en-US" u="none" strike="noStrike" baseline="0" dirty="0">
                <a:latin typeface="Cambria" panose="02040503050406030204" pitchFamily="18" charset="0"/>
              </a:rPr>
              <a:t> summarize a class’s attributes and operations</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In industry, UML diagrams help systems designers specify systems in a concise, graphical, programming-language-independent manner, before programmers implement the systems in specific programming languages.</a:t>
            </a:r>
          </a:p>
          <a:p>
            <a:r>
              <a:rPr lang="en-US" u="none" strike="noStrike" baseline="0" dirty="0">
                <a:latin typeface="Cambria" panose="02040503050406030204" pitchFamily="18" charset="0"/>
              </a:rPr>
              <a:t>Figure 3.3 presents a UML class diagram for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924405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6438"/>
            <a:ext cx="9144000" cy="29039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338984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3.3.7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normAutofit fontScale="92500" lnSpcReduction="10000"/>
          </a:bodyPr>
          <a:lstStyle/>
          <a:p>
            <a:r>
              <a:rPr lang="en-US" u="none" strike="noStrike" baseline="0" dirty="0">
                <a:latin typeface="Cambria" panose="02040503050406030204" pitchFamily="18" charset="0"/>
              </a:rPr>
              <a:t>In the UML, each class is modeled in a class diagram as a rectangle with three compartments.</a:t>
            </a:r>
          </a:p>
          <a:p>
            <a:r>
              <a:rPr lang="en-US" u="none" strike="noStrike" baseline="0" dirty="0">
                <a:latin typeface="Cambria" panose="02040503050406030204" pitchFamily="18" charset="0"/>
              </a:rPr>
              <a:t>The top compartment contains the class name centered horizontally in boldface type</a:t>
            </a:r>
          </a:p>
          <a:p>
            <a:r>
              <a:rPr lang="en-US" u="none" strike="noStrike" baseline="0" dirty="0">
                <a:latin typeface="Cambria" panose="02040503050406030204" pitchFamily="18" charset="0"/>
              </a:rPr>
              <a:t>The middle compartment contains the class’s attributes, which correspond to the data members of the same name in C++.</a:t>
            </a:r>
          </a:p>
          <a:p>
            <a:r>
              <a:rPr lang="en-US" u="none" strike="noStrike" baseline="0" dirty="0">
                <a:latin typeface="Cambria" panose="02040503050406030204" pitchFamily="18" charset="0"/>
              </a:rPr>
              <a:t>The UML class diagram lists a minus sign (</a:t>
            </a:r>
            <a:r>
              <a:rPr lang="en-US" u="none" strike="noStrike" baseline="0" dirty="0">
                <a:latin typeface="Lucida Sans Typewriter" panose="020B0509030504030204" pitchFamily="49" charset="0"/>
              </a:rPr>
              <a:t>–</a:t>
            </a:r>
            <a:r>
              <a:rPr lang="en-US" u="none" strike="noStrike" baseline="0" dirty="0">
                <a:latin typeface="Cambria" panose="02040503050406030204" pitchFamily="18" charset="0"/>
              </a:rPr>
              <a:t>) access modifier before the attribute name for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attributes (or other </a:t>
            </a:r>
            <a:r>
              <a:rPr lang="en-US" dirty="0">
                <a:solidFill>
                  <a:srgbClr val="000000"/>
                </a:solidFill>
                <a:latin typeface="Consolas" panose="020B0609020204030204" pitchFamily="49" charset="0"/>
              </a:rPr>
              <a:t>private</a:t>
            </a:r>
            <a:r>
              <a:rPr lang="en-US" dirty="0">
                <a:solidFill>
                  <a:srgbClr val="000000"/>
                </a:solidFill>
                <a:latin typeface="Cambria" panose="02040503050406030204" pitchFamily="18" charset="0"/>
              </a:rPr>
              <a:t> </a:t>
            </a:r>
            <a:r>
              <a:rPr lang="en-US" u="none" strike="noStrike" dirty="0">
                <a:solidFill>
                  <a:srgbClr val="000000"/>
                </a:solidFill>
                <a:latin typeface="Cambria" panose="02040503050406030204" pitchFamily="18" charset="0"/>
              </a:rPr>
              <a:t>members)</a:t>
            </a:r>
            <a:r>
              <a:rPr lang="en-US" u="none" strike="noStrike" baseline="0" dirty="0">
                <a:solidFill>
                  <a:srgbClr val="000000"/>
                </a:solidFill>
                <a:latin typeface="Cambria" panose="02040503050406030204" pitchFamily="18" charset="0"/>
              </a:rPr>
              <a:t>.</a:t>
            </a:r>
          </a:p>
          <a:p>
            <a:r>
              <a:rPr lang="en-US" u="none" strike="noStrike" baseline="0" dirty="0">
                <a:latin typeface="Cambria" panose="02040503050406030204" pitchFamily="18" charset="0"/>
              </a:rPr>
              <a:t>Following the attribute name are a colon and the attribute type.</a:t>
            </a:r>
            <a:endParaRPr lang="en-US" u="none" strike="noStrike" baseline="0"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378566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3.3.7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bottom compartment contains the class’s operations, which correspond to the member functions of the same names in C++.</a:t>
            </a:r>
          </a:p>
          <a:p>
            <a:r>
              <a:rPr lang="en-US" u="none" strike="noStrike" baseline="0" dirty="0">
                <a:latin typeface="Cambria" panose="02040503050406030204" pitchFamily="18" charset="0"/>
              </a:rPr>
              <a:t>The UML models operations by listing the operation name preceded by an access modifier</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A plus sign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indicates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in the UML.</a:t>
            </a:r>
          </a:p>
          <a:p>
            <a:r>
              <a:rPr lang="en-US" u="none" strike="noStrike" baseline="0" dirty="0">
                <a:latin typeface="Cambria" panose="02040503050406030204" pitchFamily="18" charset="0"/>
              </a:rPr>
              <a:t>The UML indicates the return type of an operation by placing a colon and the return type after the parentheses following the operation name.</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334861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3.3.7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UML models a parameter by listing the parameter name, followed by a colon and the parameter type in the parentheses after the operation name.</a:t>
            </a:r>
          </a:p>
          <a:p>
            <a:r>
              <a:rPr lang="en-US" u="none" strike="noStrike" baseline="0" dirty="0">
                <a:latin typeface="Cambria" panose="02040503050406030204" pitchFamily="18" charset="0"/>
              </a:rPr>
              <a:t>The UML has its own data types similar to those of C++—for simplicity, we use the C++ types.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631661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3.4 </a:t>
            </a:r>
            <a:r>
              <a:rPr lang="en-US" b="1" i="0" u="none" strike="noStrike" baseline="0" dirty="0">
                <a:solidFill>
                  <a:srgbClr val="3380E6"/>
                </a:solidFill>
                <a:latin typeface="Consolas" panose="020B0609020204030204" pitchFamily="49" charset="0"/>
              </a:rPr>
              <a:t>Account</a:t>
            </a:r>
            <a:r>
              <a:rPr lang="en-US" b="1" i="0" u="none" strike="noStrike" baseline="0" dirty="0">
                <a:solidFill>
                  <a:srgbClr val="3380E6"/>
                </a:solidFill>
                <a:latin typeface="Calibri" panose="020F0502020204030204" pitchFamily="34" charset="0"/>
              </a:rPr>
              <a:t> Class: Initializing Objects with Constructors</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Each class can define a </a:t>
            </a:r>
            <a:r>
              <a:rPr lang="en-US" u="none" strike="noStrike" baseline="0" dirty="0">
                <a:solidFill>
                  <a:srgbClr val="0000FF"/>
                </a:solidFill>
                <a:latin typeface="Cambria" panose="02040503050406030204" pitchFamily="18" charset="0"/>
              </a:rPr>
              <a:t>constructor </a:t>
            </a:r>
            <a:r>
              <a:rPr lang="en-US" u="none" strike="noStrike" baseline="0" dirty="0">
                <a:latin typeface="Cambria" panose="02040503050406030204" pitchFamily="18" charset="0"/>
              </a:rPr>
              <a:t>that specifies custom initialization for objects of that class.</a:t>
            </a:r>
          </a:p>
          <a:p>
            <a:pPr lvl="1"/>
            <a:r>
              <a:rPr lang="en-US" u="none" strike="noStrike" baseline="0" dirty="0">
                <a:latin typeface="Cambria" panose="02040503050406030204" pitchFamily="18" charset="0"/>
              </a:rPr>
              <a:t>Special member function that must have the same name as the class.</a:t>
            </a:r>
          </a:p>
          <a:p>
            <a:r>
              <a:rPr lang="en-US" u="none" strike="noStrike" baseline="0" dirty="0">
                <a:latin typeface="Cambria" panose="02040503050406030204" pitchFamily="18" charset="0"/>
              </a:rPr>
              <a:t>C++ requires a constructor call when each object is created—ideal point to initialize an object’s data members.</a:t>
            </a:r>
          </a:p>
          <a:p>
            <a:r>
              <a:rPr lang="en-US" u="none" strike="noStrike" baseline="0" dirty="0">
                <a:latin typeface="Cambria" panose="02040503050406030204" pitchFamily="18" charset="0"/>
              </a:rPr>
              <a:t>A constructor can have parameters—the corresponding argument values help initialize the object’s data members.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498324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3.4.1 Defining an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Constructor for Custom Object Initialization</a:t>
            </a:r>
          </a:p>
        </p:txBody>
      </p:sp>
      <p:sp>
        <p:nvSpPr>
          <p:cNvPr id="3" name="Text Placeholder 2"/>
          <p:cNvSpPr>
            <a:spLocks noGrp="1"/>
          </p:cNvSpPr>
          <p:nvPr>
            <p:ph type="body" idx="1"/>
          </p:nvPr>
        </p:nvSpPr>
        <p:spPr/>
        <p:txBody>
          <a:bodyPr>
            <a:normAutofit lnSpcReduction="10000"/>
          </a:bodyPr>
          <a:lstStyle/>
          <a:p>
            <a:r>
              <a:rPr lang="en-US" u="none" strike="noStrike" baseline="0" dirty="0">
                <a:latin typeface="Cambria" panose="02040503050406030204" pitchFamily="18" charset="0"/>
              </a:rPr>
              <a:t>Figure 3.4 shows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with a constructor that receives an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parameter and uses it to initialize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when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is created.</a:t>
            </a:r>
          </a:p>
          <a:p>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constructor definition</a:t>
            </a:r>
          </a:p>
          <a:p>
            <a:pPr marL="630238" lvl="2" indent="0">
              <a:buNone/>
            </a:pPr>
            <a:r>
              <a:rPr lang="en-US" u="none" strike="noStrike" baseline="0" dirty="0">
                <a:solidFill>
                  <a:srgbClr val="0000FF"/>
                </a:solidFill>
                <a:latin typeface="Consolas" panose="020B0609020204030204" pitchFamily="49" charset="0"/>
              </a:rPr>
              <a:t>explicit</a:t>
            </a:r>
            <a:r>
              <a:rPr lang="en-US" u="none" strike="noStrike" baseline="0" dirty="0">
                <a:solidFill>
                  <a:srgbClr val="000000"/>
                </a:solidFill>
                <a:latin typeface="Consolas" panose="020B0609020204030204" pitchFamily="49" charset="0"/>
              </a:rPr>
              <a:t> Account(</a:t>
            </a:r>
            <a:r>
              <a:rPr lang="en-US" u="none" strike="noStrike" baseline="0" dirty="0" err="1">
                <a:solidFill>
                  <a:srgbClr val="000000"/>
                </a:solidFill>
                <a:latin typeface="Consolas" panose="020B0609020204030204" pitchFamily="49" charset="0"/>
              </a:rPr>
              <a:t>std</a:t>
            </a:r>
            <a:r>
              <a:rPr lang="en-US" u="none" strike="noStrike" baseline="0" dirty="0">
                <a:solidFill>
                  <a:srgbClr val="000000"/>
                </a:solidFill>
                <a:latin typeface="Consolas" panose="020B0609020204030204" pitchFamily="49" charset="0"/>
              </a:rPr>
              <a:t>::string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onsolas" panose="020B0609020204030204" pitchFamily="49" charset="0"/>
              </a:rPr>
              <a:t>) </a:t>
            </a:r>
            <a:br>
              <a:rPr lang="en-US" u="none" strike="noStrike" baseline="0" dirty="0">
                <a:solidFill>
                  <a:srgbClr val="000000"/>
                </a:solidFill>
                <a:latin typeface="Consolas" panose="020B0609020204030204" pitchFamily="49" charset="0"/>
              </a:rPr>
            </a:br>
            <a:r>
              <a:rPr lang="en-US" u="none" strike="noStrike" baseline="0" dirty="0">
                <a:solidFill>
                  <a:srgbClr val="000000"/>
                </a:solidFill>
                <a:latin typeface="Consolas" panose="020B0609020204030204" pitchFamily="49" charset="0"/>
              </a:rPr>
              <a:t>  : name{</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onsolas" panose="020B0609020204030204" pitchFamily="49" charset="0"/>
              </a:rPr>
              <a:t>} { </a:t>
            </a:r>
            <a:r>
              <a:rPr lang="en-US" u="none" strike="noStrike" baseline="0" dirty="0">
                <a:solidFill>
                  <a:srgbClr val="00BF00"/>
                </a:solidFill>
                <a:latin typeface="Consolas" panose="020B0609020204030204" pitchFamily="49" charset="0"/>
              </a:rPr>
              <a:t>// member initializer</a:t>
            </a:r>
            <a:br>
              <a:rPr lang="en-US" u="none" strike="noStrike" baseline="0" dirty="0">
                <a:solidFill>
                  <a:srgbClr val="00BF00"/>
                </a:solidFill>
                <a:latin typeface="Consolas" panose="020B0609020204030204" pitchFamily="49" charset="0"/>
              </a:rPr>
            </a:br>
            <a:r>
              <a:rPr lang="en-US" u="none" strike="noStrike" baseline="0" dirty="0">
                <a:solidFill>
                  <a:srgbClr val="000000"/>
                </a:solidFill>
                <a:latin typeface="Consolas" panose="020B0609020204030204" pitchFamily="49" charset="0"/>
              </a:rPr>
              <a:t>  </a:t>
            </a:r>
            <a:r>
              <a:rPr lang="en-US" u="none" strike="noStrike" baseline="0" dirty="0">
                <a:solidFill>
                  <a:srgbClr val="00BF00"/>
                </a:solidFill>
                <a:latin typeface="Consolas" panose="020B0609020204030204" pitchFamily="49" charset="0"/>
              </a:rPr>
              <a:t>// empty body</a:t>
            </a:r>
            <a:br>
              <a:rPr lang="en-US" u="none" strike="noStrike" baseline="0" dirty="0">
                <a:solidFill>
                  <a:srgbClr val="00BF00"/>
                </a:solidFill>
                <a:latin typeface="Consolas" panose="020B0609020204030204" pitchFamily="49" charset="0"/>
              </a:rPr>
            </a:br>
            <a:r>
              <a:rPr lang="en-US" u="none" strike="noStrike" baseline="0" dirty="0">
                <a:solidFill>
                  <a:srgbClr val="000000"/>
                </a:solidFill>
                <a:latin typeface="Consolas" panose="020B0609020204030204" pitchFamily="49" charset="0"/>
              </a:rPr>
              <a:t>}                                            </a:t>
            </a:r>
          </a:p>
          <a:p>
            <a:r>
              <a:rPr lang="en-US" u="none" strike="noStrike" baseline="0" dirty="0">
                <a:latin typeface="Cambria" panose="02040503050406030204" pitchFamily="18" charset="0"/>
              </a:rPr>
              <a:t>Normally, constructors are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A constructor’s parameter list specifies pieces of data required to initialize an object.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37535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FF8033"/>
                </a:solidFill>
                <a:latin typeface="Calibri" panose="020F0502020204030204" pitchFamily="34" charset="0"/>
              </a:rPr>
              <a:t>3.1 </a:t>
            </a:r>
            <a:r>
              <a:rPr lang="en-US" b="1" i="0" u="none" strike="noStrike" baseline="0" dirty="0">
                <a:solidFill>
                  <a:srgbClr val="3380E6"/>
                </a:solidFill>
                <a:latin typeface="Calibri" panose="020F0502020204030204" pitchFamily="34" charset="0"/>
              </a:rPr>
              <a:t>Introduction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Simple bank-account class.</a:t>
            </a:r>
          </a:p>
          <a:p>
            <a:pPr lvl="1"/>
            <a:r>
              <a:rPr lang="en-US" u="none" strike="noStrike" baseline="0" dirty="0">
                <a:latin typeface="Cambria" panose="02040503050406030204" pitchFamily="18" charset="0"/>
              </a:rPr>
              <a:t>Maintains as data members the attributes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and provides member functions for behaviors including </a:t>
            </a:r>
          </a:p>
          <a:p>
            <a:pPr lvl="2"/>
            <a:r>
              <a:rPr lang="en-US" u="none" strike="noStrike" baseline="0" dirty="0">
                <a:latin typeface="Cambria" panose="02040503050406030204" pitchFamily="18" charset="0"/>
              </a:rPr>
              <a:t>querying the balance (</a:t>
            </a:r>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a:t>
            </a:r>
          </a:p>
          <a:p>
            <a:pPr lvl="2"/>
            <a:r>
              <a:rPr lang="en-US" u="none" strike="noStrike" baseline="0" dirty="0">
                <a:latin typeface="Cambria" panose="02040503050406030204" pitchFamily="18" charset="0"/>
              </a:rPr>
              <a:t>making a deposit that increases the balance (</a:t>
            </a:r>
            <a:r>
              <a:rPr lang="en-US" u="none" strike="noStrike" baseline="0" dirty="0">
                <a:solidFill>
                  <a:srgbClr val="000000"/>
                </a:solidFill>
                <a:latin typeface="Consolas" panose="020B0609020204030204" pitchFamily="49" charset="0"/>
              </a:rPr>
              <a:t>deposit</a:t>
            </a:r>
            <a:r>
              <a:rPr lang="en-US" u="none" strike="noStrike" baseline="0" dirty="0">
                <a:solidFill>
                  <a:srgbClr val="000000"/>
                </a:solidFill>
                <a:latin typeface="Cambria" panose="02040503050406030204" pitchFamily="18" charset="0"/>
              </a:rPr>
              <a:t>) and </a:t>
            </a:r>
          </a:p>
          <a:p>
            <a:pPr lvl="2"/>
            <a:r>
              <a:rPr lang="en-US" u="none" strike="noStrike" baseline="0" dirty="0">
                <a:latin typeface="Cambria" panose="02040503050406030204" pitchFamily="18" charset="0"/>
              </a:rPr>
              <a:t>making a withdrawal that decreases the balance (</a:t>
            </a:r>
            <a:r>
              <a:rPr lang="en-US" u="none" strike="noStrike" baseline="0" dirty="0">
                <a:solidFill>
                  <a:srgbClr val="000000"/>
                </a:solidFill>
                <a:latin typeface="Consolas" panose="020B0609020204030204" pitchFamily="49" charset="0"/>
              </a:rPr>
              <a:t>withdraw</a:t>
            </a:r>
            <a:r>
              <a:rPr lang="en-US" u="none" strike="noStrike" baseline="0" dirty="0">
                <a:solidFill>
                  <a:srgbClr val="000000"/>
                </a:solidFill>
                <a:latin typeface="Cambria" panose="02040503050406030204" pitchFamily="18" charset="0"/>
              </a:rPr>
              <a:t>).</a:t>
            </a:r>
          </a:p>
          <a:p>
            <a:pPr lvl="1"/>
            <a:r>
              <a:rPr lang="en-US" u="none" strike="noStrike" baseline="0" dirty="0">
                <a:latin typeface="Cambria" panose="02040503050406030204" pitchFamily="18" charset="0"/>
              </a:rPr>
              <a:t>We’ll build the </a:t>
            </a:r>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deposit</a:t>
            </a:r>
            <a:r>
              <a:rPr lang="en-US" u="none" strike="noStrike" baseline="0" dirty="0">
                <a:solidFill>
                  <a:srgbClr val="000000"/>
                </a:solidFill>
                <a:latin typeface="Cambria" panose="02040503050406030204" pitchFamily="18" charset="0"/>
              </a:rPr>
              <a:t> member functions into the chapter’s examples.</a:t>
            </a:r>
          </a:p>
          <a:p>
            <a:pPr lvl="1"/>
            <a:r>
              <a:rPr lang="en-US" u="none" strike="noStrike" baseline="0" dirty="0">
                <a:latin typeface="Cambria" panose="02040503050406030204" pitchFamily="18" charset="0"/>
              </a:rPr>
              <a:t>You’ll add the </a:t>
            </a:r>
            <a:r>
              <a:rPr lang="en-US" u="none" strike="noStrike" baseline="0" dirty="0">
                <a:solidFill>
                  <a:srgbClr val="000000"/>
                </a:solidFill>
                <a:latin typeface="Consolas" panose="020B0609020204030204" pitchFamily="49" charset="0"/>
              </a:rPr>
              <a:t>withdraw</a:t>
            </a:r>
            <a:r>
              <a:rPr lang="en-US" u="none" strike="noStrike" baseline="0" dirty="0">
                <a:solidFill>
                  <a:srgbClr val="000000"/>
                </a:solidFill>
                <a:latin typeface="Cambria" panose="02040503050406030204" pitchFamily="18" charset="0"/>
              </a:rPr>
              <a:t> member function in Exercise 3.9.</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781589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021557" y="857250"/>
            <a:ext cx="7099697"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331879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3.4.1 Defining an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a:latin typeface="Cambria" panose="02040503050406030204" pitchFamily="18" charset="0"/>
              </a:rPr>
              <a:t>A </a:t>
            </a:r>
            <a:r>
              <a:rPr lang="en-US" u="none" strike="noStrike" baseline="0" dirty="0">
                <a:solidFill>
                  <a:srgbClr val="0000FF"/>
                </a:solidFill>
                <a:latin typeface="Cambria" panose="02040503050406030204" pitchFamily="18" charset="0"/>
              </a:rPr>
              <a:t>member-initializer list </a:t>
            </a:r>
            <a:r>
              <a:rPr lang="en-US" u="none" strike="noStrike" baseline="0" dirty="0">
                <a:latin typeface="Cambria" panose="02040503050406030204" pitchFamily="18" charset="0"/>
              </a:rPr>
              <a:t>initializes data members</a:t>
            </a:r>
            <a:r>
              <a:rPr lang="en-US" u="none" strike="noStrike" dirty="0">
                <a:latin typeface="Cambria" panose="02040503050406030204" pitchFamily="18" charset="0"/>
              </a:rPr>
              <a:t> (typically with argument values)</a:t>
            </a:r>
            <a:r>
              <a:rPr lang="en-US" u="none" strike="noStrike" baseline="0" dirty="0">
                <a:latin typeface="Cambria" panose="02040503050406030204" pitchFamily="18" charset="0"/>
              </a:rPr>
              <a:t>:</a:t>
            </a:r>
          </a:p>
          <a:p>
            <a:pPr marL="392113" lvl="1" indent="0">
              <a:buNone/>
            </a:pPr>
            <a:r>
              <a:rPr lang="en-US" u="none" strike="noStrike" baseline="0" dirty="0">
                <a:solidFill>
                  <a:srgbClr val="000000"/>
                </a:solidFill>
                <a:latin typeface="Consolas" panose="020B0609020204030204" pitchFamily="49" charset="0"/>
              </a:rPr>
              <a:t>	: name{</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onsolas" panose="020B0609020204030204" pitchFamily="49" charset="0"/>
              </a:rPr>
              <a:t>} </a:t>
            </a:r>
          </a:p>
          <a:p>
            <a:r>
              <a:rPr lang="en-US" u="none" strike="noStrike" baseline="0" dirty="0">
                <a:latin typeface="Cambria" panose="02040503050406030204" pitchFamily="18" charset="0"/>
              </a:rPr>
              <a:t>Member initializers appear between a constructor’s parameter list and the left brace that begins the constructor’s body.</a:t>
            </a:r>
          </a:p>
          <a:p>
            <a:r>
              <a:rPr lang="en-US" u="none" strike="noStrike" baseline="0" dirty="0">
                <a:latin typeface="Cambria" panose="02040503050406030204" pitchFamily="18" charset="0"/>
              </a:rPr>
              <a:t>Separated from the parameter list with a colon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a:t>
            </a:r>
          </a:p>
          <a:p>
            <a:r>
              <a:rPr lang="en-US" u="none" strike="noStrike" baseline="0" dirty="0">
                <a:latin typeface="Cambria" panose="02040503050406030204" pitchFamily="18" charset="0"/>
              </a:rPr>
              <a:t>Each member initializer consists of a data member’s variable name followed by parentheses containing the member’s initial value</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If a class contains more than one data member, each member initializer is separated from the next by a comma.</a:t>
            </a:r>
          </a:p>
          <a:p>
            <a:r>
              <a:rPr lang="en-US" u="none" strike="noStrike" baseline="0" dirty="0">
                <a:latin typeface="Cambria" panose="02040503050406030204" pitchFamily="18" charset="0"/>
              </a:rPr>
              <a:t>The member initializer list executes </a:t>
            </a:r>
            <a:r>
              <a:rPr lang="en-US" i="1" u="none" strike="noStrike" baseline="0" dirty="0">
                <a:latin typeface="Cambria" panose="02040503050406030204" pitchFamily="18" charset="0"/>
              </a:rPr>
              <a:t>before</a:t>
            </a:r>
            <a:r>
              <a:rPr lang="en-US" u="none" strike="noStrike" baseline="0" dirty="0">
                <a:latin typeface="Cambria" panose="02040503050406030204" pitchFamily="18" charset="0"/>
              </a:rPr>
              <a:t> the constructor’s body executes.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15528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2391"/>
            <a:ext cx="9144000" cy="28932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029270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3.4.1 Defining an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We declared this constructor </a:t>
            </a:r>
            <a:r>
              <a:rPr lang="en-US" u="none" strike="noStrike" baseline="0" dirty="0">
                <a:solidFill>
                  <a:srgbClr val="0000FF"/>
                </a:solidFill>
                <a:latin typeface="Lucida Sans Typewriter" panose="020B0509030504030204" pitchFamily="49" charset="0"/>
              </a:rPr>
              <a:t>explicit</a:t>
            </a:r>
            <a:r>
              <a:rPr lang="en-US" u="none" strike="noStrike" baseline="0" dirty="0">
                <a:latin typeface="Cambria" panose="02040503050406030204" pitchFamily="18" charset="0"/>
              </a:rPr>
              <a:t>, because it takes a single parameter—important for subtle reasons that you’ll learn in later chapters. </a:t>
            </a:r>
          </a:p>
          <a:p>
            <a:pPr lvl="1"/>
            <a:r>
              <a:rPr lang="en-US" u="none" strike="noStrike" baseline="0" dirty="0">
                <a:solidFill>
                  <a:srgbClr val="FF0000"/>
                </a:solidFill>
                <a:latin typeface="Cambria" panose="02040503050406030204" pitchFamily="18" charset="0"/>
              </a:rPr>
              <a:t>For now, declare all single-parameter constructors </a:t>
            </a:r>
            <a:r>
              <a:rPr lang="en-US" u="none" strike="noStrike" baseline="0" dirty="0">
                <a:solidFill>
                  <a:srgbClr val="FF0000"/>
                </a:solidFill>
                <a:latin typeface="Consolas" panose="020B0609020204030204" pitchFamily="49" charset="0"/>
              </a:rPr>
              <a:t>explicit</a:t>
            </a:r>
            <a:r>
              <a:rPr lang="en-US" u="none" strike="noStrike" baseline="0" dirty="0">
                <a:solidFill>
                  <a:srgbClr val="FF0000"/>
                </a:solidFill>
                <a:latin typeface="Cambria" panose="02040503050406030204" pitchFamily="18" charset="0"/>
              </a:rPr>
              <a:t>.</a:t>
            </a:r>
          </a:p>
          <a:p>
            <a:r>
              <a:rPr lang="en-US" u="none" strike="noStrike" baseline="0" dirty="0">
                <a:latin typeface="Cambria" panose="02040503050406030204" pitchFamily="18" charset="0"/>
              </a:rPr>
              <a:t>Constructors cannot specify return types</a:t>
            </a:r>
          </a:p>
          <a:p>
            <a:pPr lvl="1"/>
            <a:r>
              <a:rPr lang="en-US" u="none" strike="noStrike" baseline="0" dirty="0">
                <a:latin typeface="Cambria" panose="02040503050406030204" pitchFamily="18" charset="0"/>
              </a:rPr>
              <a:t>not even </a:t>
            </a:r>
            <a:r>
              <a:rPr lang="en-US" u="none" strike="noStrike" baseline="0" dirty="0">
                <a:solidFill>
                  <a:srgbClr val="000000"/>
                </a:solidFill>
                <a:latin typeface="Consolas" panose="020B0609020204030204" pitchFamily="49" charset="0"/>
              </a:rPr>
              <a:t>void</a:t>
            </a:r>
            <a:r>
              <a:rPr lang="en-US" dirty="0">
                <a:solidFill>
                  <a:srgbClr val="000000"/>
                </a:solidFill>
                <a:latin typeface="Times New Roman" panose="02020603050405020304" pitchFamily="18" charset="0"/>
              </a:rPr>
              <a:t>.</a:t>
            </a:r>
            <a:endParaRPr lang="en-US" u="none" strike="noStrike" baseline="0" dirty="0">
              <a:solidFill>
                <a:srgbClr val="000000"/>
              </a:solidFill>
              <a:latin typeface="Times New Roman" panose="02020603050405020304" pitchFamily="18" charset="0"/>
            </a:endParaRPr>
          </a:p>
          <a:p>
            <a:r>
              <a:rPr lang="en-US" u="none" strike="noStrike" baseline="0" dirty="0">
                <a:latin typeface="Cambria" panose="02040503050406030204" pitchFamily="18" charset="0"/>
              </a:rPr>
              <a:t>Constructors cannot be declared </a:t>
            </a:r>
            <a:r>
              <a:rPr lang="en-US" u="none" strike="noStrike" baseline="0" dirty="0" err="1">
                <a:solidFill>
                  <a:srgbClr val="000000"/>
                </a:solidFill>
                <a:latin typeface="Consolas" panose="020B0609020204030204" pitchFamily="49" charset="0"/>
              </a:rPr>
              <a:t>const</a:t>
            </a:r>
            <a:r>
              <a:rPr lang="en-US" u="none" strike="noStrike" baseline="0" dirty="0">
                <a:solidFill>
                  <a:srgbClr val="000000"/>
                </a:solidFill>
                <a:latin typeface="Cambria" panose="02040503050406030204" pitchFamily="18" charset="0"/>
              </a:rPr>
              <a:t> </a:t>
            </a:r>
          </a:p>
          <a:p>
            <a:pPr lvl="1"/>
            <a:r>
              <a:rPr lang="en-US" dirty="0">
                <a:solidFill>
                  <a:srgbClr val="000000"/>
                </a:solidFill>
                <a:latin typeface="Cambria" panose="02040503050406030204" pitchFamily="18" charset="0"/>
              </a:rPr>
              <a:t>I</a:t>
            </a:r>
            <a:r>
              <a:rPr lang="en-US" u="none" strike="noStrike" baseline="0" dirty="0">
                <a:solidFill>
                  <a:srgbClr val="000000"/>
                </a:solidFill>
                <a:latin typeface="Cambria" panose="02040503050406030204" pitchFamily="18" charset="0"/>
              </a:rPr>
              <a:t>nitializing an object modifies it.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81615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3.4.1 Defining an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Fig. 3.4: Constructor and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both have a parameter called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Though their identifiers are identical, the parameter in line 8 is a local variable of the constructor that’s not visible to member function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Similarly, the parameter in line 14 is a local variable of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that’s not visible to the constructor.</a:t>
            </a:r>
          </a:p>
          <a:p>
            <a:pPr lvl="1"/>
            <a:r>
              <a:rPr lang="en-US" u="none" strike="noStrike" baseline="0" dirty="0">
                <a:latin typeface="Cambria" panose="02040503050406030204" pitchFamily="18" charset="0"/>
              </a:rPr>
              <a:t>Such visibility is called scope</a:t>
            </a:r>
            <a:r>
              <a:rPr lang="en-US" u="none" strike="noStrike" baseline="0" dirty="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12041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3.4.2 Initializing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Objects When They’re Created</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When you create an object, C++ implicitly calls the class’s constructor to initialize that object.</a:t>
            </a:r>
          </a:p>
          <a:p>
            <a:r>
              <a:rPr lang="en-US" u="none" strike="noStrike" baseline="0" dirty="0">
                <a:latin typeface="Cambria" panose="02040503050406030204" pitchFamily="18" charset="0"/>
              </a:rPr>
              <a:t>If the constructor has parameters, you place the corresponding arguments in braces,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to the right of the object’s variable name.</a:t>
            </a:r>
          </a:p>
          <a:p>
            <a:r>
              <a:rPr lang="en-US" u="none" strike="noStrike" baseline="0" dirty="0">
                <a:latin typeface="Cambria" panose="02040503050406030204" pitchFamily="18" charset="0"/>
              </a:rPr>
              <a:t>Lines 15–16 use each object’s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 to obtain the names and show that they were initialized when the objects were created.</a:t>
            </a:r>
          </a:p>
          <a:p>
            <a:r>
              <a:rPr lang="en-US" u="none" strike="noStrike" baseline="0" dirty="0">
                <a:latin typeface="Cambria" panose="02040503050406030204" pitchFamily="18" charset="0"/>
              </a:rPr>
              <a:t>The output shows different names, confirming that each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maintains its own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90442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41935"/>
            <a:ext cx="9143999" cy="6174129"/>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993091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3.4.2 Initializing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Objects When They’re Created (cont.)</a:t>
            </a:r>
          </a:p>
        </p:txBody>
      </p:sp>
      <p:sp>
        <p:nvSpPr>
          <p:cNvPr id="3" name="Text Placeholder 2"/>
          <p:cNvSpPr>
            <a:spLocks noGrp="1"/>
          </p:cNvSpPr>
          <p:nvPr>
            <p:ph type="body" idx="1"/>
          </p:nvPr>
        </p:nvSpPr>
        <p:spPr/>
        <p:txBody>
          <a:bodyPr>
            <a:normAutofit fontScale="77500" lnSpcReduction="20000"/>
          </a:bodyPr>
          <a:lstStyle/>
          <a:p>
            <a:r>
              <a:rPr lang="en-US" u="none" strike="noStrike" baseline="0" dirty="0">
                <a:latin typeface="Cambria" panose="02040503050406030204" pitchFamily="18" charset="0"/>
              </a:rPr>
              <a:t>Recall that line 10 of Fig. 3.1 </a:t>
            </a:r>
          </a:p>
          <a:p>
            <a:pPr marL="392113" lvl="1" indent="0">
              <a:buNone/>
            </a:pPr>
            <a:r>
              <a:rPr lang="en-US" u="none" strike="noStrike" baseline="0" dirty="0">
                <a:solidFill>
                  <a:srgbClr val="000000"/>
                </a:solidFill>
                <a:latin typeface="Consolas" panose="020B0609020204030204" pitchFamily="49" charset="0"/>
              </a:rPr>
              <a:t>	Account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onsolas" panose="020B0609020204030204" pitchFamily="49" charset="0"/>
              </a:rPr>
              <a:t>; </a:t>
            </a:r>
          </a:p>
          <a:p>
            <a:r>
              <a:rPr lang="en-US" u="none" strike="noStrike" baseline="0" dirty="0">
                <a:latin typeface="Cambria" panose="02040503050406030204" pitchFamily="18" charset="0"/>
              </a:rPr>
              <a:t>creates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without placing braces to the right of the object’s variable name.</a:t>
            </a:r>
          </a:p>
          <a:p>
            <a:r>
              <a:rPr lang="en-US" u="none" strike="noStrike" baseline="0" dirty="0">
                <a:latin typeface="Cambria" panose="02040503050406030204" pitchFamily="18" charset="0"/>
              </a:rPr>
              <a:t>In this case, C++ implicitly calls the class’s </a:t>
            </a:r>
            <a:r>
              <a:rPr lang="en-US" u="none" strike="noStrike" baseline="0" dirty="0">
                <a:solidFill>
                  <a:srgbClr val="0000FF"/>
                </a:solidFill>
                <a:latin typeface="Cambria" panose="02040503050406030204" pitchFamily="18" charset="0"/>
              </a:rPr>
              <a:t>default constructor</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In any class that does not explicitly define a constructor, the compiler provides a default constructor with no parameters.</a:t>
            </a:r>
          </a:p>
          <a:p>
            <a:r>
              <a:rPr lang="en-US" u="none" strike="noStrike" baseline="0" dirty="0">
                <a:latin typeface="Cambria" panose="02040503050406030204" pitchFamily="18" charset="0"/>
              </a:rPr>
              <a:t>The default constructor does not initialize the class’s fundamental-type data members, but does call the default constructor for each data member that’s an object of another class.</a:t>
            </a:r>
          </a:p>
          <a:p>
            <a:pPr lvl="1"/>
            <a:r>
              <a:rPr lang="en-US" u="none" strike="noStrike" baseline="0" dirty="0">
                <a:latin typeface="Cambria" panose="02040503050406030204" pitchFamily="18" charset="0"/>
              </a:rPr>
              <a:t>In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class of Fig. 3.2, the class’s default constructor calls class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’s default constructor to initialize the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to the empty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An uninitialized fundamental-type variable contains an undefined (“garbage”) value.</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89685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3.4.2 Initializing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Objects When They’re Created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There’s no default constructor in a class that defines a constructor</a:t>
            </a:r>
          </a:p>
          <a:p>
            <a:r>
              <a:rPr lang="en-US" u="none" strike="noStrike" baseline="0" dirty="0">
                <a:latin typeface="Cambria" panose="02040503050406030204" pitchFamily="18" charset="0"/>
              </a:rPr>
              <a:t>If you define a custom constructor for a class, the compiler will not create a default constructor for that class.</a:t>
            </a:r>
          </a:p>
          <a:p>
            <a:pPr lvl="1"/>
            <a:r>
              <a:rPr lang="en-US" u="none" strike="noStrike" baseline="0" dirty="0">
                <a:latin typeface="Cambria" panose="02040503050406030204" pitchFamily="18" charset="0"/>
              </a:rPr>
              <a:t>We’ll show later that C++11 allows you to force the compiler to create the default constructor even if you’ve defined non-default constructors.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1657497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4031"/>
            <a:ext cx="9144000" cy="3309938"/>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78647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FF8033"/>
                </a:solidFill>
                <a:latin typeface="Calibri" panose="020F0502020204030204" pitchFamily="34" charset="0"/>
              </a:rPr>
              <a:t>3.1 </a:t>
            </a:r>
            <a:r>
              <a:rPr lang="en-US" b="1" i="0" u="none" strike="noStrike" baseline="0" dirty="0">
                <a:solidFill>
                  <a:srgbClr val="3380E6"/>
                </a:solidFill>
                <a:latin typeface="Calibri" panose="020F0502020204030204" pitchFamily="34" charset="0"/>
              </a:rPr>
              <a:t>Introduction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Each class you create becomes a new type you can use to create objects, so C++ is an </a:t>
            </a:r>
            <a:r>
              <a:rPr lang="en-US" u="none" strike="noStrike" baseline="0" dirty="0">
                <a:solidFill>
                  <a:srgbClr val="0000FF"/>
                </a:solidFill>
                <a:latin typeface="Cambria" panose="02040503050406030204" pitchFamily="18" charset="0"/>
              </a:rPr>
              <a:t>extensible programming language</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If you become part of a development team in industry, you might work on applications that contain hundreds, or even thousands, of custom classes.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246496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3.4.3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 with a Constructor</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UML class diagram of Fig. 3.6 models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of Fig. 3.4, which has a constructor with a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parameter.</a:t>
            </a:r>
          </a:p>
          <a:p>
            <a:r>
              <a:rPr lang="en-US" u="none" strike="noStrike" baseline="0" dirty="0">
                <a:latin typeface="Cambria" panose="02040503050406030204" pitchFamily="18" charset="0"/>
              </a:rPr>
              <a:t>Like operations, the UML models constructors in the third compartment of a class diagram.</a:t>
            </a:r>
          </a:p>
          <a:p>
            <a:r>
              <a:rPr lang="en-US" u="none" strike="noStrike" baseline="0" dirty="0">
                <a:latin typeface="Cambria" panose="02040503050406030204" pitchFamily="18" charset="0"/>
              </a:rPr>
              <a:t>To distinguish a constructor from the class’s operations, the UML requires that the word “constructor” be enclosed in </a:t>
            </a:r>
            <a:r>
              <a:rPr lang="en-US" u="none" strike="noStrike" baseline="0" dirty="0">
                <a:solidFill>
                  <a:srgbClr val="0000FF"/>
                </a:solidFill>
                <a:latin typeface="Cambria" panose="02040503050406030204" pitchFamily="18" charset="0"/>
              </a:rPr>
              <a:t>guillemets </a:t>
            </a:r>
            <a:r>
              <a:rPr lang="en-US" u="none" strike="noStrike" baseline="0" dirty="0">
                <a:latin typeface="Cambria" panose="02040503050406030204" pitchFamily="18" charset="0"/>
              </a:rPr>
              <a:t>(</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and</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and placed before the constructor’s name.</a:t>
            </a:r>
          </a:p>
          <a:p>
            <a:pPr lvl="1"/>
            <a:r>
              <a:rPr lang="en-US" u="none" strike="noStrike" baseline="0" dirty="0">
                <a:latin typeface="Cambria" panose="02040503050406030204" pitchFamily="18" charset="0"/>
              </a:rPr>
              <a:t>It’s customary to list constructors before other operations in the third compartment.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676556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6185"/>
            <a:ext cx="9144000" cy="31444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845717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3.5 </a:t>
            </a:r>
            <a:r>
              <a:rPr lang="en-US" b="1" i="0" u="none" strike="noStrike" baseline="0" dirty="0">
                <a:solidFill>
                  <a:srgbClr val="3380E6"/>
                </a:solidFill>
                <a:latin typeface="Calibri" panose="020F0502020204030204" pitchFamily="34" charset="0"/>
              </a:rPr>
              <a:t>Software Engineering with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Set and get member functions can validate attempts to modify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data and control how that data is presented to the caller, respectively—compelling software engineering benefits.</a:t>
            </a:r>
          </a:p>
          <a:p>
            <a:r>
              <a:rPr lang="en-US" u="none" strike="noStrike" baseline="0" dirty="0">
                <a:latin typeface="Cambria" panose="02040503050406030204" pitchFamily="18" charset="0"/>
              </a:rPr>
              <a:t>If a data member were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any </a:t>
            </a:r>
            <a:r>
              <a:rPr lang="en-US" u="none" strike="noStrike" baseline="0" dirty="0">
                <a:solidFill>
                  <a:srgbClr val="0000FF"/>
                </a:solidFill>
                <a:latin typeface="Cambria" panose="02040503050406030204" pitchFamily="18" charset="0"/>
              </a:rPr>
              <a:t>client of the class</a:t>
            </a:r>
            <a:r>
              <a:rPr lang="en-US" u="none" strike="noStrike" baseline="0" dirty="0">
                <a:latin typeface="Cambria" panose="02040503050406030204" pitchFamily="18" charset="0"/>
              </a:rPr>
              <a:t>—that is, any other code that calls the class’s member functions—could see the data and do whatever it wanted with it, including setting it to an invalid value.</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067826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3.5 </a:t>
            </a:r>
            <a:r>
              <a:rPr lang="en-US" b="1" i="0" u="none" strike="noStrike" baseline="0" dirty="0">
                <a:solidFill>
                  <a:srgbClr val="3380E6"/>
                </a:solidFill>
                <a:latin typeface="Calibri" panose="020F0502020204030204" pitchFamily="34" charset="0"/>
              </a:rPr>
              <a:t>Software Engineering with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i="1" u="none" strike="noStrike" baseline="0" dirty="0">
                <a:latin typeface="Cambria" panose="02040503050406030204" pitchFamily="18" charset="0"/>
              </a:rPr>
              <a:t>Set</a:t>
            </a:r>
            <a:r>
              <a:rPr lang="en-US" u="none" strike="noStrike" baseline="0" dirty="0">
                <a:latin typeface="Cambria" panose="02040503050406030204" pitchFamily="18" charset="0"/>
              </a:rPr>
              <a:t> functions can be programmed to validate their arguments and reject any attempts to set the data to bad values, such as </a:t>
            </a:r>
          </a:p>
          <a:p>
            <a:pPr lvl="1"/>
            <a:r>
              <a:rPr lang="en-US" u="none" strike="noStrike" baseline="0" dirty="0">
                <a:latin typeface="Cambria" panose="02040503050406030204" pitchFamily="18" charset="0"/>
              </a:rPr>
              <a:t>a negative body temperature</a:t>
            </a:r>
          </a:p>
          <a:p>
            <a:pPr lvl="1"/>
            <a:r>
              <a:rPr lang="en-US" u="none" strike="noStrike" baseline="0" dirty="0">
                <a:latin typeface="Cambria" panose="02040503050406030204" pitchFamily="18" charset="0"/>
              </a:rPr>
              <a:t>a day in March outside the range 1 through 31</a:t>
            </a:r>
          </a:p>
          <a:p>
            <a:pPr lvl="1"/>
            <a:r>
              <a:rPr lang="en-US" u="none" strike="noStrike" baseline="0" dirty="0">
                <a:latin typeface="Cambria" panose="02040503050406030204" pitchFamily="18" charset="0"/>
              </a:rPr>
              <a:t>a product code not in the company’s product catalog, etc.</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26828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3.5 </a:t>
            </a:r>
            <a:r>
              <a:rPr lang="en-US" b="1" i="0" u="none" strike="noStrike" baseline="0" dirty="0">
                <a:solidFill>
                  <a:srgbClr val="3380E6"/>
                </a:solidFill>
                <a:latin typeface="Calibri" panose="020F0502020204030204" pitchFamily="34" charset="0"/>
              </a:rPr>
              <a:t>Software Engineering with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sz="2400" u="none" strike="noStrike" baseline="0" dirty="0">
                <a:latin typeface="Cambria" panose="02040503050406030204" pitchFamily="18" charset="0"/>
              </a:rPr>
              <a:t>A get function can present the data in a different form, while the actual data representation remains hidden from the user.</a:t>
            </a:r>
          </a:p>
          <a:p>
            <a:pPr lvl="1"/>
            <a:r>
              <a:rPr lang="en-US" sz="2000" u="none" strike="noStrike" baseline="0" dirty="0">
                <a:latin typeface="Cambria" panose="02040503050406030204" pitchFamily="18" charset="0"/>
              </a:rPr>
              <a:t>A </a:t>
            </a:r>
            <a:r>
              <a:rPr lang="en-US" sz="2000" u="none" strike="noStrike" baseline="0" dirty="0">
                <a:latin typeface="Lucida Sans Typewriter" panose="020B0509030504030204" pitchFamily="49" charset="0"/>
              </a:rPr>
              <a:t>Grade</a:t>
            </a:r>
            <a:r>
              <a:rPr lang="en-US" sz="2000" u="none" strike="noStrike" baseline="0" dirty="0">
                <a:latin typeface="Cambria" panose="02040503050406030204" pitchFamily="18" charset="0"/>
              </a:rPr>
              <a:t> class might store a </a:t>
            </a:r>
            <a:r>
              <a:rPr lang="en-US" sz="2000" u="none" strike="noStrike" baseline="0" dirty="0">
                <a:solidFill>
                  <a:srgbClr val="000000"/>
                </a:solidFill>
                <a:latin typeface="Consolas" panose="020B0609020204030204" pitchFamily="49" charset="0"/>
              </a:rPr>
              <a:t>grade</a:t>
            </a:r>
            <a:r>
              <a:rPr lang="en-US" sz="2000" u="none" strike="noStrike" baseline="0" dirty="0">
                <a:solidFill>
                  <a:srgbClr val="000000"/>
                </a:solidFill>
                <a:latin typeface="Cambria" panose="02040503050406030204" pitchFamily="18" charset="0"/>
              </a:rPr>
              <a:t> data member as an </a:t>
            </a:r>
            <a:r>
              <a:rPr lang="en-US" sz="2000" u="none" strike="noStrike" baseline="0" dirty="0" err="1">
                <a:solidFill>
                  <a:srgbClr val="000000"/>
                </a:solidFill>
                <a:latin typeface="Consolas" panose="020B0609020204030204" pitchFamily="49" charset="0"/>
              </a:rPr>
              <a:t>int</a:t>
            </a:r>
            <a:r>
              <a:rPr lang="en-US" sz="2000" u="none" strike="noStrike" baseline="0" dirty="0">
                <a:solidFill>
                  <a:srgbClr val="000000"/>
                </a:solidFill>
                <a:latin typeface="Cambria" panose="02040503050406030204" pitchFamily="18" charset="0"/>
              </a:rPr>
              <a:t> between 0 and 100, but a </a:t>
            </a:r>
            <a:r>
              <a:rPr lang="en-US" sz="2000" u="none" strike="noStrike" baseline="0" dirty="0" err="1">
                <a:solidFill>
                  <a:srgbClr val="000000"/>
                </a:solidFill>
                <a:latin typeface="Consolas" panose="020B0609020204030204" pitchFamily="49" charset="0"/>
              </a:rPr>
              <a:t>getGrade</a:t>
            </a:r>
            <a:r>
              <a:rPr lang="en-US" sz="2000" u="none" strike="noStrike" baseline="0" dirty="0">
                <a:solidFill>
                  <a:srgbClr val="000000"/>
                </a:solidFill>
                <a:latin typeface="Cambria" panose="02040503050406030204" pitchFamily="18" charset="0"/>
              </a:rPr>
              <a:t> member function might return a letter grade as a </a:t>
            </a:r>
            <a:r>
              <a:rPr lang="en-US" sz="2000" u="none" strike="noStrike" baseline="0" dirty="0">
                <a:solidFill>
                  <a:srgbClr val="000000"/>
                </a:solidFill>
                <a:latin typeface="Consolas" panose="020B0609020204030204" pitchFamily="49" charset="0"/>
              </a:rPr>
              <a:t>string</a:t>
            </a:r>
            <a:r>
              <a:rPr lang="en-US" sz="2000" u="none" strike="noStrike" baseline="0" dirty="0">
                <a:solidFill>
                  <a:srgbClr val="000000"/>
                </a:solidFill>
                <a:latin typeface="Cambria" panose="02040503050406030204" pitchFamily="18" charset="0"/>
              </a:rPr>
              <a:t>, such as </a:t>
            </a:r>
            <a:r>
              <a:rPr lang="en-US" sz="2000" u="none" strike="noStrike" baseline="0" dirty="0">
                <a:solidFill>
                  <a:srgbClr val="000000"/>
                </a:solidFill>
                <a:latin typeface="Consolas" panose="020B0609020204030204" pitchFamily="49" charset="0"/>
              </a:rPr>
              <a:t>"A"</a:t>
            </a:r>
            <a:r>
              <a:rPr lang="en-US" sz="2000" u="none" strike="noStrike" baseline="0" dirty="0">
                <a:solidFill>
                  <a:srgbClr val="000000"/>
                </a:solidFill>
                <a:latin typeface="Cambria" panose="02040503050406030204" pitchFamily="18" charset="0"/>
              </a:rPr>
              <a:t> for grades between 90 and 100, </a:t>
            </a:r>
            <a:r>
              <a:rPr lang="en-US" sz="2000" u="none" strike="noStrike" baseline="0" dirty="0">
                <a:solidFill>
                  <a:srgbClr val="000000"/>
                </a:solidFill>
                <a:latin typeface="Consolas" panose="020B0609020204030204" pitchFamily="49" charset="0"/>
              </a:rPr>
              <a:t>"B"</a:t>
            </a:r>
            <a:r>
              <a:rPr lang="en-US" sz="2000" u="none" strike="noStrike" baseline="0" dirty="0">
                <a:solidFill>
                  <a:srgbClr val="000000"/>
                </a:solidFill>
                <a:latin typeface="Cambria" panose="02040503050406030204" pitchFamily="18" charset="0"/>
              </a:rPr>
              <a:t> for grades between 80 and 89, etc.</a:t>
            </a:r>
          </a:p>
          <a:p>
            <a:r>
              <a:rPr lang="en-US" sz="2400" u="none" strike="noStrike" baseline="0" dirty="0">
                <a:latin typeface="Cambria" panose="02040503050406030204" pitchFamily="18" charset="0"/>
              </a:rPr>
              <a:t>Tightly controlling the access to and presentation of </a:t>
            </a:r>
            <a:r>
              <a:rPr lang="en-US" sz="2400" u="none" strike="noStrike" baseline="0" dirty="0">
                <a:latin typeface="Lucida Sans Typewriter" panose="020B0509030504030204" pitchFamily="49" charset="0"/>
              </a:rPr>
              <a:t>private</a:t>
            </a:r>
            <a:r>
              <a:rPr lang="en-US" sz="2400" u="none" strike="noStrike" baseline="0" dirty="0">
                <a:latin typeface="Cambria" panose="02040503050406030204" pitchFamily="18" charset="0"/>
              </a:rPr>
              <a:t> data can greatly reduce errors, while increasing the robustness, security and usability of your programs.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2098666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3.5 </a:t>
            </a:r>
            <a:r>
              <a:rPr lang="en-US" b="1" i="0" u="none" strike="noStrike" baseline="0" dirty="0">
                <a:solidFill>
                  <a:srgbClr val="3380E6"/>
                </a:solidFill>
                <a:latin typeface="Calibri" panose="020F0502020204030204" pitchFamily="34" charset="0"/>
              </a:rPr>
              <a:t>Software Engineering with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You can think of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as shown in Fig. 3.7.</a:t>
            </a:r>
          </a:p>
          <a:p>
            <a:r>
              <a:rPr lang="en-US" u="none" strike="noStrike" baseline="0" dirty="0">
                <a:latin typeface="Cambria" panose="02040503050406030204" pitchFamily="18" charset="0"/>
              </a:rPr>
              <a:t>The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is hidden inside the object (represented by the inner circle containing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and protected by an outer layer of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member functions (represented by the outer circle containing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and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a:t>
            </a:r>
          </a:p>
          <a:p>
            <a:r>
              <a:rPr lang="en-US" u="none" strike="noStrike" baseline="0" dirty="0">
                <a:latin typeface="Cambria" panose="02040503050406030204" pitchFamily="18" charset="0"/>
              </a:rPr>
              <a:t>Any client code that needs to interact with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can do so only by calling the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member functions of the protective outer layer.</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645746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27523"/>
            <a:ext cx="9144000" cy="4602956"/>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4334338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64532"/>
            <a:ext cx="9144000" cy="2927747"/>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806253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9269"/>
            <a:ext cx="9144000" cy="33194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408641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3.6 </a:t>
            </a:r>
            <a:r>
              <a:rPr lang="en-US" b="1" i="0" u="none" strike="noStrike" baseline="0" dirty="0">
                <a:solidFill>
                  <a:srgbClr val="3380E6"/>
                </a:solidFill>
                <a:latin typeface="Consolas" panose="020B0609020204030204" pitchFamily="49" charset="0"/>
              </a:rPr>
              <a:t>Account</a:t>
            </a:r>
            <a:r>
              <a:rPr lang="en-US" b="1" i="0" u="none" strike="noStrike" baseline="0" dirty="0">
                <a:solidFill>
                  <a:srgbClr val="3380E6"/>
                </a:solidFill>
                <a:latin typeface="Calibri" panose="020F0502020204030204" pitchFamily="34" charset="0"/>
              </a:rPr>
              <a:t> Class with a Balance; Data Validation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We now define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class that maintains a bank account’s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in addition to the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For simplicity, we’ll use data type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to represent the account balance.</a:t>
            </a:r>
          </a:p>
          <a:p>
            <a:r>
              <a:rPr lang="en-US" u="none" strike="noStrike" baseline="0" dirty="0">
                <a:latin typeface="Cambria" panose="02040503050406030204" pitchFamily="18" charset="0"/>
              </a:rPr>
              <a:t>In Chapter 4, you’ll see how to represent numbers with decimal points</a:t>
            </a:r>
            <a:r>
              <a:rPr lang="en-US" u="none" strike="noStrike" baseline="0" dirty="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08437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FF8033"/>
                </a:solidFill>
                <a:latin typeface="Calibri" panose="020F0502020204030204" pitchFamily="34" charset="0"/>
              </a:rPr>
              <a:t>3.2 </a:t>
            </a:r>
            <a:r>
              <a:rPr lang="en-US" b="1" i="0" u="none" strike="noStrike" baseline="0" dirty="0">
                <a:solidFill>
                  <a:srgbClr val="3380E6"/>
                </a:solidFill>
                <a:latin typeface="Calibri" panose="020F0502020204030204" pitchFamily="34" charset="0"/>
              </a:rPr>
              <a:t>Test-Driving an </a:t>
            </a:r>
            <a:r>
              <a:rPr lang="en-US" b="1" i="0" u="none" strike="noStrike" baseline="0" dirty="0">
                <a:solidFill>
                  <a:srgbClr val="3380E6"/>
                </a:solidFill>
                <a:latin typeface="Consolas" panose="020B0609020204030204" pitchFamily="49" charset="0"/>
              </a:rPr>
              <a:t>Account</a:t>
            </a:r>
            <a:r>
              <a:rPr lang="en-US" b="1" i="0" u="none" strike="noStrike" baseline="0" dirty="0">
                <a:solidFill>
                  <a:srgbClr val="3380E6"/>
                </a:solidFill>
                <a:latin typeface="Calibri" panose="020F0502020204030204" pitchFamily="34" charset="0"/>
              </a:rPr>
              <a:t> Object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Classes cannot execute by themselves.</a:t>
            </a:r>
          </a:p>
          <a:p>
            <a:r>
              <a:rPr lang="en-US" u="none" strike="noStrike" baseline="0" dirty="0">
                <a:latin typeface="Cambria" panose="02040503050406030204" pitchFamily="18" charset="0"/>
              </a:rPr>
              <a:t>A </a:t>
            </a:r>
            <a:r>
              <a:rPr lang="en-US" u="none" strike="noStrike" baseline="0" dirty="0">
                <a:solidFill>
                  <a:srgbClr val="000000"/>
                </a:solidFill>
                <a:latin typeface="Consolas" panose="020B0609020204030204" pitchFamily="49" charset="0"/>
              </a:rPr>
              <a:t>Person</a:t>
            </a:r>
            <a:r>
              <a:rPr lang="en-US" u="none" strike="noStrike" baseline="0" dirty="0">
                <a:solidFill>
                  <a:srgbClr val="000000"/>
                </a:solidFill>
                <a:latin typeface="Cambria" panose="02040503050406030204" pitchFamily="18" charset="0"/>
              </a:rPr>
              <a:t> object can drive a </a:t>
            </a:r>
            <a:r>
              <a:rPr lang="en-US" u="none" strike="noStrike" baseline="0" dirty="0">
                <a:solidFill>
                  <a:srgbClr val="000000"/>
                </a:solidFill>
                <a:latin typeface="Consolas" panose="020B0609020204030204" pitchFamily="49" charset="0"/>
              </a:rPr>
              <a:t>Car</a:t>
            </a:r>
            <a:r>
              <a:rPr lang="en-US" u="none" strike="noStrike" baseline="0" dirty="0">
                <a:solidFill>
                  <a:srgbClr val="000000"/>
                </a:solidFill>
                <a:latin typeface="Cambria" panose="02040503050406030204" pitchFamily="18" charset="0"/>
              </a:rPr>
              <a:t> object by telling it what to do (go faster, go slower, turn left, turn right, etc.)—without knowing how the car’s internal mechanisms work.</a:t>
            </a:r>
          </a:p>
          <a:p>
            <a:r>
              <a:rPr lang="en-US" u="none" strike="noStrike" baseline="0" dirty="0">
                <a:latin typeface="Cambria" panose="02040503050406030204" pitchFamily="18" charset="0"/>
              </a:rPr>
              <a:t>Similarly, the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 function can “drive”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by calling its member functions—without knowing how the class is implemented.</a:t>
            </a:r>
          </a:p>
          <a:p>
            <a:r>
              <a:rPr lang="en-US" u="none" strike="noStrike" baseline="0" dirty="0">
                <a:latin typeface="Cambria" panose="02040503050406030204" pitchFamily="18" charset="0"/>
              </a:rPr>
              <a:t>In this sense,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 </a:t>
            </a:r>
            <a:r>
              <a:rPr lang="en-US" dirty="0">
                <a:solidFill>
                  <a:srgbClr val="000000"/>
                </a:solidFill>
                <a:latin typeface="Cambria" panose="02040503050406030204" pitchFamily="18" charset="0"/>
              </a:rPr>
              <a:t>(Fig. 3.1) </a:t>
            </a:r>
            <a:r>
              <a:rPr lang="en-US" u="none" strike="noStrike" baseline="0" dirty="0">
                <a:solidFill>
                  <a:srgbClr val="000000"/>
                </a:solidFill>
                <a:latin typeface="Cambria" panose="02040503050406030204" pitchFamily="18" charset="0"/>
              </a:rPr>
              <a:t>is referred to as a </a:t>
            </a:r>
            <a:r>
              <a:rPr lang="en-US" u="none" strike="noStrike" baseline="0" dirty="0">
                <a:solidFill>
                  <a:srgbClr val="0000FF"/>
                </a:solidFill>
                <a:latin typeface="Cambria" panose="02040503050406030204" pitchFamily="18" charset="0"/>
              </a:rPr>
              <a:t>driver program</a:t>
            </a:r>
            <a:r>
              <a:rPr lang="en-US" u="none" strike="noStrike" baseline="0" dirty="0">
                <a:solidFill>
                  <a:srgbClr val="0000FF"/>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1417596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3.6.1 Data Member </a:t>
            </a:r>
            <a:r>
              <a:rPr lang="en-US" b="0" i="0" u="none" strike="noStrike" baseline="0" dirty="0">
                <a:solidFill>
                  <a:srgbClr val="33B38C"/>
                </a:solidFill>
                <a:latin typeface="Consolas" panose="020B0609020204030204" pitchFamily="49" charset="0"/>
              </a:rPr>
              <a:t>balance</a:t>
            </a:r>
            <a:r>
              <a:rPr lang="en-US"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A typical bank services many accounts, each with its own balance.</a:t>
            </a:r>
          </a:p>
          <a:p>
            <a:r>
              <a:rPr lang="en-US" u="none" strike="noStrike" baseline="0" dirty="0">
                <a:latin typeface="Cambria" panose="02040503050406030204" pitchFamily="18" charset="0"/>
              </a:rPr>
              <a:t>In this updated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class (Fig. 3.8), line 42 </a:t>
            </a:r>
            <a:r>
              <a:rPr lang="en-US" dirty="0">
                <a:latin typeface="Cambria" panose="02040503050406030204" pitchFamily="18" charset="0"/>
              </a:rPr>
              <a:t>declares a data member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of type </a:t>
            </a:r>
            <a:r>
              <a:rPr lang="en-US" dirty="0" err="1">
                <a:solidFill>
                  <a:srgbClr val="000000"/>
                </a:solidFill>
                <a:latin typeface="Consolas" panose="020B0609020204030204" pitchFamily="49" charset="0"/>
              </a:rPr>
              <a:t>int</a:t>
            </a:r>
            <a:r>
              <a:rPr lang="en-US" dirty="0">
                <a:solidFill>
                  <a:srgbClr val="000000"/>
                </a:solidFill>
                <a:latin typeface="Cambria" panose="02040503050406030204" pitchFamily="18" charset="0"/>
              </a:rPr>
              <a:t> and initializes its value to </a:t>
            </a:r>
            <a:r>
              <a:rPr lang="en-US" dirty="0">
                <a:solidFill>
                  <a:srgbClr val="000000"/>
                </a:solidFill>
                <a:latin typeface="Consolas" panose="020B0609020204030204" pitchFamily="49" charset="0"/>
              </a:rPr>
              <a:t>0</a:t>
            </a:r>
            <a:endParaRPr lang="en-US" u="none" strike="noStrike" baseline="0" dirty="0">
              <a:solidFill>
                <a:srgbClr val="000000"/>
              </a:solidFill>
              <a:latin typeface="Cambria" panose="02040503050406030204" pitchFamily="18" charset="0"/>
            </a:endParaRPr>
          </a:p>
          <a:p>
            <a:pPr marL="392113" lvl="1" indent="0">
              <a:buNone/>
            </a:pPr>
            <a:r>
              <a:rPr lang="en-US" sz="1800" dirty="0">
                <a:solidFill>
                  <a:srgbClr val="0000FF"/>
                </a:solidFill>
                <a:latin typeface="Consolas" panose="020B0609020204030204" pitchFamily="49" charset="0"/>
              </a:rPr>
              <a:t>  </a:t>
            </a:r>
            <a:r>
              <a:rPr lang="en-US" sz="1800" u="none" strike="noStrike" baseline="0" dirty="0" err="1">
                <a:solidFill>
                  <a:srgbClr val="0000FF"/>
                </a:solidFill>
                <a:latin typeface="Consolas" panose="020B0609020204030204" pitchFamily="49" charset="0"/>
              </a:rPr>
              <a:t>int</a:t>
            </a:r>
            <a:r>
              <a:rPr lang="en-US" sz="1800" u="none" strike="noStrike" baseline="0" dirty="0">
                <a:solidFill>
                  <a:srgbClr val="000000"/>
                </a:solidFill>
                <a:latin typeface="Consolas" panose="020B0609020204030204" pitchFamily="49" charset="0"/>
              </a:rPr>
              <a:t> balance{</a:t>
            </a:r>
            <a:r>
              <a:rPr lang="en-US" sz="1800" u="none" strike="noStrike" baseline="0" dirty="0">
                <a:solidFill>
                  <a:srgbClr val="128AFF"/>
                </a:solidFill>
                <a:latin typeface="Consolas" panose="020B0609020204030204" pitchFamily="49" charset="0"/>
              </a:rPr>
              <a:t>0</a:t>
            </a:r>
            <a:r>
              <a:rPr lang="en-US" sz="1800" u="none" strike="noStrike" baseline="0" dirty="0">
                <a:solidFill>
                  <a:srgbClr val="000000"/>
                </a:solidFill>
                <a:latin typeface="Consolas" panose="020B0609020204030204" pitchFamily="49" charset="0"/>
              </a:rPr>
              <a:t>}; </a:t>
            </a:r>
            <a:r>
              <a:rPr lang="en-US" sz="1800" u="none" strike="noStrike" baseline="0" dirty="0">
                <a:solidFill>
                  <a:srgbClr val="00BF00"/>
                </a:solidFill>
                <a:latin typeface="Consolas" panose="020B0609020204030204" pitchFamily="49" charset="0"/>
              </a:rPr>
              <a:t>// data member with default initial value</a:t>
            </a:r>
            <a:endParaRPr lang="en-US" u="none" strike="noStrike" baseline="0" dirty="0">
              <a:solidFill>
                <a:srgbClr val="000000"/>
              </a:solidFill>
              <a:latin typeface="Times New Roman" panose="02020603050405020304" pitchFamily="18" charset="0"/>
            </a:endParaRPr>
          </a:p>
          <a:p>
            <a:r>
              <a:rPr lang="en-US" u="none" strike="noStrike" baseline="0" dirty="0">
                <a:latin typeface="Cambria" panose="02040503050406030204" pitchFamily="18" charset="0"/>
              </a:rPr>
              <a:t>This is known as an </a:t>
            </a:r>
            <a:r>
              <a:rPr lang="en-US" u="none" strike="noStrike" baseline="0" dirty="0">
                <a:solidFill>
                  <a:srgbClr val="0000FF"/>
                </a:solidFill>
                <a:latin typeface="Cambria" panose="02040503050406030204" pitchFamily="18" charset="0"/>
              </a:rPr>
              <a:t>in-class initializer </a:t>
            </a:r>
            <a:r>
              <a:rPr lang="en-US" u="none" strike="noStrike" baseline="0" dirty="0">
                <a:latin typeface="Cambria" panose="02040503050406030204" pitchFamily="18" charset="0"/>
              </a:rPr>
              <a:t>and was introduced in C++11.</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75309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47663" y="857250"/>
            <a:ext cx="8448675"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011549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91766" y="857250"/>
            <a:ext cx="7559278"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713650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169319"/>
            <a:ext cx="9144000" cy="25193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6155119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3.6.1 Data Member </a:t>
            </a:r>
            <a:r>
              <a:rPr lang="en-US" b="0" i="0" u="none" strike="noStrike" baseline="0" dirty="0">
                <a:solidFill>
                  <a:srgbClr val="33B38C"/>
                </a:solidFill>
                <a:latin typeface="Consolas" panose="020B0609020204030204" pitchFamily="49" charset="0"/>
              </a:rPr>
              <a:t>balance</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statements in lines 15, 22 and 28 use the variable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even though it was not declared in any of the member functions.</a:t>
            </a:r>
          </a:p>
          <a:p>
            <a:r>
              <a:rPr lang="en-US" u="none" strike="noStrike" baseline="0" dirty="0">
                <a:latin typeface="Cambria" panose="02040503050406030204" pitchFamily="18" charset="0"/>
              </a:rPr>
              <a:t>We can use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in these member functions because it’s a data member in the same class definition.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775300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3.6.2 Two-Parameter Constructor with Validation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It’s common for someone opening an account to deposit money immediately, so the constructor (lines 9–17) now receives a second parameter—</a:t>
            </a:r>
            <a:r>
              <a:rPr lang="en-US" u="none" strike="noStrike" baseline="0" dirty="0" err="1">
                <a:solidFill>
                  <a:srgbClr val="000000"/>
                </a:solidFill>
                <a:latin typeface="Consolas" panose="020B0609020204030204" pitchFamily="49" charset="0"/>
              </a:rPr>
              <a:t>initialBalance</a:t>
            </a:r>
            <a:r>
              <a:rPr lang="en-US" u="none" strike="noStrike" baseline="0" dirty="0">
                <a:solidFill>
                  <a:srgbClr val="000000"/>
                </a:solidFill>
                <a:latin typeface="Cambria" panose="02040503050406030204" pitchFamily="18" charset="0"/>
              </a:rPr>
              <a:t> of type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that represents the starting balance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We did not declare this constructor </a:t>
            </a:r>
            <a:r>
              <a:rPr lang="en-US" u="none" strike="noStrike" baseline="0" dirty="0">
                <a:solidFill>
                  <a:srgbClr val="000000"/>
                </a:solidFill>
                <a:latin typeface="Consolas" panose="020B0609020204030204" pitchFamily="49" charset="0"/>
              </a:rPr>
              <a:t>explicit</a:t>
            </a:r>
            <a:r>
              <a:rPr lang="en-US" u="none" strike="noStrike" baseline="0" dirty="0">
                <a:solidFill>
                  <a:srgbClr val="000000"/>
                </a:solidFill>
                <a:latin typeface="Cambria" panose="02040503050406030204" pitchFamily="18" charset="0"/>
              </a:rPr>
              <a:t> (as in Fig. 3.4), because this constructor has more than one parameter.</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52981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3.6.2 Two-Parameter Constructor with Validation (cont.)</a:t>
            </a:r>
          </a:p>
        </p:txBody>
      </p:sp>
      <p:sp>
        <p:nvSpPr>
          <p:cNvPr id="3" name="Text Placeholder 2"/>
          <p:cNvSpPr>
            <a:spLocks noGrp="1"/>
          </p:cNvSpPr>
          <p:nvPr>
            <p:ph type="body" idx="1"/>
          </p:nvPr>
        </p:nvSpPr>
        <p:spPr/>
        <p:txBody>
          <a:bodyPr>
            <a:normAutofit/>
          </a:bodyPr>
          <a:lstStyle/>
          <a:p>
            <a:r>
              <a:rPr lang="en-US" u="none" strike="noStrike" baseline="0" dirty="0">
                <a:latin typeface="Cambria" panose="02040503050406030204" pitchFamily="18" charset="0"/>
              </a:rPr>
              <a:t>Lines 14–16 of Fig. 3.8 </a:t>
            </a:r>
            <a:r>
              <a:rPr lang="en-US" dirty="0">
                <a:latin typeface="Cambria" panose="02040503050406030204" pitchFamily="18" charset="0"/>
              </a:rPr>
              <a:t>ensure that data member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is assigned parameter </a:t>
            </a:r>
            <a:r>
              <a:rPr lang="en-US" dirty="0" err="1">
                <a:solidFill>
                  <a:srgbClr val="000000"/>
                </a:solidFill>
                <a:latin typeface="Consolas" panose="020B0609020204030204" pitchFamily="49" charset="0"/>
              </a:rPr>
              <a:t>initialBalance</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value only if that value is greater than </a:t>
            </a:r>
            <a:r>
              <a:rPr lang="en-US" dirty="0">
                <a:solidFill>
                  <a:srgbClr val="000000"/>
                </a:solidFill>
                <a:latin typeface="Consolas" panose="020B0609020204030204" pitchFamily="49" charset="0"/>
              </a:rPr>
              <a:t>0</a:t>
            </a:r>
            <a:r>
              <a:rPr lang="en-US" dirty="0">
                <a:solidFill>
                  <a:srgbClr val="000000"/>
                </a:solidFill>
                <a:latin typeface="Cambria" panose="02040503050406030204" pitchFamily="18" charset="0"/>
              </a:rPr>
              <a:t>—this is known as </a:t>
            </a:r>
            <a:r>
              <a:rPr lang="en-US" dirty="0">
                <a:solidFill>
                  <a:srgbClr val="0000FF"/>
                </a:solidFill>
                <a:latin typeface="Cambria" panose="02040503050406030204" pitchFamily="18" charset="0"/>
              </a:rPr>
              <a:t>validation </a:t>
            </a:r>
            <a:r>
              <a:rPr lang="en-US" dirty="0">
                <a:latin typeface="Cambria" panose="02040503050406030204" pitchFamily="18" charset="0"/>
              </a:rPr>
              <a:t>or</a:t>
            </a:r>
            <a:r>
              <a:rPr lang="en-US" dirty="0">
                <a:solidFill>
                  <a:srgbClr val="0000FF"/>
                </a:solidFill>
                <a:latin typeface="Cambria" panose="02040503050406030204" pitchFamily="18" charset="0"/>
              </a:rPr>
              <a:t> validity checking</a:t>
            </a:r>
            <a:r>
              <a:rPr lang="en-US" u="none" strike="noStrike" baseline="0" dirty="0">
                <a:latin typeface="Cambria" panose="02040503050406030204" pitchFamily="18" charset="0"/>
              </a:rPr>
              <a:t> </a:t>
            </a:r>
          </a:p>
          <a:p>
            <a:pPr marL="630238" lvl="2" indent="0">
              <a:buNone/>
            </a:pPr>
            <a:r>
              <a:rPr lang="en-US" sz="1600" u="none" strike="noStrike" baseline="0" dirty="0">
                <a:solidFill>
                  <a:srgbClr val="0000FF"/>
                </a:solidFill>
                <a:latin typeface="Consolas" panose="020B0609020204030204" pitchFamily="49" charset="0"/>
              </a:rPr>
              <a:t>if</a:t>
            </a:r>
            <a:r>
              <a:rPr lang="en-US" sz="1600" u="none" strike="noStrike" baseline="0" dirty="0">
                <a:solidFill>
                  <a:srgbClr val="000000"/>
                </a:solidFill>
                <a:latin typeface="Consolas" panose="020B0609020204030204" pitchFamily="49" charset="0"/>
              </a:rPr>
              <a:t> (</a:t>
            </a:r>
            <a:r>
              <a:rPr lang="en-US" sz="1600" u="none" strike="noStrike" baseline="0" dirty="0" err="1">
                <a:solidFill>
                  <a:srgbClr val="000000"/>
                </a:solidFill>
                <a:latin typeface="Consolas" panose="020B0609020204030204" pitchFamily="49" charset="0"/>
              </a:rPr>
              <a:t>initialBalance</a:t>
            </a:r>
            <a:r>
              <a:rPr lang="en-US" sz="1600" u="none" strike="noStrike" baseline="0" dirty="0">
                <a:solidFill>
                  <a:srgbClr val="000000"/>
                </a:solidFill>
                <a:latin typeface="Consolas" panose="020B0609020204030204" pitchFamily="49" charset="0"/>
              </a:rPr>
              <a:t> &gt; </a:t>
            </a:r>
            <a:r>
              <a:rPr lang="en-US" sz="1600" u="none" strike="noStrike" baseline="0" dirty="0">
                <a:solidFill>
                  <a:srgbClr val="128AFF"/>
                </a:solidFill>
                <a:latin typeface="Consolas" panose="020B0609020204030204" pitchFamily="49" charset="0"/>
              </a:rPr>
              <a:t>0</a:t>
            </a:r>
            <a:r>
              <a:rPr lang="en-US" sz="1600" u="none" strike="noStrike" baseline="0" dirty="0">
                <a:solidFill>
                  <a:srgbClr val="000000"/>
                </a:solidFill>
                <a:latin typeface="Consolas" panose="020B0609020204030204" pitchFamily="49" charset="0"/>
              </a:rPr>
              <a:t>) { </a:t>
            </a:r>
            <a:r>
              <a:rPr lang="en-US" sz="1600" u="none" strike="noStrike" baseline="0" dirty="0">
                <a:solidFill>
                  <a:srgbClr val="00BF00"/>
                </a:solidFill>
                <a:latin typeface="Consolas" panose="020B0609020204030204" pitchFamily="49" charset="0"/>
              </a:rPr>
              <a:t>// if the </a:t>
            </a:r>
            <a:r>
              <a:rPr lang="en-US" sz="1600" u="none" strike="noStrike" baseline="0" dirty="0" err="1">
                <a:solidFill>
                  <a:srgbClr val="00BF00"/>
                </a:solidFill>
                <a:latin typeface="Consolas" panose="020B0609020204030204" pitchFamily="49" charset="0"/>
              </a:rPr>
              <a:t>initialBalance</a:t>
            </a:r>
            <a:r>
              <a:rPr lang="en-US" sz="1600" u="none" strike="noStrike" baseline="0" dirty="0">
                <a:solidFill>
                  <a:srgbClr val="00BF00"/>
                </a:solidFill>
                <a:latin typeface="Consolas" panose="020B0609020204030204" pitchFamily="49" charset="0"/>
              </a:rPr>
              <a:t> is valid     </a:t>
            </a:r>
            <a:br>
              <a:rPr lang="en-US" sz="1600" u="none" strike="noStrike" baseline="0" dirty="0">
                <a:solidFill>
                  <a:srgbClr val="00BF00"/>
                </a:solidFill>
                <a:latin typeface="Consolas" panose="020B0609020204030204" pitchFamily="49" charset="0"/>
              </a:rPr>
            </a:br>
            <a:r>
              <a:rPr lang="en-US" sz="1600" u="none" strike="noStrike" baseline="0" dirty="0">
                <a:solidFill>
                  <a:srgbClr val="000000"/>
                </a:solidFill>
                <a:latin typeface="Consolas" panose="020B0609020204030204" pitchFamily="49" charset="0"/>
              </a:rPr>
              <a:t>   balance = </a:t>
            </a:r>
            <a:r>
              <a:rPr lang="en-US" sz="1600" u="none" strike="noStrike" baseline="0" dirty="0" err="1">
                <a:solidFill>
                  <a:srgbClr val="000000"/>
                </a:solidFill>
                <a:latin typeface="Consolas" panose="020B0609020204030204" pitchFamily="49" charset="0"/>
              </a:rPr>
              <a:t>initialBalance</a:t>
            </a:r>
            <a:r>
              <a:rPr lang="en-US" sz="1600" u="none" strike="noStrike" baseline="0" dirty="0">
                <a:solidFill>
                  <a:srgbClr val="000000"/>
                </a:solidFill>
                <a:latin typeface="Consolas" panose="020B0609020204030204" pitchFamily="49" charset="0"/>
              </a:rPr>
              <a:t>; </a:t>
            </a:r>
            <a:r>
              <a:rPr lang="en-US" sz="1600" u="none" strike="noStrike" baseline="0" dirty="0">
                <a:solidFill>
                  <a:srgbClr val="00BF00"/>
                </a:solidFill>
                <a:latin typeface="Consolas" panose="020B0609020204030204" pitchFamily="49" charset="0"/>
              </a:rPr>
              <a:t>// assign it to data member balance</a:t>
            </a:r>
            <a:br>
              <a:rPr lang="en-US" sz="1600" u="none" strike="noStrike" baseline="0" dirty="0">
                <a:solidFill>
                  <a:srgbClr val="00BF00"/>
                </a:solidFill>
                <a:latin typeface="Consolas" panose="020B0609020204030204" pitchFamily="49" charset="0"/>
              </a:rPr>
            </a:br>
            <a:r>
              <a:rPr lang="en-US" sz="1600" u="none" strike="noStrike" baseline="0" dirty="0">
                <a:solidFill>
                  <a:srgbClr val="000000"/>
                </a:solidFill>
                <a:latin typeface="Consolas" panose="020B0609020204030204" pitchFamily="49" charset="0"/>
              </a:rPr>
              <a:t>}</a:t>
            </a:r>
          </a:p>
          <a:p>
            <a:r>
              <a:rPr lang="en-US" u="none" strike="noStrike" baseline="0" dirty="0">
                <a:latin typeface="Cambria" panose="02040503050406030204" pitchFamily="18" charset="0"/>
              </a:rPr>
              <a:t>Otherwise,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remains at </a:t>
            </a:r>
            <a:r>
              <a:rPr lang="en-US" u="none" strike="noStrike" baseline="0" dirty="0">
                <a:solidFill>
                  <a:srgbClr val="000000"/>
                </a:solidFill>
                <a:latin typeface="Consolas" panose="020B0609020204030204" pitchFamily="49" charset="0"/>
              </a:rPr>
              <a:t>0</a:t>
            </a:r>
            <a:r>
              <a:rPr lang="en-US" u="none" strike="noStrike" baseline="0" dirty="0">
                <a:solidFill>
                  <a:srgbClr val="000000"/>
                </a:solidFill>
                <a:latin typeface="Cambria" panose="02040503050406030204" pitchFamily="18" charset="0"/>
              </a:rPr>
              <a:t>—its default initial value that was set at line 42 in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definition.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5306055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3.6.3 </a:t>
            </a:r>
            <a:r>
              <a:rPr lang="en-US" b="0" i="0" u="none" strike="noStrike" baseline="0" dirty="0">
                <a:solidFill>
                  <a:srgbClr val="33B38C"/>
                </a:solidFill>
                <a:latin typeface="Consolas" panose="020B0609020204030204" pitchFamily="49" charset="0"/>
              </a:rPr>
              <a:t>deposit</a:t>
            </a:r>
            <a:r>
              <a:rPr lang="en-US" b="1" i="0" u="none" strike="noStrike" baseline="0" dirty="0">
                <a:solidFill>
                  <a:srgbClr val="33B38C"/>
                </a:solidFill>
                <a:latin typeface="Calibri" panose="020F0502020204030204" pitchFamily="34" charset="0"/>
              </a:rPr>
              <a:t> Member Function with Validation</a:t>
            </a:r>
          </a:p>
        </p:txBody>
      </p:sp>
      <p:sp>
        <p:nvSpPr>
          <p:cNvPr id="3" name="Text Placeholder 2"/>
          <p:cNvSpPr>
            <a:spLocks noGrp="1"/>
          </p:cNvSpPr>
          <p:nvPr>
            <p:ph type="body" idx="1"/>
          </p:nvPr>
        </p:nvSpPr>
        <p:spPr/>
        <p:txBody>
          <a:bodyPr>
            <a:normAutofit lnSpcReduction="10000"/>
          </a:bodyPr>
          <a:lstStyle/>
          <a:p>
            <a:r>
              <a:rPr lang="en-US" u="none" strike="noStrike" baseline="0" dirty="0">
                <a:latin typeface="Cambria" panose="02040503050406030204" pitchFamily="18" charset="0"/>
              </a:rPr>
              <a:t>Member function </a:t>
            </a:r>
            <a:r>
              <a:rPr lang="en-US" u="none" strike="noStrike" baseline="0" dirty="0">
                <a:solidFill>
                  <a:srgbClr val="000000"/>
                </a:solidFill>
                <a:latin typeface="Consolas" panose="020B0609020204030204" pitchFamily="49" charset="0"/>
              </a:rPr>
              <a:t>deposit</a:t>
            </a:r>
            <a:r>
              <a:rPr lang="en-US" u="none" strike="noStrike" baseline="0" dirty="0">
                <a:solidFill>
                  <a:srgbClr val="000000"/>
                </a:solidFill>
                <a:latin typeface="Cambria" panose="02040503050406030204" pitchFamily="18" charset="0"/>
              </a:rPr>
              <a:t> (lines 20–24) does not return any data when it completes its task, so its return type is </a:t>
            </a:r>
            <a:r>
              <a:rPr lang="en-US" u="none" strike="noStrike" baseline="0" dirty="0">
                <a:solidFill>
                  <a:srgbClr val="000000"/>
                </a:solidFill>
                <a:latin typeface="Consolas" panose="020B0609020204030204" pitchFamily="49" charset="0"/>
              </a:rPr>
              <a:t>void</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The member function receives one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parameter named </a:t>
            </a:r>
            <a:r>
              <a:rPr lang="en-US" u="none" strike="noStrike" baseline="0" dirty="0" err="1">
                <a:solidFill>
                  <a:srgbClr val="000000"/>
                </a:solidFill>
                <a:latin typeface="Consolas" panose="020B0609020204030204" pitchFamily="49" charset="0"/>
              </a:rPr>
              <a:t>depositAmount</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Lines 21–23 </a:t>
            </a:r>
            <a:r>
              <a:rPr lang="en-US" dirty="0">
                <a:latin typeface="Cambria" panose="02040503050406030204" pitchFamily="18" charset="0"/>
              </a:rPr>
              <a:t>ensure that parameter </a:t>
            </a:r>
            <a:r>
              <a:rPr lang="en-US" dirty="0" err="1">
                <a:solidFill>
                  <a:srgbClr val="000000"/>
                </a:solidFill>
                <a:latin typeface="Consolas" panose="020B0609020204030204" pitchFamily="49" charset="0"/>
              </a:rPr>
              <a:t>depositAmount</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value is added to the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only if the parameter value is valid (i.e., greater than zero)—another example of validity checking.</a:t>
            </a:r>
            <a:endParaRPr lang="en-US" u="none" strike="noStrike" baseline="0" dirty="0">
              <a:latin typeface="Cambria" panose="02040503050406030204" pitchFamily="18" charset="0"/>
            </a:endParaRPr>
          </a:p>
          <a:p>
            <a:pPr marL="630238" lvl="2" indent="0">
              <a:buNone/>
            </a:pPr>
            <a:r>
              <a:rPr lang="en-US" sz="1700" u="none" strike="noStrike" baseline="0" dirty="0">
                <a:solidFill>
                  <a:srgbClr val="0000FF"/>
                </a:solidFill>
                <a:latin typeface="Consolas" panose="020B0609020204030204" pitchFamily="49" charset="0"/>
              </a:rPr>
              <a:t>if</a:t>
            </a:r>
            <a:r>
              <a:rPr lang="en-US" sz="1700" u="none" strike="noStrike" baseline="0" dirty="0">
                <a:solidFill>
                  <a:srgbClr val="000000"/>
                </a:solidFill>
                <a:latin typeface="Consolas" panose="020B0609020204030204" pitchFamily="49" charset="0"/>
              </a:rPr>
              <a:t> (</a:t>
            </a:r>
            <a:r>
              <a:rPr lang="en-US" sz="1700" u="none" strike="noStrike" baseline="0" dirty="0" err="1">
                <a:solidFill>
                  <a:srgbClr val="000000"/>
                </a:solidFill>
                <a:latin typeface="Consolas" panose="020B0609020204030204" pitchFamily="49" charset="0"/>
              </a:rPr>
              <a:t>depositAmount</a:t>
            </a:r>
            <a:r>
              <a:rPr lang="en-US" sz="1700" u="none" strike="noStrike" baseline="0" dirty="0">
                <a:solidFill>
                  <a:srgbClr val="000000"/>
                </a:solidFill>
                <a:latin typeface="Consolas" panose="020B0609020204030204" pitchFamily="49" charset="0"/>
              </a:rPr>
              <a:t> &gt; </a:t>
            </a:r>
            <a:r>
              <a:rPr lang="en-US" sz="1700" u="none" strike="noStrike" baseline="0" dirty="0">
                <a:solidFill>
                  <a:srgbClr val="128AFF"/>
                </a:solidFill>
                <a:latin typeface="Consolas" panose="020B0609020204030204" pitchFamily="49" charset="0"/>
              </a:rPr>
              <a:t>0</a:t>
            </a:r>
            <a:r>
              <a:rPr lang="en-US" sz="1700" u="none" strike="noStrike" baseline="0" dirty="0">
                <a:solidFill>
                  <a:srgbClr val="000000"/>
                </a:solidFill>
                <a:latin typeface="Consolas" panose="020B0609020204030204" pitchFamily="49" charset="0"/>
              </a:rPr>
              <a:t>) { </a:t>
            </a:r>
            <a:r>
              <a:rPr lang="en-US" sz="1700" u="none" strike="noStrike" baseline="0" dirty="0">
                <a:solidFill>
                  <a:srgbClr val="00BF00"/>
                </a:solidFill>
                <a:latin typeface="Consolas" panose="020B0609020204030204" pitchFamily="49" charset="0"/>
              </a:rPr>
              <a:t>// if the </a:t>
            </a:r>
            <a:r>
              <a:rPr lang="en-US" sz="1700" u="none" strike="noStrike" baseline="0" dirty="0" err="1">
                <a:solidFill>
                  <a:srgbClr val="00BF00"/>
                </a:solidFill>
                <a:latin typeface="Consolas" panose="020B0609020204030204" pitchFamily="49" charset="0"/>
              </a:rPr>
              <a:t>depositAmount</a:t>
            </a:r>
            <a:r>
              <a:rPr lang="en-US" sz="1700" u="none" strike="noStrike" baseline="0" dirty="0">
                <a:solidFill>
                  <a:srgbClr val="00BF00"/>
                </a:solidFill>
                <a:latin typeface="Consolas" panose="020B0609020204030204" pitchFamily="49" charset="0"/>
              </a:rPr>
              <a:t> is valid</a:t>
            </a:r>
            <a:br>
              <a:rPr lang="en-US" sz="1700" u="none" strike="noStrike" baseline="0" dirty="0">
                <a:solidFill>
                  <a:srgbClr val="00BF00"/>
                </a:solidFill>
                <a:latin typeface="Consolas" panose="020B0609020204030204" pitchFamily="49" charset="0"/>
              </a:rPr>
            </a:br>
            <a:r>
              <a:rPr lang="en-US" sz="1700" u="none" strike="noStrike" baseline="0" dirty="0">
                <a:solidFill>
                  <a:srgbClr val="000000"/>
                </a:solidFill>
                <a:latin typeface="Consolas" panose="020B0609020204030204" pitchFamily="49" charset="0"/>
              </a:rPr>
              <a:t>   balance = balance + </a:t>
            </a:r>
            <a:r>
              <a:rPr lang="en-US" sz="1700" u="none" strike="noStrike" baseline="0" dirty="0" err="1">
                <a:solidFill>
                  <a:srgbClr val="000000"/>
                </a:solidFill>
                <a:latin typeface="Consolas" panose="020B0609020204030204" pitchFamily="49" charset="0"/>
              </a:rPr>
              <a:t>depositAmount</a:t>
            </a:r>
            <a:r>
              <a:rPr lang="en-US" sz="1700" u="none" strike="noStrike" baseline="0" dirty="0">
                <a:solidFill>
                  <a:srgbClr val="000000"/>
                </a:solidFill>
                <a:latin typeface="Consolas" panose="020B0609020204030204" pitchFamily="49" charset="0"/>
              </a:rPr>
              <a:t>;</a:t>
            </a:r>
            <a:r>
              <a:rPr lang="en-US" sz="1700" u="none" strike="noStrike" baseline="0" dirty="0">
                <a:solidFill>
                  <a:srgbClr val="00BF00"/>
                </a:solidFill>
                <a:latin typeface="Consolas" panose="020B0609020204030204" pitchFamily="49" charset="0"/>
              </a:rPr>
              <a:t> // add it to the balance</a:t>
            </a:r>
            <a:br>
              <a:rPr lang="en-US" sz="1700" u="none" strike="noStrike" baseline="0" dirty="0">
                <a:solidFill>
                  <a:srgbClr val="00BF00"/>
                </a:solidFill>
                <a:latin typeface="Consolas" panose="020B0609020204030204" pitchFamily="49" charset="0"/>
              </a:rPr>
            </a:br>
            <a:r>
              <a:rPr lang="en-US" sz="1700" u="none" strike="noStrike" baseline="0" dirty="0">
                <a:solidFill>
                  <a:srgbClr val="000000"/>
                </a:solidFill>
                <a:latin typeface="Consolas" panose="020B0609020204030204" pitchFamily="49" charset="0"/>
              </a:rPr>
              <a:t>}</a:t>
            </a:r>
            <a:endParaRPr lang="en-US" u="none" strike="noStrike" baseline="0" dirty="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6688779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3.6.3 </a:t>
            </a:r>
            <a:r>
              <a:rPr lang="en-US" b="0" i="0" u="none" strike="noStrike" baseline="0" dirty="0">
                <a:solidFill>
                  <a:srgbClr val="33B38C"/>
                </a:solidFill>
                <a:latin typeface="Consolas" panose="020B0609020204030204" pitchFamily="49" charset="0"/>
              </a:rPr>
              <a:t>deposit</a:t>
            </a:r>
            <a:r>
              <a:rPr lang="en-US" b="1" i="0" u="none" strike="noStrike" baseline="0" dirty="0">
                <a:solidFill>
                  <a:srgbClr val="33B38C"/>
                </a:solidFill>
                <a:latin typeface="Calibri" panose="020F0502020204030204" pitchFamily="34" charset="0"/>
              </a:rPr>
              <a:t> Member Function with Validation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Line 22 first adds the current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and </a:t>
            </a:r>
            <a:r>
              <a:rPr lang="en-US" u="none" strike="noStrike" baseline="0" dirty="0" err="1">
                <a:solidFill>
                  <a:srgbClr val="000000"/>
                </a:solidFill>
                <a:latin typeface="Consolas" panose="020B0609020204030204" pitchFamily="49" charset="0"/>
              </a:rPr>
              <a:t>depositAmount</a:t>
            </a:r>
            <a:r>
              <a:rPr lang="en-US" u="none" strike="noStrike" baseline="0" dirty="0">
                <a:solidFill>
                  <a:srgbClr val="000000"/>
                </a:solidFill>
                <a:latin typeface="Cambria" panose="02040503050406030204" pitchFamily="18" charset="0"/>
              </a:rPr>
              <a:t>, forming a temporary sum which is then assigned to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replacing its prior value</a:t>
            </a:r>
          </a:p>
          <a:p>
            <a:r>
              <a:rPr lang="en-US" u="none" strike="noStrike" baseline="0" dirty="0">
                <a:latin typeface="Cambria" panose="02040503050406030204" pitchFamily="18" charset="0"/>
              </a:rPr>
              <a:t>It’s important to understand that the calculation </a:t>
            </a:r>
            <a:r>
              <a:rPr lang="en-US" u="none" strike="noStrike" baseline="0" dirty="0">
                <a:solidFill>
                  <a:srgbClr val="000000"/>
                </a:solidFill>
                <a:latin typeface="Consolas" panose="020B0609020204030204" pitchFamily="49" charset="0"/>
              </a:rPr>
              <a:t>balance + </a:t>
            </a:r>
            <a:r>
              <a:rPr lang="en-US" u="none" strike="noStrike" baseline="0" dirty="0" err="1">
                <a:solidFill>
                  <a:srgbClr val="000000"/>
                </a:solidFill>
                <a:latin typeface="Consolas" panose="020B0609020204030204" pitchFamily="49" charset="0"/>
              </a:rPr>
              <a:t>depositAmount</a:t>
            </a:r>
            <a:r>
              <a:rPr lang="en-US" u="none" strike="noStrike" baseline="0" dirty="0">
                <a:latin typeface="Cambria" panose="02040503050406030204" pitchFamily="18" charset="0"/>
              </a:rPr>
              <a:t> on the right side of the assignment operator does not modify the </a:t>
            </a:r>
            <a:r>
              <a:rPr lang="en-US" u="none" strike="noStrike" baseline="0" dirty="0">
                <a:latin typeface="Consolas" panose="020B0609020204030204" pitchFamily="49" charset="0"/>
              </a:rPr>
              <a:t>balance</a:t>
            </a:r>
            <a:r>
              <a:rPr lang="en-US" u="none" strike="noStrike" baseline="0" dirty="0">
                <a:latin typeface="Cambria" panose="02040503050406030204" pitchFamily="18" charset="0"/>
              </a:rPr>
              <a:t>—that’s why the assignment is necessary.</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3449925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3.6.4 </a:t>
            </a:r>
            <a:r>
              <a:rPr lang="en-US" b="0" i="0" u="none" strike="noStrike" baseline="0" dirty="0" err="1">
                <a:solidFill>
                  <a:srgbClr val="33B38C"/>
                </a:solidFill>
                <a:latin typeface="Consolas" panose="020B0609020204030204" pitchFamily="49" charset="0"/>
              </a:rPr>
              <a:t>getBalance</a:t>
            </a:r>
            <a:r>
              <a:rPr lang="en-US" b="1" i="0" u="none" strike="noStrike" baseline="0" dirty="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Member function </a:t>
            </a:r>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(lines 27–29) allows the class’s clients to obtain the value of a particular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object’s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The member function specifies return type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and an empty parameter list.</a:t>
            </a:r>
          </a:p>
          <a:p>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is declared </a:t>
            </a:r>
            <a:r>
              <a:rPr lang="en-US" u="none" strike="noStrike" baseline="0" dirty="0" err="1">
                <a:solidFill>
                  <a:srgbClr val="000000"/>
                </a:solidFill>
                <a:latin typeface="Consolas" panose="020B0609020204030204" pitchFamily="49" charset="0"/>
              </a:rPr>
              <a:t>const</a:t>
            </a:r>
            <a:r>
              <a:rPr lang="en-US" u="none" strike="noStrike" baseline="0" dirty="0">
                <a:solidFill>
                  <a:srgbClr val="000000"/>
                </a:solidFill>
                <a:latin typeface="Cambria" panose="02040503050406030204" pitchFamily="18" charset="0"/>
              </a:rPr>
              <a:t>, because the function does not, and should not, modify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on which it’s called.</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46316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7165"/>
            <a:ext cx="9143999" cy="6624531"/>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7300158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none" strike="noStrike" baseline="0" dirty="0">
                <a:solidFill>
                  <a:srgbClr val="33B38C"/>
                </a:solidFill>
                <a:latin typeface="Calibri" panose="020F0502020204030204" pitchFamily="34" charset="0"/>
              </a:rPr>
              <a:t>3.6.5 Manipulating </a:t>
            </a:r>
            <a:r>
              <a:rPr lang="en-US" u="none" strike="noStrike" baseline="0" dirty="0">
                <a:solidFill>
                  <a:srgbClr val="33B38C"/>
                </a:solidFill>
                <a:latin typeface="Consolas" panose="020B0609020204030204" pitchFamily="49" charset="0"/>
              </a:rPr>
              <a:t>Account</a:t>
            </a:r>
            <a:r>
              <a:rPr lang="en-US" u="none" strike="noStrike" baseline="0" dirty="0">
                <a:solidFill>
                  <a:srgbClr val="33B38C"/>
                </a:solidFill>
                <a:latin typeface="Calibri" panose="020F0502020204030204" pitchFamily="34" charset="0"/>
              </a:rPr>
              <a:t> Objects with Balances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a:latin typeface="Cambria" panose="02040503050406030204" pitchFamily="18" charset="0"/>
              </a:rPr>
              <a:t>The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of </a:t>
            </a:r>
            <a:r>
              <a:rPr lang="en-US" u="none" strike="noStrike" baseline="0" dirty="0">
                <a:solidFill>
                  <a:srgbClr val="000000"/>
                </a:solidFill>
                <a:latin typeface="Consolas" panose="020B0609020204030204" pitchFamily="49" charset="0"/>
              </a:rPr>
              <a:t>account2</a:t>
            </a:r>
            <a:r>
              <a:rPr lang="en-US" u="none" strike="noStrike" baseline="0" dirty="0">
                <a:solidFill>
                  <a:srgbClr val="000000"/>
                </a:solidFill>
                <a:latin typeface="Cambria" panose="02040503050406030204" pitchFamily="18" charset="0"/>
              </a:rPr>
              <a:t> is initially </a:t>
            </a:r>
            <a:r>
              <a:rPr lang="en-US" u="none" strike="noStrike" baseline="0" dirty="0">
                <a:solidFill>
                  <a:srgbClr val="000000"/>
                </a:solidFill>
                <a:latin typeface="Consolas" panose="020B0609020204030204" pitchFamily="49" charset="0"/>
              </a:rPr>
              <a:t>0</a:t>
            </a:r>
            <a:r>
              <a:rPr lang="en-US" u="none" strike="noStrike" baseline="0" dirty="0">
                <a:solidFill>
                  <a:srgbClr val="000000"/>
                </a:solidFill>
                <a:latin typeface="Cambria" panose="02040503050406030204" pitchFamily="18" charset="0"/>
              </a:rPr>
              <a:t>, because the constructor rejected the attempt to start </a:t>
            </a:r>
            <a:r>
              <a:rPr lang="en-US" u="none" strike="noStrike" baseline="0" dirty="0">
                <a:solidFill>
                  <a:srgbClr val="000000"/>
                </a:solidFill>
                <a:latin typeface="Consolas" panose="020B0609020204030204" pitchFamily="49" charset="0"/>
              </a:rPr>
              <a:t>account2</a:t>
            </a:r>
            <a:r>
              <a:rPr lang="en-US" u="none" strike="noStrike" baseline="0" dirty="0">
                <a:solidFill>
                  <a:srgbClr val="000000"/>
                </a:solidFill>
                <a:latin typeface="Cambria" panose="02040503050406030204" pitchFamily="18" charset="0"/>
              </a:rPr>
              <a:t> with a negative balance, so the data member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retains its default initial value.</a:t>
            </a:r>
          </a:p>
          <a:p>
            <a:r>
              <a:rPr lang="en-US" u="none" strike="noStrike" baseline="0" dirty="0">
                <a:latin typeface="Cambria" panose="02040503050406030204" pitchFamily="18" charset="0"/>
              </a:rPr>
              <a:t>The six statements at lines 14–15, 16–17, 26–27, 28–29, 37–38 and 39–40 are almost identical.</a:t>
            </a:r>
          </a:p>
          <a:p>
            <a:pPr lvl="1"/>
            <a:r>
              <a:rPr lang="en-US" u="none" strike="noStrike" baseline="0" dirty="0">
                <a:latin typeface="Cambria" panose="02040503050406030204" pitchFamily="18" charset="0"/>
              </a:rPr>
              <a:t>Each outputs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and differs only in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object’s name—</a:t>
            </a:r>
            <a:r>
              <a:rPr lang="en-US" u="none" strike="noStrike" baseline="0" dirty="0">
                <a:solidFill>
                  <a:srgbClr val="000000"/>
                </a:solidFill>
                <a:latin typeface="Consolas" panose="020B0609020204030204" pitchFamily="49" charset="0"/>
              </a:rPr>
              <a:t>account1</a:t>
            </a:r>
            <a:r>
              <a:rPr lang="en-US" u="none" strike="noStrike" baseline="0" dirty="0">
                <a:solidFill>
                  <a:srgbClr val="000000"/>
                </a:solidFill>
                <a:latin typeface="Cambria" panose="02040503050406030204" pitchFamily="18" charset="0"/>
              </a:rPr>
              <a:t> or </a:t>
            </a:r>
            <a:r>
              <a:rPr lang="en-US" u="none" strike="noStrike" baseline="0" dirty="0">
                <a:solidFill>
                  <a:srgbClr val="000000"/>
                </a:solidFill>
                <a:latin typeface="Consolas" panose="020B0609020204030204" pitchFamily="49" charset="0"/>
              </a:rPr>
              <a:t>account2</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Duplicate code can create code maintenance </a:t>
            </a:r>
            <a:r>
              <a:rPr lang="en-US" u="none" strike="noStrike" baseline="0" dirty="0" err="1">
                <a:latin typeface="Cambria" panose="02040503050406030204" pitchFamily="18" charset="0"/>
              </a:rPr>
              <a:t>prob.lems</a:t>
            </a:r>
            <a:endParaRPr lang="en-US" u="none" strike="noStrike" baseline="0" dirty="0">
              <a:latin typeface="Cambria" panose="02040503050406030204" pitchFamily="18" charset="0"/>
            </a:endParaRPr>
          </a:p>
          <a:p>
            <a:pPr lvl="1"/>
            <a:r>
              <a:rPr lang="en-US" u="none" strike="noStrike" baseline="0" dirty="0">
                <a:latin typeface="Cambria" panose="02040503050406030204" pitchFamily="18" charset="0"/>
              </a:rPr>
              <a:t>For example, if six copies of the same code all have the same error to fix or the same update to be made, you must make that change six times, without making errors.</a:t>
            </a:r>
          </a:p>
          <a:p>
            <a:pPr lvl="1"/>
            <a:r>
              <a:rPr lang="en-US" u="none" strike="noStrike" baseline="0" dirty="0">
                <a:latin typeface="Cambria" panose="02040503050406030204" pitchFamily="18" charset="0"/>
              </a:rPr>
              <a:t>Exercise 3.13 asks you to include function </a:t>
            </a:r>
            <a:r>
              <a:rPr lang="en-US" u="none" strike="noStrike" baseline="0" dirty="0" err="1">
                <a:solidFill>
                  <a:srgbClr val="000000"/>
                </a:solidFill>
                <a:latin typeface="Consolas" panose="020B0609020204030204" pitchFamily="49" charset="0"/>
              </a:rPr>
              <a:t>displayAccount</a:t>
            </a:r>
            <a:r>
              <a:rPr lang="en-US" u="none" strike="noStrike" baseline="0" dirty="0">
                <a:solidFill>
                  <a:srgbClr val="000000"/>
                </a:solidFill>
                <a:latin typeface="Cambria" panose="02040503050406030204" pitchFamily="18" charset="0"/>
              </a:rPr>
              <a:t> that takes as a parameter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and outputs the object’s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Times New Roman" panose="02020603050405020304" pitchFamily="18" charset="0"/>
              </a:rPr>
              <a:t>.</a:t>
            </a:r>
            <a:r>
              <a:rPr lang="en-US" u="none" strike="noStrike" dirty="0">
                <a:solidFill>
                  <a:srgbClr val="000000"/>
                </a:solidFill>
                <a:latin typeface="Times New Roman" panose="02020603050405020304" pitchFamily="18" charset="0"/>
              </a:rPr>
              <a:t> </a:t>
            </a:r>
            <a:r>
              <a:rPr lang="en-US" u="none" strike="noStrike" baseline="0" dirty="0">
                <a:latin typeface="Cambria" panose="02040503050406030204" pitchFamily="18" charset="0"/>
              </a:rPr>
              <a:t>You’ll then replace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’s duplicated statements with six calls to </a:t>
            </a:r>
            <a:r>
              <a:rPr lang="en-US" u="none" strike="noStrike" baseline="0" dirty="0" err="1">
                <a:solidFill>
                  <a:srgbClr val="000000"/>
                </a:solidFill>
                <a:latin typeface="Consolas" panose="020B0609020204030204" pitchFamily="49" charset="0"/>
              </a:rPr>
              <a:t>displayAccount</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7369693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02494" y="857250"/>
            <a:ext cx="7337822"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4142911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51210" y="857250"/>
            <a:ext cx="884039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1294838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18010"/>
            <a:ext cx="9144000" cy="442079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1144789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3316"/>
            <a:ext cx="9144000" cy="3331369"/>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2960522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5513"/>
            <a:ext cx="9144000" cy="2465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19261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u="none" strike="noStrike" baseline="0" dirty="0">
                <a:solidFill>
                  <a:srgbClr val="33B38C"/>
                </a:solidFill>
                <a:latin typeface="Calibri" panose="020F0502020204030204" pitchFamily="34" charset="0"/>
              </a:rPr>
              <a:t>3.6.6 </a:t>
            </a:r>
            <a:r>
              <a:rPr lang="en-US" sz="2800" b="0" i="0" u="none" strike="noStrike" baseline="0" dirty="0">
                <a:solidFill>
                  <a:srgbClr val="33B38C"/>
                </a:solidFill>
                <a:latin typeface="Consolas" panose="020B0609020204030204" pitchFamily="49" charset="0"/>
              </a:rPr>
              <a:t>Account</a:t>
            </a:r>
            <a:r>
              <a:rPr lang="en-US" sz="2800" b="1" i="0" u="none" strike="noStrike" baseline="0" dirty="0">
                <a:solidFill>
                  <a:srgbClr val="33B38C"/>
                </a:solidFill>
                <a:latin typeface="Calibri" panose="020F0502020204030204" pitchFamily="34" charset="0"/>
              </a:rPr>
              <a:t> UML Class Diagram with a Balance and Member Functions </a:t>
            </a:r>
            <a:r>
              <a:rPr lang="en-US" sz="2800" b="0" i="0" u="none" strike="noStrike" baseline="0" dirty="0">
                <a:solidFill>
                  <a:srgbClr val="33B38C"/>
                </a:solidFill>
                <a:latin typeface="Consolas" panose="020B0609020204030204" pitchFamily="49" charset="0"/>
              </a:rPr>
              <a:t>deposit</a:t>
            </a:r>
            <a:r>
              <a:rPr lang="en-US" sz="2800" b="1" i="0" u="none" strike="noStrike" baseline="0" dirty="0">
                <a:solidFill>
                  <a:srgbClr val="33B38C"/>
                </a:solidFill>
                <a:latin typeface="Calibri" panose="020F0502020204030204" pitchFamily="34" charset="0"/>
              </a:rPr>
              <a:t> and </a:t>
            </a:r>
            <a:r>
              <a:rPr lang="en-US" sz="2800" b="0" i="0" u="none" strike="noStrike" baseline="0" dirty="0" err="1">
                <a:solidFill>
                  <a:srgbClr val="33B38C"/>
                </a:solidFill>
                <a:latin typeface="Consolas" panose="020B0609020204030204" pitchFamily="49" charset="0"/>
              </a:rPr>
              <a:t>getBalance</a:t>
            </a:r>
            <a:r>
              <a:rPr lang="en-US" sz="2800"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a:latin typeface="Cambria" panose="02040503050406030204" pitchFamily="18" charset="0"/>
              </a:rPr>
              <a:t>The UML class diagram in Fig. 3.10 concisely models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of Fig. 3.8.</a:t>
            </a:r>
          </a:p>
          <a:p>
            <a:r>
              <a:rPr lang="en-US" u="none" strike="noStrike" baseline="0" dirty="0">
                <a:latin typeface="Cambria" panose="02040503050406030204" pitchFamily="18" charset="0"/>
              </a:rPr>
              <a:t>Second compartment contains the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attributes </a:t>
            </a:r>
          </a:p>
          <a:p>
            <a:pPr lvl="1"/>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of type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t>
            </a:r>
            <a:endParaRPr lang="en-US" dirty="0">
              <a:solidFill>
                <a:srgbClr val="000000"/>
              </a:solidFill>
              <a:latin typeface="Cambria" panose="02040503050406030204" pitchFamily="18" charset="0"/>
            </a:endParaRPr>
          </a:p>
          <a:p>
            <a:pPr lvl="1"/>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of type </a:t>
            </a:r>
            <a:r>
              <a:rPr lang="en-US" u="none" strike="noStrike" baseline="0" dirty="0">
                <a:solidFill>
                  <a:srgbClr val="000000"/>
                </a:solidFill>
                <a:latin typeface="Consolas" panose="020B0609020204030204" pitchFamily="49" charset="0"/>
              </a:rPr>
              <a:t>int</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C</a:t>
            </a:r>
            <a:r>
              <a:rPr lang="en-US" u="none" strike="noStrike" baseline="0" dirty="0">
                <a:solidFill>
                  <a:srgbClr val="000000"/>
                </a:solidFill>
                <a:latin typeface="Cambria" panose="02040503050406030204" pitchFamily="18" charset="0"/>
              </a:rPr>
              <a:t>onstructor is modeled in the third compartment </a:t>
            </a:r>
          </a:p>
          <a:p>
            <a:pPr lvl="1"/>
            <a:r>
              <a:rPr lang="en-US" u="none" strike="noStrike" baseline="0" dirty="0">
                <a:solidFill>
                  <a:srgbClr val="000000"/>
                </a:solidFill>
                <a:latin typeface="Cambria" panose="02040503050406030204" pitchFamily="18" charset="0"/>
              </a:rPr>
              <a:t>With</a:t>
            </a:r>
            <a:r>
              <a:rPr lang="en-US" u="none" strike="noStrike" dirty="0">
                <a:solidFill>
                  <a:srgbClr val="000000"/>
                </a:solidFill>
                <a:latin typeface="Cambria" panose="02040503050406030204" pitchFamily="18" charset="0"/>
              </a:rPr>
              <a:t> </a:t>
            </a:r>
            <a:r>
              <a:rPr lang="en-US" u="none" strike="noStrike" baseline="0" dirty="0">
                <a:solidFill>
                  <a:srgbClr val="000000"/>
                </a:solidFill>
                <a:latin typeface="Cambria" panose="02040503050406030204" pitchFamily="18" charset="0"/>
              </a:rPr>
              <a:t>parameters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of type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and </a:t>
            </a:r>
            <a:r>
              <a:rPr lang="en-US" u="none" strike="noStrike" baseline="0" dirty="0" err="1">
                <a:solidFill>
                  <a:srgbClr val="000000"/>
                </a:solidFill>
                <a:latin typeface="Consolas" panose="020B0609020204030204" pitchFamily="49" charset="0"/>
              </a:rPr>
              <a:t>initialBalance</a:t>
            </a:r>
            <a:r>
              <a:rPr lang="en-US" u="none" strike="noStrike" baseline="0" dirty="0">
                <a:solidFill>
                  <a:srgbClr val="000000"/>
                </a:solidFill>
                <a:latin typeface="Cambria" panose="02040503050406030204" pitchFamily="18" charset="0"/>
              </a:rPr>
              <a:t> of type </a:t>
            </a:r>
            <a:r>
              <a:rPr lang="en-US" u="none" strike="noStrike" baseline="0" dirty="0" err="1">
                <a:solidFill>
                  <a:srgbClr val="000000"/>
                </a:solidFill>
                <a:latin typeface="Consolas" panose="020B0609020204030204" pitchFamily="49" charset="0"/>
              </a:rPr>
              <a:t>int</a:t>
            </a:r>
            <a:endParaRPr lang="en-US" u="none" strike="noStrike" baseline="0" dirty="0">
              <a:solidFill>
                <a:srgbClr val="000000"/>
              </a:solidFill>
              <a:latin typeface="Times New Roman" panose="02020603050405020304" pitchFamily="18" charset="0"/>
            </a:endParaRPr>
          </a:p>
          <a:p>
            <a:r>
              <a:rPr lang="en-US" u="none" strike="noStrike" baseline="0" dirty="0">
                <a:latin typeface="Cambria" panose="02040503050406030204" pitchFamily="18" charset="0"/>
              </a:rPr>
              <a:t>The class’s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member functions also are modeled in the third compartment</a:t>
            </a:r>
          </a:p>
          <a:p>
            <a:pPr lvl="1"/>
            <a:r>
              <a:rPr lang="en-US" u="none" strike="noStrike" baseline="0" dirty="0">
                <a:solidFill>
                  <a:srgbClr val="000000"/>
                </a:solidFill>
                <a:latin typeface="Cambria" panose="02040503050406030204" pitchFamily="18" charset="0"/>
              </a:rPr>
              <a:t>operation </a:t>
            </a:r>
            <a:r>
              <a:rPr lang="en-US" u="none" strike="noStrike" baseline="0" dirty="0">
                <a:solidFill>
                  <a:srgbClr val="000000"/>
                </a:solidFill>
                <a:latin typeface="Consolas" panose="020B0609020204030204" pitchFamily="49" charset="0"/>
              </a:rPr>
              <a:t>deposit</a:t>
            </a:r>
            <a:r>
              <a:rPr lang="en-US" u="none" strike="noStrike" baseline="0" dirty="0">
                <a:solidFill>
                  <a:srgbClr val="000000"/>
                </a:solidFill>
                <a:latin typeface="Cambria" panose="02040503050406030204" pitchFamily="18" charset="0"/>
              </a:rPr>
              <a:t> with a </a:t>
            </a:r>
            <a:r>
              <a:rPr lang="en-US" u="none" strike="noStrike" baseline="0" dirty="0" err="1">
                <a:solidFill>
                  <a:srgbClr val="000000"/>
                </a:solidFill>
                <a:latin typeface="Consolas" panose="020B0609020204030204" pitchFamily="49" charset="0"/>
              </a:rPr>
              <a:t>depositAmount</a:t>
            </a:r>
            <a:r>
              <a:rPr lang="en-US" u="none" strike="noStrike" baseline="0" dirty="0">
                <a:solidFill>
                  <a:srgbClr val="000000"/>
                </a:solidFill>
                <a:latin typeface="Cambria" panose="02040503050406030204" pitchFamily="18" charset="0"/>
              </a:rPr>
              <a:t> parameter of type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a:t>
            </a:r>
          </a:p>
          <a:p>
            <a:pPr lvl="1"/>
            <a:r>
              <a:rPr lang="en-US" u="none" strike="noStrike" baseline="0" dirty="0">
                <a:solidFill>
                  <a:srgbClr val="000000"/>
                </a:solidFill>
                <a:latin typeface="Cambria" panose="02040503050406030204" pitchFamily="18" charset="0"/>
              </a:rPr>
              <a:t>operation </a:t>
            </a:r>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with a return type of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a:t>
            </a:r>
          </a:p>
          <a:p>
            <a:pPr lvl="1"/>
            <a:r>
              <a:rPr lang="en-US" u="none" strike="noStrike" baseline="0" dirty="0">
                <a:solidFill>
                  <a:srgbClr val="000000"/>
                </a:solidFill>
                <a:latin typeface="Cambria" panose="02040503050406030204" pitchFamily="18" charset="0"/>
              </a:rPr>
              <a:t>operation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with an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parameter of type </a:t>
            </a:r>
            <a:r>
              <a:rPr lang="en-US" u="none" strike="noStrike" baseline="0" dirty="0">
                <a:solidFill>
                  <a:srgbClr val="000000"/>
                </a:solidFill>
                <a:latin typeface="Consolas" panose="020B0609020204030204" pitchFamily="49" charset="0"/>
              </a:rPr>
              <a:t>string</a:t>
            </a:r>
            <a:endParaRPr lang="en-US" dirty="0">
              <a:solidFill>
                <a:srgbClr val="000000"/>
              </a:solidFill>
              <a:latin typeface="Cambria" panose="02040503050406030204" pitchFamily="18" charset="0"/>
            </a:endParaRPr>
          </a:p>
          <a:p>
            <a:pPr lvl="1"/>
            <a:r>
              <a:rPr lang="en-US" u="none" strike="noStrike" baseline="0" dirty="0">
                <a:solidFill>
                  <a:srgbClr val="000000"/>
                </a:solidFill>
                <a:latin typeface="Cambria" panose="02040503050406030204" pitchFamily="18" charset="0"/>
              </a:rPr>
              <a:t>operation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with a return type of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9415512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68041"/>
            <a:ext cx="9144000" cy="39219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96949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340769"/>
            <a:ext cx="9144000" cy="21752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951880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3147</TotalTime>
  <Words>4493</Words>
  <Application>Microsoft Macintosh PowerPoint</Application>
  <PresentationFormat>On-screen Show (4:3)</PresentationFormat>
  <Paragraphs>391</Paragraphs>
  <Slides>87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87</vt:i4>
      </vt:variant>
    </vt:vector>
  </HeadingPairs>
  <TitlesOfParts>
    <vt:vector size="100" baseType="lpstr">
      <vt:lpstr>AGaramond</vt:lpstr>
      <vt:lpstr>Arial</vt:lpstr>
      <vt:lpstr>Calibri</vt:lpstr>
      <vt:lpstr>Cambria</vt:lpstr>
      <vt:lpstr>Consolas</vt:lpstr>
      <vt:lpstr>Lucida Sans Typewriter</vt:lpstr>
      <vt:lpstr>Lucida Sans Unicode</vt:lpstr>
      <vt:lpstr>Times New Roman</vt:lpstr>
      <vt:lpstr>Verdana</vt:lpstr>
      <vt:lpstr>Wingdings</vt:lpstr>
      <vt:lpstr>Wingdings 2</vt:lpstr>
      <vt:lpstr>Wingdings 3</vt:lpstr>
      <vt:lpstr>Concourse</vt:lpstr>
      <vt:lpstr>Introduction to Classes, Objects, Member Functions and Strings</vt:lpstr>
      <vt:lpstr>PowerPoint Presentation</vt:lpstr>
      <vt:lpstr>PowerPoint Presentation</vt:lpstr>
      <vt:lpstr>PowerPoint Presentation</vt:lpstr>
      <vt:lpstr>3.1 Introduction</vt:lpstr>
      <vt:lpstr>3.1 Introduction (cont.)</vt:lpstr>
      <vt:lpstr>3.2 Test-Driving an Account Object </vt:lpstr>
      <vt:lpstr>PowerPoint Presentation</vt:lpstr>
      <vt:lpstr>PowerPoint Presentation</vt:lpstr>
      <vt:lpstr>3.2.1 Instantiating an Object</vt:lpstr>
      <vt:lpstr>3.2.2 Headers and Source-Code Files</vt:lpstr>
      <vt:lpstr>3.2.2 Headers and Source-Code Files (cont.)</vt:lpstr>
      <vt:lpstr>3.2.2 Headers and Source-Code Files (cont.)</vt:lpstr>
      <vt:lpstr>3.2.3 Calling Class Account’s getName Member Function</vt:lpstr>
      <vt:lpstr>3.2.3 Calling Class Account’s getName Member Function (cont.)</vt:lpstr>
      <vt:lpstr>3.2.4 Inputting a string with getline </vt:lpstr>
      <vt:lpstr>3.2.4 Inputting a string with getline (cont.)</vt:lpstr>
      <vt:lpstr>3.2.4 Inputting a string with getline (cont.)</vt:lpstr>
      <vt:lpstr>3.2.4 Inputting a string with getline (cont.)</vt:lpstr>
      <vt:lpstr>3.2.5 Calling Class Account’s setName Member Function </vt:lpstr>
      <vt:lpstr>3.2.5 Calling Class Account’s setName Member Function (cont.)</vt:lpstr>
      <vt:lpstr>3.3 Account Class with a Data Member and Set and Get Member Functions</vt:lpstr>
      <vt:lpstr>3.3.1 Account Class Definition</vt:lpstr>
      <vt:lpstr>PowerPoint Presentation</vt:lpstr>
      <vt:lpstr>3.3.2 Keyword class and the Class Body </vt:lpstr>
      <vt:lpstr>PowerPoint Presentation</vt:lpstr>
      <vt:lpstr>3.3.2 Keyword class and the Class Body (cont.)</vt:lpstr>
      <vt:lpstr>3.3.3 Data Member name of Type string </vt:lpstr>
      <vt:lpstr>3.3.3 Data Member name of Type string (cont.)</vt:lpstr>
      <vt:lpstr>PowerPoint Presentation</vt:lpstr>
      <vt:lpstr>3.3.3 Data Member name of Type string (cont.)</vt:lpstr>
      <vt:lpstr>3.3.4 setName Member Function </vt:lpstr>
      <vt:lpstr>3.3.4 setName Member Function (cont.)</vt:lpstr>
      <vt:lpstr>3.3.4 setName Member Function (cont.)</vt:lpstr>
      <vt:lpstr>3.3.4 setName Member Function (cont.)</vt:lpstr>
      <vt:lpstr>3.3.4 setName Member Function (cont.)</vt:lpstr>
      <vt:lpstr>3.3.5 getName Member Function</vt:lpstr>
      <vt:lpstr>PowerPoint Presentation</vt:lpstr>
      <vt:lpstr>3.3.6 Access Specifiers private and public </vt:lpstr>
      <vt:lpstr>3.3.6 Access Specifiers private and public (cont.)</vt:lpstr>
      <vt:lpstr>PowerPoint Presentation</vt:lpstr>
      <vt:lpstr>PowerPoint Presentation</vt:lpstr>
      <vt:lpstr>3.3.7 Account UML Class Diagram</vt:lpstr>
      <vt:lpstr>PowerPoint Presentation</vt:lpstr>
      <vt:lpstr>3.3.7 Account UML Class Diagram (cont.)</vt:lpstr>
      <vt:lpstr>3.3.7 Account UML Class Diagram (cont.)</vt:lpstr>
      <vt:lpstr>3.3.7 Account UML Class Diagram (cont.)</vt:lpstr>
      <vt:lpstr>3.4 Account Class: Initializing Objects with Constructors</vt:lpstr>
      <vt:lpstr>3.4.1 Defining an Account Constructor for Custom Object Initialization</vt:lpstr>
      <vt:lpstr>PowerPoint Presentation</vt:lpstr>
      <vt:lpstr>3.4.1 Defining an Account Constructor for Custom Object Initialization (cont.)</vt:lpstr>
      <vt:lpstr>PowerPoint Presentation</vt:lpstr>
      <vt:lpstr>3.4.1 Defining an Account Constructor for Custom Object Initialization (cont.)</vt:lpstr>
      <vt:lpstr>3.4.1 Defining an Account Constructor for Custom Object Initialization (cont.)</vt:lpstr>
      <vt:lpstr>3.4.2 Initializing Account Objects When They’re Created</vt:lpstr>
      <vt:lpstr>PowerPoint Presentation</vt:lpstr>
      <vt:lpstr>3.4.2 Initializing Account Objects When They’re Created (cont.)</vt:lpstr>
      <vt:lpstr>3.4.2 Initializing Account Objects When They’re Created (cont.)</vt:lpstr>
      <vt:lpstr>PowerPoint Presentation</vt:lpstr>
      <vt:lpstr>3.4.3 Account UML Class Diagram with a Constructor</vt:lpstr>
      <vt:lpstr>PowerPoint Presentation</vt:lpstr>
      <vt:lpstr>3.5 Software Engineering with Set and Get Member Functions </vt:lpstr>
      <vt:lpstr>3.5 Software Engineering with Set and Get Member Functions (cont.)</vt:lpstr>
      <vt:lpstr>3.5 Software Engineering with Set and Get Member Functions (cont.)</vt:lpstr>
      <vt:lpstr>3.5 Software Engineering with Set and Get Member Functions (cont.)</vt:lpstr>
      <vt:lpstr>PowerPoint Presentation</vt:lpstr>
      <vt:lpstr>PowerPoint Presentation</vt:lpstr>
      <vt:lpstr>PowerPoint Presentation</vt:lpstr>
      <vt:lpstr>3.6 Account Class with a Balance; Data Validation</vt:lpstr>
      <vt:lpstr>3.6.1 Data Member balance </vt:lpstr>
      <vt:lpstr>PowerPoint Presentation</vt:lpstr>
      <vt:lpstr>PowerPoint Presentation</vt:lpstr>
      <vt:lpstr>PowerPoint Presentation</vt:lpstr>
      <vt:lpstr>3.6.1 Data Member balance (cont.)</vt:lpstr>
      <vt:lpstr>3.6.2 Two-Parameter Constructor with Validation</vt:lpstr>
      <vt:lpstr>3.6.2 Two-Parameter Constructor with Validation (cont.)</vt:lpstr>
      <vt:lpstr>3.6.3 deposit Member Function with Validation</vt:lpstr>
      <vt:lpstr>3.6.3 deposit Member Function with Validation (cont.)</vt:lpstr>
      <vt:lpstr>3.6.4 getBalance Member Function</vt:lpstr>
      <vt:lpstr>3.6.5 Manipulating Account Objects with Balances </vt:lpstr>
      <vt:lpstr>PowerPoint Presentation</vt:lpstr>
      <vt:lpstr>PowerPoint Presentation</vt:lpstr>
      <vt:lpstr>PowerPoint Presentation</vt:lpstr>
      <vt:lpstr>PowerPoint Presentation</vt:lpstr>
      <vt:lpstr>PowerPoint Presentation</vt:lpstr>
      <vt:lpstr>3.6.6 Account UML Class Diagram with a Balance and Member Functions deposit and getBalance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Introduction</dc:title>
  <dc:creator>Windows User</dc:creator>
  <cp:lastModifiedBy>Yifu He</cp:lastModifiedBy>
  <cp:revision>40</cp:revision>
  <dcterms:created xsi:type="dcterms:W3CDTF">2009-08-24T20:11:32Z</dcterms:created>
  <dcterms:modified xsi:type="dcterms:W3CDTF">2019-10-03T04:34:14Z</dcterms:modified>
</cp:coreProperties>
</file>