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4" r:id="rId1"/>
  </p:sldMasterIdLst>
  <p:notesMasterIdLst>
    <p:notesMasterId r:id="rId113"/>
  </p:notesMasterIdLst>
  <p:handoutMasterIdLst>
    <p:handoutMasterId r:id="rId114"/>
  </p:handoutMasterIdLst>
  <p:sldIdLst>
    <p:sldId id="256" r:id="rId2"/>
    <p:sldId id="573" r:id="rId3"/>
    <p:sldId id="574" r:id="rId4"/>
    <p:sldId id="575" r:id="rId5"/>
    <p:sldId id="257" r:id="rId6"/>
    <p:sldId id="258" r:id="rId7"/>
    <p:sldId id="576" r:id="rId8"/>
    <p:sldId id="577" r:id="rId9"/>
    <p:sldId id="578" r:id="rId10"/>
    <p:sldId id="259" r:id="rId11"/>
    <p:sldId id="260" r:id="rId12"/>
    <p:sldId id="261" r:id="rId13"/>
    <p:sldId id="579" r:id="rId14"/>
    <p:sldId id="580" r:id="rId15"/>
    <p:sldId id="262" r:id="rId16"/>
    <p:sldId id="581" r:id="rId17"/>
    <p:sldId id="263" r:id="rId18"/>
    <p:sldId id="582" r:id="rId19"/>
    <p:sldId id="583" r:id="rId20"/>
    <p:sldId id="584" r:id="rId21"/>
    <p:sldId id="585" r:id="rId22"/>
    <p:sldId id="586" r:id="rId23"/>
    <p:sldId id="264" r:id="rId24"/>
    <p:sldId id="587" r:id="rId25"/>
    <p:sldId id="265" r:id="rId26"/>
    <p:sldId id="588" r:id="rId27"/>
    <p:sldId id="589" r:id="rId28"/>
    <p:sldId id="590" r:id="rId29"/>
    <p:sldId id="266" r:id="rId30"/>
    <p:sldId id="591" r:id="rId31"/>
    <p:sldId id="592" r:id="rId32"/>
    <p:sldId id="267" r:id="rId33"/>
    <p:sldId id="593" r:id="rId34"/>
    <p:sldId id="594" r:id="rId35"/>
    <p:sldId id="480" r:id="rId36"/>
    <p:sldId id="595" r:id="rId37"/>
    <p:sldId id="596" r:id="rId38"/>
    <p:sldId id="268" r:id="rId39"/>
    <p:sldId id="597" r:id="rId40"/>
    <p:sldId id="598" r:id="rId41"/>
    <p:sldId id="599" r:id="rId42"/>
    <p:sldId id="600" r:id="rId43"/>
    <p:sldId id="601" r:id="rId44"/>
    <p:sldId id="269" r:id="rId45"/>
    <p:sldId id="602" r:id="rId46"/>
    <p:sldId id="603" r:id="rId47"/>
    <p:sldId id="604" r:id="rId48"/>
    <p:sldId id="483" r:id="rId49"/>
    <p:sldId id="484" r:id="rId50"/>
    <p:sldId id="485" r:id="rId51"/>
    <p:sldId id="271" r:id="rId52"/>
    <p:sldId id="605" r:id="rId53"/>
    <p:sldId id="606" r:id="rId54"/>
    <p:sldId id="607" r:id="rId55"/>
    <p:sldId id="608" r:id="rId56"/>
    <p:sldId id="609" r:id="rId57"/>
    <p:sldId id="610" r:id="rId58"/>
    <p:sldId id="611" r:id="rId59"/>
    <p:sldId id="612" r:id="rId60"/>
    <p:sldId id="613" r:id="rId61"/>
    <p:sldId id="614" r:id="rId62"/>
    <p:sldId id="615" r:id="rId63"/>
    <p:sldId id="438" r:id="rId64"/>
    <p:sldId id="439" r:id="rId65"/>
    <p:sldId id="616" r:id="rId66"/>
    <p:sldId id="437" r:id="rId67"/>
    <p:sldId id="486" r:id="rId68"/>
    <p:sldId id="617" r:id="rId69"/>
    <p:sldId id="618" r:id="rId70"/>
    <p:sldId id="487" r:id="rId71"/>
    <p:sldId id="619" r:id="rId72"/>
    <p:sldId id="620" r:id="rId73"/>
    <p:sldId id="277" r:id="rId74"/>
    <p:sldId id="621" r:id="rId75"/>
    <p:sldId id="622" r:id="rId76"/>
    <p:sldId id="488" r:id="rId77"/>
    <p:sldId id="623" r:id="rId78"/>
    <p:sldId id="624" r:id="rId79"/>
    <p:sldId id="489" r:id="rId80"/>
    <p:sldId id="490" r:id="rId81"/>
    <p:sldId id="280" r:id="rId82"/>
    <p:sldId id="625" r:id="rId83"/>
    <p:sldId id="626" r:id="rId84"/>
    <p:sldId id="627" r:id="rId85"/>
    <p:sldId id="628" r:id="rId86"/>
    <p:sldId id="629" r:id="rId87"/>
    <p:sldId id="630" r:id="rId88"/>
    <p:sldId id="631" r:id="rId89"/>
    <p:sldId id="632" r:id="rId90"/>
    <p:sldId id="633" r:id="rId91"/>
    <p:sldId id="634" r:id="rId92"/>
    <p:sldId id="635" r:id="rId93"/>
    <p:sldId id="636" r:id="rId94"/>
    <p:sldId id="637" r:id="rId95"/>
    <p:sldId id="638" r:id="rId96"/>
    <p:sldId id="281" r:id="rId97"/>
    <p:sldId id="640" r:id="rId98"/>
    <p:sldId id="641" r:id="rId99"/>
    <p:sldId id="642" r:id="rId100"/>
    <p:sldId id="643" r:id="rId101"/>
    <p:sldId id="644" r:id="rId102"/>
    <p:sldId id="645" r:id="rId103"/>
    <p:sldId id="646" r:id="rId104"/>
    <p:sldId id="283" r:id="rId105"/>
    <p:sldId id="648" r:id="rId106"/>
    <p:sldId id="284" r:id="rId107"/>
    <p:sldId id="491" r:id="rId108"/>
    <p:sldId id="492" r:id="rId109"/>
    <p:sldId id="647" r:id="rId110"/>
    <p:sldId id="493" r:id="rId111"/>
    <p:sldId id="494" r:id="rId11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338" autoAdjust="0"/>
    <p:restoredTop sz="94737"/>
  </p:normalViewPr>
  <p:slideViewPr>
    <p:cSldViewPr>
      <p:cViewPr varScale="1">
        <p:scale>
          <a:sx n="105" d="100"/>
          <a:sy n="105" d="100"/>
        </p:scale>
        <p:origin x="1056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theme" Target="theme/theme1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notesMaster" Target="notesMasters/notesMaster1.xml"/><Relationship Id="rId118" Type="http://schemas.openxmlformats.org/officeDocument/2006/relationships/tableStyles" Target="tableStyle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presProps" Target="pres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dirty="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632A12B5-AD82-46B2-B308-0D2F70F9A1CE}" type="datetimeFigureOut">
              <a:rPr lang="en-US">
                <a:latin typeface="Calibri" panose="020F0502020204030204" pitchFamily="34" charset="0"/>
              </a:rPr>
              <a:pPr>
                <a:defRPr/>
              </a:pPr>
              <a:t>10/3/19</a:t>
            </a:fld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dirty="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0A286EB-296D-4640-A689-89F2D1819951}" type="slidenum">
              <a:rPr lang="en-US" altLang="en-US">
                <a:latin typeface="Calibri" panose="020F0502020204030204" pitchFamily="34" charset="0"/>
              </a:rPr>
              <a:pPr/>
              <a:t>‹#›</a:t>
            </a:fld>
            <a:endParaRPr lang="en-US" alt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83783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4B8F439D-E2A6-4772-8877-419FCCE9F662}" type="datetimeFigureOut">
              <a:rPr lang="en-US"/>
              <a:pPr>
                <a:defRPr/>
              </a:pPr>
              <a:t>10/3/19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0FA2F6A6-72BE-450D-B582-C83DA98F765B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032314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  <a:cs typeface="+mn-cs"/>
              </a:endParaRPr>
            </a:p>
          </p:txBody>
        </p:sp>
        <p:sp>
          <p:nvSpPr>
            <p:cNvPr id="7" name="Freeform 20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/>
              <a:gdLst>
                <a:gd name="T0" fmla="*/ 0 w 5760"/>
                <a:gd name="T1" fmla="*/ 0 h 528"/>
                <a:gd name="T2" fmla="*/ 9108074 w 5760"/>
                <a:gd name="T3" fmla="*/ 0 h 528"/>
                <a:gd name="T4" fmla="*/ 9108074 w 5760"/>
                <a:gd name="T5" fmla="*/ 838869 h 528"/>
                <a:gd name="T6" fmla="*/ 75901 w 5760"/>
                <a:gd name="T7" fmla="*/ 0 h 5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60"/>
                <a:gd name="T13" fmla="*/ 0 h 528"/>
                <a:gd name="T14" fmla="*/ 5760 w 5760"/>
                <a:gd name="T15" fmla="*/ 528 h 5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 dirty="0">
                <a:latin typeface="Calibri" panose="020F0502020204030204" pitchFamily="34" charset="0"/>
              </a:endParaRPr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2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855B2C5B-F161-421D-94F8-D8214427D9CB}" type="datetime1">
              <a:rPr lang="en-US" smtClean="0"/>
              <a:pPr>
                <a:defRPr/>
              </a:pPr>
              <a:t>10/3/19</a:t>
            </a:fld>
            <a:endParaRPr lang="en-US" dirty="0"/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DDCD0E4-459A-405B-ABEB-0BF303A19EDD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14" name="Footer Placeholder 18"/>
          <p:cNvSpPr>
            <a:spLocks noGrp="1"/>
          </p:cNvSpPr>
          <p:nvPr>
            <p:ph type="ftr" sz="quarter" idx="12"/>
          </p:nvPr>
        </p:nvSpPr>
        <p:spPr>
          <a:xfrm>
            <a:off x="2743200" y="6408738"/>
            <a:ext cx="3987800" cy="365125"/>
          </a:xfrm>
        </p:spPr>
        <p:txBody>
          <a:bodyPr/>
          <a:lstStyle>
            <a:lvl1pPr>
              <a:defRPr smtClean="0"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/>
              <a:t>©1992-2014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493069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836DFB-6096-4135-AD75-2BFA363E97A3}" type="datetime1">
              <a:rPr lang="en-US" smtClean="0"/>
              <a:pPr>
                <a:defRPr/>
              </a:pPr>
              <a:t>10/3/19</a:t>
            </a:fld>
            <a:endParaRPr lang="en-US" dirty="0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©1992-2014 by Pearson Education, Inc. All Rights Reserved.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7C83E3-AE00-412E-B870-274E07ADD435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02415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6286A6-2C8E-4FBC-9E03-218A72BCCB32}" type="datetime1">
              <a:rPr lang="en-US" smtClean="0"/>
              <a:pPr>
                <a:defRPr/>
              </a:pPr>
              <a:t>10/3/19</a:t>
            </a:fld>
            <a:endParaRPr lang="en-US" dirty="0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©1992-2014 by Pearson Education, Inc. All Rights Reserved.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C3E7FB-CF45-491D-8073-92EB4FCF78CD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63295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78D813-D35B-45D4-8DC9-1624E2E4B6F9}" type="datetime1">
              <a:rPr lang="en-US" smtClean="0"/>
              <a:pPr>
                <a:defRPr/>
              </a:pPr>
              <a:t>10/3/19</a:t>
            </a:fld>
            <a:endParaRPr lang="en-US" dirty="0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3962399" y="6408738"/>
            <a:ext cx="468471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©1992-2014 by Pearson Education, Inc. All Rights Reserved.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82997E-3504-4710-9466-2AA8E81C43EF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96570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buFont typeface="Wingdings" pitchFamily="2" charset="2"/>
              <a:buChar char="§"/>
              <a:defRPr/>
            </a:lvl2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pPr>
              <a:defRPr/>
            </a:pPr>
            <a:fld id="{B549D32A-E851-4B2B-B040-99BCB5B539AE}" type="datetime1">
              <a:rPr lang="en-US" smtClean="0"/>
              <a:pPr>
                <a:defRPr/>
              </a:pPr>
              <a:t>10/3/19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14800" y="6408738"/>
            <a:ext cx="2616200" cy="365125"/>
          </a:xfrm>
        </p:spPr>
        <p:txBody>
          <a:bodyPr/>
          <a:lstStyle>
            <a:lvl1pPr>
              <a:defRPr smtClean="0"/>
            </a:lvl1pPr>
            <a:extLst/>
          </a:lstStyle>
          <a:p>
            <a:pPr>
              <a:defRPr/>
            </a:pPr>
            <a:r>
              <a:rPr lang="en-US"/>
              <a:t>©1992-2014 by Pearson Education, Inc. All Rights Reserved.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FA06D9-7514-4000-A34E-519FDF1F42B5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20250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/>
          <p:nvPr/>
        </p:nvSpPr>
        <p:spPr>
          <a:xfrm>
            <a:off x="3636963" y="3005138"/>
            <a:ext cx="182562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Chevron 4"/>
          <p:cNvSpPr/>
          <p:nvPr/>
        </p:nvSpPr>
        <p:spPr>
          <a:xfrm>
            <a:off x="3449638" y="3005138"/>
            <a:ext cx="18415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pPr>
              <a:defRPr/>
            </a:pPr>
            <a:fld id="{19CE1C81-44EA-4BDE-BC52-7518FA247F08}" type="datetime1">
              <a:rPr lang="en-US" smtClean="0"/>
              <a:pPr>
                <a:defRPr/>
              </a:pPr>
              <a:t>10/3/19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pPr>
              <a:defRPr/>
            </a:pPr>
            <a:r>
              <a:rPr lang="en-US"/>
              <a:t>©1992-2014 by Pearson Education, Inc. All Rights Reserved.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1CEE82-8C93-4C8F-ABF4-3CDF6F38E1ED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301118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pPr>
              <a:defRPr/>
            </a:pPr>
            <a:fld id="{8680DF0C-00B0-40E2-9479-302494A13B4C}" type="datetime1">
              <a:rPr lang="en-US" smtClean="0"/>
              <a:pPr>
                <a:defRPr/>
              </a:pPr>
              <a:t>10/3/19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pPr>
              <a:defRPr/>
            </a:pPr>
            <a:r>
              <a:rPr lang="en-US"/>
              <a:t>©1992-2014 by Pearson Education, Inc.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D75492-3BE2-4EC5-A917-CD4294750865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888457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pPr>
              <a:defRPr/>
            </a:pPr>
            <a:fld id="{3F4A5379-0B6B-4379-A5FA-D458BE903183}" type="datetime1">
              <a:rPr lang="en-US" smtClean="0"/>
              <a:pPr>
                <a:defRPr/>
              </a:pPr>
              <a:t>10/3/19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pPr>
              <a:defRPr/>
            </a:pPr>
            <a:r>
              <a:rPr lang="en-US"/>
              <a:t>©1992-2014 by Pearson Education, Inc. All Rights Reserved.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93B95E-EB1E-4826-AFDC-357288A64F7A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693636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pPr>
              <a:defRPr/>
            </a:pPr>
            <a:fld id="{F891505E-F829-4456-B3A4-FA7D66FBEF1D}" type="datetime1">
              <a:rPr lang="en-US" smtClean="0"/>
              <a:pPr>
                <a:defRPr/>
              </a:pPr>
              <a:t>10/3/19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pPr>
              <a:defRPr/>
            </a:pPr>
            <a:r>
              <a:rPr lang="en-US"/>
              <a:t>©1992-2014 by Pearson Education, Inc.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EE6B2A-DAB8-4A7F-B909-FAAB69F42DDB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471647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3962399" y="6408738"/>
            <a:ext cx="468471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©1992-2014 by Pearson Education, Inc. All Rights Reserved.</a:t>
            </a:r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DAFF36-F47C-4888-987A-77F9E69B9EDA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64986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pPr>
              <a:defRPr/>
            </a:pPr>
            <a:fld id="{6B585217-7A69-4BFA-977A-1D37A4BCAA7D}" type="datetime1">
              <a:rPr lang="en-US" smtClean="0"/>
              <a:pPr>
                <a:defRPr/>
              </a:pPr>
              <a:t>10/3/19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pPr>
              <a:defRPr/>
            </a:pPr>
            <a:r>
              <a:rPr lang="en-US"/>
              <a:t>©1992-2014 by Pearson Education, Inc.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0EA480-6BFF-4B36-B64C-CDABB545FF8A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292274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>
            <a:spLocks/>
          </p:cNvSpPr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6" name="Freeform 18"/>
          <p:cNvSpPr>
            <a:spLocks/>
          </p:cNvSpPr>
          <p:nvPr/>
        </p:nvSpPr>
        <p:spPr bwMode="auto">
          <a:xfrm>
            <a:off x="485775" y="5938838"/>
            <a:ext cx="3690938" cy="933450"/>
          </a:xfrm>
          <a:custGeom>
            <a:avLst/>
            <a:gdLst>
              <a:gd name="T0" fmla="*/ 0 w 5591"/>
              <a:gd name="T1" fmla="*/ 0 h 588"/>
              <a:gd name="T2" fmla="*/ 3802505 w 5591"/>
              <a:gd name="T3" fmla="*/ 0 h 588"/>
              <a:gd name="T4" fmla="*/ 3802505 w 5591"/>
              <a:gd name="T5" fmla="*/ 838200 h 588"/>
              <a:gd name="T6" fmla="*/ 31688 w 5591"/>
              <a:gd name="T7" fmla="*/ 0 h 588"/>
              <a:gd name="T8" fmla="*/ 0 60000 65536"/>
              <a:gd name="T9" fmla="*/ 0 60000 65536"/>
              <a:gd name="T10" fmla="*/ 0 60000 65536"/>
              <a:gd name="T11" fmla="*/ 0 60000 65536"/>
              <a:gd name="T12" fmla="*/ 0 w 5591"/>
              <a:gd name="T13" fmla="*/ 0 h 588"/>
              <a:gd name="T14" fmla="*/ 5591 w 5591"/>
              <a:gd name="T15" fmla="*/ 588 h 5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7" name="Right Triangle 6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4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hevron 8"/>
          <p:cNvSpPr/>
          <p:nvPr/>
        </p:nvSpPr>
        <p:spPr>
          <a:xfrm>
            <a:off x="8664575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Chevron 9"/>
          <p:cNvSpPr/>
          <p:nvPr/>
        </p:nvSpPr>
        <p:spPr>
          <a:xfrm>
            <a:off x="8477250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9FFFEB10-01F1-49F6-ADDD-0499DA12B512}" type="datetime1">
              <a:rPr lang="en-US" smtClean="0"/>
              <a:pPr>
                <a:defRPr/>
              </a:pPr>
              <a:t>10/3/19</a:t>
            </a:fld>
            <a:endParaRPr lang="en-US" dirty="0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79913" y="6408738"/>
            <a:ext cx="2351087" cy="365125"/>
          </a:xfrm>
        </p:spPr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r>
              <a:rPr lang="en-US"/>
              <a:t>©1992-2014 by Pearson Education, Inc. All Rights Reserved.</a:t>
            </a:r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79777C-E024-4B5D-AAA4-0CEA9DF63B17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671690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027" name="Freeform 11"/>
          <p:cNvSpPr>
            <a:spLocks/>
          </p:cNvSpPr>
          <p:nvPr/>
        </p:nvSpPr>
        <p:spPr bwMode="auto">
          <a:xfrm>
            <a:off x="485775" y="5938838"/>
            <a:ext cx="3690938" cy="933450"/>
          </a:xfrm>
          <a:custGeom>
            <a:avLst/>
            <a:gdLst>
              <a:gd name="T0" fmla="*/ 0 w 5591"/>
              <a:gd name="T1" fmla="*/ 0 h 588"/>
              <a:gd name="T2" fmla="*/ 3802505 w 5591"/>
              <a:gd name="T3" fmla="*/ 0 h 588"/>
              <a:gd name="T4" fmla="*/ 3802505 w 5591"/>
              <a:gd name="T5" fmla="*/ 838200 h 588"/>
              <a:gd name="T6" fmla="*/ 31688 w 5591"/>
              <a:gd name="T7" fmla="*/ 0 h 588"/>
              <a:gd name="T8" fmla="*/ 0 60000 65536"/>
              <a:gd name="T9" fmla="*/ 0 60000 65536"/>
              <a:gd name="T10" fmla="*/ 0 60000 65536"/>
              <a:gd name="T11" fmla="*/ 0 60000 65536"/>
              <a:gd name="T12" fmla="*/ 0 w 5591"/>
              <a:gd name="T13" fmla="*/ 0 h 588"/>
              <a:gd name="T14" fmla="*/ 5591 w 5591"/>
              <a:gd name="T15" fmla="*/ 588 h 5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4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33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 smtClean="0">
                <a:solidFill>
                  <a:schemeClr val="tx1"/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CBC13280-11D6-47BB-8EBD-4DF5E4A8055C}" type="datetime1">
              <a:rPr lang="en-US" smtClean="0"/>
              <a:pPr>
                <a:defRPr/>
              </a:pPr>
              <a:t>10/3/19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962400" y="6408738"/>
            <a:ext cx="2768600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 smtClean="0">
                <a:solidFill>
                  <a:schemeClr val="tx1"/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r>
              <a:rPr lang="en-US"/>
              <a:t>©1992-2014 by Pearson Education, Inc. All Rights Reserved.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Lucida Sans Unicode" panose="020B0602030504020204" pitchFamily="34" charset="0"/>
              </a:defRPr>
            </a:lvl1pPr>
          </a:lstStyle>
          <a:p>
            <a:fld id="{800FE285-0411-4D0D-A622-14CF6E953AC8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82327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  <p:sldLayoutId id="2147483786" r:id="rId12"/>
  </p:sldLayoutIdLst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9pPr>
      <a:extLst/>
    </p:titleStyle>
    <p:bodyStyle>
      <a:lvl1pPr marL="365125" indent="-255588" algn="l" rtl="0" eaLnBrk="1" fontAlgn="base" hangingPunct="1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anose="05040102010807070707" pitchFamily="18" charset="2"/>
        <a:buChar char="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eaLnBrk="1" fontAlgn="base" hangingPunct="1">
        <a:spcBef>
          <a:spcPts val="325"/>
        </a:spcBef>
        <a:spcAft>
          <a:spcPct val="0"/>
        </a:spcAft>
        <a:buClr>
          <a:schemeClr val="accent1"/>
        </a:buClr>
        <a:buFont typeface="Verdana" panose="020B0604030504040204" pitchFamily="34" charset="0"/>
        <a:buChar char="◦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eaLnBrk="1" fontAlgn="base" hangingPunct="1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anose="05020102010507070707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fontAlgn="base" hangingPunct="1">
        <a:spcBef>
          <a:spcPts val="350"/>
        </a:spcBef>
        <a:spcAft>
          <a:spcPct val="0"/>
        </a:spcAft>
        <a:buClr>
          <a:schemeClr val="accent2"/>
        </a:buClr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rtl="0" eaLnBrk="1" fontAlgn="base" hangingPunct="1">
        <a:spcBef>
          <a:spcPts val="350"/>
        </a:spcBef>
        <a:spcAft>
          <a:spcPct val="0"/>
        </a:spcAft>
        <a:buClr>
          <a:schemeClr val="accent2"/>
        </a:buClr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3380E6"/>
                </a:solidFill>
                <a:latin typeface="Goudy Sans Medium"/>
              </a:rPr>
              <a:t>Class Templates </a:t>
            </a:r>
            <a:r>
              <a:rPr lang="en-US" dirty="0">
                <a:solidFill>
                  <a:srgbClr val="3380E6"/>
                </a:solidFill>
                <a:latin typeface="Consolas" panose="020B0609020204030204" pitchFamily="49" charset="0"/>
              </a:rPr>
              <a:t>array</a:t>
            </a:r>
            <a:r>
              <a:rPr lang="en-US" dirty="0">
                <a:solidFill>
                  <a:srgbClr val="3380E6"/>
                </a:solidFill>
                <a:latin typeface="Goudy Sans Medium"/>
              </a:rPr>
              <a:t> and </a:t>
            </a:r>
            <a:r>
              <a:rPr lang="en-US" dirty="0">
                <a:solidFill>
                  <a:srgbClr val="3380E6"/>
                </a:solidFill>
                <a:latin typeface="Consolas" panose="020B0609020204030204" pitchFamily="49" charset="0"/>
              </a:rPr>
              <a:t>vector</a:t>
            </a:r>
            <a:r>
              <a:rPr lang="en-US" dirty="0">
                <a:solidFill>
                  <a:srgbClr val="3380E6"/>
                </a:solidFill>
                <a:latin typeface="Goudy Sans Medium"/>
              </a:rPr>
              <a:t>; Catching Exceptions</a:t>
            </a:r>
          </a:p>
        </p:txBody>
      </p:sp>
      <p:sp>
        <p:nvSpPr>
          <p:cNvPr id="10243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R="0" eaLnBrk="1" hangingPunct="1"/>
            <a:r>
              <a:rPr lang="en-US" altLang="en-US" dirty="0"/>
              <a:t>Chapter 7 of C++ How to Program</a:t>
            </a:r>
            <a:r>
              <a:rPr lang="en-US" altLang="en-US"/>
              <a:t>, 10/e</a:t>
            </a:r>
            <a:endParaRPr lang="en-US" altLang="en-US" dirty="0"/>
          </a:p>
          <a:p>
            <a:pPr marR="0" eaLnBrk="1" hangingPunct="1"/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©1992-2014 by Pearson Education, Inc. All Rights Reserved.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7.3  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Declaring </a:t>
            </a:r>
            <a:r>
              <a:rPr lang="en-US" dirty="0">
                <a:solidFill>
                  <a:srgbClr val="3380E6"/>
                </a:solidFill>
                <a:latin typeface="Consolas" panose="020B0609020204030204" pitchFamily="49" charset="0"/>
              </a:rPr>
              <a:t>array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s</a:t>
            </a:r>
          </a:p>
        </p:txBody>
      </p:sp>
      <p:sp>
        <p:nvSpPr>
          <p:cNvPr id="2048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array</a:t>
            </a:r>
            <a:r>
              <a:rPr lang="en-US" alt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s occupy space in memory.</a:t>
            </a:r>
          </a:p>
          <a:p>
            <a:pPr eaLnBrk="1" hangingPunct="1"/>
            <a:r>
              <a:rPr lang="en-US" alt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To specify the type of the elements and the number of elements required by an array use a declaration of the form:</a:t>
            </a:r>
          </a:p>
          <a:p>
            <a:pPr lvl="2" eaLnBrk="1" hangingPunct="1"/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array</a:t>
            </a:r>
            <a:r>
              <a:rPr lang="en-US" altLang="en-US" i="1" dirty="0">
                <a:solidFill>
                  <a:srgbClr val="00000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&lt; type, </a:t>
            </a:r>
            <a:r>
              <a:rPr lang="en-US" altLang="en-US" i="1" dirty="0" err="1">
                <a:solidFill>
                  <a:srgbClr val="00000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arraySize</a:t>
            </a:r>
            <a:r>
              <a:rPr lang="en-US" altLang="en-US" i="1" dirty="0">
                <a:solidFill>
                  <a:srgbClr val="00000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 &gt;</a:t>
            </a:r>
            <a:r>
              <a:rPr lang="en-US" altLang="en-US" i="1" dirty="0">
                <a:solidFill>
                  <a:srgbClr val="000000"/>
                </a:solidFill>
                <a:latin typeface="AGaramond" pitchFamily="50" charset="0"/>
              </a:rPr>
              <a:t> </a:t>
            </a:r>
            <a:r>
              <a:rPr lang="en-US" altLang="en-US" i="1" dirty="0" err="1">
                <a:solidFill>
                  <a:srgbClr val="000000"/>
                </a:solidFill>
                <a:latin typeface="AGaramond" pitchFamily="50" charset="0"/>
              </a:rPr>
              <a:t>arrayName</a:t>
            </a:r>
            <a:r>
              <a:rPr lang="en-US" alt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eaLnBrk="1" hangingPunct="1"/>
            <a:r>
              <a:rPr lang="en-US" alt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The notation &lt;</a:t>
            </a:r>
            <a:r>
              <a:rPr lang="en-US" altLang="en-US" sz="2400" i="1" dirty="0">
                <a:solidFill>
                  <a:srgbClr val="000000"/>
                </a:solidFill>
                <a:latin typeface="Cambria" panose="02040503050406030204" pitchFamily="18" charset="0"/>
              </a:rPr>
              <a:t>type, </a:t>
            </a:r>
            <a:r>
              <a:rPr lang="en-US" altLang="en-US" sz="2400" i="1" dirty="0" err="1">
                <a:solidFill>
                  <a:srgbClr val="000000"/>
                </a:solidFill>
                <a:latin typeface="Cambria" panose="02040503050406030204" pitchFamily="18" charset="0"/>
              </a:rPr>
              <a:t>arraySize</a:t>
            </a:r>
            <a:r>
              <a:rPr lang="en-US" alt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&gt; indicates that 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array</a:t>
            </a:r>
            <a:r>
              <a:rPr lang="en-US" alt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 is a class template.</a:t>
            </a:r>
          </a:p>
          <a:p>
            <a:pPr eaLnBrk="1" hangingPunct="1"/>
            <a:r>
              <a:rPr lang="en-US" alt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The compiler reserves the appropriate amount of memory based on the </a:t>
            </a:r>
            <a:r>
              <a:rPr lang="en-US" altLang="en-US" sz="2400" i="1" dirty="0">
                <a:solidFill>
                  <a:srgbClr val="000000"/>
                </a:solidFill>
                <a:latin typeface="Cambria" panose="02040503050406030204" pitchFamily="18" charset="0"/>
              </a:rPr>
              <a:t>type</a:t>
            </a:r>
            <a:r>
              <a:rPr lang="en-US" alt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 of the elements and the </a:t>
            </a:r>
            <a:r>
              <a:rPr lang="en-US" altLang="en-US" sz="2400" i="1" dirty="0" err="1">
                <a:solidFill>
                  <a:srgbClr val="000000"/>
                </a:solidFill>
                <a:latin typeface="Cambria" panose="02040503050406030204" pitchFamily="18" charset="0"/>
              </a:rPr>
              <a:t>arraySize</a:t>
            </a:r>
            <a:r>
              <a:rPr lang="en-US" alt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. </a:t>
            </a:r>
          </a:p>
          <a:p>
            <a:pPr eaLnBrk="1" hangingPunct="1"/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array</a:t>
            </a:r>
            <a:r>
              <a:rPr lang="en-US" alt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s can be declared to contain values of most data types.</a:t>
            </a:r>
          </a:p>
        </p:txBody>
      </p:sp>
      <p:sp>
        <p:nvSpPr>
          <p:cNvPr id="18436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©1992-2014 by Pearson Education, Inc. All Rights Reserved.</a:t>
            </a: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7_Page_71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9273"/>
            <a:ext cx="9144000" cy="532014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9425898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7_Page_72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4640"/>
            <a:ext cx="9144000" cy="640955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26995368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7_Page_73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0627"/>
            <a:ext cx="9144000" cy="605674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81064594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7_Page_74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18010"/>
            <a:ext cx="9144000" cy="442079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34185695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7.10  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Introduction to C++ Standard Library Class Template </a:t>
            </a:r>
            <a:r>
              <a:rPr lang="en-US" dirty="0">
                <a:solidFill>
                  <a:srgbClr val="3380E6"/>
                </a:solidFill>
                <a:latin typeface="Consolas" panose="020B0609020204030204" pitchFamily="49" charset="0"/>
              </a:rPr>
              <a:t>vector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 (cont.)</a:t>
            </a:r>
          </a:p>
        </p:txBody>
      </p:sp>
      <p:sp>
        <p:nvSpPr>
          <p:cNvPr id="12288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By default, all the elements of a </a:t>
            </a:r>
            <a:r>
              <a:rPr lang="en-US" alt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vector</a:t>
            </a:r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 object are set to </a:t>
            </a:r>
            <a:r>
              <a:rPr lang="en-US" alt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vector</a:t>
            </a:r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s can be defined to store most data types.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vector</a:t>
            </a:r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 member function </a:t>
            </a:r>
            <a:r>
              <a:rPr lang="en-US" altLang="en-US" sz="2500" dirty="0">
                <a:solidFill>
                  <a:srgbClr val="0000FF"/>
                </a:solidFill>
                <a:latin typeface="Consolas" panose="020B0609020204030204" pitchFamily="49" charset="0"/>
              </a:rPr>
              <a:t>size</a:t>
            </a:r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 obtain the number of elements in the </a:t>
            </a:r>
            <a:r>
              <a:rPr lang="en-US" alt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vector</a:t>
            </a:r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As with class template </a:t>
            </a:r>
            <a:r>
              <a:rPr lang="en-US" alt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array</a:t>
            </a:r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, you can also do this using a counter-controlled loop and the subscript (</a:t>
            </a:r>
            <a:r>
              <a:rPr lang="en-US" alt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[]</a:t>
            </a:r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) operator. </a:t>
            </a:r>
          </a:p>
        </p:txBody>
      </p:sp>
      <p:sp>
        <p:nvSpPr>
          <p:cNvPr id="133124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©1992-2014 by Pearson Education, Inc. All Rights Reserved.</a:t>
            </a: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7.10  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Introduction to C++ Standard Library Class Template </a:t>
            </a:r>
            <a:r>
              <a:rPr lang="en-US" dirty="0">
                <a:solidFill>
                  <a:srgbClr val="3380E6"/>
                </a:solidFill>
                <a:latin typeface="Consolas" panose="020B0609020204030204" pitchFamily="49" charset="0"/>
              </a:rPr>
              <a:t>vector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 (cont.)</a:t>
            </a:r>
          </a:p>
        </p:txBody>
      </p:sp>
      <p:sp>
        <p:nvSpPr>
          <p:cNvPr id="12288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Notice that we used parentheses rather than braces to pass the size argument to each </a:t>
            </a:r>
            <a:r>
              <a:rPr lang="en-US" alt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vector</a:t>
            </a:r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 object’s constructor. </a:t>
            </a:r>
          </a:p>
          <a:p>
            <a:pPr>
              <a:lnSpc>
                <a:spcPct val="90000"/>
              </a:lnSpc>
            </a:pPr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When creating a </a:t>
            </a:r>
            <a:r>
              <a:rPr lang="en-US" alt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vector</a:t>
            </a:r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, if the braces contain one value of the </a:t>
            </a:r>
            <a:r>
              <a:rPr lang="en-US" alt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vector</a:t>
            </a:r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’s element type, the braces are treated as a one-element initializer list, rather than a call to the constructor that sets the </a:t>
            </a:r>
            <a:r>
              <a:rPr lang="en-US" alt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vector</a:t>
            </a:r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’s size. </a:t>
            </a:r>
          </a:p>
          <a:p>
            <a:pPr>
              <a:lnSpc>
                <a:spcPct val="90000"/>
              </a:lnSpc>
            </a:pPr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The following declaration actually creates a one-element </a:t>
            </a:r>
            <a:r>
              <a:rPr lang="en-US" alt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vector&lt;</a:t>
            </a:r>
            <a:r>
              <a:rPr lang="en-US" altLang="en-US" sz="2500" dirty="0" err="1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 containing the </a:t>
            </a:r>
            <a:r>
              <a:rPr lang="en-US" altLang="en-US" sz="2500" dirty="0" err="1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 value </a:t>
            </a:r>
            <a:r>
              <a:rPr lang="en-US" alt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7</a:t>
            </a:r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, not a 7-element </a:t>
            </a:r>
            <a:r>
              <a:rPr lang="en-US" alt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vector</a:t>
            </a:r>
          </a:p>
          <a:p>
            <a:pPr lvl="1">
              <a:lnSpc>
                <a:spcPct val="90000"/>
              </a:lnSpc>
            </a:pPr>
            <a:r>
              <a:rPr lang="en-US" alt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vector&lt;</a:t>
            </a:r>
            <a:r>
              <a:rPr lang="en-US" altLang="en-US" sz="2100" dirty="0" err="1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&gt; integers1{7}; </a:t>
            </a:r>
          </a:p>
          <a:p>
            <a:pPr>
              <a:lnSpc>
                <a:spcPct val="90000"/>
              </a:lnSpc>
            </a:pPr>
            <a:endParaRPr lang="en-US" altLang="en-US" sz="2500" dirty="0">
              <a:solidFill>
                <a:srgbClr val="000000"/>
              </a:solidFill>
              <a:latin typeface="Cambria" panose="02040503050406030204" pitchFamily="18" charset="0"/>
            </a:endParaRPr>
          </a:p>
          <a:p>
            <a:pPr>
              <a:lnSpc>
                <a:spcPct val="90000"/>
              </a:lnSpc>
            </a:pPr>
            <a:endParaRPr lang="en-US" altLang="en-US" sz="2500" dirty="0">
              <a:solidFill>
                <a:srgbClr val="000000"/>
              </a:solidFill>
              <a:latin typeface="Cambria" panose="02040503050406030204" pitchFamily="18" charset="0"/>
            </a:endParaRPr>
          </a:p>
        </p:txBody>
      </p:sp>
      <p:sp>
        <p:nvSpPr>
          <p:cNvPr id="133124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©1992-2014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495893154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7.10  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Introduction to C++ Standard Library Class Template </a:t>
            </a:r>
            <a:r>
              <a:rPr lang="en-US" dirty="0">
                <a:solidFill>
                  <a:srgbClr val="3380E6"/>
                </a:solidFill>
                <a:latin typeface="Consolas" panose="020B0609020204030204" pitchFamily="49" charset="0"/>
              </a:rPr>
              <a:t>vector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 (cont.)</a:t>
            </a:r>
          </a:p>
        </p:txBody>
      </p:sp>
      <p:sp>
        <p:nvSpPr>
          <p:cNvPr id="123907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You can use the assignment (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) operator with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vector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 objects.</a:t>
            </a: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As is the case with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array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s, C++ is not required to perform bounds checking when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vector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 elements are accessed with square brackets.</a:t>
            </a: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Standard class template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vector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 provides bounds checking in its member function </a:t>
            </a: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at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  (as does class template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array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).</a:t>
            </a:r>
          </a:p>
        </p:txBody>
      </p:sp>
      <p:sp>
        <p:nvSpPr>
          <p:cNvPr id="134148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©1992-2014 by Pearson Education, Inc. All Rights Reserved.</a:t>
            </a:r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7.10  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Introduction to C++ Standard Library Class Template </a:t>
            </a:r>
            <a:r>
              <a:rPr lang="en-US" dirty="0">
                <a:solidFill>
                  <a:srgbClr val="3380E6"/>
                </a:solidFill>
                <a:latin typeface="Consolas" panose="020B0609020204030204" pitchFamily="49" charset="0"/>
              </a:rPr>
              <a:t>vector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 (cont.)</a:t>
            </a:r>
          </a:p>
        </p:txBody>
      </p:sp>
      <p:sp>
        <p:nvSpPr>
          <p:cNvPr id="124931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600" dirty="0">
                <a:solidFill>
                  <a:srgbClr val="000000"/>
                </a:solidFill>
                <a:latin typeface="Cambria" panose="02040503050406030204" pitchFamily="18" charset="0"/>
              </a:rPr>
              <a:t>An </a:t>
            </a:r>
            <a:r>
              <a:rPr lang="en-US" altLang="en-US" sz="2600" dirty="0">
                <a:solidFill>
                  <a:srgbClr val="0000FF"/>
                </a:solidFill>
                <a:latin typeface="Cambria" panose="02040503050406030204" pitchFamily="18" charset="0"/>
              </a:rPr>
              <a:t>exception </a:t>
            </a:r>
            <a:r>
              <a:rPr lang="en-US" altLang="en-US" sz="2600" dirty="0">
                <a:solidFill>
                  <a:srgbClr val="000000"/>
                </a:solidFill>
                <a:latin typeface="Cambria" panose="02040503050406030204" pitchFamily="18" charset="0"/>
              </a:rPr>
              <a:t>indicates a problem that occurs while a program executes. </a:t>
            </a:r>
          </a:p>
          <a:p>
            <a:pPr eaLnBrk="1" hangingPunct="1"/>
            <a:r>
              <a:rPr lang="en-US" altLang="en-US" sz="2600" dirty="0">
                <a:solidFill>
                  <a:srgbClr val="000000"/>
                </a:solidFill>
                <a:latin typeface="Cambria" panose="02040503050406030204" pitchFamily="18" charset="0"/>
              </a:rPr>
              <a:t>The name “exception” suggests that the problem occurs infrequently.</a:t>
            </a:r>
          </a:p>
          <a:p>
            <a:pPr eaLnBrk="1" hangingPunct="1"/>
            <a:r>
              <a:rPr lang="en-US" altLang="en-US" sz="2600" dirty="0">
                <a:solidFill>
                  <a:srgbClr val="0000FF"/>
                </a:solidFill>
                <a:latin typeface="Cambria" panose="02040503050406030204" pitchFamily="18" charset="0"/>
              </a:rPr>
              <a:t>Exception handling </a:t>
            </a:r>
            <a:r>
              <a:rPr lang="en-US" altLang="en-US" sz="2600" dirty="0">
                <a:solidFill>
                  <a:srgbClr val="000000"/>
                </a:solidFill>
                <a:latin typeface="Cambria" panose="02040503050406030204" pitchFamily="18" charset="0"/>
              </a:rPr>
              <a:t>enables you to create </a:t>
            </a:r>
            <a:r>
              <a:rPr lang="en-US" altLang="en-US" sz="2600" dirty="0">
                <a:solidFill>
                  <a:srgbClr val="0000FF"/>
                </a:solidFill>
                <a:latin typeface="Cambria" panose="02040503050406030204" pitchFamily="18" charset="0"/>
              </a:rPr>
              <a:t>fault-tolerant programs </a:t>
            </a:r>
            <a:r>
              <a:rPr lang="en-US" altLang="en-US" sz="2600" dirty="0">
                <a:solidFill>
                  <a:srgbClr val="000000"/>
                </a:solidFill>
                <a:latin typeface="Cambria" panose="02040503050406030204" pitchFamily="18" charset="0"/>
              </a:rPr>
              <a:t>that can resolve (or handle) exceptions.</a:t>
            </a:r>
          </a:p>
          <a:p>
            <a:pPr eaLnBrk="1" hangingPunct="1"/>
            <a:r>
              <a:rPr lang="en-US" altLang="en-US" sz="2600" dirty="0">
                <a:solidFill>
                  <a:srgbClr val="000000"/>
                </a:solidFill>
                <a:latin typeface="Cambria" panose="02040503050406030204" pitchFamily="18" charset="0"/>
              </a:rPr>
              <a:t>When a function detects a problem, such as an invalid 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array</a:t>
            </a:r>
            <a:r>
              <a:rPr lang="en-US" altLang="en-US" sz="2600" dirty="0">
                <a:solidFill>
                  <a:srgbClr val="000000"/>
                </a:solidFill>
                <a:latin typeface="Cambria" panose="02040503050406030204" pitchFamily="18" charset="0"/>
              </a:rPr>
              <a:t> subscript or an invalid argument, it </a:t>
            </a:r>
            <a:r>
              <a:rPr lang="en-US" altLang="en-US" sz="2600" dirty="0">
                <a:solidFill>
                  <a:srgbClr val="0000FF"/>
                </a:solidFill>
                <a:latin typeface="Cambria" panose="02040503050406030204" pitchFamily="18" charset="0"/>
              </a:rPr>
              <a:t>throws</a:t>
            </a:r>
            <a:r>
              <a:rPr lang="en-US" altLang="en-US" sz="2600" dirty="0">
                <a:solidFill>
                  <a:srgbClr val="000000"/>
                </a:solidFill>
                <a:latin typeface="Cambria" panose="02040503050406030204" pitchFamily="18" charset="0"/>
              </a:rPr>
              <a:t> an exception—that is, an exception occurs. </a:t>
            </a:r>
          </a:p>
        </p:txBody>
      </p:sp>
      <p:sp>
        <p:nvSpPr>
          <p:cNvPr id="134148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©1992-2014 by Pearson Education, Inc. All Rights Reserved.</a:t>
            </a:r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7.10  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Introduction to C++ Standard Library Class Template </a:t>
            </a:r>
            <a:r>
              <a:rPr lang="en-US" dirty="0">
                <a:solidFill>
                  <a:srgbClr val="3380E6"/>
                </a:solidFill>
                <a:latin typeface="Consolas" panose="020B0609020204030204" pitchFamily="49" charset="0"/>
              </a:rPr>
              <a:t>vector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 (cont.)</a:t>
            </a:r>
          </a:p>
        </p:txBody>
      </p:sp>
      <p:sp>
        <p:nvSpPr>
          <p:cNvPr id="125955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To handle an exception, place any code that might throw an exception in a 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try</a:t>
            </a:r>
            <a:r>
              <a:rPr lang="en-US" alt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 statement. </a:t>
            </a:r>
          </a:p>
          <a:p>
            <a:pPr eaLnBrk="1" hangingPunct="1"/>
            <a:r>
              <a:rPr lang="en-US" alt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The 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try</a:t>
            </a:r>
            <a:r>
              <a:rPr lang="en-US" alt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 block contains the code that might throw an exception, and the 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catch</a:t>
            </a:r>
            <a:r>
              <a:rPr lang="en-US" alt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 block contains the code that handles the exception if one occurs. </a:t>
            </a:r>
          </a:p>
          <a:p>
            <a:pPr eaLnBrk="1" hangingPunct="1"/>
            <a:r>
              <a:rPr lang="en-US" alt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You can have many 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catch</a:t>
            </a:r>
            <a:r>
              <a:rPr lang="en-US" alt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 blocks to handle different types of exceptions that might be thrown in the corresponding 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try</a:t>
            </a:r>
            <a:r>
              <a:rPr lang="en-US" alt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 block.</a:t>
            </a:r>
          </a:p>
          <a:p>
            <a:pPr eaLnBrk="1" hangingPunct="1"/>
            <a:r>
              <a:rPr lang="en-US" alt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The 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vector</a:t>
            </a:r>
            <a:r>
              <a:rPr lang="en-US" alt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 member function </a:t>
            </a:r>
            <a:r>
              <a:rPr lang="en-US" alt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at</a:t>
            </a:r>
            <a:r>
              <a:rPr lang="en-US" alt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 provides bounds checking and throws an exception if its argument is an invalid subscript. </a:t>
            </a:r>
          </a:p>
          <a:p>
            <a:pPr eaLnBrk="1" hangingPunct="1"/>
            <a:r>
              <a:rPr lang="en-US" alt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By default, this causes a C++ program to terminate.</a:t>
            </a:r>
          </a:p>
        </p:txBody>
      </p:sp>
      <p:sp>
        <p:nvSpPr>
          <p:cNvPr id="134148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©1992-2014 by Pearson Education, Inc. All Rights Reserved.</a:t>
            </a:r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7_Page_75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0460"/>
            <a:ext cx="9144000" cy="331708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274757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7.4  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Examples Using </a:t>
            </a:r>
            <a:r>
              <a:rPr lang="en-US" dirty="0">
                <a:solidFill>
                  <a:srgbClr val="3380E6"/>
                </a:solidFill>
                <a:latin typeface="Consolas" panose="020B0609020204030204" pitchFamily="49" charset="0"/>
              </a:rPr>
              <a:t>array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s</a:t>
            </a:r>
          </a:p>
        </p:txBody>
      </p:sp>
      <p:sp>
        <p:nvSpPr>
          <p:cNvPr id="21507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The following examples demonstrate how to declare arrays, how to initialize arrays and how to perform common array manipulations.</a:t>
            </a:r>
          </a:p>
        </p:txBody>
      </p:sp>
      <p:sp>
        <p:nvSpPr>
          <p:cNvPr id="20484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©1992-2014 by Pearson Education, Inc. All Rights Reserved.</a:t>
            </a:r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7.10  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Introduction to C++ Standard Library Class Template </a:t>
            </a:r>
            <a:r>
              <a:rPr lang="en-US" dirty="0">
                <a:solidFill>
                  <a:srgbClr val="3380E6"/>
                </a:solidFill>
                <a:latin typeface="Consolas" panose="020B0609020204030204" pitchFamily="49" charset="0"/>
              </a:rPr>
              <a:t>vector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 (cont.)</a:t>
            </a:r>
          </a:p>
        </p:txBody>
      </p:sp>
      <p:sp>
        <p:nvSpPr>
          <p:cNvPr id="137219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09537" indent="0" eaLnBrk="1" hangingPunct="1">
              <a:buFont typeface="Wingdings 3" panose="05040102010807070707" pitchFamily="18" charset="2"/>
              <a:buNone/>
              <a:defRPr/>
            </a:pPr>
            <a:r>
              <a:rPr lang="en-US" b="1" i="1" dirty="0">
                <a:solidFill>
                  <a:srgbClr val="000000"/>
                </a:solidFill>
                <a:latin typeface="Cambria" panose="02040503050406030204" pitchFamily="18" charset="0"/>
              </a:rPr>
              <a:t>Changing the Size of a 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vector </a:t>
            </a:r>
          </a:p>
          <a:p>
            <a:pPr>
              <a:defRPr/>
            </a:pP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One of the key differences between a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vector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 and an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array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 is that a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vector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 can dynamically grow and shrink as the number of elements it needs to accommodate varies. </a:t>
            </a:r>
          </a:p>
          <a:p>
            <a:pPr eaLnBrk="1" hangingPunct="1">
              <a:defRPr/>
            </a:pP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To demonstrate this, line 88 shows the current size of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integers3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, line 89 calls the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vector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’s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push_back</a:t>
            </a:r>
            <a:r>
              <a:rPr lang="en-US" dirty="0">
                <a:solidFill>
                  <a:srgbClr val="0000FF"/>
                </a:solidFill>
                <a:latin typeface="Cambria" panose="02040503050406030204" pitchFamily="18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member function to add a new element containing 1000 to the end of the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vector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 and line 90 shows the new size of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integers3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. </a:t>
            </a:r>
          </a:p>
          <a:p>
            <a:pPr eaLnBrk="1" hangingPunct="1">
              <a:defRPr/>
            </a:pP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Line 92 then displays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integers3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’s new contents.</a:t>
            </a:r>
          </a:p>
        </p:txBody>
      </p:sp>
      <p:sp>
        <p:nvSpPr>
          <p:cNvPr id="134148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©1992-2014 by Pearson Education, Inc. All Rights Reserved.</a:t>
            </a:r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7.10  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Introduction to C++ Standard Library Class Template </a:t>
            </a:r>
            <a:r>
              <a:rPr lang="en-US" dirty="0">
                <a:solidFill>
                  <a:srgbClr val="3380E6"/>
                </a:solidFill>
                <a:latin typeface="Consolas" panose="020B0609020204030204" pitchFamily="49" charset="0"/>
              </a:rPr>
              <a:t>vector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 (cont.)</a:t>
            </a:r>
          </a:p>
        </p:txBody>
      </p:sp>
      <p:sp>
        <p:nvSpPr>
          <p:cNvPr id="137219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09537" indent="0" eaLnBrk="1" hangingPunct="1">
              <a:buFont typeface="Wingdings 3" panose="05040102010807070707" pitchFamily="18" charset="2"/>
              <a:buNone/>
              <a:defRPr/>
            </a:pPr>
            <a:r>
              <a:rPr lang="en-US" b="1" i="1" dirty="0">
                <a:solidFill>
                  <a:srgbClr val="000000"/>
                </a:solidFill>
                <a:latin typeface="Cambria" panose="02040503050406030204" pitchFamily="18" charset="0"/>
              </a:rPr>
              <a:t>C++11: List Initializing a 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vector </a:t>
            </a:r>
          </a:p>
          <a:p>
            <a:pPr eaLnBrk="1" hangingPunct="1">
              <a:defRPr/>
            </a:pP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Many of the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array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 examples in this chapter used list initializers to specify the initial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array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 element values. </a:t>
            </a:r>
          </a:p>
          <a:p>
            <a:pPr eaLnBrk="1" hangingPunct="1">
              <a:defRPr/>
            </a:pP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C++11 also allows this for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vector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s (and other C++ Standard Library data structures). </a:t>
            </a:r>
          </a:p>
        </p:txBody>
      </p:sp>
      <p:sp>
        <p:nvSpPr>
          <p:cNvPr id="134148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©1992-2014 by Pearson Education, Inc. All Rights Reserved.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59D9B3"/>
                </a:solidFill>
                <a:latin typeface="Calibri" panose="020F0502020204030204" pitchFamily="34" charset="0"/>
              </a:rPr>
              <a:t>7.4.1 </a:t>
            </a:r>
            <a:r>
              <a:rPr lang="en-US" dirty="0">
                <a:solidFill>
                  <a:srgbClr val="33B38C"/>
                </a:solidFill>
                <a:latin typeface="Goudy Sans Medium"/>
              </a:rPr>
              <a:t>Declaring an </a:t>
            </a:r>
            <a:r>
              <a:rPr lang="en-US" dirty="0">
                <a:solidFill>
                  <a:srgbClr val="33B38C"/>
                </a:solidFill>
                <a:latin typeface="Consolas" panose="020B0609020204030204" pitchFamily="49" charset="0"/>
              </a:rPr>
              <a:t>array</a:t>
            </a:r>
            <a:r>
              <a:rPr lang="en-US" dirty="0">
                <a:solidFill>
                  <a:srgbClr val="33B38C"/>
                </a:solidFill>
                <a:latin typeface="Goudy Sans Medium"/>
              </a:rPr>
              <a:t> and Using a Loop to Initialize the </a:t>
            </a:r>
            <a:r>
              <a:rPr lang="en-US" dirty="0">
                <a:solidFill>
                  <a:srgbClr val="33B38C"/>
                </a:solidFill>
                <a:latin typeface="Consolas" panose="020B0609020204030204" pitchFamily="49" charset="0"/>
              </a:rPr>
              <a:t>array</a:t>
            </a:r>
            <a:r>
              <a:rPr lang="en-US" dirty="0">
                <a:solidFill>
                  <a:srgbClr val="33B38C"/>
                </a:solidFill>
                <a:latin typeface="Goudy Sans Medium"/>
              </a:rPr>
              <a:t>’s Elements</a:t>
            </a:r>
          </a:p>
        </p:txBody>
      </p:sp>
      <p:sp>
        <p:nvSpPr>
          <p:cNvPr id="22531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The program in Fig. 7.3 declares five-element integer array 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n</a:t>
            </a:r>
            <a:r>
              <a:rPr lang="en-US" alt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 (line 10).</a:t>
            </a:r>
          </a:p>
          <a:p>
            <a:pPr eaLnBrk="1" hangingPunct="1"/>
            <a:r>
              <a:rPr lang="en-US" alt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size_t</a:t>
            </a:r>
            <a:r>
              <a:rPr lang="en-US" alt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 represents an unsigned integral type. </a:t>
            </a:r>
          </a:p>
          <a:p>
            <a:pPr eaLnBrk="1" hangingPunct="1"/>
            <a:r>
              <a:rPr lang="en-US" alt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This type is recommended for any variable that represents an 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array</a:t>
            </a:r>
            <a:r>
              <a:rPr lang="en-US" alt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’s size or an 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array</a:t>
            </a:r>
            <a:r>
              <a:rPr lang="en-US" alt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’s subscripts. Type </a:t>
            </a:r>
            <a:r>
              <a:rPr lang="en-US" alt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size_t</a:t>
            </a:r>
            <a:r>
              <a:rPr lang="en-US" alt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 is defined in the </a:t>
            </a:r>
            <a:r>
              <a:rPr lang="en-US" alt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alt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 namespace and is in header 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cstddef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en-US" alt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, which is included by various other headers. </a:t>
            </a:r>
          </a:p>
          <a:p>
            <a:pPr eaLnBrk="1" hangingPunct="1"/>
            <a:r>
              <a:rPr lang="en-US" alt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If you attempt to compile a program that uses type </a:t>
            </a:r>
            <a:r>
              <a:rPr lang="en-US" alt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size_t</a:t>
            </a:r>
            <a:r>
              <a:rPr lang="en-US" alt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 and receive errors indicating that it’s not defined, simply include 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cstddef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en-US" alt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 in your program.</a:t>
            </a:r>
          </a:p>
        </p:txBody>
      </p:sp>
      <p:sp>
        <p:nvSpPr>
          <p:cNvPr id="21508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©1992-2014 by Pearson Education, Inc. All Rights Reserved.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7_Page_10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4800"/>
            <a:ext cx="9118284" cy="6172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155789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7_Page_11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35969"/>
            <a:ext cx="9144000" cy="27860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290878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59D9B3"/>
                </a:solidFill>
                <a:latin typeface="Calibri" panose="020F0502020204030204" pitchFamily="34" charset="0"/>
              </a:rPr>
              <a:t>7.4.2 </a:t>
            </a:r>
            <a:r>
              <a:rPr lang="en-US" dirty="0">
                <a:solidFill>
                  <a:srgbClr val="33B38C"/>
                </a:solidFill>
                <a:latin typeface="Goudy Sans Medium"/>
              </a:rPr>
              <a:t>Initializing an </a:t>
            </a:r>
            <a:r>
              <a:rPr lang="en-US" dirty="0">
                <a:solidFill>
                  <a:srgbClr val="33B38C"/>
                </a:solidFill>
                <a:latin typeface="Consolas" panose="020B0609020204030204" pitchFamily="49" charset="0"/>
              </a:rPr>
              <a:t>array</a:t>
            </a:r>
            <a:r>
              <a:rPr lang="en-US" dirty="0">
                <a:solidFill>
                  <a:srgbClr val="33B38C"/>
                </a:solidFill>
                <a:latin typeface="Goudy Sans Medium"/>
              </a:rPr>
              <a:t> in a Declaration with an Initializer List</a:t>
            </a:r>
          </a:p>
        </p:txBody>
      </p:sp>
      <p:sp>
        <p:nvSpPr>
          <p:cNvPr id="2560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The elements of an array also can be initialized in the array declaration by following the array name with an equals sign and a brace-delimited comma-separated list of </a:t>
            </a:r>
            <a:r>
              <a:rPr lang="en-US" altLang="en-US" sz="2500" dirty="0">
                <a:solidFill>
                  <a:srgbClr val="0000FF"/>
                </a:solidFill>
                <a:latin typeface="Cambria" panose="02040503050406030204" pitchFamily="18" charset="0"/>
              </a:rPr>
              <a:t>initializers</a:t>
            </a:r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The program in Fig. 7.4 uses an </a:t>
            </a:r>
            <a:r>
              <a:rPr lang="en-US" altLang="en-US" sz="2500" dirty="0">
                <a:solidFill>
                  <a:srgbClr val="0000FF"/>
                </a:solidFill>
                <a:latin typeface="Cambria" panose="02040503050406030204" pitchFamily="18" charset="0"/>
              </a:rPr>
              <a:t>initializer list</a:t>
            </a:r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 to initialize an integer array with five values (line 11) and prints the array in tabular format (lines 13–17).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If there are </a:t>
            </a:r>
            <a:r>
              <a:rPr lang="en-US" altLang="en-US" sz="2500" i="1" dirty="0">
                <a:solidFill>
                  <a:srgbClr val="000000"/>
                </a:solidFill>
                <a:latin typeface="Cambria" panose="02040503050406030204" pitchFamily="18" charset="0"/>
              </a:rPr>
              <a:t>fewer</a:t>
            </a:r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 initializers than elements in the </a:t>
            </a:r>
            <a:r>
              <a:rPr lang="en-US" alt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array</a:t>
            </a:r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, the remaining </a:t>
            </a:r>
            <a:r>
              <a:rPr lang="en-US" alt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array</a:t>
            </a:r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 elements are initialized to zero.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If there are more, a compilation error occurs.</a:t>
            </a:r>
          </a:p>
        </p:txBody>
      </p:sp>
      <p:sp>
        <p:nvSpPr>
          <p:cNvPr id="24580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©1992-2014 by Pearson Education, Inc. All Rights Reserved.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7_Page_12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8096"/>
            <a:ext cx="9143999" cy="656180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455552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59D9B3"/>
                </a:solidFill>
                <a:latin typeface="Calibri" panose="020F0502020204030204" pitchFamily="34" charset="0"/>
              </a:rPr>
              <a:t>7.4.3 </a:t>
            </a:r>
            <a:r>
              <a:rPr lang="en-US" dirty="0">
                <a:solidFill>
                  <a:srgbClr val="33B38C"/>
                </a:solidFill>
                <a:latin typeface="Goudy Sans Medium"/>
              </a:rPr>
              <a:t>Specifying an </a:t>
            </a:r>
            <a:r>
              <a:rPr lang="en-US" dirty="0">
                <a:solidFill>
                  <a:srgbClr val="33B38C"/>
                </a:solidFill>
                <a:latin typeface="Consolas" panose="020B0609020204030204" pitchFamily="49" charset="0"/>
              </a:rPr>
              <a:t>array</a:t>
            </a:r>
            <a:r>
              <a:rPr lang="en-US" dirty="0">
                <a:solidFill>
                  <a:srgbClr val="33B38C"/>
                </a:solidFill>
                <a:latin typeface="Goudy Sans Medium"/>
              </a:rPr>
              <a:t>’s Size with a Constant Variable and Setting </a:t>
            </a:r>
            <a:r>
              <a:rPr lang="en-US" dirty="0">
                <a:solidFill>
                  <a:srgbClr val="33B38C"/>
                </a:solidFill>
                <a:latin typeface="Consolas" panose="020B0609020204030204" pitchFamily="49" charset="0"/>
              </a:rPr>
              <a:t>array </a:t>
            </a:r>
            <a:r>
              <a:rPr lang="en-US" dirty="0">
                <a:solidFill>
                  <a:srgbClr val="33B38C"/>
                </a:solidFill>
                <a:latin typeface="Goudy Sans Medium"/>
              </a:rPr>
              <a:t>Elements with Calculations</a:t>
            </a:r>
          </a:p>
        </p:txBody>
      </p:sp>
      <p:sp>
        <p:nvSpPr>
          <p:cNvPr id="28675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Figure 7.5 sets the elements of a 5-element array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values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 to the even integers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2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,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4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,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6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,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8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 and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10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 and prints the array in tabular format.</a:t>
            </a: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Line 10 uses the </a:t>
            </a:r>
            <a:r>
              <a:rPr lang="en-US" alt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en-US" dirty="0">
                <a:solidFill>
                  <a:srgbClr val="0000FF"/>
                </a:solidFill>
                <a:latin typeface="Cambria" panose="02040503050406030204" pitchFamily="18" charset="0"/>
              </a:rPr>
              <a:t> qualifier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 to declare a </a:t>
            </a:r>
            <a:r>
              <a:rPr lang="en-US" altLang="en-US" dirty="0">
                <a:solidFill>
                  <a:srgbClr val="0000FF"/>
                </a:solidFill>
                <a:latin typeface="Cambria" panose="02040503050406030204" pitchFamily="18" charset="0"/>
              </a:rPr>
              <a:t>constant variable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arraySize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 with the value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5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.</a:t>
            </a:r>
          </a:p>
          <a:p>
            <a:pPr lvl="1"/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A constant variable that’s used to specify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array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’s size </a:t>
            </a:r>
            <a:r>
              <a:rPr lang="en-US" altLang="en-US" i="1" dirty="0">
                <a:solidFill>
                  <a:srgbClr val="000000"/>
                </a:solidFill>
                <a:latin typeface="Cambria" panose="02040503050406030204" pitchFamily="18" charset="0"/>
              </a:rPr>
              <a:t>must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 be initialized with a constant expression when it’s declared and </a:t>
            </a:r>
            <a:r>
              <a:rPr lang="en-US" altLang="en-US" i="1" dirty="0">
                <a:solidFill>
                  <a:srgbClr val="000000"/>
                </a:solidFill>
                <a:latin typeface="Cambria" panose="02040503050406030204" pitchFamily="18" charset="0"/>
              </a:rPr>
              <a:t>cannot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 be modified thereafter.</a:t>
            </a: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Constant variables are also called </a:t>
            </a:r>
            <a:r>
              <a:rPr lang="en-US" altLang="en-US" dirty="0">
                <a:solidFill>
                  <a:srgbClr val="0000FF"/>
                </a:solidFill>
                <a:latin typeface="Cambria" panose="02040503050406030204" pitchFamily="18" charset="0"/>
              </a:rPr>
              <a:t>named constants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 or </a:t>
            </a:r>
            <a:r>
              <a:rPr lang="en-US" altLang="en-US" dirty="0">
                <a:solidFill>
                  <a:srgbClr val="0000FF"/>
                </a:solidFill>
                <a:latin typeface="Cambria" panose="02040503050406030204" pitchFamily="18" charset="0"/>
              </a:rPr>
              <a:t>read-only variables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.</a:t>
            </a:r>
          </a:p>
        </p:txBody>
      </p:sp>
      <p:sp>
        <p:nvSpPr>
          <p:cNvPr id="28676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©1992-2014 by Pearson Education, Inc. All Rights Reserved.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7_Page_13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76200"/>
            <a:ext cx="9144001" cy="66245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810513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7_Page_14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35969"/>
            <a:ext cx="9144000" cy="27860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62131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7_Page_02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48" y="857250"/>
            <a:ext cx="8926115" cy="5143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234693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7_Page_15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95538"/>
            <a:ext cx="9144000" cy="20669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834827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7_Page_16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61010"/>
            <a:ext cx="9144000" cy="213598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621887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7_Page_17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64456"/>
            <a:ext cx="9144000" cy="412908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543448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59D9B3"/>
                </a:solidFill>
                <a:latin typeface="Calibri" panose="020F0502020204030204" pitchFamily="34" charset="0"/>
              </a:rPr>
              <a:t>7.4.4 </a:t>
            </a:r>
            <a:r>
              <a:rPr lang="en-US" dirty="0">
                <a:solidFill>
                  <a:srgbClr val="33B38C"/>
                </a:solidFill>
                <a:latin typeface="Goudy Sans Medium"/>
              </a:rPr>
              <a:t>Summing the Elements of an </a:t>
            </a:r>
            <a:r>
              <a:rPr lang="en-US" dirty="0">
                <a:solidFill>
                  <a:srgbClr val="33B38C"/>
                </a:solidFill>
                <a:latin typeface="Consolas" panose="020B0609020204030204" pitchFamily="49" charset="0"/>
              </a:rPr>
              <a:t>array</a:t>
            </a:r>
          </a:p>
        </p:txBody>
      </p:sp>
      <p:sp>
        <p:nvSpPr>
          <p:cNvPr id="37891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Often, the elements of an array represent a series of values to be used in a calculation.</a:t>
            </a: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Fig. 7.6 sums the values contained in the four-element integer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array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.</a:t>
            </a:r>
          </a:p>
        </p:txBody>
      </p:sp>
      <p:sp>
        <p:nvSpPr>
          <p:cNvPr id="38916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©1992-2014 by Pearson Education, Inc. All Rights Reserved.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7_Page_18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9752"/>
            <a:ext cx="9146740" cy="59410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296292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59D9B3"/>
                </a:solidFill>
                <a:latin typeface="Calibri" panose="020F0502020204030204" pitchFamily="34" charset="0"/>
              </a:rPr>
              <a:t>7.4.5 </a:t>
            </a:r>
            <a:r>
              <a:rPr lang="en-US" dirty="0">
                <a:solidFill>
                  <a:srgbClr val="33B38C"/>
                </a:solidFill>
                <a:latin typeface="Goudy Sans Medium"/>
              </a:rPr>
              <a:t>Using Bar Charts to Display </a:t>
            </a:r>
            <a:r>
              <a:rPr lang="en-US" dirty="0">
                <a:solidFill>
                  <a:srgbClr val="33B38C"/>
                </a:solidFill>
                <a:latin typeface="Consolas" panose="020B0609020204030204" pitchFamily="49" charset="0"/>
              </a:rPr>
              <a:t>array</a:t>
            </a:r>
            <a:r>
              <a:rPr lang="en-US" dirty="0">
                <a:solidFill>
                  <a:srgbClr val="33B38C"/>
                </a:solidFill>
                <a:latin typeface="Goudy Sans Medium"/>
              </a:rPr>
              <a:t> Data Graphically</a:t>
            </a:r>
          </a:p>
        </p:txBody>
      </p:sp>
      <p:sp>
        <p:nvSpPr>
          <p:cNvPr id="39939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Many programs present data to users graphically.</a:t>
            </a: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One simple way to display numeric data graphically is with a bar chart that shows each numeric value as a bar of asterisks (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). </a:t>
            </a: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Fig. 7.7 stores data in an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array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 of 11 elements, each corresponding to a grade category.</a:t>
            </a:r>
          </a:p>
        </p:txBody>
      </p:sp>
      <p:sp>
        <p:nvSpPr>
          <p:cNvPr id="40964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©1992-2014 by Pearson Education, Inc. All Rights Reserved.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7_Page_19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13260"/>
            <a:ext cx="9144000" cy="423148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979799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7_Page_20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3655"/>
            <a:ext cx="9123257" cy="59571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851995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7_Page_21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21606"/>
            <a:ext cx="9144000" cy="401478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726697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59D9B3"/>
                </a:solidFill>
                <a:latin typeface="Calibri" panose="020F0502020204030204" pitchFamily="34" charset="0"/>
              </a:rPr>
              <a:t>7.4.6 </a:t>
            </a:r>
            <a:r>
              <a:rPr lang="en-US" dirty="0">
                <a:solidFill>
                  <a:srgbClr val="33B38C"/>
                </a:solidFill>
                <a:latin typeface="Goudy Sans Medium"/>
              </a:rPr>
              <a:t>Using the Elements of an </a:t>
            </a:r>
            <a:r>
              <a:rPr lang="en-US" dirty="0">
                <a:solidFill>
                  <a:srgbClr val="33B38C"/>
                </a:solidFill>
                <a:latin typeface="Consolas" panose="020B0609020204030204" pitchFamily="49" charset="0"/>
              </a:rPr>
              <a:t>array</a:t>
            </a:r>
            <a:r>
              <a:rPr lang="en-US" dirty="0">
                <a:solidFill>
                  <a:srgbClr val="33B38C"/>
                </a:solidFill>
                <a:latin typeface="Goudy Sans Medium"/>
              </a:rPr>
              <a:t> as Counters</a:t>
            </a:r>
          </a:p>
        </p:txBody>
      </p:sp>
      <p:sp>
        <p:nvSpPr>
          <p:cNvPr id="44035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Sometimes, programs use counter variables to summarize data, such as the results of a survey.</a:t>
            </a:r>
          </a:p>
          <a:p>
            <a:pPr eaLnBrk="1" hangingPunct="1"/>
            <a:r>
              <a:rPr lang="en-US" alt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In Fig. 6.9, we used separate counters in our die-rolling program to track the number of occurrences of each side of a die as the program rolled the die 60,000,000 times.</a:t>
            </a:r>
          </a:p>
          <a:p>
            <a:pPr eaLnBrk="1" hangingPunct="1"/>
            <a:r>
              <a:rPr lang="en-US" alt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An 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array</a:t>
            </a:r>
            <a:r>
              <a:rPr lang="en-US" alt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 version of this program is shown in Fig. 7.8.</a:t>
            </a:r>
          </a:p>
          <a:p>
            <a:pPr eaLnBrk="1" hangingPunct="1"/>
            <a:r>
              <a:rPr lang="en-US" alt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This version also uses the new C++11 random-number generation capabilities that were introduced in Section 6.9.</a:t>
            </a:r>
          </a:p>
          <a:p>
            <a:pPr eaLnBrk="1" hangingPunct="1"/>
            <a:r>
              <a:rPr lang="en-US" altLang="en-US" sz="2400" i="1" dirty="0">
                <a:solidFill>
                  <a:srgbClr val="000000"/>
                </a:solidFill>
                <a:latin typeface="Cambria" panose="02040503050406030204" pitchFamily="18" charset="0"/>
              </a:rPr>
              <a:t>The single statement in line 21 of this program replaces the </a:t>
            </a:r>
            <a:r>
              <a:rPr lang="en-US" altLang="en-US" sz="2400" i="1" dirty="0">
                <a:solidFill>
                  <a:srgbClr val="000000"/>
                </a:solidFill>
                <a:latin typeface="Consolas" panose="020B0609020204030204" pitchFamily="49" charset="0"/>
              </a:rPr>
              <a:t>switch</a:t>
            </a:r>
            <a:r>
              <a:rPr lang="en-US" altLang="en-US" sz="2400" i="1" dirty="0">
                <a:solidFill>
                  <a:srgbClr val="000000"/>
                </a:solidFill>
                <a:latin typeface="Cambria" panose="02040503050406030204" pitchFamily="18" charset="0"/>
              </a:rPr>
              <a:t> statement in Fig. 6.9.</a:t>
            </a:r>
          </a:p>
          <a:p>
            <a:pPr eaLnBrk="1" hangingPunct="1"/>
            <a:endParaRPr lang="en-US" altLang="en-US" dirty="0">
              <a:solidFill>
                <a:srgbClr val="000000"/>
              </a:solidFill>
              <a:latin typeface="Cambria" panose="02040503050406030204" pitchFamily="18" charset="0"/>
            </a:endParaRPr>
          </a:p>
        </p:txBody>
      </p:sp>
      <p:sp>
        <p:nvSpPr>
          <p:cNvPr id="45060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©1992-2014 by Pearson Education, Inc. All Rights Reserved.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7_Page_03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019" y="533400"/>
            <a:ext cx="9164039" cy="5791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887841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7_Page_22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4640"/>
            <a:ext cx="9137160" cy="64047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734344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7_Page_23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94185"/>
            <a:ext cx="9144000" cy="47732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960206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59D9B3"/>
                </a:solidFill>
                <a:latin typeface="Calibri" panose="020F0502020204030204" pitchFamily="34" charset="0"/>
              </a:rPr>
              <a:t>7.4.7 </a:t>
            </a:r>
            <a:r>
              <a:rPr lang="en-US" dirty="0">
                <a:solidFill>
                  <a:srgbClr val="33B38C"/>
                </a:solidFill>
                <a:latin typeface="Goudy Sans Medium"/>
              </a:rPr>
              <a:t>Using </a:t>
            </a:r>
            <a:r>
              <a:rPr lang="en-US" dirty="0">
                <a:solidFill>
                  <a:srgbClr val="33B38C"/>
                </a:solidFill>
                <a:latin typeface="Consolas" panose="020B0609020204030204" pitchFamily="49" charset="0"/>
              </a:rPr>
              <a:t>array</a:t>
            </a:r>
            <a:r>
              <a:rPr lang="en-US" dirty="0">
                <a:solidFill>
                  <a:srgbClr val="33B38C"/>
                </a:solidFill>
                <a:latin typeface="Goudy Sans Medium"/>
              </a:rPr>
              <a:t>s to Summarize Survey Results</a:t>
            </a:r>
          </a:p>
        </p:txBody>
      </p:sp>
      <p:sp>
        <p:nvSpPr>
          <p:cNvPr id="47107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Fig. 7.9 uses arrays to summarize the results of data collected in a survey.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Consider the following problem statement: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100" dirty="0">
                <a:solidFill>
                  <a:srgbClr val="000000"/>
                </a:solidFill>
                <a:latin typeface="Cambria" panose="02040503050406030204" pitchFamily="18" charset="0"/>
              </a:rPr>
              <a:t>Twenty students were asked to rate on a scale of 1 to 5 the quality of the food in the student cafeteria, with 1 being “awful” and 5 being “excellent.” Place the 20 responses in an integer array and determine the frequency of each rating.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i="1" dirty="0">
                <a:solidFill>
                  <a:srgbClr val="000000"/>
                </a:solidFill>
                <a:latin typeface="Cambria" panose="02040503050406030204" pitchFamily="18" charset="0"/>
              </a:rPr>
              <a:t>C++ provides no automatic </a:t>
            </a:r>
            <a:r>
              <a:rPr lang="en-US" altLang="en-US" sz="2400" i="1" dirty="0">
                <a:solidFill>
                  <a:srgbClr val="000000"/>
                </a:solidFill>
                <a:latin typeface="Consolas" panose="020B0609020204030204" pitchFamily="49" charset="0"/>
              </a:rPr>
              <a:t>array</a:t>
            </a:r>
            <a:r>
              <a:rPr lang="en-US" altLang="en-US" sz="2400" i="1" dirty="0">
                <a:solidFill>
                  <a:srgbClr val="000000"/>
                </a:solidFill>
                <a:latin typeface="Cambria" panose="02040503050406030204" pitchFamily="18" charset="0"/>
              </a:rPr>
              <a:t> </a:t>
            </a:r>
            <a:r>
              <a:rPr lang="en-US" altLang="en-US" sz="2400" i="1" dirty="0">
                <a:solidFill>
                  <a:srgbClr val="0000FF"/>
                </a:solidFill>
                <a:latin typeface="Cambria" panose="02040503050406030204" pitchFamily="18" charset="0"/>
              </a:rPr>
              <a:t>bounds checking</a:t>
            </a:r>
            <a:r>
              <a:rPr lang="en-US" altLang="en-US" sz="2400" i="1" dirty="0">
                <a:solidFill>
                  <a:srgbClr val="000000"/>
                </a:solidFill>
                <a:latin typeface="Cambria" panose="02040503050406030204" pitchFamily="18" charset="0"/>
              </a:rPr>
              <a:t> to prevent you from referring to an element that does not exist.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Thus, an executing program can “walk off” either end of an 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array</a:t>
            </a:r>
            <a:r>
              <a:rPr lang="en-US" alt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 without warning.</a:t>
            </a:r>
          </a:p>
          <a:p>
            <a:pPr>
              <a:lnSpc>
                <a:spcPct val="80000"/>
              </a:lnSpc>
            </a:pPr>
            <a:r>
              <a:rPr lang="en-US" alt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Class templates 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array</a:t>
            </a:r>
            <a:r>
              <a:rPr lang="en-US" alt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 and 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vector</a:t>
            </a:r>
            <a:r>
              <a:rPr lang="en-US" alt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 each have an 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at</a:t>
            </a:r>
            <a:r>
              <a:rPr lang="en-US" alt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 function that performs bounds checking for you. </a:t>
            </a:r>
          </a:p>
        </p:txBody>
      </p:sp>
      <p:sp>
        <p:nvSpPr>
          <p:cNvPr id="48132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©1992-2014 by Pearson Education, Inc. All Rights Reserved.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7_Page_24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7165"/>
            <a:ext cx="9143999" cy="662453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5855289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7_Page_25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35844"/>
            <a:ext cx="9144000" cy="478512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4297118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59D9B3"/>
                </a:solidFill>
                <a:latin typeface="Calibri" panose="020F0502020204030204" pitchFamily="34" charset="0"/>
              </a:rPr>
              <a:t>7.4.7 </a:t>
            </a:r>
            <a:r>
              <a:rPr lang="en-US" dirty="0">
                <a:solidFill>
                  <a:srgbClr val="33B38C"/>
                </a:solidFill>
                <a:latin typeface="Goudy Sans Medium"/>
              </a:rPr>
              <a:t>Using </a:t>
            </a:r>
            <a:r>
              <a:rPr lang="en-US" dirty="0">
                <a:solidFill>
                  <a:srgbClr val="33B38C"/>
                </a:solidFill>
                <a:latin typeface="Consolas" panose="020B0609020204030204" pitchFamily="49" charset="0"/>
              </a:rPr>
              <a:t>array</a:t>
            </a:r>
            <a:r>
              <a:rPr lang="en-US" dirty="0">
                <a:solidFill>
                  <a:srgbClr val="33B38C"/>
                </a:solidFill>
                <a:latin typeface="Goudy Sans Medium"/>
              </a:rPr>
              <a:t>s to Summarize Survey Results</a:t>
            </a:r>
          </a:p>
        </p:txBody>
      </p:sp>
      <p:sp>
        <p:nvSpPr>
          <p:cNvPr id="50179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It’s important to ensure that every subscript you use to access an 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array</a:t>
            </a:r>
            <a:r>
              <a:rPr lang="en-US" alt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 element is within the 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array</a:t>
            </a:r>
            <a:r>
              <a:rPr lang="en-US" alt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’s bounds—that is, greater than or equal to 0 and less than the number of 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array</a:t>
            </a:r>
            <a:r>
              <a:rPr lang="en-US" alt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 elements.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Allowing programs to read from or write to 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array</a:t>
            </a:r>
            <a:r>
              <a:rPr lang="en-US" alt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 elements outside the bounds of 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array</a:t>
            </a:r>
            <a:r>
              <a:rPr lang="en-US" alt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s are common </a:t>
            </a:r>
            <a:r>
              <a:rPr lang="en-US" altLang="en-US" sz="2400" i="1" dirty="0">
                <a:solidFill>
                  <a:srgbClr val="000000"/>
                </a:solidFill>
                <a:latin typeface="Cambria" panose="02040503050406030204" pitchFamily="18" charset="0"/>
              </a:rPr>
              <a:t>security flaws</a:t>
            </a:r>
            <a:r>
              <a:rPr lang="en-US" alt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.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Reading from out-of-bounds 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array</a:t>
            </a:r>
            <a:r>
              <a:rPr lang="en-US" alt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 elements can cause a program to crash or even appear to execute correctly while using bad data.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Writing to an out-of-bounds element (known as a </a:t>
            </a:r>
            <a:r>
              <a:rPr lang="en-US" altLang="en-US" sz="2400" i="1" dirty="0">
                <a:solidFill>
                  <a:srgbClr val="000000"/>
                </a:solidFill>
                <a:latin typeface="Cambria" panose="02040503050406030204" pitchFamily="18" charset="0"/>
              </a:rPr>
              <a:t>buffer overflow</a:t>
            </a:r>
            <a:r>
              <a:rPr lang="en-US" alt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) can corrupt a program’s data in memory, crash a program and allow attackers to exploit the system and execute their own code. </a:t>
            </a:r>
          </a:p>
        </p:txBody>
      </p:sp>
      <p:sp>
        <p:nvSpPr>
          <p:cNvPr id="48132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©1992-2014 by Pearson Education, Inc. All Rights Reserved.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7_Page_26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91966"/>
            <a:ext cx="9144000" cy="20728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2162204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7_Page_27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51335"/>
            <a:ext cx="9144000" cy="45541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0888881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59D9B3"/>
                </a:solidFill>
                <a:latin typeface="Calibri" panose="020F0502020204030204" pitchFamily="34" charset="0"/>
              </a:rPr>
              <a:t>7.4.8 </a:t>
            </a:r>
            <a:r>
              <a:rPr lang="en-US" dirty="0">
                <a:solidFill>
                  <a:srgbClr val="33B38C"/>
                </a:solidFill>
                <a:latin typeface="Goudy Sans Medium"/>
              </a:rPr>
              <a:t>Static Local </a:t>
            </a:r>
            <a:r>
              <a:rPr lang="en-US" dirty="0">
                <a:solidFill>
                  <a:srgbClr val="33B38C"/>
                </a:solidFill>
                <a:latin typeface="Consolas" panose="020B0609020204030204" pitchFamily="49" charset="0"/>
              </a:rPr>
              <a:t>array</a:t>
            </a:r>
            <a:r>
              <a:rPr lang="en-US" dirty="0">
                <a:solidFill>
                  <a:srgbClr val="33B38C"/>
                </a:solidFill>
                <a:latin typeface="Goudy Sans Medium"/>
              </a:rPr>
              <a:t>s and Automatic Local </a:t>
            </a:r>
            <a:r>
              <a:rPr lang="en-US" dirty="0">
                <a:solidFill>
                  <a:srgbClr val="33B38C"/>
                </a:solidFill>
                <a:latin typeface="Consolas" panose="020B0609020204030204" pitchFamily="49" charset="0"/>
              </a:rPr>
              <a:t>array</a:t>
            </a:r>
            <a:r>
              <a:rPr lang="en-US" dirty="0">
                <a:solidFill>
                  <a:srgbClr val="33B38C"/>
                </a:solidFill>
                <a:latin typeface="Goudy Sans Medium"/>
              </a:rPr>
              <a:t>s</a:t>
            </a:r>
          </a:p>
        </p:txBody>
      </p:sp>
      <p:sp>
        <p:nvSpPr>
          <p:cNvPr id="53251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A program initializes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static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 local arrays when their declarations are first encountered.</a:t>
            </a: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If a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static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 array is not initialized explicitly by you, each element of that array is initialized to </a:t>
            </a:r>
            <a:r>
              <a:rPr lang="en-US" altLang="en-US" i="1" dirty="0">
                <a:solidFill>
                  <a:srgbClr val="000000"/>
                </a:solidFill>
                <a:latin typeface="Cambria" panose="02040503050406030204" pitchFamily="18" charset="0"/>
              </a:rPr>
              <a:t>zero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 by the compiler when the array is created.</a:t>
            </a:r>
          </a:p>
          <a:p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Local variables are sometimes called automatic variables because they’re automatically destroyed when the function finishes executing</a:t>
            </a:r>
          </a:p>
        </p:txBody>
      </p:sp>
      <p:sp>
        <p:nvSpPr>
          <p:cNvPr id="56324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©1992-2014 by Pearson Education, Inc. All Rights Reserved.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7_Page_28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66888"/>
            <a:ext cx="9144000" cy="33242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997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7_Page_04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78856"/>
            <a:ext cx="9144000" cy="230028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3659010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7_Page_29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7" y="304800"/>
            <a:ext cx="9219212" cy="6019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8196053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7_Page_30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787" y="533400"/>
            <a:ext cx="9201574" cy="5791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3707617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7_Page_31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1197"/>
            <a:ext cx="9103360" cy="551100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1269101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7_Page_32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4" y="304800"/>
            <a:ext cx="9126714" cy="6248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351144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7.5  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Range-Based </a:t>
            </a:r>
            <a:r>
              <a:rPr lang="en-US" dirty="0">
                <a:solidFill>
                  <a:srgbClr val="3380E6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 Statement</a:t>
            </a:r>
          </a:p>
        </p:txBody>
      </p:sp>
      <p:sp>
        <p:nvSpPr>
          <p:cNvPr id="59395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It’s common to process </a:t>
            </a:r>
            <a:r>
              <a:rPr lang="en-US" altLang="en-US" i="1" dirty="0">
                <a:solidFill>
                  <a:srgbClr val="000000"/>
                </a:solidFill>
                <a:latin typeface="Cambria" panose="02040503050406030204" pitchFamily="18" charset="0"/>
              </a:rPr>
              <a:t>all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 the elements of an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array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. </a:t>
            </a: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The C++11 </a:t>
            </a:r>
            <a:r>
              <a:rPr lang="en-US" altLang="en-US" dirty="0">
                <a:solidFill>
                  <a:srgbClr val="0000FF"/>
                </a:solidFill>
                <a:latin typeface="Cambria" panose="02040503050406030204" pitchFamily="18" charset="0"/>
              </a:rPr>
              <a:t>range-based </a:t>
            </a: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dirty="0">
                <a:solidFill>
                  <a:srgbClr val="0000FF"/>
                </a:solidFill>
                <a:latin typeface="Cambria" panose="02040503050406030204" pitchFamily="18" charset="0"/>
              </a:rPr>
              <a:t> statement 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allows you to do this </a:t>
            </a:r>
            <a:r>
              <a:rPr lang="en-US" altLang="en-US" i="1" dirty="0">
                <a:solidFill>
                  <a:srgbClr val="000000"/>
                </a:solidFill>
                <a:latin typeface="Cambria" panose="02040503050406030204" pitchFamily="18" charset="0"/>
              </a:rPr>
              <a:t>without using a counter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, thus avoiding the possibility of “stepping outside” the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array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 and eliminating the need for you to implement your own bounds checking.</a:t>
            </a:r>
          </a:p>
          <a:p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Figure 7.11 uses the range-based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 to display an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array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’s contents and to multiply each of the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array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’s element values by 2.</a:t>
            </a:r>
          </a:p>
          <a:p>
            <a:pPr eaLnBrk="1" hangingPunct="1"/>
            <a:endParaRPr lang="en-US" altLang="en-US" dirty="0">
              <a:solidFill>
                <a:srgbClr val="000000"/>
              </a:solidFill>
              <a:latin typeface="Cambria" panose="02040503050406030204" pitchFamily="18" charset="0"/>
            </a:endParaRPr>
          </a:p>
        </p:txBody>
      </p:sp>
      <p:sp>
        <p:nvSpPr>
          <p:cNvPr id="63492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©1992-2014 by Pearson Education, Inc. All Rights Reserved.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7_Page_33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81225"/>
            <a:ext cx="9144000" cy="24943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941372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7_Page_34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787" y="533400"/>
            <a:ext cx="9201574" cy="5791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2046269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7_Page_35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45419"/>
            <a:ext cx="9144000" cy="39671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2214946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7.5  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Range-Based </a:t>
            </a:r>
            <a:r>
              <a:rPr lang="en-US" dirty="0">
                <a:solidFill>
                  <a:srgbClr val="3380E6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 Statement (cont.)</a:t>
            </a:r>
          </a:p>
        </p:txBody>
      </p:sp>
      <p:sp>
        <p:nvSpPr>
          <p:cNvPr id="62467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09537" indent="0" eaLnBrk="1" hangingPunct="1">
              <a:buFont typeface="Wingdings 3" panose="05040102010807070707" pitchFamily="18" charset="2"/>
              <a:buNone/>
              <a:defRPr/>
            </a:pPr>
            <a:r>
              <a:rPr lang="en-US" sz="2400" b="1" i="1" dirty="0">
                <a:solidFill>
                  <a:srgbClr val="000000"/>
                </a:solidFill>
                <a:latin typeface="Cambria" panose="02040503050406030204" pitchFamily="18" charset="0"/>
              </a:rPr>
              <a:t>Using the Range-Based </a:t>
            </a:r>
            <a:r>
              <a:rPr lang="en-US" sz="2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for</a:t>
            </a:r>
            <a:r>
              <a:rPr lang="en-US" sz="2400" b="1" i="1" dirty="0">
                <a:solidFill>
                  <a:srgbClr val="000000"/>
                </a:solidFill>
                <a:latin typeface="Cambria" panose="02040503050406030204" pitchFamily="18" charset="0"/>
              </a:rPr>
              <a:t> to Display an </a:t>
            </a:r>
            <a:r>
              <a:rPr lang="en-US" sz="2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array</a:t>
            </a:r>
            <a:r>
              <a:rPr lang="en-US" sz="2400" b="1" i="1" dirty="0">
                <a:solidFill>
                  <a:srgbClr val="000000"/>
                </a:solidFill>
                <a:latin typeface="Cambria" panose="02040503050406030204" pitchFamily="18" charset="0"/>
              </a:rPr>
              <a:t>’s Contents</a:t>
            </a:r>
          </a:p>
          <a:p>
            <a:pPr eaLnBrk="1" hangingPunct="1">
              <a:defRPr/>
            </a:pP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The range-based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 statement simplifies the code for iterating through an array. </a:t>
            </a:r>
          </a:p>
          <a:p>
            <a:pPr eaLnBrk="1" hangingPunct="1">
              <a:defRPr/>
            </a:pP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Line 12 can be read as “for each iteration, assign the next element of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item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s to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 variable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item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, then execute the following statement.” </a:t>
            </a:r>
          </a:p>
          <a:p>
            <a:pPr eaLnBrk="1" hangingPunct="1">
              <a:defRPr/>
            </a:pP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Lines 12–14 are equivalent to the following counter-controlled iteration: </a:t>
            </a:r>
          </a:p>
          <a:p>
            <a:pPr marL="392113" lvl="1" indent="0" eaLnBrk="1" hangingPunct="1">
              <a:buFont typeface="Verdana" panose="020B0604030504040204" pitchFamily="34" charset="0"/>
              <a:buNone/>
              <a:defRPr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counter =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counter &lt; items.size(); ++counter) { </a:t>
            </a:r>
          </a:p>
          <a:p>
            <a:pPr marL="392113" lvl="1" indent="0" eaLnBrk="1" hangingPunct="1">
              <a:buFont typeface="Verdana" panose="020B0604030504040204" pitchFamily="34" charset="0"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cout &lt;&lt; items[counter] &lt;&lt;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" 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eaLnBrk="1" hangingPunct="1">
              <a:defRPr/>
            </a:pPr>
            <a:endParaRPr lang="en-US" dirty="0">
              <a:solidFill>
                <a:srgbClr val="000000"/>
              </a:solidFill>
              <a:latin typeface="Cambria" panose="02040503050406030204" pitchFamily="18" charset="0"/>
            </a:endParaRPr>
          </a:p>
        </p:txBody>
      </p:sp>
      <p:sp>
        <p:nvSpPr>
          <p:cNvPr id="63492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©1992-2014 by Pearson Education, Inc. All Rights Reserved.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7.5  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Range-Based </a:t>
            </a:r>
            <a:r>
              <a:rPr lang="en-US" dirty="0">
                <a:solidFill>
                  <a:srgbClr val="3380E6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 Statement (cont.)</a:t>
            </a:r>
          </a:p>
        </p:txBody>
      </p:sp>
      <p:sp>
        <p:nvSpPr>
          <p:cNvPr id="62467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09537" indent="0" eaLnBrk="1" hangingPunct="1">
              <a:buFont typeface="Wingdings 3" panose="05040102010807070707" pitchFamily="18" charset="2"/>
              <a:buNone/>
              <a:defRPr/>
            </a:pPr>
            <a:r>
              <a:rPr lang="en-US" sz="2400" b="1" i="1" dirty="0">
                <a:solidFill>
                  <a:srgbClr val="000000"/>
                </a:solidFill>
                <a:latin typeface="Cambria" panose="02040503050406030204" pitchFamily="18" charset="0"/>
              </a:rPr>
              <a:t>Using the Range-Based </a:t>
            </a:r>
            <a:r>
              <a:rPr lang="en-US" sz="2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for</a:t>
            </a:r>
            <a:r>
              <a:rPr lang="en-US" sz="2400" b="1" i="1" dirty="0">
                <a:solidFill>
                  <a:srgbClr val="000000"/>
                </a:solidFill>
                <a:latin typeface="Cambria" panose="02040503050406030204" pitchFamily="18" charset="0"/>
              </a:rPr>
              <a:t> to Modify an </a:t>
            </a:r>
            <a:r>
              <a:rPr lang="en-US" sz="2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array</a:t>
            </a:r>
            <a:r>
              <a:rPr lang="en-US" sz="2400" b="1" i="1" dirty="0">
                <a:solidFill>
                  <a:srgbClr val="000000"/>
                </a:solidFill>
                <a:latin typeface="Cambria" panose="02040503050406030204" pitchFamily="18" charset="0"/>
              </a:rPr>
              <a:t>’s Contents</a:t>
            </a:r>
          </a:p>
          <a:p>
            <a:pPr eaLnBrk="1" hangingPunct="1">
              <a:defRPr/>
            </a:pP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Lines 17–19 use a range-based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 statement to multiply each element of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item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s by 2. </a:t>
            </a:r>
          </a:p>
          <a:p>
            <a:pPr eaLnBrk="1" hangingPunct="1">
              <a:defRPr/>
            </a:pP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In line 17, the range variable declaration indicates that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itemRef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 is an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 </a:t>
            </a:r>
            <a:r>
              <a:rPr lang="en-US" i="1" dirty="0">
                <a:solidFill>
                  <a:srgbClr val="000000"/>
                </a:solidFill>
                <a:latin typeface="Cambria" panose="02040503050406030204" pitchFamily="18" charset="0"/>
              </a:rPr>
              <a:t>reference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 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). </a:t>
            </a:r>
          </a:p>
          <a:p>
            <a:pPr eaLnBrk="1" hangingPunct="1">
              <a:defRPr/>
            </a:pP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We use an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 reference because items contains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 values and we want to modify each element’s value—because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itemRef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 is declared as a reference, any change you make to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itemRef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 changes the corresponding element value in the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array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. </a:t>
            </a:r>
          </a:p>
        </p:txBody>
      </p:sp>
      <p:sp>
        <p:nvSpPr>
          <p:cNvPr id="63492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©1992-2014 by Pearson Education, Inc. All Rights Reserved.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7.1  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Introduction</a:t>
            </a:r>
          </a:p>
        </p:txBody>
      </p:sp>
      <p:sp>
        <p:nvSpPr>
          <p:cNvPr id="14339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8229600" cy="4525963"/>
          </a:xfrm>
        </p:spPr>
        <p:txBody>
          <a:bodyPr/>
          <a:lstStyle/>
          <a:p>
            <a:pPr eaLnBrk="1" hangingPunct="1"/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This chapter introduces the topic of </a:t>
            </a:r>
            <a:r>
              <a:rPr lang="en-US" altLang="en-US" sz="2500" dirty="0">
                <a:solidFill>
                  <a:srgbClr val="0000FF"/>
                </a:solidFill>
                <a:latin typeface="Cambria" panose="02040503050406030204" pitchFamily="18" charset="0"/>
              </a:rPr>
              <a:t>data structures</a:t>
            </a:r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—</a:t>
            </a:r>
            <a:r>
              <a:rPr lang="en-US" altLang="en-US" sz="2500" i="1" dirty="0">
                <a:solidFill>
                  <a:srgbClr val="000000"/>
                </a:solidFill>
                <a:latin typeface="Cambria" panose="02040503050406030204" pitchFamily="18" charset="0"/>
              </a:rPr>
              <a:t>collections</a:t>
            </a:r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 of related data items.</a:t>
            </a:r>
          </a:p>
          <a:p>
            <a:pPr eaLnBrk="1" hangingPunct="1"/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We discuss </a:t>
            </a:r>
            <a:r>
              <a:rPr lang="en-US" altLang="en-US" sz="2500" dirty="0">
                <a:solidFill>
                  <a:srgbClr val="0000FF"/>
                </a:solidFill>
                <a:latin typeface="Consolas" panose="020B0609020204030204" pitchFamily="49" charset="0"/>
              </a:rPr>
              <a:t>array</a:t>
            </a:r>
            <a:r>
              <a:rPr lang="en-US" altLang="en-US" sz="2500" dirty="0">
                <a:solidFill>
                  <a:srgbClr val="0000FF"/>
                </a:solidFill>
                <a:latin typeface="Cambria" panose="02040503050406030204" pitchFamily="18" charset="0"/>
              </a:rPr>
              <a:t>s</a:t>
            </a:r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 which are </a:t>
            </a:r>
            <a:r>
              <a:rPr lang="en-US" altLang="en-US" sz="2500" i="1" dirty="0">
                <a:solidFill>
                  <a:srgbClr val="000000"/>
                </a:solidFill>
                <a:latin typeface="Cambria" panose="02040503050406030204" pitchFamily="18" charset="0"/>
              </a:rPr>
              <a:t>fixed-size</a:t>
            </a:r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 collections consisting of data items of the </a:t>
            </a:r>
            <a:r>
              <a:rPr lang="en-US" altLang="en-US" sz="2500" i="1" dirty="0">
                <a:solidFill>
                  <a:srgbClr val="000000"/>
                </a:solidFill>
                <a:latin typeface="Cambria" panose="02040503050406030204" pitchFamily="18" charset="0"/>
              </a:rPr>
              <a:t>same</a:t>
            </a:r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 type, and </a:t>
            </a:r>
            <a:r>
              <a:rPr lang="en-US" altLang="en-US" sz="2500" dirty="0">
                <a:solidFill>
                  <a:srgbClr val="0000FF"/>
                </a:solidFill>
                <a:latin typeface="Consolas" panose="020B0609020204030204" pitchFamily="49" charset="0"/>
              </a:rPr>
              <a:t>vector</a:t>
            </a:r>
            <a:r>
              <a:rPr lang="en-US" altLang="en-US" sz="2500" dirty="0">
                <a:solidFill>
                  <a:srgbClr val="0000FF"/>
                </a:solidFill>
                <a:latin typeface="Cambria" panose="02040503050406030204" pitchFamily="18" charset="0"/>
              </a:rPr>
              <a:t>s</a:t>
            </a:r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 which are collections (also of data items of the </a:t>
            </a:r>
            <a:r>
              <a:rPr lang="en-US" altLang="en-US" sz="2500" i="1" dirty="0">
                <a:solidFill>
                  <a:srgbClr val="000000"/>
                </a:solidFill>
                <a:latin typeface="Cambria" panose="02040503050406030204" pitchFamily="18" charset="0"/>
              </a:rPr>
              <a:t>same</a:t>
            </a:r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 type) that can grow and shrink </a:t>
            </a:r>
            <a:r>
              <a:rPr lang="en-US" altLang="en-US" sz="2500" i="1" dirty="0">
                <a:solidFill>
                  <a:srgbClr val="000000"/>
                </a:solidFill>
                <a:latin typeface="Cambria" panose="02040503050406030204" pitchFamily="18" charset="0"/>
              </a:rPr>
              <a:t>dynamically</a:t>
            </a:r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 at execution time. </a:t>
            </a:r>
          </a:p>
          <a:p>
            <a:pPr eaLnBrk="1" hangingPunct="1"/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Both </a:t>
            </a:r>
            <a:r>
              <a:rPr lang="en-US" alt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array</a:t>
            </a:r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 and </a:t>
            </a:r>
            <a:r>
              <a:rPr lang="en-US" alt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vector</a:t>
            </a:r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 are C++ standard library class templates. </a:t>
            </a:r>
          </a:p>
          <a:p>
            <a:pPr eaLnBrk="1" hangingPunct="1"/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We present examples that demonstrate several common array manipulations and introduce exception handling.</a:t>
            </a:r>
          </a:p>
        </p:txBody>
      </p:sp>
      <p:sp>
        <p:nvSpPr>
          <p:cNvPr id="13316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©1992-2014 by Pearson Education, Inc. All Rights Reserved.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7.5  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Range-Based </a:t>
            </a:r>
            <a:r>
              <a:rPr lang="en-US" dirty="0">
                <a:solidFill>
                  <a:srgbClr val="3380E6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 Statement (cont.)</a:t>
            </a:r>
          </a:p>
        </p:txBody>
      </p:sp>
      <p:sp>
        <p:nvSpPr>
          <p:cNvPr id="62467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09537" indent="0" eaLnBrk="1" hangingPunct="1">
              <a:buFont typeface="Wingdings 3" panose="05040102010807070707" pitchFamily="18" charset="2"/>
              <a:buNone/>
              <a:defRPr/>
            </a:pPr>
            <a:r>
              <a:rPr lang="en-US" b="1" i="1" dirty="0">
                <a:solidFill>
                  <a:srgbClr val="000000"/>
                </a:solidFill>
                <a:latin typeface="Cambria" panose="02040503050406030204" pitchFamily="18" charset="0"/>
              </a:rPr>
              <a:t>Using an Element’s Subscript</a:t>
            </a:r>
          </a:p>
          <a:p>
            <a:pPr eaLnBrk="1" hangingPunct="1">
              <a:defRPr/>
            </a:pP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The range-based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 statement can be used in place of the counter-controlled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 statement whenever code looping through an array does not require access to the element’s subscript. </a:t>
            </a:r>
          </a:p>
          <a:p>
            <a:pPr eaLnBrk="1" hangingPunct="1">
              <a:defRPr/>
            </a:pP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However, if a program must use subscripts for some reason other than simply to loop through an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array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 (e.g., to print a subscript number next to each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array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 element value, as in the examples early in this chapter), you should use the counter-controlled for statement.</a:t>
            </a:r>
          </a:p>
        </p:txBody>
      </p:sp>
      <p:sp>
        <p:nvSpPr>
          <p:cNvPr id="63492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©1992-2014 by Pearson Education, Inc. All Rights Reserved.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7.6  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Case Study: Class </a:t>
            </a:r>
            <a:r>
              <a:rPr lang="en-US" dirty="0">
                <a:solidFill>
                  <a:srgbClr val="3380E6"/>
                </a:solidFill>
                <a:latin typeface="Consolas" panose="020B0609020204030204" pitchFamily="49" charset="0"/>
              </a:rPr>
              <a:t>GradeBook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 Using an </a:t>
            </a:r>
            <a:r>
              <a:rPr lang="en-US" dirty="0">
                <a:solidFill>
                  <a:srgbClr val="3380E6"/>
                </a:solidFill>
                <a:latin typeface="Consolas" panose="020B0609020204030204" pitchFamily="49" charset="0"/>
              </a:rPr>
              <a:t>array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 to Store Grades</a:t>
            </a:r>
          </a:p>
        </p:txBody>
      </p:sp>
      <p:sp>
        <p:nvSpPr>
          <p:cNvPr id="68611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Case study on developing a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GradeBook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 class that instructors can use to maintain students’ grades on an exam and display a grade report that includes the grades, class average, lowest grade, highest grade and a grade distribution bar chart. </a:t>
            </a:r>
          </a:p>
          <a:p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This version stores the grades for one exam in a one-dimensional array. </a:t>
            </a:r>
          </a:p>
          <a:p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In Section 7.9, we present a version that uses a two-dimensional array to store students’ grades for several exams.</a:t>
            </a:r>
          </a:p>
        </p:txBody>
      </p:sp>
      <p:sp>
        <p:nvSpPr>
          <p:cNvPr id="73732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©1992-2014 by Pearson Education, Inc. All Rights Reserved.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7_Page_36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223" y="857250"/>
            <a:ext cx="8641556" cy="5143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9667895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7_Page_37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21606"/>
            <a:ext cx="9144000" cy="401478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4639642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7_Page_38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1197"/>
            <a:ext cx="9144000" cy="553560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8253422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7_Page_39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78681"/>
            <a:ext cx="9144000" cy="51006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8290521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7_Page_40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95375"/>
            <a:ext cx="9144000" cy="46660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3567516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7_Page_41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95375"/>
            <a:ext cx="9144000" cy="46660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081966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7_Page_42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95375"/>
            <a:ext cx="9144000" cy="46660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4581913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7_Page_43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13260"/>
            <a:ext cx="9144000" cy="423148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031078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7.2  </a:t>
            </a:r>
            <a:r>
              <a:rPr lang="en-US" dirty="0">
                <a:solidFill>
                  <a:srgbClr val="3380E6"/>
                </a:solidFill>
                <a:latin typeface="Consolas" panose="020B0609020204030204" pitchFamily="49" charset="0"/>
              </a:rPr>
              <a:t>array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s</a:t>
            </a:r>
          </a:p>
        </p:txBody>
      </p:sp>
      <p:sp>
        <p:nvSpPr>
          <p:cNvPr id="1536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100" dirty="0">
                <a:solidFill>
                  <a:srgbClr val="000000"/>
                </a:solidFill>
                <a:latin typeface="Cambria" panose="02040503050406030204" pitchFamily="18" charset="0"/>
              </a:rPr>
              <a:t>An array is a </a:t>
            </a:r>
            <a:r>
              <a:rPr lang="en-US" altLang="en-US" sz="2100" i="1" dirty="0">
                <a:solidFill>
                  <a:srgbClr val="000000"/>
                </a:solidFill>
                <a:latin typeface="Cambria" panose="02040503050406030204" pitchFamily="18" charset="0"/>
              </a:rPr>
              <a:t>contiguous</a:t>
            </a:r>
            <a:r>
              <a:rPr lang="en-US" altLang="en-US" sz="2100" dirty="0">
                <a:solidFill>
                  <a:srgbClr val="000000"/>
                </a:solidFill>
                <a:latin typeface="Cambria" panose="02040503050406030204" pitchFamily="18" charset="0"/>
              </a:rPr>
              <a:t> group of memory locations that all have the same type.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100" dirty="0">
                <a:solidFill>
                  <a:srgbClr val="000000"/>
                </a:solidFill>
                <a:latin typeface="Cambria" panose="02040503050406030204" pitchFamily="18" charset="0"/>
              </a:rPr>
              <a:t>To refer to a particular location or element in the array, specify the name of the array and the </a:t>
            </a:r>
            <a:r>
              <a:rPr lang="en-US" altLang="en-US" sz="2100" dirty="0">
                <a:solidFill>
                  <a:srgbClr val="0000FF"/>
                </a:solidFill>
                <a:latin typeface="Cambria" panose="02040503050406030204" pitchFamily="18" charset="0"/>
              </a:rPr>
              <a:t>position number</a:t>
            </a:r>
            <a:r>
              <a:rPr lang="en-US" altLang="en-US" sz="2100" dirty="0">
                <a:solidFill>
                  <a:srgbClr val="000000"/>
                </a:solidFill>
                <a:latin typeface="Cambria" panose="02040503050406030204" pitchFamily="18" charset="0"/>
              </a:rPr>
              <a:t> of the particular element.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100" dirty="0">
                <a:solidFill>
                  <a:srgbClr val="000000"/>
                </a:solidFill>
                <a:latin typeface="Cambria" panose="02040503050406030204" pitchFamily="18" charset="0"/>
              </a:rPr>
              <a:t>Figure 7.1 shows an integer array called </a:t>
            </a:r>
            <a:r>
              <a:rPr lang="en-US" alt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c</a:t>
            </a:r>
            <a:r>
              <a:rPr lang="en-US" altLang="en-US" sz="2100" dirty="0">
                <a:solidFill>
                  <a:srgbClr val="000000"/>
                </a:solidFill>
                <a:latin typeface="Cambria" panose="02040503050406030204" pitchFamily="18" charset="0"/>
              </a:rPr>
              <a:t>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100" dirty="0">
                <a:solidFill>
                  <a:srgbClr val="000000"/>
                </a:solidFill>
                <a:latin typeface="Cambria" panose="02040503050406030204" pitchFamily="18" charset="0"/>
              </a:rPr>
              <a:t>12 </a:t>
            </a:r>
            <a:r>
              <a:rPr lang="en-US" altLang="en-US" sz="2100" dirty="0">
                <a:solidFill>
                  <a:srgbClr val="0000FF"/>
                </a:solidFill>
                <a:latin typeface="Cambria" panose="02040503050406030204" pitchFamily="18" charset="0"/>
              </a:rPr>
              <a:t>elements</a:t>
            </a:r>
            <a:r>
              <a:rPr lang="en-US" altLang="en-US" sz="2100" dirty="0">
                <a:solidFill>
                  <a:srgbClr val="000000"/>
                </a:solidFill>
                <a:latin typeface="Cambria" panose="02040503050406030204" pitchFamily="18" charset="0"/>
              </a:rPr>
              <a:t>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100" dirty="0">
                <a:solidFill>
                  <a:srgbClr val="000000"/>
                </a:solidFill>
                <a:latin typeface="Cambria" panose="02040503050406030204" pitchFamily="18" charset="0"/>
              </a:rPr>
              <a:t>The position number is more formally called a </a:t>
            </a:r>
            <a:r>
              <a:rPr lang="en-US" altLang="en-US" sz="2100" dirty="0">
                <a:solidFill>
                  <a:srgbClr val="0000FF"/>
                </a:solidFill>
                <a:latin typeface="Cambria" panose="02040503050406030204" pitchFamily="18" charset="0"/>
              </a:rPr>
              <a:t>subscript</a:t>
            </a:r>
            <a:r>
              <a:rPr lang="en-US" altLang="en-US" sz="2100" dirty="0">
                <a:solidFill>
                  <a:srgbClr val="000000"/>
                </a:solidFill>
                <a:latin typeface="Cambria" panose="02040503050406030204" pitchFamily="18" charset="0"/>
              </a:rPr>
              <a:t> or </a:t>
            </a:r>
            <a:r>
              <a:rPr lang="en-US" altLang="en-US" sz="2100" dirty="0">
                <a:solidFill>
                  <a:srgbClr val="0000FF"/>
                </a:solidFill>
                <a:latin typeface="Cambria" panose="02040503050406030204" pitchFamily="18" charset="0"/>
              </a:rPr>
              <a:t>index </a:t>
            </a:r>
            <a:r>
              <a:rPr lang="en-US" altLang="en-US" sz="2100" dirty="0">
                <a:solidFill>
                  <a:srgbClr val="000000"/>
                </a:solidFill>
                <a:latin typeface="AGaramond" pitchFamily="50" charset="0"/>
              </a:rPr>
              <a:t>(this number specifies the number of elements from the beginning of the array)</a:t>
            </a:r>
            <a:r>
              <a:rPr lang="en-US" altLang="en-US" sz="2100" dirty="0">
                <a:solidFill>
                  <a:srgbClr val="000000"/>
                </a:solidFill>
                <a:latin typeface="Cambria" panose="02040503050406030204" pitchFamily="18" charset="0"/>
              </a:rPr>
              <a:t>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100" dirty="0">
                <a:solidFill>
                  <a:srgbClr val="000000"/>
                </a:solidFill>
                <a:latin typeface="Cambria" panose="02040503050406030204" pitchFamily="18" charset="0"/>
              </a:rPr>
              <a:t>The first element in every array has </a:t>
            </a:r>
            <a:r>
              <a:rPr lang="en-US" altLang="en-US" sz="2100" dirty="0">
                <a:solidFill>
                  <a:srgbClr val="0000FF"/>
                </a:solidFill>
                <a:latin typeface="Cambria" panose="02040503050406030204" pitchFamily="18" charset="0"/>
              </a:rPr>
              <a:t>subscript 0 </a:t>
            </a:r>
            <a:r>
              <a:rPr lang="en-US" altLang="en-US" sz="2100" dirty="0">
                <a:solidFill>
                  <a:srgbClr val="000000"/>
                </a:solidFill>
                <a:latin typeface="Cambria" panose="02040503050406030204" pitchFamily="18" charset="0"/>
              </a:rPr>
              <a:t>(</a:t>
            </a:r>
            <a:r>
              <a:rPr lang="en-US" altLang="en-US" sz="2100" dirty="0">
                <a:solidFill>
                  <a:srgbClr val="0000FF"/>
                </a:solidFill>
                <a:latin typeface="Cambria" panose="02040503050406030204" pitchFamily="18" charset="0"/>
              </a:rPr>
              <a:t>zero</a:t>
            </a:r>
            <a:r>
              <a:rPr lang="en-US" altLang="en-US" sz="2100" dirty="0">
                <a:solidFill>
                  <a:srgbClr val="000000"/>
                </a:solidFill>
                <a:latin typeface="Cambria" panose="02040503050406030204" pitchFamily="18" charset="0"/>
              </a:rPr>
              <a:t>) and is sometimes called the </a:t>
            </a:r>
            <a:r>
              <a:rPr lang="en-US" altLang="en-US" sz="2100" dirty="0">
                <a:solidFill>
                  <a:srgbClr val="0000FF"/>
                </a:solidFill>
                <a:latin typeface="Cambria" panose="02040503050406030204" pitchFamily="18" charset="0"/>
              </a:rPr>
              <a:t>zeroth element</a:t>
            </a:r>
            <a:r>
              <a:rPr lang="en-US" altLang="en-US" sz="2100" dirty="0">
                <a:solidFill>
                  <a:srgbClr val="000000"/>
                </a:solidFill>
                <a:latin typeface="Cambria" panose="02040503050406030204" pitchFamily="18" charset="0"/>
              </a:rPr>
              <a:t>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100" dirty="0">
                <a:solidFill>
                  <a:srgbClr val="000000"/>
                </a:solidFill>
                <a:latin typeface="Cambria" panose="02040503050406030204" pitchFamily="18" charset="0"/>
              </a:rPr>
              <a:t>The highest subscript in array </a:t>
            </a:r>
            <a:r>
              <a:rPr lang="en-US" alt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c</a:t>
            </a:r>
            <a:r>
              <a:rPr lang="en-US" altLang="en-US" sz="2100" dirty="0">
                <a:solidFill>
                  <a:srgbClr val="000000"/>
                </a:solidFill>
                <a:latin typeface="Cambria" panose="02040503050406030204" pitchFamily="18" charset="0"/>
              </a:rPr>
              <a:t> is 11, which is 1 less than the number of elements in the array (12).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100" dirty="0">
                <a:solidFill>
                  <a:srgbClr val="000000"/>
                </a:solidFill>
                <a:latin typeface="Cambria" panose="02040503050406030204" pitchFamily="18" charset="0"/>
              </a:rPr>
              <a:t>A subscript must be an integer or integer expression (using any integral type).</a:t>
            </a:r>
          </a:p>
        </p:txBody>
      </p:sp>
      <p:sp>
        <p:nvSpPr>
          <p:cNvPr id="14340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©1992-2014 by Pearson Education, Inc. All Rights Reserved.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7_Page_44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13260"/>
            <a:ext cx="9144000" cy="423148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7511558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7_Page_45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4196"/>
            <a:ext cx="9144000" cy="61896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248690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7_Page_46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03723"/>
            <a:ext cx="9144000" cy="445055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97582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7.6  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Case Study: Class </a:t>
            </a:r>
            <a:r>
              <a:rPr lang="en-US" dirty="0">
                <a:solidFill>
                  <a:srgbClr val="3380E6"/>
                </a:solidFill>
                <a:latin typeface="Consolas" panose="020B0609020204030204" pitchFamily="49" charset="0"/>
              </a:rPr>
              <a:t>GradeBook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 Using an Array to Store Grades (cont.)</a:t>
            </a:r>
          </a:p>
        </p:txBody>
      </p:sp>
      <p:sp>
        <p:nvSpPr>
          <p:cNvPr id="8192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The size of the array is specified as a </a:t>
            </a:r>
            <a:r>
              <a:rPr lang="en-US" alt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public</a:t>
            </a:r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 </a:t>
            </a:r>
            <a:r>
              <a:rPr lang="en-US" alt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static </a:t>
            </a:r>
            <a:r>
              <a:rPr lang="en-US" altLang="en-US" sz="25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const</a:t>
            </a:r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 data member </a:t>
            </a:r>
            <a:r>
              <a:rPr lang="en-US" alt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students</a:t>
            </a:r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public</a:t>
            </a:r>
            <a:r>
              <a:rPr lang="en-US" altLang="en-US" sz="2100" dirty="0">
                <a:solidFill>
                  <a:srgbClr val="000000"/>
                </a:solidFill>
                <a:latin typeface="Cambria" panose="02040503050406030204" pitchFamily="18" charset="0"/>
              </a:rPr>
              <a:t> so that it’s accessible to the clients of the class.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1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const</a:t>
            </a:r>
            <a:r>
              <a:rPr lang="en-US" altLang="en-US" sz="2100" dirty="0">
                <a:solidFill>
                  <a:srgbClr val="000000"/>
                </a:solidFill>
                <a:latin typeface="Cambria" panose="02040503050406030204" pitchFamily="18" charset="0"/>
              </a:rPr>
              <a:t> so that this data member is constant.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static</a:t>
            </a:r>
            <a:r>
              <a:rPr lang="en-US" altLang="en-US" sz="2100" dirty="0">
                <a:solidFill>
                  <a:srgbClr val="000000"/>
                </a:solidFill>
                <a:latin typeface="Cambria" panose="02040503050406030204" pitchFamily="18" charset="0"/>
              </a:rPr>
              <a:t> so that the data member is shared by all objects of the class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There are variables for which each object of a class does not have a </a:t>
            </a:r>
            <a:r>
              <a:rPr lang="en-US" altLang="en-US" sz="2500" i="1" dirty="0">
                <a:solidFill>
                  <a:srgbClr val="000000"/>
                </a:solidFill>
                <a:latin typeface="Cambria" panose="02040503050406030204" pitchFamily="18" charset="0"/>
              </a:rPr>
              <a:t>separate copy</a:t>
            </a:r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That’s the case with </a:t>
            </a:r>
            <a:r>
              <a:rPr lang="en-US" altLang="en-US" sz="25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altLang="en-US" sz="2500" dirty="0">
                <a:solidFill>
                  <a:srgbClr val="0000FF"/>
                </a:solidFill>
                <a:latin typeface="Cambria" panose="02040503050406030204" pitchFamily="18" charset="0"/>
              </a:rPr>
              <a:t> data members</a:t>
            </a:r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, which are also known as </a:t>
            </a:r>
            <a:r>
              <a:rPr lang="en-US" altLang="en-US" sz="2500" dirty="0">
                <a:solidFill>
                  <a:srgbClr val="0000FF"/>
                </a:solidFill>
                <a:latin typeface="Cambria" panose="02040503050406030204" pitchFamily="18" charset="0"/>
              </a:rPr>
              <a:t>class variables</a:t>
            </a:r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When objects of a class containing </a:t>
            </a:r>
            <a:r>
              <a:rPr lang="en-US" alt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static</a:t>
            </a:r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 data members are created, all the objects share one copy of the class’s </a:t>
            </a:r>
            <a:r>
              <a:rPr lang="en-US" alt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static</a:t>
            </a:r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 data members.</a:t>
            </a:r>
          </a:p>
        </p:txBody>
      </p:sp>
      <p:sp>
        <p:nvSpPr>
          <p:cNvPr id="84996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©1992-2014 by Pearson Education, Inc. All Rights Reserved.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7.6  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Case Study: Class </a:t>
            </a:r>
            <a:r>
              <a:rPr lang="en-US" dirty="0">
                <a:solidFill>
                  <a:srgbClr val="3380E6"/>
                </a:solidFill>
                <a:latin typeface="Consolas" panose="020B0609020204030204" pitchFamily="49" charset="0"/>
              </a:rPr>
              <a:t>GradeBook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 Using an Array to Store Grades (cont.)</a:t>
            </a:r>
          </a:p>
        </p:txBody>
      </p:sp>
      <p:sp>
        <p:nvSpPr>
          <p:cNvPr id="82947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A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static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 data member can be accessed within the class definition and the member-function definitions like any other data member.</a:t>
            </a: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A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public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static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 data member can also be accessed outside of the class, </a:t>
            </a:r>
            <a:r>
              <a:rPr lang="en-US" altLang="en-US" i="1" dirty="0">
                <a:solidFill>
                  <a:srgbClr val="000000"/>
                </a:solidFill>
                <a:latin typeface="Cambria" panose="02040503050406030204" pitchFamily="18" charset="0"/>
              </a:rPr>
              <a:t>even when no objects of the class exist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, using the class name followed by the binary scope resolution operator (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) and the name of the data member.</a:t>
            </a:r>
          </a:p>
        </p:txBody>
      </p:sp>
      <p:sp>
        <p:nvSpPr>
          <p:cNvPr id="86020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©1992-2014 by Pearson Education, Inc. All Rights Reserved.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7_Page_47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2013"/>
            <a:ext cx="9144000" cy="513278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7849748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7.7  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Sorting and Searching </a:t>
            </a:r>
            <a:r>
              <a:rPr lang="en-US" dirty="0">
                <a:solidFill>
                  <a:srgbClr val="3380E6"/>
                </a:solidFill>
                <a:latin typeface="Consolas" panose="020B0609020204030204" pitchFamily="49" charset="0"/>
              </a:rPr>
              <a:t>array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s</a:t>
            </a:r>
          </a:p>
        </p:txBody>
      </p:sp>
      <p:sp>
        <p:nvSpPr>
          <p:cNvPr id="84995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In this section, we use the built-in C++ Standard Library </a:t>
            </a:r>
            <a:r>
              <a:rPr lang="en-US" alt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sort</a:t>
            </a:r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 function to arrange the elements in an </a:t>
            </a:r>
            <a:r>
              <a:rPr lang="en-US" alt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array</a:t>
            </a:r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 into ascending order and the built-in </a:t>
            </a:r>
            <a:r>
              <a:rPr lang="en-US" altLang="en-US" sz="2500" dirty="0" err="1">
                <a:solidFill>
                  <a:srgbClr val="0000FF"/>
                </a:solidFill>
                <a:latin typeface="Consolas" panose="020B0609020204030204" pitchFamily="49" charset="0"/>
              </a:rPr>
              <a:t>binary_search</a:t>
            </a:r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 function to determine whether a value is in the </a:t>
            </a:r>
            <a:r>
              <a:rPr lang="en-US" alt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array</a:t>
            </a:r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. </a:t>
            </a:r>
          </a:p>
        </p:txBody>
      </p:sp>
      <p:sp>
        <p:nvSpPr>
          <p:cNvPr id="90116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©1992-2014 by Pearson Education, Inc. All Rights Reserved.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7.7.1  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Sorting</a:t>
            </a:r>
          </a:p>
        </p:txBody>
      </p:sp>
      <p:sp>
        <p:nvSpPr>
          <p:cNvPr id="86019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500" dirty="0">
                <a:solidFill>
                  <a:srgbClr val="0000FF"/>
                </a:solidFill>
                <a:latin typeface="Cambria" panose="02040503050406030204" pitchFamily="18" charset="0"/>
              </a:rPr>
              <a:t>Sorting</a:t>
            </a:r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 data—placing it into ascending or descending order—is one of the most important computing applications.</a:t>
            </a:r>
          </a:p>
        </p:txBody>
      </p:sp>
      <p:sp>
        <p:nvSpPr>
          <p:cNvPr id="90116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©1992-2014 by Pearson Education, Inc. All Rights Reserved.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7.7.2  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Searching</a:t>
            </a:r>
          </a:p>
        </p:txBody>
      </p:sp>
      <p:sp>
        <p:nvSpPr>
          <p:cNvPr id="86019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Often it may be necessary to determine whether an </a:t>
            </a:r>
            <a:r>
              <a:rPr lang="en-US" alt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array</a:t>
            </a:r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 contains a value that matches a certain </a:t>
            </a:r>
            <a:r>
              <a:rPr lang="en-US" altLang="en-US" sz="2500" dirty="0">
                <a:solidFill>
                  <a:srgbClr val="0000FF"/>
                </a:solidFill>
                <a:latin typeface="Cambria" panose="02040503050406030204" pitchFamily="18" charset="0"/>
              </a:rPr>
              <a:t>key value</a:t>
            </a:r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.</a:t>
            </a:r>
          </a:p>
          <a:p>
            <a:pPr eaLnBrk="1" hangingPunct="1"/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This is called </a:t>
            </a:r>
            <a:r>
              <a:rPr lang="en-US" altLang="en-US" sz="2500" dirty="0">
                <a:solidFill>
                  <a:srgbClr val="0000FF"/>
                </a:solidFill>
                <a:latin typeface="Cambria" panose="02040503050406030204" pitchFamily="18" charset="0"/>
              </a:rPr>
              <a:t>searching</a:t>
            </a:r>
            <a:r>
              <a:rPr lang="en-US" altLang="en-US" sz="2100" dirty="0">
                <a:solidFill>
                  <a:srgbClr val="000000"/>
                </a:solidFill>
                <a:latin typeface="Cambria" panose="02040503050406030204" pitchFamily="18" charset="0"/>
              </a:rPr>
              <a:t>.</a:t>
            </a:r>
          </a:p>
        </p:txBody>
      </p:sp>
      <p:sp>
        <p:nvSpPr>
          <p:cNvPr id="90116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©1992-2014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58420834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7.7.2  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Searching</a:t>
            </a:r>
          </a:p>
        </p:txBody>
      </p:sp>
      <p:sp>
        <p:nvSpPr>
          <p:cNvPr id="86019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Figure 7.15 begins by creating an unsorted </a:t>
            </a:r>
            <a:r>
              <a:rPr lang="en-US" alt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array</a:t>
            </a:r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 of </a:t>
            </a:r>
            <a:r>
              <a:rPr lang="en-US" alt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s and displaying the contents of the </a:t>
            </a:r>
            <a:r>
              <a:rPr lang="en-US" alt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array</a:t>
            </a:r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.</a:t>
            </a:r>
          </a:p>
          <a:p>
            <a:pPr eaLnBrk="1" hangingPunct="1"/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Line 21 uses C++ Standard Library function </a:t>
            </a:r>
            <a:r>
              <a:rPr lang="en-US" alt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sort</a:t>
            </a:r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 to sort the elements of the </a:t>
            </a:r>
            <a:r>
              <a:rPr lang="en-US" alt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array</a:t>
            </a:r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 colors into ascending order. </a:t>
            </a:r>
          </a:p>
          <a:p>
            <a:pPr eaLnBrk="1" hangingPunct="1"/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Lines 25–276 display the contents of the sorted </a:t>
            </a:r>
            <a:r>
              <a:rPr lang="en-US" alt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array</a:t>
            </a:r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.</a:t>
            </a:r>
          </a:p>
        </p:txBody>
      </p:sp>
      <p:sp>
        <p:nvSpPr>
          <p:cNvPr id="90116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©1992-2014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6736428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7_Page_07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" y="857250"/>
            <a:ext cx="8609410" cy="5143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7819365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7.7  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Sorting and Searching </a:t>
            </a:r>
            <a:r>
              <a:rPr lang="en-US" dirty="0">
                <a:solidFill>
                  <a:srgbClr val="3380E6"/>
                </a:solidFill>
                <a:latin typeface="Consolas" panose="020B0609020204030204" pitchFamily="49" charset="0"/>
              </a:rPr>
              <a:t>array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s (cont.)</a:t>
            </a:r>
          </a:p>
        </p:txBody>
      </p:sp>
      <p:sp>
        <p:nvSpPr>
          <p:cNvPr id="8704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Lines 30 and 354 demonstrate use </a:t>
            </a:r>
            <a:r>
              <a:rPr lang="en-US" altLang="en-US" sz="2500" dirty="0" err="1">
                <a:solidFill>
                  <a:srgbClr val="000000"/>
                </a:solidFill>
                <a:latin typeface="Consolas" panose="020B0609020204030204" pitchFamily="49" charset="0"/>
              </a:rPr>
              <a:t>binary_search</a:t>
            </a:r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 to determine whether a value is in the </a:t>
            </a:r>
            <a:r>
              <a:rPr lang="en-US" alt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array</a:t>
            </a:r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. </a:t>
            </a:r>
          </a:p>
          <a:p>
            <a:pPr eaLnBrk="1" hangingPunct="1"/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The sequence of values must be sorted in ascending order first—</a:t>
            </a:r>
            <a:r>
              <a:rPr lang="en-US" altLang="en-US" sz="2500" dirty="0" err="1">
                <a:solidFill>
                  <a:srgbClr val="000000"/>
                </a:solidFill>
                <a:latin typeface="Consolas" panose="020B0609020204030204" pitchFamily="49" charset="0"/>
              </a:rPr>
              <a:t>binary_search</a:t>
            </a:r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 does </a:t>
            </a:r>
            <a:r>
              <a:rPr lang="en-US" altLang="en-US" sz="2500" i="1" dirty="0">
                <a:solidFill>
                  <a:srgbClr val="000000"/>
                </a:solidFill>
                <a:latin typeface="Cambria" panose="02040503050406030204" pitchFamily="18" charset="0"/>
              </a:rPr>
              <a:t>not</a:t>
            </a:r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 verify this for you. </a:t>
            </a:r>
          </a:p>
          <a:p>
            <a:pPr eaLnBrk="1" hangingPunct="1"/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The function’s first two arguments represent the range of elements to search and the third is the </a:t>
            </a:r>
            <a:r>
              <a:rPr lang="en-US" altLang="en-US" sz="2500" i="1" dirty="0">
                <a:solidFill>
                  <a:srgbClr val="000000"/>
                </a:solidFill>
                <a:latin typeface="Cambria" panose="02040503050406030204" pitchFamily="18" charset="0"/>
              </a:rPr>
              <a:t>search key</a:t>
            </a:r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—the value to locate in the </a:t>
            </a:r>
            <a:r>
              <a:rPr lang="en-US" alt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array</a:t>
            </a:r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. </a:t>
            </a:r>
          </a:p>
          <a:p>
            <a:pPr eaLnBrk="1" hangingPunct="1"/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The function returns a </a:t>
            </a:r>
            <a:r>
              <a:rPr lang="en-US" alt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bool</a:t>
            </a:r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 indicating whether the value was found. </a:t>
            </a:r>
          </a:p>
        </p:txBody>
      </p:sp>
      <p:sp>
        <p:nvSpPr>
          <p:cNvPr id="90116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©1992-2014 by Pearson Education, Inc. All Rights Reserved.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7_Page_48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4196"/>
            <a:ext cx="9144000" cy="61896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231978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7_Page_49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8256"/>
            <a:ext cx="9143999" cy="658148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4660414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7.8  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Multidimensional Arrays</a:t>
            </a:r>
          </a:p>
        </p:txBody>
      </p:sp>
      <p:sp>
        <p:nvSpPr>
          <p:cNvPr id="90115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300" dirty="0">
                <a:solidFill>
                  <a:srgbClr val="000000"/>
                </a:solidFill>
                <a:latin typeface="Cambria" panose="02040503050406030204" pitchFamily="18" charset="0"/>
              </a:rPr>
              <a:t>You can use </a:t>
            </a:r>
            <a:r>
              <a:rPr lang="en-US" alt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array</a:t>
            </a:r>
            <a:r>
              <a:rPr lang="en-US" altLang="en-US" sz="2300" dirty="0">
                <a:solidFill>
                  <a:srgbClr val="000000"/>
                </a:solidFill>
                <a:latin typeface="Cambria" panose="02040503050406030204" pitchFamily="18" charset="0"/>
              </a:rPr>
              <a:t>s with two dimensions (i.e., subscripts) to represent </a:t>
            </a:r>
            <a:r>
              <a:rPr lang="en-US" altLang="en-US" sz="2300" dirty="0">
                <a:solidFill>
                  <a:srgbClr val="0000FF"/>
                </a:solidFill>
                <a:latin typeface="Cambria" panose="02040503050406030204" pitchFamily="18" charset="0"/>
              </a:rPr>
              <a:t>tables of values </a:t>
            </a:r>
            <a:r>
              <a:rPr lang="en-US" altLang="en-US" sz="2300" dirty="0">
                <a:solidFill>
                  <a:srgbClr val="000000"/>
                </a:solidFill>
                <a:latin typeface="Cambria" panose="02040503050406030204" pitchFamily="18" charset="0"/>
              </a:rPr>
              <a:t>consisting of information arranged in </a:t>
            </a:r>
            <a:r>
              <a:rPr lang="en-US" altLang="en-US" sz="2300" dirty="0">
                <a:solidFill>
                  <a:srgbClr val="0000FF"/>
                </a:solidFill>
                <a:latin typeface="Cambria" panose="02040503050406030204" pitchFamily="18" charset="0"/>
              </a:rPr>
              <a:t>rows</a:t>
            </a:r>
            <a:r>
              <a:rPr lang="en-US" altLang="en-US" sz="2300" dirty="0">
                <a:solidFill>
                  <a:srgbClr val="000000"/>
                </a:solidFill>
                <a:latin typeface="Cambria" panose="02040503050406030204" pitchFamily="18" charset="0"/>
              </a:rPr>
              <a:t> and </a:t>
            </a:r>
            <a:r>
              <a:rPr lang="en-US" altLang="en-US" sz="2300" dirty="0">
                <a:solidFill>
                  <a:srgbClr val="0000FF"/>
                </a:solidFill>
                <a:latin typeface="Cambria" panose="02040503050406030204" pitchFamily="18" charset="0"/>
              </a:rPr>
              <a:t>columns</a:t>
            </a:r>
            <a:r>
              <a:rPr lang="en-US" altLang="en-US" sz="2300" dirty="0">
                <a:solidFill>
                  <a:srgbClr val="000000"/>
                </a:solidFill>
                <a:latin typeface="Cambria" panose="02040503050406030204" pitchFamily="18" charset="0"/>
              </a:rPr>
              <a:t>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300" dirty="0">
                <a:solidFill>
                  <a:srgbClr val="000000"/>
                </a:solidFill>
                <a:latin typeface="Cambria" panose="02040503050406030204" pitchFamily="18" charset="0"/>
              </a:rPr>
              <a:t>To identify a particular table element, we must specify two subscripts—by convention, the first identifies the element’s </a:t>
            </a:r>
            <a:r>
              <a:rPr lang="en-US" altLang="en-US" sz="2300" i="1" dirty="0">
                <a:solidFill>
                  <a:srgbClr val="000000"/>
                </a:solidFill>
                <a:latin typeface="Cambria" panose="02040503050406030204" pitchFamily="18" charset="0"/>
              </a:rPr>
              <a:t>row</a:t>
            </a:r>
            <a:r>
              <a:rPr lang="en-US" altLang="en-US" sz="2300" dirty="0">
                <a:solidFill>
                  <a:srgbClr val="000000"/>
                </a:solidFill>
                <a:latin typeface="Cambria" panose="02040503050406030204" pitchFamily="18" charset="0"/>
              </a:rPr>
              <a:t> and the second identifies the element’s </a:t>
            </a:r>
            <a:r>
              <a:rPr lang="en-US" altLang="en-US" sz="2300" i="1" dirty="0">
                <a:solidFill>
                  <a:srgbClr val="000000"/>
                </a:solidFill>
                <a:latin typeface="Cambria" panose="02040503050406030204" pitchFamily="18" charset="0"/>
              </a:rPr>
              <a:t>column</a:t>
            </a:r>
            <a:r>
              <a:rPr lang="en-US" altLang="en-US" sz="2300" dirty="0">
                <a:solidFill>
                  <a:srgbClr val="000000"/>
                </a:solidFill>
                <a:latin typeface="Cambria" panose="02040503050406030204" pitchFamily="18" charset="0"/>
              </a:rPr>
              <a:t>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300" dirty="0">
                <a:solidFill>
                  <a:srgbClr val="000000"/>
                </a:solidFill>
                <a:latin typeface="Cambria" panose="02040503050406030204" pitchFamily="18" charset="0"/>
              </a:rPr>
              <a:t>Often called </a:t>
            </a:r>
            <a:r>
              <a:rPr lang="en-US" altLang="en-US" sz="2300" dirty="0">
                <a:solidFill>
                  <a:srgbClr val="0000FF"/>
                </a:solidFill>
                <a:latin typeface="Cambria" panose="02040503050406030204" pitchFamily="18" charset="0"/>
              </a:rPr>
              <a:t>two-dimensional arrays</a:t>
            </a:r>
            <a:r>
              <a:rPr lang="en-US" altLang="en-US" sz="2300" dirty="0">
                <a:solidFill>
                  <a:srgbClr val="000000"/>
                </a:solidFill>
                <a:latin typeface="Cambria" panose="02040503050406030204" pitchFamily="18" charset="0"/>
              </a:rPr>
              <a:t> or </a:t>
            </a:r>
            <a:r>
              <a:rPr lang="en-US" altLang="en-US" sz="2300" dirty="0">
                <a:solidFill>
                  <a:srgbClr val="0000FF"/>
                </a:solidFill>
                <a:latin typeface="Cambria" panose="02040503050406030204" pitchFamily="18" charset="0"/>
              </a:rPr>
              <a:t>2-D arrays</a:t>
            </a:r>
            <a:r>
              <a:rPr lang="en-US" altLang="en-US" sz="2300" dirty="0">
                <a:solidFill>
                  <a:srgbClr val="000000"/>
                </a:solidFill>
                <a:latin typeface="Cambria" panose="02040503050406030204" pitchFamily="18" charset="0"/>
              </a:rPr>
              <a:t>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300" dirty="0">
                <a:solidFill>
                  <a:srgbClr val="000000"/>
                </a:solidFill>
                <a:latin typeface="Cambria" panose="02040503050406030204" pitchFamily="18" charset="0"/>
              </a:rPr>
              <a:t>Arrays with two or more dimensions are known as </a:t>
            </a:r>
            <a:r>
              <a:rPr lang="en-US" altLang="en-US" sz="2300" dirty="0">
                <a:solidFill>
                  <a:srgbClr val="0000FF"/>
                </a:solidFill>
                <a:latin typeface="Cambria" panose="02040503050406030204" pitchFamily="18" charset="0"/>
              </a:rPr>
              <a:t>multidimensional arrays</a:t>
            </a:r>
            <a:r>
              <a:rPr lang="en-US" altLang="en-US" sz="2300" dirty="0">
                <a:solidFill>
                  <a:srgbClr val="000000"/>
                </a:solidFill>
                <a:latin typeface="Cambria" panose="02040503050406030204" pitchFamily="18" charset="0"/>
              </a:rPr>
              <a:t>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300" dirty="0">
                <a:solidFill>
                  <a:srgbClr val="000000"/>
                </a:solidFill>
                <a:latin typeface="Cambria" panose="02040503050406030204" pitchFamily="18" charset="0"/>
              </a:rPr>
              <a:t>Figure 7.16 illustrates a two-dimensional array, </a:t>
            </a:r>
            <a:r>
              <a:rPr lang="en-US" alt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en-US" altLang="en-US" sz="2300" dirty="0">
                <a:solidFill>
                  <a:srgbClr val="000000"/>
                </a:solidFill>
                <a:latin typeface="Cambria" panose="02040503050406030204" pitchFamily="18" charset="0"/>
              </a:rPr>
              <a:t>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solidFill>
                  <a:srgbClr val="000000"/>
                </a:solidFill>
                <a:latin typeface="Cambria" panose="02040503050406030204" pitchFamily="18" charset="0"/>
              </a:rPr>
              <a:t>The array contains three rows and four columns, so it’s said to be a 3-by-4 array.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solidFill>
                  <a:srgbClr val="000000"/>
                </a:solidFill>
                <a:latin typeface="Cambria" panose="02040503050406030204" pitchFamily="18" charset="0"/>
              </a:rPr>
              <a:t>In general, an array with </a:t>
            </a:r>
            <a:r>
              <a:rPr lang="en-US" altLang="en-US" sz="2000" i="1" dirty="0">
                <a:solidFill>
                  <a:srgbClr val="000000"/>
                </a:solidFill>
                <a:latin typeface="Cambria" panose="02040503050406030204" pitchFamily="18" charset="0"/>
              </a:rPr>
              <a:t>m rows and n columns is called an </a:t>
            </a:r>
            <a:r>
              <a:rPr lang="en-US" altLang="en-US" sz="2000" i="1" dirty="0">
                <a:solidFill>
                  <a:srgbClr val="0000FF"/>
                </a:solidFill>
                <a:latin typeface="Cambria" panose="02040503050406030204" pitchFamily="18" charset="0"/>
              </a:rPr>
              <a:t>m</a:t>
            </a:r>
            <a:r>
              <a:rPr lang="en-US" altLang="en-US" sz="2000" dirty="0">
                <a:solidFill>
                  <a:srgbClr val="0000FF"/>
                </a:solidFill>
                <a:latin typeface="Cambria" panose="02040503050406030204" pitchFamily="18" charset="0"/>
              </a:rPr>
              <a:t>-by-</a:t>
            </a:r>
            <a:r>
              <a:rPr lang="en-US" altLang="en-US" sz="2000" i="1" dirty="0">
                <a:solidFill>
                  <a:srgbClr val="0000FF"/>
                </a:solidFill>
                <a:latin typeface="Cambria" panose="02040503050406030204" pitchFamily="18" charset="0"/>
              </a:rPr>
              <a:t>n </a:t>
            </a:r>
            <a:r>
              <a:rPr lang="en-US" altLang="en-US" sz="2000" dirty="0">
                <a:solidFill>
                  <a:srgbClr val="0000FF"/>
                </a:solidFill>
                <a:latin typeface="Cambria" panose="02040503050406030204" pitchFamily="18" charset="0"/>
              </a:rPr>
              <a:t>array</a:t>
            </a:r>
            <a:r>
              <a:rPr lang="en-US" altLang="en-US" sz="2000" i="1" dirty="0">
                <a:solidFill>
                  <a:srgbClr val="000000"/>
                </a:solidFill>
                <a:latin typeface="Cambria" panose="02040503050406030204" pitchFamily="18" charset="0"/>
              </a:rPr>
              <a:t>.</a:t>
            </a:r>
          </a:p>
        </p:txBody>
      </p:sp>
      <p:sp>
        <p:nvSpPr>
          <p:cNvPr id="100356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©1992-2014 by Pearson Education, Inc. All Rights Reserved.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7_Page_50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12069"/>
            <a:ext cx="9144000" cy="42338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0515899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7_Page_51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2841"/>
            <a:ext cx="9144000" cy="331231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1351677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7.8  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Multidimensional </a:t>
            </a:r>
            <a:r>
              <a:rPr lang="en-US" dirty="0">
                <a:solidFill>
                  <a:srgbClr val="3380E6"/>
                </a:solidFill>
                <a:latin typeface="Consolas" panose="020B0609020204030204" pitchFamily="49" charset="0"/>
              </a:rPr>
              <a:t>array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s (cont.)</a:t>
            </a:r>
          </a:p>
        </p:txBody>
      </p:sp>
      <p:sp>
        <p:nvSpPr>
          <p:cNvPr id="99331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Figure 7.17 demonstrates initializing two-dimensional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array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s in declarations. 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In each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array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, the type of its elements is specified as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array&lt;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columns&gt;</a:t>
            </a:r>
            <a:endParaRPr lang="en-US" dirty="0">
              <a:solidFill>
                <a:srgbClr val="000000"/>
              </a:solidFill>
              <a:latin typeface="Cambria" panose="02040503050406030204" pitchFamily="18" charset="0"/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Each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array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 contains as its elements three-element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array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s of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 values—the constant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columns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 has the value 3.</a:t>
            </a:r>
          </a:p>
        </p:txBody>
      </p:sp>
      <p:sp>
        <p:nvSpPr>
          <p:cNvPr id="100356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©1992-2014 by Pearson Education, Inc. All Rights Reserved.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7_Page_52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3655"/>
            <a:ext cx="9143999" cy="597068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3818795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7_Page_53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8577"/>
            <a:ext cx="9144000" cy="586084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65432618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7.8  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Multidimensional </a:t>
            </a:r>
            <a:r>
              <a:rPr lang="en-US" dirty="0">
                <a:solidFill>
                  <a:srgbClr val="3380E6"/>
                </a:solidFill>
                <a:latin typeface="Consolas" panose="020B0609020204030204" pitchFamily="49" charset="0"/>
              </a:rPr>
              <a:t>array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s (cont.)</a:t>
            </a:r>
          </a:p>
        </p:txBody>
      </p:sp>
      <p:sp>
        <p:nvSpPr>
          <p:cNvPr id="99331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09537" indent="0" eaLnBrk="1" hangingPunct="1">
              <a:lnSpc>
                <a:spcPct val="80000"/>
              </a:lnSpc>
              <a:buFont typeface="Wingdings 3" panose="05040102010807070707" pitchFamily="18" charset="2"/>
              <a:buNone/>
              <a:defRPr/>
            </a:pPr>
            <a:r>
              <a:rPr lang="en-US" b="1" i="1" dirty="0">
                <a:solidFill>
                  <a:srgbClr val="000000"/>
                </a:solidFill>
                <a:latin typeface="Cambria" panose="02040503050406030204" pitchFamily="18" charset="0"/>
              </a:rPr>
              <a:t>Nested Range-Based 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for</a:t>
            </a:r>
            <a:r>
              <a:rPr lang="en-US" b="1" i="1" dirty="0">
                <a:solidFill>
                  <a:srgbClr val="000000"/>
                </a:solidFill>
                <a:latin typeface="Cambria" panose="02040503050406030204" pitchFamily="18" charset="0"/>
              </a:rPr>
              <a:t> Statements 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To process the elements of a two-dimensional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array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, we use a nested loop in which the </a:t>
            </a:r>
            <a:r>
              <a:rPr lang="en-US" i="1" dirty="0">
                <a:solidFill>
                  <a:srgbClr val="000000"/>
                </a:solidFill>
                <a:latin typeface="Cambria" panose="02040503050406030204" pitchFamily="18" charset="0"/>
              </a:rPr>
              <a:t>outer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 loop iterates through the </a:t>
            </a:r>
            <a:r>
              <a:rPr lang="en-US" i="1" dirty="0">
                <a:solidFill>
                  <a:srgbClr val="000000"/>
                </a:solidFill>
                <a:latin typeface="Cambria" panose="02040503050406030204" pitchFamily="18" charset="0"/>
              </a:rPr>
              <a:t>rows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 and the </a:t>
            </a:r>
            <a:r>
              <a:rPr lang="en-US" i="1" dirty="0">
                <a:solidFill>
                  <a:srgbClr val="000000"/>
                </a:solidFill>
                <a:latin typeface="Cambria" panose="02040503050406030204" pitchFamily="18" charset="0"/>
              </a:rPr>
              <a:t>inner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 loop iterates through the </a:t>
            </a:r>
            <a:r>
              <a:rPr lang="en-US" i="1" dirty="0">
                <a:solidFill>
                  <a:srgbClr val="000000"/>
                </a:solidFill>
                <a:latin typeface="Cambria" panose="02040503050406030204" pitchFamily="18" charset="0"/>
              </a:rPr>
              <a:t>columns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 of a given row. 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The C++11 </a:t>
            </a:r>
            <a:r>
              <a:rPr lang="en-US" dirty="0">
                <a:solidFill>
                  <a:srgbClr val="0000FF"/>
                </a:solidFill>
                <a:latin typeface="Cambria" panose="02040503050406030204" pitchFamily="18" charset="0"/>
              </a:rPr>
              <a:t>auto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 keyword tells the compiler to infer (determine) a variable’s data type based on the variable’s initializer value.</a:t>
            </a:r>
          </a:p>
        </p:txBody>
      </p:sp>
      <p:sp>
        <p:nvSpPr>
          <p:cNvPr id="100356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©1992-2014 by Pearson Education, Inc. All Rights Reserved.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7_Page_08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52500"/>
            <a:ext cx="9144000" cy="49518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50828364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7.8  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Multidimensional </a:t>
            </a:r>
            <a:r>
              <a:rPr lang="en-US" dirty="0">
                <a:solidFill>
                  <a:srgbClr val="3380E6"/>
                </a:solidFill>
                <a:latin typeface="Consolas" panose="020B0609020204030204" pitchFamily="49" charset="0"/>
              </a:rPr>
              <a:t>array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s (cont.)</a:t>
            </a:r>
          </a:p>
        </p:txBody>
      </p:sp>
      <p:sp>
        <p:nvSpPr>
          <p:cNvPr id="99331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09537" indent="0" eaLnBrk="1" hangingPunct="1">
              <a:lnSpc>
                <a:spcPct val="80000"/>
              </a:lnSpc>
              <a:buFont typeface="Wingdings 3" panose="05040102010807070707" pitchFamily="18" charset="2"/>
              <a:buNone/>
              <a:defRPr/>
            </a:pPr>
            <a:r>
              <a:rPr lang="en-US" b="1" i="1" dirty="0">
                <a:solidFill>
                  <a:srgbClr val="000000"/>
                </a:solidFill>
                <a:latin typeface="Cambria" panose="02040503050406030204" pitchFamily="18" charset="0"/>
              </a:rPr>
              <a:t>Nested Counter-Controlled 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for</a:t>
            </a:r>
            <a:r>
              <a:rPr lang="en-US" b="1" i="1" dirty="0">
                <a:solidFill>
                  <a:srgbClr val="000000"/>
                </a:solidFill>
                <a:latin typeface="Cambria" panose="02040503050406030204" pitchFamily="18" charset="0"/>
              </a:rPr>
              <a:t> Statements 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We could have implemented the nested loop with counter-controlled iteration as follows:</a:t>
            </a:r>
          </a:p>
          <a:p>
            <a:pPr marL="109537" indent="0" eaLnBrk="1" hangingPunct="1">
              <a:lnSpc>
                <a:spcPct val="80000"/>
              </a:lnSpc>
              <a:buFont typeface="Wingdings 3" panose="05040102010807070707" pitchFamily="18" charset="2"/>
              <a:buNone/>
              <a:defRPr/>
            </a:pPr>
            <a:endParaRPr lang="en-US" dirty="0">
              <a:solidFill>
                <a:srgbClr val="000000"/>
              </a:solidFill>
              <a:latin typeface="Cambria" panose="02040503050406030204" pitchFamily="18" charset="0"/>
            </a:endParaRPr>
          </a:p>
          <a:p>
            <a:pPr marL="109537" indent="0" eaLnBrk="1" hangingPunct="1">
              <a:lnSpc>
                <a:spcPct val="80000"/>
              </a:lnSpc>
              <a:buFont typeface="Wingdings 3" panose="05040102010807070707" pitchFamily="18" charset="2"/>
              <a:buNone/>
              <a:defRPr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size_t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row = </a:t>
            </a:r>
            <a:r>
              <a:rPr lang="en-US" sz="1600" dirty="0">
                <a:solidFill>
                  <a:srgbClr val="00B0F0"/>
                </a:solidFill>
                <a:latin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row &lt; a.size(); ++row) {</a:t>
            </a:r>
          </a:p>
          <a:p>
            <a:pPr marL="109537" indent="0">
              <a:lnSpc>
                <a:spcPct val="80000"/>
              </a:lnSpc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size_t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column = </a:t>
            </a:r>
            <a:r>
              <a:rPr lang="en-US" sz="1600" dirty="0">
                <a:solidFill>
                  <a:srgbClr val="00B0F0"/>
                </a:solidFill>
                <a:latin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column &lt; a[row].size(); ++column) {</a:t>
            </a:r>
          </a:p>
          <a:p>
            <a:pPr marL="109537" indent="0" eaLnBrk="1" hangingPunct="1">
              <a:lnSpc>
                <a:spcPct val="80000"/>
              </a:lnSpc>
              <a:buFont typeface="Wingdings 3" panose="05040102010807070707" pitchFamily="18" charset="2"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cout &lt;&lt; a[row][column] &lt;&lt; </a:t>
            </a:r>
            <a:r>
              <a:rPr lang="en-US" sz="1600" dirty="0">
                <a:solidFill>
                  <a:srgbClr val="00B0F0"/>
                </a:solidFill>
                <a:latin typeface="Consolas" panose="020B0609020204030204" pitchFamily="49" charset="0"/>
              </a:rPr>
              <a:t>' '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09537" indent="0" eaLnBrk="1" hangingPunct="1">
              <a:lnSpc>
                <a:spcPct val="80000"/>
              </a:lnSpc>
              <a:buFont typeface="Wingdings 3" panose="05040102010807070707" pitchFamily="18" charset="2"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cout &lt;&lt; endl;</a:t>
            </a:r>
          </a:p>
          <a:p>
            <a:pPr marL="109537" indent="0" eaLnBrk="1" hangingPunct="1">
              <a:lnSpc>
                <a:spcPct val="80000"/>
              </a:lnSpc>
              <a:buFont typeface="Wingdings 3" panose="05040102010807070707" pitchFamily="18" charset="2"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endParaRPr lang="en-US" dirty="0">
              <a:solidFill>
                <a:srgbClr val="000000"/>
              </a:solidFill>
              <a:latin typeface="Cambria" panose="02040503050406030204" pitchFamily="18" charset="0"/>
            </a:endParaRPr>
          </a:p>
        </p:txBody>
      </p:sp>
      <p:sp>
        <p:nvSpPr>
          <p:cNvPr id="100356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©1992-2014 by Pearson Education, Inc. All Rights Reserved.</a:t>
            </a: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7.9  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Case Study: Class </a:t>
            </a:r>
            <a:r>
              <a:rPr lang="en-US" dirty="0">
                <a:solidFill>
                  <a:srgbClr val="3380E6"/>
                </a:solidFill>
                <a:latin typeface="Consolas" panose="020B0609020204030204" pitchFamily="49" charset="0"/>
              </a:rPr>
              <a:t>GradeBook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 Using a Two-Dimensional </a:t>
            </a:r>
            <a:r>
              <a:rPr lang="en-US" dirty="0">
                <a:solidFill>
                  <a:srgbClr val="3380E6"/>
                </a:solidFill>
                <a:latin typeface="Consolas" panose="020B0609020204030204" pitchFamily="49" charset="0"/>
              </a:rPr>
              <a:t>array</a:t>
            </a:r>
          </a:p>
        </p:txBody>
      </p:sp>
      <p:sp>
        <p:nvSpPr>
          <p:cNvPr id="98307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In most semesters, students take several exams.</a:t>
            </a:r>
          </a:p>
          <a:p>
            <a:pPr eaLnBrk="1" hangingPunct="1"/>
            <a:r>
              <a:rPr lang="en-US" alt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Professors are likely to want to analyze grades across the entire semester, both for a single student and for the class as a whole.</a:t>
            </a:r>
          </a:p>
          <a:p>
            <a:pPr eaLnBrk="1" hangingPunct="1"/>
            <a:r>
              <a:rPr lang="en-US" alt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Figure 7.18 shows the output that summarizes 10 students grades on three exams.</a:t>
            </a:r>
          </a:p>
          <a:p>
            <a:pPr eaLnBrk="1" hangingPunct="1"/>
            <a:r>
              <a:rPr lang="en-US" alt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We store the grades as a two-dimensional 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array</a:t>
            </a:r>
            <a:r>
              <a:rPr lang="en-US" alt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 in an object of the next version of class </a:t>
            </a:r>
            <a:r>
              <a:rPr lang="en-US" alt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GradeBook</a:t>
            </a:r>
            <a:r>
              <a:rPr lang="en-US" alt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 Figures 7.19–7.20.</a:t>
            </a:r>
          </a:p>
          <a:p>
            <a:pPr eaLnBrk="1" hangingPunct="1"/>
            <a:r>
              <a:rPr lang="en-US" alt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Each row of the array represents a single student’s grades for the entire course, and each column represents all the grades the students earned for one particular exam.</a:t>
            </a:r>
          </a:p>
        </p:txBody>
      </p:sp>
      <p:sp>
        <p:nvSpPr>
          <p:cNvPr id="107524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©1992-2014 by Pearson Education, Inc. All Rights Reserved.</a:t>
            </a: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7_Page_54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8882"/>
            <a:ext cx="9144000" cy="626023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81993994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7_Page_55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28788"/>
            <a:ext cx="9144000" cy="34004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16569866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7_Page_56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6553"/>
            <a:ext cx="9144000" cy="622570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35291464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7_Page_57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51256"/>
            <a:ext cx="9144000" cy="535548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36154008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7_Page_58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95400"/>
            <a:ext cx="9144000" cy="42660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45653748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7_Page_59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51256"/>
            <a:ext cx="9144000" cy="535548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27159606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7_Page_60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51256"/>
            <a:ext cx="9144000" cy="535548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61752911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7_Page_61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88244"/>
            <a:ext cx="9144000" cy="44815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447424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7_Page_09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885" y="857250"/>
            <a:ext cx="7184231" cy="5143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50605298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7_Page_62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7979"/>
            <a:ext cx="9144000" cy="492085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02492934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7_Page_63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6553"/>
            <a:ext cx="9144000" cy="622570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90633553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7_Page_64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95400"/>
            <a:ext cx="9144000" cy="42660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94670082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7_Page_65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6344"/>
            <a:ext cx="9144000" cy="600609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1489365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7_Page_66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6299"/>
            <a:ext cx="9143999" cy="578615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68374566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7_Page_67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59781"/>
            <a:ext cx="9144000" cy="27384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94501127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7.10  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Introduction to C++ Standard Library Class Template </a:t>
            </a:r>
            <a:r>
              <a:rPr lang="en-US" dirty="0">
                <a:solidFill>
                  <a:srgbClr val="3380E6"/>
                </a:solidFill>
                <a:latin typeface="Consolas" panose="020B0609020204030204" pitchFamily="49" charset="0"/>
              </a:rPr>
              <a:t>vector</a:t>
            </a:r>
          </a:p>
        </p:txBody>
      </p:sp>
      <p:sp>
        <p:nvSpPr>
          <p:cNvPr id="114691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300" dirty="0">
                <a:solidFill>
                  <a:srgbClr val="000000"/>
                </a:solidFill>
                <a:latin typeface="Cambria" panose="02040503050406030204" pitchFamily="18" charset="0"/>
              </a:rPr>
              <a:t>C++ Standard Library class template </a:t>
            </a:r>
            <a:r>
              <a:rPr lang="en-US" alt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vector</a:t>
            </a:r>
            <a:r>
              <a:rPr lang="en-US" altLang="en-US" sz="2300" dirty="0">
                <a:solidFill>
                  <a:srgbClr val="000000"/>
                </a:solidFill>
                <a:latin typeface="Cambria" panose="02040503050406030204" pitchFamily="18" charset="0"/>
              </a:rPr>
              <a:t> is similar to class template </a:t>
            </a:r>
            <a:r>
              <a:rPr lang="en-US" alt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array</a:t>
            </a:r>
            <a:r>
              <a:rPr lang="en-US" altLang="en-US" sz="2300" dirty="0">
                <a:solidFill>
                  <a:srgbClr val="000000"/>
                </a:solidFill>
                <a:latin typeface="Cambria" panose="02040503050406030204" pitchFamily="18" charset="0"/>
              </a:rPr>
              <a:t>, but also supports dynamic resizing.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300" dirty="0">
                <a:solidFill>
                  <a:srgbClr val="000000"/>
                </a:solidFill>
                <a:latin typeface="Cambria" panose="02040503050406030204" pitchFamily="18" charset="0"/>
              </a:rPr>
              <a:t>Except for the features that modify a </a:t>
            </a:r>
            <a:r>
              <a:rPr lang="en-US" alt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vector</a:t>
            </a:r>
            <a:r>
              <a:rPr lang="en-US" altLang="en-US" sz="2300" dirty="0">
                <a:solidFill>
                  <a:srgbClr val="000000"/>
                </a:solidFill>
                <a:latin typeface="Cambria" panose="02040503050406030204" pitchFamily="18" charset="0"/>
              </a:rPr>
              <a:t>, the other features shown in Fig. 7.21 also work for </a:t>
            </a:r>
            <a:r>
              <a:rPr lang="en-US" alt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array</a:t>
            </a:r>
            <a:r>
              <a:rPr lang="en-US" altLang="en-US" sz="2300" dirty="0">
                <a:solidFill>
                  <a:srgbClr val="000000"/>
                </a:solidFill>
                <a:latin typeface="Cambria" panose="02040503050406030204" pitchFamily="18" charset="0"/>
              </a:rPr>
              <a:t>s.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300" dirty="0">
                <a:solidFill>
                  <a:srgbClr val="000000"/>
                </a:solidFill>
                <a:latin typeface="Cambria" panose="02040503050406030204" pitchFamily="18" charset="0"/>
              </a:rPr>
              <a:t>Standard class template </a:t>
            </a:r>
            <a:r>
              <a:rPr lang="en-US" alt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vector</a:t>
            </a:r>
            <a:r>
              <a:rPr lang="en-US" altLang="en-US" sz="2300" dirty="0">
                <a:solidFill>
                  <a:srgbClr val="000000"/>
                </a:solidFill>
                <a:latin typeface="Cambria" panose="02040503050406030204" pitchFamily="18" charset="0"/>
              </a:rPr>
              <a:t> is defined in header </a:t>
            </a:r>
            <a:r>
              <a:rPr lang="en-US" alt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&lt;vector&gt;</a:t>
            </a:r>
            <a:r>
              <a:rPr lang="en-US" altLang="en-US" sz="2300" dirty="0">
                <a:solidFill>
                  <a:srgbClr val="000000"/>
                </a:solidFill>
                <a:latin typeface="Cambria" panose="02040503050406030204" pitchFamily="18" charset="0"/>
              </a:rPr>
              <a:t> (line 5) and belongs to namespace </a:t>
            </a:r>
            <a:r>
              <a:rPr lang="en-US" alt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altLang="en-US" sz="2300" dirty="0">
                <a:solidFill>
                  <a:srgbClr val="000000"/>
                </a:solidFill>
                <a:latin typeface="Cambria" panose="02040503050406030204" pitchFamily="18" charset="0"/>
              </a:rPr>
              <a:t>. </a:t>
            </a:r>
          </a:p>
        </p:txBody>
      </p:sp>
      <p:sp>
        <p:nvSpPr>
          <p:cNvPr id="122884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©1992-2014 by Pearson Education, Inc. All Rights Reserved.</a:t>
            </a: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7_Page_68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7165"/>
            <a:ext cx="9143999" cy="662453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26539671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7_Page_69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1197"/>
            <a:ext cx="9144000" cy="553560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58227094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7_Page_70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7165"/>
            <a:ext cx="9143999" cy="662453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326382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cpphtp10_04</Template>
  <TotalTime>1727</TotalTime>
  <Words>2714</Words>
  <Application>Microsoft Macintosh PowerPoint</Application>
  <PresentationFormat>On-screen Show (4:3)</PresentationFormat>
  <Paragraphs>229</Paragraphs>
  <Slides>111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111</vt:i4>
      </vt:variant>
    </vt:vector>
  </HeadingPairs>
  <TitlesOfParts>
    <vt:vector size="123" baseType="lpstr">
      <vt:lpstr>AGaramond</vt:lpstr>
      <vt:lpstr>Goudy Sans Medium</vt:lpstr>
      <vt:lpstr>Arial</vt:lpstr>
      <vt:lpstr>Calibri</vt:lpstr>
      <vt:lpstr>Cambria</vt:lpstr>
      <vt:lpstr>Consolas</vt:lpstr>
      <vt:lpstr>Lucida Sans Unicode</vt:lpstr>
      <vt:lpstr>Verdana</vt:lpstr>
      <vt:lpstr>Wingdings</vt:lpstr>
      <vt:lpstr>Wingdings 2</vt:lpstr>
      <vt:lpstr>Wingdings 3</vt:lpstr>
      <vt:lpstr>Concourse</vt:lpstr>
      <vt:lpstr>Class Templates array and vector; Catching Exceptions</vt:lpstr>
      <vt:lpstr>PowerPoint Presentation</vt:lpstr>
      <vt:lpstr>PowerPoint Presentation</vt:lpstr>
      <vt:lpstr>PowerPoint Presentation</vt:lpstr>
      <vt:lpstr>7.1  Introduction</vt:lpstr>
      <vt:lpstr>7.2  arrays</vt:lpstr>
      <vt:lpstr>PowerPoint Presentation</vt:lpstr>
      <vt:lpstr>PowerPoint Presentation</vt:lpstr>
      <vt:lpstr>PowerPoint Presentation</vt:lpstr>
      <vt:lpstr>7.3  Declaring arrays</vt:lpstr>
      <vt:lpstr>7.4  Examples Using arrays</vt:lpstr>
      <vt:lpstr>7.4.1 Declaring an array and Using a Loop to Initialize the array’s Elements</vt:lpstr>
      <vt:lpstr>PowerPoint Presentation</vt:lpstr>
      <vt:lpstr>PowerPoint Presentation</vt:lpstr>
      <vt:lpstr>7.4.2 Initializing an array in a Declaration with an Initializer List</vt:lpstr>
      <vt:lpstr>PowerPoint Presentation</vt:lpstr>
      <vt:lpstr>7.4.3 Specifying an array’s Size with a Constant Variable and Setting array Elements with Calculations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7.4.4 Summing the Elements of an array</vt:lpstr>
      <vt:lpstr>PowerPoint Presentation</vt:lpstr>
      <vt:lpstr>7.4.5 Using Bar Charts to Display array Data Graphically</vt:lpstr>
      <vt:lpstr>PowerPoint Presentation</vt:lpstr>
      <vt:lpstr>PowerPoint Presentation</vt:lpstr>
      <vt:lpstr>PowerPoint Presentation</vt:lpstr>
      <vt:lpstr>7.4.6 Using the Elements of an array as Counters</vt:lpstr>
      <vt:lpstr>PowerPoint Presentation</vt:lpstr>
      <vt:lpstr>PowerPoint Presentation</vt:lpstr>
      <vt:lpstr>7.4.7 Using arrays to Summarize Survey Results</vt:lpstr>
      <vt:lpstr>PowerPoint Presentation</vt:lpstr>
      <vt:lpstr>PowerPoint Presentation</vt:lpstr>
      <vt:lpstr>7.4.7 Using arrays to Summarize Survey Results</vt:lpstr>
      <vt:lpstr>PowerPoint Presentation</vt:lpstr>
      <vt:lpstr>PowerPoint Presentation</vt:lpstr>
      <vt:lpstr>7.4.8 Static Local arrays and Automatic Local arrays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7.5  Range-Based for Statement</vt:lpstr>
      <vt:lpstr>PowerPoint Presentation</vt:lpstr>
      <vt:lpstr>PowerPoint Presentation</vt:lpstr>
      <vt:lpstr>PowerPoint Presentation</vt:lpstr>
      <vt:lpstr>7.5  Range-Based for Statement (cont.)</vt:lpstr>
      <vt:lpstr>7.5  Range-Based for Statement (cont.)</vt:lpstr>
      <vt:lpstr>7.5  Range-Based for Statement (cont.)</vt:lpstr>
      <vt:lpstr>7.6  Case Study: Class GradeBook Using an array to Store Grades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7.6  Case Study: Class GradeBook Using an Array to Store Grades (cont.)</vt:lpstr>
      <vt:lpstr>7.6  Case Study: Class GradeBook Using an Array to Store Grades (cont.)</vt:lpstr>
      <vt:lpstr>PowerPoint Presentation</vt:lpstr>
      <vt:lpstr>7.7  Sorting and Searching arrays</vt:lpstr>
      <vt:lpstr>7.7.1  Sorting</vt:lpstr>
      <vt:lpstr>7.7.2  Searching</vt:lpstr>
      <vt:lpstr>7.7.2  Searching</vt:lpstr>
      <vt:lpstr>7.7  Sorting and Searching arrays (cont.)</vt:lpstr>
      <vt:lpstr>PowerPoint Presentation</vt:lpstr>
      <vt:lpstr>PowerPoint Presentation</vt:lpstr>
      <vt:lpstr>7.8  Multidimensional Arrays</vt:lpstr>
      <vt:lpstr>PowerPoint Presentation</vt:lpstr>
      <vt:lpstr>PowerPoint Presentation</vt:lpstr>
      <vt:lpstr>7.8  Multidimensional arrays (cont.)</vt:lpstr>
      <vt:lpstr>PowerPoint Presentation</vt:lpstr>
      <vt:lpstr>PowerPoint Presentation</vt:lpstr>
      <vt:lpstr>7.8  Multidimensional arrays (cont.)</vt:lpstr>
      <vt:lpstr>7.8  Multidimensional arrays (cont.)</vt:lpstr>
      <vt:lpstr>7.9  Case Study: Class GradeBook Using a Two-Dimensional array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7.10  Introduction to C++ Standard Library Class Template vector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7.10  Introduction to C++ Standard Library Class Template vector (cont.)</vt:lpstr>
      <vt:lpstr>7.10  Introduction to C++ Standard Library Class Template vector (cont.)</vt:lpstr>
      <vt:lpstr>7.10  Introduction to C++ Standard Library Class Template vector (cont.)</vt:lpstr>
      <vt:lpstr>7.10  Introduction to C++ Standard Library Class Template vector (cont.)</vt:lpstr>
      <vt:lpstr>7.10  Introduction to C++ Standard Library Class Template vector (cont.)</vt:lpstr>
      <vt:lpstr>PowerPoint Presentation</vt:lpstr>
      <vt:lpstr>7.10  Introduction to C++ Standard Library Class Template vector (cont.)</vt:lpstr>
      <vt:lpstr>7.10  Introduction to C++ Standard Library Class Template vector (cont.)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Arrays and Vectors</dc:title>
  <dc:creator>Windows User</dc:creator>
  <cp:lastModifiedBy>Yifu He</cp:lastModifiedBy>
  <cp:revision>49</cp:revision>
  <dcterms:created xsi:type="dcterms:W3CDTF">2009-09-14T16:00:56Z</dcterms:created>
  <dcterms:modified xsi:type="dcterms:W3CDTF">2019-10-04T03:13:28Z</dcterms:modified>
</cp:coreProperties>
</file>