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2"/>
  </p:notesMasterIdLst>
  <p:sldIdLst>
    <p:sldId id="318" r:id="rId2"/>
    <p:sldId id="258" r:id="rId3"/>
    <p:sldId id="259" r:id="rId4"/>
    <p:sldId id="260" r:id="rId5"/>
    <p:sldId id="319" r:id="rId6"/>
    <p:sldId id="320" r:id="rId7"/>
    <p:sldId id="263" r:id="rId8"/>
    <p:sldId id="264" r:id="rId9"/>
    <p:sldId id="265" r:id="rId10"/>
    <p:sldId id="266" r:id="rId11"/>
    <p:sldId id="267" r:id="rId12"/>
    <p:sldId id="268" r:id="rId13"/>
    <p:sldId id="321" r:id="rId14"/>
    <p:sldId id="322" r:id="rId15"/>
    <p:sldId id="323" r:id="rId16"/>
    <p:sldId id="324" r:id="rId17"/>
    <p:sldId id="325" r:id="rId18"/>
    <p:sldId id="326" r:id="rId19"/>
    <p:sldId id="327" r:id="rId20"/>
    <p:sldId id="269" r:id="rId21"/>
    <p:sldId id="328" r:id="rId22"/>
    <p:sldId id="329" r:id="rId23"/>
    <p:sldId id="330" r:id="rId24"/>
    <p:sldId id="270" r:id="rId25"/>
    <p:sldId id="331" r:id="rId26"/>
    <p:sldId id="332" r:id="rId27"/>
    <p:sldId id="271" r:id="rId28"/>
    <p:sldId id="272" r:id="rId29"/>
    <p:sldId id="273" r:id="rId30"/>
    <p:sldId id="274" r:id="rId31"/>
    <p:sldId id="275" r:id="rId32"/>
    <p:sldId id="333" r:id="rId33"/>
    <p:sldId id="334" r:id="rId34"/>
    <p:sldId id="335" r:id="rId35"/>
    <p:sldId id="276" r:id="rId36"/>
    <p:sldId id="336" r:id="rId37"/>
    <p:sldId id="337" r:id="rId38"/>
    <p:sldId id="277" r:id="rId39"/>
    <p:sldId id="338" r:id="rId40"/>
    <p:sldId id="340" r:id="rId41"/>
    <p:sldId id="341" r:id="rId42"/>
    <p:sldId id="342" r:id="rId43"/>
    <p:sldId id="343" r:id="rId44"/>
    <p:sldId id="344" r:id="rId45"/>
    <p:sldId id="278" r:id="rId46"/>
    <p:sldId id="345" r:id="rId47"/>
    <p:sldId id="279" r:id="rId48"/>
    <p:sldId id="280" r:id="rId49"/>
    <p:sldId id="281" r:id="rId50"/>
    <p:sldId id="282" r:id="rId51"/>
    <p:sldId id="283" r:id="rId52"/>
    <p:sldId id="284" r:id="rId53"/>
    <p:sldId id="285" r:id="rId54"/>
    <p:sldId id="286" r:id="rId55"/>
    <p:sldId id="287" r:id="rId56"/>
    <p:sldId id="288" r:id="rId57"/>
    <p:sldId id="289" r:id="rId58"/>
    <p:sldId id="346" r:id="rId59"/>
    <p:sldId id="347" r:id="rId60"/>
    <p:sldId id="348" r:id="rId61"/>
    <p:sldId id="349" r:id="rId62"/>
    <p:sldId id="350" r:id="rId63"/>
    <p:sldId id="351" r:id="rId64"/>
    <p:sldId id="352" r:id="rId65"/>
    <p:sldId id="290" r:id="rId66"/>
    <p:sldId id="291" r:id="rId67"/>
    <p:sldId id="292" r:id="rId68"/>
    <p:sldId id="353" r:id="rId69"/>
    <p:sldId id="354" r:id="rId70"/>
    <p:sldId id="356" r:id="rId71"/>
    <p:sldId id="293" r:id="rId72"/>
    <p:sldId id="357" r:id="rId73"/>
    <p:sldId id="358" r:id="rId74"/>
    <p:sldId id="359" r:id="rId75"/>
    <p:sldId id="294" r:id="rId76"/>
    <p:sldId id="295" r:id="rId77"/>
    <p:sldId id="296" r:id="rId78"/>
    <p:sldId id="297" r:id="rId79"/>
    <p:sldId id="298" r:id="rId80"/>
    <p:sldId id="360" r:id="rId81"/>
    <p:sldId id="361" r:id="rId82"/>
    <p:sldId id="362" r:id="rId83"/>
    <p:sldId id="363" r:id="rId84"/>
    <p:sldId id="299" r:id="rId85"/>
    <p:sldId id="300" r:id="rId86"/>
    <p:sldId id="301" r:id="rId87"/>
    <p:sldId id="302" r:id="rId88"/>
    <p:sldId id="303" r:id="rId89"/>
    <p:sldId id="304" r:id="rId90"/>
    <p:sldId id="305" r:id="rId91"/>
    <p:sldId id="306" r:id="rId92"/>
    <p:sldId id="364" r:id="rId93"/>
    <p:sldId id="365" r:id="rId94"/>
    <p:sldId id="366" r:id="rId95"/>
    <p:sldId id="307" r:id="rId96"/>
    <p:sldId id="308" r:id="rId97"/>
    <p:sldId id="367" r:id="rId98"/>
    <p:sldId id="309" r:id="rId99"/>
    <p:sldId id="368" r:id="rId100"/>
    <p:sldId id="369" r:id="rId101"/>
    <p:sldId id="310" r:id="rId102"/>
    <p:sldId id="311" r:id="rId103"/>
    <p:sldId id="370" r:id="rId104"/>
    <p:sldId id="371" r:id="rId105"/>
    <p:sldId id="372" r:id="rId106"/>
    <p:sldId id="373" r:id="rId107"/>
    <p:sldId id="374" r:id="rId108"/>
    <p:sldId id="375" r:id="rId109"/>
    <p:sldId id="376" r:id="rId110"/>
    <p:sldId id="378" r:id="rId111"/>
    <p:sldId id="379" r:id="rId112"/>
    <p:sldId id="380" r:id="rId113"/>
    <p:sldId id="381" r:id="rId114"/>
    <p:sldId id="382" r:id="rId115"/>
    <p:sldId id="383" r:id="rId116"/>
    <p:sldId id="384" r:id="rId117"/>
    <p:sldId id="385" r:id="rId118"/>
    <p:sldId id="312" r:id="rId119"/>
    <p:sldId id="386" r:id="rId120"/>
    <p:sldId id="313" r:id="rId121"/>
    <p:sldId id="387" r:id="rId122"/>
    <p:sldId id="314" r:id="rId123"/>
    <p:sldId id="315" r:id="rId124"/>
    <p:sldId id="388" r:id="rId125"/>
    <p:sldId id="389" r:id="rId126"/>
    <p:sldId id="316" r:id="rId127"/>
    <p:sldId id="317" r:id="rId128"/>
    <p:sldId id="390" r:id="rId129"/>
    <p:sldId id="391" r:id="rId130"/>
    <p:sldId id="392" r:id="rId131"/>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0" autoAdjust="0"/>
    <p:restoredTop sz="94737"/>
  </p:normalViewPr>
  <p:slideViewPr>
    <p:cSldViewPr snapToGrid="0">
      <p:cViewPr varScale="1">
        <p:scale>
          <a:sx n="105" d="100"/>
          <a:sy n="105" d="100"/>
        </p:scale>
        <p:origin x="8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7DEF3-7517-4BCA-BDF6-9A5FB0DAC196}" type="datetimeFigureOut">
              <a:rPr lang="en-US" smtClean="0"/>
              <a:t>11/15/19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10674-29D6-44C6-A30D-3E69E1307540}" type="slidenum">
              <a:rPr lang="en-US" smtClean="0"/>
              <a:t>‹#›</a:t>
            </a:fld>
            <a:endParaRPr lang="en-US"/>
          </a:p>
        </p:txBody>
      </p:sp>
    </p:spTree>
    <p:extLst>
      <p:ext uri="{BB962C8B-B14F-4D97-AF65-F5344CB8AC3E}">
        <p14:creationId xmlns:p14="http://schemas.microsoft.com/office/powerpoint/2010/main" val="1562804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3AFF98-033A-4CF3-885F-5D750793F76E}" type="slidenum">
              <a:rPr lang="en-US" altLang="en-US" smtClean="0"/>
              <a:pPr/>
              <a:t>1</a:t>
            </a:fld>
            <a:endParaRPr lang="en-US" altLang="en-US" dirty="0"/>
          </a:p>
        </p:txBody>
      </p:sp>
    </p:spTree>
    <p:extLst>
      <p:ext uri="{BB962C8B-B14F-4D97-AF65-F5344CB8AC3E}">
        <p14:creationId xmlns:p14="http://schemas.microsoft.com/office/powerpoint/2010/main" val="973897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onsolas" panose="020B0609020204030204" pitchFamily="49"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onsolas" panose="020B0609020204030204" pitchFamily="49" charset="0"/>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onsolas" panose="020B0609020204030204" pitchFamily="49"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2EF4325D-625F-403B-AE38-9E8FE77CB227}" type="datetime1">
              <a:rPr lang="en-US" smtClean="0"/>
              <a:t>11/15/19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1B1F263D-F432-4962-8AF7-62854FD89E7F}"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smtClean="0">
                <a:solidFill>
                  <a:schemeClr val="accent1">
                    <a:tint val="20000"/>
                  </a:schemeClr>
                </a:solidFill>
              </a:defRPr>
            </a:lvl1pPr>
            <a:extLst/>
          </a:lstStyle>
          <a:p>
            <a:r>
              <a:rPr lang="en-US"/>
              <a:t>©1992-2017 by Pearson Education, Inc. All Rights Reserved.</a:t>
            </a:r>
          </a:p>
        </p:txBody>
      </p:sp>
    </p:spTree>
    <p:extLst>
      <p:ext uri="{BB962C8B-B14F-4D97-AF65-F5344CB8AC3E}">
        <p14:creationId xmlns:p14="http://schemas.microsoft.com/office/powerpoint/2010/main" val="276720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DAF81935-6932-4C6B-A58E-5E08BB35C192}" type="datetime1">
              <a:rPr lang="en-US" smtClean="0"/>
              <a:t>11/15/19</a:t>
            </a:fld>
            <a:endParaRPr lang="en-US"/>
          </a:p>
        </p:txBody>
      </p:sp>
      <p:sp>
        <p:nvSpPr>
          <p:cNvPr id="5"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416312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AB232750-5E28-422B-878B-502CA406DAAC}" type="datetime1">
              <a:rPr lang="en-US" smtClean="0"/>
              <a:t>11/15/19</a:t>
            </a:fld>
            <a:endParaRPr lang="en-US"/>
          </a:p>
        </p:txBody>
      </p:sp>
      <p:sp>
        <p:nvSpPr>
          <p:cNvPr id="5"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253278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0A93D90-60A2-4472-B1D8-B5CCA0129AB8}" type="datetime1">
              <a:rPr lang="en-US" smtClean="0"/>
              <a:t>11/15/19</a:t>
            </a:fld>
            <a:endParaRPr lang="en-US"/>
          </a:p>
        </p:txBody>
      </p:sp>
      <p:sp>
        <p:nvSpPr>
          <p:cNvPr id="5" name="Footer Placeholder 21"/>
          <p:cNvSpPr>
            <a:spLocks noGrp="1"/>
          </p:cNvSpPr>
          <p:nvPr>
            <p:ph type="ftr" sz="quarter" idx="11"/>
          </p:nvPr>
        </p:nvSpPr>
        <p:spPr>
          <a:xfrm>
            <a:off x="5283199" y="6408739"/>
            <a:ext cx="6246284" cy="365125"/>
          </a:xfrm>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4120803581"/>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C9262253-8C90-49DE-80EA-39E2BA12582C}" type="datetime1">
              <a:rPr lang="en-US" smtClean="0"/>
              <a:t>11/15/19</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smtClean="0"/>
            </a:lvl1pPr>
            <a:extLst/>
          </a:lstStyle>
          <a:p>
            <a:r>
              <a:rPr lang="en-US"/>
              <a:t>©1992-2017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423354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onsolas" panose="020B0609020204030204" pitchFamily="49"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onsolas" panose="020B0609020204030204" pitchFamily="49"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smtClean="0"/>
            </a:lvl1pPr>
            <a:extLst/>
          </a:lstStyle>
          <a:p>
            <a:fld id="{81CA2285-A448-4FA1-9281-BCBA57794D53}" type="datetime1">
              <a:rPr lang="en-US" smtClean="0"/>
              <a:t>11/15/19</a:t>
            </a:fld>
            <a:endParaRPr lang="en-US"/>
          </a:p>
        </p:txBody>
      </p:sp>
      <p:sp>
        <p:nvSpPr>
          <p:cNvPr id="7" name="Footer Placeholder 4"/>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18122294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7C0B17A8-2F11-47CC-ACA6-86D88076F29B}" type="datetime1">
              <a:rPr lang="en-US" smtClean="0"/>
              <a:t>11/15/19</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384086769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A8D1994E-2F68-4574-914B-3839960118AB}" type="datetime1">
              <a:rPr lang="en-US" smtClean="0"/>
              <a:t>11/15/19</a:t>
            </a:fld>
            <a:endParaRPr lang="en-US"/>
          </a:p>
        </p:txBody>
      </p:sp>
      <p:sp>
        <p:nvSpPr>
          <p:cNvPr id="8" name="Footer Placeholder 7"/>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178260248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92B97D31-622E-4C83-BB65-C7797781741D}" type="datetime1">
              <a:rPr lang="en-US" smtClean="0"/>
              <a:t>11/15/19</a:t>
            </a:fld>
            <a:endParaRPr lang="en-US"/>
          </a:p>
        </p:txBody>
      </p:sp>
      <p:sp>
        <p:nvSpPr>
          <p:cNvPr id="4" name="Footer Placeholder 3"/>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3011360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5283199" y="6408739"/>
            <a:ext cx="6246284" cy="365125"/>
          </a:xfrm>
        </p:spPr>
        <p:txBody>
          <a:bodyPr/>
          <a:lstStyle>
            <a:lvl1pPr>
              <a:defRPr/>
            </a:lvl1pPr>
          </a:lstStyle>
          <a:p>
            <a:r>
              <a:rPr lang="en-US"/>
              <a:t>©1992-2017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354646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31F2219E-0470-4C27-90E2-4FC65DD74ED3}" type="datetime1">
              <a:rPr lang="en-US" smtClean="0"/>
              <a:t>11/15/19</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21772102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onsolas" panose="020B0609020204030204" pitchFamily="49" charset="0"/>
              <a:cs typeface="+mn-cs"/>
            </a:endParaRPr>
          </a:p>
        </p:txBody>
      </p:sp>
      <p:sp>
        <p:nvSpPr>
          <p:cNvPr id="6" name="Freeform 18"/>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onsolas" panose="020B0609020204030204" pitchFamily="49"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onsolas" panose="020B0609020204030204" pitchFamily="49"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onsolas" panose="020B0609020204030204" pitchFamily="49"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B5089EA5-93FA-4FB9-9983-95140136A737}" type="datetime1">
              <a:rPr lang="en-US" smtClean="0"/>
              <a:t>11/15/19</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smtClean="0">
                <a:solidFill>
                  <a:schemeClr val="tx1"/>
                </a:solidFill>
              </a:defRPr>
            </a:lvl1pPr>
            <a:extLst/>
          </a:lstStyle>
          <a:p>
            <a:r>
              <a:rPr lang="en-US"/>
              <a:t>©1992-2017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32205764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onsolas" panose="020B0609020204030204" pitchFamily="49" charset="0"/>
              <a:cs typeface="+mn-cs"/>
            </a:endParaRPr>
          </a:p>
        </p:txBody>
      </p:sp>
      <p:sp>
        <p:nvSpPr>
          <p:cNvPr id="1027" name="Freeform 11"/>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14" name="Right Triangle 13"/>
          <p:cNvSpPr>
            <a:spLocks/>
          </p:cNvSpPr>
          <p:nvPr/>
        </p:nvSpPr>
        <p:spPr bwMode="auto">
          <a:xfrm>
            <a:off x="-8056" y="5791253"/>
            <a:ext cx="4536419"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onsolas" panose="020B0609020204030204" pitchFamily="49" charset="0"/>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onsolas" panose="020B0609020204030204" pitchFamily="49" charset="0"/>
                <a:cs typeface="+mn-cs"/>
              </a:defRPr>
            </a:lvl1pPr>
            <a:extLst/>
          </a:lstStyle>
          <a:p>
            <a:fld id="{50A93D90-60A2-4472-B1D8-B5CCA0129AB8}" type="datetime1">
              <a:rPr lang="en-US" smtClean="0"/>
              <a:t>11/15/19</a:t>
            </a:fld>
            <a:endParaRPr lang="en-US"/>
          </a:p>
        </p:txBody>
      </p:sp>
      <p:sp>
        <p:nvSpPr>
          <p:cNvPr id="22" name="Footer Placeholder 21"/>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Consolas" panose="020B0609020204030204" pitchFamily="49" charset="0"/>
                <a:cs typeface="+mn-cs"/>
              </a:defRPr>
            </a:lvl1pPr>
            <a:extLst/>
          </a:lstStyle>
          <a:p>
            <a:r>
              <a:rPr lang="en-US"/>
              <a:t>©1992-2017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onsolas" panose="020B0609020204030204" pitchFamily="49" charset="0"/>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40896106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a:solidFill>
                  <a:srgbClr val="3380E6"/>
                </a:solidFill>
              </a:rPr>
              <a:t>Operator Overloading; Class string</a:t>
            </a:r>
          </a:p>
        </p:txBody>
      </p:sp>
      <p:sp>
        <p:nvSpPr>
          <p:cNvPr id="10243" name="Subtitle 3"/>
          <p:cNvSpPr>
            <a:spLocks noGrp="1"/>
          </p:cNvSpPr>
          <p:nvPr>
            <p:ph type="subTitle" idx="1"/>
          </p:nvPr>
        </p:nvSpPr>
        <p:spPr/>
        <p:txBody>
          <a:bodyPr/>
          <a:lstStyle/>
          <a:p>
            <a:pPr marR="0"/>
            <a:r>
              <a:rPr lang="en-US" altLang="en-US"/>
              <a:t>Based on Chapter </a:t>
            </a:r>
            <a:r>
              <a:rPr lang="en-US" altLang="en-US" dirty="0"/>
              <a:t>10 of C++ How to Program, 10/e</a:t>
            </a:r>
          </a:p>
        </p:txBody>
      </p:sp>
      <p:sp>
        <p:nvSpPr>
          <p:cNvPr id="5" name="Footer Placeholder 4"/>
          <p:cNvSpPr>
            <a:spLocks noGrp="1"/>
          </p:cNvSpPr>
          <p:nvPr>
            <p:ph type="ftr" sz="quarter" idx="12"/>
          </p:nvPr>
        </p:nvSpPr>
        <p:spPr/>
        <p:txBody>
          <a:bodyPr/>
          <a:lstStyle/>
          <a:p>
            <a:pPr>
              <a:defRPr/>
            </a:pPr>
            <a:r>
              <a:rPr lang="en-US" dirty="0"/>
              <a:t>©1992-2017 by Pearson Education, Inc. All Rights Reserved.</a:t>
            </a:r>
          </a:p>
        </p:txBody>
      </p:sp>
    </p:spTree>
    <p:extLst>
      <p:ext uri="{BB962C8B-B14F-4D97-AF65-F5344CB8AC3E}">
        <p14:creationId xmlns:p14="http://schemas.microsoft.com/office/powerpoint/2010/main" val="1489442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14350" y="0"/>
            <a:ext cx="1116171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4037543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15715"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latin typeface="Consolas" panose="020B0609020204030204" pitchFamily="49" charset="0"/>
              </a:rPr>
              <a:t>operator=</a:t>
            </a:r>
            <a:r>
              <a:rPr lang="en-US" altLang="en-US" sz="2800" dirty="0">
                <a:solidFill>
                  <a:srgbClr val="000000"/>
                </a:solidFill>
              </a:rPr>
              <a:t> determines whether the sizes of the two </a:t>
            </a:r>
            <a:r>
              <a:rPr lang="en-US" altLang="en-US" sz="2800" dirty="0">
                <a:solidFill>
                  <a:srgbClr val="000000"/>
                </a:solidFill>
                <a:latin typeface="Consolas" panose="020B0609020204030204" pitchFamily="49" charset="0"/>
              </a:rPr>
              <a:t>Array</a:t>
            </a:r>
            <a:r>
              <a:rPr lang="en-US" altLang="en-US" sz="2800" dirty="0">
                <a:solidFill>
                  <a:srgbClr val="000000"/>
                </a:solidFill>
              </a:rPr>
              <a:t>s are identical (line 41); in that case, the original array of integers in the left-side </a:t>
            </a:r>
            <a:r>
              <a:rPr lang="en-US" altLang="en-US" sz="2800" dirty="0">
                <a:solidFill>
                  <a:srgbClr val="000000"/>
                </a:solidFill>
                <a:latin typeface="Consolas" panose="020B0609020204030204" pitchFamily="49" charset="0"/>
              </a:rPr>
              <a:t>Array</a:t>
            </a:r>
            <a:r>
              <a:rPr lang="en-US" altLang="en-US" sz="2800" dirty="0">
                <a:solidFill>
                  <a:srgbClr val="000000"/>
                </a:solidFill>
              </a:rPr>
              <a:t> object is </a:t>
            </a:r>
            <a:r>
              <a:rPr lang="en-US" altLang="en-US" sz="2800" i="1" dirty="0">
                <a:solidFill>
                  <a:srgbClr val="000000"/>
                </a:solidFill>
              </a:rPr>
              <a:t>not</a:t>
            </a:r>
            <a:r>
              <a:rPr lang="en-US" altLang="en-US" sz="2800" dirty="0">
                <a:solidFill>
                  <a:srgbClr val="000000"/>
                </a:solidFill>
              </a:rPr>
              <a:t> reallocated.</a:t>
            </a:r>
          </a:p>
          <a:p>
            <a:pPr eaLnBrk="1" hangingPunct="1">
              <a:lnSpc>
                <a:spcPct val="80000"/>
              </a:lnSpc>
            </a:pPr>
            <a:r>
              <a:rPr lang="en-US" altLang="en-US" sz="2800" dirty="0">
                <a:solidFill>
                  <a:srgbClr val="000000"/>
                </a:solidFill>
              </a:rPr>
              <a:t>Otherwise, </a:t>
            </a:r>
            <a:r>
              <a:rPr lang="en-US" altLang="en-US" sz="2800" dirty="0">
                <a:solidFill>
                  <a:srgbClr val="000000"/>
                </a:solidFill>
                <a:latin typeface="Consolas" panose="020B0609020204030204" pitchFamily="49" charset="0"/>
              </a:rPr>
              <a:t>operator=</a:t>
            </a:r>
            <a:r>
              <a:rPr lang="en-US" altLang="en-US" sz="2800" dirty="0">
                <a:solidFill>
                  <a:srgbClr val="000000"/>
                </a:solidFill>
              </a:rPr>
              <a:t> uses </a:t>
            </a:r>
            <a:r>
              <a:rPr lang="en-US" altLang="en-US" sz="2800" dirty="0">
                <a:solidFill>
                  <a:srgbClr val="000000"/>
                </a:solidFill>
                <a:latin typeface="Consolas" panose="020B0609020204030204" pitchFamily="49" charset="0"/>
              </a:rPr>
              <a:t>delete []</a:t>
            </a:r>
            <a:r>
              <a:rPr lang="en-US" altLang="en-US" sz="2800" dirty="0">
                <a:solidFill>
                  <a:srgbClr val="000000"/>
                </a:solidFill>
              </a:rPr>
              <a:t> (line 42) to release the memory, copies the </a:t>
            </a:r>
            <a:r>
              <a:rPr lang="en-US" altLang="en-US" sz="2800" dirty="0">
                <a:solidFill>
                  <a:srgbClr val="000000"/>
                </a:solidFill>
                <a:latin typeface="Consolas" panose="020B0609020204030204" pitchFamily="49" charset="0"/>
              </a:rPr>
              <a:t>size</a:t>
            </a:r>
            <a:r>
              <a:rPr lang="en-US" altLang="en-US" sz="2800" dirty="0">
                <a:solidFill>
                  <a:srgbClr val="000000"/>
                </a:solidFill>
              </a:rPr>
              <a:t> of the source array to the </a:t>
            </a:r>
            <a:r>
              <a:rPr lang="en-US" altLang="en-US" sz="2800" dirty="0">
                <a:solidFill>
                  <a:srgbClr val="000000"/>
                </a:solidFill>
                <a:latin typeface="Consolas" panose="020B0609020204030204" pitchFamily="49" charset="0"/>
              </a:rPr>
              <a:t>size</a:t>
            </a:r>
            <a:r>
              <a:rPr lang="en-US" altLang="en-US" sz="2800" dirty="0">
                <a:solidFill>
                  <a:srgbClr val="000000"/>
                </a:solidFill>
              </a:rPr>
              <a:t> of the target </a:t>
            </a:r>
            <a:r>
              <a:rPr lang="en-US" altLang="en-US" sz="2800" dirty="0">
                <a:solidFill>
                  <a:srgbClr val="000000"/>
                </a:solidFill>
                <a:latin typeface="Consolas" panose="020B0609020204030204" pitchFamily="49" charset="0"/>
              </a:rPr>
              <a:t>Array</a:t>
            </a:r>
            <a:r>
              <a:rPr lang="en-US" altLang="en-US" sz="2800" dirty="0">
                <a:solidFill>
                  <a:srgbClr val="000000"/>
                </a:solidFill>
              </a:rPr>
              <a:t> (line 43), uses </a:t>
            </a:r>
            <a:r>
              <a:rPr lang="en-US" altLang="en-US" sz="2800" dirty="0">
                <a:solidFill>
                  <a:srgbClr val="000000"/>
                </a:solidFill>
                <a:latin typeface="Consolas" panose="020B0609020204030204" pitchFamily="49" charset="0"/>
              </a:rPr>
              <a:t>new</a:t>
            </a:r>
            <a:r>
              <a:rPr lang="en-US" altLang="en-US" sz="2800" dirty="0">
                <a:solidFill>
                  <a:srgbClr val="000000"/>
                </a:solidFill>
              </a:rPr>
              <a:t> to allocate memory for the target </a:t>
            </a:r>
            <a:r>
              <a:rPr lang="en-US" altLang="en-US" sz="2800" dirty="0">
                <a:solidFill>
                  <a:srgbClr val="000000"/>
                </a:solidFill>
                <a:latin typeface="Consolas" panose="020B0609020204030204" pitchFamily="49" charset="0"/>
              </a:rPr>
              <a:t>Array</a:t>
            </a:r>
            <a:r>
              <a:rPr lang="en-US" altLang="en-US" sz="2800" dirty="0">
                <a:solidFill>
                  <a:srgbClr val="000000"/>
                </a:solidFill>
              </a:rPr>
              <a:t> and places the pointer returned by </a:t>
            </a:r>
            <a:r>
              <a:rPr lang="en-US" altLang="en-US" sz="2800" dirty="0">
                <a:solidFill>
                  <a:srgbClr val="000000"/>
                </a:solidFill>
                <a:latin typeface="Consolas" panose="020B0609020204030204" pitchFamily="49" charset="0"/>
              </a:rPr>
              <a:t>new</a:t>
            </a:r>
            <a:r>
              <a:rPr lang="en-US" altLang="en-US" sz="2800" dirty="0">
                <a:solidFill>
                  <a:srgbClr val="000000"/>
                </a:solidFill>
              </a:rPr>
              <a:t> into the </a:t>
            </a:r>
            <a:r>
              <a:rPr lang="en-US" altLang="en-US" sz="2800" dirty="0">
                <a:solidFill>
                  <a:srgbClr val="000000"/>
                </a:solidFill>
                <a:latin typeface="Consolas" panose="020B0609020204030204" pitchFamily="49" charset="0"/>
              </a:rPr>
              <a:t>Array</a:t>
            </a:r>
            <a:r>
              <a:rPr lang="en-US" altLang="en-US" sz="2800" dirty="0">
                <a:solidFill>
                  <a:srgbClr val="000000"/>
                </a:solidFill>
              </a:rPr>
              <a:t>’s </a:t>
            </a:r>
            <a:r>
              <a:rPr lang="en-US" altLang="en-US" sz="2800" dirty="0" err="1">
                <a:solidFill>
                  <a:srgbClr val="000000"/>
                </a:solidFill>
                <a:latin typeface="Consolas" panose="020B0609020204030204" pitchFamily="49" charset="0"/>
              </a:rPr>
              <a:t>ptr</a:t>
            </a:r>
            <a:r>
              <a:rPr lang="en-US" altLang="en-US" sz="2800" dirty="0">
                <a:solidFill>
                  <a:srgbClr val="000000"/>
                </a:solidFill>
              </a:rPr>
              <a:t> member.</a:t>
            </a:r>
          </a:p>
          <a:p>
            <a:pPr eaLnBrk="1" hangingPunct="1">
              <a:lnSpc>
                <a:spcPct val="80000"/>
              </a:lnSpc>
            </a:pPr>
            <a:r>
              <a:rPr lang="en-US" altLang="en-US" sz="2800" dirty="0">
                <a:solidFill>
                  <a:srgbClr val="000000"/>
                </a:solidFill>
              </a:rPr>
              <a:t>Regardless of whether this is a self-assignment, the member function returns the current object (i.e., </a:t>
            </a:r>
            <a:r>
              <a:rPr lang="en-US" altLang="en-US" sz="2800" dirty="0">
                <a:solidFill>
                  <a:srgbClr val="000000"/>
                </a:solidFill>
                <a:latin typeface="Consolas" panose="020B0609020204030204" pitchFamily="49" charset="0"/>
              </a:rPr>
              <a:t>*this</a:t>
            </a:r>
            <a:r>
              <a:rPr lang="en-US" altLang="en-US" sz="2800" dirty="0">
                <a:solidFill>
                  <a:srgbClr val="000000"/>
                </a:solidFill>
              </a:rPr>
              <a:t> in line 52) as a constant reference; this enables cascaded </a:t>
            </a:r>
            <a:r>
              <a:rPr lang="en-US" altLang="en-US" sz="2800" dirty="0">
                <a:solidFill>
                  <a:srgbClr val="000000"/>
                </a:solidFill>
                <a:latin typeface="Consolas" panose="020B0609020204030204" pitchFamily="49" charset="0"/>
              </a:rPr>
              <a:t>Array</a:t>
            </a:r>
            <a:r>
              <a:rPr lang="en-US" altLang="en-US" sz="2800" dirty="0">
                <a:solidFill>
                  <a:srgbClr val="000000"/>
                </a:solidFill>
              </a:rPr>
              <a:t> assignments such as </a:t>
            </a:r>
            <a:r>
              <a:rPr lang="en-US" altLang="en-US" sz="2800" dirty="0">
                <a:solidFill>
                  <a:srgbClr val="000000"/>
                </a:solidFill>
                <a:latin typeface="Consolas" panose="020B0609020204030204" pitchFamily="49" charset="0"/>
              </a:rPr>
              <a:t>x</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t>
            </a:r>
            <a:r>
              <a:rPr lang="en-US" altLang="en-US" sz="2800" dirty="0">
                <a:solidFill>
                  <a:srgbClr val="000000"/>
                </a:solidFill>
                <a:latin typeface="Consolas" panose="020B0609020204030204" pitchFamily="49" charset="0"/>
              </a:rPr>
              <a:t>y</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t>
            </a:r>
            <a:r>
              <a:rPr lang="en-US" altLang="en-US" sz="2800" dirty="0">
                <a:solidFill>
                  <a:srgbClr val="000000"/>
                </a:solidFill>
                <a:latin typeface="Consolas" panose="020B0609020204030204" pitchFamily="49" charset="0"/>
              </a:rPr>
              <a:t>z</a:t>
            </a:r>
            <a:r>
              <a:rPr lang="en-US" altLang="en-US" sz="2800" dirty="0">
                <a:solidFill>
                  <a:srgbClr val="000000"/>
                </a:solidFill>
              </a:rPr>
              <a:t>, but prevents ones like </a:t>
            </a:r>
            <a:r>
              <a:rPr lang="en-US" altLang="en-US" sz="2800" dirty="0">
                <a:solidFill>
                  <a:srgbClr val="000000"/>
                </a:solidFill>
                <a:latin typeface="Consolas" panose="020B0609020204030204" pitchFamily="49" charset="0"/>
              </a:rPr>
              <a:t>(x</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t>
            </a:r>
            <a:r>
              <a:rPr lang="en-US" altLang="en-US" sz="2800" dirty="0">
                <a:solidFill>
                  <a:srgbClr val="000000"/>
                </a:solidFill>
                <a:latin typeface="Consolas" panose="020B0609020204030204" pitchFamily="49" charset="0"/>
              </a:rPr>
              <a:t>y)</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t>
            </a:r>
            <a:r>
              <a:rPr lang="en-US" altLang="en-US" sz="2800" dirty="0">
                <a:solidFill>
                  <a:srgbClr val="000000"/>
                </a:solidFill>
                <a:latin typeface="Consolas" panose="020B0609020204030204" pitchFamily="49" charset="0"/>
              </a:rPr>
              <a:t>z</a:t>
            </a:r>
            <a:r>
              <a:rPr lang="en-US" altLang="en-US" sz="2800" dirty="0">
                <a:solidFill>
                  <a:srgbClr val="000000"/>
                </a:solidFill>
              </a:rPr>
              <a:t> because </a:t>
            </a:r>
            <a:r>
              <a:rPr lang="en-US" altLang="en-US" sz="2800" dirty="0">
                <a:solidFill>
                  <a:srgbClr val="000000"/>
                </a:solidFill>
                <a:latin typeface="Consolas" panose="020B0609020204030204" pitchFamily="49" charset="0"/>
              </a:rPr>
              <a:t>z</a:t>
            </a:r>
            <a:r>
              <a:rPr lang="en-US" altLang="en-US" sz="2800" dirty="0">
                <a:solidFill>
                  <a:srgbClr val="000000"/>
                </a:solidFill>
              </a:rPr>
              <a:t> cannot be assigned to the </a:t>
            </a:r>
            <a:r>
              <a:rPr lang="en-US" altLang="en-US" sz="2800" dirty="0" err="1">
                <a:solidFill>
                  <a:srgbClr val="000000"/>
                </a:solidFill>
                <a:latin typeface="Consolas" panose="020B0609020204030204" pitchFamily="49" charset="0"/>
              </a:rPr>
              <a:t>const</a:t>
            </a:r>
            <a:r>
              <a:rPr lang="en-US" altLang="en-US" sz="2800" dirty="0">
                <a:solidFill>
                  <a:srgbClr val="000000"/>
                </a:solidFill>
              </a:rPr>
              <a:t> </a:t>
            </a:r>
            <a:r>
              <a:rPr lang="en-US" altLang="en-US" sz="2800" dirty="0">
                <a:solidFill>
                  <a:srgbClr val="000000"/>
                </a:solidFill>
                <a:latin typeface="Consolas" panose="020B0609020204030204" pitchFamily="49" charset="0"/>
              </a:rPr>
              <a:t>Array</a:t>
            </a:r>
            <a:r>
              <a:rPr lang="en-US" altLang="en-US" sz="2800" dirty="0">
                <a:solidFill>
                  <a:srgbClr val="000000"/>
                </a:solidFill>
              </a:rPr>
              <a:t> reference that is returned by </a:t>
            </a:r>
            <a:r>
              <a:rPr lang="en-US" altLang="en-US" sz="2800" dirty="0">
                <a:solidFill>
                  <a:srgbClr val="000000"/>
                </a:solidFill>
                <a:latin typeface="Consolas" panose="020B0609020204030204" pitchFamily="49" charset="0"/>
              </a:rPr>
              <a:t>(x</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t>
            </a:r>
            <a:r>
              <a:rPr lang="en-US" altLang="en-US" sz="2800" dirty="0">
                <a:solidFill>
                  <a:srgbClr val="000000"/>
                </a:solidFill>
                <a:latin typeface="Consolas" panose="020B0609020204030204" pitchFamily="49" charset="0"/>
              </a:rPr>
              <a:t>y)</a:t>
            </a:r>
            <a:r>
              <a:rPr lang="en-US" altLang="en-US" sz="2800" dirty="0">
                <a:solidFill>
                  <a:srgbClr val="000000"/>
                </a:solidFill>
              </a:rPr>
              <a:t>.</a:t>
            </a:r>
          </a:p>
        </p:txBody>
      </p:sp>
      <p:sp>
        <p:nvSpPr>
          <p:cNvPr id="911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42795446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39800"/>
            <a:ext cx="12192000" cy="49768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843695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25"/>
            <a:ext cx="12192000" cy="38417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7911455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099" y="152400"/>
            <a:ext cx="10475384" cy="1143000"/>
          </a:xfrm>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18787" name="Text Placeholder 2"/>
          <p:cNvSpPr>
            <a:spLocks noGrp="1"/>
          </p:cNvSpPr>
          <p:nvPr>
            <p:ph type="body" idx="1"/>
          </p:nvPr>
        </p:nvSpPr>
        <p:spPr>
          <a:xfrm>
            <a:off x="1054098" y="1066801"/>
            <a:ext cx="10766367" cy="4525963"/>
          </a:xfrm>
        </p:spPr>
        <p:txBody>
          <a:bodyPr/>
          <a:lstStyle/>
          <a:p>
            <a:pPr marL="109537" indent="0">
              <a:lnSpc>
                <a:spcPct val="80000"/>
              </a:lnSpc>
              <a:buNone/>
              <a:defRPr/>
            </a:pPr>
            <a:r>
              <a:rPr lang="en-US" sz="2500" b="1" i="1" dirty="0">
                <a:solidFill>
                  <a:srgbClr val="000000"/>
                </a:solidFill>
              </a:rPr>
              <a:t>C++11: Deleting Unwanted Member Functions from Your Class</a:t>
            </a:r>
          </a:p>
          <a:p>
            <a:pPr eaLnBrk="1" hangingPunct="1">
              <a:lnSpc>
                <a:spcPct val="80000"/>
              </a:lnSpc>
              <a:defRPr/>
            </a:pPr>
            <a:r>
              <a:rPr lang="en-US" sz="2500" dirty="0">
                <a:solidFill>
                  <a:srgbClr val="000000"/>
                </a:solidFill>
              </a:rPr>
              <a:t>Prior to C++11, you could prevent class objects from being </a:t>
            </a:r>
            <a:r>
              <a:rPr lang="en-US" sz="2500" i="1" dirty="0">
                <a:solidFill>
                  <a:srgbClr val="000000"/>
                </a:solidFill>
              </a:rPr>
              <a:t>copied</a:t>
            </a:r>
            <a:r>
              <a:rPr lang="en-US" sz="2500" dirty="0">
                <a:solidFill>
                  <a:srgbClr val="000000"/>
                </a:solidFill>
              </a:rPr>
              <a:t> or </a:t>
            </a:r>
            <a:r>
              <a:rPr lang="en-US" sz="2500" i="1" dirty="0">
                <a:solidFill>
                  <a:srgbClr val="000000"/>
                </a:solidFill>
              </a:rPr>
              <a:t>assigned</a:t>
            </a:r>
            <a:r>
              <a:rPr lang="en-US" sz="2500" dirty="0">
                <a:solidFill>
                  <a:srgbClr val="000000"/>
                </a:solidFill>
              </a:rPr>
              <a:t> by declaring as </a:t>
            </a:r>
            <a:r>
              <a:rPr lang="en-US" sz="2500" dirty="0">
                <a:solidFill>
                  <a:srgbClr val="000000"/>
                </a:solidFill>
                <a:latin typeface="Consolas" panose="020B0609020204030204" pitchFamily="49" charset="0"/>
              </a:rPr>
              <a:t>private</a:t>
            </a:r>
            <a:r>
              <a:rPr lang="en-US" sz="2500" dirty="0">
                <a:solidFill>
                  <a:srgbClr val="000000"/>
                </a:solidFill>
              </a:rPr>
              <a:t> the class’s copy constructor and overloaded assignment operator. </a:t>
            </a:r>
          </a:p>
          <a:p>
            <a:pPr eaLnBrk="1" hangingPunct="1">
              <a:lnSpc>
                <a:spcPct val="80000"/>
              </a:lnSpc>
              <a:defRPr/>
            </a:pPr>
            <a:r>
              <a:rPr lang="en-US" sz="2500" dirty="0">
                <a:solidFill>
                  <a:srgbClr val="000000"/>
                </a:solidFill>
              </a:rPr>
              <a:t>As of C++11, you can simply </a:t>
            </a:r>
            <a:r>
              <a:rPr lang="en-US" sz="2500" i="1" dirty="0">
                <a:solidFill>
                  <a:srgbClr val="000000"/>
                </a:solidFill>
              </a:rPr>
              <a:t>delete</a:t>
            </a:r>
            <a:r>
              <a:rPr lang="en-US" sz="2500" dirty="0">
                <a:solidFill>
                  <a:srgbClr val="000000"/>
                </a:solidFill>
              </a:rPr>
              <a:t> these functions from your class. </a:t>
            </a:r>
          </a:p>
          <a:p>
            <a:pPr eaLnBrk="1" hangingPunct="1">
              <a:lnSpc>
                <a:spcPct val="80000"/>
              </a:lnSpc>
              <a:defRPr/>
            </a:pPr>
            <a:r>
              <a:rPr lang="en-US" sz="2500" dirty="0">
                <a:solidFill>
                  <a:srgbClr val="000000"/>
                </a:solidFill>
              </a:rPr>
              <a:t>To do so in class </a:t>
            </a:r>
            <a:r>
              <a:rPr lang="en-US" sz="2500" dirty="0">
                <a:solidFill>
                  <a:srgbClr val="000000"/>
                </a:solidFill>
                <a:latin typeface="Consolas" panose="020B0609020204030204" pitchFamily="49" charset="0"/>
              </a:rPr>
              <a:t>Array</a:t>
            </a:r>
            <a:r>
              <a:rPr lang="en-US" sz="2500" dirty="0">
                <a:solidFill>
                  <a:srgbClr val="000000"/>
                </a:solidFill>
              </a:rPr>
              <a:t>, replace the prototypes in lines 14 and 18 of Fig. 10.10 with:</a:t>
            </a:r>
          </a:p>
          <a:p>
            <a:pPr marL="603250" lvl="2" indent="0">
              <a:lnSpc>
                <a:spcPct val="80000"/>
              </a:lnSpc>
              <a:buNone/>
              <a:defRPr/>
            </a:pPr>
            <a:r>
              <a:rPr lang="en-US" sz="1900" dirty="0">
                <a:solidFill>
                  <a:srgbClr val="000000"/>
                </a:solidFill>
                <a:latin typeface="Consolas" panose="020B0609020204030204" pitchFamily="49" charset="0"/>
              </a:rPr>
              <a:t>Array(</a:t>
            </a:r>
            <a:r>
              <a:rPr lang="en-US" sz="1900" dirty="0" err="1">
                <a:solidFill>
                  <a:srgbClr val="000000"/>
                </a:solidFill>
                <a:latin typeface="Consolas" panose="020B0609020204030204" pitchFamily="49" charset="0"/>
              </a:rPr>
              <a:t>const</a:t>
            </a:r>
            <a:r>
              <a:rPr lang="en-US" sz="1900" dirty="0">
                <a:solidFill>
                  <a:srgbClr val="000000"/>
                </a:solidFill>
                <a:latin typeface="Consolas" panose="020B0609020204030204" pitchFamily="49" charset="0"/>
              </a:rPr>
              <a:t> Array &amp;) = delete;</a:t>
            </a:r>
          </a:p>
          <a:p>
            <a:pPr marL="603250" lvl="2" indent="0">
              <a:lnSpc>
                <a:spcPct val="80000"/>
              </a:lnSpc>
              <a:buNone/>
              <a:defRPr/>
            </a:pPr>
            <a:r>
              <a:rPr lang="en-US" sz="1900" dirty="0">
                <a:solidFill>
                  <a:srgbClr val="000000"/>
                </a:solidFill>
                <a:latin typeface="Consolas" panose="020B0609020204030204" pitchFamily="49" charset="0"/>
              </a:rPr>
              <a:t>const Array &amp;operator=(</a:t>
            </a:r>
            <a:r>
              <a:rPr lang="en-US" sz="1900" dirty="0" err="1">
                <a:solidFill>
                  <a:srgbClr val="000000"/>
                </a:solidFill>
                <a:latin typeface="Consolas" panose="020B0609020204030204" pitchFamily="49" charset="0"/>
              </a:rPr>
              <a:t>const</a:t>
            </a:r>
            <a:r>
              <a:rPr lang="en-US" sz="1900" dirty="0">
                <a:solidFill>
                  <a:srgbClr val="000000"/>
                </a:solidFill>
                <a:latin typeface="Consolas" panose="020B0609020204030204" pitchFamily="49" charset="0"/>
              </a:rPr>
              <a:t> Array &amp;) = delete; </a:t>
            </a:r>
          </a:p>
          <a:p>
            <a:pPr eaLnBrk="1" hangingPunct="1">
              <a:lnSpc>
                <a:spcPct val="80000"/>
              </a:lnSpc>
              <a:defRPr/>
            </a:pPr>
            <a:r>
              <a:rPr lang="en-US" sz="2500" dirty="0">
                <a:solidFill>
                  <a:srgbClr val="000000"/>
                </a:solidFill>
              </a:rPr>
              <a:t>Though you can delete any member function, it’s most commonly used with member functions that the compiler can auto-generate—the default constructor, copy constructor, assignment operator, and in C++ 11, the move constructor and move assignment operator.</a:t>
            </a:r>
          </a:p>
        </p:txBody>
      </p:sp>
      <p:sp>
        <p:nvSpPr>
          <p:cNvPr id="962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0844832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18787" name="Text Placeholder 2"/>
          <p:cNvSpPr>
            <a:spLocks noGrp="1"/>
          </p:cNvSpPr>
          <p:nvPr>
            <p:ph type="body" idx="1"/>
          </p:nvPr>
        </p:nvSpPr>
        <p:spPr>
          <a:xfrm>
            <a:off x="609600" y="1295401"/>
            <a:ext cx="10972800" cy="4525963"/>
          </a:xfrm>
        </p:spPr>
        <p:txBody>
          <a:bodyPr/>
          <a:lstStyle/>
          <a:p>
            <a:pPr marL="109537" indent="0">
              <a:lnSpc>
                <a:spcPct val="80000"/>
              </a:lnSpc>
              <a:buNone/>
              <a:defRPr/>
            </a:pPr>
            <a:r>
              <a:rPr lang="en-US" sz="2500" b="1" i="1" dirty="0">
                <a:solidFill>
                  <a:srgbClr val="000000"/>
                </a:solidFill>
              </a:rPr>
              <a:t>Overloaded Equality and Inequality Operators</a:t>
            </a:r>
          </a:p>
          <a:p>
            <a:pPr eaLnBrk="1" hangingPunct="1">
              <a:lnSpc>
                <a:spcPct val="80000"/>
              </a:lnSpc>
              <a:defRPr/>
            </a:pPr>
            <a:r>
              <a:rPr lang="en-US" sz="2500" dirty="0">
                <a:solidFill>
                  <a:srgbClr val="000000"/>
                </a:solidFill>
              </a:rPr>
              <a:t>Line 19 of Fig. 10.10 declares the overloaded equality operator (</a:t>
            </a:r>
            <a:r>
              <a:rPr lang="en-US" sz="2500" dirty="0">
                <a:solidFill>
                  <a:srgbClr val="000000"/>
                </a:solidFill>
                <a:latin typeface="Consolas" panose="020B0609020204030204" pitchFamily="49" charset="0"/>
              </a:rPr>
              <a:t>==</a:t>
            </a:r>
            <a:r>
              <a:rPr lang="en-US" sz="2500" dirty="0">
                <a:solidFill>
                  <a:srgbClr val="000000"/>
                </a:solidFill>
              </a:rPr>
              <a:t>)</a:t>
            </a:r>
          </a:p>
          <a:p>
            <a:pPr eaLnBrk="1" hangingPunct="1">
              <a:lnSpc>
                <a:spcPct val="80000"/>
              </a:lnSpc>
              <a:defRPr/>
            </a:pPr>
            <a:r>
              <a:rPr lang="en-US" sz="2500" dirty="0">
                <a:solidFill>
                  <a:srgbClr val="000000"/>
                </a:solidFill>
              </a:rPr>
              <a:t>When the compiler sees the expression </a:t>
            </a:r>
            <a:r>
              <a:rPr lang="en-US" sz="2500" dirty="0">
                <a:solidFill>
                  <a:srgbClr val="000000"/>
                </a:solidFill>
                <a:latin typeface="Consolas" panose="020B0609020204030204" pitchFamily="49" charset="0"/>
              </a:rPr>
              <a:t>integers1</a:t>
            </a:r>
            <a:r>
              <a:rPr lang="en-US" sz="2500" dirty="0">
                <a:solidFill>
                  <a:srgbClr val="000000"/>
                </a:solidFill>
              </a:rPr>
              <a:t> </a:t>
            </a:r>
            <a:r>
              <a:rPr lang="en-US" sz="2500" dirty="0">
                <a:solidFill>
                  <a:srgbClr val="000000"/>
                </a:solidFill>
                <a:latin typeface="Consolas" panose="020B0609020204030204" pitchFamily="49" charset="0"/>
              </a:rPr>
              <a:t>==</a:t>
            </a:r>
            <a:r>
              <a:rPr lang="en-US" sz="2500" dirty="0">
                <a:solidFill>
                  <a:srgbClr val="000000"/>
                </a:solidFill>
              </a:rPr>
              <a:t> </a:t>
            </a:r>
            <a:r>
              <a:rPr lang="en-US" sz="2500" dirty="0">
                <a:solidFill>
                  <a:srgbClr val="000000"/>
                </a:solidFill>
                <a:latin typeface="Consolas" panose="020B0609020204030204" pitchFamily="49" charset="0"/>
              </a:rPr>
              <a:t>integers2</a:t>
            </a:r>
            <a:r>
              <a:rPr lang="en-US" sz="2500" dirty="0">
                <a:solidFill>
                  <a:srgbClr val="000000"/>
                </a:solidFill>
              </a:rPr>
              <a:t> in line 51 of Fig. 10.9, it invokes member function </a:t>
            </a:r>
            <a:r>
              <a:rPr lang="en-US" sz="2500" dirty="0">
                <a:solidFill>
                  <a:srgbClr val="000000"/>
                </a:solidFill>
                <a:latin typeface="Consolas" panose="020B0609020204030204" pitchFamily="49" charset="0"/>
              </a:rPr>
              <a:t>operator==</a:t>
            </a:r>
            <a:r>
              <a:rPr lang="en-US" sz="2500" dirty="0">
                <a:solidFill>
                  <a:srgbClr val="000000"/>
                </a:solidFill>
              </a:rPr>
              <a:t> with the call</a:t>
            </a:r>
          </a:p>
          <a:p>
            <a:pPr lvl="2" eaLnBrk="1" hangingPunct="1">
              <a:lnSpc>
                <a:spcPct val="80000"/>
              </a:lnSpc>
              <a:defRPr/>
            </a:pPr>
            <a:r>
              <a:rPr lang="en-US" sz="1900" dirty="0">
                <a:solidFill>
                  <a:srgbClr val="000000"/>
                </a:solidFill>
                <a:latin typeface="Consolas" panose="020B0609020204030204" pitchFamily="49" charset="0"/>
              </a:rPr>
              <a:t>integers1.</a:t>
            </a:r>
            <a:r>
              <a:rPr lang="en-US" sz="1900" dirty="0">
                <a:solidFill>
                  <a:srgbClr val="0000FF"/>
                </a:solidFill>
                <a:latin typeface="Consolas" panose="020B0609020204030204" pitchFamily="49" charset="0"/>
              </a:rPr>
              <a:t>operator</a:t>
            </a:r>
            <a:r>
              <a:rPr lang="en-US" sz="1900" dirty="0">
                <a:solidFill>
                  <a:srgbClr val="000000"/>
                </a:solidFill>
                <a:latin typeface="Consolas" panose="020B0609020204030204" pitchFamily="49" charset="0"/>
              </a:rPr>
              <a:t>==(integers2)</a:t>
            </a:r>
          </a:p>
          <a:p>
            <a:pPr eaLnBrk="1" hangingPunct="1">
              <a:lnSpc>
                <a:spcPct val="80000"/>
              </a:lnSpc>
              <a:defRPr/>
            </a:pPr>
            <a:r>
              <a:rPr lang="en-US" sz="2500" dirty="0">
                <a:solidFill>
                  <a:srgbClr val="000000"/>
                </a:solidFill>
              </a:rPr>
              <a:t>Member function </a:t>
            </a:r>
            <a:r>
              <a:rPr lang="en-US" sz="2500" dirty="0">
                <a:solidFill>
                  <a:srgbClr val="000000"/>
                </a:solidFill>
                <a:latin typeface="Consolas" panose="020B0609020204030204" pitchFamily="49" charset="0"/>
              </a:rPr>
              <a:t>operator==</a:t>
            </a:r>
            <a:r>
              <a:rPr lang="en-US" sz="2500" dirty="0">
                <a:solidFill>
                  <a:srgbClr val="000000"/>
                </a:solidFill>
              </a:rPr>
              <a:t> (defined in Fig. 10.11, lines 57–69) immediately returns </a:t>
            </a:r>
            <a:r>
              <a:rPr lang="en-US" sz="2500" dirty="0">
                <a:solidFill>
                  <a:srgbClr val="000000"/>
                </a:solidFill>
                <a:latin typeface="Consolas" panose="020B0609020204030204" pitchFamily="49" charset="0"/>
              </a:rPr>
              <a:t>false</a:t>
            </a:r>
            <a:r>
              <a:rPr lang="en-US" sz="2500" dirty="0">
                <a:solidFill>
                  <a:srgbClr val="000000"/>
                </a:solidFill>
              </a:rPr>
              <a:t> if the </a:t>
            </a:r>
            <a:r>
              <a:rPr lang="en-US" sz="2500" dirty="0">
                <a:solidFill>
                  <a:srgbClr val="000000"/>
                </a:solidFill>
                <a:latin typeface="Consolas" panose="020B0609020204030204" pitchFamily="49" charset="0"/>
              </a:rPr>
              <a:t>size</a:t>
            </a:r>
            <a:r>
              <a:rPr lang="en-US" sz="2500" dirty="0">
                <a:solidFill>
                  <a:srgbClr val="000000"/>
                </a:solidFill>
              </a:rPr>
              <a:t> members of the </a:t>
            </a:r>
            <a:r>
              <a:rPr lang="en-US" sz="2500" dirty="0">
                <a:solidFill>
                  <a:srgbClr val="000000"/>
                </a:solidFill>
                <a:latin typeface="Consolas" panose="020B0609020204030204" pitchFamily="49" charset="0"/>
              </a:rPr>
              <a:t>Array</a:t>
            </a:r>
            <a:r>
              <a:rPr lang="en-US" sz="2500" dirty="0">
                <a:solidFill>
                  <a:srgbClr val="000000"/>
                </a:solidFill>
              </a:rPr>
              <a:t>s are not equal.</a:t>
            </a:r>
          </a:p>
          <a:p>
            <a:pPr eaLnBrk="1" hangingPunct="1">
              <a:lnSpc>
                <a:spcPct val="80000"/>
              </a:lnSpc>
              <a:defRPr/>
            </a:pPr>
            <a:r>
              <a:rPr lang="en-US" sz="2500" dirty="0">
                <a:solidFill>
                  <a:srgbClr val="000000"/>
                </a:solidFill>
              </a:rPr>
              <a:t>Otherwise, </a:t>
            </a:r>
            <a:r>
              <a:rPr lang="en-US" sz="2500" dirty="0">
                <a:solidFill>
                  <a:srgbClr val="000000"/>
                </a:solidFill>
                <a:latin typeface="Consolas" panose="020B0609020204030204" pitchFamily="49" charset="0"/>
              </a:rPr>
              <a:t>operator==</a:t>
            </a:r>
            <a:r>
              <a:rPr lang="en-US" sz="2500" dirty="0">
                <a:solidFill>
                  <a:srgbClr val="000000"/>
                </a:solidFill>
              </a:rPr>
              <a:t> compares each pair of elements.</a:t>
            </a:r>
          </a:p>
          <a:p>
            <a:pPr eaLnBrk="1" hangingPunct="1">
              <a:lnSpc>
                <a:spcPct val="80000"/>
              </a:lnSpc>
              <a:defRPr/>
            </a:pPr>
            <a:r>
              <a:rPr lang="en-US" sz="2500" dirty="0">
                <a:solidFill>
                  <a:srgbClr val="000000"/>
                </a:solidFill>
              </a:rPr>
              <a:t>If they’re all equal, the function returns </a:t>
            </a:r>
            <a:r>
              <a:rPr lang="en-US" sz="2500" dirty="0">
                <a:solidFill>
                  <a:srgbClr val="000000"/>
                </a:solidFill>
                <a:latin typeface="Consolas" panose="020B0609020204030204" pitchFamily="49" charset="0"/>
              </a:rPr>
              <a:t>true</a:t>
            </a:r>
            <a:r>
              <a:rPr lang="en-US" sz="2500" dirty="0">
                <a:solidFill>
                  <a:srgbClr val="000000"/>
                </a:solidFill>
              </a:rPr>
              <a:t>.</a:t>
            </a:r>
          </a:p>
          <a:p>
            <a:pPr eaLnBrk="1" hangingPunct="1">
              <a:lnSpc>
                <a:spcPct val="80000"/>
              </a:lnSpc>
              <a:defRPr/>
            </a:pPr>
            <a:r>
              <a:rPr lang="en-US" sz="2500" dirty="0">
                <a:solidFill>
                  <a:srgbClr val="000000"/>
                </a:solidFill>
              </a:rPr>
              <a:t>The first pair of elements to differ causes the function to return </a:t>
            </a:r>
            <a:r>
              <a:rPr lang="en-US" sz="2500" dirty="0">
                <a:solidFill>
                  <a:srgbClr val="000000"/>
                </a:solidFill>
                <a:latin typeface="Consolas" panose="020B0609020204030204" pitchFamily="49" charset="0"/>
              </a:rPr>
              <a:t>false</a:t>
            </a:r>
            <a:r>
              <a:rPr lang="en-US" sz="2500" dirty="0">
                <a:solidFill>
                  <a:srgbClr val="000000"/>
                </a:solidFill>
              </a:rPr>
              <a:t> immediately.</a:t>
            </a:r>
          </a:p>
        </p:txBody>
      </p:sp>
      <p:sp>
        <p:nvSpPr>
          <p:cNvPr id="962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1319917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20835" name="Text Placeholder 2"/>
          <p:cNvSpPr>
            <a:spLocks noGrp="1"/>
          </p:cNvSpPr>
          <p:nvPr>
            <p:ph type="body" idx="1"/>
          </p:nvPr>
        </p:nvSpPr>
        <p:spPr/>
        <p:txBody>
          <a:bodyPr/>
          <a:lstStyle/>
          <a:p>
            <a:pPr eaLnBrk="1" hangingPunct="1"/>
            <a:r>
              <a:rPr lang="en-US" altLang="en-US" sz="2800" dirty="0">
                <a:solidFill>
                  <a:srgbClr val="000000"/>
                </a:solidFill>
              </a:rPr>
              <a:t>Lines 22–24  Fig. 10.9 define the overloaded inequality operator (</a:t>
            </a:r>
            <a:r>
              <a:rPr lang="en-US" altLang="en-US" sz="2800" dirty="0">
                <a:solidFill>
                  <a:srgbClr val="000000"/>
                </a:solidFill>
                <a:latin typeface="Consolas" panose="020B0609020204030204" pitchFamily="49" charset="0"/>
              </a:rPr>
              <a:t>!=</a:t>
            </a:r>
            <a:r>
              <a:rPr lang="en-US" altLang="en-US" sz="2800" dirty="0">
                <a:solidFill>
                  <a:srgbClr val="000000"/>
                </a:solidFill>
              </a:rPr>
              <a:t>) for the class.</a:t>
            </a:r>
          </a:p>
          <a:p>
            <a:pPr eaLnBrk="1" hangingPunct="1"/>
            <a:r>
              <a:rPr lang="en-US" altLang="en-US" sz="2800" dirty="0">
                <a:solidFill>
                  <a:srgbClr val="000000"/>
                </a:solidFill>
              </a:rPr>
              <a:t>Member function </a:t>
            </a:r>
            <a:r>
              <a:rPr lang="en-US" altLang="en-US" sz="2800" dirty="0">
                <a:solidFill>
                  <a:srgbClr val="000000"/>
                </a:solidFill>
                <a:latin typeface="Consolas" panose="020B0609020204030204" pitchFamily="49" charset="0"/>
              </a:rPr>
              <a:t>operator!=</a:t>
            </a:r>
            <a:r>
              <a:rPr lang="en-US" altLang="en-US" sz="2800" dirty="0">
                <a:solidFill>
                  <a:srgbClr val="000000"/>
                </a:solidFill>
              </a:rPr>
              <a:t> uses the overloaded </a:t>
            </a:r>
            <a:r>
              <a:rPr lang="en-US" altLang="en-US" sz="2800" dirty="0">
                <a:solidFill>
                  <a:srgbClr val="000000"/>
                </a:solidFill>
                <a:latin typeface="Consolas" panose="020B0609020204030204" pitchFamily="49" charset="0"/>
              </a:rPr>
              <a:t>operator==</a:t>
            </a:r>
            <a:r>
              <a:rPr lang="en-US" altLang="en-US" sz="2800" dirty="0">
                <a:solidFill>
                  <a:srgbClr val="000000"/>
                </a:solidFill>
              </a:rPr>
              <a:t> function to deter-mine whether one </a:t>
            </a:r>
            <a:r>
              <a:rPr lang="en-US" altLang="en-US" sz="2800" dirty="0">
                <a:solidFill>
                  <a:srgbClr val="000000"/>
                </a:solidFill>
                <a:latin typeface="Consolas" panose="020B0609020204030204" pitchFamily="49" charset="0"/>
              </a:rPr>
              <a:t>Array</a:t>
            </a:r>
            <a:r>
              <a:rPr lang="en-US" altLang="en-US" sz="2800" dirty="0">
                <a:solidFill>
                  <a:srgbClr val="000000"/>
                </a:solidFill>
              </a:rPr>
              <a:t> is equal to another, then returns the opposite of that result.</a:t>
            </a:r>
          </a:p>
          <a:p>
            <a:pPr eaLnBrk="1" hangingPunct="1"/>
            <a:r>
              <a:rPr lang="en-US" altLang="en-US" sz="2800" dirty="0">
                <a:solidFill>
                  <a:srgbClr val="000000"/>
                </a:solidFill>
              </a:rPr>
              <a:t>Writing </a:t>
            </a:r>
            <a:r>
              <a:rPr lang="en-US" altLang="en-US" sz="2800" dirty="0">
                <a:solidFill>
                  <a:srgbClr val="000000"/>
                </a:solidFill>
                <a:latin typeface="Consolas" panose="020B0609020204030204" pitchFamily="49" charset="0"/>
              </a:rPr>
              <a:t>operator!=</a:t>
            </a:r>
            <a:r>
              <a:rPr lang="en-US" altLang="en-US" sz="2800" dirty="0">
                <a:solidFill>
                  <a:srgbClr val="000000"/>
                </a:solidFill>
              </a:rPr>
              <a:t> in this manner enables you to reuse </a:t>
            </a:r>
            <a:r>
              <a:rPr lang="en-US" altLang="en-US" sz="2800" dirty="0">
                <a:solidFill>
                  <a:srgbClr val="000000"/>
                </a:solidFill>
                <a:latin typeface="Consolas" panose="020B0609020204030204" pitchFamily="49" charset="0"/>
              </a:rPr>
              <a:t>operator==</a:t>
            </a:r>
            <a:r>
              <a:rPr lang="en-US" altLang="en-US" sz="2800" dirty="0">
                <a:solidFill>
                  <a:srgbClr val="000000"/>
                </a:solidFill>
              </a:rPr>
              <a:t>, which </a:t>
            </a:r>
            <a:r>
              <a:rPr lang="en-US" altLang="en-US" sz="2800" i="1" dirty="0">
                <a:solidFill>
                  <a:srgbClr val="000000"/>
                </a:solidFill>
              </a:rPr>
              <a:t>reduces the amount of code that must be written in the class</a:t>
            </a:r>
            <a:r>
              <a:rPr lang="en-US" altLang="en-US" sz="2800" dirty="0">
                <a:solidFill>
                  <a:srgbClr val="000000"/>
                </a:solidFill>
              </a:rPr>
              <a:t>.</a:t>
            </a:r>
          </a:p>
          <a:p>
            <a:pPr eaLnBrk="1" hangingPunct="1"/>
            <a:r>
              <a:rPr lang="en-US" altLang="en-US" sz="2800" dirty="0">
                <a:solidFill>
                  <a:srgbClr val="000000"/>
                </a:solidFill>
              </a:rPr>
              <a:t>Also, the full function definition for </a:t>
            </a:r>
            <a:r>
              <a:rPr lang="en-US" altLang="en-US" sz="2800" dirty="0">
                <a:solidFill>
                  <a:srgbClr val="000000"/>
                </a:solidFill>
                <a:latin typeface="Consolas" panose="020B0609020204030204" pitchFamily="49" charset="0"/>
              </a:rPr>
              <a:t>operator!=</a:t>
            </a:r>
            <a:r>
              <a:rPr lang="en-US" altLang="en-US" sz="2800" dirty="0">
                <a:solidFill>
                  <a:srgbClr val="000000"/>
                </a:solidFill>
              </a:rPr>
              <a:t> is in the </a:t>
            </a:r>
            <a:r>
              <a:rPr lang="en-US" altLang="en-US" sz="2800" dirty="0">
                <a:solidFill>
                  <a:srgbClr val="000000"/>
                </a:solidFill>
                <a:latin typeface="Consolas" panose="020B0609020204030204" pitchFamily="49" charset="0"/>
              </a:rPr>
              <a:t>Array</a:t>
            </a:r>
            <a:r>
              <a:rPr lang="en-US" altLang="en-US" sz="2800" dirty="0">
                <a:solidFill>
                  <a:srgbClr val="000000"/>
                </a:solidFill>
              </a:rPr>
              <a:t> header—Allows the compiler to inline the definition.</a:t>
            </a:r>
            <a:endParaRPr lang="en-US" altLang="en-US" sz="2400" dirty="0">
              <a:solidFill>
                <a:srgbClr val="000000"/>
              </a:solidFill>
            </a:endParaRPr>
          </a:p>
        </p:txBody>
      </p:sp>
      <p:sp>
        <p:nvSpPr>
          <p:cNvPr id="972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7263887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20835"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rPr>
              <a:t>Overloaded Subscript Operators</a:t>
            </a:r>
          </a:p>
          <a:p>
            <a:pPr eaLnBrk="1" hangingPunct="1">
              <a:lnSpc>
                <a:spcPct val="80000"/>
              </a:lnSpc>
              <a:defRPr/>
            </a:pPr>
            <a:r>
              <a:rPr lang="en-US" sz="3200" dirty="0">
                <a:solidFill>
                  <a:srgbClr val="000000"/>
                </a:solidFill>
              </a:rPr>
              <a:t>Lines 27 and 30 of Fig. 10.10 declare two overloaded subscript operators</a:t>
            </a:r>
          </a:p>
          <a:p>
            <a:pPr eaLnBrk="1" hangingPunct="1">
              <a:lnSpc>
                <a:spcPct val="80000"/>
              </a:lnSpc>
              <a:defRPr/>
            </a:pPr>
            <a:r>
              <a:rPr lang="en-US" sz="3200" dirty="0">
                <a:solidFill>
                  <a:srgbClr val="000000"/>
                </a:solidFill>
              </a:rPr>
              <a:t>When the compiler sees the expression </a:t>
            </a:r>
            <a:r>
              <a:rPr lang="en-US" sz="3200" dirty="0">
                <a:solidFill>
                  <a:srgbClr val="000000"/>
                </a:solidFill>
                <a:latin typeface="Consolas" panose="020B0609020204030204" pitchFamily="49" charset="0"/>
              </a:rPr>
              <a:t>integers1[5]</a:t>
            </a:r>
            <a:r>
              <a:rPr lang="en-US" sz="3200" dirty="0">
                <a:solidFill>
                  <a:srgbClr val="000000"/>
                </a:solidFill>
              </a:rPr>
              <a:t> (Fig. 10.9, line 56), it invokes the appropriate overloaded </a:t>
            </a:r>
            <a:r>
              <a:rPr lang="en-US" sz="3200" dirty="0">
                <a:solidFill>
                  <a:srgbClr val="000000"/>
                </a:solidFill>
                <a:latin typeface="Consolas" panose="020B0609020204030204" pitchFamily="49" charset="0"/>
              </a:rPr>
              <a:t>operator[]</a:t>
            </a:r>
            <a:r>
              <a:rPr lang="en-US" sz="3200" dirty="0">
                <a:solidFill>
                  <a:srgbClr val="000000"/>
                </a:solidFill>
              </a:rPr>
              <a:t> member function by generating the call</a:t>
            </a:r>
          </a:p>
          <a:p>
            <a:pPr lvl="2" eaLnBrk="1" hangingPunct="1">
              <a:lnSpc>
                <a:spcPct val="80000"/>
              </a:lnSpc>
              <a:defRPr/>
            </a:pPr>
            <a:r>
              <a:rPr lang="en-US" sz="2400" dirty="0">
                <a:solidFill>
                  <a:srgbClr val="000000"/>
                </a:solidFill>
                <a:latin typeface="Consolas" panose="020B0609020204030204" pitchFamily="49" charset="0"/>
              </a:rPr>
              <a:t>integers1.</a:t>
            </a:r>
            <a:r>
              <a:rPr lang="en-US" sz="2400" dirty="0">
                <a:solidFill>
                  <a:srgbClr val="0000FF"/>
                </a:solidFill>
                <a:latin typeface="Consolas" panose="020B0609020204030204" pitchFamily="49" charset="0"/>
              </a:rPr>
              <a:t>operator</a:t>
            </a:r>
            <a:r>
              <a:rPr lang="en-US" sz="2400" dirty="0">
                <a:solidFill>
                  <a:srgbClr val="000000"/>
                </a:solidFill>
                <a:latin typeface="Consolas" panose="020B0609020204030204" pitchFamily="49" charset="0"/>
              </a:rPr>
              <a:t>[](</a:t>
            </a:r>
            <a:r>
              <a:rPr lang="en-US" sz="2400" dirty="0">
                <a:solidFill>
                  <a:srgbClr val="128AFF"/>
                </a:solidFill>
                <a:latin typeface="Consolas" panose="020B0609020204030204" pitchFamily="49" charset="0"/>
              </a:rPr>
              <a:t>5</a:t>
            </a:r>
            <a:r>
              <a:rPr lang="en-US" sz="2400" dirty="0">
                <a:solidFill>
                  <a:srgbClr val="000000"/>
                </a:solidFill>
                <a:latin typeface="Consolas" panose="020B0609020204030204" pitchFamily="49" charset="0"/>
              </a:rPr>
              <a:t>)</a:t>
            </a:r>
          </a:p>
          <a:p>
            <a:pPr eaLnBrk="1" hangingPunct="1">
              <a:lnSpc>
                <a:spcPct val="80000"/>
              </a:lnSpc>
              <a:defRPr/>
            </a:pPr>
            <a:r>
              <a:rPr lang="en-US" sz="3200" dirty="0">
                <a:solidFill>
                  <a:srgbClr val="000000"/>
                </a:solidFill>
              </a:rPr>
              <a:t>The compiler creates a call to the </a:t>
            </a:r>
            <a:r>
              <a:rPr lang="en-US" sz="3200" dirty="0">
                <a:solidFill>
                  <a:srgbClr val="000000"/>
                </a:solidFill>
                <a:latin typeface="Consolas" panose="020B0609020204030204" pitchFamily="49" charset="0"/>
              </a:rPr>
              <a:t>const</a:t>
            </a:r>
            <a:r>
              <a:rPr lang="en-US" sz="3200" dirty="0">
                <a:solidFill>
                  <a:srgbClr val="000000"/>
                </a:solidFill>
              </a:rPr>
              <a:t> version of </a:t>
            </a:r>
            <a:r>
              <a:rPr lang="en-US" sz="3200" dirty="0">
                <a:solidFill>
                  <a:srgbClr val="000000"/>
                </a:solidFill>
                <a:latin typeface="Consolas" panose="020B0609020204030204" pitchFamily="49" charset="0"/>
              </a:rPr>
              <a:t>operator[]</a:t>
            </a:r>
            <a:r>
              <a:rPr lang="en-US" sz="3200" dirty="0">
                <a:solidFill>
                  <a:srgbClr val="000000"/>
                </a:solidFill>
              </a:rPr>
              <a:t> (Fig. 10.11, lines 84–91) when the subscript operator is used on a </a:t>
            </a:r>
            <a:r>
              <a:rPr lang="en-US" sz="3200" dirty="0">
                <a:solidFill>
                  <a:srgbClr val="000000"/>
                </a:solidFill>
                <a:latin typeface="Consolas" panose="020B0609020204030204" pitchFamily="49" charset="0"/>
              </a:rPr>
              <a:t>const</a:t>
            </a:r>
            <a:r>
              <a:rPr lang="en-US" sz="3200" dirty="0">
                <a:solidFill>
                  <a:srgbClr val="000000"/>
                </a:solidFill>
              </a:rPr>
              <a:t> </a:t>
            </a:r>
            <a:r>
              <a:rPr lang="en-US" sz="3200" dirty="0">
                <a:solidFill>
                  <a:srgbClr val="000000"/>
                </a:solidFill>
                <a:latin typeface="Consolas" panose="020B0609020204030204" pitchFamily="49" charset="0"/>
              </a:rPr>
              <a:t>Array</a:t>
            </a:r>
            <a:r>
              <a:rPr lang="en-US" sz="3200" dirty="0">
                <a:solidFill>
                  <a:srgbClr val="000000"/>
                </a:solidFill>
              </a:rPr>
              <a:t> object.</a:t>
            </a:r>
          </a:p>
        </p:txBody>
      </p:sp>
      <p:sp>
        <p:nvSpPr>
          <p:cNvPr id="983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5861375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22883"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Each definition of </a:t>
            </a:r>
            <a:r>
              <a:rPr lang="en-US" altLang="en-US" sz="3200" dirty="0">
                <a:solidFill>
                  <a:srgbClr val="000000"/>
                </a:solidFill>
                <a:latin typeface="Consolas" panose="020B0609020204030204" pitchFamily="49" charset="0"/>
              </a:rPr>
              <a:t>operator[]</a:t>
            </a:r>
            <a:r>
              <a:rPr lang="en-US" altLang="en-US" sz="3200" dirty="0">
                <a:solidFill>
                  <a:srgbClr val="000000"/>
                </a:solidFill>
              </a:rPr>
              <a:t> determines whether the subscript it receives as an argument is in range.</a:t>
            </a:r>
          </a:p>
          <a:p>
            <a:pPr eaLnBrk="1" hangingPunct="1">
              <a:lnSpc>
                <a:spcPct val="80000"/>
              </a:lnSpc>
            </a:pPr>
            <a:r>
              <a:rPr lang="en-US" altLang="en-US" sz="3200" dirty="0">
                <a:solidFill>
                  <a:srgbClr val="000000"/>
                </a:solidFill>
              </a:rPr>
              <a:t>If it isn’t, each function prints an error message and terminates the program with a call to function </a:t>
            </a:r>
            <a:r>
              <a:rPr lang="en-US" altLang="en-US" sz="3200" dirty="0">
                <a:solidFill>
                  <a:srgbClr val="000000"/>
                </a:solidFill>
                <a:latin typeface="Consolas" panose="020B0609020204030204" pitchFamily="49" charset="0"/>
              </a:rPr>
              <a:t>exit</a:t>
            </a:r>
            <a:r>
              <a:rPr lang="en-US" altLang="en-US" sz="3200" dirty="0">
                <a:solidFill>
                  <a:srgbClr val="000000"/>
                </a:solidFill>
              </a:rPr>
              <a:t>.</a:t>
            </a:r>
          </a:p>
          <a:p>
            <a:pPr eaLnBrk="1" hangingPunct="1">
              <a:lnSpc>
                <a:spcPct val="80000"/>
              </a:lnSpc>
            </a:pPr>
            <a:r>
              <a:rPr lang="en-US" altLang="en-US" sz="3200" dirty="0">
                <a:solidFill>
                  <a:srgbClr val="000000"/>
                </a:solidFill>
              </a:rPr>
              <a:t>If the subscript is in range, the non-</a:t>
            </a:r>
            <a:r>
              <a:rPr lang="en-US" altLang="en-US" sz="3200" dirty="0" err="1">
                <a:solidFill>
                  <a:srgbClr val="000000"/>
                </a:solidFill>
                <a:latin typeface="Consolas" panose="020B0609020204030204" pitchFamily="49" charset="0"/>
              </a:rPr>
              <a:t>const</a:t>
            </a:r>
            <a:r>
              <a:rPr lang="en-US" altLang="en-US" sz="3200" dirty="0">
                <a:solidFill>
                  <a:srgbClr val="000000"/>
                </a:solidFill>
              </a:rPr>
              <a:t> version of </a:t>
            </a:r>
            <a:r>
              <a:rPr lang="en-US" altLang="en-US" sz="3200" dirty="0">
                <a:solidFill>
                  <a:srgbClr val="000000"/>
                </a:solidFill>
                <a:latin typeface="Consolas" panose="020B0609020204030204" pitchFamily="49" charset="0"/>
              </a:rPr>
              <a:t>operator[]</a:t>
            </a:r>
            <a:r>
              <a:rPr lang="en-US" altLang="en-US" sz="3200" dirty="0">
                <a:solidFill>
                  <a:srgbClr val="000000"/>
                </a:solidFill>
              </a:rPr>
              <a:t> returns the appropriate </a:t>
            </a:r>
            <a:r>
              <a:rPr lang="en-US" altLang="en-US" sz="3200" dirty="0">
                <a:solidFill>
                  <a:srgbClr val="000000"/>
                </a:solidFill>
                <a:latin typeface="Consolas" panose="020B0609020204030204" pitchFamily="49" charset="0"/>
              </a:rPr>
              <a:t>Array</a:t>
            </a:r>
            <a:r>
              <a:rPr lang="en-US" altLang="en-US" sz="3200" dirty="0">
                <a:solidFill>
                  <a:srgbClr val="000000"/>
                </a:solidFill>
              </a:rPr>
              <a:t> element as a reference so that it may be used as a modifiable </a:t>
            </a:r>
            <a:r>
              <a:rPr lang="en-US" altLang="en-US" sz="3200" i="1" dirty="0" err="1">
                <a:solidFill>
                  <a:srgbClr val="000000"/>
                </a:solidFill>
              </a:rPr>
              <a:t>lvalue</a:t>
            </a:r>
            <a:r>
              <a:rPr lang="en-US" altLang="en-US" sz="3200" i="1" dirty="0">
                <a:solidFill>
                  <a:srgbClr val="000000"/>
                </a:solidFill>
              </a:rPr>
              <a:t>.</a:t>
            </a:r>
          </a:p>
          <a:p>
            <a:pPr eaLnBrk="1" hangingPunct="1">
              <a:lnSpc>
                <a:spcPct val="80000"/>
              </a:lnSpc>
            </a:pPr>
            <a:r>
              <a:rPr lang="en-US" altLang="en-US" sz="3200" dirty="0">
                <a:solidFill>
                  <a:srgbClr val="000000"/>
                </a:solidFill>
              </a:rPr>
              <a:t>If the subscript is in range, the </a:t>
            </a:r>
            <a:r>
              <a:rPr lang="en-US" altLang="en-US" sz="3200" dirty="0" err="1">
                <a:solidFill>
                  <a:srgbClr val="000000"/>
                </a:solidFill>
                <a:latin typeface="Consolas" panose="020B0609020204030204" pitchFamily="49" charset="0"/>
              </a:rPr>
              <a:t>const</a:t>
            </a:r>
            <a:r>
              <a:rPr lang="en-US" altLang="en-US" sz="3200" dirty="0">
                <a:solidFill>
                  <a:srgbClr val="000000"/>
                </a:solidFill>
              </a:rPr>
              <a:t> version of </a:t>
            </a:r>
            <a:r>
              <a:rPr lang="en-US" altLang="en-US" sz="3200" dirty="0">
                <a:solidFill>
                  <a:srgbClr val="000000"/>
                </a:solidFill>
                <a:latin typeface="Consolas" panose="020B0609020204030204" pitchFamily="49" charset="0"/>
              </a:rPr>
              <a:t>operator[]</a:t>
            </a:r>
            <a:r>
              <a:rPr lang="en-US" altLang="en-US" sz="3200" dirty="0">
                <a:solidFill>
                  <a:srgbClr val="000000"/>
                </a:solidFill>
              </a:rPr>
              <a:t> returns a copy of the appropriate element of the </a:t>
            </a:r>
            <a:r>
              <a:rPr lang="en-US" altLang="en-US" sz="3200" dirty="0">
                <a:solidFill>
                  <a:srgbClr val="000000"/>
                </a:solidFill>
                <a:latin typeface="Consolas" panose="020B0609020204030204" pitchFamily="49" charset="0"/>
              </a:rPr>
              <a:t>Array</a:t>
            </a:r>
            <a:r>
              <a:rPr lang="en-US" altLang="en-US" sz="3200" dirty="0">
                <a:solidFill>
                  <a:srgbClr val="000000"/>
                </a:solidFill>
              </a:rPr>
              <a:t>.</a:t>
            </a:r>
          </a:p>
        </p:txBody>
      </p:sp>
      <p:sp>
        <p:nvSpPr>
          <p:cNvPr id="983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530549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20835" name="Text Placeholder 2"/>
          <p:cNvSpPr>
            <a:spLocks noGrp="1"/>
          </p:cNvSpPr>
          <p:nvPr>
            <p:ph type="body" idx="1"/>
          </p:nvPr>
        </p:nvSpPr>
        <p:spPr/>
        <p:txBody>
          <a:bodyPr/>
          <a:lstStyle/>
          <a:p>
            <a:pPr marL="109537" indent="0">
              <a:lnSpc>
                <a:spcPct val="80000"/>
              </a:lnSpc>
              <a:buNone/>
              <a:defRPr/>
            </a:pPr>
            <a:r>
              <a:rPr lang="en-US" sz="3600" b="1" i="1" dirty="0">
                <a:solidFill>
                  <a:srgbClr val="000000"/>
                </a:solidFill>
              </a:rPr>
              <a:t>C++11: Managing Dynamically Allocated Memory with </a:t>
            </a:r>
            <a:r>
              <a:rPr lang="en-US" sz="3600" b="1" i="1" dirty="0">
                <a:solidFill>
                  <a:srgbClr val="000000"/>
                </a:solidFill>
                <a:latin typeface="Consolas" panose="020B0609020204030204" pitchFamily="49" charset="0"/>
              </a:rPr>
              <a:t>unique_ptr </a:t>
            </a:r>
          </a:p>
          <a:p>
            <a:pPr eaLnBrk="1" hangingPunct="1">
              <a:lnSpc>
                <a:spcPct val="80000"/>
              </a:lnSpc>
              <a:defRPr/>
            </a:pPr>
            <a:r>
              <a:rPr lang="en-US" sz="3600" dirty="0">
                <a:solidFill>
                  <a:srgbClr val="000000"/>
                </a:solidFill>
              </a:rPr>
              <a:t>In this case study, class </a:t>
            </a:r>
            <a:r>
              <a:rPr lang="en-US" sz="3600" dirty="0">
                <a:solidFill>
                  <a:srgbClr val="000000"/>
                </a:solidFill>
                <a:latin typeface="Consolas" panose="020B0609020204030204" pitchFamily="49" charset="0"/>
              </a:rPr>
              <a:t>Array</a:t>
            </a:r>
            <a:r>
              <a:rPr lang="en-US" sz="3600" dirty="0">
                <a:solidFill>
                  <a:srgbClr val="000000"/>
                </a:solidFill>
              </a:rPr>
              <a:t>’s destructor used </a:t>
            </a:r>
            <a:r>
              <a:rPr lang="en-US" sz="3600" dirty="0">
                <a:solidFill>
                  <a:srgbClr val="000000"/>
                </a:solidFill>
                <a:latin typeface="Consolas" panose="020B0609020204030204" pitchFamily="49" charset="0"/>
              </a:rPr>
              <a:t>delete []</a:t>
            </a:r>
            <a:r>
              <a:rPr lang="en-US" sz="3600" dirty="0">
                <a:solidFill>
                  <a:srgbClr val="000000"/>
                </a:solidFill>
              </a:rPr>
              <a:t> to return the dynamically allocated built-in array to the free store. </a:t>
            </a:r>
          </a:p>
          <a:p>
            <a:pPr eaLnBrk="1" hangingPunct="1">
              <a:lnSpc>
                <a:spcPct val="80000"/>
              </a:lnSpc>
              <a:defRPr/>
            </a:pPr>
            <a:r>
              <a:rPr lang="en-US" sz="3600" dirty="0">
                <a:solidFill>
                  <a:srgbClr val="000000"/>
                </a:solidFill>
              </a:rPr>
              <a:t>As you recall, C++11 enables you to use </a:t>
            </a:r>
            <a:r>
              <a:rPr lang="en-US" sz="3600" dirty="0">
                <a:solidFill>
                  <a:srgbClr val="000000"/>
                </a:solidFill>
                <a:latin typeface="Consolas" panose="020B0609020204030204" pitchFamily="49" charset="0"/>
              </a:rPr>
              <a:t>unique_ptr</a:t>
            </a:r>
            <a:r>
              <a:rPr lang="en-US" sz="3600" dirty="0">
                <a:solidFill>
                  <a:srgbClr val="000000"/>
                </a:solidFill>
              </a:rPr>
              <a:t> to ensure that this dynamically allocated memory is deleted when the </a:t>
            </a:r>
            <a:r>
              <a:rPr lang="en-US" sz="3600" dirty="0">
                <a:solidFill>
                  <a:srgbClr val="000000"/>
                </a:solidFill>
                <a:latin typeface="Consolas" panose="020B0609020204030204" pitchFamily="49" charset="0"/>
              </a:rPr>
              <a:t>Array</a:t>
            </a:r>
            <a:r>
              <a:rPr lang="en-US" sz="3600" dirty="0">
                <a:solidFill>
                  <a:srgbClr val="000000"/>
                </a:solidFill>
              </a:rPr>
              <a:t> object goes out of scope. </a:t>
            </a:r>
          </a:p>
        </p:txBody>
      </p:sp>
      <p:sp>
        <p:nvSpPr>
          <p:cNvPr id="983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0073972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20835" name="Text Placeholder 2"/>
          <p:cNvSpPr>
            <a:spLocks noGrp="1"/>
          </p:cNvSpPr>
          <p:nvPr>
            <p:ph type="body" idx="1"/>
          </p:nvPr>
        </p:nvSpPr>
        <p:spPr>
          <a:xfrm>
            <a:off x="609600" y="1219201"/>
            <a:ext cx="10972800" cy="4525963"/>
          </a:xfrm>
        </p:spPr>
        <p:txBody>
          <a:bodyPr/>
          <a:lstStyle/>
          <a:p>
            <a:pPr marL="109537" indent="0">
              <a:lnSpc>
                <a:spcPct val="80000"/>
              </a:lnSpc>
              <a:buNone/>
              <a:defRPr/>
            </a:pPr>
            <a:r>
              <a:rPr lang="en-US" sz="3600" b="1" i="1" dirty="0">
                <a:solidFill>
                  <a:srgbClr val="000000"/>
                </a:solidFill>
              </a:rPr>
              <a:t>C++11: Passing a List Initializer to a Constructor </a:t>
            </a:r>
            <a:endParaRPr lang="en-US" sz="3600" b="1" i="1" dirty="0">
              <a:solidFill>
                <a:srgbClr val="000000"/>
              </a:solidFill>
              <a:latin typeface="Consolas" panose="020B0609020204030204" pitchFamily="49" charset="0"/>
            </a:endParaRPr>
          </a:p>
          <a:p>
            <a:pPr eaLnBrk="1" hangingPunct="1">
              <a:lnSpc>
                <a:spcPct val="80000"/>
              </a:lnSpc>
              <a:defRPr/>
            </a:pPr>
            <a:r>
              <a:rPr lang="en-US" sz="3200" dirty="0">
                <a:solidFill>
                  <a:srgbClr val="000000"/>
                </a:solidFill>
              </a:rPr>
              <a:t>In Fig. 7.4, we showed how to initialize an array object with a comma-separated list of initializers in braces, as in </a:t>
            </a:r>
          </a:p>
          <a:p>
            <a:pPr marL="603250" lvl="2" indent="0">
              <a:lnSpc>
                <a:spcPct val="80000"/>
              </a:lnSpc>
              <a:buNone/>
              <a:defRPr/>
            </a:pPr>
            <a:r>
              <a:rPr lang="en-US" sz="2400" dirty="0">
                <a:solidFill>
                  <a:srgbClr val="000000"/>
                </a:solidFill>
                <a:latin typeface="Consolas" panose="020B0609020204030204" pitchFamily="49" charset="0"/>
              </a:rPr>
              <a:t>array&lt;</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B0F0"/>
                </a:solidFill>
                <a:latin typeface="Consolas" panose="020B0609020204030204" pitchFamily="49" charset="0"/>
              </a:rPr>
              <a:t>5</a:t>
            </a:r>
            <a:r>
              <a:rPr lang="en-US" sz="2400" dirty="0">
                <a:solidFill>
                  <a:srgbClr val="000000"/>
                </a:solidFill>
                <a:latin typeface="Consolas" panose="020B0609020204030204" pitchFamily="49" charset="0"/>
              </a:rPr>
              <a:t>&gt; n{</a:t>
            </a:r>
            <a:r>
              <a:rPr lang="en-US" sz="2400" dirty="0">
                <a:solidFill>
                  <a:srgbClr val="00B0F0"/>
                </a:solidFill>
                <a:latin typeface="Consolas" panose="020B0609020204030204" pitchFamily="49" charset="0"/>
              </a:rPr>
              <a:t>32</a:t>
            </a:r>
            <a:r>
              <a:rPr lang="en-US" sz="2400" dirty="0">
                <a:solidFill>
                  <a:srgbClr val="000000"/>
                </a:solidFill>
                <a:latin typeface="Consolas" panose="020B0609020204030204" pitchFamily="49" charset="0"/>
              </a:rPr>
              <a:t>, </a:t>
            </a:r>
            <a:r>
              <a:rPr lang="en-US" sz="2400" dirty="0">
                <a:solidFill>
                  <a:srgbClr val="00B0F0"/>
                </a:solidFill>
                <a:latin typeface="Consolas" panose="020B0609020204030204" pitchFamily="49" charset="0"/>
              </a:rPr>
              <a:t>27</a:t>
            </a:r>
            <a:r>
              <a:rPr lang="en-US" sz="2400" dirty="0">
                <a:solidFill>
                  <a:srgbClr val="000000"/>
                </a:solidFill>
                <a:latin typeface="Consolas" panose="020B0609020204030204" pitchFamily="49" charset="0"/>
              </a:rPr>
              <a:t>, </a:t>
            </a:r>
            <a:r>
              <a:rPr lang="en-US" sz="2400" dirty="0">
                <a:solidFill>
                  <a:srgbClr val="00B0F0"/>
                </a:solidFill>
                <a:latin typeface="Consolas" panose="020B0609020204030204" pitchFamily="49" charset="0"/>
              </a:rPr>
              <a:t>64</a:t>
            </a:r>
            <a:r>
              <a:rPr lang="en-US" sz="2400" dirty="0">
                <a:solidFill>
                  <a:srgbClr val="000000"/>
                </a:solidFill>
                <a:latin typeface="Consolas" panose="020B0609020204030204" pitchFamily="49" charset="0"/>
              </a:rPr>
              <a:t>, </a:t>
            </a:r>
            <a:r>
              <a:rPr lang="en-US" sz="2400" dirty="0">
                <a:solidFill>
                  <a:srgbClr val="00B0F0"/>
                </a:solidFill>
                <a:latin typeface="Consolas" panose="020B0609020204030204" pitchFamily="49" charset="0"/>
              </a:rPr>
              <a:t>18</a:t>
            </a:r>
            <a:r>
              <a:rPr lang="en-US" sz="2400" dirty="0">
                <a:solidFill>
                  <a:srgbClr val="000000"/>
                </a:solidFill>
                <a:latin typeface="Consolas" panose="020B0609020204030204" pitchFamily="49" charset="0"/>
              </a:rPr>
              <a:t>, </a:t>
            </a:r>
            <a:r>
              <a:rPr lang="en-US" sz="2400" dirty="0">
                <a:solidFill>
                  <a:srgbClr val="00B0F0"/>
                </a:solidFill>
                <a:latin typeface="Consolas" panose="020B0609020204030204" pitchFamily="49" charset="0"/>
              </a:rPr>
              <a:t>95</a:t>
            </a:r>
            <a:r>
              <a:rPr lang="en-US" sz="2400" dirty="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 </a:t>
            </a:r>
          </a:p>
          <a:p>
            <a:pPr>
              <a:lnSpc>
                <a:spcPct val="80000"/>
              </a:lnSpc>
            </a:pPr>
            <a:r>
              <a:rPr lang="en-US" altLang="en-US" sz="2800" dirty="0">
                <a:solidFill>
                  <a:srgbClr val="000000"/>
                </a:solidFill>
              </a:rPr>
              <a:t>Can also use with objects of your own classes. </a:t>
            </a:r>
          </a:p>
          <a:p>
            <a:pPr>
              <a:lnSpc>
                <a:spcPct val="80000"/>
              </a:lnSpc>
            </a:pPr>
            <a:r>
              <a:rPr lang="en-US" altLang="en-US" sz="2800" dirty="0">
                <a:solidFill>
                  <a:srgbClr val="000000"/>
                </a:solidFill>
              </a:rPr>
              <a:t>Can provide an </a:t>
            </a:r>
            <a:r>
              <a:rPr lang="en-US" altLang="en-US" sz="2800" dirty="0">
                <a:solidFill>
                  <a:srgbClr val="000000"/>
                </a:solidFill>
                <a:latin typeface="Consolas" panose="020B0609020204030204" pitchFamily="49" charset="0"/>
              </a:rPr>
              <a:t>Array </a:t>
            </a:r>
            <a:r>
              <a:rPr lang="en-US" altLang="en-US" sz="2800" dirty="0">
                <a:solidFill>
                  <a:srgbClr val="000000"/>
                </a:solidFill>
              </a:rPr>
              <a:t>constructor that would enabled the following declarations: </a:t>
            </a:r>
          </a:p>
          <a:p>
            <a:pPr marL="603250" lvl="2" indent="0">
              <a:lnSpc>
                <a:spcPct val="80000"/>
              </a:lnSpc>
              <a:buNone/>
            </a:pPr>
            <a:r>
              <a:rPr lang="en-US" altLang="en-US" sz="2200" dirty="0">
                <a:solidFill>
                  <a:srgbClr val="000000"/>
                </a:solidFill>
                <a:latin typeface="Consolas" panose="020B0609020204030204" pitchFamily="49" charset="0"/>
              </a:rPr>
              <a:t>Array integers{</a:t>
            </a:r>
            <a:r>
              <a:rPr lang="en-US" altLang="en-US" sz="2200" dirty="0">
                <a:solidFill>
                  <a:srgbClr val="00B0F0"/>
                </a:solidFill>
                <a:latin typeface="Consolas" panose="020B0609020204030204" pitchFamily="49" charset="0"/>
              </a:rPr>
              <a:t>1</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2</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3</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4</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5</a:t>
            </a:r>
            <a:r>
              <a:rPr lang="en-US" altLang="en-US" sz="2200" dirty="0">
                <a:solidFill>
                  <a:srgbClr val="000000"/>
                </a:solidFill>
                <a:latin typeface="Consolas" panose="020B0609020204030204" pitchFamily="49" charset="0"/>
              </a:rPr>
              <a:t>};  </a:t>
            </a:r>
          </a:p>
          <a:p>
            <a:pPr>
              <a:lnSpc>
                <a:spcPct val="80000"/>
              </a:lnSpc>
            </a:pPr>
            <a:r>
              <a:rPr lang="en-US" altLang="en-US" sz="2800" dirty="0">
                <a:solidFill>
                  <a:srgbClr val="000000"/>
                </a:solidFill>
              </a:rPr>
              <a:t>or</a:t>
            </a:r>
          </a:p>
          <a:p>
            <a:pPr marL="603250" lvl="2" indent="0">
              <a:lnSpc>
                <a:spcPct val="80000"/>
              </a:lnSpc>
              <a:buNone/>
            </a:pPr>
            <a:r>
              <a:rPr lang="en-US" altLang="en-US" sz="2200" dirty="0">
                <a:solidFill>
                  <a:srgbClr val="000000"/>
                </a:solidFill>
                <a:latin typeface="Consolas" panose="020B0609020204030204" pitchFamily="49" charset="0"/>
              </a:rPr>
              <a:t>Array integers = {</a:t>
            </a:r>
            <a:r>
              <a:rPr lang="en-US" altLang="en-US" sz="2200" dirty="0">
                <a:solidFill>
                  <a:srgbClr val="00B0F0"/>
                </a:solidFill>
                <a:latin typeface="Consolas" panose="020B0609020204030204" pitchFamily="49" charset="0"/>
              </a:rPr>
              <a:t>1</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2</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3</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4</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5</a:t>
            </a:r>
            <a:r>
              <a:rPr lang="en-US" altLang="en-US" sz="2200" dirty="0">
                <a:solidFill>
                  <a:srgbClr val="000000"/>
                </a:solidFill>
                <a:latin typeface="Consolas" panose="020B0609020204030204" pitchFamily="49" charset="0"/>
              </a:rPr>
              <a:t>};  </a:t>
            </a:r>
          </a:p>
          <a:p>
            <a:pPr>
              <a:lnSpc>
                <a:spcPct val="80000"/>
              </a:lnSpc>
            </a:pPr>
            <a:r>
              <a:rPr lang="en-US" altLang="en-US" sz="2800" dirty="0">
                <a:solidFill>
                  <a:srgbClr val="000000"/>
                </a:solidFill>
              </a:rPr>
              <a:t>each of which creates an </a:t>
            </a:r>
            <a:r>
              <a:rPr lang="en-US" altLang="en-US" sz="2800" dirty="0">
                <a:solidFill>
                  <a:srgbClr val="000000"/>
                </a:solidFill>
                <a:latin typeface="Consolas" panose="020B0609020204030204" pitchFamily="49" charset="0"/>
              </a:rPr>
              <a:t>Array</a:t>
            </a:r>
            <a:r>
              <a:rPr lang="en-US" altLang="en-US" sz="2800" dirty="0">
                <a:solidFill>
                  <a:srgbClr val="000000"/>
                </a:solidFill>
              </a:rPr>
              <a:t> object with five elements containing the integers from 1 to 5. </a:t>
            </a:r>
          </a:p>
        </p:txBody>
      </p:sp>
      <p:sp>
        <p:nvSpPr>
          <p:cNvPr id="983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4283511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0999531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26979" name="Text Placeholder 2"/>
          <p:cNvSpPr>
            <a:spLocks noGrp="1"/>
          </p:cNvSpPr>
          <p:nvPr>
            <p:ph type="body" idx="1"/>
          </p:nvPr>
        </p:nvSpPr>
        <p:spPr>
          <a:xfrm>
            <a:off x="609600" y="1219201"/>
            <a:ext cx="10972800" cy="4525963"/>
          </a:xfrm>
        </p:spPr>
        <p:txBody>
          <a:bodyPr/>
          <a:lstStyle/>
          <a:p>
            <a:pPr eaLnBrk="1" hangingPunct="1">
              <a:lnSpc>
                <a:spcPct val="80000"/>
              </a:lnSpc>
            </a:pPr>
            <a:r>
              <a:rPr lang="en-US" altLang="en-US" sz="2800" dirty="0">
                <a:solidFill>
                  <a:srgbClr val="000000"/>
                </a:solidFill>
              </a:rPr>
              <a:t>To support list initialization, you can define a constructor that receives an </a:t>
            </a:r>
            <a:r>
              <a:rPr lang="en-US" altLang="en-US" sz="2800" i="1" dirty="0">
                <a:solidFill>
                  <a:srgbClr val="000000"/>
                </a:solidFill>
              </a:rPr>
              <a:t>object</a:t>
            </a:r>
            <a:r>
              <a:rPr lang="en-US" altLang="en-US" sz="2800" dirty="0">
                <a:solidFill>
                  <a:srgbClr val="000000"/>
                </a:solidFill>
              </a:rPr>
              <a:t> of the class template </a:t>
            </a:r>
            <a:r>
              <a:rPr lang="en-US" altLang="en-US" sz="2800" dirty="0" err="1">
                <a:solidFill>
                  <a:srgbClr val="000000"/>
                </a:solidFill>
                <a:latin typeface="Consolas" panose="020B0609020204030204" pitchFamily="49" charset="0"/>
              </a:rPr>
              <a:t>initializer_list</a:t>
            </a:r>
            <a:r>
              <a:rPr lang="en-US" altLang="en-US" sz="2800" dirty="0">
                <a:solidFill>
                  <a:srgbClr val="000000"/>
                </a:solidFill>
              </a:rPr>
              <a:t>. For class </a:t>
            </a:r>
            <a:r>
              <a:rPr lang="en-US" altLang="en-US" sz="2800" dirty="0">
                <a:solidFill>
                  <a:srgbClr val="000000"/>
                </a:solidFill>
                <a:latin typeface="Consolas" panose="020B0609020204030204" pitchFamily="49" charset="0"/>
              </a:rPr>
              <a:t>Array</a:t>
            </a:r>
            <a:r>
              <a:rPr lang="en-US" altLang="en-US" sz="2800" dirty="0">
                <a:solidFill>
                  <a:srgbClr val="000000"/>
                </a:solidFill>
              </a:rPr>
              <a:t>, you’d include the </a:t>
            </a:r>
            <a:r>
              <a:rPr lang="en-US" altLang="en-US" sz="2800" dirty="0">
                <a:solidFill>
                  <a:srgbClr val="000000"/>
                </a:solidFill>
                <a:latin typeface="Consolas" panose="020B0609020204030204" pitchFamily="49" charset="0"/>
              </a:rPr>
              <a:t>&lt;</a:t>
            </a:r>
            <a:r>
              <a:rPr lang="en-US" altLang="en-US" sz="2800" dirty="0" err="1">
                <a:solidFill>
                  <a:srgbClr val="000000"/>
                </a:solidFill>
                <a:latin typeface="Consolas" panose="020B0609020204030204" pitchFamily="49" charset="0"/>
              </a:rPr>
              <a:t>initializer_list</a:t>
            </a:r>
            <a:r>
              <a:rPr lang="en-US" altLang="en-US" sz="2800" dirty="0">
                <a:solidFill>
                  <a:srgbClr val="000000"/>
                </a:solidFill>
                <a:latin typeface="Consolas" panose="020B0609020204030204" pitchFamily="49" charset="0"/>
              </a:rPr>
              <a:t>&gt;</a:t>
            </a:r>
            <a:r>
              <a:rPr lang="en-US" altLang="en-US" sz="2800" dirty="0">
                <a:solidFill>
                  <a:srgbClr val="000000"/>
                </a:solidFill>
              </a:rPr>
              <a:t> header. </a:t>
            </a:r>
          </a:p>
          <a:p>
            <a:pPr eaLnBrk="1" hangingPunct="1">
              <a:lnSpc>
                <a:spcPct val="80000"/>
              </a:lnSpc>
            </a:pPr>
            <a:r>
              <a:rPr lang="en-US" altLang="en-US" sz="2800" dirty="0">
                <a:solidFill>
                  <a:srgbClr val="000000"/>
                </a:solidFill>
              </a:rPr>
              <a:t>Then, you’d define a constructor with the first line:</a:t>
            </a:r>
          </a:p>
          <a:p>
            <a:pPr marL="603250" lvl="2" indent="0">
              <a:lnSpc>
                <a:spcPct val="80000"/>
              </a:lnSpc>
              <a:buNone/>
            </a:pPr>
            <a:r>
              <a:rPr lang="en-US" altLang="en-US" sz="2200" dirty="0">
                <a:solidFill>
                  <a:srgbClr val="000000"/>
                </a:solidFill>
                <a:latin typeface="Consolas" panose="020B0609020204030204" pitchFamily="49" charset="0"/>
              </a:rPr>
              <a:t>Array::Array(</a:t>
            </a:r>
            <a:r>
              <a:rPr lang="en-US" altLang="en-US" sz="2200" dirty="0" err="1">
                <a:solidFill>
                  <a:srgbClr val="000000"/>
                </a:solidFill>
                <a:latin typeface="Consolas" panose="020B0609020204030204" pitchFamily="49" charset="0"/>
              </a:rPr>
              <a:t>initializer_list</a:t>
            </a:r>
            <a:r>
              <a:rPr lang="en-US" altLang="en-US" sz="2200" dirty="0">
                <a:solidFill>
                  <a:srgbClr val="000000"/>
                </a:solidFill>
                <a:latin typeface="Consolas" panose="020B0609020204030204" pitchFamily="49" charset="0"/>
              </a:rPr>
              <a:t>&lt;</a:t>
            </a:r>
            <a:r>
              <a:rPr lang="en-US" altLang="en-US" sz="2200" dirty="0" err="1">
                <a:solidFill>
                  <a:srgbClr val="0000FF"/>
                </a:solidFill>
                <a:latin typeface="Consolas" panose="020B0609020204030204" pitchFamily="49" charset="0"/>
              </a:rPr>
              <a:t>int</a:t>
            </a:r>
            <a:r>
              <a:rPr lang="en-US" altLang="en-US" sz="2200" dirty="0">
                <a:solidFill>
                  <a:srgbClr val="000000"/>
                </a:solidFill>
                <a:latin typeface="Consolas" panose="020B0609020204030204" pitchFamily="49" charset="0"/>
              </a:rPr>
              <a:t>&gt; list)</a:t>
            </a:r>
          </a:p>
          <a:p>
            <a:pPr eaLnBrk="1" hangingPunct="1">
              <a:lnSpc>
                <a:spcPct val="80000"/>
              </a:lnSpc>
            </a:pPr>
            <a:r>
              <a:rPr lang="en-US" altLang="en-US" sz="2800" dirty="0">
                <a:solidFill>
                  <a:srgbClr val="000000"/>
                </a:solidFill>
              </a:rPr>
              <a:t>You can determine the number of elements in the list parameter by calling its size member function. </a:t>
            </a:r>
          </a:p>
          <a:p>
            <a:pPr eaLnBrk="1" hangingPunct="1">
              <a:lnSpc>
                <a:spcPct val="80000"/>
              </a:lnSpc>
            </a:pPr>
            <a:r>
              <a:rPr lang="en-US" altLang="en-US" sz="2800" dirty="0">
                <a:solidFill>
                  <a:srgbClr val="000000"/>
                </a:solidFill>
              </a:rPr>
              <a:t>To obtain each initializer and copy it into the </a:t>
            </a:r>
            <a:r>
              <a:rPr lang="en-US" altLang="en-US" sz="2800" dirty="0">
                <a:solidFill>
                  <a:srgbClr val="000000"/>
                </a:solidFill>
                <a:latin typeface="Consolas" panose="020B0609020204030204" pitchFamily="49" charset="0"/>
              </a:rPr>
              <a:t>Array</a:t>
            </a:r>
            <a:r>
              <a:rPr lang="en-US" altLang="en-US" sz="2800" dirty="0">
                <a:solidFill>
                  <a:srgbClr val="000000"/>
                </a:solidFill>
              </a:rPr>
              <a:t> object’s dynamically allocated built-in array, use a range-based </a:t>
            </a:r>
            <a:r>
              <a:rPr lang="en-US" altLang="en-US" sz="2800" dirty="0">
                <a:solidFill>
                  <a:srgbClr val="000000"/>
                </a:solidFill>
                <a:latin typeface="Consolas" panose="020B0609020204030204" pitchFamily="49" charset="0"/>
              </a:rPr>
              <a:t>for</a:t>
            </a:r>
            <a:r>
              <a:rPr lang="en-US" altLang="en-US" sz="2800" dirty="0">
                <a:solidFill>
                  <a:srgbClr val="000000"/>
                </a:solidFill>
              </a:rPr>
              <a:t>:</a:t>
            </a:r>
          </a:p>
          <a:p>
            <a:pPr marL="603250" lvl="2" indent="0">
              <a:lnSpc>
                <a:spcPct val="80000"/>
              </a:lnSpc>
              <a:buNone/>
            </a:pPr>
            <a:r>
              <a:rPr lang="en-US" altLang="en-US" sz="2200" dirty="0" err="1">
                <a:solidFill>
                  <a:srgbClr val="000000"/>
                </a:solidFill>
                <a:latin typeface="Consolas" panose="020B0609020204030204" pitchFamily="49" charset="0"/>
              </a:rPr>
              <a:t>size_t</a:t>
            </a:r>
            <a:r>
              <a:rPr lang="en-US" altLang="en-US" sz="2200" dirty="0">
                <a:solidFill>
                  <a:srgbClr val="000000"/>
                </a:solidFill>
                <a:latin typeface="Consolas" panose="020B0609020204030204" pitchFamily="49" charset="0"/>
              </a:rPr>
              <a:t> </a:t>
            </a:r>
            <a:r>
              <a:rPr lang="en-US" altLang="en-US" sz="2200" dirty="0" err="1">
                <a:solidFill>
                  <a:srgbClr val="000000"/>
                </a:solidFill>
                <a:latin typeface="Consolas" panose="020B0609020204030204" pitchFamily="49" charset="0"/>
              </a:rPr>
              <a:t>i</a:t>
            </a:r>
            <a:r>
              <a:rPr lang="en-US" altLang="en-US" sz="2200" dirty="0">
                <a:solidFill>
                  <a:srgbClr val="000000"/>
                </a:solidFill>
                <a:latin typeface="Consolas" panose="020B0609020204030204" pitchFamily="49" charset="0"/>
              </a:rPr>
              <a:t> = </a:t>
            </a:r>
            <a:r>
              <a:rPr lang="en-US" altLang="en-US" sz="2200" dirty="0">
                <a:solidFill>
                  <a:srgbClr val="00B0F0"/>
                </a:solidFill>
                <a:latin typeface="Consolas" panose="020B0609020204030204" pitchFamily="49" charset="0"/>
              </a:rPr>
              <a:t>0</a:t>
            </a:r>
            <a:r>
              <a:rPr lang="en-US" altLang="en-US" sz="2200" dirty="0">
                <a:solidFill>
                  <a:srgbClr val="000000"/>
                </a:solidFill>
                <a:latin typeface="Consolas" panose="020B0609020204030204" pitchFamily="49" charset="0"/>
              </a:rPr>
              <a:t>;</a:t>
            </a:r>
          </a:p>
          <a:p>
            <a:pPr marL="603250" lvl="2" indent="0">
              <a:lnSpc>
                <a:spcPct val="80000"/>
              </a:lnSpc>
              <a:buNone/>
            </a:pPr>
            <a:r>
              <a:rPr lang="en-US" altLang="en-US" sz="2200" dirty="0">
                <a:solidFill>
                  <a:srgbClr val="0000FF"/>
                </a:solidFill>
                <a:latin typeface="Consolas" panose="020B0609020204030204" pitchFamily="49" charset="0"/>
              </a:rPr>
              <a:t>for</a:t>
            </a:r>
            <a:r>
              <a:rPr lang="en-US" altLang="en-US" sz="2200" dirty="0">
                <a:solidFill>
                  <a:srgbClr val="000000"/>
                </a:solidFill>
                <a:latin typeface="Consolas" panose="020B0609020204030204" pitchFamily="49" charset="0"/>
              </a:rPr>
              <a:t> (</a:t>
            </a:r>
            <a:r>
              <a:rPr lang="en-US" altLang="en-US" sz="2200" dirty="0" err="1">
                <a:solidFill>
                  <a:srgbClr val="0000FF"/>
                </a:solidFill>
                <a:latin typeface="Consolas" panose="020B0609020204030204" pitchFamily="49" charset="0"/>
              </a:rPr>
              <a:t>int</a:t>
            </a:r>
            <a:r>
              <a:rPr lang="en-US" altLang="en-US" sz="2200" dirty="0">
                <a:solidFill>
                  <a:srgbClr val="0000FF"/>
                </a:solidFill>
                <a:latin typeface="Consolas" panose="020B0609020204030204" pitchFamily="49" charset="0"/>
              </a:rPr>
              <a:t> </a:t>
            </a:r>
            <a:r>
              <a:rPr lang="en-US" altLang="en-US" sz="2200" dirty="0">
                <a:solidFill>
                  <a:srgbClr val="000000"/>
                </a:solidFill>
                <a:latin typeface="Consolas" panose="020B0609020204030204" pitchFamily="49" charset="0"/>
              </a:rPr>
              <a:t>item : list) {</a:t>
            </a:r>
          </a:p>
          <a:p>
            <a:pPr marL="603250" lvl="2" indent="0">
              <a:lnSpc>
                <a:spcPct val="80000"/>
              </a:lnSpc>
              <a:buNone/>
            </a:pPr>
            <a:r>
              <a:rPr lang="en-US" altLang="en-US" sz="2200" dirty="0">
                <a:solidFill>
                  <a:srgbClr val="000000"/>
                </a:solidFill>
                <a:latin typeface="Consolas" panose="020B0609020204030204" pitchFamily="49" charset="0"/>
              </a:rPr>
              <a:t>   </a:t>
            </a:r>
            <a:r>
              <a:rPr lang="en-US" altLang="en-US" sz="2200" dirty="0" err="1">
                <a:solidFill>
                  <a:srgbClr val="000000"/>
                </a:solidFill>
                <a:latin typeface="Consolas" panose="020B0609020204030204" pitchFamily="49" charset="0"/>
              </a:rPr>
              <a:t>ptr</a:t>
            </a:r>
            <a:r>
              <a:rPr lang="en-US" altLang="en-US" sz="2200" dirty="0">
                <a:solidFill>
                  <a:srgbClr val="000000"/>
                </a:solidFill>
                <a:latin typeface="Consolas" panose="020B0609020204030204" pitchFamily="49" charset="0"/>
              </a:rPr>
              <a:t>[ </a:t>
            </a:r>
            <a:r>
              <a:rPr lang="en-US" altLang="en-US" sz="2200" dirty="0" err="1">
                <a:solidFill>
                  <a:srgbClr val="000000"/>
                </a:solidFill>
                <a:latin typeface="Consolas" panose="020B0609020204030204" pitchFamily="49" charset="0"/>
              </a:rPr>
              <a:t>i</a:t>
            </a:r>
            <a:r>
              <a:rPr lang="en-US" altLang="en-US" sz="2200" dirty="0">
                <a:solidFill>
                  <a:srgbClr val="000000"/>
                </a:solidFill>
                <a:latin typeface="Consolas" panose="020B0609020204030204" pitchFamily="49" charset="0"/>
              </a:rPr>
              <a:t>++ ] = item;</a:t>
            </a:r>
            <a:br>
              <a:rPr lang="en-US" altLang="en-US" sz="2200" dirty="0">
                <a:solidFill>
                  <a:srgbClr val="000000"/>
                </a:solidFill>
                <a:latin typeface="Consolas" panose="020B0609020204030204" pitchFamily="49" charset="0"/>
              </a:rPr>
            </a:br>
            <a:r>
              <a:rPr lang="en-US" altLang="en-US" sz="2200" dirty="0">
                <a:solidFill>
                  <a:srgbClr val="000000"/>
                </a:solidFill>
                <a:latin typeface="Consolas" panose="020B0609020204030204" pitchFamily="49" charset="0"/>
              </a:rPr>
              <a:t>}</a:t>
            </a:r>
          </a:p>
          <a:p>
            <a:pPr eaLnBrk="1" hangingPunct="1">
              <a:lnSpc>
                <a:spcPct val="80000"/>
              </a:lnSpc>
            </a:pPr>
            <a:endParaRPr lang="en-US" altLang="en-US" sz="2800" dirty="0">
              <a:solidFill>
                <a:srgbClr val="000000"/>
              </a:solidFill>
            </a:endParaRPr>
          </a:p>
        </p:txBody>
      </p:sp>
      <p:sp>
        <p:nvSpPr>
          <p:cNvPr id="983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10833810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10.11  </a:t>
            </a:r>
            <a:r>
              <a:rPr lang="en-US" dirty="0">
                <a:solidFill>
                  <a:srgbClr val="3380E6"/>
                </a:solidFill>
                <a:latin typeface="Arial"/>
              </a:rPr>
              <a:t>Operators as Member vs. Non-Member Functions</a:t>
            </a:r>
          </a:p>
        </p:txBody>
      </p:sp>
      <p:sp>
        <p:nvSpPr>
          <p:cNvPr id="128003" name="Text Placeholder 2"/>
          <p:cNvSpPr>
            <a:spLocks noGrp="1"/>
          </p:cNvSpPr>
          <p:nvPr>
            <p:ph type="body" idx="1"/>
          </p:nvPr>
        </p:nvSpPr>
        <p:spPr/>
        <p:txBody>
          <a:bodyPr/>
          <a:lstStyle/>
          <a:p>
            <a:pPr eaLnBrk="1" hangingPunct="1">
              <a:lnSpc>
                <a:spcPct val="80000"/>
              </a:lnSpc>
            </a:pPr>
            <a:r>
              <a:rPr lang="en-US" altLang="en-US" sz="2400" dirty="0">
                <a:solidFill>
                  <a:srgbClr val="000000"/>
                </a:solidFill>
              </a:rPr>
              <a:t>Whether an operator function is implemented as a </a:t>
            </a:r>
            <a:r>
              <a:rPr lang="en-US" altLang="en-US" sz="2400" i="1" dirty="0">
                <a:solidFill>
                  <a:srgbClr val="000000"/>
                </a:solidFill>
              </a:rPr>
              <a:t>member function </a:t>
            </a:r>
            <a:r>
              <a:rPr lang="en-US" altLang="en-US" sz="2400" dirty="0">
                <a:solidFill>
                  <a:srgbClr val="000000"/>
                </a:solidFill>
              </a:rPr>
              <a:t>or as a non-member function, the operator is still used the same way in expressions.</a:t>
            </a:r>
          </a:p>
          <a:p>
            <a:pPr eaLnBrk="1" hangingPunct="1">
              <a:lnSpc>
                <a:spcPct val="80000"/>
              </a:lnSpc>
            </a:pPr>
            <a:r>
              <a:rPr lang="en-US" altLang="en-US" sz="2400" dirty="0">
                <a:solidFill>
                  <a:srgbClr val="000000"/>
                </a:solidFill>
              </a:rPr>
              <a:t>When an operator function is implemented as a </a:t>
            </a:r>
            <a:r>
              <a:rPr lang="en-US" altLang="en-US" sz="2400" i="1" dirty="0">
                <a:solidFill>
                  <a:srgbClr val="000000"/>
                </a:solidFill>
              </a:rPr>
              <a:t>member function</a:t>
            </a:r>
            <a:r>
              <a:rPr lang="en-US" altLang="en-US" sz="2400" dirty="0">
                <a:solidFill>
                  <a:srgbClr val="000000"/>
                </a:solidFill>
              </a:rPr>
              <a:t>, the </a:t>
            </a:r>
            <a:r>
              <a:rPr lang="en-US" altLang="en-US" sz="2400" i="1" dirty="0">
                <a:solidFill>
                  <a:srgbClr val="000000"/>
                </a:solidFill>
              </a:rPr>
              <a:t>leftmost</a:t>
            </a:r>
            <a:r>
              <a:rPr lang="en-US" altLang="en-US" sz="2400" dirty="0">
                <a:solidFill>
                  <a:srgbClr val="000000"/>
                </a:solidFill>
              </a:rPr>
              <a:t> (or only) operand must be an object (or a reference to an object) of the operator’s class.</a:t>
            </a:r>
          </a:p>
          <a:p>
            <a:pPr eaLnBrk="1" hangingPunct="1">
              <a:lnSpc>
                <a:spcPct val="80000"/>
              </a:lnSpc>
            </a:pPr>
            <a:r>
              <a:rPr lang="en-US" altLang="en-US" sz="2400" dirty="0">
                <a:solidFill>
                  <a:srgbClr val="000000"/>
                </a:solidFill>
              </a:rPr>
              <a:t>If the left operand </a:t>
            </a:r>
            <a:r>
              <a:rPr lang="en-US" altLang="en-US" sz="2400" i="1" dirty="0">
                <a:solidFill>
                  <a:srgbClr val="000000"/>
                </a:solidFill>
              </a:rPr>
              <a:t>must</a:t>
            </a:r>
            <a:r>
              <a:rPr lang="en-US" altLang="en-US" sz="2400" dirty="0">
                <a:solidFill>
                  <a:srgbClr val="000000"/>
                </a:solidFill>
              </a:rPr>
              <a:t> be an object of a different class or a fundamental type, this operator function </a:t>
            </a:r>
            <a:r>
              <a:rPr lang="en-US" altLang="en-US" sz="2400" i="1" dirty="0">
                <a:solidFill>
                  <a:srgbClr val="000000"/>
                </a:solidFill>
              </a:rPr>
              <a:t>must</a:t>
            </a:r>
            <a:r>
              <a:rPr lang="en-US" altLang="en-US" sz="2400" dirty="0">
                <a:solidFill>
                  <a:srgbClr val="000000"/>
                </a:solidFill>
              </a:rPr>
              <a:t> be implemented as a non-member function (as we did in Section 10.5 when overloading </a:t>
            </a:r>
            <a:r>
              <a:rPr lang="en-US" altLang="en-US" sz="2400" dirty="0">
                <a:solidFill>
                  <a:srgbClr val="000000"/>
                </a:solidFill>
                <a:latin typeface="Consolas" panose="020B0609020204030204" pitchFamily="49" charset="0"/>
              </a:rPr>
              <a:t>&lt;&lt;</a:t>
            </a:r>
            <a:r>
              <a:rPr lang="en-US" altLang="en-US" sz="2400" dirty="0">
                <a:solidFill>
                  <a:srgbClr val="000000"/>
                </a:solidFill>
              </a:rPr>
              <a:t> and </a:t>
            </a:r>
            <a:r>
              <a:rPr lang="en-US" altLang="en-US" sz="2400" dirty="0">
                <a:solidFill>
                  <a:srgbClr val="000000"/>
                </a:solidFill>
                <a:latin typeface="Consolas" panose="020B0609020204030204" pitchFamily="49" charset="0"/>
              </a:rPr>
              <a:t>&gt;&gt;</a:t>
            </a:r>
            <a:r>
              <a:rPr lang="en-US" altLang="en-US" sz="2400" dirty="0">
                <a:solidFill>
                  <a:srgbClr val="000000"/>
                </a:solidFill>
              </a:rPr>
              <a:t> as the stream insertion and extraction operators, respectively).</a:t>
            </a:r>
          </a:p>
          <a:p>
            <a:pPr eaLnBrk="1" hangingPunct="1">
              <a:lnSpc>
                <a:spcPct val="80000"/>
              </a:lnSpc>
            </a:pPr>
            <a:r>
              <a:rPr lang="en-US" altLang="en-US" sz="2400" dirty="0">
                <a:solidFill>
                  <a:srgbClr val="000000"/>
                </a:solidFill>
              </a:rPr>
              <a:t>A non-member operator function can be made a </a:t>
            </a:r>
            <a:r>
              <a:rPr lang="en-US" altLang="en-US" sz="2400" dirty="0">
                <a:solidFill>
                  <a:srgbClr val="000000"/>
                </a:solidFill>
                <a:latin typeface="Consolas" panose="020B0609020204030204" pitchFamily="49" charset="0"/>
              </a:rPr>
              <a:t>friend</a:t>
            </a:r>
            <a:r>
              <a:rPr lang="en-US" altLang="en-US" sz="2400" dirty="0">
                <a:solidFill>
                  <a:srgbClr val="000000"/>
                </a:solidFill>
              </a:rPr>
              <a:t> of a class if that function must access </a:t>
            </a:r>
            <a:r>
              <a:rPr lang="en-US" altLang="en-US" sz="2400" dirty="0">
                <a:solidFill>
                  <a:srgbClr val="000000"/>
                </a:solidFill>
                <a:latin typeface="Consolas" panose="020B0609020204030204" pitchFamily="49" charset="0"/>
              </a:rPr>
              <a:t>private</a:t>
            </a:r>
            <a:r>
              <a:rPr lang="en-US" altLang="en-US" sz="2400" dirty="0">
                <a:solidFill>
                  <a:srgbClr val="000000"/>
                </a:solidFill>
              </a:rPr>
              <a:t> or </a:t>
            </a:r>
            <a:r>
              <a:rPr lang="en-US" altLang="en-US" sz="2400" dirty="0">
                <a:solidFill>
                  <a:srgbClr val="000000"/>
                </a:solidFill>
                <a:latin typeface="Consolas" panose="020B0609020204030204" pitchFamily="49" charset="0"/>
              </a:rPr>
              <a:t>protected</a:t>
            </a:r>
            <a:r>
              <a:rPr lang="en-US" altLang="en-US" sz="2400" dirty="0">
                <a:solidFill>
                  <a:srgbClr val="000000"/>
                </a:solidFill>
              </a:rPr>
              <a:t> members of that class directly.</a:t>
            </a:r>
          </a:p>
          <a:p>
            <a:pPr eaLnBrk="1" hangingPunct="1">
              <a:lnSpc>
                <a:spcPct val="80000"/>
              </a:lnSpc>
            </a:pPr>
            <a:r>
              <a:rPr lang="en-US" altLang="en-US" sz="2400" dirty="0">
                <a:solidFill>
                  <a:srgbClr val="000000"/>
                </a:solidFill>
              </a:rPr>
              <a:t>Operator member functions of a specific class are called only when the left operand of a binary operator is specifically an object of that class, or when the </a:t>
            </a:r>
            <a:r>
              <a:rPr lang="en-US" altLang="en-US" sz="2400" i="1" dirty="0">
                <a:solidFill>
                  <a:srgbClr val="000000"/>
                </a:solidFill>
              </a:rPr>
              <a:t>single operand of a unary operator </a:t>
            </a:r>
            <a:r>
              <a:rPr lang="en-US" altLang="en-US" sz="2400" dirty="0">
                <a:solidFill>
                  <a:srgbClr val="000000"/>
                </a:solidFill>
              </a:rPr>
              <a:t>is an object of that class.</a:t>
            </a:r>
          </a:p>
        </p:txBody>
      </p:sp>
      <p:sp>
        <p:nvSpPr>
          <p:cNvPr id="337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7808055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10.11  </a:t>
            </a:r>
            <a:r>
              <a:rPr lang="en-US" dirty="0">
                <a:solidFill>
                  <a:srgbClr val="3380E6"/>
                </a:solidFill>
                <a:latin typeface="Arial"/>
              </a:rPr>
              <a:t>Operators as Member vs. Non-Member Functions (cont.)</a:t>
            </a:r>
          </a:p>
        </p:txBody>
      </p:sp>
      <p:sp>
        <p:nvSpPr>
          <p:cNvPr id="129027" name="Text Placeholder 2"/>
          <p:cNvSpPr>
            <a:spLocks noGrp="1"/>
          </p:cNvSpPr>
          <p:nvPr>
            <p:ph type="body" idx="1"/>
          </p:nvPr>
        </p:nvSpPr>
        <p:spPr/>
        <p:txBody>
          <a:bodyPr/>
          <a:lstStyle/>
          <a:p>
            <a:pPr eaLnBrk="1" hangingPunct="1"/>
            <a:r>
              <a:rPr lang="en-US" altLang="en-US" dirty="0">
                <a:solidFill>
                  <a:srgbClr val="000000"/>
                </a:solidFill>
              </a:rPr>
              <a:t>You might choose a non-member function to overload an operator  to enable the operator to be </a:t>
            </a:r>
            <a:r>
              <a:rPr lang="en-US" altLang="en-US" i="1" dirty="0">
                <a:solidFill>
                  <a:srgbClr val="000000"/>
                </a:solidFill>
              </a:rPr>
              <a:t>commutative</a:t>
            </a:r>
            <a:r>
              <a:rPr lang="en-US" altLang="en-US" dirty="0">
                <a:solidFill>
                  <a:srgbClr val="000000"/>
                </a:solidFill>
              </a:rPr>
              <a:t>.</a:t>
            </a:r>
          </a:p>
          <a:p>
            <a:pPr eaLnBrk="1" hangingPunct="1"/>
            <a:r>
              <a:rPr lang="en-US" altLang="en-US" dirty="0">
                <a:solidFill>
                  <a:srgbClr val="000000"/>
                </a:solidFill>
              </a:rPr>
              <a:t>The </a:t>
            </a:r>
            <a:r>
              <a:rPr lang="en-US" altLang="en-US" dirty="0">
                <a:solidFill>
                  <a:srgbClr val="000000"/>
                </a:solidFill>
                <a:latin typeface="Consolas" panose="020B0609020204030204" pitchFamily="49" charset="0"/>
              </a:rPr>
              <a:t>operator+</a:t>
            </a:r>
            <a:r>
              <a:rPr lang="en-US" altLang="en-US" dirty="0">
                <a:solidFill>
                  <a:srgbClr val="000000"/>
                </a:solidFill>
              </a:rPr>
              <a:t> function that deals with the </a:t>
            </a:r>
            <a:r>
              <a:rPr lang="en-US" altLang="en-US" dirty="0" err="1">
                <a:solidFill>
                  <a:srgbClr val="000000"/>
                </a:solidFill>
                <a:latin typeface="Consolas" panose="020B0609020204030204" pitchFamily="49" charset="0"/>
              </a:rPr>
              <a:t>HugeInt</a:t>
            </a:r>
            <a:r>
              <a:rPr lang="en-US" altLang="en-US" dirty="0">
                <a:solidFill>
                  <a:srgbClr val="000000"/>
                </a:solidFill>
              </a:rPr>
              <a:t> on the left, can still be a </a:t>
            </a:r>
            <a:r>
              <a:rPr lang="en-US" altLang="en-US" i="1" dirty="0">
                <a:solidFill>
                  <a:srgbClr val="000000"/>
                </a:solidFill>
              </a:rPr>
              <a:t>member function</a:t>
            </a:r>
            <a:r>
              <a:rPr lang="en-US" altLang="en-US" dirty="0">
                <a:solidFill>
                  <a:srgbClr val="000000"/>
                </a:solidFill>
              </a:rPr>
              <a:t>.</a:t>
            </a:r>
          </a:p>
          <a:p>
            <a:pPr eaLnBrk="1" hangingPunct="1"/>
            <a:r>
              <a:rPr lang="en-US" altLang="en-US" dirty="0">
                <a:solidFill>
                  <a:srgbClr val="000000"/>
                </a:solidFill>
              </a:rPr>
              <a:t>The </a:t>
            </a:r>
            <a:r>
              <a:rPr lang="en-US" altLang="en-US" i="1" dirty="0">
                <a:solidFill>
                  <a:srgbClr val="000000"/>
                </a:solidFill>
              </a:rPr>
              <a:t>non-member function </a:t>
            </a:r>
            <a:r>
              <a:rPr lang="en-US" altLang="en-US" dirty="0">
                <a:solidFill>
                  <a:srgbClr val="000000"/>
                </a:solidFill>
              </a:rPr>
              <a:t>simply swaps its arguments and calls the </a:t>
            </a:r>
            <a:r>
              <a:rPr lang="en-US" altLang="en-US" i="1" dirty="0">
                <a:solidFill>
                  <a:srgbClr val="000000"/>
                </a:solidFill>
              </a:rPr>
              <a:t>member function</a:t>
            </a:r>
            <a:r>
              <a:rPr lang="en-US" altLang="en-US" dirty="0">
                <a:solidFill>
                  <a:srgbClr val="000000"/>
                </a:solidFill>
              </a:rPr>
              <a:t>.</a:t>
            </a:r>
          </a:p>
        </p:txBody>
      </p:sp>
      <p:sp>
        <p:nvSpPr>
          <p:cNvPr id="368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4296607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10.12  </a:t>
            </a:r>
            <a:r>
              <a:rPr lang="en-US" dirty="0">
                <a:solidFill>
                  <a:srgbClr val="3380E6"/>
                </a:solidFill>
                <a:latin typeface="Arial"/>
              </a:rPr>
              <a:t>Converting Between Types</a:t>
            </a:r>
          </a:p>
        </p:txBody>
      </p:sp>
      <p:sp>
        <p:nvSpPr>
          <p:cNvPr id="130051" name="Text Placeholder 2"/>
          <p:cNvSpPr>
            <a:spLocks noGrp="1"/>
          </p:cNvSpPr>
          <p:nvPr>
            <p:ph type="body" idx="1"/>
          </p:nvPr>
        </p:nvSpPr>
        <p:spPr/>
        <p:txBody>
          <a:bodyPr/>
          <a:lstStyle/>
          <a:p>
            <a:pPr eaLnBrk="1" hangingPunct="1"/>
            <a:r>
              <a:rPr lang="en-US" altLang="en-US" sz="2500" dirty="0">
                <a:solidFill>
                  <a:srgbClr val="000000"/>
                </a:solidFill>
              </a:rPr>
              <a:t>Sometimes all the operations “stay within a type.” For example, adding an </a:t>
            </a:r>
            <a:r>
              <a:rPr lang="en-US" altLang="en-US" sz="2500" dirty="0" err="1">
                <a:solidFill>
                  <a:srgbClr val="000000"/>
                </a:solidFill>
                <a:latin typeface="Consolas" panose="020B0609020204030204" pitchFamily="49" charset="0"/>
              </a:rPr>
              <a:t>int</a:t>
            </a:r>
            <a:r>
              <a:rPr lang="en-US" altLang="en-US" sz="2500" dirty="0">
                <a:solidFill>
                  <a:srgbClr val="000000"/>
                </a:solidFill>
              </a:rPr>
              <a:t> to an </a:t>
            </a:r>
            <a:r>
              <a:rPr lang="en-US" altLang="en-US" sz="2500" dirty="0" err="1">
                <a:solidFill>
                  <a:srgbClr val="000000"/>
                </a:solidFill>
                <a:latin typeface="Consolas" panose="020B0609020204030204" pitchFamily="49" charset="0"/>
              </a:rPr>
              <a:t>int</a:t>
            </a:r>
            <a:r>
              <a:rPr lang="en-US" altLang="en-US" sz="2500" dirty="0">
                <a:solidFill>
                  <a:srgbClr val="000000"/>
                </a:solidFill>
              </a:rPr>
              <a:t> produces an </a:t>
            </a:r>
            <a:r>
              <a:rPr lang="en-US" altLang="en-US" sz="2500" dirty="0">
                <a:solidFill>
                  <a:srgbClr val="000000"/>
                </a:solidFill>
                <a:latin typeface="Consolas" panose="020B0609020204030204" pitchFamily="49" charset="0"/>
              </a:rPr>
              <a:t>int</a:t>
            </a:r>
            <a:r>
              <a:rPr lang="en-US" altLang="en-US" sz="2500" dirty="0">
                <a:solidFill>
                  <a:srgbClr val="000000"/>
                </a:solidFill>
              </a:rPr>
              <a:t>.</a:t>
            </a:r>
          </a:p>
          <a:p>
            <a:pPr eaLnBrk="1" hangingPunct="1"/>
            <a:r>
              <a:rPr lang="en-US" altLang="en-US" sz="2500" dirty="0">
                <a:solidFill>
                  <a:srgbClr val="000000"/>
                </a:solidFill>
              </a:rPr>
              <a:t>It’s often necessary, however, to convert data of one type to data of another type.</a:t>
            </a:r>
          </a:p>
          <a:p>
            <a:pPr eaLnBrk="1" hangingPunct="1"/>
            <a:r>
              <a:rPr lang="en-US" altLang="en-US" sz="2500" dirty="0">
                <a:solidFill>
                  <a:srgbClr val="000000"/>
                </a:solidFill>
              </a:rPr>
              <a:t>The compiler knows how to perform certain conversions among fundamental types.</a:t>
            </a:r>
          </a:p>
          <a:p>
            <a:pPr eaLnBrk="1" hangingPunct="1"/>
            <a:r>
              <a:rPr lang="en-US" altLang="en-US" sz="2500" dirty="0">
                <a:solidFill>
                  <a:srgbClr val="000000"/>
                </a:solidFill>
              </a:rPr>
              <a:t>You can use </a:t>
            </a:r>
            <a:r>
              <a:rPr lang="en-US" altLang="en-US" sz="2500" i="1" dirty="0">
                <a:solidFill>
                  <a:srgbClr val="000000"/>
                </a:solidFill>
              </a:rPr>
              <a:t>cast operators </a:t>
            </a:r>
            <a:r>
              <a:rPr lang="en-US" altLang="en-US" sz="2500" dirty="0">
                <a:solidFill>
                  <a:srgbClr val="000000"/>
                </a:solidFill>
              </a:rPr>
              <a:t>to </a:t>
            </a:r>
            <a:r>
              <a:rPr lang="en-US" altLang="en-US" sz="2500" i="1" dirty="0">
                <a:solidFill>
                  <a:srgbClr val="000000"/>
                </a:solidFill>
              </a:rPr>
              <a:t>force</a:t>
            </a:r>
            <a:r>
              <a:rPr lang="en-US" altLang="en-US" sz="2500" dirty="0">
                <a:solidFill>
                  <a:srgbClr val="000000"/>
                </a:solidFill>
              </a:rPr>
              <a:t> conversions among fundamental types.</a:t>
            </a:r>
          </a:p>
          <a:p>
            <a:pPr eaLnBrk="1" hangingPunct="1"/>
            <a:r>
              <a:rPr lang="en-US" altLang="en-US" sz="2500" dirty="0">
                <a:solidFill>
                  <a:srgbClr val="000000"/>
                </a:solidFill>
              </a:rPr>
              <a:t>The compiler cannot know in advance how to convert among user-defined types, and between user-defined types and fundamental types, so you must specify how to do this.</a:t>
            </a:r>
          </a:p>
        </p:txBody>
      </p:sp>
      <p:sp>
        <p:nvSpPr>
          <p:cNvPr id="993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8010867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10.12  </a:t>
            </a:r>
            <a:r>
              <a:rPr lang="en-US" dirty="0">
                <a:solidFill>
                  <a:srgbClr val="3380E6"/>
                </a:solidFill>
                <a:latin typeface="Arial"/>
              </a:rPr>
              <a:t>Converting Between Types (cont.)</a:t>
            </a:r>
          </a:p>
        </p:txBody>
      </p:sp>
      <p:sp>
        <p:nvSpPr>
          <p:cNvPr id="131075" name="Text Placeholder 2"/>
          <p:cNvSpPr>
            <a:spLocks noGrp="1"/>
          </p:cNvSpPr>
          <p:nvPr>
            <p:ph type="body" idx="1"/>
          </p:nvPr>
        </p:nvSpPr>
        <p:spPr>
          <a:xfrm>
            <a:off x="609601" y="1341438"/>
            <a:ext cx="10919882" cy="4525962"/>
          </a:xfrm>
        </p:spPr>
        <p:txBody>
          <a:bodyPr/>
          <a:lstStyle/>
          <a:p>
            <a:pPr eaLnBrk="1" hangingPunct="1">
              <a:lnSpc>
                <a:spcPct val="80000"/>
              </a:lnSpc>
            </a:pPr>
            <a:r>
              <a:rPr lang="en-US" altLang="en-US" sz="3600" dirty="0">
                <a:solidFill>
                  <a:srgbClr val="000000"/>
                </a:solidFill>
              </a:rPr>
              <a:t>Such conversions can be performed with </a:t>
            </a:r>
            <a:r>
              <a:rPr lang="en-US" altLang="en-US" sz="3600" dirty="0">
                <a:solidFill>
                  <a:srgbClr val="0000FF"/>
                </a:solidFill>
              </a:rPr>
              <a:t>conversion constructors</a:t>
            </a:r>
            <a:r>
              <a:rPr lang="en-US" altLang="en-US" sz="3600" dirty="0">
                <a:solidFill>
                  <a:srgbClr val="000000"/>
                </a:solidFill>
              </a:rPr>
              <a:t>—</a:t>
            </a:r>
            <a:r>
              <a:rPr lang="en-US" altLang="en-US" sz="3600" dirty="0"/>
              <a:t>constructors that can be called with a single argument (we’ll refer to these as </a:t>
            </a:r>
            <a:r>
              <a:rPr lang="en-US" altLang="en-US" sz="3600" i="1" dirty="0"/>
              <a:t>single-argument constructors</a:t>
            </a:r>
            <a:r>
              <a:rPr lang="en-US" altLang="en-US" sz="3600" dirty="0"/>
              <a:t>). </a:t>
            </a:r>
          </a:p>
          <a:p>
            <a:pPr eaLnBrk="1" hangingPunct="1">
              <a:lnSpc>
                <a:spcPct val="80000"/>
              </a:lnSpc>
            </a:pPr>
            <a:r>
              <a:rPr lang="en-US" altLang="en-US" sz="3600" dirty="0">
                <a:solidFill>
                  <a:srgbClr val="000000"/>
                </a:solidFill>
              </a:rPr>
              <a:t>Such constructors can turn objects of other types (including fundamental types) into objects of a particular class. </a:t>
            </a:r>
          </a:p>
        </p:txBody>
      </p:sp>
      <p:sp>
        <p:nvSpPr>
          <p:cNvPr id="1003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2430923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10.12  </a:t>
            </a:r>
            <a:r>
              <a:rPr lang="en-US" dirty="0">
                <a:solidFill>
                  <a:srgbClr val="3380E6"/>
                </a:solidFill>
                <a:latin typeface="Arial"/>
              </a:rPr>
              <a:t>Converting Between Types (cont.)</a:t>
            </a:r>
          </a:p>
        </p:txBody>
      </p:sp>
      <p:sp>
        <p:nvSpPr>
          <p:cNvPr id="124931" name="Text Placeholder 2"/>
          <p:cNvSpPr>
            <a:spLocks noGrp="1"/>
          </p:cNvSpPr>
          <p:nvPr>
            <p:ph type="body" idx="1"/>
          </p:nvPr>
        </p:nvSpPr>
        <p:spPr>
          <a:xfrm>
            <a:off x="609600" y="1341438"/>
            <a:ext cx="10972800" cy="4525962"/>
          </a:xfrm>
        </p:spPr>
        <p:txBody>
          <a:bodyPr/>
          <a:lstStyle/>
          <a:p>
            <a:pPr marL="109537" indent="0">
              <a:lnSpc>
                <a:spcPct val="80000"/>
              </a:lnSpc>
              <a:buNone/>
              <a:defRPr/>
            </a:pPr>
            <a:r>
              <a:rPr lang="en-US" sz="3200" b="1" i="1" dirty="0">
                <a:solidFill>
                  <a:srgbClr val="000000"/>
                </a:solidFill>
              </a:rPr>
              <a:t>Conversion Operators</a:t>
            </a:r>
          </a:p>
          <a:p>
            <a:pPr eaLnBrk="1" hangingPunct="1">
              <a:lnSpc>
                <a:spcPct val="80000"/>
              </a:lnSpc>
              <a:defRPr/>
            </a:pPr>
            <a:r>
              <a:rPr lang="en-US" sz="3200" dirty="0">
                <a:solidFill>
                  <a:srgbClr val="000000"/>
                </a:solidFill>
              </a:rPr>
              <a:t>A </a:t>
            </a:r>
            <a:r>
              <a:rPr lang="en-US" sz="3200" dirty="0">
                <a:solidFill>
                  <a:srgbClr val="0000FF"/>
                </a:solidFill>
              </a:rPr>
              <a:t>conversion operator</a:t>
            </a:r>
            <a:r>
              <a:rPr lang="en-US" sz="3200" dirty="0">
                <a:solidFill>
                  <a:srgbClr val="000000"/>
                </a:solidFill>
              </a:rPr>
              <a:t> (also called a </a:t>
            </a:r>
            <a:r>
              <a:rPr lang="en-US" sz="3200" i="1" dirty="0">
                <a:solidFill>
                  <a:srgbClr val="000000"/>
                </a:solidFill>
              </a:rPr>
              <a:t>cast operator</a:t>
            </a:r>
            <a:r>
              <a:rPr lang="en-US" sz="3200" dirty="0">
                <a:solidFill>
                  <a:srgbClr val="000000"/>
                </a:solidFill>
              </a:rPr>
              <a:t>) can be used to convert an object of one class to another type.</a:t>
            </a:r>
          </a:p>
          <a:p>
            <a:pPr eaLnBrk="1" hangingPunct="1">
              <a:lnSpc>
                <a:spcPct val="80000"/>
              </a:lnSpc>
              <a:defRPr/>
            </a:pPr>
            <a:r>
              <a:rPr lang="en-US" sz="3200" dirty="0">
                <a:solidFill>
                  <a:srgbClr val="000000"/>
                </a:solidFill>
              </a:rPr>
              <a:t>Such a conversion operator must be a </a:t>
            </a:r>
            <a:r>
              <a:rPr lang="en-US" sz="3200" i="1" dirty="0">
                <a:solidFill>
                  <a:srgbClr val="000000"/>
                </a:solidFill>
              </a:rPr>
              <a:t>non-</a:t>
            </a:r>
            <a:r>
              <a:rPr lang="en-US" sz="3200" i="1" dirty="0">
                <a:solidFill>
                  <a:srgbClr val="000000"/>
                </a:solidFill>
                <a:latin typeface="Consolas" panose="020B0609020204030204" pitchFamily="49" charset="0"/>
              </a:rPr>
              <a:t>static</a:t>
            </a:r>
            <a:r>
              <a:rPr lang="en-US" sz="3200" i="1" dirty="0">
                <a:solidFill>
                  <a:srgbClr val="000000"/>
                </a:solidFill>
              </a:rPr>
              <a:t> member function.</a:t>
            </a:r>
          </a:p>
          <a:p>
            <a:pPr>
              <a:lnSpc>
                <a:spcPct val="80000"/>
              </a:lnSpc>
              <a:defRPr/>
            </a:pPr>
            <a:r>
              <a:rPr lang="en-US" sz="3000" dirty="0" err="1">
                <a:solidFill>
                  <a:srgbClr val="000000"/>
                </a:solidFill>
                <a:latin typeface="Consolas" panose="020B0609020204030204" pitchFamily="49" charset="0"/>
              </a:rPr>
              <a:t>MyClass</a:t>
            </a:r>
            <a:r>
              <a:rPr lang="en-US" sz="3000" dirty="0">
                <a:solidFill>
                  <a:srgbClr val="000000"/>
                </a:solidFill>
                <a:latin typeface="Consolas" panose="020B0609020204030204" pitchFamily="49" charset="0"/>
              </a:rPr>
              <a:t>::</a:t>
            </a:r>
            <a:r>
              <a:rPr lang="en-US" sz="3000" dirty="0">
                <a:solidFill>
                  <a:srgbClr val="0000FF"/>
                </a:solidFill>
                <a:latin typeface="Consolas" panose="020B0609020204030204" pitchFamily="49" charset="0"/>
              </a:rPr>
              <a:t>operator</a:t>
            </a:r>
            <a:r>
              <a:rPr lang="en-US" sz="3000" dirty="0">
                <a:solidFill>
                  <a:srgbClr val="000000"/>
                </a:solidFill>
                <a:latin typeface="Consolas" panose="020B0609020204030204" pitchFamily="49" charset="0"/>
              </a:rPr>
              <a:t> string() </a:t>
            </a:r>
            <a:r>
              <a:rPr lang="en-US" sz="3000" dirty="0">
                <a:solidFill>
                  <a:srgbClr val="0000FF"/>
                </a:solidFill>
                <a:latin typeface="Consolas" panose="020B0609020204030204" pitchFamily="49" charset="0"/>
              </a:rPr>
              <a:t>const</a:t>
            </a:r>
            <a:r>
              <a:rPr lang="en-US" sz="3000" dirty="0">
                <a:solidFill>
                  <a:srgbClr val="000000"/>
                </a:solidFill>
                <a:latin typeface="Consolas" panose="020B0609020204030204" pitchFamily="49" charset="0"/>
              </a:rPr>
              <a:t>;</a:t>
            </a:r>
          </a:p>
          <a:p>
            <a:pPr lvl="1">
              <a:lnSpc>
                <a:spcPct val="80000"/>
              </a:lnSpc>
              <a:defRPr/>
            </a:pPr>
            <a:r>
              <a:rPr lang="en-US" sz="2800" dirty="0">
                <a:solidFill>
                  <a:srgbClr val="000000"/>
                </a:solidFill>
              </a:rPr>
              <a:t>Declares an overloaded cast operator function for converting an object of class </a:t>
            </a:r>
            <a:r>
              <a:rPr lang="en-US" sz="2800" dirty="0">
                <a:solidFill>
                  <a:srgbClr val="000000"/>
                </a:solidFill>
                <a:latin typeface="Consolas" panose="020B0609020204030204" pitchFamily="49" charset="0"/>
              </a:rPr>
              <a:t>MyClass</a:t>
            </a:r>
            <a:r>
              <a:rPr lang="en-US" sz="2800" dirty="0">
                <a:solidFill>
                  <a:srgbClr val="000000"/>
                </a:solidFill>
              </a:rPr>
              <a:t> into a temporary </a:t>
            </a:r>
            <a:r>
              <a:rPr lang="en-US" sz="2800" dirty="0">
                <a:solidFill>
                  <a:srgbClr val="000000"/>
                </a:solidFill>
                <a:latin typeface="Consolas" panose="020B0609020204030204" pitchFamily="49" charset="0"/>
              </a:rPr>
              <a:t>string</a:t>
            </a:r>
            <a:r>
              <a:rPr lang="en-US" sz="2800" dirty="0">
                <a:solidFill>
                  <a:srgbClr val="000000"/>
                </a:solidFill>
              </a:rPr>
              <a:t>.</a:t>
            </a:r>
          </a:p>
          <a:p>
            <a:pPr lvl="1">
              <a:lnSpc>
                <a:spcPct val="80000"/>
              </a:lnSpc>
              <a:defRPr/>
            </a:pPr>
            <a:r>
              <a:rPr lang="en-US" sz="2800" dirty="0">
                <a:solidFill>
                  <a:srgbClr val="000000"/>
                </a:solidFill>
              </a:rPr>
              <a:t>The operator function is declared </a:t>
            </a:r>
            <a:r>
              <a:rPr lang="en-US" sz="2800" dirty="0">
                <a:solidFill>
                  <a:srgbClr val="000000"/>
                </a:solidFill>
                <a:latin typeface="Consolas" panose="020B0609020204030204" pitchFamily="49" charset="0"/>
              </a:rPr>
              <a:t>const</a:t>
            </a:r>
            <a:r>
              <a:rPr lang="en-US" sz="2800" dirty="0">
                <a:solidFill>
                  <a:srgbClr val="000000"/>
                </a:solidFill>
              </a:rPr>
              <a:t> because it does </a:t>
            </a:r>
            <a:r>
              <a:rPr lang="en-US" sz="2800" i="1" dirty="0">
                <a:solidFill>
                  <a:srgbClr val="000000"/>
                </a:solidFill>
              </a:rPr>
              <a:t>not</a:t>
            </a:r>
            <a:r>
              <a:rPr lang="en-US" sz="2800" dirty="0">
                <a:solidFill>
                  <a:srgbClr val="000000"/>
                </a:solidFill>
              </a:rPr>
              <a:t> modify the original object.</a:t>
            </a:r>
          </a:p>
        </p:txBody>
      </p:sp>
      <p:sp>
        <p:nvSpPr>
          <p:cNvPr id="1003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1741159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10.12  </a:t>
            </a:r>
            <a:r>
              <a:rPr lang="en-US" dirty="0">
                <a:solidFill>
                  <a:srgbClr val="3380E6"/>
                </a:solidFill>
                <a:latin typeface="Arial"/>
              </a:rPr>
              <a:t>Converting between Types (cont.)</a:t>
            </a:r>
          </a:p>
        </p:txBody>
      </p:sp>
      <p:sp>
        <p:nvSpPr>
          <p:cNvPr id="133123" name="Text Placeholder 2"/>
          <p:cNvSpPr>
            <a:spLocks noGrp="1"/>
          </p:cNvSpPr>
          <p:nvPr>
            <p:ph type="body" idx="1"/>
          </p:nvPr>
        </p:nvSpPr>
        <p:spPr/>
        <p:txBody>
          <a:bodyPr/>
          <a:lstStyle/>
          <a:p>
            <a:pPr eaLnBrk="1" hangingPunct="1">
              <a:lnSpc>
                <a:spcPct val="80000"/>
              </a:lnSpc>
            </a:pPr>
            <a:r>
              <a:rPr lang="en-US" altLang="en-US" sz="3600" dirty="0">
                <a:solidFill>
                  <a:srgbClr val="000000"/>
                </a:solidFill>
              </a:rPr>
              <a:t>The return type of an overloaded </a:t>
            </a:r>
            <a:r>
              <a:rPr lang="en-US" altLang="en-US" sz="3600" dirty="0">
                <a:solidFill>
                  <a:srgbClr val="0000FF"/>
                </a:solidFill>
              </a:rPr>
              <a:t>cast operator function</a:t>
            </a:r>
            <a:r>
              <a:rPr lang="en-US" altLang="en-US" sz="3600" dirty="0">
                <a:solidFill>
                  <a:srgbClr val="000000"/>
                </a:solidFill>
              </a:rPr>
              <a:t> is implicitly the type to which the object is being converted.</a:t>
            </a:r>
          </a:p>
          <a:p>
            <a:pPr eaLnBrk="1" hangingPunct="1">
              <a:lnSpc>
                <a:spcPct val="80000"/>
              </a:lnSpc>
            </a:pPr>
            <a:r>
              <a:rPr lang="en-US" altLang="en-US" sz="3600" dirty="0">
                <a:solidFill>
                  <a:srgbClr val="000000"/>
                </a:solidFill>
              </a:rPr>
              <a:t>If </a:t>
            </a:r>
            <a:r>
              <a:rPr lang="en-US" altLang="en-US" sz="3600" dirty="0">
                <a:solidFill>
                  <a:srgbClr val="000000"/>
                </a:solidFill>
                <a:latin typeface="Consolas" panose="020B0609020204030204" pitchFamily="49" charset="0"/>
              </a:rPr>
              <a:t>s</a:t>
            </a:r>
            <a:r>
              <a:rPr lang="en-US" altLang="en-US" sz="3600" dirty="0">
                <a:solidFill>
                  <a:srgbClr val="000000"/>
                </a:solidFill>
              </a:rPr>
              <a:t> is a class object, when the compiler sees the expression </a:t>
            </a:r>
            <a:r>
              <a:rPr lang="en-US" altLang="en-US" sz="3600" dirty="0" err="1">
                <a:solidFill>
                  <a:srgbClr val="000000"/>
                </a:solidFill>
                <a:latin typeface="Consolas" panose="020B0609020204030204" pitchFamily="49" charset="0"/>
              </a:rPr>
              <a:t>static_cast</a:t>
            </a:r>
            <a:r>
              <a:rPr lang="en-US" altLang="en-US" sz="3600" dirty="0">
                <a:solidFill>
                  <a:srgbClr val="000000"/>
                </a:solidFill>
                <a:latin typeface="Consolas" panose="020B0609020204030204" pitchFamily="49" charset="0"/>
              </a:rPr>
              <a:t>&lt;string&gt;(s)</a:t>
            </a:r>
            <a:r>
              <a:rPr lang="en-US" altLang="en-US" sz="3600" dirty="0">
                <a:solidFill>
                  <a:srgbClr val="000000"/>
                </a:solidFill>
              </a:rPr>
              <a:t>, the compiler generates the call </a:t>
            </a:r>
          </a:p>
          <a:p>
            <a:pPr lvl="2" eaLnBrk="1" hangingPunct="1">
              <a:lnSpc>
                <a:spcPct val="80000"/>
              </a:lnSpc>
            </a:pPr>
            <a:r>
              <a:rPr lang="en-US" altLang="en-US" sz="2800" dirty="0" err="1">
                <a:solidFill>
                  <a:srgbClr val="000000"/>
                </a:solidFill>
                <a:latin typeface="Consolas" panose="020B0609020204030204" pitchFamily="49" charset="0"/>
              </a:rPr>
              <a:t>s.operator</a:t>
            </a:r>
            <a:r>
              <a:rPr lang="en-US" altLang="en-US" sz="2800" dirty="0">
                <a:solidFill>
                  <a:srgbClr val="000000"/>
                </a:solidFill>
                <a:latin typeface="Consolas" panose="020B0609020204030204" pitchFamily="49" charset="0"/>
              </a:rPr>
              <a:t> string()</a:t>
            </a:r>
          </a:p>
        </p:txBody>
      </p:sp>
      <p:sp>
        <p:nvSpPr>
          <p:cNvPr id="1013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2209972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10.12  </a:t>
            </a:r>
            <a:r>
              <a:rPr lang="en-US" dirty="0">
                <a:solidFill>
                  <a:srgbClr val="3380E6"/>
                </a:solidFill>
                <a:latin typeface="Arial"/>
              </a:rPr>
              <a:t>Converting between Types (cont.)</a:t>
            </a:r>
          </a:p>
        </p:txBody>
      </p:sp>
      <p:sp>
        <p:nvSpPr>
          <p:cNvPr id="125955"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rPr>
              <a:t>Overloaded Cast Operator Functions</a:t>
            </a:r>
          </a:p>
          <a:p>
            <a:pPr eaLnBrk="1" hangingPunct="1">
              <a:lnSpc>
                <a:spcPct val="80000"/>
              </a:lnSpc>
              <a:defRPr/>
            </a:pPr>
            <a:r>
              <a:rPr lang="en-US" sz="3200" dirty="0">
                <a:solidFill>
                  <a:srgbClr val="000000"/>
                </a:solidFill>
              </a:rPr>
              <a:t>Overloaded cast operator functions can be defined to convert objects of user-defined types into fundamental types or into objects of other user-defined types.</a:t>
            </a:r>
          </a:p>
          <a:p>
            <a:pPr marL="109537" indent="0">
              <a:lnSpc>
                <a:spcPct val="80000"/>
              </a:lnSpc>
              <a:buNone/>
              <a:defRPr/>
            </a:pPr>
            <a:r>
              <a:rPr lang="en-US" sz="3200" b="1" i="1" dirty="0">
                <a:solidFill>
                  <a:srgbClr val="000000"/>
                </a:solidFill>
              </a:rPr>
              <a:t>Implicit Calls to Cast Operators and Conversion Constructors</a:t>
            </a:r>
          </a:p>
          <a:p>
            <a:pPr eaLnBrk="1" hangingPunct="1">
              <a:lnSpc>
                <a:spcPct val="80000"/>
              </a:lnSpc>
              <a:defRPr/>
            </a:pPr>
            <a:r>
              <a:rPr lang="en-US" sz="3200" dirty="0">
                <a:solidFill>
                  <a:srgbClr val="000000"/>
                </a:solidFill>
              </a:rPr>
              <a:t>One of the nice features of cast operators and conversion constructors is that, when necessary, the compiler can call these functions </a:t>
            </a:r>
            <a:r>
              <a:rPr lang="en-US" sz="3200" i="1" dirty="0">
                <a:solidFill>
                  <a:srgbClr val="000000"/>
                </a:solidFill>
              </a:rPr>
              <a:t>implicitly</a:t>
            </a:r>
            <a:r>
              <a:rPr lang="en-US" sz="3200" dirty="0">
                <a:solidFill>
                  <a:srgbClr val="000000"/>
                </a:solidFill>
              </a:rPr>
              <a:t> to create </a:t>
            </a:r>
            <a:r>
              <a:rPr lang="en-US" sz="3200" i="1" dirty="0">
                <a:solidFill>
                  <a:srgbClr val="000000"/>
                </a:solidFill>
              </a:rPr>
              <a:t>temporary objects</a:t>
            </a:r>
            <a:r>
              <a:rPr lang="en-US" sz="3200" dirty="0">
                <a:solidFill>
                  <a:srgbClr val="000000"/>
                </a:solidFill>
              </a:rPr>
              <a:t>.</a:t>
            </a:r>
          </a:p>
        </p:txBody>
      </p:sp>
      <p:sp>
        <p:nvSpPr>
          <p:cNvPr id="1013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0469431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71513"/>
            <a:ext cx="12192000" cy="55133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0039358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10.13  </a:t>
            </a:r>
            <a:r>
              <a:rPr lang="en-US" dirty="0">
                <a:solidFill>
                  <a:srgbClr val="3380E6"/>
                </a:solidFill>
                <a:latin typeface="Arial"/>
              </a:rPr>
              <a:t> </a:t>
            </a:r>
            <a:r>
              <a:rPr lang="en-US" dirty="0">
                <a:solidFill>
                  <a:srgbClr val="3380E6"/>
                </a:solidFill>
                <a:latin typeface="Consolas" panose="020B0609020204030204" pitchFamily="49" charset="0"/>
              </a:rPr>
              <a:t>explicit</a:t>
            </a:r>
            <a:r>
              <a:rPr lang="en-US" dirty="0">
                <a:solidFill>
                  <a:srgbClr val="3380E6"/>
                </a:solidFill>
                <a:latin typeface="Arial"/>
              </a:rPr>
              <a:t> Constructors and Conversion Operators</a:t>
            </a:r>
          </a:p>
        </p:txBody>
      </p:sp>
      <p:sp>
        <p:nvSpPr>
          <p:cNvPr id="136195"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Recall that we’ve been declaring as </a:t>
            </a:r>
            <a:r>
              <a:rPr lang="en-US" altLang="en-US" sz="2800" dirty="0">
                <a:solidFill>
                  <a:srgbClr val="000000"/>
                </a:solidFill>
                <a:latin typeface="Consolas" panose="020B0609020204030204" pitchFamily="49" charset="0"/>
              </a:rPr>
              <a:t>explicit</a:t>
            </a:r>
            <a:r>
              <a:rPr lang="en-US" altLang="en-US" sz="2800" dirty="0">
                <a:solidFill>
                  <a:srgbClr val="000000"/>
                </a:solidFill>
              </a:rPr>
              <a:t> every constructor that can be called with one argument. </a:t>
            </a:r>
          </a:p>
          <a:p>
            <a:pPr eaLnBrk="1" hangingPunct="1">
              <a:lnSpc>
                <a:spcPct val="80000"/>
              </a:lnSpc>
            </a:pPr>
            <a:r>
              <a:rPr lang="en-US" altLang="en-US" sz="2800" dirty="0">
                <a:solidFill>
                  <a:srgbClr val="000000"/>
                </a:solidFill>
              </a:rPr>
              <a:t>With the exception of copy constructors, any constructor that can be called with a </a:t>
            </a:r>
            <a:r>
              <a:rPr lang="en-US" altLang="en-US" sz="2800" i="1" dirty="0">
                <a:solidFill>
                  <a:srgbClr val="000000"/>
                </a:solidFill>
              </a:rPr>
              <a:t>single argument </a:t>
            </a:r>
            <a:r>
              <a:rPr lang="en-US" altLang="en-US" sz="2800" dirty="0">
                <a:solidFill>
                  <a:srgbClr val="000000"/>
                </a:solidFill>
              </a:rPr>
              <a:t>and is not declared </a:t>
            </a:r>
            <a:r>
              <a:rPr lang="en-US" altLang="en-US" sz="2800" dirty="0">
                <a:solidFill>
                  <a:srgbClr val="000000"/>
                </a:solidFill>
                <a:latin typeface="Consolas" panose="020B0609020204030204" pitchFamily="49" charset="0"/>
              </a:rPr>
              <a:t>explicit</a:t>
            </a:r>
            <a:r>
              <a:rPr lang="en-US" altLang="en-US" sz="2800" dirty="0">
                <a:solidFill>
                  <a:srgbClr val="000000"/>
                </a:solidFill>
              </a:rPr>
              <a:t> can be used by the compiler to perform an </a:t>
            </a:r>
            <a:r>
              <a:rPr lang="en-US" altLang="en-US" sz="2800" i="1" dirty="0">
                <a:solidFill>
                  <a:srgbClr val="000000"/>
                </a:solidFill>
              </a:rPr>
              <a:t>implicit conversion</a:t>
            </a:r>
            <a:r>
              <a:rPr lang="en-US" altLang="en-US" sz="2800" dirty="0">
                <a:solidFill>
                  <a:srgbClr val="000000"/>
                </a:solidFill>
              </a:rPr>
              <a:t>. </a:t>
            </a:r>
          </a:p>
          <a:p>
            <a:pPr eaLnBrk="1" hangingPunct="1">
              <a:lnSpc>
                <a:spcPct val="80000"/>
              </a:lnSpc>
            </a:pPr>
            <a:r>
              <a:rPr lang="en-US" altLang="en-US" sz="2800" dirty="0">
                <a:solidFill>
                  <a:srgbClr val="000000"/>
                </a:solidFill>
              </a:rPr>
              <a:t>The conversion is automatic and you need not use a cast operator.</a:t>
            </a:r>
          </a:p>
          <a:p>
            <a:pPr eaLnBrk="1" hangingPunct="1">
              <a:lnSpc>
                <a:spcPct val="80000"/>
              </a:lnSpc>
            </a:pPr>
            <a:r>
              <a:rPr lang="en-US" altLang="en-US" sz="2800" dirty="0">
                <a:solidFill>
                  <a:srgbClr val="000000"/>
                </a:solidFill>
              </a:rPr>
              <a:t>Sometimes implicit conversions are undesirable or error-prone.</a:t>
            </a:r>
          </a:p>
          <a:p>
            <a:pPr lvl="1">
              <a:lnSpc>
                <a:spcPct val="80000"/>
              </a:lnSpc>
            </a:pPr>
            <a:r>
              <a:rPr lang="en-US" altLang="en-US" sz="2400" dirty="0">
                <a:solidFill>
                  <a:srgbClr val="000000"/>
                </a:solidFill>
              </a:rPr>
              <a:t>Our </a:t>
            </a:r>
            <a:r>
              <a:rPr lang="en-US" altLang="en-US" sz="2400" dirty="0">
                <a:solidFill>
                  <a:srgbClr val="000000"/>
                </a:solidFill>
                <a:latin typeface="Consolas" panose="020B0609020204030204" pitchFamily="49" charset="0"/>
              </a:rPr>
              <a:t>Array</a:t>
            </a:r>
            <a:r>
              <a:rPr lang="en-US" altLang="en-US" sz="2400" dirty="0">
                <a:solidFill>
                  <a:srgbClr val="000000"/>
                </a:solidFill>
              </a:rPr>
              <a:t> class in Fig. 10.10 defines a constructor that takes a single </a:t>
            </a:r>
            <a:r>
              <a:rPr lang="en-US" altLang="en-US" sz="2400" dirty="0" err="1">
                <a:solidFill>
                  <a:srgbClr val="000000"/>
                </a:solidFill>
                <a:latin typeface="Consolas" panose="020B0609020204030204" pitchFamily="49" charset="0"/>
              </a:rPr>
              <a:t>int</a:t>
            </a:r>
            <a:r>
              <a:rPr lang="en-US" altLang="en-US" sz="2400" dirty="0">
                <a:solidFill>
                  <a:srgbClr val="000000"/>
                </a:solidFill>
              </a:rPr>
              <a:t> argument.</a:t>
            </a:r>
          </a:p>
          <a:p>
            <a:pPr lvl="1">
              <a:lnSpc>
                <a:spcPct val="80000"/>
              </a:lnSpc>
            </a:pPr>
            <a:r>
              <a:rPr lang="en-US" altLang="en-US" sz="2400" dirty="0">
                <a:solidFill>
                  <a:srgbClr val="000000"/>
                </a:solidFill>
              </a:rPr>
              <a:t>The intent of this constructor is to create an </a:t>
            </a:r>
            <a:r>
              <a:rPr lang="en-US" altLang="en-US" sz="2400" dirty="0">
                <a:solidFill>
                  <a:srgbClr val="000000"/>
                </a:solidFill>
                <a:latin typeface="Consolas" panose="020B0609020204030204" pitchFamily="49" charset="0"/>
              </a:rPr>
              <a:t>Array</a:t>
            </a:r>
            <a:r>
              <a:rPr lang="en-US" altLang="en-US" sz="2400" dirty="0">
                <a:solidFill>
                  <a:srgbClr val="000000"/>
                </a:solidFill>
              </a:rPr>
              <a:t> object containing the number of elements specified by the </a:t>
            </a:r>
            <a:r>
              <a:rPr lang="en-US" altLang="en-US" sz="2400" dirty="0" err="1">
                <a:solidFill>
                  <a:srgbClr val="000000"/>
                </a:solidFill>
                <a:latin typeface="Consolas" panose="020B0609020204030204" pitchFamily="49" charset="0"/>
              </a:rPr>
              <a:t>int</a:t>
            </a:r>
            <a:r>
              <a:rPr lang="en-US" altLang="en-US" sz="2400" dirty="0">
                <a:solidFill>
                  <a:srgbClr val="000000"/>
                </a:solidFill>
              </a:rPr>
              <a:t> argument.</a:t>
            </a:r>
          </a:p>
          <a:p>
            <a:pPr lvl="1">
              <a:lnSpc>
                <a:spcPct val="80000"/>
              </a:lnSpc>
            </a:pPr>
            <a:r>
              <a:rPr lang="en-US" altLang="en-US" sz="2400" dirty="0">
                <a:solidFill>
                  <a:srgbClr val="000000"/>
                </a:solidFill>
              </a:rPr>
              <a:t>However, if this constructor were not declared </a:t>
            </a:r>
            <a:r>
              <a:rPr lang="en-US" altLang="en-US" sz="2400" dirty="0">
                <a:solidFill>
                  <a:srgbClr val="000000"/>
                </a:solidFill>
                <a:latin typeface="Consolas" panose="020B0609020204030204" pitchFamily="49" charset="0"/>
              </a:rPr>
              <a:t>explicit</a:t>
            </a:r>
            <a:r>
              <a:rPr lang="en-US" altLang="en-US" sz="2400" dirty="0">
                <a:solidFill>
                  <a:srgbClr val="000000"/>
                </a:solidFill>
              </a:rPr>
              <a:t> it could be misused by the compiler to perform an </a:t>
            </a:r>
            <a:r>
              <a:rPr lang="en-US" altLang="en-US" sz="2400" i="1" dirty="0">
                <a:solidFill>
                  <a:srgbClr val="000000"/>
                </a:solidFill>
              </a:rPr>
              <a:t>implicit</a:t>
            </a:r>
            <a:r>
              <a:rPr lang="en-US" altLang="en-US" sz="2400" dirty="0">
                <a:solidFill>
                  <a:srgbClr val="000000"/>
                </a:solidFill>
              </a:rPr>
              <a:t> </a:t>
            </a:r>
            <a:r>
              <a:rPr lang="en-US" altLang="en-US" sz="2400" i="1" dirty="0">
                <a:solidFill>
                  <a:srgbClr val="000000"/>
                </a:solidFill>
              </a:rPr>
              <a:t>conversion</a:t>
            </a:r>
            <a:r>
              <a:rPr lang="en-US" altLang="en-US" sz="2400" dirty="0">
                <a:solidFill>
                  <a:srgbClr val="000000"/>
                </a:solidFill>
              </a:rPr>
              <a:t>.</a:t>
            </a:r>
          </a:p>
        </p:txBody>
      </p:sp>
      <p:sp>
        <p:nvSpPr>
          <p:cNvPr id="13722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51656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81013"/>
            <a:ext cx="12192000" cy="58943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2889718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6538"/>
            <a:ext cx="12192000" cy="38433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81265376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10.13  </a:t>
            </a:r>
            <a:r>
              <a:rPr lang="en-US" dirty="0">
                <a:solidFill>
                  <a:srgbClr val="3380E6"/>
                </a:solidFill>
                <a:latin typeface="Arial"/>
              </a:rPr>
              <a:t> </a:t>
            </a:r>
            <a:r>
              <a:rPr lang="en-US" dirty="0">
                <a:solidFill>
                  <a:srgbClr val="3380E6"/>
                </a:solidFill>
                <a:latin typeface="Consolas" panose="020B0609020204030204" pitchFamily="49" charset="0"/>
              </a:rPr>
              <a:t>explicit</a:t>
            </a:r>
            <a:r>
              <a:rPr lang="en-US" dirty="0">
                <a:solidFill>
                  <a:srgbClr val="3380E6"/>
                </a:solidFill>
                <a:latin typeface="Arial"/>
              </a:rPr>
              <a:t> Constructors and Conversion Operators (cont.)</a:t>
            </a:r>
          </a:p>
        </p:txBody>
      </p:sp>
      <p:sp>
        <p:nvSpPr>
          <p:cNvPr id="138243"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The program (Fig. 10.12) uses the </a:t>
            </a:r>
            <a:r>
              <a:rPr lang="en-US" altLang="en-US" sz="2800" dirty="0">
                <a:solidFill>
                  <a:srgbClr val="000000"/>
                </a:solidFill>
                <a:latin typeface="Consolas" panose="020B0609020204030204" pitchFamily="49" charset="0"/>
              </a:rPr>
              <a:t>Array</a:t>
            </a:r>
            <a:r>
              <a:rPr lang="en-US" altLang="en-US" sz="2800" dirty="0">
                <a:solidFill>
                  <a:srgbClr val="000000"/>
                </a:solidFill>
              </a:rPr>
              <a:t> class of Figs. 10.10–10.11 to demonstrate an improper implicit conversion.</a:t>
            </a:r>
          </a:p>
          <a:p>
            <a:pPr eaLnBrk="1" hangingPunct="1">
              <a:lnSpc>
                <a:spcPct val="80000"/>
              </a:lnSpc>
            </a:pPr>
            <a:r>
              <a:rPr lang="en-US" altLang="en-US" sz="2800" dirty="0">
                <a:solidFill>
                  <a:srgbClr val="000000"/>
                </a:solidFill>
              </a:rPr>
              <a:t>Line 12 calls function </a:t>
            </a:r>
            <a:r>
              <a:rPr lang="en-US" altLang="en-US" sz="2800" dirty="0" err="1">
                <a:solidFill>
                  <a:srgbClr val="000000"/>
                </a:solidFill>
                <a:latin typeface="Consolas" panose="020B0609020204030204" pitchFamily="49" charset="0"/>
              </a:rPr>
              <a:t>outputArray</a:t>
            </a:r>
            <a:r>
              <a:rPr lang="en-US" altLang="en-US" sz="2800" dirty="0">
                <a:solidFill>
                  <a:srgbClr val="000000"/>
                </a:solidFill>
              </a:rPr>
              <a:t> with the </a:t>
            </a:r>
            <a:r>
              <a:rPr lang="en-US" altLang="en-US" sz="2800" dirty="0" err="1">
                <a:solidFill>
                  <a:srgbClr val="000000"/>
                </a:solidFill>
                <a:latin typeface="Consolas" panose="020B0609020204030204" pitchFamily="49" charset="0"/>
              </a:rPr>
              <a:t>int</a:t>
            </a:r>
            <a:r>
              <a:rPr lang="en-US" altLang="en-US" sz="2800" dirty="0">
                <a:solidFill>
                  <a:srgbClr val="000000"/>
                </a:solidFill>
              </a:rPr>
              <a:t> value </a:t>
            </a:r>
            <a:r>
              <a:rPr lang="en-US" altLang="en-US" sz="2800" dirty="0">
                <a:solidFill>
                  <a:srgbClr val="000000"/>
                </a:solidFill>
                <a:latin typeface="Consolas" panose="020B0609020204030204" pitchFamily="49" charset="0"/>
              </a:rPr>
              <a:t>3</a:t>
            </a:r>
            <a:r>
              <a:rPr lang="en-US" altLang="en-US" sz="2800" dirty="0">
                <a:solidFill>
                  <a:srgbClr val="000000"/>
                </a:solidFill>
              </a:rPr>
              <a:t> as an argument.</a:t>
            </a:r>
          </a:p>
          <a:p>
            <a:pPr eaLnBrk="1" hangingPunct="1">
              <a:lnSpc>
                <a:spcPct val="80000"/>
              </a:lnSpc>
            </a:pPr>
            <a:r>
              <a:rPr lang="en-US" altLang="en-US" sz="2800" dirty="0">
                <a:solidFill>
                  <a:srgbClr val="000000"/>
                </a:solidFill>
              </a:rPr>
              <a:t>This program does not contain a function called </a:t>
            </a:r>
            <a:r>
              <a:rPr lang="en-US" altLang="en-US" sz="2800" dirty="0" err="1">
                <a:solidFill>
                  <a:srgbClr val="000000"/>
                </a:solidFill>
                <a:latin typeface="Consolas" panose="020B0609020204030204" pitchFamily="49" charset="0"/>
              </a:rPr>
              <a:t>outputArray</a:t>
            </a:r>
            <a:r>
              <a:rPr lang="en-US" altLang="en-US" sz="2800" dirty="0">
                <a:solidFill>
                  <a:srgbClr val="000000"/>
                </a:solidFill>
              </a:rPr>
              <a:t> that takes an </a:t>
            </a:r>
            <a:r>
              <a:rPr lang="en-US" altLang="en-US" sz="2800" dirty="0" err="1">
                <a:solidFill>
                  <a:srgbClr val="000000"/>
                </a:solidFill>
                <a:latin typeface="Consolas" panose="020B0609020204030204" pitchFamily="49" charset="0"/>
              </a:rPr>
              <a:t>int</a:t>
            </a:r>
            <a:r>
              <a:rPr lang="en-US" altLang="en-US" sz="2800" dirty="0">
                <a:solidFill>
                  <a:srgbClr val="000000"/>
                </a:solidFill>
              </a:rPr>
              <a:t> argument.</a:t>
            </a:r>
          </a:p>
          <a:p>
            <a:pPr lvl="1" eaLnBrk="1" hangingPunct="1">
              <a:lnSpc>
                <a:spcPct val="80000"/>
              </a:lnSpc>
            </a:pPr>
            <a:r>
              <a:rPr lang="en-US" altLang="en-US" sz="2400" dirty="0">
                <a:solidFill>
                  <a:srgbClr val="000000"/>
                </a:solidFill>
              </a:rPr>
              <a:t>The compiler determines whether class </a:t>
            </a:r>
            <a:r>
              <a:rPr lang="en-US" altLang="en-US" sz="2400" dirty="0">
                <a:solidFill>
                  <a:srgbClr val="000000"/>
                </a:solidFill>
                <a:latin typeface="Consolas" panose="020B0609020204030204" pitchFamily="49" charset="0"/>
              </a:rPr>
              <a:t>Array</a:t>
            </a:r>
            <a:r>
              <a:rPr lang="en-US" altLang="en-US" sz="2400" dirty="0">
                <a:solidFill>
                  <a:srgbClr val="000000"/>
                </a:solidFill>
              </a:rPr>
              <a:t> provides a conversion constructor that can convert an </a:t>
            </a:r>
            <a:r>
              <a:rPr lang="en-US" altLang="en-US" sz="2400" dirty="0" err="1">
                <a:solidFill>
                  <a:srgbClr val="000000"/>
                </a:solidFill>
                <a:latin typeface="Consolas" panose="020B0609020204030204" pitchFamily="49" charset="0"/>
              </a:rPr>
              <a:t>int</a:t>
            </a:r>
            <a:r>
              <a:rPr lang="en-US" altLang="en-US" sz="2400" dirty="0">
                <a:solidFill>
                  <a:srgbClr val="000000"/>
                </a:solidFill>
              </a:rPr>
              <a:t> into an </a:t>
            </a:r>
            <a:r>
              <a:rPr lang="en-US" altLang="en-US" sz="2400" dirty="0">
                <a:solidFill>
                  <a:srgbClr val="000000"/>
                </a:solidFill>
                <a:latin typeface="Consolas" panose="020B0609020204030204" pitchFamily="49" charset="0"/>
              </a:rPr>
              <a:t>Array</a:t>
            </a:r>
            <a:r>
              <a:rPr lang="en-US" altLang="en-US" sz="2400" dirty="0">
                <a:solidFill>
                  <a:srgbClr val="000000"/>
                </a:solidFill>
              </a:rPr>
              <a:t>.</a:t>
            </a:r>
          </a:p>
          <a:p>
            <a:pPr lvl="1" eaLnBrk="1" hangingPunct="1">
              <a:lnSpc>
                <a:spcPct val="80000"/>
              </a:lnSpc>
            </a:pPr>
            <a:r>
              <a:rPr lang="en-US" altLang="en-US" sz="2400" dirty="0">
                <a:solidFill>
                  <a:srgbClr val="000000"/>
                </a:solidFill>
              </a:rPr>
              <a:t>The compiler assumes the </a:t>
            </a:r>
            <a:r>
              <a:rPr lang="en-US" altLang="en-US" sz="2400" dirty="0">
                <a:solidFill>
                  <a:srgbClr val="000000"/>
                </a:solidFill>
                <a:latin typeface="Consolas" panose="020B0609020204030204" pitchFamily="49" charset="0"/>
              </a:rPr>
              <a:t>Array</a:t>
            </a:r>
            <a:r>
              <a:rPr lang="en-US" altLang="en-US" sz="2400" dirty="0">
                <a:solidFill>
                  <a:srgbClr val="000000"/>
                </a:solidFill>
              </a:rPr>
              <a:t> constructor that receives a single </a:t>
            </a:r>
            <a:r>
              <a:rPr lang="en-US" altLang="en-US" sz="2400" dirty="0" err="1">
                <a:solidFill>
                  <a:srgbClr val="000000"/>
                </a:solidFill>
                <a:latin typeface="Consolas" panose="020B0609020204030204" pitchFamily="49" charset="0"/>
              </a:rPr>
              <a:t>int</a:t>
            </a:r>
            <a:r>
              <a:rPr lang="en-US" altLang="en-US" sz="2400" dirty="0">
                <a:solidFill>
                  <a:srgbClr val="000000"/>
                </a:solidFill>
              </a:rPr>
              <a:t> is a conversion constructor and uses it to convert the argument </a:t>
            </a:r>
            <a:r>
              <a:rPr lang="en-US" altLang="en-US" sz="2400" dirty="0">
                <a:solidFill>
                  <a:srgbClr val="000000"/>
                </a:solidFill>
                <a:latin typeface="Consolas" panose="020B0609020204030204" pitchFamily="49" charset="0"/>
              </a:rPr>
              <a:t>3</a:t>
            </a:r>
            <a:r>
              <a:rPr lang="en-US" altLang="en-US" sz="2400" dirty="0">
                <a:solidFill>
                  <a:srgbClr val="000000"/>
                </a:solidFill>
              </a:rPr>
              <a:t> into a temporary </a:t>
            </a:r>
            <a:r>
              <a:rPr lang="en-US" altLang="en-US" sz="2400" dirty="0">
                <a:solidFill>
                  <a:srgbClr val="000000"/>
                </a:solidFill>
                <a:latin typeface="Consolas" panose="020B0609020204030204" pitchFamily="49" charset="0"/>
              </a:rPr>
              <a:t>Array</a:t>
            </a:r>
            <a:r>
              <a:rPr lang="en-US" altLang="en-US" sz="2400" dirty="0">
                <a:solidFill>
                  <a:srgbClr val="000000"/>
                </a:solidFill>
              </a:rPr>
              <a:t> object that contains three elements.</a:t>
            </a:r>
          </a:p>
          <a:p>
            <a:pPr lvl="1" eaLnBrk="1" hangingPunct="1">
              <a:lnSpc>
                <a:spcPct val="80000"/>
              </a:lnSpc>
            </a:pPr>
            <a:r>
              <a:rPr lang="en-US" altLang="en-US" sz="2400" dirty="0">
                <a:solidFill>
                  <a:srgbClr val="000000"/>
                </a:solidFill>
              </a:rPr>
              <a:t>Then, the compiler passes the temporary </a:t>
            </a:r>
            <a:r>
              <a:rPr lang="en-US" altLang="en-US" sz="2400" dirty="0">
                <a:solidFill>
                  <a:srgbClr val="000000"/>
                </a:solidFill>
                <a:latin typeface="Consolas" panose="020B0609020204030204" pitchFamily="49" charset="0"/>
              </a:rPr>
              <a:t>Array</a:t>
            </a:r>
            <a:r>
              <a:rPr lang="en-US" altLang="en-US" sz="2400" dirty="0">
                <a:solidFill>
                  <a:srgbClr val="000000"/>
                </a:solidFill>
              </a:rPr>
              <a:t> object to function </a:t>
            </a:r>
            <a:r>
              <a:rPr lang="en-US" altLang="en-US" sz="2400" dirty="0" err="1">
                <a:solidFill>
                  <a:srgbClr val="000000"/>
                </a:solidFill>
                <a:latin typeface="Consolas" panose="020B0609020204030204" pitchFamily="49" charset="0"/>
              </a:rPr>
              <a:t>outputArray</a:t>
            </a:r>
            <a:r>
              <a:rPr lang="en-US" altLang="en-US" sz="2400" dirty="0">
                <a:solidFill>
                  <a:srgbClr val="000000"/>
                </a:solidFill>
              </a:rPr>
              <a:t> to output the </a:t>
            </a:r>
            <a:r>
              <a:rPr lang="en-US" altLang="en-US" sz="2400" dirty="0">
                <a:solidFill>
                  <a:srgbClr val="000000"/>
                </a:solidFill>
                <a:latin typeface="Consolas" panose="020B0609020204030204" pitchFamily="49" charset="0"/>
              </a:rPr>
              <a:t>Array</a:t>
            </a:r>
            <a:r>
              <a:rPr lang="en-US" altLang="en-US" sz="2400" dirty="0">
                <a:solidFill>
                  <a:srgbClr val="000000"/>
                </a:solidFill>
              </a:rPr>
              <a:t>’s contents.</a:t>
            </a:r>
          </a:p>
        </p:txBody>
      </p:sp>
      <p:sp>
        <p:nvSpPr>
          <p:cNvPr id="1382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2949562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6857199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06563"/>
            <a:ext cx="12192000" cy="34432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4282378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10.13  </a:t>
            </a:r>
            <a:r>
              <a:rPr lang="en-US" dirty="0">
                <a:solidFill>
                  <a:srgbClr val="3380E6"/>
                </a:solidFill>
                <a:latin typeface="Arial"/>
              </a:rPr>
              <a:t> </a:t>
            </a:r>
            <a:r>
              <a:rPr lang="en-US" dirty="0">
                <a:solidFill>
                  <a:srgbClr val="3380E6"/>
                </a:solidFill>
                <a:latin typeface="Consolas" panose="020B0609020204030204" pitchFamily="49" charset="0"/>
              </a:rPr>
              <a:t>explicit</a:t>
            </a:r>
            <a:r>
              <a:rPr lang="en-US" dirty="0">
                <a:solidFill>
                  <a:srgbClr val="3380E6"/>
                </a:solidFill>
                <a:latin typeface="Arial"/>
              </a:rPr>
              <a:t> Constructors and Conversion Operators (cont.)</a:t>
            </a:r>
          </a:p>
        </p:txBody>
      </p:sp>
      <p:sp>
        <p:nvSpPr>
          <p:cNvPr id="133123" name="Text Placeholder 2"/>
          <p:cNvSpPr>
            <a:spLocks noGrp="1"/>
          </p:cNvSpPr>
          <p:nvPr>
            <p:ph type="body" idx="1"/>
          </p:nvPr>
        </p:nvSpPr>
        <p:spPr>
          <a:xfrm>
            <a:off x="609599" y="1447801"/>
            <a:ext cx="10919883" cy="4525963"/>
          </a:xfrm>
        </p:spPr>
        <p:txBody>
          <a:bodyPr/>
          <a:lstStyle/>
          <a:p>
            <a:pPr marL="109537" indent="0">
              <a:lnSpc>
                <a:spcPct val="90000"/>
              </a:lnSpc>
              <a:buNone/>
              <a:defRPr/>
            </a:pPr>
            <a:r>
              <a:rPr lang="en-US" sz="2200" b="1" i="1" dirty="0">
                <a:solidFill>
                  <a:srgbClr val="000000"/>
                </a:solidFill>
              </a:rPr>
              <a:t>Preventing Implicit Conversions with Single-Argument Constructors</a:t>
            </a:r>
          </a:p>
          <a:p>
            <a:pPr eaLnBrk="1" hangingPunct="1">
              <a:lnSpc>
                <a:spcPct val="90000"/>
              </a:lnSpc>
              <a:defRPr/>
            </a:pPr>
            <a:r>
              <a:rPr lang="en-US" sz="2200" dirty="0">
                <a:solidFill>
                  <a:srgbClr val="000000"/>
                </a:solidFill>
              </a:rPr>
              <a:t>The reason we’ve been declaring every single-argument constructor preceded by the keyword </a:t>
            </a:r>
            <a:r>
              <a:rPr lang="en-US" sz="2200" dirty="0">
                <a:solidFill>
                  <a:srgbClr val="0000FF"/>
                </a:solidFill>
                <a:latin typeface="Consolas" panose="020B0609020204030204" pitchFamily="49" charset="0"/>
              </a:rPr>
              <a:t>explicit</a:t>
            </a:r>
            <a:r>
              <a:rPr lang="en-US" sz="2200" dirty="0">
                <a:solidFill>
                  <a:srgbClr val="000000"/>
                </a:solidFill>
              </a:rPr>
              <a:t> is to </a:t>
            </a:r>
            <a:r>
              <a:rPr lang="en-US" sz="2200" i="1" dirty="0">
                <a:solidFill>
                  <a:srgbClr val="000000"/>
                </a:solidFill>
              </a:rPr>
              <a:t>suppress implicit conversions via conversion constructors when such conversions should not be allowed.</a:t>
            </a:r>
          </a:p>
          <a:p>
            <a:pPr eaLnBrk="1" hangingPunct="1">
              <a:lnSpc>
                <a:spcPct val="90000"/>
              </a:lnSpc>
              <a:defRPr/>
            </a:pPr>
            <a:r>
              <a:rPr lang="en-US" sz="2200" dirty="0">
                <a:solidFill>
                  <a:srgbClr val="000000"/>
                </a:solidFill>
              </a:rPr>
              <a:t>A constructor that is declared </a:t>
            </a:r>
            <a:r>
              <a:rPr lang="en-US" sz="2200" dirty="0">
                <a:solidFill>
                  <a:srgbClr val="000000"/>
                </a:solidFill>
                <a:latin typeface="Consolas" panose="020B0609020204030204" pitchFamily="49" charset="0"/>
              </a:rPr>
              <a:t>explicit</a:t>
            </a:r>
            <a:r>
              <a:rPr lang="en-US" sz="2200" dirty="0">
                <a:solidFill>
                  <a:srgbClr val="000000"/>
                </a:solidFill>
              </a:rPr>
              <a:t> cannot be used in an implicit conversion.</a:t>
            </a:r>
          </a:p>
          <a:p>
            <a:pPr eaLnBrk="1" hangingPunct="1">
              <a:lnSpc>
                <a:spcPct val="90000"/>
              </a:lnSpc>
              <a:defRPr/>
            </a:pPr>
            <a:r>
              <a:rPr lang="en-US" sz="2200" dirty="0">
                <a:solidFill>
                  <a:srgbClr val="000000"/>
                </a:solidFill>
              </a:rPr>
              <a:t>In the example if Figure 10.13, we use the original version of </a:t>
            </a:r>
            <a:r>
              <a:rPr lang="en-US" sz="2200" dirty="0">
                <a:solidFill>
                  <a:srgbClr val="000000"/>
                </a:solidFill>
                <a:latin typeface="Consolas" panose="020B0609020204030204" pitchFamily="49" charset="0"/>
              </a:rPr>
              <a:t>Array.h</a:t>
            </a:r>
            <a:r>
              <a:rPr lang="en-US" sz="2200" dirty="0">
                <a:solidFill>
                  <a:srgbClr val="000000"/>
                </a:solidFill>
              </a:rPr>
              <a:t> from Fig. 10.10, which included the keyword </a:t>
            </a:r>
            <a:r>
              <a:rPr lang="en-US" sz="2200" dirty="0">
                <a:solidFill>
                  <a:srgbClr val="000000"/>
                </a:solidFill>
                <a:latin typeface="Consolas" panose="020B0609020204030204" pitchFamily="49" charset="0"/>
              </a:rPr>
              <a:t>explicit</a:t>
            </a:r>
            <a:r>
              <a:rPr lang="en-US" sz="2200" dirty="0">
                <a:solidFill>
                  <a:srgbClr val="000000"/>
                </a:solidFill>
              </a:rPr>
              <a:t> in the declaration of the </a:t>
            </a:r>
            <a:r>
              <a:rPr lang="en-US" sz="2200" i="1" dirty="0">
                <a:solidFill>
                  <a:srgbClr val="000000"/>
                </a:solidFill>
              </a:rPr>
              <a:t>single-argument constructor</a:t>
            </a:r>
            <a:r>
              <a:rPr lang="en-US" sz="2200" dirty="0">
                <a:solidFill>
                  <a:srgbClr val="000000"/>
                </a:solidFill>
              </a:rPr>
              <a:t> in line 13.</a:t>
            </a:r>
          </a:p>
        </p:txBody>
      </p:sp>
      <p:sp>
        <p:nvSpPr>
          <p:cNvPr id="1402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57004211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10.13  </a:t>
            </a:r>
            <a:r>
              <a:rPr lang="en-US" dirty="0">
                <a:solidFill>
                  <a:srgbClr val="3380E6"/>
                </a:solidFill>
                <a:latin typeface="Arial"/>
              </a:rPr>
              <a:t> </a:t>
            </a:r>
            <a:r>
              <a:rPr lang="en-US" dirty="0">
                <a:solidFill>
                  <a:srgbClr val="3380E6"/>
                </a:solidFill>
                <a:latin typeface="Consolas" panose="020B0609020204030204" pitchFamily="49" charset="0"/>
              </a:rPr>
              <a:t>explicit</a:t>
            </a:r>
            <a:r>
              <a:rPr lang="en-US" dirty="0">
                <a:solidFill>
                  <a:srgbClr val="3380E6"/>
                </a:solidFill>
                <a:latin typeface="Arial"/>
              </a:rPr>
              <a:t> Constructors and Conversion Operators (cont.)</a:t>
            </a:r>
          </a:p>
        </p:txBody>
      </p:sp>
      <p:sp>
        <p:nvSpPr>
          <p:cNvPr id="142339" name="Text Placeholder 2"/>
          <p:cNvSpPr>
            <a:spLocks noGrp="1"/>
          </p:cNvSpPr>
          <p:nvPr>
            <p:ph type="body" idx="1"/>
          </p:nvPr>
        </p:nvSpPr>
        <p:spPr/>
        <p:txBody>
          <a:bodyPr/>
          <a:lstStyle/>
          <a:p>
            <a:pPr eaLnBrk="1" hangingPunct="1">
              <a:lnSpc>
                <a:spcPct val="90000"/>
              </a:lnSpc>
            </a:pPr>
            <a:r>
              <a:rPr lang="en-US" altLang="en-US" dirty="0">
                <a:solidFill>
                  <a:srgbClr val="000000"/>
                </a:solidFill>
              </a:rPr>
              <a:t>Figure 10.13 presents a slightly modified version of the program in Fig. 10.12.</a:t>
            </a:r>
          </a:p>
          <a:p>
            <a:pPr eaLnBrk="1" hangingPunct="1">
              <a:lnSpc>
                <a:spcPct val="90000"/>
              </a:lnSpc>
            </a:pPr>
            <a:r>
              <a:rPr lang="en-US" altLang="en-US" dirty="0">
                <a:solidFill>
                  <a:srgbClr val="000000"/>
                </a:solidFill>
              </a:rPr>
              <a:t>When this program is compiled, the compiler produces an error message </a:t>
            </a:r>
          </a:p>
          <a:p>
            <a:pPr eaLnBrk="1" hangingPunct="1">
              <a:lnSpc>
                <a:spcPct val="90000"/>
              </a:lnSpc>
            </a:pPr>
            <a:r>
              <a:rPr lang="en-US" altLang="en-US" dirty="0">
                <a:solidFill>
                  <a:srgbClr val="000000"/>
                </a:solidFill>
              </a:rPr>
              <a:t>Line 14 demonstrates how the explicit constructor can be used to create a temporary </a:t>
            </a:r>
            <a:r>
              <a:rPr lang="en-US" altLang="en-US" dirty="0">
                <a:solidFill>
                  <a:srgbClr val="000000"/>
                </a:solidFill>
                <a:latin typeface="Consolas" panose="020B0609020204030204" pitchFamily="49" charset="0"/>
              </a:rPr>
              <a:t>Array</a:t>
            </a:r>
            <a:r>
              <a:rPr lang="en-US" altLang="en-US" dirty="0">
                <a:solidFill>
                  <a:srgbClr val="000000"/>
                </a:solidFill>
              </a:rPr>
              <a:t> of </a:t>
            </a:r>
            <a:r>
              <a:rPr lang="en-US" altLang="en-US" dirty="0">
                <a:solidFill>
                  <a:srgbClr val="000000"/>
                </a:solidFill>
                <a:latin typeface="Consolas" panose="020B0609020204030204" pitchFamily="49" charset="0"/>
              </a:rPr>
              <a:t>3</a:t>
            </a:r>
            <a:r>
              <a:rPr lang="en-US" altLang="en-US" dirty="0">
                <a:solidFill>
                  <a:srgbClr val="000000"/>
                </a:solidFill>
              </a:rPr>
              <a:t> elements and pass it to function </a:t>
            </a:r>
            <a:r>
              <a:rPr lang="en-US" altLang="en-US" dirty="0" err="1">
                <a:solidFill>
                  <a:srgbClr val="000000"/>
                </a:solidFill>
                <a:latin typeface="Consolas" panose="020B0609020204030204" pitchFamily="49" charset="0"/>
              </a:rPr>
              <a:t>outputArray</a:t>
            </a:r>
            <a:r>
              <a:rPr lang="en-US" altLang="en-US" dirty="0">
                <a:solidFill>
                  <a:srgbClr val="000000"/>
                </a:solidFill>
              </a:rPr>
              <a:t>.</a:t>
            </a:r>
          </a:p>
        </p:txBody>
      </p:sp>
      <p:sp>
        <p:nvSpPr>
          <p:cNvPr id="143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7869922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6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39913"/>
            <a:ext cx="12192000" cy="31765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4283175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84110957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10.13  </a:t>
            </a:r>
            <a:r>
              <a:rPr lang="en-US" dirty="0">
                <a:solidFill>
                  <a:srgbClr val="3380E6"/>
                </a:solidFill>
                <a:latin typeface="Arial"/>
              </a:rPr>
              <a:t> </a:t>
            </a:r>
            <a:r>
              <a:rPr lang="en-US" dirty="0">
                <a:solidFill>
                  <a:srgbClr val="3380E6"/>
                </a:solidFill>
                <a:latin typeface="Consolas" panose="020B0609020204030204" pitchFamily="49" charset="0"/>
              </a:rPr>
              <a:t>explicit</a:t>
            </a:r>
            <a:r>
              <a:rPr lang="en-US" dirty="0">
                <a:solidFill>
                  <a:srgbClr val="3380E6"/>
                </a:solidFill>
                <a:latin typeface="Arial"/>
              </a:rPr>
              <a:t> Constructors and Conversion Operators (cont.)</a:t>
            </a:r>
          </a:p>
        </p:txBody>
      </p:sp>
      <p:sp>
        <p:nvSpPr>
          <p:cNvPr id="134147"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rPr>
              <a:t>C++11: </a:t>
            </a:r>
            <a:r>
              <a:rPr lang="en-US" sz="3200" b="1" i="1" dirty="0">
                <a:solidFill>
                  <a:srgbClr val="000000"/>
                </a:solidFill>
                <a:latin typeface="Consolas" panose="020B0609020204030204" pitchFamily="49" charset="0"/>
              </a:rPr>
              <a:t>explicit</a:t>
            </a:r>
            <a:r>
              <a:rPr lang="en-US" sz="3200" b="1" i="1" dirty="0">
                <a:solidFill>
                  <a:srgbClr val="000000"/>
                </a:solidFill>
              </a:rPr>
              <a:t> Conversion Operators</a:t>
            </a:r>
          </a:p>
          <a:p>
            <a:pPr eaLnBrk="1" hangingPunct="1">
              <a:lnSpc>
                <a:spcPct val="90000"/>
              </a:lnSpc>
              <a:defRPr/>
            </a:pPr>
            <a:r>
              <a:rPr lang="en-US" sz="3200" dirty="0">
                <a:solidFill>
                  <a:srgbClr val="000000"/>
                </a:solidFill>
              </a:rPr>
              <a:t>Just as you can declare single-argument constructors </a:t>
            </a:r>
            <a:r>
              <a:rPr lang="en-US" sz="3200" dirty="0">
                <a:solidFill>
                  <a:srgbClr val="000000"/>
                </a:solidFill>
                <a:latin typeface="Consolas" panose="020B0609020204030204" pitchFamily="49" charset="0"/>
              </a:rPr>
              <a:t>explicit</a:t>
            </a:r>
            <a:r>
              <a:rPr lang="en-US" sz="3200" dirty="0">
                <a:solidFill>
                  <a:srgbClr val="000000"/>
                </a:solidFill>
              </a:rPr>
              <a:t>, you can declare conversion operators explicit to prevent the compiler from using them to perform implicit conversions.</a:t>
            </a:r>
          </a:p>
          <a:p>
            <a:pPr eaLnBrk="1" hangingPunct="1">
              <a:lnSpc>
                <a:spcPct val="90000"/>
              </a:lnSpc>
              <a:defRPr/>
            </a:pPr>
            <a:r>
              <a:rPr lang="en-US" sz="3200" dirty="0">
                <a:solidFill>
                  <a:srgbClr val="0000FF"/>
                </a:solidFill>
                <a:latin typeface="Consolas" panose="020B0609020204030204" pitchFamily="49" charset="0"/>
              </a:rPr>
              <a:t>explicit</a:t>
            </a:r>
            <a:r>
              <a:rPr lang="en-US" sz="3200" dirty="0">
                <a:solidFill>
                  <a:srgbClr val="000000"/>
                </a:solidFill>
                <a:latin typeface="Consolas" panose="020B0609020204030204" pitchFamily="49" charset="0"/>
              </a:rPr>
              <a:t> MyClass::</a:t>
            </a:r>
            <a:r>
              <a:rPr lang="en-US" sz="3200" dirty="0">
                <a:solidFill>
                  <a:srgbClr val="0000FF"/>
                </a:solidFill>
                <a:latin typeface="Consolas" panose="020B0609020204030204" pitchFamily="49" charset="0"/>
              </a:rPr>
              <a:t>operator </a:t>
            </a:r>
            <a:r>
              <a:rPr lang="en-US" sz="3200" dirty="0">
                <a:solidFill>
                  <a:srgbClr val="000000"/>
                </a:solidFill>
                <a:latin typeface="Consolas" panose="020B0609020204030204" pitchFamily="49" charset="0"/>
              </a:rPr>
              <a:t>string() </a:t>
            </a:r>
            <a:r>
              <a:rPr lang="en-US" sz="3200" dirty="0">
                <a:solidFill>
                  <a:srgbClr val="0000FF"/>
                </a:solidFill>
                <a:latin typeface="Consolas" panose="020B0609020204030204" pitchFamily="49" charset="0"/>
              </a:rPr>
              <a:t>const</a:t>
            </a:r>
            <a:r>
              <a:rPr lang="en-US" sz="3200" dirty="0">
                <a:solidFill>
                  <a:srgbClr val="000000"/>
                </a:solidFill>
                <a:latin typeface="Consolas" panose="020B0609020204030204" pitchFamily="49" charset="0"/>
              </a:rPr>
              <a:t>;</a:t>
            </a:r>
          </a:p>
          <a:p>
            <a:pPr lvl="1">
              <a:lnSpc>
                <a:spcPct val="90000"/>
              </a:lnSpc>
              <a:defRPr/>
            </a:pPr>
            <a:r>
              <a:rPr lang="en-US" sz="2800" dirty="0">
                <a:solidFill>
                  <a:srgbClr val="000000"/>
                </a:solidFill>
              </a:rPr>
              <a:t>Declares </a:t>
            </a:r>
            <a:r>
              <a:rPr lang="en-US" sz="2800" dirty="0" err="1">
                <a:solidFill>
                  <a:srgbClr val="000000"/>
                </a:solidFill>
                <a:latin typeface="Consolas" panose="020B0609020204030204" pitchFamily="49" charset="0"/>
              </a:rPr>
              <a:t>MyClass</a:t>
            </a:r>
            <a:r>
              <a:rPr lang="en-US" sz="2800" dirty="0" err="1">
                <a:solidFill>
                  <a:srgbClr val="000000"/>
                </a:solidFill>
              </a:rPr>
              <a:t>’s</a:t>
            </a:r>
            <a:r>
              <a:rPr lang="en-US" sz="2800" dirty="0">
                <a:solidFill>
                  <a:srgbClr val="000000"/>
                </a:solidFill>
              </a:rPr>
              <a:t> </a:t>
            </a:r>
            <a:r>
              <a:rPr lang="en-US" sz="2800" dirty="0">
                <a:solidFill>
                  <a:srgbClr val="000000"/>
                </a:solidFill>
                <a:latin typeface="Consolas" panose="020B0609020204030204" pitchFamily="49" charset="0"/>
              </a:rPr>
              <a:t>string</a:t>
            </a:r>
            <a:r>
              <a:rPr lang="en-US" sz="2800" dirty="0">
                <a:solidFill>
                  <a:srgbClr val="000000"/>
                </a:solidFill>
              </a:rPr>
              <a:t> cast operator </a:t>
            </a:r>
            <a:r>
              <a:rPr lang="en-US" sz="2800" dirty="0">
                <a:solidFill>
                  <a:srgbClr val="000000"/>
                </a:solidFill>
                <a:latin typeface="Consolas" panose="020B0609020204030204" pitchFamily="49" charset="0"/>
              </a:rPr>
              <a:t>explicit</a:t>
            </a:r>
            <a:r>
              <a:rPr lang="en-US" sz="2800" dirty="0">
                <a:solidFill>
                  <a:srgbClr val="000000"/>
                </a:solidFill>
              </a:rPr>
              <a:t>. </a:t>
            </a:r>
          </a:p>
        </p:txBody>
      </p:sp>
      <p:sp>
        <p:nvSpPr>
          <p:cNvPr id="143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0185304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10.14  </a:t>
            </a:r>
            <a:r>
              <a:rPr lang="en-US" dirty="0">
                <a:solidFill>
                  <a:srgbClr val="3380E6"/>
                </a:solidFill>
                <a:latin typeface="Arial"/>
              </a:rPr>
              <a:t>Overloading the Function Call Operator </a:t>
            </a:r>
            <a:r>
              <a:rPr lang="en-US" dirty="0">
                <a:solidFill>
                  <a:srgbClr val="3380E6"/>
                </a:solidFill>
                <a:latin typeface="Consolas" panose="020B0609020204030204" pitchFamily="49" charset="0"/>
              </a:rPr>
              <a:t>() </a:t>
            </a:r>
          </a:p>
        </p:txBody>
      </p:sp>
      <p:sp>
        <p:nvSpPr>
          <p:cNvPr id="139267" name="Text Placeholder 2"/>
          <p:cNvSpPr>
            <a:spLocks noGrp="1"/>
          </p:cNvSpPr>
          <p:nvPr>
            <p:ph type="body" idx="1"/>
          </p:nvPr>
        </p:nvSpPr>
        <p:spPr/>
        <p:txBody>
          <a:bodyPr/>
          <a:lstStyle/>
          <a:p>
            <a:pPr eaLnBrk="1" hangingPunct="1">
              <a:lnSpc>
                <a:spcPct val="80000"/>
              </a:lnSpc>
              <a:defRPr/>
            </a:pPr>
            <a:r>
              <a:rPr lang="en-US" sz="2800" dirty="0">
                <a:solidFill>
                  <a:srgbClr val="000000"/>
                </a:solidFill>
              </a:rPr>
              <a:t>Overloading the </a:t>
            </a:r>
            <a:r>
              <a:rPr lang="en-US" sz="2800" dirty="0">
                <a:solidFill>
                  <a:srgbClr val="0000FF"/>
                </a:solidFill>
              </a:rPr>
              <a:t>function call operator </a:t>
            </a:r>
            <a:r>
              <a:rPr lang="en-US" sz="2800" dirty="0">
                <a:solidFill>
                  <a:srgbClr val="0000FF"/>
                </a:solidFill>
                <a:latin typeface="Consolas" panose="020B0609020204030204" pitchFamily="49" charset="0"/>
              </a:rPr>
              <a:t>()</a:t>
            </a:r>
            <a:r>
              <a:rPr lang="en-US" sz="2800" dirty="0">
                <a:solidFill>
                  <a:srgbClr val="000000"/>
                </a:solidFill>
              </a:rPr>
              <a:t> is powerful, because functions can take an arbitrary number of comma-separated parameters.</a:t>
            </a:r>
          </a:p>
          <a:p>
            <a:pPr eaLnBrk="1" hangingPunct="1">
              <a:lnSpc>
                <a:spcPct val="80000"/>
              </a:lnSpc>
              <a:defRPr/>
            </a:pPr>
            <a:r>
              <a:rPr lang="en-US" sz="2800" dirty="0">
                <a:solidFill>
                  <a:srgbClr val="000000"/>
                </a:solidFill>
              </a:rPr>
              <a:t>In a </a:t>
            </a:r>
            <a:r>
              <a:rPr lang="en-US" sz="2800" i="1" dirty="0">
                <a:solidFill>
                  <a:srgbClr val="000000"/>
                </a:solidFill>
              </a:rPr>
              <a:t>customized</a:t>
            </a:r>
            <a:r>
              <a:rPr lang="en-US" sz="2800" dirty="0">
                <a:solidFill>
                  <a:srgbClr val="000000"/>
                </a:solidFill>
              </a:rPr>
              <a:t> </a:t>
            </a:r>
            <a:r>
              <a:rPr lang="en-US" sz="2800" dirty="0">
                <a:solidFill>
                  <a:srgbClr val="000000"/>
                </a:solidFill>
                <a:latin typeface="Consolas" panose="020B0609020204030204" pitchFamily="49" charset="0"/>
              </a:rPr>
              <a:t>String</a:t>
            </a:r>
            <a:r>
              <a:rPr lang="en-US" sz="2800" dirty="0">
                <a:solidFill>
                  <a:srgbClr val="000000"/>
                </a:solidFill>
              </a:rPr>
              <a:t> class, for example, you could overload this operator to select a substring from a </a:t>
            </a:r>
            <a:r>
              <a:rPr lang="en-US" sz="2800" dirty="0">
                <a:solidFill>
                  <a:srgbClr val="000000"/>
                </a:solidFill>
                <a:latin typeface="Consolas" panose="020B0609020204030204" pitchFamily="49" charset="0"/>
              </a:rPr>
              <a:t>String</a:t>
            </a:r>
            <a:r>
              <a:rPr lang="en-US" sz="2800" dirty="0">
                <a:solidFill>
                  <a:srgbClr val="000000"/>
                </a:solidFill>
              </a:rPr>
              <a:t>—the operator’s two integer parameters could specify the </a:t>
            </a:r>
            <a:r>
              <a:rPr lang="en-US" sz="2800" i="1" dirty="0">
                <a:solidFill>
                  <a:srgbClr val="000000"/>
                </a:solidFill>
              </a:rPr>
              <a:t>start location</a:t>
            </a:r>
            <a:r>
              <a:rPr lang="en-US" sz="2800" dirty="0">
                <a:solidFill>
                  <a:srgbClr val="000000"/>
                </a:solidFill>
              </a:rPr>
              <a:t> and the </a:t>
            </a:r>
            <a:r>
              <a:rPr lang="en-US" sz="2800" i="1" dirty="0">
                <a:solidFill>
                  <a:srgbClr val="000000"/>
                </a:solidFill>
              </a:rPr>
              <a:t>length of the substring to be selected. </a:t>
            </a:r>
          </a:p>
          <a:p>
            <a:pPr eaLnBrk="1" hangingPunct="1">
              <a:lnSpc>
                <a:spcPct val="80000"/>
              </a:lnSpc>
              <a:defRPr/>
            </a:pPr>
            <a:r>
              <a:rPr lang="en-US" sz="2800" dirty="0">
                <a:solidFill>
                  <a:srgbClr val="000000"/>
                </a:solidFill>
              </a:rPr>
              <a:t>The </a:t>
            </a:r>
            <a:r>
              <a:rPr lang="en-US" sz="2800" dirty="0">
                <a:solidFill>
                  <a:srgbClr val="000000"/>
                </a:solidFill>
                <a:latin typeface="Consolas" panose="020B0609020204030204" pitchFamily="49" charset="0"/>
              </a:rPr>
              <a:t>operator()</a:t>
            </a:r>
            <a:r>
              <a:rPr lang="en-US" sz="2800" dirty="0">
                <a:solidFill>
                  <a:srgbClr val="000000"/>
                </a:solidFill>
              </a:rPr>
              <a:t> function could check for such errors as a </a:t>
            </a:r>
            <a:r>
              <a:rPr lang="en-US" sz="2800" i="1" dirty="0">
                <a:solidFill>
                  <a:srgbClr val="000000"/>
                </a:solidFill>
              </a:rPr>
              <a:t>start location out of range</a:t>
            </a:r>
            <a:r>
              <a:rPr lang="en-US" sz="2800" dirty="0">
                <a:solidFill>
                  <a:srgbClr val="000000"/>
                </a:solidFill>
              </a:rPr>
              <a:t> or a </a:t>
            </a:r>
            <a:r>
              <a:rPr lang="en-US" sz="2800" i="1" dirty="0">
                <a:solidFill>
                  <a:srgbClr val="000000"/>
                </a:solidFill>
              </a:rPr>
              <a:t>negative substring length</a:t>
            </a:r>
            <a:r>
              <a:rPr lang="en-US" sz="2800" dirty="0">
                <a:solidFill>
                  <a:srgbClr val="000000"/>
                </a:solidFill>
              </a:rPr>
              <a:t>. </a:t>
            </a:r>
          </a:p>
          <a:p>
            <a:pPr eaLnBrk="1" hangingPunct="1">
              <a:lnSpc>
                <a:spcPct val="80000"/>
              </a:lnSpc>
              <a:defRPr/>
            </a:pPr>
            <a:r>
              <a:rPr lang="en-US" sz="2800" dirty="0">
                <a:solidFill>
                  <a:srgbClr val="000000"/>
                </a:solidFill>
              </a:rPr>
              <a:t>The overloaded function call operator must be a non-static member function and  could be defined with the first line:</a:t>
            </a:r>
          </a:p>
          <a:p>
            <a:pPr lvl="1">
              <a:lnSpc>
                <a:spcPct val="80000"/>
              </a:lnSpc>
              <a:defRPr/>
            </a:pPr>
            <a:r>
              <a:rPr lang="en-US" sz="2000" dirty="0">
                <a:solidFill>
                  <a:srgbClr val="000000"/>
                </a:solidFill>
                <a:latin typeface="Consolas" panose="020B0609020204030204" pitchFamily="49" charset="0"/>
              </a:rPr>
              <a:t>String String::</a:t>
            </a:r>
            <a:r>
              <a:rPr lang="en-US" sz="2000" dirty="0">
                <a:solidFill>
                  <a:srgbClr val="0000FF"/>
                </a:solidFill>
                <a:latin typeface="Consolas" panose="020B0609020204030204" pitchFamily="49" charset="0"/>
              </a:rPr>
              <a:t>operator</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size_t</a:t>
            </a:r>
            <a:r>
              <a:rPr lang="en-US" sz="2000" dirty="0">
                <a:solidFill>
                  <a:srgbClr val="000000"/>
                </a:solidFill>
                <a:latin typeface="Consolas" panose="020B0609020204030204" pitchFamily="49" charset="0"/>
              </a:rPr>
              <a:t> index, </a:t>
            </a:r>
            <a:r>
              <a:rPr lang="en-US" sz="2000" dirty="0" err="1">
                <a:solidFill>
                  <a:srgbClr val="000000"/>
                </a:solidFill>
                <a:latin typeface="Consolas" panose="020B0609020204030204" pitchFamily="49" charset="0"/>
              </a:rPr>
              <a:t>size_t</a:t>
            </a:r>
            <a:r>
              <a:rPr lang="en-US" sz="2000" dirty="0">
                <a:solidFill>
                  <a:srgbClr val="000000"/>
                </a:solidFill>
                <a:latin typeface="Consolas" panose="020B0609020204030204" pitchFamily="49" charset="0"/>
              </a:rPr>
              <a:t> length) </a:t>
            </a:r>
            <a:r>
              <a:rPr lang="en-US" sz="2000" dirty="0">
                <a:solidFill>
                  <a:srgbClr val="0000FF"/>
                </a:solidFill>
                <a:latin typeface="Consolas" panose="020B0609020204030204" pitchFamily="49" charset="0"/>
              </a:rPr>
              <a:t>const</a:t>
            </a:r>
          </a:p>
          <a:p>
            <a:pPr eaLnBrk="1" hangingPunct="1">
              <a:lnSpc>
                <a:spcPct val="80000"/>
              </a:lnSpc>
              <a:defRPr/>
            </a:pPr>
            <a:endParaRPr lang="en-US" sz="2400" dirty="0">
              <a:solidFill>
                <a:srgbClr val="000000"/>
              </a:solidFill>
            </a:endParaRPr>
          </a:p>
        </p:txBody>
      </p:sp>
      <p:sp>
        <p:nvSpPr>
          <p:cNvPr id="1075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43663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10.2  </a:t>
            </a:r>
            <a:r>
              <a:rPr lang="en-US" dirty="0">
                <a:solidFill>
                  <a:srgbClr val="3380E6"/>
                </a:solidFill>
                <a:latin typeface="Arial"/>
              </a:rPr>
              <a:t> Using the Overloaded Operators of Standard Library Class </a:t>
            </a:r>
            <a:r>
              <a:rPr lang="en-US" dirty="0">
                <a:solidFill>
                  <a:srgbClr val="3380E6"/>
                </a:solidFill>
                <a:latin typeface="Consolas" panose="020B0609020204030204" pitchFamily="49" charset="0"/>
              </a:rPr>
              <a:t>string</a:t>
            </a:r>
            <a:r>
              <a:rPr lang="en-US" dirty="0">
                <a:solidFill>
                  <a:srgbClr val="3380E6"/>
                </a:solidFill>
                <a:latin typeface="Arial" pitchFamily="34" charset="0"/>
                <a:cs typeface="Arial" pitchFamily="34" charset="0"/>
              </a:rPr>
              <a:t> </a:t>
            </a:r>
            <a:r>
              <a:rPr lang="en-US" dirty="0">
                <a:solidFill>
                  <a:srgbClr val="3380E6"/>
                </a:solidFill>
                <a:latin typeface="Arial"/>
              </a:rPr>
              <a:t>(cont.)</a:t>
            </a:r>
          </a:p>
        </p:txBody>
      </p:sp>
      <p:sp>
        <p:nvSpPr>
          <p:cNvPr id="22531"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Class </a:t>
            </a:r>
            <a:r>
              <a:rPr lang="en-US" altLang="en-US" sz="2800" dirty="0">
                <a:solidFill>
                  <a:srgbClr val="000000"/>
                </a:solidFill>
                <a:latin typeface="Consolas" panose="020B0609020204030204" pitchFamily="49" charset="0"/>
              </a:rPr>
              <a:t>string</a:t>
            </a:r>
            <a:r>
              <a:rPr lang="en-US" altLang="en-US" sz="2800" dirty="0">
                <a:solidFill>
                  <a:srgbClr val="000000"/>
                </a:solidFill>
              </a:rPr>
              <a:t>’s overloaded equality and relational operators perform lexicographical comparisons (i.e., like a dictionary ordering) using the numerical values of the characters (see Appendix B, ASCII Character Set) in each </a:t>
            </a:r>
            <a:r>
              <a:rPr lang="en-US" altLang="en-US" sz="2800" dirty="0">
                <a:solidFill>
                  <a:srgbClr val="000000"/>
                </a:solidFill>
                <a:latin typeface="Consolas" panose="020B0609020204030204" pitchFamily="49" charset="0"/>
              </a:rPr>
              <a:t>string</a:t>
            </a:r>
            <a:r>
              <a:rPr lang="en-US" altLang="en-US" sz="2800" dirty="0">
                <a:solidFill>
                  <a:srgbClr val="000000"/>
                </a:solidFill>
              </a:rPr>
              <a:t>.</a:t>
            </a:r>
          </a:p>
          <a:p>
            <a:pPr eaLnBrk="1" hangingPunct="1">
              <a:lnSpc>
                <a:spcPct val="90000"/>
              </a:lnSpc>
            </a:pPr>
            <a:r>
              <a:rPr lang="en-US" altLang="en-US" sz="2800" dirty="0">
                <a:solidFill>
                  <a:srgbClr val="000000"/>
                </a:solidFill>
              </a:rPr>
              <a:t>Class </a:t>
            </a:r>
            <a:r>
              <a:rPr lang="en-US" altLang="en-US" sz="2800" dirty="0">
                <a:solidFill>
                  <a:srgbClr val="000000"/>
                </a:solidFill>
                <a:latin typeface="Consolas" panose="020B0609020204030204" pitchFamily="49" charset="0"/>
              </a:rPr>
              <a:t>string</a:t>
            </a:r>
            <a:r>
              <a:rPr lang="en-US" altLang="en-US" sz="2800" dirty="0">
                <a:solidFill>
                  <a:srgbClr val="000000"/>
                </a:solidFill>
              </a:rPr>
              <a:t> provides member function </a:t>
            </a:r>
            <a:r>
              <a:rPr lang="en-US" altLang="en-US" sz="2800" dirty="0">
                <a:solidFill>
                  <a:srgbClr val="0000FF"/>
                </a:solidFill>
                <a:latin typeface="Consolas" panose="020B0609020204030204" pitchFamily="49" charset="0"/>
              </a:rPr>
              <a:t>empty</a:t>
            </a:r>
            <a:r>
              <a:rPr lang="en-US" altLang="en-US" sz="2800" dirty="0">
                <a:solidFill>
                  <a:srgbClr val="000000"/>
                </a:solidFill>
              </a:rPr>
              <a:t> to determine whether a </a:t>
            </a:r>
            <a:r>
              <a:rPr lang="en-US" altLang="en-US" sz="2800" dirty="0">
                <a:solidFill>
                  <a:srgbClr val="000000"/>
                </a:solidFill>
                <a:latin typeface="Consolas" panose="020B0609020204030204" pitchFamily="49" charset="0"/>
              </a:rPr>
              <a:t>string</a:t>
            </a:r>
            <a:r>
              <a:rPr lang="en-US" altLang="en-US" sz="2800" dirty="0">
                <a:solidFill>
                  <a:srgbClr val="000000"/>
                </a:solidFill>
              </a:rPr>
              <a:t> is empty</a:t>
            </a:r>
          </a:p>
          <a:p>
            <a:pPr lvl="1">
              <a:lnSpc>
                <a:spcPct val="90000"/>
              </a:lnSpc>
            </a:pPr>
            <a:r>
              <a:rPr lang="en-US" altLang="en-US" sz="1800" dirty="0">
                <a:solidFill>
                  <a:srgbClr val="000000"/>
                </a:solidFill>
              </a:rPr>
              <a:t>Returns </a:t>
            </a:r>
            <a:r>
              <a:rPr lang="en-US" altLang="en-US" sz="1800" dirty="0">
                <a:solidFill>
                  <a:srgbClr val="000000"/>
                </a:solidFill>
                <a:latin typeface="Consolas" panose="020B0609020204030204" pitchFamily="49" charset="0"/>
              </a:rPr>
              <a:t>true</a:t>
            </a:r>
            <a:r>
              <a:rPr lang="en-US" altLang="en-US" sz="1800" dirty="0">
                <a:solidFill>
                  <a:srgbClr val="000000"/>
                </a:solidFill>
              </a:rPr>
              <a:t> if the </a:t>
            </a:r>
            <a:r>
              <a:rPr lang="en-US" altLang="en-US" sz="1800" dirty="0">
                <a:solidFill>
                  <a:srgbClr val="000000"/>
                </a:solidFill>
                <a:latin typeface="Consolas" panose="020B0609020204030204" pitchFamily="49" charset="0"/>
              </a:rPr>
              <a:t>string</a:t>
            </a:r>
            <a:r>
              <a:rPr lang="en-US" altLang="en-US" sz="1800" dirty="0">
                <a:solidFill>
                  <a:srgbClr val="000000"/>
                </a:solidFill>
              </a:rPr>
              <a:t> is empty; otherwise, it returns </a:t>
            </a:r>
            <a:r>
              <a:rPr lang="en-US" altLang="en-US" sz="1800" dirty="0">
                <a:solidFill>
                  <a:srgbClr val="000000"/>
                </a:solidFill>
                <a:latin typeface="Consolas" panose="020B0609020204030204" pitchFamily="49" charset="0"/>
              </a:rPr>
              <a:t>false</a:t>
            </a:r>
            <a:r>
              <a:rPr lang="en-US" altLang="en-US" sz="1800" dirty="0">
                <a:solidFill>
                  <a:srgbClr val="000000"/>
                </a:solidFill>
              </a:rPr>
              <a:t>.</a:t>
            </a:r>
          </a:p>
          <a:p>
            <a:pPr eaLnBrk="1" hangingPunct="1">
              <a:lnSpc>
                <a:spcPct val="90000"/>
              </a:lnSpc>
            </a:pPr>
            <a:r>
              <a:rPr lang="en-US" altLang="en-US" sz="2800" dirty="0">
                <a:solidFill>
                  <a:srgbClr val="000000"/>
                </a:solidFill>
              </a:rPr>
              <a:t>Class </a:t>
            </a:r>
            <a:r>
              <a:rPr lang="en-US" altLang="en-US" sz="2800" dirty="0">
                <a:solidFill>
                  <a:srgbClr val="000000"/>
                </a:solidFill>
                <a:latin typeface="Consolas" panose="020B0609020204030204" pitchFamily="49" charset="0"/>
              </a:rPr>
              <a:t>string</a:t>
            </a:r>
            <a:r>
              <a:rPr lang="en-US" altLang="en-US" sz="2800" dirty="0">
                <a:solidFill>
                  <a:srgbClr val="000000"/>
                </a:solidFill>
              </a:rPr>
              <a:t>’s overloaded </a:t>
            </a:r>
            <a:r>
              <a:rPr lang="en-US" altLang="en-US" sz="2800" dirty="0">
                <a:solidFill>
                  <a:srgbClr val="000000"/>
                </a:solidFill>
                <a:latin typeface="Consolas" panose="020B0609020204030204" pitchFamily="49" charset="0"/>
              </a:rPr>
              <a:t>+=</a:t>
            </a:r>
            <a:r>
              <a:rPr lang="en-US" altLang="en-US" sz="2800" dirty="0">
                <a:solidFill>
                  <a:srgbClr val="000000"/>
                </a:solidFill>
              </a:rPr>
              <a:t> operator performs string concatenation.</a:t>
            </a:r>
          </a:p>
          <a:p>
            <a:pPr lvl="1" eaLnBrk="1" hangingPunct="1">
              <a:lnSpc>
                <a:spcPct val="90000"/>
              </a:lnSpc>
            </a:pPr>
            <a:r>
              <a:rPr lang="en-US" altLang="en-US" sz="2400" dirty="0">
                <a:solidFill>
                  <a:srgbClr val="000000"/>
                </a:solidFill>
              </a:rPr>
              <a:t>A string literal can be appended to a </a:t>
            </a:r>
            <a:r>
              <a:rPr lang="en-US" altLang="en-US" sz="2400" dirty="0">
                <a:solidFill>
                  <a:srgbClr val="000000"/>
                </a:solidFill>
                <a:latin typeface="Consolas" panose="020B0609020204030204" pitchFamily="49" charset="0"/>
              </a:rPr>
              <a:t>string</a:t>
            </a:r>
            <a:r>
              <a:rPr lang="en-US" altLang="en-US" sz="2400" dirty="0">
                <a:solidFill>
                  <a:srgbClr val="000000"/>
                </a:solidFill>
              </a:rPr>
              <a:t> object by using operator </a:t>
            </a:r>
            <a:r>
              <a:rPr lang="en-US" altLang="en-US" sz="2400" dirty="0">
                <a:solidFill>
                  <a:srgbClr val="000000"/>
                </a:solidFill>
                <a:latin typeface="Consolas" panose="020B0609020204030204" pitchFamily="49" charset="0"/>
              </a:rPr>
              <a:t>+=</a:t>
            </a:r>
            <a:endParaRPr lang="en-US" altLang="en-US" sz="2400" dirty="0">
              <a:solidFill>
                <a:srgbClr val="000000"/>
              </a:solidFill>
            </a:endParaRPr>
          </a:p>
        </p:txBody>
      </p:sp>
      <p:sp>
        <p:nvSpPr>
          <p:cNvPr id="1341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9311218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10.14  </a:t>
            </a:r>
            <a:r>
              <a:rPr lang="en-US" dirty="0">
                <a:solidFill>
                  <a:srgbClr val="3380E6"/>
                </a:solidFill>
                <a:latin typeface="Arial"/>
              </a:rPr>
              <a:t>Overloading the Function Call Operator </a:t>
            </a:r>
            <a:r>
              <a:rPr lang="en-US" dirty="0">
                <a:solidFill>
                  <a:srgbClr val="3380E6"/>
                </a:solidFill>
                <a:latin typeface="Consolas" panose="020B0609020204030204" pitchFamily="49" charset="0"/>
              </a:rPr>
              <a:t>() </a:t>
            </a:r>
          </a:p>
        </p:txBody>
      </p:sp>
      <p:sp>
        <p:nvSpPr>
          <p:cNvPr id="148483" name="Text Placeholder 2"/>
          <p:cNvSpPr>
            <a:spLocks noGrp="1"/>
          </p:cNvSpPr>
          <p:nvPr>
            <p:ph type="body" idx="1"/>
          </p:nvPr>
        </p:nvSpPr>
        <p:spPr>
          <a:xfrm>
            <a:off x="609600" y="1371601"/>
            <a:ext cx="10972800" cy="4525963"/>
          </a:xfrm>
        </p:spPr>
        <p:txBody>
          <a:bodyPr/>
          <a:lstStyle/>
          <a:p>
            <a:pPr eaLnBrk="1" hangingPunct="1">
              <a:lnSpc>
                <a:spcPct val="80000"/>
              </a:lnSpc>
            </a:pPr>
            <a:r>
              <a:rPr lang="en-US" altLang="en-US" sz="2400" dirty="0">
                <a:solidFill>
                  <a:srgbClr val="000000"/>
                </a:solidFill>
              </a:rPr>
              <a:t>In this case, it should be a </a:t>
            </a:r>
            <a:r>
              <a:rPr lang="en-US" altLang="en-US" sz="2400" dirty="0" err="1">
                <a:solidFill>
                  <a:srgbClr val="000000"/>
                </a:solidFill>
                <a:latin typeface="Consolas" panose="020B0609020204030204" pitchFamily="49" charset="0"/>
              </a:rPr>
              <a:t>const</a:t>
            </a:r>
            <a:r>
              <a:rPr lang="en-US" altLang="en-US" sz="2400" dirty="0">
                <a:solidFill>
                  <a:srgbClr val="000000"/>
                </a:solidFill>
              </a:rPr>
              <a:t> member function because obtaining a substring should </a:t>
            </a:r>
            <a:r>
              <a:rPr lang="en-US" altLang="en-US" sz="2400" i="1" dirty="0">
                <a:solidFill>
                  <a:srgbClr val="000000"/>
                </a:solidFill>
              </a:rPr>
              <a:t>not</a:t>
            </a:r>
            <a:r>
              <a:rPr lang="en-US" altLang="en-US" sz="2400" dirty="0">
                <a:solidFill>
                  <a:srgbClr val="000000"/>
                </a:solidFill>
              </a:rPr>
              <a:t> modify the original String object. </a:t>
            </a:r>
          </a:p>
          <a:p>
            <a:pPr eaLnBrk="1" hangingPunct="1">
              <a:lnSpc>
                <a:spcPct val="80000"/>
              </a:lnSpc>
            </a:pPr>
            <a:r>
              <a:rPr lang="en-US" altLang="en-US" sz="2400" dirty="0">
                <a:solidFill>
                  <a:srgbClr val="000000"/>
                </a:solidFill>
              </a:rPr>
              <a:t>Suppose </a:t>
            </a:r>
            <a:r>
              <a:rPr lang="en-US" altLang="en-US" sz="2400" dirty="0">
                <a:solidFill>
                  <a:srgbClr val="000000"/>
                </a:solidFill>
                <a:latin typeface="Consolas" panose="020B0609020204030204" pitchFamily="49" charset="0"/>
              </a:rPr>
              <a:t>string1</a:t>
            </a:r>
            <a:r>
              <a:rPr lang="en-US" altLang="en-US" sz="2400" dirty="0">
                <a:solidFill>
                  <a:srgbClr val="000000"/>
                </a:solidFill>
              </a:rPr>
              <a:t> is a String object containing the string </a:t>
            </a:r>
            <a:r>
              <a:rPr lang="en-US" altLang="en-US" sz="2400" dirty="0">
                <a:solidFill>
                  <a:srgbClr val="000000"/>
                </a:solidFill>
                <a:latin typeface="Consolas" panose="020B0609020204030204" pitchFamily="49" charset="0"/>
              </a:rPr>
              <a:t>"AEIOU"</a:t>
            </a:r>
            <a:r>
              <a:rPr lang="en-US" altLang="en-US" sz="2400" dirty="0">
                <a:solidFill>
                  <a:srgbClr val="000000"/>
                </a:solidFill>
              </a:rPr>
              <a:t>. </a:t>
            </a:r>
          </a:p>
          <a:p>
            <a:pPr eaLnBrk="1" hangingPunct="1">
              <a:lnSpc>
                <a:spcPct val="80000"/>
              </a:lnSpc>
            </a:pPr>
            <a:r>
              <a:rPr lang="en-US" altLang="en-US" sz="2400" dirty="0">
                <a:solidFill>
                  <a:srgbClr val="000000"/>
                </a:solidFill>
              </a:rPr>
              <a:t>When the compiler encounters the expression </a:t>
            </a:r>
            <a:r>
              <a:rPr lang="en-US" altLang="en-US" sz="2400" dirty="0">
                <a:solidFill>
                  <a:srgbClr val="000000"/>
                </a:solidFill>
                <a:latin typeface="Consolas" panose="020B0609020204030204" pitchFamily="49" charset="0"/>
              </a:rPr>
              <a:t>string1(2, 3)</a:t>
            </a:r>
            <a:r>
              <a:rPr lang="en-US" altLang="en-US" sz="2400" dirty="0">
                <a:solidFill>
                  <a:srgbClr val="000000"/>
                </a:solidFill>
              </a:rPr>
              <a:t>, it generates the member-function call </a:t>
            </a:r>
          </a:p>
          <a:p>
            <a:pPr marL="603250" lvl="2" indent="0">
              <a:lnSpc>
                <a:spcPct val="80000"/>
              </a:lnSpc>
              <a:buNone/>
            </a:pPr>
            <a:r>
              <a:rPr lang="en-US" altLang="en-US" sz="2400" dirty="0">
                <a:solidFill>
                  <a:srgbClr val="000000"/>
                </a:solidFill>
                <a:latin typeface="Consolas" panose="020B0609020204030204" pitchFamily="49" charset="0"/>
              </a:rPr>
              <a:t>string1.</a:t>
            </a:r>
            <a:r>
              <a:rPr lang="en-US" altLang="en-US" sz="2400" dirty="0">
                <a:solidFill>
                  <a:srgbClr val="0000FF"/>
                </a:solidFill>
                <a:latin typeface="Consolas" panose="020B0609020204030204" pitchFamily="49" charset="0"/>
              </a:rPr>
              <a:t>operator</a:t>
            </a:r>
            <a:r>
              <a:rPr lang="en-US" altLang="en-US" sz="2400" dirty="0">
                <a:solidFill>
                  <a:srgbClr val="000000"/>
                </a:solidFill>
                <a:latin typeface="Consolas" panose="020B0609020204030204" pitchFamily="49" charset="0"/>
              </a:rPr>
              <a:t>()(</a:t>
            </a:r>
            <a:r>
              <a:rPr lang="en-US" altLang="en-US" sz="2400" dirty="0">
                <a:solidFill>
                  <a:srgbClr val="00B0F0"/>
                </a:solidFill>
                <a:latin typeface="Consolas" panose="020B0609020204030204" pitchFamily="49" charset="0"/>
              </a:rPr>
              <a:t>2</a:t>
            </a:r>
            <a:r>
              <a:rPr lang="en-US" altLang="en-US" sz="2400" dirty="0">
                <a:solidFill>
                  <a:srgbClr val="000000"/>
                </a:solidFill>
                <a:latin typeface="Consolas" panose="020B0609020204030204" pitchFamily="49" charset="0"/>
              </a:rPr>
              <a:t>, </a:t>
            </a:r>
            <a:r>
              <a:rPr lang="en-US" altLang="en-US" sz="2400" dirty="0">
                <a:solidFill>
                  <a:srgbClr val="00B0F0"/>
                </a:solidFill>
                <a:latin typeface="Consolas" panose="020B0609020204030204" pitchFamily="49" charset="0"/>
              </a:rPr>
              <a:t>3</a:t>
            </a:r>
            <a:r>
              <a:rPr lang="en-US" altLang="en-US" sz="2400" dirty="0">
                <a:solidFill>
                  <a:srgbClr val="000000"/>
                </a:solidFill>
                <a:latin typeface="Consolas" panose="020B0609020204030204" pitchFamily="49" charset="0"/>
              </a:rPr>
              <a:t>)</a:t>
            </a:r>
          </a:p>
          <a:p>
            <a:pPr eaLnBrk="1" hangingPunct="1">
              <a:lnSpc>
                <a:spcPct val="80000"/>
              </a:lnSpc>
            </a:pPr>
            <a:r>
              <a:rPr lang="en-US" altLang="en-US" sz="2400" dirty="0">
                <a:solidFill>
                  <a:srgbClr val="000000"/>
                </a:solidFill>
              </a:rPr>
              <a:t>which returns a </a:t>
            </a:r>
            <a:r>
              <a:rPr lang="en-US" altLang="en-US" sz="2400" dirty="0">
                <a:solidFill>
                  <a:srgbClr val="000000"/>
                </a:solidFill>
                <a:latin typeface="Consolas" panose="020B0609020204030204" pitchFamily="49" charset="0"/>
              </a:rPr>
              <a:t>String</a:t>
            </a:r>
            <a:r>
              <a:rPr lang="en-US" altLang="en-US" sz="2400" dirty="0">
                <a:solidFill>
                  <a:srgbClr val="000000"/>
                </a:solidFill>
              </a:rPr>
              <a:t> containing </a:t>
            </a:r>
            <a:r>
              <a:rPr lang="en-US" altLang="en-US" sz="2400" dirty="0">
                <a:solidFill>
                  <a:srgbClr val="000000"/>
                </a:solidFill>
                <a:latin typeface="Consolas" panose="020B0609020204030204" pitchFamily="49" charset="0"/>
              </a:rPr>
              <a:t>"IOU"</a:t>
            </a:r>
            <a:r>
              <a:rPr lang="en-US" altLang="en-US" sz="2400" dirty="0">
                <a:solidFill>
                  <a:srgbClr val="000000"/>
                </a:solidFill>
              </a:rPr>
              <a:t>. </a:t>
            </a:r>
          </a:p>
          <a:p>
            <a:pPr eaLnBrk="1" hangingPunct="1">
              <a:lnSpc>
                <a:spcPct val="80000"/>
              </a:lnSpc>
            </a:pPr>
            <a:r>
              <a:rPr lang="en-US" altLang="en-US" sz="2400" dirty="0">
                <a:solidFill>
                  <a:srgbClr val="000000"/>
                </a:solidFill>
              </a:rPr>
              <a:t>Another possible use of the function call operator is to enable an alternate </a:t>
            </a:r>
            <a:r>
              <a:rPr lang="en-US" altLang="en-US" sz="2400" dirty="0">
                <a:solidFill>
                  <a:srgbClr val="000000"/>
                </a:solidFill>
                <a:latin typeface="Consolas" panose="020B0609020204030204" pitchFamily="49" charset="0"/>
              </a:rPr>
              <a:t>Array</a:t>
            </a:r>
            <a:r>
              <a:rPr lang="en-US" altLang="en-US" sz="2400" dirty="0">
                <a:solidFill>
                  <a:srgbClr val="000000"/>
                </a:solidFill>
              </a:rPr>
              <a:t> subscripting notation. </a:t>
            </a:r>
          </a:p>
          <a:p>
            <a:pPr eaLnBrk="1" hangingPunct="1">
              <a:lnSpc>
                <a:spcPct val="80000"/>
              </a:lnSpc>
            </a:pPr>
            <a:r>
              <a:rPr lang="en-US" altLang="en-US" sz="2400" dirty="0">
                <a:solidFill>
                  <a:srgbClr val="000000"/>
                </a:solidFill>
              </a:rPr>
              <a:t>Instead of using C++’s double-square-bracket notation, such as in </a:t>
            </a:r>
            <a:r>
              <a:rPr lang="en-US" altLang="en-US" sz="2400" dirty="0" err="1">
                <a:solidFill>
                  <a:srgbClr val="000000"/>
                </a:solidFill>
                <a:latin typeface="Consolas" panose="020B0609020204030204" pitchFamily="49" charset="0"/>
              </a:rPr>
              <a:t>chessBoard</a:t>
            </a:r>
            <a:r>
              <a:rPr lang="en-US" altLang="en-US" sz="2400" dirty="0">
                <a:solidFill>
                  <a:srgbClr val="000000"/>
                </a:solidFill>
                <a:latin typeface="Consolas" panose="020B0609020204030204" pitchFamily="49" charset="0"/>
              </a:rPr>
              <a:t>[row][column]</a:t>
            </a:r>
            <a:r>
              <a:rPr lang="en-US" altLang="en-US" sz="2400" dirty="0">
                <a:solidFill>
                  <a:srgbClr val="000000"/>
                </a:solidFill>
              </a:rPr>
              <a:t>, you might prefer to overload the function call operator to enable the notation </a:t>
            </a:r>
            <a:r>
              <a:rPr lang="en-US" altLang="en-US" sz="2400" dirty="0" err="1">
                <a:solidFill>
                  <a:srgbClr val="000000"/>
                </a:solidFill>
                <a:latin typeface="Consolas" panose="020B0609020204030204" pitchFamily="49" charset="0"/>
              </a:rPr>
              <a:t>chessBoard</a:t>
            </a:r>
            <a:r>
              <a:rPr lang="en-US" altLang="en-US" sz="2400" dirty="0">
                <a:solidFill>
                  <a:srgbClr val="000000"/>
                </a:solidFill>
                <a:latin typeface="Consolas" panose="020B0609020204030204" pitchFamily="49" charset="0"/>
              </a:rPr>
              <a:t>(row, column)</a:t>
            </a:r>
            <a:r>
              <a:rPr lang="en-US" altLang="en-US" sz="2400" dirty="0">
                <a:solidFill>
                  <a:srgbClr val="000000"/>
                </a:solidFill>
              </a:rPr>
              <a:t>, where </a:t>
            </a:r>
            <a:r>
              <a:rPr lang="en-US" altLang="en-US" sz="2400" dirty="0" err="1">
                <a:solidFill>
                  <a:srgbClr val="000000"/>
                </a:solidFill>
                <a:latin typeface="Consolas" panose="020B0609020204030204" pitchFamily="49" charset="0"/>
              </a:rPr>
              <a:t>chessBoard</a:t>
            </a:r>
            <a:r>
              <a:rPr lang="en-US" altLang="en-US" sz="2400" dirty="0">
                <a:solidFill>
                  <a:srgbClr val="000000"/>
                </a:solidFill>
              </a:rPr>
              <a:t> is an object of a modified two-dimensional </a:t>
            </a:r>
            <a:r>
              <a:rPr lang="en-US" altLang="en-US" sz="2400" dirty="0">
                <a:solidFill>
                  <a:srgbClr val="000000"/>
                </a:solidFill>
                <a:latin typeface="Consolas" panose="020B0609020204030204" pitchFamily="49" charset="0"/>
              </a:rPr>
              <a:t>Array</a:t>
            </a:r>
            <a:r>
              <a:rPr lang="en-US" altLang="en-US" sz="2400" dirty="0">
                <a:solidFill>
                  <a:srgbClr val="000000"/>
                </a:solidFill>
              </a:rPr>
              <a:t> class. </a:t>
            </a:r>
          </a:p>
        </p:txBody>
      </p:sp>
      <p:sp>
        <p:nvSpPr>
          <p:cNvPr id="1075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14668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10.2  </a:t>
            </a:r>
            <a:r>
              <a:rPr lang="en-US" dirty="0">
                <a:solidFill>
                  <a:srgbClr val="3380E6"/>
                </a:solidFill>
                <a:latin typeface="Arial"/>
              </a:rPr>
              <a:t> Using the Overloaded Operators of Standard Library Class </a:t>
            </a:r>
            <a:r>
              <a:rPr lang="en-US" dirty="0">
                <a:solidFill>
                  <a:srgbClr val="3380E6"/>
                </a:solidFill>
                <a:latin typeface="Consolas" panose="020B0609020204030204" pitchFamily="49" charset="0"/>
              </a:rPr>
              <a:t>string</a:t>
            </a:r>
            <a:r>
              <a:rPr lang="en-US" dirty="0">
                <a:solidFill>
                  <a:srgbClr val="3380E6"/>
                </a:solidFill>
                <a:latin typeface="Arial" pitchFamily="34" charset="0"/>
                <a:cs typeface="Arial" pitchFamily="34" charset="0"/>
              </a:rPr>
              <a:t> </a:t>
            </a:r>
            <a:r>
              <a:rPr lang="en-US" dirty="0">
                <a:solidFill>
                  <a:srgbClr val="3380E6"/>
                </a:solidFill>
                <a:latin typeface="Arial"/>
              </a:rPr>
              <a:t>(cont.)</a:t>
            </a:r>
          </a:p>
        </p:txBody>
      </p:sp>
      <p:sp>
        <p:nvSpPr>
          <p:cNvPr id="23555"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Class </a:t>
            </a:r>
            <a:r>
              <a:rPr lang="en-US" altLang="en-US" sz="2800" dirty="0">
                <a:solidFill>
                  <a:srgbClr val="000000"/>
                </a:solidFill>
                <a:latin typeface="Consolas" panose="020B0609020204030204" pitchFamily="49" charset="0"/>
              </a:rPr>
              <a:t>string</a:t>
            </a:r>
            <a:r>
              <a:rPr lang="en-US" altLang="en-US" sz="2800" dirty="0">
                <a:solidFill>
                  <a:srgbClr val="000000"/>
                </a:solidFill>
              </a:rPr>
              <a:t> provides member function </a:t>
            </a:r>
            <a:r>
              <a:rPr lang="en-US" altLang="en-US" sz="2800" dirty="0" err="1">
                <a:solidFill>
                  <a:srgbClr val="0000FF"/>
                </a:solidFill>
                <a:latin typeface="Consolas" panose="020B0609020204030204" pitchFamily="49" charset="0"/>
              </a:rPr>
              <a:t>substr</a:t>
            </a:r>
            <a:r>
              <a:rPr lang="en-US" altLang="en-US" sz="2800" dirty="0">
                <a:solidFill>
                  <a:srgbClr val="000000"/>
                </a:solidFill>
              </a:rPr>
              <a:t> to return a </a:t>
            </a:r>
            <a:r>
              <a:rPr lang="en-US" altLang="en-US" sz="2800" i="1" dirty="0">
                <a:solidFill>
                  <a:srgbClr val="000000"/>
                </a:solidFill>
              </a:rPr>
              <a:t>portion</a:t>
            </a:r>
            <a:r>
              <a:rPr lang="en-US" altLang="en-US" sz="2800" dirty="0">
                <a:solidFill>
                  <a:srgbClr val="000000"/>
                </a:solidFill>
              </a:rPr>
              <a:t> of a string as a </a:t>
            </a:r>
            <a:r>
              <a:rPr lang="en-US" altLang="en-US" sz="2800" dirty="0">
                <a:solidFill>
                  <a:srgbClr val="000000"/>
                </a:solidFill>
                <a:latin typeface="Consolas" panose="020B0609020204030204" pitchFamily="49" charset="0"/>
              </a:rPr>
              <a:t>string</a:t>
            </a:r>
            <a:r>
              <a:rPr lang="en-US" altLang="en-US" sz="2800" dirty="0">
                <a:solidFill>
                  <a:srgbClr val="000000"/>
                </a:solidFill>
              </a:rPr>
              <a:t> object.</a:t>
            </a:r>
          </a:p>
          <a:p>
            <a:pPr lvl="1" eaLnBrk="1" hangingPunct="1">
              <a:lnSpc>
                <a:spcPct val="80000"/>
              </a:lnSpc>
            </a:pPr>
            <a:r>
              <a:rPr lang="en-US" altLang="en-US" sz="2400" dirty="0">
                <a:solidFill>
                  <a:srgbClr val="000000"/>
                </a:solidFill>
              </a:rPr>
              <a:t>The call to </a:t>
            </a:r>
            <a:r>
              <a:rPr lang="en-US" altLang="en-US" sz="2400" dirty="0" err="1">
                <a:solidFill>
                  <a:srgbClr val="000000"/>
                </a:solidFill>
                <a:latin typeface="Consolas" panose="020B0609020204030204" pitchFamily="49" charset="0"/>
              </a:rPr>
              <a:t>substr</a:t>
            </a:r>
            <a:r>
              <a:rPr lang="en-US" altLang="en-US" sz="2400" dirty="0">
                <a:solidFill>
                  <a:srgbClr val="000000"/>
                </a:solidFill>
              </a:rPr>
              <a:t> in line 50 obtains a 14-character substring (specified by the second argument) of </a:t>
            </a:r>
            <a:r>
              <a:rPr lang="en-US" altLang="en-US" sz="2400" dirty="0">
                <a:solidFill>
                  <a:srgbClr val="000000"/>
                </a:solidFill>
                <a:latin typeface="Consolas" panose="020B0609020204030204" pitchFamily="49" charset="0"/>
              </a:rPr>
              <a:t>s1</a:t>
            </a:r>
            <a:r>
              <a:rPr lang="en-US" altLang="en-US" sz="2400" dirty="0">
                <a:solidFill>
                  <a:srgbClr val="000000"/>
                </a:solidFill>
              </a:rPr>
              <a:t> starting at position 0 (specified by the first argument).</a:t>
            </a:r>
          </a:p>
          <a:p>
            <a:pPr lvl="1" eaLnBrk="1" hangingPunct="1">
              <a:lnSpc>
                <a:spcPct val="80000"/>
              </a:lnSpc>
            </a:pPr>
            <a:r>
              <a:rPr lang="en-US" altLang="en-US" sz="2400" dirty="0">
                <a:solidFill>
                  <a:srgbClr val="000000"/>
                </a:solidFill>
              </a:rPr>
              <a:t>The call to </a:t>
            </a:r>
            <a:r>
              <a:rPr lang="en-US" altLang="en-US" sz="2400" dirty="0" err="1">
                <a:solidFill>
                  <a:srgbClr val="000000"/>
                </a:solidFill>
                <a:latin typeface="Consolas" panose="020B0609020204030204" pitchFamily="49" charset="0"/>
              </a:rPr>
              <a:t>substr</a:t>
            </a:r>
            <a:r>
              <a:rPr lang="en-US" altLang="en-US" sz="2400" dirty="0">
                <a:solidFill>
                  <a:srgbClr val="000000"/>
                </a:solidFill>
              </a:rPr>
              <a:t> in line 54 obtains a substring starting from position 15 of </a:t>
            </a:r>
            <a:r>
              <a:rPr lang="en-US" altLang="en-US" sz="2400" dirty="0">
                <a:solidFill>
                  <a:srgbClr val="000000"/>
                </a:solidFill>
                <a:latin typeface="Consolas" panose="020B0609020204030204" pitchFamily="49" charset="0"/>
              </a:rPr>
              <a:t>s1</a:t>
            </a:r>
            <a:r>
              <a:rPr lang="en-US" altLang="en-US" sz="2400" dirty="0">
                <a:solidFill>
                  <a:srgbClr val="000000"/>
                </a:solidFill>
              </a:rPr>
              <a:t>.</a:t>
            </a:r>
          </a:p>
          <a:p>
            <a:pPr lvl="1" eaLnBrk="1" hangingPunct="1">
              <a:lnSpc>
                <a:spcPct val="80000"/>
              </a:lnSpc>
            </a:pPr>
            <a:r>
              <a:rPr lang="en-US" altLang="en-US" sz="2400" dirty="0">
                <a:solidFill>
                  <a:srgbClr val="000000"/>
                </a:solidFill>
              </a:rPr>
              <a:t>When the second argument is not specified, </a:t>
            </a:r>
            <a:r>
              <a:rPr lang="en-US" altLang="en-US" sz="2400" dirty="0" err="1">
                <a:solidFill>
                  <a:srgbClr val="000000"/>
                </a:solidFill>
                <a:latin typeface="Consolas" panose="020B0609020204030204" pitchFamily="49" charset="0"/>
              </a:rPr>
              <a:t>substr</a:t>
            </a:r>
            <a:r>
              <a:rPr lang="en-US" altLang="en-US" sz="2400" dirty="0">
                <a:solidFill>
                  <a:srgbClr val="000000"/>
                </a:solidFill>
              </a:rPr>
              <a:t> returns the </a:t>
            </a:r>
            <a:r>
              <a:rPr lang="en-US" altLang="en-US" sz="2400" i="1" dirty="0">
                <a:solidFill>
                  <a:srgbClr val="000000"/>
                </a:solidFill>
              </a:rPr>
              <a:t>remainder</a:t>
            </a:r>
            <a:r>
              <a:rPr lang="en-US" altLang="en-US" sz="2400" dirty="0">
                <a:solidFill>
                  <a:srgbClr val="000000"/>
                </a:solidFill>
              </a:rPr>
              <a:t> of the </a:t>
            </a:r>
            <a:r>
              <a:rPr lang="en-US" altLang="en-US" sz="2400" dirty="0">
                <a:solidFill>
                  <a:srgbClr val="000000"/>
                </a:solidFill>
                <a:latin typeface="Consolas" panose="020B0609020204030204" pitchFamily="49" charset="0"/>
              </a:rPr>
              <a:t>string</a:t>
            </a:r>
            <a:r>
              <a:rPr lang="en-US" altLang="en-US" sz="2400" dirty="0">
                <a:solidFill>
                  <a:srgbClr val="000000"/>
                </a:solidFill>
              </a:rPr>
              <a:t> on which it’s called.</a:t>
            </a:r>
          </a:p>
          <a:p>
            <a:pPr eaLnBrk="1" hangingPunct="1">
              <a:lnSpc>
                <a:spcPct val="80000"/>
              </a:lnSpc>
            </a:pPr>
            <a:r>
              <a:rPr lang="en-US" altLang="en-US" sz="2800" dirty="0">
                <a:solidFill>
                  <a:srgbClr val="000000"/>
                </a:solidFill>
              </a:rPr>
              <a:t>Class </a:t>
            </a:r>
            <a:r>
              <a:rPr lang="en-US" altLang="en-US" sz="2800" dirty="0">
                <a:solidFill>
                  <a:srgbClr val="000000"/>
                </a:solidFill>
                <a:latin typeface="Consolas" panose="020B0609020204030204" pitchFamily="49" charset="0"/>
              </a:rPr>
              <a:t>string</a:t>
            </a:r>
            <a:r>
              <a:rPr lang="en-US" altLang="en-US" sz="2800" dirty="0">
                <a:solidFill>
                  <a:srgbClr val="000000"/>
                </a:solidFill>
              </a:rPr>
              <a:t>’s overloaded </a:t>
            </a:r>
            <a:r>
              <a:rPr lang="en-US" altLang="en-US" sz="2800" dirty="0">
                <a:solidFill>
                  <a:srgbClr val="000000"/>
                </a:solidFill>
                <a:latin typeface="Consolas" panose="020B0609020204030204" pitchFamily="49" charset="0"/>
              </a:rPr>
              <a:t>[]</a:t>
            </a:r>
            <a:r>
              <a:rPr lang="en-US" altLang="en-US" sz="2800" dirty="0">
                <a:solidFill>
                  <a:srgbClr val="000000"/>
                </a:solidFill>
              </a:rPr>
              <a:t> operator can create </a:t>
            </a:r>
            <a:r>
              <a:rPr lang="en-US" altLang="en-US" sz="2800" i="1" dirty="0" err="1">
                <a:solidFill>
                  <a:srgbClr val="000000"/>
                </a:solidFill>
              </a:rPr>
              <a:t>lvalues</a:t>
            </a:r>
            <a:r>
              <a:rPr lang="en-US" altLang="en-US" sz="2800" i="1" dirty="0">
                <a:solidFill>
                  <a:srgbClr val="000000"/>
                </a:solidFill>
              </a:rPr>
              <a:t> </a:t>
            </a:r>
            <a:r>
              <a:rPr lang="en-US" altLang="en-US" sz="2800" dirty="0">
                <a:solidFill>
                  <a:srgbClr val="000000"/>
                </a:solidFill>
              </a:rPr>
              <a:t>that enable new characters to replace existing characters in </a:t>
            </a:r>
            <a:r>
              <a:rPr lang="en-US" altLang="en-US" sz="2800" dirty="0">
                <a:solidFill>
                  <a:srgbClr val="000000"/>
                </a:solidFill>
                <a:latin typeface="Consolas" panose="020B0609020204030204" pitchFamily="49" charset="0"/>
              </a:rPr>
              <a:t>s1</a:t>
            </a:r>
            <a:r>
              <a:rPr lang="en-US" altLang="en-US" sz="2800" dirty="0">
                <a:solidFill>
                  <a:srgbClr val="000000"/>
                </a:solidFill>
              </a:rPr>
              <a:t>.</a:t>
            </a:r>
          </a:p>
          <a:p>
            <a:pPr lvl="1" eaLnBrk="1" hangingPunct="1">
              <a:lnSpc>
                <a:spcPct val="80000"/>
              </a:lnSpc>
            </a:pPr>
            <a:r>
              <a:rPr lang="en-US" altLang="en-US" sz="2400" i="1" dirty="0">
                <a:solidFill>
                  <a:srgbClr val="000000"/>
                </a:solidFill>
              </a:rPr>
              <a:t>Class </a:t>
            </a:r>
            <a:r>
              <a:rPr lang="en-US" altLang="en-US" sz="2400" i="1" dirty="0">
                <a:solidFill>
                  <a:srgbClr val="000000"/>
                </a:solidFill>
                <a:latin typeface="Consolas" panose="020B0609020204030204" pitchFamily="49" charset="0"/>
              </a:rPr>
              <a:t>string</a:t>
            </a:r>
            <a:r>
              <a:rPr lang="en-US" altLang="en-US" sz="2400" i="1" dirty="0">
                <a:solidFill>
                  <a:srgbClr val="000000"/>
                </a:solidFill>
              </a:rPr>
              <a:t>’s overloaded </a:t>
            </a:r>
            <a:r>
              <a:rPr lang="en-US" altLang="en-US" sz="2400" i="1" dirty="0">
                <a:solidFill>
                  <a:srgbClr val="000000"/>
                </a:solidFill>
                <a:latin typeface="Consolas" panose="020B0609020204030204" pitchFamily="49" charset="0"/>
              </a:rPr>
              <a:t>[]</a:t>
            </a:r>
            <a:r>
              <a:rPr lang="en-US" altLang="en-US" sz="2400" i="1" dirty="0">
                <a:solidFill>
                  <a:srgbClr val="000000"/>
                </a:solidFill>
              </a:rPr>
              <a:t> operator does not perform any bounds checking.</a:t>
            </a:r>
          </a:p>
        </p:txBody>
      </p:sp>
      <p:sp>
        <p:nvSpPr>
          <p:cNvPr id="1351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512181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10.2  </a:t>
            </a:r>
            <a:r>
              <a:rPr lang="en-US" dirty="0">
                <a:solidFill>
                  <a:srgbClr val="3380E6"/>
                </a:solidFill>
                <a:latin typeface="Arial"/>
              </a:rPr>
              <a:t> Using the Overloaded Operators of Standard Library Class </a:t>
            </a:r>
            <a:r>
              <a:rPr lang="en-US" dirty="0">
                <a:solidFill>
                  <a:srgbClr val="3380E6"/>
                </a:solidFill>
                <a:latin typeface="Consolas" panose="020B0609020204030204" pitchFamily="49" charset="0"/>
              </a:rPr>
              <a:t>string</a:t>
            </a:r>
            <a:r>
              <a:rPr lang="en-US" dirty="0">
                <a:solidFill>
                  <a:srgbClr val="3380E6"/>
                </a:solidFill>
                <a:latin typeface="Arial" pitchFamily="34" charset="0"/>
                <a:cs typeface="Arial" pitchFamily="34" charset="0"/>
              </a:rPr>
              <a:t> </a:t>
            </a:r>
            <a:r>
              <a:rPr lang="en-US" dirty="0">
                <a:solidFill>
                  <a:srgbClr val="3380E6"/>
                </a:solidFill>
                <a:latin typeface="Arial"/>
              </a:rPr>
              <a:t>(cont.)</a:t>
            </a:r>
          </a:p>
        </p:txBody>
      </p:sp>
      <p:sp>
        <p:nvSpPr>
          <p:cNvPr id="24579" name="Text Placeholder 2"/>
          <p:cNvSpPr>
            <a:spLocks noGrp="1"/>
          </p:cNvSpPr>
          <p:nvPr>
            <p:ph type="body" idx="1"/>
          </p:nvPr>
        </p:nvSpPr>
        <p:spPr/>
        <p:txBody>
          <a:bodyPr/>
          <a:lstStyle/>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string</a:t>
            </a:r>
            <a:r>
              <a:rPr lang="en-US" altLang="en-US" dirty="0">
                <a:solidFill>
                  <a:srgbClr val="000000"/>
                </a:solidFill>
              </a:rPr>
              <a:t> </a:t>
            </a:r>
            <a:r>
              <a:rPr lang="en-US" altLang="en-US" i="1" dirty="0">
                <a:solidFill>
                  <a:srgbClr val="000000"/>
                </a:solidFill>
              </a:rPr>
              <a:t>does</a:t>
            </a:r>
            <a:r>
              <a:rPr lang="en-US" altLang="en-US" dirty="0">
                <a:solidFill>
                  <a:srgbClr val="000000"/>
                </a:solidFill>
              </a:rPr>
              <a:t> provide bounds checking in its member function </a:t>
            </a:r>
            <a:r>
              <a:rPr lang="en-US" altLang="en-US" dirty="0">
                <a:solidFill>
                  <a:srgbClr val="0000FF"/>
                </a:solidFill>
                <a:latin typeface="Consolas" panose="020B0609020204030204" pitchFamily="49" charset="0"/>
              </a:rPr>
              <a:t>at</a:t>
            </a:r>
            <a:r>
              <a:rPr lang="en-US" altLang="en-US" dirty="0">
                <a:solidFill>
                  <a:srgbClr val="000000"/>
                </a:solidFill>
              </a:rPr>
              <a:t>, which throws an exception if its argument is an invalid subscript.</a:t>
            </a:r>
          </a:p>
          <a:p>
            <a:pPr lvl="1" eaLnBrk="1" hangingPunct="1"/>
            <a:r>
              <a:rPr lang="en-US" altLang="en-US" dirty="0">
                <a:solidFill>
                  <a:srgbClr val="000000"/>
                </a:solidFill>
              </a:rPr>
              <a:t>If the subscript is valid, function </a:t>
            </a:r>
            <a:r>
              <a:rPr lang="en-US" altLang="en-US" dirty="0">
                <a:solidFill>
                  <a:srgbClr val="000000"/>
                </a:solidFill>
                <a:latin typeface="Consolas" panose="020B0609020204030204" pitchFamily="49" charset="0"/>
              </a:rPr>
              <a:t>at</a:t>
            </a:r>
            <a:r>
              <a:rPr lang="en-US" altLang="en-US" dirty="0">
                <a:solidFill>
                  <a:srgbClr val="000000"/>
                </a:solidFill>
              </a:rPr>
              <a:t> returns the character at the specified location as a modifiable </a:t>
            </a:r>
            <a:r>
              <a:rPr lang="en-US" altLang="en-US" i="1" dirty="0" err="1">
                <a:solidFill>
                  <a:srgbClr val="000000"/>
                </a:solidFill>
              </a:rPr>
              <a:t>lvalue</a:t>
            </a:r>
            <a:r>
              <a:rPr lang="en-US" altLang="en-US" i="1" dirty="0">
                <a:solidFill>
                  <a:srgbClr val="000000"/>
                </a:solidFill>
              </a:rPr>
              <a:t> </a:t>
            </a:r>
            <a:r>
              <a:rPr lang="en-US" altLang="en-US" dirty="0">
                <a:solidFill>
                  <a:srgbClr val="000000"/>
                </a:solidFill>
              </a:rPr>
              <a:t>or a </a:t>
            </a:r>
            <a:r>
              <a:rPr lang="en-US" altLang="en-US" dirty="0" err="1">
                <a:solidFill>
                  <a:srgbClr val="000000"/>
                </a:solidFill>
              </a:rPr>
              <a:t>nonmodifiable</a:t>
            </a:r>
            <a:r>
              <a:rPr lang="en-US" altLang="en-US" dirty="0">
                <a:solidFill>
                  <a:srgbClr val="000000"/>
                </a:solidFill>
              </a:rPr>
              <a:t> </a:t>
            </a:r>
            <a:r>
              <a:rPr lang="en-US" altLang="en-US" i="1" dirty="0" err="1">
                <a:solidFill>
                  <a:srgbClr val="000000"/>
                </a:solidFill>
              </a:rPr>
              <a:t>lvalue</a:t>
            </a:r>
            <a:r>
              <a:rPr lang="en-US" altLang="en-US" i="1" dirty="0">
                <a:solidFill>
                  <a:srgbClr val="000000"/>
                </a:solidFill>
              </a:rPr>
              <a:t> </a:t>
            </a:r>
            <a:r>
              <a:rPr lang="en-US" altLang="en-US" dirty="0">
                <a:solidFill>
                  <a:srgbClr val="000000"/>
                </a:solidFill>
              </a:rPr>
              <a:t>(e.g., a </a:t>
            </a:r>
            <a:r>
              <a:rPr lang="en-US" altLang="en-US" dirty="0" err="1">
                <a:solidFill>
                  <a:srgbClr val="000000"/>
                </a:solidFill>
                <a:latin typeface="Consolas" panose="020B0609020204030204" pitchFamily="49" charset="0"/>
              </a:rPr>
              <a:t>const</a:t>
            </a:r>
            <a:r>
              <a:rPr lang="en-US" altLang="en-US" dirty="0">
                <a:solidFill>
                  <a:srgbClr val="000000"/>
                </a:solidFill>
              </a:rPr>
              <a:t> reference), depending on the context in which the call appears.</a:t>
            </a:r>
          </a:p>
        </p:txBody>
      </p:sp>
      <p:sp>
        <p:nvSpPr>
          <p:cNvPr id="1361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13429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10.3  </a:t>
            </a:r>
            <a:r>
              <a:rPr lang="en-US" dirty="0">
                <a:solidFill>
                  <a:srgbClr val="3380E6"/>
                </a:solidFill>
                <a:latin typeface="Arial"/>
              </a:rPr>
              <a:t>Fundamentals of Operator Overloading</a:t>
            </a:r>
          </a:p>
        </p:txBody>
      </p:sp>
      <p:sp>
        <p:nvSpPr>
          <p:cNvPr id="25603" name="Text Placeholder 2"/>
          <p:cNvSpPr>
            <a:spLocks noGrp="1"/>
          </p:cNvSpPr>
          <p:nvPr>
            <p:ph type="body" idx="1"/>
          </p:nvPr>
        </p:nvSpPr>
        <p:spPr/>
        <p:txBody>
          <a:bodyPr/>
          <a:lstStyle/>
          <a:p>
            <a:pPr eaLnBrk="1" hangingPunct="1"/>
            <a:r>
              <a:rPr lang="en-US" altLang="en-US" dirty="0">
                <a:solidFill>
                  <a:srgbClr val="000000"/>
                </a:solidFill>
              </a:rPr>
              <a:t>Overloaded operators provide a concise notation for manipulating string objects.</a:t>
            </a:r>
          </a:p>
          <a:p>
            <a:pPr eaLnBrk="1" hangingPunct="1"/>
            <a:r>
              <a:rPr lang="en-US" altLang="en-US" dirty="0">
                <a:solidFill>
                  <a:srgbClr val="000000"/>
                </a:solidFill>
              </a:rPr>
              <a:t>You can use operators with your own user-defined types as well.</a:t>
            </a:r>
          </a:p>
          <a:p>
            <a:pPr eaLnBrk="1" hangingPunct="1"/>
            <a:r>
              <a:rPr lang="en-US" altLang="en-US" dirty="0">
                <a:solidFill>
                  <a:srgbClr val="000000"/>
                </a:solidFill>
              </a:rPr>
              <a:t>Although C++ does not allow new operators to be created, it does allow most existing operators to be overloaded so that, when they’re used with objects, they have meaning appropriate to those objects.</a:t>
            </a:r>
          </a:p>
        </p:txBody>
      </p:sp>
      <p:sp>
        <p:nvSpPr>
          <p:cNvPr id="143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58702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10.3.1  </a:t>
            </a:r>
            <a:r>
              <a:rPr lang="en-US" dirty="0">
                <a:solidFill>
                  <a:srgbClr val="3380E6"/>
                </a:solidFill>
                <a:latin typeface="Arial"/>
              </a:rPr>
              <a:t>Operator Overloading Is Not Automatic</a:t>
            </a:r>
          </a:p>
        </p:txBody>
      </p:sp>
      <p:sp>
        <p:nvSpPr>
          <p:cNvPr id="26627" name="Text Placeholder 2"/>
          <p:cNvSpPr>
            <a:spLocks noGrp="1"/>
          </p:cNvSpPr>
          <p:nvPr>
            <p:ph type="body" idx="1"/>
          </p:nvPr>
        </p:nvSpPr>
        <p:spPr/>
        <p:txBody>
          <a:bodyPr/>
          <a:lstStyle/>
          <a:p>
            <a:pPr eaLnBrk="1" hangingPunct="1">
              <a:lnSpc>
                <a:spcPct val="90000"/>
              </a:lnSpc>
            </a:pPr>
            <a:r>
              <a:rPr lang="en-US" altLang="en-US" dirty="0">
                <a:solidFill>
                  <a:srgbClr val="000000"/>
                </a:solidFill>
              </a:rPr>
              <a:t>Operator overloading is not automatic—you must write operator-overloading functions to perform the desired operations. </a:t>
            </a:r>
          </a:p>
          <a:p>
            <a:pPr eaLnBrk="1" hangingPunct="1">
              <a:lnSpc>
                <a:spcPct val="90000"/>
              </a:lnSpc>
            </a:pPr>
            <a:r>
              <a:rPr lang="en-US" altLang="en-US" dirty="0">
                <a:solidFill>
                  <a:srgbClr val="000000"/>
                </a:solidFill>
              </a:rPr>
              <a:t>An operator is overloaded by writing a non-</a:t>
            </a:r>
            <a:r>
              <a:rPr lang="en-US" altLang="en-US" dirty="0">
                <a:solidFill>
                  <a:srgbClr val="000000"/>
                </a:solidFill>
                <a:latin typeface="Consolas" panose="020B0609020204030204" pitchFamily="49" charset="0"/>
              </a:rPr>
              <a:t>static</a:t>
            </a:r>
            <a:r>
              <a:rPr lang="en-US" altLang="en-US" dirty="0">
                <a:solidFill>
                  <a:srgbClr val="000000"/>
                </a:solidFill>
              </a:rPr>
              <a:t> member function definition or non-member function definition as you normally would, except that the function name starts with the keyword </a:t>
            </a:r>
            <a:r>
              <a:rPr lang="en-US" altLang="en-US" dirty="0">
                <a:solidFill>
                  <a:srgbClr val="000000"/>
                </a:solidFill>
                <a:latin typeface="Consolas" panose="020B0609020204030204" pitchFamily="49" charset="0"/>
              </a:rPr>
              <a:t>operator</a:t>
            </a:r>
            <a:r>
              <a:rPr lang="en-US" altLang="en-US" dirty="0">
                <a:solidFill>
                  <a:srgbClr val="000000"/>
                </a:solidFill>
              </a:rPr>
              <a:t> followed by the symbol for the operator being overloaded.</a:t>
            </a:r>
          </a:p>
          <a:p>
            <a:pPr lvl="1" eaLnBrk="1" hangingPunct="1">
              <a:lnSpc>
                <a:spcPct val="90000"/>
              </a:lnSpc>
            </a:pPr>
            <a:r>
              <a:rPr lang="en-US" altLang="en-US" dirty="0">
                <a:solidFill>
                  <a:srgbClr val="000000"/>
                </a:solidFill>
              </a:rPr>
              <a:t>For example, the function name </a:t>
            </a:r>
            <a:r>
              <a:rPr lang="en-US" altLang="en-US" dirty="0">
                <a:solidFill>
                  <a:srgbClr val="000000"/>
                </a:solidFill>
                <a:latin typeface="Consolas" panose="020B0609020204030204" pitchFamily="49" charset="0"/>
              </a:rPr>
              <a:t>operator+</a:t>
            </a:r>
            <a:r>
              <a:rPr lang="en-US" altLang="en-US" dirty="0">
                <a:solidFill>
                  <a:srgbClr val="000000"/>
                </a:solidFill>
              </a:rPr>
              <a:t> would be used to overload the addition operator (</a:t>
            </a:r>
            <a:r>
              <a:rPr lang="en-US" altLang="en-US" dirty="0">
                <a:solidFill>
                  <a:srgbClr val="000000"/>
                </a:solidFill>
                <a:latin typeface="Consolas" panose="020B0609020204030204" pitchFamily="49" charset="0"/>
              </a:rPr>
              <a:t>+</a:t>
            </a:r>
            <a:r>
              <a:rPr lang="en-US" altLang="en-US" dirty="0">
                <a:solidFill>
                  <a:srgbClr val="000000"/>
                </a:solidFill>
              </a:rPr>
              <a:t>) for use with objects of a particular class (or </a:t>
            </a:r>
            <a:r>
              <a:rPr lang="en-US" altLang="en-US" dirty="0" err="1">
                <a:solidFill>
                  <a:srgbClr val="000000"/>
                </a:solidFill>
                <a:latin typeface="Consolas" panose="020B0609020204030204" pitchFamily="49" charset="0"/>
              </a:rPr>
              <a:t>enum</a:t>
            </a:r>
            <a:r>
              <a:rPr lang="en-US" altLang="en-US" dirty="0">
                <a:solidFill>
                  <a:srgbClr val="000000"/>
                </a:solidFill>
              </a:rPr>
              <a:t>).</a:t>
            </a:r>
          </a:p>
          <a:p>
            <a:pPr>
              <a:lnSpc>
                <a:spcPct val="90000"/>
              </a:lnSpc>
            </a:pPr>
            <a:r>
              <a:rPr lang="en-US" altLang="en-US" sz="2800" dirty="0">
                <a:solidFill>
                  <a:srgbClr val="000000"/>
                </a:solidFill>
              </a:rPr>
              <a:t>When operators are overloaded as member functions, they must be non-</a:t>
            </a:r>
            <a:r>
              <a:rPr lang="en-US" altLang="en-US" sz="2800" dirty="0">
                <a:solidFill>
                  <a:srgbClr val="000000"/>
                </a:solidFill>
                <a:latin typeface="Consolas" panose="020B0609020204030204" pitchFamily="49" charset="0"/>
              </a:rPr>
              <a:t>static</a:t>
            </a:r>
            <a:r>
              <a:rPr lang="en-US" altLang="en-US" sz="2800" dirty="0">
                <a:solidFill>
                  <a:srgbClr val="000000"/>
                </a:solidFill>
              </a:rPr>
              <a:t>, because </a:t>
            </a:r>
            <a:r>
              <a:rPr lang="en-US" altLang="en-US" sz="2800" i="1" dirty="0">
                <a:solidFill>
                  <a:srgbClr val="000000"/>
                </a:solidFill>
              </a:rPr>
              <a:t>they must be called on an object of the class </a:t>
            </a:r>
            <a:r>
              <a:rPr lang="en-US" altLang="en-US" sz="2800" dirty="0">
                <a:solidFill>
                  <a:srgbClr val="000000"/>
                </a:solidFill>
              </a:rPr>
              <a:t>and operate on that object.</a:t>
            </a:r>
          </a:p>
          <a:p>
            <a:pPr marL="109537" indent="0">
              <a:lnSpc>
                <a:spcPct val="90000"/>
              </a:lnSpc>
              <a:buNone/>
            </a:pPr>
            <a:endParaRPr lang="en-US" altLang="en-US" dirty="0">
              <a:solidFill>
                <a:srgbClr val="000000"/>
              </a:solidFill>
            </a:endParaRPr>
          </a:p>
        </p:txBody>
      </p:sp>
      <p:sp>
        <p:nvSpPr>
          <p:cNvPr id="184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58591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10.3.2  </a:t>
            </a:r>
            <a:r>
              <a:rPr lang="en-US" dirty="0">
                <a:solidFill>
                  <a:srgbClr val="3380E6"/>
                </a:solidFill>
                <a:latin typeface="Arial"/>
              </a:rPr>
              <a:t>Operators That You Do Not Have to Overload</a:t>
            </a:r>
          </a:p>
        </p:txBody>
      </p:sp>
      <p:sp>
        <p:nvSpPr>
          <p:cNvPr id="27651" name="Text Placeholder 2"/>
          <p:cNvSpPr>
            <a:spLocks noGrp="1"/>
          </p:cNvSpPr>
          <p:nvPr>
            <p:ph type="body" idx="1"/>
          </p:nvPr>
        </p:nvSpPr>
        <p:spPr/>
        <p:txBody>
          <a:bodyPr/>
          <a:lstStyle/>
          <a:p>
            <a:pPr eaLnBrk="1" hangingPunct="1">
              <a:lnSpc>
                <a:spcPct val="90000"/>
              </a:lnSpc>
            </a:pPr>
            <a:r>
              <a:rPr lang="en-US" altLang="en-US" sz="2300" dirty="0">
                <a:solidFill>
                  <a:srgbClr val="000000"/>
                </a:solidFill>
              </a:rPr>
              <a:t>To use an operator on class objects, you must define overloaded operator functions for that class—with three exceptions.</a:t>
            </a:r>
          </a:p>
          <a:p>
            <a:pPr lvl="1" eaLnBrk="1" hangingPunct="1">
              <a:lnSpc>
                <a:spcPct val="90000"/>
              </a:lnSpc>
            </a:pPr>
            <a:r>
              <a:rPr lang="en-US" altLang="en-US" sz="1900" dirty="0">
                <a:solidFill>
                  <a:srgbClr val="000000"/>
                </a:solidFill>
              </a:rPr>
              <a:t>The </a:t>
            </a:r>
            <a:r>
              <a:rPr lang="en-US" altLang="en-US" sz="1900" i="1" dirty="0">
                <a:solidFill>
                  <a:srgbClr val="000000"/>
                </a:solidFill>
              </a:rPr>
              <a:t>assignment operator (</a:t>
            </a:r>
            <a:r>
              <a:rPr lang="en-US" altLang="en-US" sz="1900" i="1" dirty="0">
                <a:solidFill>
                  <a:srgbClr val="000000"/>
                </a:solidFill>
                <a:latin typeface="Consolas" panose="020B0609020204030204" pitchFamily="49" charset="0"/>
              </a:rPr>
              <a:t>=</a:t>
            </a:r>
            <a:r>
              <a:rPr lang="en-US" altLang="en-US" sz="1900" i="1" dirty="0">
                <a:solidFill>
                  <a:srgbClr val="000000"/>
                </a:solidFill>
              </a:rPr>
              <a:t>) </a:t>
            </a:r>
            <a:r>
              <a:rPr lang="en-US" altLang="en-US" sz="1900" dirty="0">
                <a:solidFill>
                  <a:srgbClr val="000000"/>
                </a:solidFill>
              </a:rPr>
              <a:t>may be used with </a:t>
            </a:r>
            <a:r>
              <a:rPr lang="en-US" altLang="en-US" sz="1900" i="1" dirty="0">
                <a:solidFill>
                  <a:srgbClr val="000000"/>
                </a:solidFill>
              </a:rPr>
              <a:t>most </a:t>
            </a:r>
            <a:r>
              <a:rPr lang="en-US" altLang="en-US" sz="1900" dirty="0">
                <a:solidFill>
                  <a:srgbClr val="000000"/>
                </a:solidFill>
              </a:rPr>
              <a:t>classes to perform </a:t>
            </a:r>
            <a:r>
              <a:rPr lang="en-US" altLang="en-US" sz="1900" i="1" dirty="0" err="1">
                <a:solidFill>
                  <a:srgbClr val="000000"/>
                </a:solidFill>
              </a:rPr>
              <a:t>memberwise</a:t>
            </a:r>
            <a:r>
              <a:rPr lang="en-US" altLang="en-US" sz="1900" dirty="0">
                <a:solidFill>
                  <a:srgbClr val="000000"/>
                </a:solidFill>
              </a:rPr>
              <a:t> </a:t>
            </a:r>
            <a:r>
              <a:rPr lang="en-US" altLang="en-US" sz="1900" i="1" dirty="0">
                <a:solidFill>
                  <a:srgbClr val="000000"/>
                </a:solidFill>
              </a:rPr>
              <a:t>assignment</a:t>
            </a:r>
            <a:r>
              <a:rPr lang="en-US" altLang="en-US" sz="1900" dirty="0">
                <a:solidFill>
                  <a:srgbClr val="000000"/>
                </a:solidFill>
              </a:rPr>
              <a:t> of the data members—each data member is assigned from the assignment’s “source” object (on the right) to the “target” object (on the left). </a:t>
            </a:r>
          </a:p>
          <a:p>
            <a:pPr lvl="2" eaLnBrk="1" hangingPunct="1">
              <a:lnSpc>
                <a:spcPct val="90000"/>
              </a:lnSpc>
            </a:pPr>
            <a:r>
              <a:rPr lang="en-US" altLang="en-US" sz="1800" i="1" dirty="0" err="1">
                <a:solidFill>
                  <a:srgbClr val="000000"/>
                </a:solidFill>
              </a:rPr>
              <a:t>Memberwise</a:t>
            </a:r>
            <a:r>
              <a:rPr lang="en-US" altLang="en-US" sz="1800" i="1" dirty="0">
                <a:solidFill>
                  <a:srgbClr val="000000"/>
                </a:solidFill>
              </a:rPr>
              <a:t> assignment is dangerous for classes with pointer members</a:t>
            </a:r>
            <a:r>
              <a:rPr lang="en-US" altLang="en-US" sz="1800" dirty="0">
                <a:solidFill>
                  <a:srgbClr val="000000"/>
                </a:solidFill>
              </a:rPr>
              <a:t>, so we’ll explicitly overload the assignment operator for such classes.</a:t>
            </a:r>
          </a:p>
          <a:p>
            <a:pPr lvl="1" eaLnBrk="1" hangingPunct="1">
              <a:lnSpc>
                <a:spcPct val="90000"/>
              </a:lnSpc>
            </a:pPr>
            <a:r>
              <a:rPr lang="en-US" altLang="en-US" sz="2000" dirty="0">
                <a:solidFill>
                  <a:srgbClr val="000000"/>
                </a:solidFill>
              </a:rPr>
              <a:t>The </a:t>
            </a:r>
            <a:r>
              <a:rPr lang="en-US" altLang="en-US" sz="2000" i="1" dirty="0">
                <a:solidFill>
                  <a:srgbClr val="000000"/>
                </a:solidFill>
              </a:rPr>
              <a:t>address operator (&amp;) </a:t>
            </a:r>
            <a:r>
              <a:rPr lang="en-US" altLang="en-US" sz="2000" dirty="0">
                <a:solidFill>
                  <a:srgbClr val="000000"/>
                </a:solidFill>
              </a:rPr>
              <a:t>returns a pointer to the object; this operator also can be overloaded. </a:t>
            </a:r>
          </a:p>
          <a:p>
            <a:pPr lvl="1" eaLnBrk="1" hangingPunct="1">
              <a:lnSpc>
                <a:spcPct val="90000"/>
              </a:lnSpc>
            </a:pPr>
            <a:r>
              <a:rPr lang="en-US" altLang="en-US" sz="2000" dirty="0">
                <a:solidFill>
                  <a:srgbClr val="000000"/>
                </a:solidFill>
              </a:rPr>
              <a:t>The </a:t>
            </a:r>
            <a:r>
              <a:rPr lang="en-US" altLang="en-US" sz="2000" i="1" dirty="0">
                <a:solidFill>
                  <a:srgbClr val="000000"/>
                </a:solidFill>
              </a:rPr>
              <a:t>comma operator </a:t>
            </a:r>
            <a:r>
              <a:rPr lang="en-US" altLang="en-US" sz="2000" dirty="0">
                <a:solidFill>
                  <a:srgbClr val="000000"/>
                </a:solidFill>
              </a:rPr>
              <a:t>evaluates the expression to its left then the expression to its right, and returns the value of the latter expression.</a:t>
            </a:r>
          </a:p>
          <a:p>
            <a:pPr lvl="1" eaLnBrk="1" hangingPunct="1">
              <a:lnSpc>
                <a:spcPct val="90000"/>
              </a:lnSpc>
              <a:buFont typeface="Verdana" panose="020B0604030504040204" pitchFamily="34" charset="0"/>
              <a:buNone/>
            </a:pPr>
            <a:endParaRPr lang="en-US" altLang="en-US" sz="2000" dirty="0">
              <a:solidFill>
                <a:srgbClr val="000000"/>
              </a:solidFill>
            </a:endParaRPr>
          </a:p>
        </p:txBody>
      </p:sp>
      <p:sp>
        <p:nvSpPr>
          <p:cNvPr id="194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53171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10.3.3  </a:t>
            </a:r>
            <a:r>
              <a:rPr lang="en-US" dirty="0">
                <a:solidFill>
                  <a:srgbClr val="3380E6"/>
                </a:solidFill>
                <a:latin typeface="Arial"/>
              </a:rPr>
              <a:t>Operators That Cannot Be Overloaded</a:t>
            </a:r>
          </a:p>
        </p:txBody>
      </p:sp>
      <p:sp>
        <p:nvSpPr>
          <p:cNvPr id="28675" name="Text Placeholder 2"/>
          <p:cNvSpPr>
            <a:spLocks noGrp="1"/>
          </p:cNvSpPr>
          <p:nvPr>
            <p:ph type="body" idx="1"/>
          </p:nvPr>
        </p:nvSpPr>
        <p:spPr/>
        <p:txBody>
          <a:bodyPr/>
          <a:lstStyle/>
          <a:p>
            <a:pPr eaLnBrk="1" hangingPunct="1"/>
            <a:r>
              <a:rPr lang="en-US" altLang="en-US" sz="2400" dirty="0">
                <a:solidFill>
                  <a:srgbClr val="000000"/>
                </a:solidFill>
              </a:rPr>
              <a:t>Most of C++’s operators can be overloaded.</a:t>
            </a:r>
          </a:p>
          <a:p>
            <a:pPr eaLnBrk="1" hangingPunct="1"/>
            <a:r>
              <a:rPr lang="en-US" altLang="en-US" sz="2400" dirty="0">
                <a:solidFill>
                  <a:srgbClr val="000000"/>
                </a:solidFill>
              </a:rPr>
              <a:t>Figure 10.2 shows the operators that cannot be overloaded.</a:t>
            </a:r>
          </a:p>
          <a:p>
            <a:pPr eaLnBrk="1" hangingPunct="1">
              <a:lnSpc>
                <a:spcPct val="90000"/>
              </a:lnSpc>
            </a:pPr>
            <a:endParaRPr lang="en-US" altLang="en-US" sz="2300" dirty="0">
              <a:solidFill>
                <a:srgbClr val="000000"/>
              </a:solidFill>
            </a:endParaRPr>
          </a:p>
        </p:txBody>
      </p:sp>
      <p:sp>
        <p:nvSpPr>
          <p:cNvPr id="194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59576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9375"/>
            <a:ext cx="12192000" cy="669766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988839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01750"/>
            <a:ext cx="12192000" cy="42529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744614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10.3.4  </a:t>
            </a:r>
            <a:r>
              <a:rPr lang="en-US" dirty="0">
                <a:solidFill>
                  <a:srgbClr val="3380E6"/>
                </a:solidFill>
                <a:latin typeface="Arial"/>
              </a:rPr>
              <a:t>Rules and Restrictions on Operator Overloading</a:t>
            </a:r>
          </a:p>
        </p:txBody>
      </p:sp>
      <p:sp>
        <p:nvSpPr>
          <p:cNvPr id="30723"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An operator’s precedence cannot be changed by overloading. </a:t>
            </a:r>
          </a:p>
          <a:p>
            <a:pPr lvl="1" eaLnBrk="1" hangingPunct="1">
              <a:lnSpc>
                <a:spcPct val="80000"/>
              </a:lnSpc>
            </a:pPr>
            <a:r>
              <a:rPr lang="en-US" altLang="en-US" sz="2400" dirty="0">
                <a:solidFill>
                  <a:srgbClr val="000000"/>
                </a:solidFill>
              </a:rPr>
              <a:t>However, parentheses can be used to force the order of evaluation of overloaded operators in an expression. </a:t>
            </a:r>
          </a:p>
          <a:p>
            <a:pPr>
              <a:lnSpc>
                <a:spcPct val="80000"/>
              </a:lnSpc>
            </a:pPr>
            <a:r>
              <a:rPr lang="en-US" altLang="en-US" sz="2800" dirty="0">
                <a:solidFill>
                  <a:srgbClr val="000000"/>
                </a:solidFill>
              </a:rPr>
              <a:t>An operator’s associativity cannot be changed by overloading</a:t>
            </a:r>
          </a:p>
          <a:p>
            <a:pPr lvl="1" eaLnBrk="1" hangingPunct="1">
              <a:lnSpc>
                <a:spcPct val="80000"/>
              </a:lnSpc>
            </a:pPr>
            <a:r>
              <a:rPr lang="en-US" altLang="en-US" sz="2400" dirty="0">
                <a:solidFill>
                  <a:srgbClr val="000000"/>
                </a:solidFill>
              </a:rPr>
              <a:t>if an operator normally associates from left to right, then so do all of its overloaded versions.</a:t>
            </a:r>
          </a:p>
          <a:p>
            <a:pPr>
              <a:lnSpc>
                <a:spcPct val="80000"/>
              </a:lnSpc>
            </a:pPr>
            <a:r>
              <a:rPr lang="en-US" altLang="en-US" sz="2800" dirty="0">
                <a:solidFill>
                  <a:srgbClr val="000000"/>
                </a:solidFill>
              </a:rPr>
              <a:t>An operator’s “arity” (that is, the number of operands an operator takes) cannot be change</a:t>
            </a:r>
          </a:p>
          <a:p>
            <a:pPr lvl="1" eaLnBrk="1" hangingPunct="1">
              <a:lnSpc>
                <a:spcPct val="80000"/>
              </a:lnSpc>
            </a:pPr>
            <a:r>
              <a:rPr lang="en-US" altLang="en-US" sz="2400" dirty="0">
                <a:solidFill>
                  <a:srgbClr val="000000"/>
                </a:solidFill>
              </a:rPr>
              <a:t>overloaded unary operators remain unary operators; overloaded binary operators remain binary operators. Operators </a:t>
            </a:r>
            <a:r>
              <a:rPr lang="en-US" altLang="en-US" sz="2400" dirty="0">
                <a:solidFill>
                  <a:srgbClr val="000000"/>
                </a:solidFill>
                <a:latin typeface="Consolas" panose="020B0609020204030204" pitchFamily="49" charset="0"/>
              </a:rPr>
              <a:t>&amp;</a:t>
            </a:r>
            <a:r>
              <a:rPr lang="en-US" altLang="en-US" sz="2400" dirty="0">
                <a:solidFill>
                  <a:srgbClr val="000000"/>
                </a:solidFill>
              </a:rPr>
              <a:t>, </a:t>
            </a:r>
            <a:r>
              <a:rPr lang="en-US" altLang="en-US" sz="2400" dirty="0">
                <a:solidFill>
                  <a:srgbClr val="000000"/>
                </a:solidFill>
                <a:latin typeface="Consolas" panose="020B0609020204030204" pitchFamily="49" charset="0"/>
              </a:rPr>
              <a:t>*</a:t>
            </a:r>
            <a:r>
              <a:rPr lang="en-US" altLang="en-US" sz="2400" dirty="0">
                <a:solidFill>
                  <a:srgbClr val="000000"/>
                </a:solidFill>
              </a:rPr>
              <a:t>, </a:t>
            </a:r>
            <a:r>
              <a:rPr lang="en-US" altLang="en-US" sz="2400" dirty="0">
                <a:solidFill>
                  <a:srgbClr val="000000"/>
                </a:solidFill>
                <a:latin typeface="Consolas" panose="020B0609020204030204" pitchFamily="49" charset="0"/>
              </a:rPr>
              <a:t>+</a:t>
            </a:r>
            <a:r>
              <a:rPr lang="en-US" altLang="en-US" sz="2400" dirty="0">
                <a:solidFill>
                  <a:srgbClr val="000000"/>
                </a:solidFill>
              </a:rPr>
              <a:t> and </a:t>
            </a:r>
            <a:r>
              <a:rPr lang="en-US" altLang="en-US" sz="2400" dirty="0">
                <a:solidFill>
                  <a:srgbClr val="000000"/>
                </a:solidFill>
                <a:latin typeface="Consolas" panose="020B0609020204030204" pitchFamily="49" charset="0"/>
              </a:rPr>
              <a:t>-</a:t>
            </a:r>
            <a:r>
              <a:rPr lang="en-US" altLang="en-US" sz="2400" dirty="0">
                <a:solidFill>
                  <a:srgbClr val="000000"/>
                </a:solidFill>
              </a:rPr>
              <a:t> all have both unary and binary versions; these unary and binary versions can be separately overloaded.</a:t>
            </a:r>
          </a:p>
        </p:txBody>
      </p:sp>
      <p:sp>
        <p:nvSpPr>
          <p:cNvPr id="225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51589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10.3.4  </a:t>
            </a:r>
            <a:r>
              <a:rPr lang="en-US" dirty="0">
                <a:solidFill>
                  <a:srgbClr val="3380E6"/>
                </a:solidFill>
                <a:latin typeface="Arial"/>
              </a:rPr>
              <a:t>Rules and Restrictions on Operator Overloading</a:t>
            </a:r>
          </a:p>
        </p:txBody>
      </p:sp>
      <p:sp>
        <p:nvSpPr>
          <p:cNvPr id="31747" name="Text Placeholder 2"/>
          <p:cNvSpPr>
            <a:spLocks noGrp="1"/>
          </p:cNvSpPr>
          <p:nvPr>
            <p:ph type="body" idx="1"/>
          </p:nvPr>
        </p:nvSpPr>
        <p:spPr/>
        <p:txBody>
          <a:bodyPr/>
          <a:lstStyle/>
          <a:p>
            <a:pPr eaLnBrk="1" hangingPunct="1">
              <a:lnSpc>
                <a:spcPct val="80000"/>
              </a:lnSpc>
            </a:pPr>
            <a:r>
              <a:rPr lang="en-US" altLang="en-US" sz="3600" dirty="0">
                <a:solidFill>
                  <a:srgbClr val="000000"/>
                </a:solidFill>
              </a:rPr>
              <a:t>Only existing operators can be overloaded.</a:t>
            </a:r>
          </a:p>
          <a:p>
            <a:pPr eaLnBrk="1" hangingPunct="1">
              <a:lnSpc>
                <a:spcPct val="80000"/>
              </a:lnSpc>
            </a:pPr>
            <a:r>
              <a:rPr lang="en-US" altLang="en-US" sz="3600" dirty="0">
                <a:solidFill>
                  <a:srgbClr val="000000"/>
                </a:solidFill>
              </a:rPr>
              <a:t>You cannot overload operators how an operator works for fundamental type values</a:t>
            </a:r>
          </a:p>
          <a:p>
            <a:pPr lvl="1" eaLnBrk="1" hangingPunct="1">
              <a:lnSpc>
                <a:spcPct val="80000"/>
              </a:lnSpc>
            </a:pPr>
            <a:r>
              <a:rPr lang="en-US" altLang="en-US" sz="3200" dirty="0">
                <a:solidFill>
                  <a:srgbClr val="000000"/>
                </a:solidFill>
              </a:rPr>
              <a:t>For example, you cannot make the + operator subtract two </a:t>
            </a:r>
            <a:r>
              <a:rPr lang="en-US" altLang="en-US" sz="3200" dirty="0" err="1">
                <a:solidFill>
                  <a:srgbClr val="000000"/>
                </a:solidFill>
                <a:latin typeface="Consolas" panose="020B0609020204030204" pitchFamily="49" charset="0"/>
              </a:rPr>
              <a:t>int</a:t>
            </a:r>
            <a:r>
              <a:rPr lang="en-US" altLang="en-US" sz="3200" dirty="0" err="1">
                <a:solidFill>
                  <a:srgbClr val="000000"/>
                </a:solidFill>
              </a:rPr>
              <a:t>s</a:t>
            </a:r>
            <a:r>
              <a:rPr lang="en-US" altLang="en-US" sz="3200" dirty="0">
                <a:solidFill>
                  <a:srgbClr val="000000"/>
                </a:solidFill>
              </a:rPr>
              <a:t>. Operator overloading works only with objects of user-defined types or with a mixture of an object of a user-defined type and an object of a fundamental type. </a:t>
            </a:r>
          </a:p>
        </p:txBody>
      </p:sp>
      <p:sp>
        <p:nvSpPr>
          <p:cNvPr id="225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446389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10.3.4  </a:t>
            </a:r>
            <a:r>
              <a:rPr lang="en-US" dirty="0">
                <a:solidFill>
                  <a:srgbClr val="3380E6"/>
                </a:solidFill>
                <a:latin typeface="Arial"/>
              </a:rPr>
              <a:t>Rules and Restrictions on Operator Overloading</a:t>
            </a:r>
          </a:p>
        </p:txBody>
      </p:sp>
      <p:sp>
        <p:nvSpPr>
          <p:cNvPr id="32771" name="Text Placeholder 2"/>
          <p:cNvSpPr>
            <a:spLocks noGrp="1"/>
          </p:cNvSpPr>
          <p:nvPr>
            <p:ph type="body" idx="1"/>
          </p:nvPr>
        </p:nvSpPr>
        <p:spPr/>
        <p:txBody>
          <a:bodyPr/>
          <a:lstStyle/>
          <a:p>
            <a:pPr eaLnBrk="1" hangingPunct="1">
              <a:lnSpc>
                <a:spcPct val="80000"/>
              </a:lnSpc>
            </a:pPr>
            <a:r>
              <a:rPr lang="en-US" altLang="en-US" sz="3600" dirty="0">
                <a:solidFill>
                  <a:srgbClr val="000000"/>
                </a:solidFill>
              </a:rPr>
              <a:t>Related operators, like </a:t>
            </a:r>
            <a:r>
              <a:rPr lang="en-US" altLang="en-US" sz="3600" dirty="0">
                <a:solidFill>
                  <a:srgbClr val="000000"/>
                </a:solidFill>
                <a:latin typeface="Consolas" panose="020B0609020204030204" pitchFamily="49" charset="0"/>
              </a:rPr>
              <a:t>+</a:t>
            </a:r>
            <a:r>
              <a:rPr lang="en-US" altLang="en-US" sz="3600" dirty="0">
                <a:solidFill>
                  <a:srgbClr val="000000"/>
                </a:solidFill>
              </a:rPr>
              <a:t> and </a:t>
            </a:r>
            <a:r>
              <a:rPr lang="en-US" altLang="en-US" sz="3600" dirty="0">
                <a:solidFill>
                  <a:srgbClr val="000000"/>
                </a:solidFill>
                <a:latin typeface="Consolas" panose="020B0609020204030204" pitchFamily="49" charset="0"/>
              </a:rPr>
              <a:t>+=</a:t>
            </a:r>
            <a:r>
              <a:rPr lang="en-US" altLang="en-US" sz="3600" dirty="0">
                <a:solidFill>
                  <a:srgbClr val="000000"/>
                </a:solidFill>
              </a:rPr>
              <a:t>, must be overloaded separately.</a:t>
            </a:r>
          </a:p>
          <a:p>
            <a:pPr eaLnBrk="1" hangingPunct="1">
              <a:lnSpc>
                <a:spcPct val="80000"/>
              </a:lnSpc>
            </a:pPr>
            <a:r>
              <a:rPr lang="en-US" altLang="en-US" sz="3600" dirty="0">
                <a:solidFill>
                  <a:srgbClr val="000000"/>
                </a:solidFill>
              </a:rPr>
              <a:t>When overloading </a:t>
            </a:r>
            <a:r>
              <a:rPr lang="en-US" altLang="en-US" sz="3600" dirty="0">
                <a:solidFill>
                  <a:srgbClr val="000000"/>
                </a:solidFill>
                <a:latin typeface="Consolas" panose="020B0609020204030204" pitchFamily="49" charset="0"/>
              </a:rPr>
              <a:t>()</a:t>
            </a:r>
            <a:r>
              <a:rPr lang="en-US" altLang="en-US" sz="3600" dirty="0">
                <a:solidFill>
                  <a:srgbClr val="000000"/>
                </a:solidFill>
              </a:rPr>
              <a:t>, </a:t>
            </a:r>
            <a:r>
              <a:rPr lang="en-US" altLang="en-US" sz="3600" dirty="0">
                <a:solidFill>
                  <a:srgbClr val="000000"/>
                </a:solidFill>
                <a:latin typeface="Consolas" panose="020B0609020204030204" pitchFamily="49" charset="0"/>
              </a:rPr>
              <a:t>[]</a:t>
            </a:r>
            <a:r>
              <a:rPr lang="en-US" altLang="en-US" sz="3600" dirty="0">
                <a:solidFill>
                  <a:srgbClr val="000000"/>
                </a:solidFill>
              </a:rPr>
              <a:t>, </a:t>
            </a:r>
            <a:r>
              <a:rPr lang="en-US" altLang="en-US" sz="3600" dirty="0">
                <a:solidFill>
                  <a:srgbClr val="000000"/>
                </a:solidFill>
                <a:latin typeface="Consolas" panose="020B0609020204030204" pitchFamily="49" charset="0"/>
              </a:rPr>
              <a:t>-&gt;</a:t>
            </a:r>
            <a:r>
              <a:rPr lang="en-US" altLang="en-US" sz="3600" dirty="0">
                <a:solidFill>
                  <a:srgbClr val="000000"/>
                </a:solidFill>
              </a:rPr>
              <a:t> or any of the assignment operators, the operator overloading function must be declared as a class member. </a:t>
            </a:r>
          </a:p>
          <a:p>
            <a:pPr lvl="1" eaLnBrk="1" hangingPunct="1">
              <a:lnSpc>
                <a:spcPct val="80000"/>
              </a:lnSpc>
            </a:pPr>
            <a:r>
              <a:rPr lang="en-US" altLang="en-US" sz="3200" dirty="0">
                <a:solidFill>
                  <a:srgbClr val="000000"/>
                </a:solidFill>
              </a:rPr>
              <a:t>For all other </a:t>
            </a:r>
            <a:r>
              <a:rPr lang="en-US" altLang="en-US" sz="3200" dirty="0" err="1">
                <a:solidFill>
                  <a:srgbClr val="000000"/>
                </a:solidFill>
              </a:rPr>
              <a:t>overloadable</a:t>
            </a:r>
            <a:r>
              <a:rPr lang="en-US" altLang="en-US" sz="3200" dirty="0">
                <a:solidFill>
                  <a:srgbClr val="000000"/>
                </a:solidFill>
              </a:rPr>
              <a:t> operators, the operator overloading functions can be member functions or non-member functions.</a:t>
            </a:r>
          </a:p>
        </p:txBody>
      </p:sp>
      <p:sp>
        <p:nvSpPr>
          <p:cNvPr id="225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712420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8475"/>
            <a:ext cx="12192000" cy="331946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592288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10.4  </a:t>
            </a:r>
            <a:r>
              <a:rPr lang="en-US" dirty="0">
                <a:solidFill>
                  <a:srgbClr val="3380E6"/>
                </a:solidFill>
                <a:latin typeface="Arial"/>
              </a:rPr>
              <a:t>Overloading Binary Operators</a:t>
            </a:r>
          </a:p>
        </p:txBody>
      </p:sp>
      <p:sp>
        <p:nvSpPr>
          <p:cNvPr id="34819" name="Text Placeholder 2"/>
          <p:cNvSpPr>
            <a:spLocks noGrp="1"/>
          </p:cNvSpPr>
          <p:nvPr>
            <p:ph type="body" idx="1"/>
          </p:nvPr>
        </p:nvSpPr>
        <p:spPr/>
        <p:txBody>
          <a:bodyPr/>
          <a:lstStyle/>
          <a:p>
            <a:pPr eaLnBrk="1" hangingPunct="1"/>
            <a:r>
              <a:rPr lang="en-US" altLang="en-US" dirty="0">
                <a:solidFill>
                  <a:srgbClr val="000000"/>
                </a:solidFill>
              </a:rPr>
              <a:t>A binary operator can be overloaded as a non-</a:t>
            </a:r>
            <a:r>
              <a:rPr lang="en-US" altLang="en-US" dirty="0">
                <a:solidFill>
                  <a:srgbClr val="000000"/>
                </a:solidFill>
                <a:latin typeface="Consolas" panose="020B0609020204030204" pitchFamily="49" charset="0"/>
              </a:rPr>
              <a:t>static</a:t>
            </a:r>
            <a:r>
              <a:rPr lang="en-US" altLang="en-US" dirty="0">
                <a:solidFill>
                  <a:srgbClr val="000000"/>
                </a:solidFill>
              </a:rPr>
              <a:t> member function with one parameter or as a non-member function with two parameters (one of those parameters must be either a class object or a reference to a class object).</a:t>
            </a:r>
          </a:p>
          <a:p>
            <a:pPr eaLnBrk="1" hangingPunct="1"/>
            <a:r>
              <a:rPr lang="en-US" altLang="en-US" dirty="0">
                <a:solidFill>
                  <a:srgbClr val="000000"/>
                </a:solidFill>
              </a:rPr>
              <a:t>As a non-member function, binary operator </a:t>
            </a:r>
            <a:r>
              <a:rPr lang="en-US" altLang="en-US" dirty="0">
                <a:solidFill>
                  <a:srgbClr val="000000"/>
                </a:solidFill>
                <a:latin typeface="Consolas" panose="020B0609020204030204" pitchFamily="49" charset="0"/>
              </a:rPr>
              <a:t>&lt;</a:t>
            </a:r>
            <a:r>
              <a:rPr lang="en-US" altLang="en-US" dirty="0">
                <a:solidFill>
                  <a:srgbClr val="000000"/>
                </a:solidFill>
              </a:rPr>
              <a:t> must take two arguments—one of which must be an object (or a reference to an object) of the class.</a:t>
            </a:r>
          </a:p>
        </p:txBody>
      </p:sp>
      <p:sp>
        <p:nvSpPr>
          <p:cNvPr id="522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297801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10.5  </a:t>
            </a:r>
            <a:r>
              <a:rPr lang="en-US" dirty="0">
                <a:solidFill>
                  <a:srgbClr val="3380E6"/>
                </a:solidFill>
                <a:latin typeface="Arial"/>
              </a:rPr>
              <a:t>Overloading the Binary Stream Insertion and Stream Extraction Operators</a:t>
            </a:r>
          </a:p>
        </p:txBody>
      </p:sp>
      <p:sp>
        <p:nvSpPr>
          <p:cNvPr id="35843"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You can input and output fundamental-type data using the stream extraction operator </a:t>
            </a:r>
            <a:r>
              <a:rPr lang="en-US" altLang="en-US" sz="2800" dirty="0">
                <a:solidFill>
                  <a:srgbClr val="000000"/>
                </a:solidFill>
                <a:latin typeface="Consolas" panose="020B0609020204030204" pitchFamily="49" charset="0"/>
              </a:rPr>
              <a:t>&gt;&gt;</a:t>
            </a:r>
            <a:r>
              <a:rPr lang="en-US" altLang="en-US" sz="2800" dirty="0">
                <a:solidFill>
                  <a:srgbClr val="000000"/>
                </a:solidFill>
              </a:rPr>
              <a:t> and the stream insertion operator </a:t>
            </a:r>
            <a:r>
              <a:rPr lang="en-US" altLang="en-US" sz="2800" dirty="0">
                <a:solidFill>
                  <a:srgbClr val="000000"/>
                </a:solidFill>
                <a:latin typeface="Consolas" panose="020B0609020204030204" pitchFamily="49" charset="0"/>
              </a:rPr>
              <a:t>&lt;&lt;</a:t>
            </a:r>
            <a:r>
              <a:rPr lang="en-US" altLang="en-US" sz="2800" dirty="0">
                <a:solidFill>
                  <a:srgbClr val="000000"/>
                </a:solidFill>
              </a:rPr>
              <a:t>.</a:t>
            </a:r>
          </a:p>
          <a:p>
            <a:pPr eaLnBrk="1" hangingPunct="1">
              <a:lnSpc>
                <a:spcPct val="90000"/>
              </a:lnSpc>
            </a:pPr>
            <a:r>
              <a:rPr lang="en-US" altLang="en-US" sz="2800" dirty="0">
                <a:solidFill>
                  <a:srgbClr val="000000"/>
                </a:solidFill>
              </a:rPr>
              <a:t>The C++ class libraries overload these binary operators for each fundamental type, including pointers and </a:t>
            </a:r>
            <a:r>
              <a:rPr lang="en-US" altLang="en-US" sz="2800" dirty="0">
                <a:solidFill>
                  <a:srgbClr val="000000"/>
                </a:solidFill>
                <a:latin typeface="Consolas" panose="020B0609020204030204" pitchFamily="49" charset="0"/>
              </a:rPr>
              <a:t>char</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strings.</a:t>
            </a:r>
          </a:p>
          <a:p>
            <a:pPr eaLnBrk="1" hangingPunct="1">
              <a:lnSpc>
                <a:spcPct val="90000"/>
              </a:lnSpc>
            </a:pPr>
            <a:r>
              <a:rPr lang="en-US" altLang="en-US" sz="2800" dirty="0">
                <a:solidFill>
                  <a:srgbClr val="000000"/>
                </a:solidFill>
              </a:rPr>
              <a:t>You can also overload these operators to perform input and output for your own types.</a:t>
            </a:r>
          </a:p>
          <a:p>
            <a:pPr eaLnBrk="1" hangingPunct="1">
              <a:lnSpc>
                <a:spcPct val="90000"/>
              </a:lnSpc>
            </a:pPr>
            <a:r>
              <a:rPr lang="en-US" altLang="en-US" sz="2800" dirty="0">
                <a:solidFill>
                  <a:srgbClr val="000000"/>
                </a:solidFill>
              </a:rPr>
              <a:t>The program of Figs. 10.3–10.5 overloads these operators to input and output </a:t>
            </a:r>
            <a:r>
              <a:rPr lang="en-US" altLang="en-US" sz="2800" dirty="0" err="1">
                <a:solidFill>
                  <a:srgbClr val="000000"/>
                </a:solidFill>
                <a:latin typeface="Consolas" panose="020B0609020204030204" pitchFamily="49" charset="0"/>
              </a:rPr>
              <a:t>PhoneNumber</a:t>
            </a:r>
            <a:r>
              <a:rPr lang="en-US" altLang="en-US" sz="2800" dirty="0">
                <a:solidFill>
                  <a:srgbClr val="000000"/>
                </a:solidFill>
              </a:rPr>
              <a:t> objects in the format “</a:t>
            </a:r>
            <a:r>
              <a:rPr lang="en-US" altLang="en-US" sz="2800" dirty="0">
                <a:solidFill>
                  <a:srgbClr val="000000"/>
                </a:solidFill>
                <a:latin typeface="Consolas" panose="020B0609020204030204" pitchFamily="49" charset="0"/>
              </a:rPr>
              <a:t>(000)</a:t>
            </a:r>
            <a:r>
              <a:rPr lang="en-US" altLang="en-US" sz="2800" dirty="0">
                <a:solidFill>
                  <a:srgbClr val="000000"/>
                </a:solidFill>
              </a:rPr>
              <a:t> </a:t>
            </a:r>
            <a:r>
              <a:rPr lang="en-US" altLang="en-US" sz="2800" dirty="0">
                <a:solidFill>
                  <a:srgbClr val="000000"/>
                </a:solidFill>
                <a:latin typeface="Consolas" panose="020B0609020204030204" pitchFamily="49" charset="0"/>
              </a:rPr>
              <a:t>000-0000</a:t>
            </a:r>
            <a:r>
              <a:rPr lang="en-US" altLang="en-US" sz="2800" dirty="0">
                <a:solidFill>
                  <a:srgbClr val="000000"/>
                </a:solidFill>
              </a:rPr>
              <a:t>.”</a:t>
            </a:r>
          </a:p>
        </p:txBody>
      </p:sp>
      <p:sp>
        <p:nvSpPr>
          <p:cNvPr id="378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4249623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748303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775588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33425"/>
            <a:ext cx="12192000" cy="53911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87568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0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575"/>
            <a:ext cx="12192000" cy="654526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812312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361034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465937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10.5  </a:t>
            </a:r>
            <a:r>
              <a:rPr lang="en-US" dirty="0">
                <a:solidFill>
                  <a:srgbClr val="3380E6"/>
                </a:solidFill>
                <a:latin typeface="Arial"/>
              </a:rPr>
              <a:t>Overloading the Binary Stream Insertion and Stream Extraction Operators (cont.)</a:t>
            </a:r>
          </a:p>
        </p:txBody>
      </p:sp>
      <p:sp>
        <p:nvSpPr>
          <p:cNvPr id="41987" name="Text Placeholder 2"/>
          <p:cNvSpPr>
            <a:spLocks noGrp="1"/>
          </p:cNvSpPr>
          <p:nvPr>
            <p:ph type="body" idx="1"/>
          </p:nvPr>
        </p:nvSpPr>
        <p:spPr>
          <a:xfrm>
            <a:off x="609599" y="1600201"/>
            <a:ext cx="10972801" cy="4525963"/>
          </a:xfrm>
        </p:spPr>
        <p:txBody>
          <a:bodyPr/>
          <a:lstStyle/>
          <a:p>
            <a:pPr marL="109537" indent="0">
              <a:lnSpc>
                <a:spcPct val="80000"/>
              </a:lnSpc>
              <a:buNone/>
              <a:defRPr/>
            </a:pPr>
            <a:r>
              <a:rPr lang="en-US" sz="2800" b="1" i="1" dirty="0">
                <a:solidFill>
                  <a:srgbClr val="000000"/>
                </a:solidFill>
              </a:rPr>
              <a:t>Overloading the Stream Extraction (</a:t>
            </a:r>
            <a:r>
              <a:rPr lang="en-US" sz="2800" b="1" i="1" dirty="0">
                <a:solidFill>
                  <a:srgbClr val="000000"/>
                </a:solidFill>
                <a:latin typeface="Consolas" panose="020B0609020204030204" pitchFamily="49" charset="0"/>
              </a:rPr>
              <a:t>&gt;&gt;</a:t>
            </a:r>
            <a:r>
              <a:rPr lang="en-US" sz="2800" b="1" i="1" dirty="0">
                <a:solidFill>
                  <a:srgbClr val="000000"/>
                </a:solidFill>
              </a:rPr>
              <a:t>) Operator</a:t>
            </a:r>
          </a:p>
          <a:p>
            <a:pPr eaLnBrk="1" hangingPunct="1">
              <a:lnSpc>
                <a:spcPct val="80000"/>
              </a:lnSpc>
              <a:defRPr/>
            </a:pPr>
            <a:r>
              <a:rPr lang="en-US" sz="2800" dirty="0">
                <a:solidFill>
                  <a:srgbClr val="000000"/>
                </a:solidFill>
              </a:rPr>
              <a:t>The stream extraction operator function </a:t>
            </a:r>
            <a:r>
              <a:rPr lang="en-US" sz="2800" dirty="0">
                <a:solidFill>
                  <a:srgbClr val="000000"/>
                </a:solidFill>
                <a:latin typeface="Consolas" panose="020B0609020204030204" pitchFamily="49" charset="0"/>
              </a:rPr>
              <a:t>operator&gt;&gt;</a:t>
            </a:r>
            <a:r>
              <a:rPr lang="en-US" sz="2800" dirty="0">
                <a:solidFill>
                  <a:srgbClr val="000000"/>
                </a:solidFill>
              </a:rPr>
              <a:t> takes </a:t>
            </a:r>
            <a:r>
              <a:rPr lang="en-US" sz="2800" dirty="0">
                <a:solidFill>
                  <a:srgbClr val="000000"/>
                </a:solidFill>
                <a:latin typeface="Consolas" panose="020B0609020204030204" pitchFamily="49" charset="0"/>
              </a:rPr>
              <a:t>istream</a:t>
            </a:r>
            <a:r>
              <a:rPr lang="en-US" sz="2800" dirty="0">
                <a:solidFill>
                  <a:srgbClr val="000000"/>
                </a:solidFill>
              </a:rPr>
              <a:t> reference </a:t>
            </a:r>
            <a:r>
              <a:rPr lang="en-US" sz="2800" dirty="0">
                <a:solidFill>
                  <a:srgbClr val="000000"/>
                </a:solidFill>
                <a:latin typeface="Consolas" panose="020B0609020204030204" pitchFamily="49" charset="0"/>
              </a:rPr>
              <a:t>input</a:t>
            </a:r>
            <a:r>
              <a:rPr lang="en-US" sz="2800" dirty="0">
                <a:solidFill>
                  <a:srgbClr val="000000"/>
                </a:solidFill>
              </a:rPr>
              <a:t> and </a:t>
            </a:r>
            <a:r>
              <a:rPr lang="en-US" sz="2800" dirty="0">
                <a:solidFill>
                  <a:srgbClr val="000000"/>
                </a:solidFill>
                <a:latin typeface="Consolas" panose="020B0609020204030204" pitchFamily="49" charset="0"/>
              </a:rPr>
              <a:t>PhoneNumber</a:t>
            </a:r>
            <a:r>
              <a:rPr lang="en-US" sz="2800" dirty="0">
                <a:solidFill>
                  <a:srgbClr val="000000"/>
                </a:solidFill>
              </a:rPr>
              <a:t> reference </a:t>
            </a:r>
            <a:r>
              <a:rPr lang="en-US" sz="2800" dirty="0">
                <a:solidFill>
                  <a:srgbClr val="000000"/>
                </a:solidFill>
                <a:latin typeface="Consolas" panose="020B0609020204030204" pitchFamily="49" charset="0"/>
              </a:rPr>
              <a:t>number</a:t>
            </a:r>
            <a:r>
              <a:rPr lang="en-US" sz="2800" dirty="0">
                <a:solidFill>
                  <a:srgbClr val="000000"/>
                </a:solidFill>
              </a:rPr>
              <a:t> as arguments and returns an </a:t>
            </a:r>
            <a:r>
              <a:rPr lang="en-US" sz="2800" dirty="0">
                <a:solidFill>
                  <a:srgbClr val="000000"/>
                </a:solidFill>
                <a:latin typeface="Consolas" panose="020B0609020204030204" pitchFamily="49" charset="0"/>
              </a:rPr>
              <a:t>istream</a:t>
            </a:r>
            <a:r>
              <a:rPr lang="en-US" sz="2800" dirty="0">
                <a:solidFill>
                  <a:srgbClr val="000000"/>
                </a:solidFill>
              </a:rPr>
              <a:t> reference.</a:t>
            </a:r>
          </a:p>
          <a:p>
            <a:pPr eaLnBrk="1" hangingPunct="1">
              <a:lnSpc>
                <a:spcPct val="80000"/>
              </a:lnSpc>
              <a:defRPr/>
            </a:pPr>
            <a:r>
              <a:rPr lang="en-US" sz="2800" dirty="0">
                <a:solidFill>
                  <a:srgbClr val="000000"/>
                </a:solidFill>
              </a:rPr>
              <a:t>Function </a:t>
            </a:r>
            <a:r>
              <a:rPr lang="en-US" sz="2800" dirty="0">
                <a:solidFill>
                  <a:srgbClr val="000000"/>
                </a:solidFill>
                <a:latin typeface="Consolas" panose="020B0609020204030204" pitchFamily="49" charset="0"/>
              </a:rPr>
              <a:t>operator&gt;&gt;</a:t>
            </a:r>
            <a:r>
              <a:rPr lang="en-US" sz="2800" dirty="0">
                <a:solidFill>
                  <a:srgbClr val="000000"/>
                </a:solidFill>
              </a:rPr>
              <a:t> inputs phone numbers of the form</a:t>
            </a:r>
          </a:p>
          <a:p>
            <a:pPr lvl="2" eaLnBrk="1" hangingPunct="1">
              <a:lnSpc>
                <a:spcPct val="80000"/>
              </a:lnSpc>
              <a:defRPr/>
            </a:pPr>
            <a:r>
              <a:rPr lang="en-US" sz="2400" dirty="0">
                <a:solidFill>
                  <a:srgbClr val="000000"/>
                </a:solidFill>
                <a:latin typeface="Consolas" panose="020B0609020204030204" pitchFamily="49" charset="0"/>
              </a:rPr>
              <a:t>(800) 555-1212</a:t>
            </a:r>
          </a:p>
          <a:p>
            <a:pPr eaLnBrk="1" hangingPunct="1">
              <a:lnSpc>
                <a:spcPct val="80000"/>
              </a:lnSpc>
              <a:defRPr/>
            </a:pPr>
            <a:r>
              <a:rPr lang="en-US" sz="2800" dirty="0">
                <a:solidFill>
                  <a:srgbClr val="000000"/>
                </a:solidFill>
              </a:rPr>
              <a:t>When the compiler sees the expression </a:t>
            </a:r>
          </a:p>
          <a:p>
            <a:pPr lvl="2" eaLnBrk="1" hangingPunct="1">
              <a:lnSpc>
                <a:spcPct val="80000"/>
              </a:lnSpc>
              <a:defRPr/>
            </a:pPr>
            <a:r>
              <a:rPr lang="en-US" sz="2400" dirty="0">
                <a:solidFill>
                  <a:srgbClr val="000000"/>
                </a:solidFill>
                <a:latin typeface="Consolas" panose="020B0609020204030204" pitchFamily="49" charset="0"/>
              </a:rPr>
              <a:t>cin &gt;&gt; phone</a:t>
            </a:r>
          </a:p>
          <a:p>
            <a:pPr eaLnBrk="1" hangingPunct="1">
              <a:lnSpc>
                <a:spcPct val="80000"/>
              </a:lnSpc>
              <a:defRPr/>
            </a:pPr>
            <a:r>
              <a:rPr lang="en-US" sz="2800" dirty="0">
                <a:solidFill>
                  <a:srgbClr val="000000"/>
                </a:solidFill>
              </a:rPr>
              <a:t>It generates the </a:t>
            </a:r>
            <a:r>
              <a:rPr lang="en-US" sz="2800" i="1" dirty="0">
                <a:solidFill>
                  <a:srgbClr val="000000"/>
                </a:solidFill>
              </a:rPr>
              <a:t>non-member function call</a:t>
            </a:r>
            <a:r>
              <a:rPr lang="en-US" sz="2800" dirty="0">
                <a:solidFill>
                  <a:srgbClr val="000000"/>
                </a:solidFill>
              </a:rPr>
              <a:t> </a:t>
            </a:r>
          </a:p>
          <a:p>
            <a:pPr lvl="2" eaLnBrk="1" hangingPunct="1">
              <a:lnSpc>
                <a:spcPct val="80000"/>
              </a:lnSpc>
              <a:defRPr/>
            </a:pPr>
            <a:r>
              <a:rPr lang="en-US" sz="2400" dirty="0">
                <a:solidFill>
                  <a:srgbClr val="0000FF"/>
                </a:solidFill>
                <a:latin typeface="Consolas" panose="020B0609020204030204" pitchFamily="49" charset="0"/>
              </a:rPr>
              <a:t>operator</a:t>
            </a:r>
            <a:r>
              <a:rPr lang="en-US" sz="2400" dirty="0">
                <a:solidFill>
                  <a:srgbClr val="000000"/>
                </a:solidFill>
                <a:latin typeface="Consolas" panose="020B0609020204030204" pitchFamily="49" charset="0"/>
              </a:rPr>
              <a:t>&gt;&gt;( cin, phone );</a:t>
            </a:r>
          </a:p>
          <a:p>
            <a:pPr eaLnBrk="1" hangingPunct="1">
              <a:lnSpc>
                <a:spcPct val="80000"/>
              </a:lnSpc>
              <a:defRPr/>
            </a:pPr>
            <a:r>
              <a:rPr lang="en-US" sz="2800" dirty="0">
                <a:solidFill>
                  <a:srgbClr val="000000"/>
                </a:solidFill>
              </a:rPr>
              <a:t>When this executes, reference parameter </a:t>
            </a:r>
            <a:r>
              <a:rPr lang="en-US" sz="2800" dirty="0">
                <a:solidFill>
                  <a:srgbClr val="000000"/>
                </a:solidFill>
                <a:latin typeface="Consolas" panose="020B0609020204030204" pitchFamily="49" charset="0"/>
              </a:rPr>
              <a:t>input</a:t>
            </a:r>
            <a:r>
              <a:rPr lang="en-US" sz="2800" dirty="0">
                <a:solidFill>
                  <a:srgbClr val="000000"/>
                </a:solidFill>
              </a:rPr>
              <a:t> becomes an alias for </a:t>
            </a:r>
            <a:r>
              <a:rPr lang="en-US" sz="2800" dirty="0">
                <a:solidFill>
                  <a:srgbClr val="000000"/>
                </a:solidFill>
                <a:latin typeface="Consolas" panose="020B0609020204030204" pitchFamily="49" charset="0"/>
              </a:rPr>
              <a:t>cin</a:t>
            </a:r>
            <a:r>
              <a:rPr lang="en-US" sz="2800" dirty="0">
                <a:solidFill>
                  <a:srgbClr val="000000"/>
                </a:solidFill>
              </a:rPr>
              <a:t> and reference parameter </a:t>
            </a:r>
            <a:r>
              <a:rPr lang="en-US" sz="2800" dirty="0">
                <a:solidFill>
                  <a:srgbClr val="000000"/>
                </a:solidFill>
                <a:latin typeface="Consolas" panose="020B0609020204030204" pitchFamily="49" charset="0"/>
              </a:rPr>
              <a:t>number</a:t>
            </a:r>
            <a:r>
              <a:rPr lang="en-US" sz="2800" dirty="0">
                <a:solidFill>
                  <a:srgbClr val="000000"/>
                </a:solidFill>
              </a:rPr>
              <a:t> becomes an alias for </a:t>
            </a:r>
            <a:r>
              <a:rPr lang="en-US" sz="2800" dirty="0">
                <a:solidFill>
                  <a:srgbClr val="000000"/>
                </a:solidFill>
                <a:latin typeface="Consolas" panose="020B0609020204030204" pitchFamily="49" charset="0"/>
              </a:rPr>
              <a:t>phone</a:t>
            </a:r>
            <a:r>
              <a:rPr lang="en-US" sz="2800" dirty="0">
                <a:solidFill>
                  <a:srgbClr val="000000"/>
                </a:solidFill>
              </a:rPr>
              <a:t>.</a:t>
            </a:r>
          </a:p>
        </p:txBody>
      </p:sp>
      <p:sp>
        <p:nvSpPr>
          <p:cNvPr id="440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387900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10.5  </a:t>
            </a:r>
            <a:r>
              <a:rPr lang="en-US" dirty="0">
                <a:solidFill>
                  <a:srgbClr val="3380E6"/>
                </a:solidFill>
                <a:latin typeface="Arial"/>
              </a:rPr>
              <a:t>Overloading the Binary Stream Insertion and Stream Extraction Operators (cont.)</a:t>
            </a:r>
          </a:p>
        </p:txBody>
      </p:sp>
      <p:sp>
        <p:nvSpPr>
          <p:cNvPr id="43011" name="Text Placeholder 2"/>
          <p:cNvSpPr>
            <a:spLocks noGrp="1"/>
          </p:cNvSpPr>
          <p:nvPr>
            <p:ph type="body" idx="1"/>
          </p:nvPr>
        </p:nvSpPr>
        <p:spPr>
          <a:xfrm>
            <a:off x="609600" y="1722438"/>
            <a:ext cx="10972800" cy="4525962"/>
          </a:xfrm>
        </p:spPr>
        <p:txBody>
          <a:bodyPr/>
          <a:lstStyle/>
          <a:p>
            <a:pPr eaLnBrk="1" hangingPunct="1"/>
            <a:r>
              <a:rPr lang="en-US" altLang="en-US" sz="3600" dirty="0">
                <a:solidFill>
                  <a:srgbClr val="000000"/>
                </a:solidFill>
              </a:rPr>
              <a:t>Stream manipulator </a:t>
            </a:r>
            <a:r>
              <a:rPr lang="en-US" altLang="en-US" sz="3600" dirty="0" err="1">
                <a:solidFill>
                  <a:srgbClr val="000000"/>
                </a:solidFill>
                <a:latin typeface="Consolas" panose="020B0609020204030204" pitchFamily="49" charset="0"/>
              </a:rPr>
              <a:t>setw</a:t>
            </a:r>
            <a:r>
              <a:rPr lang="en-US" altLang="en-US" sz="3600" dirty="0">
                <a:solidFill>
                  <a:srgbClr val="000000"/>
                </a:solidFill>
              </a:rPr>
              <a:t> limits the number of characters read into each </a:t>
            </a:r>
            <a:r>
              <a:rPr lang="en-US" altLang="en-US" sz="3600" dirty="0">
                <a:solidFill>
                  <a:srgbClr val="000000"/>
                </a:solidFill>
                <a:latin typeface="Consolas" panose="020B0609020204030204" pitchFamily="49" charset="0"/>
              </a:rPr>
              <a:t>string</a:t>
            </a:r>
            <a:r>
              <a:rPr lang="en-US" altLang="en-US" sz="3600" dirty="0">
                <a:solidFill>
                  <a:srgbClr val="000000"/>
                </a:solidFill>
              </a:rPr>
              <a:t>.</a:t>
            </a:r>
          </a:p>
          <a:p>
            <a:pPr eaLnBrk="1" hangingPunct="1"/>
            <a:r>
              <a:rPr lang="en-US" altLang="en-US" sz="3600" dirty="0">
                <a:solidFill>
                  <a:srgbClr val="000000"/>
                </a:solidFill>
              </a:rPr>
              <a:t>The parentheses, space and dash characters are skipped by calling </a:t>
            </a:r>
            <a:r>
              <a:rPr lang="en-US" altLang="en-US" sz="3600" dirty="0" err="1">
                <a:solidFill>
                  <a:srgbClr val="000000"/>
                </a:solidFill>
                <a:latin typeface="Consolas" panose="020B0609020204030204" pitchFamily="49" charset="0"/>
              </a:rPr>
              <a:t>istream</a:t>
            </a:r>
            <a:r>
              <a:rPr lang="en-US" altLang="en-US" sz="3600" dirty="0">
                <a:solidFill>
                  <a:srgbClr val="000000"/>
                </a:solidFill>
              </a:rPr>
              <a:t> member function </a:t>
            </a:r>
            <a:r>
              <a:rPr lang="en-US" altLang="en-US" sz="3600" dirty="0">
                <a:solidFill>
                  <a:srgbClr val="000000"/>
                </a:solidFill>
                <a:latin typeface="Consolas" panose="020B0609020204030204" pitchFamily="49" charset="0"/>
              </a:rPr>
              <a:t>ignore</a:t>
            </a:r>
            <a:r>
              <a:rPr lang="en-US" altLang="en-US" sz="3600" dirty="0">
                <a:solidFill>
                  <a:srgbClr val="000000"/>
                </a:solidFill>
              </a:rPr>
              <a:t>, which discards the specified number of characters in the input stream (one character by default).</a:t>
            </a:r>
          </a:p>
        </p:txBody>
      </p:sp>
      <p:sp>
        <p:nvSpPr>
          <p:cNvPr id="450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21785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10.5  </a:t>
            </a:r>
            <a:r>
              <a:rPr lang="en-US" dirty="0">
                <a:solidFill>
                  <a:srgbClr val="3380E6"/>
                </a:solidFill>
                <a:latin typeface="Arial"/>
              </a:rPr>
              <a:t>Overloading Stream Insertion and Stream Extraction Operators (cont.)</a:t>
            </a:r>
          </a:p>
        </p:txBody>
      </p:sp>
      <p:sp>
        <p:nvSpPr>
          <p:cNvPr id="44035" name="Text Placeholder 2"/>
          <p:cNvSpPr>
            <a:spLocks noGrp="1"/>
          </p:cNvSpPr>
          <p:nvPr>
            <p:ph type="body" idx="1"/>
          </p:nvPr>
        </p:nvSpPr>
        <p:spPr/>
        <p:txBody>
          <a:bodyPr/>
          <a:lstStyle/>
          <a:p>
            <a:pPr eaLnBrk="1" hangingPunct="1"/>
            <a:r>
              <a:rPr lang="en-US" altLang="en-US" sz="3600" dirty="0">
                <a:solidFill>
                  <a:srgbClr val="000000"/>
                </a:solidFill>
              </a:rPr>
              <a:t>Function </a:t>
            </a:r>
            <a:r>
              <a:rPr lang="en-US" altLang="en-US" sz="3600" dirty="0">
                <a:solidFill>
                  <a:srgbClr val="000000"/>
                </a:solidFill>
                <a:latin typeface="Consolas" panose="020B0609020204030204" pitchFamily="49" charset="0"/>
              </a:rPr>
              <a:t>operator&gt;&gt;</a:t>
            </a:r>
            <a:r>
              <a:rPr lang="en-US" altLang="en-US" sz="3600" dirty="0">
                <a:solidFill>
                  <a:srgbClr val="000000"/>
                </a:solidFill>
              </a:rPr>
              <a:t> returns </a:t>
            </a:r>
            <a:r>
              <a:rPr lang="en-US" altLang="en-US" sz="3600" dirty="0" err="1">
                <a:solidFill>
                  <a:srgbClr val="000000"/>
                </a:solidFill>
                <a:latin typeface="Consolas" panose="020B0609020204030204" pitchFamily="49" charset="0"/>
              </a:rPr>
              <a:t>istream</a:t>
            </a:r>
            <a:r>
              <a:rPr lang="en-US" altLang="en-US" sz="3600" dirty="0">
                <a:solidFill>
                  <a:srgbClr val="000000"/>
                </a:solidFill>
              </a:rPr>
              <a:t> reference </a:t>
            </a:r>
            <a:r>
              <a:rPr lang="en-US" altLang="en-US" sz="3600" dirty="0">
                <a:solidFill>
                  <a:srgbClr val="000000"/>
                </a:solidFill>
                <a:latin typeface="Consolas" panose="020B0609020204030204" pitchFamily="49" charset="0"/>
              </a:rPr>
              <a:t>input</a:t>
            </a:r>
            <a:r>
              <a:rPr lang="en-US" altLang="en-US" sz="3600" dirty="0">
                <a:solidFill>
                  <a:srgbClr val="000000"/>
                </a:solidFill>
              </a:rPr>
              <a:t> (i.e., </a:t>
            </a:r>
            <a:r>
              <a:rPr lang="en-US" altLang="en-US" sz="3600" dirty="0" err="1">
                <a:solidFill>
                  <a:srgbClr val="000000"/>
                </a:solidFill>
                <a:latin typeface="Consolas" panose="020B0609020204030204" pitchFamily="49" charset="0"/>
              </a:rPr>
              <a:t>cin</a:t>
            </a:r>
            <a:r>
              <a:rPr lang="en-US" altLang="en-US" sz="3600" dirty="0">
                <a:solidFill>
                  <a:srgbClr val="000000"/>
                </a:solidFill>
              </a:rPr>
              <a:t>).</a:t>
            </a:r>
          </a:p>
          <a:p>
            <a:pPr eaLnBrk="1" hangingPunct="1"/>
            <a:r>
              <a:rPr lang="en-US" altLang="en-US" sz="3600" dirty="0">
                <a:solidFill>
                  <a:srgbClr val="000000"/>
                </a:solidFill>
              </a:rPr>
              <a:t>Enables input operations on </a:t>
            </a:r>
            <a:r>
              <a:rPr lang="en-US" altLang="en-US" sz="3600" dirty="0" err="1">
                <a:solidFill>
                  <a:srgbClr val="000000"/>
                </a:solidFill>
                <a:latin typeface="Consolas" panose="020B0609020204030204" pitchFamily="49" charset="0"/>
              </a:rPr>
              <a:t>PhoneNumber</a:t>
            </a:r>
            <a:r>
              <a:rPr lang="en-US" altLang="en-US" sz="3600" dirty="0">
                <a:solidFill>
                  <a:srgbClr val="000000"/>
                </a:solidFill>
              </a:rPr>
              <a:t> objects to be cascaded with input operations on other </a:t>
            </a:r>
            <a:r>
              <a:rPr lang="en-US" altLang="en-US" sz="3600" dirty="0" err="1">
                <a:solidFill>
                  <a:srgbClr val="000000"/>
                </a:solidFill>
                <a:latin typeface="Consolas" panose="020B0609020204030204" pitchFamily="49" charset="0"/>
              </a:rPr>
              <a:t>PhoneNumber</a:t>
            </a:r>
            <a:r>
              <a:rPr lang="en-US" altLang="en-US" sz="3600" dirty="0">
                <a:solidFill>
                  <a:srgbClr val="000000"/>
                </a:solidFill>
              </a:rPr>
              <a:t> objects or on objects of other data types.</a:t>
            </a:r>
          </a:p>
        </p:txBody>
      </p:sp>
      <p:sp>
        <p:nvSpPr>
          <p:cNvPr id="460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445174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30313"/>
            <a:ext cx="12192000" cy="43973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918778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10.5  </a:t>
            </a:r>
            <a:r>
              <a:rPr lang="en-US" dirty="0">
                <a:solidFill>
                  <a:srgbClr val="3380E6"/>
                </a:solidFill>
                <a:latin typeface="Arial"/>
              </a:rPr>
              <a:t>Overloading Stream Insertion and Stream Extraction Operators (cont.)</a:t>
            </a:r>
          </a:p>
        </p:txBody>
      </p:sp>
      <p:sp>
        <p:nvSpPr>
          <p:cNvPr id="46083" name="Text Placeholder 2"/>
          <p:cNvSpPr>
            <a:spLocks noGrp="1"/>
          </p:cNvSpPr>
          <p:nvPr>
            <p:ph type="body" idx="1"/>
          </p:nvPr>
        </p:nvSpPr>
        <p:spPr>
          <a:xfrm>
            <a:off x="609599" y="1481138"/>
            <a:ext cx="10919883" cy="4525962"/>
          </a:xfrm>
        </p:spPr>
        <p:txBody>
          <a:bodyPr/>
          <a:lstStyle/>
          <a:p>
            <a:pPr marL="109537" indent="0">
              <a:lnSpc>
                <a:spcPct val="80000"/>
              </a:lnSpc>
              <a:buNone/>
              <a:defRPr/>
            </a:pPr>
            <a:r>
              <a:rPr lang="en-US" sz="2800" b="1" i="1" dirty="0">
                <a:solidFill>
                  <a:srgbClr val="000000"/>
                </a:solidFill>
              </a:rPr>
              <a:t>Overloading the Stream Insertion (</a:t>
            </a:r>
            <a:r>
              <a:rPr lang="en-US" sz="2800" b="1" i="1" dirty="0">
                <a:solidFill>
                  <a:srgbClr val="000000"/>
                </a:solidFill>
                <a:latin typeface="Consolas" panose="020B0609020204030204" pitchFamily="49" charset="0"/>
              </a:rPr>
              <a:t>&lt;&lt;</a:t>
            </a:r>
            <a:r>
              <a:rPr lang="en-US" sz="2800" b="1" i="1" dirty="0">
                <a:solidFill>
                  <a:srgbClr val="000000"/>
                </a:solidFill>
              </a:rPr>
              <a:t>) Operator</a:t>
            </a:r>
          </a:p>
          <a:p>
            <a:pPr eaLnBrk="1" hangingPunct="1">
              <a:lnSpc>
                <a:spcPct val="80000"/>
              </a:lnSpc>
              <a:defRPr/>
            </a:pPr>
            <a:r>
              <a:rPr lang="en-US" sz="2800" dirty="0">
                <a:solidFill>
                  <a:srgbClr val="000000"/>
                </a:solidFill>
              </a:rPr>
              <a:t>The stream insertion operator function takes an </a:t>
            </a:r>
            <a:r>
              <a:rPr lang="en-US" sz="2800" dirty="0">
                <a:solidFill>
                  <a:srgbClr val="000000"/>
                </a:solidFill>
                <a:latin typeface="Consolas" panose="020B0609020204030204" pitchFamily="49" charset="0"/>
              </a:rPr>
              <a:t>ostream</a:t>
            </a:r>
            <a:r>
              <a:rPr lang="en-US" sz="2800" dirty="0">
                <a:solidFill>
                  <a:srgbClr val="000000"/>
                </a:solidFill>
              </a:rPr>
              <a:t> reference (</a:t>
            </a:r>
            <a:r>
              <a:rPr lang="en-US" sz="2800" dirty="0">
                <a:solidFill>
                  <a:srgbClr val="000000"/>
                </a:solidFill>
                <a:latin typeface="Consolas" panose="020B0609020204030204" pitchFamily="49" charset="0"/>
              </a:rPr>
              <a:t>output</a:t>
            </a:r>
            <a:r>
              <a:rPr lang="en-US" sz="2800" dirty="0">
                <a:solidFill>
                  <a:srgbClr val="000000"/>
                </a:solidFill>
              </a:rPr>
              <a:t>) and a </a:t>
            </a:r>
            <a:r>
              <a:rPr lang="en-US" sz="2800" dirty="0">
                <a:solidFill>
                  <a:srgbClr val="000000"/>
                </a:solidFill>
                <a:latin typeface="Consolas" panose="020B0609020204030204" pitchFamily="49" charset="0"/>
              </a:rPr>
              <a:t>const</a:t>
            </a:r>
            <a:r>
              <a:rPr lang="en-US" sz="2800" dirty="0">
                <a:solidFill>
                  <a:srgbClr val="000000"/>
                </a:solidFill>
              </a:rPr>
              <a:t> </a:t>
            </a:r>
            <a:r>
              <a:rPr lang="en-US" sz="2800" dirty="0">
                <a:solidFill>
                  <a:srgbClr val="000000"/>
                </a:solidFill>
                <a:latin typeface="Consolas" panose="020B0609020204030204" pitchFamily="49" charset="0"/>
              </a:rPr>
              <a:t>PhoneNumber</a:t>
            </a:r>
            <a:r>
              <a:rPr lang="en-US" sz="2800" dirty="0">
                <a:solidFill>
                  <a:srgbClr val="000000"/>
                </a:solidFill>
              </a:rPr>
              <a:t> reference (</a:t>
            </a:r>
            <a:r>
              <a:rPr lang="en-US" sz="2800" dirty="0">
                <a:solidFill>
                  <a:srgbClr val="000000"/>
                </a:solidFill>
                <a:latin typeface="Consolas" panose="020B0609020204030204" pitchFamily="49" charset="0"/>
              </a:rPr>
              <a:t>number</a:t>
            </a:r>
            <a:r>
              <a:rPr lang="en-US" sz="2800" dirty="0">
                <a:solidFill>
                  <a:srgbClr val="000000"/>
                </a:solidFill>
              </a:rPr>
              <a:t>) as arguments and returns an </a:t>
            </a:r>
            <a:r>
              <a:rPr lang="en-US" sz="2800" dirty="0">
                <a:solidFill>
                  <a:srgbClr val="000000"/>
                </a:solidFill>
                <a:latin typeface="Consolas" panose="020B0609020204030204" pitchFamily="49" charset="0"/>
              </a:rPr>
              <a:t>ostream</a:t>
            </a:r>
            <a:r>
              <a:rPr lang="en-US" sz="2800" dirty="0">
                <a:solidFill>
                  <a:srgbClr val="000000"/>
                </a:solidFill>
              </a:rPr>
              <a:t> reference.</a:t>
            </a:r>
          </a:p>
          <a:p>
            <a:pPr eaLnBrk="1" hangingPunct="1">
              <a:lnSpc>
                <a:spcPct val="80000"/>
              </a:lnSpc>
              <a:defRPr/>
            </a:pPr>
            <a:r>
              <a:rPr lang="en-US" sz="2800" dirty="0">
                <a:solidFill>
                  <a:srgbClr val="000000"/>
                </a:solidFill>
              </a:rPr>
              <a:t>Function </a:t>
            </a:r>
            <a:r>
              <a:rPr lang="en-US" sz="2800" dirty="0">
                <a:solidFill>
                  <a:srgbClr val="000000"/>
                </a:solidFill>
                <a:latin typeface="Consolas" panose="020B0609020204030204" pitchFamily="49" charset="0"/>
              </a:rPr>
              <a:t>operator&lt;&lt;</a:t>
            </a:r>
            <a:r>
              <a:rPr lang="en-US" sz="2800" dirty="0">
                <a:solidFill>
                  <a:srgbClr val="000000"/>
                </a:solidFill>
              </a:rPr>
              <a:t> displays objects of type </a:t>
            </a:r>
            <a:r>
              <a:rPr lang="en-US" sz="2800" dirty="0">
                <a:solidFill>
                  <a:srgbClr val="000000"/>
                </a:solidFill>
                <a:latin typeface="Consolas" panose="020B0609020204030204" pitchFamily="49" charset="0"/>
              </a:rPr>
              <a:t>PhoneNumber</a:t>
            </a:r>
            <a:r>
              <a:rPr lang="en-US" sz="2800" dirty="0">
                <a:solidFill>
                  <a:srgbClr val="000000"/>
                </a:solidFill>
              </a:rPr>
              <a:t>.</a:t>
            </a:r>
          </a:p>
          <a:p>
            <a:pPr eaLnBrk="1" hangingPunct="1">
              <a:lnSpc>
                <a:spcPct val="80000"/>
              </a:lnSpc>
              <a:defRPr/>
            </a:pPr>
            <a:r>
              <a:rPr lang="en-US" sz="2800" dirty="0">
                <a:solidFill>
                  <a:srgbClr val="000000"/>
                </a:solidFill>
              </a:rPr>
              <a:t>When the compiler sees the expression </a:t>
            </a:r>
          </a:p>
          <a:p>
            <a:pPr lvl="2" eaLnBrk="1" hangingPunct="1">
              <a:lnSpc>
                <a:spcPct val="80000"/>
              </a:lnSpc>
              <a:defRPr/>
            </a:pPr>
            <a:r>
              <a:rPr lang="en-US" sz="2000" dirty="0">
                <a:solidFill>
                  <a:srgbClr val="000000"/>
                </a:solidFill>
                <a:latin typeface="Consolas" panose="020B0609020204030204" pitchFamily="49" charset="0"/>
              </a:rPr>
              <a:t>cout &lt;&lt; phone</a:t>
            </a:r>
          </a:p>
          <a:p>
            <a:pPr eaLnBrk="1" hangingPunct="1">
              <a:lnSpc>
                <a:spcPct val="80000"/>
              </a:lnSpc>
              <a:buFont typeface="Wingdings 3" panose="05040102010807070707" pitchFamily="18" charset="2"/>
              <a:buNone/>
              <a:defRPr/>
            </a:pPr>
            <a:r>
              <a:rPr lang="en-US" sz="2800" dirty="0">
                <a:solidFill>
                  <a:srgbClr val="000000"/>
                </a:solidFill>
              </a:rPr>
              <a:t>	it generates the non-member function call </a:t>
            </a:r>
          </a:p>
          <a:p>
            <a:pPr lvl="2" eaLnBrk="1" hangingPunct="1">
              <a:lnSpc>
                <a:spcPct val="80000"/>
              </a:lnSpc>
              <a:defRPr/>
            </a:pPr>
            <a:r>
              <a:rPr lang="en-US" sz="2000" dirty="0">
                <a:solidFill>
                  <a:srgbClr val="0000FF"/>
                </a:solidFill>
                <a:latin typeface="Consolas" panose="020B0609020204030204" pitchFamily="49" charset="0"/>
              </a:rPr>
              <a:t>operator</a:t>
            </a:r>
            <a:r>
              <a:rPr lang="en-US" sz="2000" dirty="0">
                <a:solidFill>
                  <a:srgbClr val="000000"/>
                </a:solidFill>
                <a:latin typeface="Consolas" panose="020B0609020204030204" pitchFamily="49" charset="0"/>
              </a:rPr>
              <a:t>&lt;&lt;( cout, phone );</a:t>
            </a:r>
          </a:p>
          <a:p>
            <a:pPr eaLnBrk="1" hangingPunct="1">
              <a:lnSpc>
                <a:spcPct val="80000"/>
              </a:lnSpc>
              <a:defRPr/>
            </a:pPr>
            <a:r>
              <a:rPr lang="en-US" sz="2800" dirty="0">
                <a:solidFill>
                  <a:srgbClr val="000000"/>
                </a:solidFill>
              </a:rPr>
              <a:t>Function </a:t>
            </a:r>
            <a:r>
              <a:rPr lang="en-US" sz="2800" dirty="0">
                <a:solidFill>
                  <a:srgbClr val="000000"/>
                </a:solidFill>
                <a:latin typeface="Consolas" panose="020B0609020204030204" pitchFamily="49" charset="0"/>
              </a:rPr>
              <a:t>operator&lt;&lt;</a:t>
            </a:r>
            <a:r>
              <a:rPr lang="en-US" sz="2800" dirty="0">
                <a:solidFill>
                  <a:srgbClr val="000000"/>
                </a:solidFill>
              </a:rPr>
              <a:t> displays the parts of the telephone number as </a:t>
            </a:r>
            <a:r>
              <a:rPr lang="en-US" sz="2800" dirty="0">
                <a:solidFill>
                  <a:srgbClr val="000000"/>
                </a:solidFill>
                <a:latin typeface="Consolas" panose="020B0609020204030204" pitchFamily="49" charset="0"/>
              </a:rPr>
              <a:t>string</a:t>
            </a:r>
            <a:r>
              <a:rPr lang="en-US" sz="2800" dirty="0">
                <a:solidFill>
                  <a:srgbClr val="000000"/>
                </a:solidFill>
              </a:rPr>
              <a:t>s, because they’re stored as </a:t>
            </a:r>
            <a:r>
              <a:rPr lang="en-US" sz="2800" dirty="0">
                <a:solidFill>
                  <a:srgbClr val="000000"/>
                </a:solidFill>
                <a:latin typeface="Consolas" panose="020B0609020204030204" pitchFamily="49" charset="0"/>
              </a:rPr>
              <a:t>string</a:t>
            </a:r>
            <a:r>
              <a:rPr lang="en-US" sz="2800" dirty="0">
                <a:solidFill>
                  <a:srgbClr val="000000"/>
                </a:solidFill>
              </a:rPr>
              <a:t> objects.</a:t>
            </a:r>
          </a:p>
        </p:txBody>
      </p:sp>
      <p:sp>
        <p:nvSpPr>
          <p:cNvPr id="471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590763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10.5  </a:t>
            </a:r>
            <a:r>
              <a:rPr lang="en-US" dirty="0">
                <a:solidFill>
                  <a:srgbClr val="3380E6"/>
                </a:solidFill>
                <a:latin typeface="Arial"/>
              </a:rPr>
              <a:t>Overloading the Binary Stream Insertion and Stream Extraction Operators (cont.)</a:t>
            </a:r>
          </a:p>
        </p:txBody>
      </p:sp>
      <p:sp>
        <p:nvSpPr>
          <p:cNvPr id="48131" name="Text Placeholder 2"/>
          <p:cNvSpPr>
            <a:spLocks noGrp="1"/>
          </p:cNvSpPr>
          <p:nvPr>
            <p:ph type="body" idx="1"/>
          </p:nvPr>
        </p:nvSpPr>
        <p:spPr>
          <a:xfrm>
            <a:off x="609599" y="1798638"/>
            <a:ext cx="10919883" cy="4525962"/>
          </a:xfrm>
        </p:spPr>
        <p:txBody>
          <a:bodyPr/>
          <a:lstStyle/>
          <a:p>
            <a:pPr marL="109537" indent="0">
              <a:buNone/>
              <a:defRPr/>
            </a:pPr>
            <a:r>
              <a:rPr lang="en-US" sz="3200" b="1" i="1" dirty="0">
                <a:solidFill>
                  <a:srgbClr val="000000"/>
                </a:solidFill>
              </a:rPr>
              <a:t>Overloaded Operators as Non-Member </a:t>
            </a:r>
            <a:r>
              <a:rPr lang="en-US" sz="3200" b="1" i="1" dirty="0">
                <a:solidFill>
                  <a:srgbClr val="000000"/>
                </a:solidFill>
                <a:latin typeface="Consolas" panose="020B0609020204030204" pitchFamily="49" charset="0"/>
              </a:rPr>
              <a:t>friend</a:t>
            </a:r>
            <a:r>
              <a:rPr lang="en-US" sz="3200" b="1" i="1" dirty="0">
                <a:solidFill>
                  <a:srgbClr val="000000"/>
                </a:solidFill>
              </a:rPr>
              <a:t> Functions</a:t>
            </a:r>
          </a:p>
          <a:p>
            <a:pPr eaLnBrk="1" hangingPunct="1">
              <a:defRPr/>
            </a:pPr>
            <a:r>
              <a:rPr lang="en-US" sz="3200" dirty="0">
                <a:solidFill>
                  <a:srgbClr val="000000"/>
                </a:solidFill>
              </a:rPr>
              <a:t>The functions </a:t>
            </a:r>
            <a:r>
              <a:rPr lang="en-US" sz="3200" dirty="0">
                <a:solidFill>
                  <a:srgbClr val="000000"/>
                </a:solidFill>
                <a:latin typeface="Consolas" panose="020B0609020204030204" pitchFamily="49" charset="0"/>
              </a:rPr>
              <a:t>operator&gt;&gt;</a:t>
            </a:r>
            <a:r>
              <a:rPr lang="en-US" sz="3200" dirty="0">
                <a:solidFill>
                  <a:srgbClr val="000000"/>
                </a:solidFill>
              </a:rPr>
              <a:t> and </a:t>
            </a:r>
            <a:r>
              <a:rPr lang="en-US" sz="3200" dirty="0">
                <a:solidFill>
                  <a:srgbClr val="000000"/>
                </a:solidFill>
                <a:latin typeface="Consolas" panose="020B0609020204030204" pitchFamily="49" charset="0"/>
              </a:rPr>
              <a:t>operator&lt;&lt;</a:t>
            </a:r>
            <a:r>
              <a:rPr lang="en-US" sz="3200" dirty="0">
                <a:solidFill>
                  <a:srgbClr val="000000"/>
                </a:solidFill>
              </a:rPr>
              <a:t> are declared in </a:t>
            </a:r>
            <a:r>
              <a:rPr lang="en-US" sz="3200" dirty="0">
                <a:solidFill>
                  <a:srgbClr val="000000"/>
                </a:solidFill>
                <a:latin typeface="Consolas" panose="020B0609020204030204" pitchFamily="49" charset="0"/>
              </a:rPr>
              <a:t>PhoneNumber</a:t>
            </a:r>
            <a:r>
              <a:rPr lang="en-US" sz="3200" dirty="0">
                <a:solidFill>
                  <a:srgbClr val="000000"/>
                </a:solidFill>
              </a:rPr>
              <a:t> as non-member, </a:t>
            </a:r>
            <a:r>
              <a:rPr lang="en-US" sz="3200" dirty="0">
                <a:solidFill>
                  <a:srgbClr val="000000"/>
                </a:solidFill>
                <a:latin typeface="Consolas" panose="020B0609020204030204" pitchFamily="49" charset="0"/>
              </a:rPr>
              <a:t>friend</a:t>
            </a:r>
            <a:r>
              <a:rPr lang="en-US" sz="3200" dirty="0">
                <a:solidFill>
                  <a:srgbClr val="000000"/>
                </a:solidFill>
              </a:rPr>
              <a:t> functions.</a:t>
            </a:r>
          </a:p>
          <a:p>
            <a:pPr eaLnBrk="1" hangingPunct="1">
              <a:defRPr/>
            </a:pPr>
            <a:r>
              <a:rPr lang="en-US" sz="3200" dirty="0">
                <a:solidFill>
                  <a:srgbClr val="000000"/>
                </a:solidFill>
              </a:rPr>
              <a:t>They’re </a:t>
            </a:r>
            <a:r>
              <a:rPr lang="en-US" sz="3200" i="1" dirty="0">
                <a:solidFill>
                  <a:srgbClr val="000000"/>
                </a:solidFill>
              </a:rPr>
              <a:t>non-member functions </a:t>
            </a:r>
            <a:r>
              <a:rPr lang="en-US" sz="3200" dirty="0">
                <a:solidFill>
                  <a:srgbClr val="000000"/>
                </a:solidFill>
              </a:rPr>
              <a:t>because the object of class </a:t>
            </a:r>
            <a:r>
              <a:rPr lang="en-US" sz="3200" dirty="0">
                <a:solidFill>
                  <a:srgbClr val="000000"/>
                </a:solidFill>
                <a:latin typeface="Consolas" panose="020B0609020204030204" pitchFamily="49" charset="0"/>
              </a:rPr>
              <a:t>PhoneNumber</a:t>
            </a:r>
            <a:r>
              <a:rPr lang="en-US" sz="3200" dirty="0">
                <a:solidFill>
                  <a:srgbClr val="000000"/>
                </a:solidFill>
              </a:rPr>
              <a:t> is the operator’s </a:t>
            </a:r>
            <a:r>
              <a:rPr lang="en-US" sz="3200" i="1" dirty="0">
                <a:solidFill>
                  <a:srgbClr val="000000"/>
                </a:solidFill>
              </a:rPr>
              <a:t>right</a:t>
            </a:r>
            <a:r>
              <a:rPr lang="en-US" sz="3200" dirty="0">
                <a:solidFill>
                  <a:srgbClr val="000000"/>
                </a:solidFill>
              </a:rPr>
              <a:t> operand.</a:t>
            </a:r>
          </a:p>
        </p:txBody>
      </p:sp>
      <p:sp>
        <p:nvSpPr>
          <p:cNvPr id="491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581647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0188"/>
            <a:ext cx="12192000" cy="38560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181517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10.5  </a:t>
            </a:r>
            <a:r>
              <a:rPr lang="en-US" dirty="0">
                <a:solidFill>
                  <a:srgbClr val="3380E6"/>
                </a:solidFill>
                <a:latin typeface="Arial"/>
              </a:rPr>
              <a:t>Overloading the Binary Stream Insertion and Stream Extraction Operators (cont.)</a:t>
            </a:r>
          </a:p>
        </p:txBody>
      </p:sp>
      <p:sp>
        <p:nvSpPr>
          <p:cNvPr id="50179" name="Text Placeholder 2"/>
          <p:cNvSpPr>
            <a:spLocks noGrp="1"/>
          </p:cNvSpPr>
          <p:nvPr>
            <p:ph type="body" idx="1"/>
          </p:nvPr>
        </p:nvSpPr>
        <p:spPr>
          <a:xfrm>
            <a:off x="609599" y="1798638"/>
            <a:ext cx="10919883" cy="4525962"/>
          </a:xfrm>
        </p:spPr>
        <p:txBody>
          <a:bodyPr/>
          <a:lstStyle/>
          <a:p>
            <a:pPr eaLnBrk="1" hangingPunct="1">
              <a:lnSpc>
                <a:spcPct val="80000"/>
              </a:lnSpc>
              <a:defRPr/>
            </a:pPr>
            <a:r>
              <a:rPr lang="en-US" sz="3200" dirty="0">
                <a:solidFill>
                  <a:srgbClr val="000000"/>
                </a:solidFill>
              </a:rPr>
              <a:t>The overloaded stream insertion operator (</a:t>
            </a:r>
            <a:r>
              <a:rPr lang="en-US" sz="3200" dirty="0">
                <a:solidFill>
                  <a:srgbClr val="000000"/>
                </a:solidFill>
                <a:latin typeface="Consolas" panose="020B0609020204030204" pitchFamily="49" charset="0"/>
              </a:rPr>
              <a:t>&lt;&lt;</a:t>
            </a:r>
            <a:r>
              <a:rPr lang="en-US" sz="3200" dirty="0">
                <a:solidFill>
                  <a:srgbClr val="000000"/>
                </a:solidFill>
              </a:rPr>
              <a:t>) is used in an expression in which the left operand has type </a:t>
            </a:r>
            <a:r>
              <a:rPr lang="en-US" sz="3200" dirty="0">
                <a:solidFill>
                  <a:srgbClr val="000000"/>
                </a:solidFill>
                <a:latin typeface="Consolas" panose="020B0609020204030204" pitchFamily="49" charset="0"/>
              </a:rPr>
              <a:t>ostream</a:t>
            </a:r>
            <a:r>
              <a:rPr lang="en-US" sz="3200" dirty="0">
                <a:solidFill>
                  <a:srgbClr val="000000"/>
                </a:solidFill>
              </a:rPr>
              <a:t> </a:t>
            </a:r>
            <a:r>
              <a:rPr lang="en-US" sz="3200" dirty="0">
                <a:solidFill>
                  <a:srgbClr val="000000"/>
                </a:solidFill>
                <a:latin typeface="Consolas" panose="020B0609020204030204" pitchFamily="49" charset="0"/>
              </a:rPr>
              <a:t>&amp;</a:t>
            </a:r>
            <a:r>
              <a:rPr lang="en-US" sz="3200" dirty="0">
                <a:solidFill>
                  <a:srgbClr val="000000"/>
                </a:solidFill>
              </a:rPr>
              <a:t>, as in </a:t>
            </a:r>
            <a:r>
              <a:rPr lang="en-US" sz="3200" dirty="0">
                <a:solidFill>
                  <a:srgbClr val="000000"/>
                </a:solidFill>
                <a:latin typeface="Consolas" panose="020B0609020204030204" pitchFamily="49" charset="0"/>
              </a:rPr>
              <a:t>cout</a:t>
            </a:r>
            <a:r>
              <a:rPr lang="en-US" sz="3200" dirty="0">
                <a:solidFill>
                  <a:srgbClr val="000000"/>
                </a:solidFill>
              </a:rPr>
              <a:t> </a:t>
            </a:r>
            <a:r>
              <a:rPr lang="en-US" sz="3200" dirty="0">
                <a:solidFill>
                  <a:srgbClr val="000000"/>
                </a:solidFill>
                <a:latin typeface="Consolas" panose="020B0609020204030204" pitchFamily="49" charset="0"/>
              </a:rPr>
              <a:t>&lt;&lt;</a:t>
            </a:r>
            <a:r>
              <a:rPr lang="en-US" sz="3200" dirty="0">
                <a:solidFill>
                  <a:srgbClr val="000000"/>
                </a:solidFill>
              </a:rPr>
              <a:t> </a:t>
            </a:r>
            <a:r>
              <a:rPr lang="en-US" sz="3200" dirty="0">
                <a:solidFill>
                  <a:srgbClr val="000000"/>
                </a:solidFill>
                <a:latin typeface="Consolas" panose="020B0609020204030204" pitchFamily="49" charset="0"/>
              </a:rPr>
              <a:t>classObject</a:t>
            </a:r>
            <a:r>
              <a:rPr lang="en-US" sz="3200" dirty="0">
                <a:solidFill>
                  <a:srgbClr val="000000"/>
                </a:solidFill>
              </a:rPr>
              <a:t>.</a:t>
            </a:r>
          </a:p>
          <a:p>
            <a:pPr lvl="1">
              <a:lnSpc>
                <a:spcPct val="80000"/>
              </a:lnSpc>
              <a:defRPr/>
            </a:pPr>
            <a:r>
              <a:rPr lang="en-US" sz="2800" dirty="0">
                <a:solidFill>
                  <a:srgbClr val="000000"/>
                </a:solidFill>
              </a:rPr>
              <a:t>When the </a:t>
            </a:r>
            <a:r>
              <a:rPr lang="en-US" sz="2800" i="1" dirty="0">
                <a:solidFill>
                  <a:srgbClr val="000000"/>
                </a:solidFill>
              </a:rPr>
              <a:t>right</a:t>
            </a:r>
            <a:r>
              <a:rPr lang="en-US" sz="2800" dirty="0">
                <a:solidFill>
                  <a:srgbClr val="000000"/>
                </a:solidFill>
              </a:rPr>
              <a:t> operand is an object of a user-defined class, it must be overloaded as a </a:t>
            </a:r>
            <a:r>
              <a:rPr lang="en-US" sz="2800" i="1" dirty="0">
                <a:solidFill>
                  <a:srgbClr val="000000"/>
                </a:solidFill>
              </a:rPr>
              <a:t>non-member function</a:t>
            </a:r>
            <a:r>
              <a:rPr lang="en-US" sz="2800" dirty="0">
                <a:solidFill>
                  <a:srgbClr val="000000"/>
                </a:solidFill>
              </a:rPr>
              <a:t>.</a:t>
            </a:r>
          </a:p>
          <a:p>
            <a:pPr>
              <a:lnSpc>
                <a:spcPct val="80000"/>
              </a:lnSpc>
            </a:pPr>
            <a:r>
              <a:rPr lang="en-US" altLang="en-US" sz="3200" dirty="0">
                <a:solidFill>
                  <a:srgbClr val="000000"/>
                </a:solidFill>
              </a:rPr>
              <a:t>Similarly, the overloaded stream extraction operator (</a:t>
            </a:r>
            <a:r>
              <a:rPr lang="en-US" altLang="en-US" sz="3200" dirty="0">
                <a:solidFill>
                  <a:srgbClr val="000000"/>
                </a:solidFill>
                <a:latin typeface="Consolas" panose="020B0609020204030204" pitchFamily="49" charset="0"/>
              </a:rPr>
              <a:t>&gt;&gt;</a:t>
            </a:r>
            <a:r>
              <a:rPr lang="en-US" altLang="en-US" sz="3200" dirty="0">
                <a:solidFill>
                  <a:srgbClr val="000000"/>
                </a:solidFill>
              </a:rPr>
              <a:t>) must be a non-member function.</a:t>
            </a:r>
          </a:p>
          <a:p>
            <a:pPr>
              <a:lnSpc>
                <a:spcPct val="80000"/>
              </a:lnSpc>
            </a:pPr>
            <a:r>
              <a:rPr lang="en-US" altLang="en-US" sz="3200" dirty="0">
                <a:solidFill>
                  <a:srgbClr val="FF0000"/>
                </a:solidFill>
              </a:rPr>
              <a:t>Each may require access to the </a:t>
            </a:r>
            <a:r>
              <a:rPr lang="en-US" altLang="en-US" sz="3200" dirty="0">
                <a:solidFill>
                  <a:srgbClr val="FF0000"/>
                </a:solidFill>
                <a:latin typeface="Consolas" panose="020B0609020204030204" pitchFamily="49" charset="0"/>
              </a:rPr>
              <a:t>private</a:t>
            </a:r>
            <a:r>
              <a:rPr lang="en-US" altLang="en-US" sz="3200" dirty="0">
                <a:solidFill>
                  <a:srgbClr val="FF0000"/>
                </a:solidFill>
              </a:rPr>
              <a:t> data members of the class object being output or input, so these overloaded operator functions can be made </a:t>
            </a:r>
            <a:r>
              <a:rPr lang="en-US" altLang="en-US" sz="3200" dirty="0">
                <a:solidFill>
                  <a:srgbClr val="FF0000"/>
                </a:solidFill>
                <a:latin typeface="Consolas" panose="020B0609020204030204" pitchFamily="49" charset="0"/>
              </a:rPr>
              <a:t>friend</a:t>
            </a:r>
            <a:r>
              <a:rPr lang="en-US" altLang="en-US" sz="3200" dirty="0">
                <a:solidFill>
                  <a:srgbClr val="FF0000"/>
                </a:solidFill>
              </a:rPr>
              <a:t> functions of the class for performance reasons.</a:t>
            </a:r>
            <a:endParaRPr lang="en-US" sz="3200" dirty="0">
              <a:solidFill>
                <a:srgbClr val="FF0000"/>
              </a:solidFill>
            </a:endParaRPr>
          </a:p>
        </p:txBody>
      </p:sp>
      <p:sp>
        <p:nvSpPr>
          <p:cNvPr id="3482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09978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0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41413"/>
            <a:ext cx="12192000" cy="45751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96273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10.6  </a:t>
            </a:r>
            <a:r>
              <a:rPr lang="en-US" dirty="0">
                <a:solidFill>
                  <a:srgbClr val="3380E6"/>
                </a:solidFill>
                <a:latin typeface="Arial"/>
              </a:rPr>
              <a:t>Overloading Unary Operators</a:t>
            </a:r>
          </a:p>
        </p:txBody>
      </p:sp>
      <p:sp>
        <p:nvSpPr>
          <p:cNvPr id="51203" name="Text Placeholder 2"/>
          <p:cNvSpPr>
            <a:spLocks noGrp="1"/>
          </p:cNvSpPr>
          <p:nvPr>
            <p:ph type="body" idx="1"/>
          </p:nvPr>
        </p:nvSpPr>
        <p:spPr/>
        <p:txBody>
          <a:bodyPr/>
          <a:lstStyle/>
          <a:p>
            <a:pPr eaLnBrk="1" hangingPunct="1">
              <a:lnSpc>
                <a:spcPct val="90000"/>
              </a:lnSpc>
            </a:pPr>
            <a:r>
              <a:rPr lang="en-US" altLang="en-US" sz="3600" dirty="0">
                <a:solidFill>
                  <a:srgbClr val="000000"/>
                </a:solidFill>
              </a:rPr>
              <a:t>A unary operator for a class can be overloaded as a non-</a:t>
            </a:r>
            <a:r>
              <a:rPr lang="en-US" altLang="en-US" sz="3600" dirty="0">
                <a:solidFill>
                  <a:srgbClr val="000000"/>
                </a:solidFill>
                <a:latin typeface="Consolas" panose="020B0609020204030204" pitchFamily="49" charset="0"/>
              </a:rPr>
              <a:t>static</a:t>
            </a:r>
            <a:r>
              <a:rPr lang="en-US" altLang="en-US" sz="3600" dirty="0">
                <a:solidFill>
                  <a:srgbClr val="000000"/>
                </a:solidFill>
              </a:rPr>
              <a:t> member function with no arguments or as a non-member function with one argument that must be an object (or a reference to an object) of the class.</a:t>
            </a:r>
          </a:p>
          <a:p>
            <a:pPr eaLnBrk="1" hangingPunct="1">
              <a:lnSpc>
                <a:spcPct val="90000"/>
              </a:lnSpc>
            </a:pPr>
            <a:r>
              <a:rPr lang="en-US" altLang="en-US" sz="3600" dirty="0">
                <a:solidFill>
                  <a:srgbClr val="000000"/>
                </a:solidFill>
              </a:rPr>
              <a:t>A unary operator such as </a:t>
            </a:r>
            <a:r>
              <a:rPr lang="en-US" altLang="en-US" sz="3600" dirty="0">
                <a:solidFill>
                  <a:srgbClr val="000000"/>
                </a:solidFill>
                <a:latin typeface="Consolas" panose="020B0609020204030204" pitchFamily="49" charset="0"/>
              </a:rPr>
              <a:t>!</a:t>
            </a:r>
            <a:r>
              <a:rPr lang="en-US" altLang="en-US" sz="3600" dirty="0">
                <a:solidFill>
                  <a:srgbClr val="000000"/>
                </a:solidFill>
              </a:rPr>
              <a:t> may be overloaded as a </a:t>
            </a:r>
            <a:r>
              <a:rPr lang="en-US" altLang="en-US" sz="3600" i="1" dirty="0">
                <a:solidFill>
                  <a:srgbClr val="000000"/>
                </a:solidFill>
              </a:rPr>
              <a:t>non-member function</a:t>
            </a:r>
            <a:r>
              <a:rPr lang="en-US" altLang="en-US" sz="3600" dirty="0">
                <a:solidFill>
                  <a:srgbClr val="000000"/>
                </a:solidFill>
              </a:rPr>
              <a:t> with one parameter.</a:t>
            </a:r>
          </a:p>
        </p:txBody>
      </p:sp>
      <p:sp>
        <p:nvSpPr>
          <p:cNvPr id="5120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4179984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10.7  </a:t>
            </a:r>
            <a:r>
              <a:rPr lang="en-US" dirty="0">
                <a:solidFill>
                  <a:srgbClr val="3380E6"/>
                </a:solidFill>
                <a:latin typeface="Arial"/>
              </a:rPr>
              <a:t>Overloading the Increment and Decrement Operators</a:t>
            </a:r>
          </a:p>
        </p:txBody>
      </p:sp>
      <p:sp>
        <p:nvSpPr>
          <p:cNvPr id="52227" name="Text Placeholder 2"/>
          <p:cNvSpPr>
            <a:spLocks noGrp="1"/>
          </p:cNvSpPr>
          <p:nvPr>
            <p:ph type="body" idx="1"/>
          </p:nvPr>
        </p:nvSpPr>
        <p:spPr/>
        <p:txBody>
          <a:bodyPr/>
          <a:lstStyle/>
          <a:p>
            <a:pPr eaLnBrk="1" hangingPunct="1"/>
            <a:r>
              <a:rPr lang="en-US" altLang="en-US" dirty="0">
                <a:solidFill>
                  <a:srgbClr val="000000"/>
                </a:solidFill>
              </a:rPr>
              <a:t>The prefix and postfix versions of the increment and decrement operators can all be overloaded.</a:t>
            </a:r>
          </a:p>
          <a:p>
            <a:pPr eaLnBrk="1" hangingPunct="1"/>
            <a:r>
              <a:rPr lang="en-US" altLang="en-US" dirty="0">
                <a:solidFill>
                  <a:srgbClr val="000000"/>
                </a:solidFill>
              </a:rPr>
              <a:t>To overload the increment operator to allow both prefix and postfix increment usage, each overloaded operator function must have a distinct signature, so that the compiler will be able to determine which version of </a:t>
            </a:r>
            <a:r>
              <a:rPr lang="en-US" altLang="en-US" dirty="0">
                <a:solidFill>
                  <a:srgbClr val="000000"/>
                </a:solidFill>
                <a:latin typeface="Consolas" panose="020B0609020204030204" pitchFamily="49" charset="0"/>
              </a:rPr>
              <a:t>++</a:t>
            </a:r>
            <a:r>
              <a:rPr lang="en-US" altLang="en-US" dirty="0">
                <a:solidFill>
                  <a:srgbClr val="000000"/>
                </a:solidFill>
              </a:rPr>
              <a:t> is intended.</a:t>
            </a:r>
          </a:p>
          <a:p>
            <a:pPr eaLnBrk="1" hangingPunct="1"/>
            <a:r>
              <a:rPr lang="en-US" altLang="en-US" dirty="0">
                <a:solidFill>
                  <a:srgbClr val="000000"/>
                </a:solidFill>
              </a:rPr>
              <a:t>The prefix versions are overloaded exactly as any other prefix unary operator would be. </a:t>
            </a:r>
          </a:p>
        </p:txBody>
      </p:sp>
      <p:sp>
        <p:nvSpPr>
          <p:cNvPr id="1085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54443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10.7  </a:t>
            </a:r>
            <a:r>
              <a:rPr lang="en-US" dirty="0">
                <a:solidFill>
                  <a:srgbClr val="3380E6"/>
                </a:solidFill>
                <a:latin typeface="Arial"/>
              </a:rPr>
              <a:t>Overloading the Unary Prefix and Postfix </a:t>
            </a:r>
            <a:r>
              <a:rPr lang="en-US" dirty="0">
                <a:solidFill>
                  <a:srgbClr val="3380E6"/>
                </a:solidFill>
                <a:latin typeface="Consolas" panose="020B0609020204030204" pitchFamily="49" charset="0"/>
              </a:rPr>
              <a:t>++</a:t>
            </a:r>
            <a:r>
              <a:rPr lang="en-US" dirty="0">
                <a:solidFill>
                  <a:srgbClr val="3380E6"/>
                </a:solidFill>
                <a:latin typeface="Arial"/>
              </a:rPr>
              <a:t> and </a:t>
            </a:r>
            <a:r>
              <a:rPr lang="en-US" dirty="0">
                <a:solidFill>
                  <a:srgbClr val="3380E6"/>
                </a:solidFill>
                <a:latin typeface="Consolas" panose="020B0609020204030204" pitchFamily="49" charset="0"/>
              </a:rPr>
              <a:t>--</a:t>
            </a:r>
            <a:r>
              <a:rPr lang="en-US" dirty="0">
                <a:solidFill>
                  <a:srgbClr val="3380E6"/>
                </a:solidFill>
                <a:latin typeface="Arial"/>
              </a:rPr>
              <a:t>  Operators (cont.)</a:t>
            </a:r>
          </a:p>
        </p:txBody>
      </p:sp>
      <p:sp>
        <p:nvSpPr>
          <p:cNvPr id="53251"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When the compiler sees the </a:t>
            </a:r>
            <a:r>
              <a:rPr lang="en-US" altLang="en-US" sz="2800" dirty="0" err="1">
                <a:solidFill>
                  <a:srgbClr val="000000"/>
                </a:solidFill>
              </a:rPr>
              <a:t>preincrementing</a:t>
            </a:r>
            <a:r>
              <a:rPr lang="en-US" altLang="en-US" sz="2800" dirty="0">
                <a:solidFill>
                  <a:srgbClr val="000000"/>
                </a:solidFill>
              </a:rPr>
              <a:t> expression </a:t>
            </a:r>
            <a:r>
              <a:rPr lang="en-US" altLang="en-US" sz="2800" dirty="0">
                <a:solidFill>
                  <a:srgbClr val="000000"/>
                </a:solidFill>
                <a:latin typeface="Consolas" panose="020B0609020204030204" pitchFamily="49" charset="0"/>
              </a:rPr>
              <a:t>++d1</a:t>
            </a:r>
            <a:r>
              <a:rPr lang="en-US" altLang="en-US" sz="2800" dirty="0">
                <a:solidFill>
                  <a:srgbClr val="000000"/>
                </a:solidFill>
              </a:rPr>
              <a:t>, if the overloaded operator is defined as a member function, the compiler generates the </a:t>
            </a:r>
            <a:r>
              <a:rPr lang="en-US" altLang="en-US" sz="2800" i="1" dirty="0">
                <a:solidFill>
                  <a:srgbClr val="000000"/>
                </a:solidFill>
              </a:rPr>
              <a:t>member-function call</a:t>
            </a:r>
          </a:p>
          <a:p>
            <a:pPr lvl="2" eaLnBrk="1" hangingPunct="1">
              <a:lnSpc>
                <a:spcPct val="80000"/>
              </a:lnSpc>
            </a:pPr>
            <a:r>
              <a:rPr lang="en-US" altLang="en-US" sz="2400" dirty="0">
                <a:solidFill>
                  <a:srgbClr val="000000"/>
                </a:solidFill>
                <a:latin typeface="Consolas" panose="020B0609020204030204" pitchFamily="49" charset="0"/>
              </a:rPr>
              <a:t>d1.</a:t>
            </a:r>
            <a:r>
              <a:rPr lang="en-US" altLang="en-US" sz="2400" dirty="0">
                <a:solidFill>
                  <a:srgbClr val="0000FF"/>
                </a:solidFill>
                <a:latin typeface="Consolas" panose="020B0609020204030204" pitchFamily="49" charset="0"/>
              </a:rPr>
              <a:t>operator</a:t>
            </a:r>
            <a:r>
              <a:rPr lang="en-US" altLang="en-US" sz="2400" dirty="0">
                <a:solidFill>
                  <a:srgbClr val="000000"/>
                </a:solidFill>
                <a:latin typeface="Consolas" panose="020B0609020204030204" pitchFamily="49" charset="0"/>
              </a:rPr>
              <a:t>++()</a:t>
            </a:r>
          </a:p>
          <a:p>
            <a:pPr eaLnBrk="1" hangingPunct="1">
              <a:lnSpc>
                <a:spcPct val="80000"/>
              </a:lnSpc>
            </a:pPr>
            <a:r>
              <a:rPr lang="en-US" altLang="en-US" sz="2800" dirty="0">
                <a:solidFill>
                  <a:srgbClr val="000000"/>
                </a:solidFill>
              </a:rPr>
              <a:t>The prototype for this operator function would be</a:t>
            </a:r>
          </a:p>
          <a:p>
            <a:pPr lvl="2" eaLnBrk="1" hangingPunct="1">
              <a:lnSpc>
                <a:spcPct val="80000"/>
              </a:lnSpc>
            </a:pPr>
            <a:r>
              <a:rPr lang="en-US" altLang="en-US" sz="2400" dirty="0">
                <a:solidFill>
                  <a:srgbClr val="000000"/>
                </a:solidFill>
                <a:latin typeface="Consolas" panose="020B0609020204030204" pitchFamily="49" charset="0"/>
              </a:rPr>
              <a:t>Date &amp;</a:t>
            </a:r>
            <a:r>
              <a:rPr lang="en-US" altLang="en-US" sz="2400" dirty="0">
                <a:solidFill>
                  <a:srgbClr val="0000FF"/>
                </a:solidFill>
                <a:latin typeface="Consolas" panose="020B0609020204030204" pitchFamily="49" charset="0"/>
              </a:rPr>
              <a:t>operator</a:t>
            </a:r>
            <a:r>
              <a:rPr lang="en-US" altLang="en-US" sz="2400" dirty="0">
                <a:solidFill>
                  <a:srgbClr val="000000"/>
                </a:solidFill>
                <a:latin typeface="Consolas" panose="020B0609020204030204" pitchFamily="49" charset="0"/>
              </a:rPr>
              <a:t>++();</a:t>
            </a:r>
          </a:p>
          <a:p>
            <a:pPr eaLnBrk="1" hangingPunct="1">
              <a:lnSpc>
                <a:spcPct val="80000"/>
              </a:lnSpc>
            </a:pPr>
            <a:r>
              <a:rPr lang="en-US" altLang="en-US" sz="2800" dirty="0">
                <a:solidFill>
                  <a:srgbClr val="000000"/>
                </a:solidFill>
              </a:rPr>
              <a:t>If the prefix increment operator is implemented as a </a:t>
            </a:r>
            <a:r>
              <a:rPr lang="en-US" altLang="en-US" sz="3200" dirty="0">
                <a:solidFill>
                  <a:srgbClr val="000000"/>
                </a:solidFill>
              </a:rPr>
              <a:t>non-member </a:t>
            </a:r>
            <a:r>
              <a:rPr lang="en-US" altLang="en-US" sz="2800" dirty="0">
                <a:solidFill>
                  <a:srgbClr val="000000"/>
                </a:solidFill>
              </a:rPr>
              <a:t>function, then the compiler generates the function call</a:t>
            </a:r>
          </a:p>
          <a:p>
            <a:pPr lvl="2" eaLnBrk="1" hangingPunct="1">
              <a:lnSpc>
                <a:spcPct val="80000"/>
              </a:lnSpc>
            </a:pPr>
            <a:r>
              <a:rPr lang="en-US" altLang="en-US" sz="2400" dirty="0">
                <a:solidFill>
                  <a:srgbClr val="0000FF"/>
                </a:solidFill>
                <a:latin typeface="Consolas" panose="020B0609020204030204" pitchFamily="49" charset="0"/>
              </a:rPr>
              <a:t>operator</a:t>
            </a:r>
            <a:r>
              <a:rPr lang="en-US" altLang="en-US" sz="2400" dirty="0">
                <a:solidFill>
                  <a:srgbClr val="000000"/>
                </a:solidFill>
                <a:latin typeface="Consolas" panose="020B0609020204030204" pitchFamily="49" charset="0"/>
              </a:rPr>
              <a:t>++( d1 )</a:t>
            </a:r>
          </a:p>
          <a:p>
            <a:pPr eaLnBrk="1" hangingPunct="1">
              <a:lnSpc>
                <a:spcPct val="80000"/>
              </a:lnSpc>
            </a:pPr>
            <a:r>
              <a:rPr lang="en-US" altLang="en-US" sz="2800" dirty="0">
                <a:solidFill>
                  <a:srgbClr val="000000"/>
                </a:solidFill>
              </a:rPr>
              <a:t>The prototype for this operator function would be declared in the </a:t>
            </a:r>
            <a:r>
              <a:rPr lang="en-US" altLang="en-US" sz="2800" dirty="0">
                <a:solidFill>
                  <a:srgbClr val="000000"/>
                </a:solidFill>
                <a:latin typeface="Consolas" panose="020B0609020204030204" pitchFamily="49" charset="0"/>
              </a:rPr>
              <a:t>Date</a:t>
            </a:r>
            <a:r>
              <a:rPr lang="en-US" altLang="en-US" sz="2800" dirty="0">
                <a:solidFill>
                  <a:srgbClr val="000000"/>
                </a:solidFill>
              </a:rPr>
              <a:t> class as </a:t>
            </a:r>
          </a:p>
          <a:p>
            <a:pPr lvl="2" eaLnBrk="1" hangingPunct="1">
              <a:lnSpc>
                <a:spcPct val="80000"/>
              </a:lnSpc>
            </a:pPr>
            <a:r>
              <a:rPr lang="en-US" altLang="en-US" sz="2400" dirty="0">
                <a:solidFill>
                  <a:srgbClr val="000000"/>
                </a:solidFill>
                <a:latin typeface="Consolas" panose="020B0609020204030204" pitchFamily="49" charset="0"/>
              </a:rPr>
              <a:t>Date &amp;</a:t>
            </a:r>
            <a:r>
              <a:rPr lang="en-US" altLang="en-US" sz="2400" dirty="0">
                <a:solidFill>
                  <a:srgbClr val="0000FF"/>
                </a:solidFill>
                <a:latin typeface="Consolas" panose="020B0609020204030204" pitchFamily="49" charset="0"/>
              </a:rPr>
              <a:t>operator</a:t>
            </a:r>
            <a:r>
              <a:rPr lang="en-US" altLang="en-US" sz="2400" dirty="0">
                <a:solidFill>
                  <a:srgbClr val="000000"/>
                </a:solidFill>
                <a:latin typeface="Consolas" panose="020B0609020204030204" pitchFamily="49" charset="0"/>
              </a:rPr>
              <a:t>++( Date &amp; );</a:t>
            </a:r>
          </a:p>
        </p:txBody>
      </p:sp>
      <p:sp>
        <p:nvSpPr>
          <p:cNvPr id="1095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927180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10.7  </a:t>
            </a:r>
            <a:r>
              <a:rPr lang="en-US" dirty="0">
                <a:solidFill>
                  <a:srgbClr val="3380E6"/>
                </a:solidFill>
                <a:latin typeface="Arial"/>
              </a:rPr>
              <a:t>Overloading the Unary Prefix and Postfix </a:t>
            </a:r>
            <a:r>
              <a:rPr lang="en-US" dirty="0">
                <a:solidFill>
                  <a:srgbClr val="3380E6"/>
                </a:solidFill>
                <a:latin typeface="Consolas" panose="020B0609020204030204" pitchFamily="49" charset="0"/>
              </a:rPr>
              <a:t>++</a:t>
            </a:r>
            <a:r>
              <a:rPr lang="en-US" dirty="0">
                <a:solidFill>
                  <a:srgbClr val="3380E6"/>
                </a:solidFill>
                <a:latin typeface="Arial"/>
              </a:rPr>
              <a:t> and </a:t>
            </a:r>
            <a:r>
              <a:rPr lang="en-US" dirty="0">
                <a:solidFill>
                  <a:srgbClr val="3380E6"/>
                </a:solidFill>
                <a:latin typeface="Consolas" panose="020B0609020204030204" pitchFamily="49" charset="0"/>
              </a:rPr>
              <a:t>--</a:t>
            </a:r>
            <a:r>
              <a:rPr lang="en-US" dirty="0">
                <a:solidFill>
                  <a:srgbClr val="3380E6"/>
                </a:solidFill>
                <a:latin typeface="Arial"/>
              </a:rPr>
              <a:t>  Operators (cont.)</a:t>
            </a:r>
          </a:p>
        </p:txBody>
      </p:sp>
      <p:sp>
        <p:nvSpPr>
          <p:cNvPr id="54275" name="Text Placeholder 2"/>
          <p:cNvSpPr>
            <a:spLocks noGrp="1"/>
          </p:cNvSpPr>
          <p:nvPr>
            <p:ph type="body" idx="1"/>
          </p:nvPr>
        </p:nvSpPr>
        <p:spPr>
          <a:xfrm>
            <a:off x="609599" y="1384302"/>
            <a:ext cx="10919883" cy="4525962"/>
          </a:xfrm>
        </p:spPr>
        <p:txBody>
          <a:bodyPr/>
          <a:lstStyle/>
          <a:p>
            <a:pPr marL="109537" indent="0">
              <a:lnSpc>
                <a:spcPct val="80000"/>
              </a:lnSpc>
              <a:buNone/>
              <a:defRPr/>
            </a:pPr>
            <a:r>
              <a:rPr lang="en-US" sz="2400" b="1" i="1" dirty="0">
                <a:solidFill>
                  <a:srgbClr val="000000"/>
                </a:solidFill>
              </a:rPr>
              <a:t>Overloading the Postfix Increment Operator</a:t>
            </a:r>
          </a:p>
          <a:p>
            <a:pPr eaLnBrk="1" hangingPunct="1">
              <a:lnSpc>
                <a:spcPct val="80000"/>
              </a:lnSpc>
              <a:defRPr/>
            </a:pPr>
            <a:r>
              <a:rPr lang="en-US" sz="2400" dirty="0">
                <a:solidFill>
                  <a:srgbClr val="000000"/>
                </a:solidFill>
              </a:rPr>
              <a:t>Overloading the postfix increment operator presents a challenge, because the compiler must be able to distinguish between the signatures of the overloaded prefix and postfix increment operator functions.</a:t>
            </a:r>
          </a:p>
          <a:p>
            <a:pPr eaLnBrk="1" hangingPunct="1">
              <a:lnSpc>
                <a:spcPct val="80000"/>
              </a:lnSpc>
              <a:defRPr/>
            </a:pPr>
            <a:r>
              <a:rPr lang="en-US" sz="2400" dirty="0">
                <a:solidFill>
                  <a:srgbClr val="000000"/>
                </a:solidFill>
              </a:rPr>
              <a:t>The </a:t>
            </a:r>
            <a:r>
              <a:rPr lang="en-US" sz="2400" i="1" dirty="0">
                <a:solidFill>
                  <a:srgbClr val="000000"/>
                </a:solidFill>
              </a:rPr>
              <a:t>convention</a:t>
            </a:r>
            <a:r>
              <a:rPr lang="en-US" sz="2400" dirty="0">
                <a:solidFill>
                  <a:srgbClr val="000000"/>
                </a:solidFill>
              </a:rPr>
              <a:t> that has been adopted in C++ is that, when the compiler sees the postincrementing expression </a:t>
            </a:r>
            <a:r>
              <a:rPr lang="en-US" sz="2400" dirty="0">
                <a:solidFill>
                  <a:srgbClr val="000000"/>
                </a:solidFill>
                <a:latin typeface="Consolas" panose="020B0609020204030204" pitchFamily="49" charset="0"/>
              </a:rPr>
              <a:t>d1++</a:t>
            </a:r>
            <a:r>
              <a:rPr lang="en-US" sz="2400" dirty="0">
                <a:solidFill>
                  <a:srgbClr val="000000"/>
                </a:solidFill>
              </a:rPr>
              <a:t>, it generates the </a:t>
            </a:r>
            <a:r>
              <a:rPr lang="en-US" sz="2400" i="1" dirty="0">
                <a:solidFill>
                  <a:srgbClr val="000000"/>
                </a:solidFill>
              </a:rPr>
              <a:t>member-function call</a:t>
            </a:r>
          </a:p>
          <a:p>
            <a:pPr lvl="2" eaLnBrk="1" hangingPunct="1">
              <a:lnSpc>
                <a:spcPct val="80000"/>
              </a:lnSpc>
              <a:defRPr/>
            </a:pPr>
            <a:r>
              <a:rPr lang="en-US" sz="2000" dirty="0">
                <a:solidFill>
                  <a:srgbClr val="000000"/>
                </a:solidFill>
                <a:latin typeface="Consolas" panose="020B0609020204030204" pitchFamily="49" charset="0"/>
              </a:rPr>
              <a:t>d1.</a:t>
            </a:r>
            <a:r>
              <a:rPr lang="en-US" sz="2000" dirty="0">
                <a:solidFill>
                  <a:srgbClr val="0000FF"/>
                </a:solidFill>
                <a:latin typeface="Consolas" panose="020B0609020204030204" pitchFamily="49" charset="0"/>
              </a:rPr>
              <a:t>operator</a:t>
            </a:r>
            <a:r>
              <a:rPr lang="en-US" sz="2000" dirty="0">
                <a:solidFill>
                  <a:srgbClr val="000000"/>
                </a:solidFill>
                <a:latin typeface="Consolas" panose="020B0609020204030204" pitchFamily="49" charset="0"/>
              </a:rPr>
              <a:t>++(</a:t>
            </a:r>
            <a:r>
              <a:rPr lang="en-US" sz="2000" dirty="0">
                <a:solidFill>
                  <a:srgbClr val="128AFF"/>
                </a:solidFill>
                <a:latin typeface="Consolas" panose="020B0609020204030204" pitchFamily="49" charset="0"/>
              </a:rPr>
              <a:t>0</a:t>
            </a:r>
            <a:r>
              <a:rPr lang="en-US" sz="2000" dirty="0">
                <a:solidFill>
                  <a:srgbClr val="000000"/>
                </a:solidFill>
                <a:latin typeface="Consolas" panose="020B0609020204030204" pitchFamily="49" charset="0"/>
              </a:rPr>
              <a:t>)</a:t>
            </a:r>
          </a:p>
          <a:p>
            <a:pPr eaLnBrk="1" hangingPunct="1">
              <a:lnSpc>
                <a:spcPct val="80000"/>
              </a:lnSpc>
              <a:defRPr/>
            </a:pPr>
            <a:r>
              <a:rPr lang="en-US" sz="2400" dirty="0">
                <a:solidFill>
                  <a:srgbClr val="000000"/>
                </a:solidFill>
              </a:rPr>
              <a:t>The prototype for this function is </a:t>
            </a:r>
          </a:p>
          <a:p>
            <a:pPr lvl="2" eaLnBrk="1" hangingPunct="1">
              <a:lnSpc>
                <a:spcPct val="80000"/>
              </a:lnSpc>
              <a:defRPr/>
            </a:pPr>
            <a:r>
              <a:rPr lang="en-US" sz="2000" dirty="0">
                <a:solidFill>
                  <a:srgbClr val="000000"/>
                </a:solidFill>
                <a:latin typeface="Consolas" panose="020B0609020204030204" pitchFamily="49" charset="0"/>
              </a:rPr>
              <a:t>Date </a:t>
            </a:r>
            <a:r>
              <a:rPr lang="en-US" sz="2000" dirty="0">
                <a:solidFill>
                  <a:srgbClr val="0000FF"/>
                </a:solidFill>
                <a:latin typeface="Consolas" panose="020B0609020204030204" pitchFamily="49" charset="0"/>
              </a:rPr>
              <a:t>operator</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a:t>
            </a:r>
          </a:p>
          <a:p>
            <a:pPr eaLnBrk="1" hangingPunct="1">
              <a:lnSpc>
                <a:spcPct val="80000"/>
              </a:lnSpc>
              <a:defRPr/>
            </a:pPr>
            <a:r>
              <a:rPr lang="en-US" sz="2400" dirty="0">
                <a:solidFill>
                  <a:srgbClr val="000000"/>
                </a:solidFill>
              </a:rPr>
              <a:t>The argument </a:t>
            </a:r>
            <a:r>
              <a:rPr lang="en-US" sz="2400" dirty="0">
                <a:solidFill>
                  <a:srgbClr val="000000"/>
                </a:solidFill>
                <a:latin typeface="Consolas" panose="020B0609020204030204" pitchFamily="49" charset="0"/>
              </a:rPr>
              <a:t>0</a:t>
            </a:r>
            <a:r>
              <a:rPr lang="en-US" sz="2400" dirty="0">
                <a:solidFill>
                  <a:srgbClr val="000000"/>
                </a:solidFill>
              </a:rPr>
              <a:t> is strictly a “dummy value” that enables the compiler to distinguish between the prefix and postfix increment operator functions.</a:t>
            </a:r>
          </a:p>
          <a:p>
            <a:pPr eaLnBrk="1" hangingPunct="1">
              <a:lnSpc>
                <a:spcPct val="80000"/>
              </a:lnSpc>
              <a:defRPr/>
            </a:pPr>
            <a:r>
              <a:rPr lang="en-US" sz="2400" dirty="0">
                <a:solidFill>
                  <a:srgbClr val="000000"/>
                </a:solidFill>
              </a:rPr>
              <a:t>The same syntax is used to differentiate between the prefix and postfix decrement operator functions.</a:t>
            </a:r>
          </a:p>
        </p:txBody>
      </p:sp>
      <p:sp>
        <p:nvSpPr>
          <p:cNvPr id="1105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952700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10.7  </a:t>
            </a:r>
            <a:r>
              <a:rPr lang="en-US" dirty="0">
                <a:solidFill>
                  <a:srgbClr val="3380E6"/>
                </a:solidFill>
                <a:latin typeface="Arial"/>
              </a:rPr>
              <a:t>Overloading the Unary Prefix and Postfix </a:t>
            </a:r>
            <a:r>
              <a:rPr lang="en-US" dirty="0">
                <a:solidFill>
                  <a:srgbClr val="3380E6"/>
                </a:solidFill>
                <a:latin typeface="Consolas" panose="020B0609020204030204" pitchFamily="49" charset="0"/>
              </a:rPr>
              <a:t>++</a:t>
            </a:r>
            <a:r>
              <a:rPr lang="en-US" dirty="0">
                <a:solidFill>
                  <a:srgbClr val="3380E6"/>
                </a:solidFill>
                <a:latin typeface="Arial"/>
              </a:rPr>
              <a:t> and </a:t>
            </a:r>
            <a:r>
              <a:rPr lang="en-US" dirty="0">
                <a:solidFill>
                  <a:srgbClr val="3380E6"/>
                </a:solidFill>
                <a:latin typeface="Consolas" panose="020B0609020204030204" pitchFamily="49" charset="0"/>
              </a:rPr>
              <a:t>--</a:t>
            </a:r>
            <a:r>
              <a:rPr lang="en-US" dirty="0">
                <a:solidFill>
                  <a:srgbClr val="3380E6"/>
                </a:solidFill>
                <a:latin typeface="Arial"/>
              </a:rPr>
              <a:t>  Operators (cont.)</a:t>
            </a:r>
          </a:p>
        </p:txBody>
      </p:sp>
      <p:sp>
        <p:nvSpPr>
          <p:cNvPr id="55299"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If the postfix increment is implemented as a non-member function, then, when the compiler sees the expression </a:t>
            </a:r>
            <a:r>
              <a:rPr lang="en-US" altLang="en-US" sz="2800" dirty="0">
                <a:solidFill>
                  <a:srgbClr val="000000"/>
                </a:solidFill>
                <a:latin typeface="Consolas" panose="020B0609020204030204" pitchFamily="49" charset="0"/>
              </a:rPr>
              <a:t>d1++</a:t>
            </a:r>
            <a:r>
              <a:rPr lang="en-US" altLang="en-US" sz="2800" dirty="0">
                <a:solidFill>
                  <a:srgbClr val="000000"/>
                </a:solidFill>
              </a:rPr>
              <a:t>, the compiler generates the function call</a:t>
            </a:r>
          </a:p>
          <a:p>
            <a:pPr lvl="2" eaLnBrk="1" hangingPunct="1">
              <a:lnSpc>
                <a:spcPct val="80000"/>
              </a:lnSpc>
            </a:pPr>
            <a:r>
              <a:rPr lang="en-US" altLang="en-US" sz="2400" dirty="0">
                <a:solidFill>
                  <a:srgbClr val="0000FF"/>
                </a:solidFill>
                <a:latin typeface="Consolas" panose="020B0609020204030204" pitchFamily="49" charset="0"/>
              </a:rPr>
              <a:t>operator</a:t>
            </a:r>
            <a:r>
              <a:rPr lang="en-US" altLang="en-US" sz="2400" dirty="0">
                <a:solidFill>
                  <a:srgbClr val="000000"/>
                </a:solidFill>
                <a:latin typeface="Consolas" panose="020B0609020204030204" pitchFamily="49" charset="0"/>
              </a:rPr>
              <a:t>++(d1, </a:t>
            </a:r>
            <a:r>
              <a:rPr lang="en-US" altLang="en-US" sz="2400" dirty="0">
                <a:solidFill>
                  <a:srgbClr val="128AFF"/>
                </a:solidFill>
                <a:latin typeface="Consolas" panose="020B0609020204030204" pitchFamily="49" charset="0"/>
              </a:rPr>
              <a:t>0</a:t>
            </a:r>
            <a:r>
              <a:rPr lang="en-US" altLang="en-US" sz="2400" dirty="0">
                <a:solidFill>
                  <a:srgbClr val="000000"/>
                </a:solidFill>
                <a:latin typeface="Consolas" panose="020B0609020204030204" pitchFamily="49" charset="0"/>
              </a:rPr>
              <a:t>)</a:t>
            </a:r>
          </a:p>
          <a:p>
            <a:pPr eaLnBrk="1" hangingPunct="1">
              <a:lnSpc>
                <a:spcPct val="80000"/>
              </a:lnSpc>
            </a:pPr>
            <a:r>
              <a:rPr lang="en-US" altLang="en-US" sz="2800" dirty="0">
                <a:solidFill>
                  <a:srgbClr val="000000"/>
                </a:solidFill>
              </a:rPr>
              <a:t>The prototype for this function would be</a:t>
            </a:r>
          </a:p>
          <a:p>
            <a:pPr lvl="2" eaLnBrk="1" hangingPunct="1">
              <a:lnSpc>
                <a:spcPct val="80000"/>
              </a:lnSpc>
            </a:pPr>
            <a:r>
              <a:rPr lang="en-US" altLang="en-US" sz="2400" dirty="0">
                <a:solidFill>
                  <a:srgbClr val="000000"/>
                </a:solidFill>
                <a:latin typeface="Consolas" panose="020B0609020204030204" pitchFamily="49" charset="0"/>
              </a:rPr>
              <a:t>Date </a:t>
            </a:r>
            <a:r>
              <a:rPr lang="en-US" altLang="en-US" sz="2400" dirty="0">
                <a:solidFill>
                  <a:srgbClr val="0000FF"/>
                </a:solidFill>
                <a:latin typeface="Consolas" panose="020B0609020204030204" pitchFamily="49" charset="0"/>
              </a:rPr>
              <a:t>operator</a:t>
            </a:r>
            <a:r>
              <a:rPr lang="en-US" altLang="en-US" sz="2400" dirty="0">
                <a:solidFill>
                  <a:srgbClr val="000000"/>
                </a:solidFill>
                <a:latin typeface="Consolas" panose="020B0609020204030204" pitchFamily="49" charset="0"/>
              </a:rPr>
              <a:t>++(Date &amp;, </a:t>
            </a:r>
            <a:r>
              <a:rPr lang="en-US" altLang="en-US" sz="2400" dirty="0" err="1">
                <a:solidFill>
                  <a:srgbClr val="0000FF"/>
                </a:solidFill>
                <a:latin typeface="Consolas" panose="020B0609020204030204" pitchFamily="49" charset="0"/>
              </a:rPr>
              <a:t>int</a:t>
            </a:r>
            <a:r>
              <a:rPr lang="en-US" altLang="en-US" sz="2400" dirty="0">
                <a:solidFill>
                  <a:srgbClr val="000000"/>
                </a:solidFill>
                <a:latin typeface="Consolas" panose="020B0609020204030204" pitchFamily="49" charset="0"/>
              </a:rPr>
              <a:t>);</a:t>
            </a:r>
          </a:p>
          <a:p>
            <a:pPr eaLnBrk="1" hangingPunct="1">
              <a:lnSpc>
                <a:spcPct val="8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0</a:t>
            </a:r>
            <a:r>
              <a:rPr lang="en-US" altLang="en-US" sz="2800" dirty="0">
                <a:solidFill>
                  <a:srgbClr val="000000"/>
                </a:solidFill>
              </a:rPr>
              <a:t> argument is used by the compiler to distinguish between the prefix and postfix increment operator non-member functions.</a:t>
            </a:r>
          </a:p>
          <a:p>
            <a:pPr eaLnBrk="1" hangingPunct="1">
              <a:lnSpc>
                <a:spcPct val="80000"/>
              </a:lnSpc>
            </a:pPr>
            <a:r>
              <a:rPr lang="en-US" altLang="en-US" sz="2800" dirty="0">
                <a:solidFill>
                  <a:srgbClr val="000000"/>
                </a:solidFill>
              </a:rPr>
              <a:t>The postfix increment operator returns </a:t>
            </a:r>
            <a:r>
              <a:rPr lang="en-US" altLang="en-US" sz="2800" dirty="0">
                <a:solidFill>
                  <a:srgbClr val="000000"/>
                </a:solidFill>
                <a:latin typeface="Consolas" panose="020B0609020204030204" pitchFamily="49" charset="0"/>
              </a:rPr>
              <a:t>Date</a:t>
            </a:r>
            <a:r>
              <a:rPr lang="en-US" altLang="en-US" sz="2800" dirty="0">
                <a:solidFill>
                  <a:srgbClr val="000000"/>
                </a:solidFill>
              </a:rPr>
              <a:t> objects </a:t>
            </a:r>
            <a:r>
              <a:rPr lang="en-US" altLang="en-US" sz="2800" i="1" dirty="0">
                <a:solidFill>
                  <a:srgbClr val="000000"/>
                </a:solidFill>
              </a:rPr>
              <a:t>by value</a:t>
            </a:r>
            <a:r>
              <a:rPr lang="en-US" altLang="en-US" sz="2800" dirty="0">
                <a:solidFill>
                  <a:srgbClr val="000000"/>
                </a:solidFill>
              </a:rPr>
              <a:t>, whereas the prefix increment operator returns </a:t>
            </a:r>
            <a:r>
              <a:rPr lang="en-US" altLang="en-US" sz="2800" dirty="0">
                <a:solidFill>
                  <a:srgbClr val="000000"/>
                </a:solidFill>
                <a:latin typeface="Consolas" panose="020B0609020204030204" pitchFamily="49" charset="0"/>
              </a:rPr>
              <a:t>Date</a:t>
            </a:r>
            <a:r>
              <a:rPr lang="en-US" altLang="en-US" sz="2800" dirty="0">
                <a:solidFill>
                  <a:srgbClr val="000000"/>
                </a:solidFill>
              </a:rPr>
              <a:t> objects </a:t>
            </a:r>
            <a:r>
              <a:rPr lang="en-US" altLang="en-US" sz="2800" i="1" dirty="0">
                <a:solidFill>
                  <a:srgbClr val="000000"/>
                </a:solidFill>
              </a:rPr>
              <a:t>by reference</a:t>
            </a:r>
            <a:r>
              <a:rPr lang="en-US" altLang="en-US" sz="2800" dirty="0">
                <a:solidFill>
                  <a:srgbClr val="000000"/>
                </a:solidFill>
              </a:rPr>
              <a:t>—the postfix increment operator typically returns a temporary object that contains the original value of the object before the increment occurred.</a:t>
            </a:r>
          </a:p>
        </p:txBody>
      </p:sp>
      <p:sp>
        <p:nvSpPr>
          <p:cNvPr id="11162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20861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1738"/>
            <a:ext cx="12192000" cy="44529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378603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10.8  </a:t>
            </a:r>
            <a:r>
              <a:rPr lang="en-US" dirty="0">
                <a:solidFill>
                  <a:srgbClr val="3380E6"/>
                </a:solidFill>
                <a:latin typeface="Arial"/>
              </a:rPr>
              <a:t>Case Study: A </a:t>
            </a:r>
            <a:r>
              <a:rPr lang="en-US" dirty="0">
                <a:solidFill>
                  <a:srgbClr val="3380E6"/>
                </a:solidFill>
                <a:latin typeface="Consolas" panose="020B0609020204030204" pitchFamily="49" charset="0"/>
              </a:rPr>
              <a:t>Date</a:t>
            </a:r>
            <a:r>
              <a:rPr lang="en-US" dirty="0">
                <a:solidFill>
                  <a:srgbClr val="3380E6"/>
                </a:solidFill>
                <a:latin typeface="Arial"/>
              </a:rPr>
              <a:t> Class</a:t>
            </a:r>
          </a:p>
        </p:txBody>
      </p:sp>
      <p:sp>
        <p:nvSpPr>
          <p:cNvPr id="57347" name="Text Placeholder 2"/>
          <p:cNvSpPr>
            <a:spLocks noGrp="1"/>
          </p:cNvSpPr>
          <p:nvPr>
            <p:ph type="body" idx="1"/>
          </p:nvPr>
        </p:nvSpPr>
        <p:spPr/>
        <p:txBody>
          <a:bodyPr/>
          <a:lstStyle/>
          <a:p>
            <a:pPr eaLnBrk="1" hangingPunct="1"/>
            <a:r>
              <a:rPr lang="en-US" altLang="en-US" dirty="0">
                <a:solidFill>
                  <a:srgbClr val="000000"/>
                </a:solidFill>
              </a:rPr>
              <a:t>The program of Figs. 10.6–10.8 demonstrates a </a:t>
            </a:r>
            <a:r>
              <a:rPr lang="en-US" altLang="en-US" dirty="0">
                <a:solidFill>
                  <a:srgbClr val="000000"/>
                </a:solidFill>
                <a:latin typeface="Consolas" panose="020B0609020204030204" pitchFamily="49" charset="0"/>
              </a:rPr>
              <a:t>Date</a:t>
            </a:r>
            <a:r>
              <a:rPr lang="en-US" altLang="en-US" dirty="0">
                <a:solidFill>
                  <a:srgbClr val="000000"/>
                </a:solidFill>
              </a:rPr>
              <a:t> class, which uses overloaded prefix and postfix increment operators to add 1 to the day in a </a:t>
            </a:r>
            <a:r>
              <a:rPr lang="en-US" altLang="en-US" dirty="0">
                <a:solidFill>
                  <a:srgbClr val="000000"/>
                </a:solidFill>
                <a:latin typeface="Consolas" panose="020B0609020204030204" pitchFamily="49" charset="0"/>
              </a:rPr>
              <a:t>Date</a:t>
            </a:r>
            <a:r>
              <a:rPr lang="en-US" altLang="en-US" dirty="0">
                <a:solidFill>
                  <a:srgbClr val="000000"/>
                </a:solidFill>
              </a:rPr>
              <a:t> object, while causing appropriate increments to the month and year if necessary.</a:t>
            </a:r>
          </a:p>
        </p:txBody>
      </p:sp>
      <p:sp>
        <p:nvSpPr>
          <p:cNvPr id="1136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596665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933617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891387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91082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10.1  </a:t>
            </a:r>
            <a:r>
              <a:rPr lang="en-US" dirty="0">
                <a:solidFill>
                  <a:srgbClr val="3380E6"/>
                </a:solidFill>
                <a:latin typeface="Arial"/>
              </a:rPr>
              <a:t>Introduction</a:t>
            </a:r>
          </a:p>
        </p:txBody>
      </p:sp>
      <p:sp>
        <p:nvSpPr>
          <p:cNvPr id="14339" name="Text Placeholder 2"/>
          <p:cNvSpPr>
            <a:spLocks noGrp="1"/>
          </p:cNvSpPr>
          <p:nvPr>
            <p:ph type="body" idx="1"/>
          </p:nvPr>
        </p:nvSpPr>
        <p:spPr/>
        <p:txBody>
          <a:bodyPr/>
          <a:lstStyle/>
          <a:p>
            <a:r>
              <a:rPr lang="en-US" altLang="en-US" sz="3200" dirty="0">
                <a:solidFill>
                  <a:srgbClr val="000000"/>
                </a:solidFill>
              </a:rPr>
              <a:t>This chapter shows how to enable C++’s operators to work with class objects—a process called operator overloading</a:t>
            </a:r>
          </a:p>
          <a:p>
            <a:r>
              <a:rPr lang="en-US" altLang="en-US" sz="3200" dirty="0">
                <a:solidFill>
                  <a:srgbClr val="000000"/>
                </a:solidFill>
              </a:rPr>
              <a:t>One example of an overloaded operator built into C++ is &lt;&lt;, which is used both as the stream insertion operator and as the bitwise left-shift operator (which is discussed in Chapter 22). </a:t>
            </a:r>
          </a:p>
          <a:p>
            <a:r>
              <a:rPr lang="en-US" altLang="en-US" sz="3200" dirty="0">
                <a:solidFill>
                  <a:srgbClr val="000000"/>
                </a:solidFill>
              </a:rPr>
              <a:t>Similarly, &gt;&gt; also is overloaded; it’s used both as</a:t>
            </a:r>
          </a:p>
          <a:p>
            <a:pPr lvl="1"/>
            <a:r>
              <a:rPr lang="en-US" altLang="en-US" sz="2800" dirty="0">
                <a:solidFill>
                  <a:srgbClr val="000000"/>
                </a:solidFill>
              </a:rPr>
              <a:t>the stream extraction operator—defined via operator overloading in the C++ Standard Library—and </a:t>
            </a:r>
          </a:p>
          <a:p>
            <a:pPr lvl="1"/>
            <a:r>
              <a:rPr lang="en-US" altLang="en-US" sz="2800" dirty="0">
                <a:solidFill>
                  <a:srgbClr val="000000"/>
                </a:solidFill>
              </a:rPr>
              <a:t>the bitwise right-shift operator—defined as part of the C++ language. </a:t>
            </a:r>
          </a:p>
          <a:p>
            <a:pPr eaLnBrk="1" hangingPunct="1"/>
            <a:endParaRPr lang="en-US" altLang="en-US" sz="3200" dirty="0">
              <a:solidFill>
                <a:srgbClr val="000000"/>
              </a:solidFill>
            </a:endParaRPr>
          </a:p>
        </p:txBody>
      </p:sp>
      <p:sp>
        <p:nvSpPr>
          <p:cNvPr id="133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922230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745005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549225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664723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325235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3257964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211824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510063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46200" y="0"/>
            <a:ext cx="94996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554052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10.8  </a:t>
            </a:r>
            <a:r>
              <a:rPr lang="en-US" dirty="0">
                <a:solidFill>
                  <a:srgbClr val="3380E6"/>
                </a:solidFill>
                <a:latin typeface="Arial"/>
              </a:rPr>
              <a:t>Case Study: A </a:t>
            </a:r>
            <a:r>
              <a:rPr lang="en-US" dirty="0">
                <a:solidFill>
                  <a:srgbClr val="3380E6"/>
                </a:solidFill>
                <a:latin typeface="Consolas" panose="020B0609020204030204" pitchFamily="49" charset="0"/>
              </a:rPr>
              <a:t>Date</a:t>
            </a:r>
            <a:r>
              <a:rPr lang="en-US" dirty="0">
                <a:solidFill>
                  <a:srgbClr val="3380E6"/>
                </a:solidFill>
                <a:latin typeface="Arial"/>
              </a:rPr>
              <a:t> Class (cont.)</a:t>
            </a:r>
          </a:p>
        </p:txBody>
      </p:sp>
      <p:sp>
        <p:nvSpPr>
          <p:cNvPr id="68611" name="Text Placeholder 2"/>
          <p:cNvSpPr>
            <a:spLocks noGrp="1"/>
          </p:cNvSpPr>
          <p:nvPr>
            <p:ph type="body" idx="1"/>
          </p:nvPr>
        </p:nvSpPr>
        <p:spPr/>
        <p:txBody>
          <a:bodyPr/>
          <a:lstStyle/>
          <a:p>
            <a:pPr eaLnBrk="1" hangingPunct="1">
              <a:lnSpc>
                <a:spcPct val="80000"/>
              </a:lnSpc>
            </a:pPr>
            <a:r>
              <a:rPr lang="en-US" altLang="en-US" sz="3600" dirty="0">
                <a:solidFill>
                  <a:srgbClr val="000000"/>
                </a:solidFill>
              </a:rPr>
              <a:t>The </a:t>
            </a:r>
            <a:r>
              <a:rPr lang="en-US" altLang="en-US" sz="3600" dirty="0">
                <a:solidFill>
                  <a:srgbClr val="000000"/>
                </a:solidFill>
                <a:latin typeface="Consolas" panose="020B0609020204030204" pitchFamily="49" charset="0"/>
              </a:rPr>
              <a:t>Date</a:t>
            </a:r>
            <a:r>
              <a:rPr lang="en-US" altLang="en-US" sz="3600" dirty="0">
                <a:solidFill>
                  <a:srgbClr val="000000"/>
                </a:solidFill>
              </a:rPr>
              <a:t> constructor calls </a:t>
            </a:r>
            <a:r>
              <a:rPr lang="en-US" altLang="en-US" sz="3600" dirty="0" err="1">
                <a:solidFill>
                  <a:srgbClr val="000000"/>
                </a:solidFill>
                <a:latin typeface="Consolas" panose="020B0609020204030204" pitchFamily="49" charset="0"/>
              </a:rPr>
              <a:t>setDate</a:t>
            </a:r>
            <a:r>
              <a:rPr lang="en-US" altLang="en-US" sz="3600" dirty="0">
                <a:solidFill>
                  <a:srgbClr val="000000"/>
                </a:solidFill>
              </a:rPr>
              <a:t> to validate the month, day and year specified.</a:t>
            </a:r>
          </a:p>
          <a:p>
            <a:pPr lvl="1" eaLnBrk="1" hangingPunct="1">
              <a:lnSpc>
                <a:spcPct val="80000"/>
              </a:lnSpc>
            </a:pPr>
            <a:r>
              <a:rPr lang="en-US" altLang="en-US" sz="3600" dirty="0">
                <a:solidFill>
                  <a:srgbClr val="000000"/>
                </a:solidFill>
              </a:rPr>
              <a:t>Invalid values for the month, day or year result in </a:t>
            </a:r>
            <a:r>
              <a:rPr lang="en-US" altLang="en-US" sz="3600" dirty="0" err="1">
                <a:solidFill>
                  <a:srgbClr val="000000"/>
                </a:solidFill>
                <a:latin typeface="Consolas" panose="020B0609020204030204" pitchFamily="49" charset="0"/>
              </a:rPr>
              <a:t>invalid_argument</a:t>
            </a:r>
            <a:r>
              <a:rPr lang="en-US" altLang="en-US" sz="3600" dirty="0">
                <a:solidFill>
                  <a:srgbClr val="000000"/>
                </a:solidFill>
              </a:rPr>
              <a:t> exceptions.</a:t>
            </a:r>
          </a:p>
        </p:txBody>
      </p:sp>
      <p:sp>
        <p:nvSpPr>
          <p:cNvPr id="1249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7705460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10.8  </a:t>
            </a:r>
            <a:r>
              <a:rPr lang="en-US" dirty="0">
                <a:solidFill>
                  <a:srgbClr val="3380E6"/>
                </a:solidFill>
                <a:latin typeface="Arial"/>
              </a:rPr>
              <a:t>Case Study: A </a:t>
            </a:r>
            <a:r>
              <a:rPr lang="en-US" dirty="0">
                <a:solidFill>
                  <a:srgbClr val="3380E6"/>
                </a:solidFill>
                <a:latin typeface="Consolas" panose="020B0609020204030204" pitchFamily="49" charset="0"/>
              </a:rPr>
              <a:t>Date</a:t>
            </a:r>
            <a:r>
              <a:rPr lang="en-US" dirty="0">
                <a:solidFill>
                  <a:srgbClr val="3380E6"/>
                </a:solidFill>
                <a:latin typeface="Arial"/>
              </a:rPr>
              <a:t> Class (cont.)</a:t>
            </a:r>
          </a:p>
        </p:txBody>
      </p:sp>
      <p:sp>
        <p:nvSpPr>
          <p:cNvPr id="70659" name="Text Placeholder 2"/>
          <p:cNvSpPr>
            <a:spLocks noGrp="1"/>
          </p:cNvSpPr>
          <p:nvPr>
            <p:ph type="body" idx="1"/>
          </p:nvPr>
        </p:nvSpPr>
        <p:spPr/>
        <p:txBody>
          <a:bodyPr/>
          <a:lstStyle/>
          <a:p>
            <a:pPr marL="109537" indent="0">
              <a:lnSpc>
                <a:spcPct val="80000"/>
              </a:lnSpc>
              <a:buNone/>
              <a:defRPr/>
            </a:pPr>
            <a:r>
              <a:rPr lang="en-US" sz="2400" b="1" i="1" dirty="0">
                <a:solidFill>
                  <a:srgbClr val="000000"/>
                </a:solidFill>
              </a:rPr>
              <a:t>Date Class Prefix Increment Operator</a:t>
            </a:r>
          </a:p>
          <a:p>
            <a:pPr eaLnBrk="1" hangingPunct="1">
              <a:lnSpc>
                <a:spcPct val="80000"/>
              </a:lnSpc>
              <a:defRPr/>
            </a:pPr>
            <a:r>
              <a:rPr lang="en-US" sz="2800" dirty="0">
                <a:solidFill>
                  <a:srgbClr val="000000"/>
                </a:solidFill>
              </a:rPr>
              <a:t>Overloading the prefix increment operator is straightforward.</a:t>
            </a:r>
          </a:p>
          <a:p>
            <a:pPr lvl="1" eaLnBrk="1" hangingPunct="1">
              <a:lnSpc>
                <a:spcPct val="80000"/>
              </a:lnSpc>
              <a:defRPr/>
            </a:pPr>
            <a:r>
              <a:rPr lang="en-US" sz="2800" dirty="0">
                <a:solidFill>
                  <a:srgbClr val="000000"/>
                </a:solidFill>
              </a:rPr>
              <a:t>The prefix increment operator calls utility function </a:t>
            </a:r>
            <a:r>
              <a:rPr lang="en-US" sz="2800" dirty="0" err="1">
                <a:solidFill>
                  <a:srgbClr val="000000"/>
                </a:solidFill>
                <a:latin typeface="Consolas" panose="020B0609020204030204" pitchFamily="49" charset="0"/>
              </a:rPr>
              <a:t>helpIncrement</a:t>
            </a:r>
            <a:r>
              <a:rPr lang="en-US" sz="2800" dirty="0">
                <a:solidFill>
                  <a:srgbClr val="000000"/>
                </a:solidFill>
              </a:rPr>
              <a:t> to increment the date.</a:t>
            </a:r>
          </a:p>
          <a:p>
            <a:pPr lvl="1" eaLnBrk="1" hangingPunct="1">
              <a:lnSpc>
                <a:spcPct val="80000"/>
              </a:lnSpc>
              <a:defRPr/>
            </a:pPr>
            <a:r>
              <a:rPr lang="en-US" sz="2800" dirty="0">
                <a:solidFill>
                  <a:srgbClr val="000000"/>
                </a:solidFill>
              </a:rPr>
              <a:t>This function deals with “wraparounds” or “carries” that occur when we increment the last day of the month.</a:t>
            </a:r>
          </a:p>
          <a:p>
            <a:pPr lvl="1" eaLnBrk="1" hangingPunct="1">
              <a:lnSpc>
                <a:spcPct val="80000"/>
              </a:lnSpc>
              <a:defRPr/>
            </a:pPr>
            <a:r>
              <a:rPr lang="en-US" sz="2800" dirty="0">
                <a:solidFill>
                  <a:srgbClr val="000000"/>
                </a:solidFill>
              </a:rPr>
              <a:t>These carries require incrementing the month.</a:t>
            </a:r>
          </a:p>
          <a:p>
            <a:pPr lvl="1" eaLnBrk="1" hangingPunct="1">
              <a:lnSpc>
                <a:spcPct val="80000"/>
              </a:lnSpc>
              <a:defRPr/>
            </a:pPr>
            <a:r>
              <a:rPr lang="en-US" sz="2800" dirty="0">
                <a:solidFill>
                  <a:srgbClr val="000000"/>
                </a:solidFill>
              </a:rPr>
              <a:t>If the month is already 12, then the year must also be incremented and the month must be set to 1.</a:t>
            </a:r>
          </a:p>
          <a:p>
            <a:pPr lvl="1" eaLnBrk="1" hangingPunct="1">
              <a:lnSpc>
                <a:spcPct val="80000"/>
              </a:lnSpc>
              <a:defRPr/>
            </a:pPr>
            <a:r>
              <a:rPr lang="en-US" sz="2800" dirty="0">
                <a:solidFill>
                  <a:srgbClr val="000000"/>
                </a:solidFill>
              </a:rPr>
              <a:t>Function </a:t>
            </a:r>
            <a:r>
              <a:rPr lang="en-US" sz="2800" dirty="0">
                <a:solidFill>
                  <a:srgbClr val="000000"/>
                </a:solidFill>
                <a:latin typeface="Consolas" panose="020B0609020204030204" pitchFamily="49" charset="0"/>
              </a:rPr>
              <a:t>helpIncrement</a:t>
            </a:r>
            <a:r>
              <a:rPr lang="en-US" sz="2800" dirty="0">
                <a:solidFill>
                  <a:srgbClr val="000000"/>
                </a:solidFill>
              </a:rPr>
              <a:t> uses function </a:t>
            </a:r>
            <a:r>
              <a:rPr lang="en-US" sz="2800" dirty="0">
                <a:solidFill>
                  <a:srgbClr val="000000"/>
                </a:solidFill>
                <a:latin typeface="Consolas" panose="020B0609020204030204" pitchFamily="49" charset="0"/>
              </a:rPr>
              <a:t>endOfMonth</a:t>
            </a:r>
            <a:r>
              <a:rPr lang="en-US" sz="2800" dirty="0">
                <a:solidFill>
                  <a:srgbClr val="000000"/>
                </a:solidFill>
              </a:rPr>
              <a:t> to determine whether the end of a month has been reached and increment the day correctly.</a:t>
            </a:r>
          </a:p>
        </p:txBody>
      </p:sp>
      <p:sp>
        <p:nvSpPr>
          <p:cNvPr id="1249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44889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10.2  </a:t>
            </a:r>
            <a:r>
              <a:rPr lang="en-US" dirty="0">
                <a:solidFill>
                  <a:srgbClr val="3380E6"/>
                </a:solidFill>
                <a:latin typeface="Arial"/>
              </a:rPr>
              <a:t> Using the Overloaded Operators of Standard Library Class </a:t>
            </a:r>
            <a:r>
              <a:rPr lang="en-US" dirty="0">
                <a:solidFill>
                  <a:srgbClr val="3380E6"/>
                </a:solidFill>
                <a:latin typeface="Consolas" panose="020B0609020204030204" pitchFamily="49" charset="0"/>
              </a:rPr>
              <a:t>string</a:t>
            </a:r>
          </a:p>
        </p:txBody>
      </p:sp>
      <p:sp>
        <p:nvSpPr>
          <p:cNvPr id="15363" name="Text Placeholder 2"/>
          <p:cNvSpPr>
            <a:spLocks noGrp="1"/>
          </p:cNvSpPr>
          <p:nvPr>
            <p:ph type="body" idx="1"/>
          </p:nvPr>
        </p:nvSpPr>
        <p:spPr/>
        <p:txBody>
          <a:bodyPr/>
          <a:lstStyle/>
          <a:p>
            <a:pPr eaLnBrk="1" hangingPunct="1"/>
            <a:r>
              <a:rPr lang="en-US" altLang="en-US" sz="2400" dirty="0">
                <a:solidFill>
                  <a:srgbClr val="000000"/>
                </a:solidFill>
              </a:rPr>
              <a:t>Figure 10.1 demonstrates many of class </a:t>
            </a:r>
            <a:r>
              <a:rPr lang="en-US" altLang="en-US" sz="2400" dirty="0">
                <a:solidFill>
                  <a:srgbClr val="000000"/>
                </a:solidFill>
                <a:latin typeface="Consolas" panose="020B0609020204030204" pitchFamily="49" charset="0"/>
              </a:rPr>
              <a:t>string</a:t>
            </a:r>
            <a:r>
              <a:rPr lang="en-US" altLang="en-US" sz="2400" dirty="0">
                <a:solidFill>
                  <a:srgbClr val="000000"/>
                </a:solidFill>
              </a:rPr>
              <a:t>’s overloaded operators and several other useful member functions, including </a:t>
            </a:r>
            <a:r>
              <a:rPr lang="en-US" altLang="en-US" sz="2400" dirty="0">
                <a:solidFill>
                  <a:srgbClr val="000000"/>
                </a:solidFill>
                <a:latin typeface="Consolas" panose="020B0609020204030204" pitchFamily="49" charset="0"/>
              </a:rPr>
              <a:t>empty</a:t>
            </a:r>
            <a:r>
              <a:rPr lang="en-US" altLang="en-US" sz="2400" dirty="0">
                <a:solidFill>
                  <a:srgbClr val="000000"/>
                </a:solidFill>
              </a:rPr>
              <a:t>, </a:t>
            </a:r>
            <a:r>
              <a:rPr lang="en-US" altLang="en-US" sz="2400" dirty="0" err="1">
                <a:solidFill>
                  <a:srgbClr val="000000"/>
                </a:solidFill>
                <a:latin typeface="Consolas" panose="020B0609020204030204" pitchFamily="49" charset="0"/>
              </a:rPr>
              <a:t>substr</a:t>
            </a:r>
            <a:r>
              <a:rPr lang="en-US" altLang="en-US" sz="2400" dirty="0">
                <a:solidFill>
                  <a:srgbClr val="000000"/>
                </a:solidFill>
              </a:rPr>
              <a:t> and </a:t>
            </a:r>
            <a:r>
              <a:rPr lang="en-US" altLang="en-US" sz="2400" dirty="0">
                <a:solidFill>
                  <a:srgbClr val="000000"/>
                </a:solidFill>
                <a:latin typeface="Consolas" panose="020B0609020204030204" pitchFamily="49" charset="0"/>
              </a:rPr>
              <a:t>at</a:t>
            </a:r>
            <a:r>
              <a:rPr lang="en-US" altLang="en-US" sz="2400" dirty="0">
                <a:solidFill>
                  <a:srgbClr val="000000"/>
                </a:solidFill>
              </a:rPr>
              <a:t>. </a:t>
            </a:r>
          </a:p>
          <a:p>
            <a:pPr eaLnBrk="1" hangingPunct="1"/>
            <a:r>
              <a:rPr lang="en-US" altLang="en-US" sz="2400" dirty="0">
                <a:solidFill>
                  <a:srgbClr val="000000"/>
                </a:solidFill>
              </a:rPr>
              <a:t>Function </a:t>
            </a:r>
            <a:r>
              <a:rPr lang="en-US" altLang="en-US" sz="2400" dirty="0">
                <a:solidFill>
                  <a:srgbClr val="000000"/>
                </a:solidFill>
                <a:latin typeface="Consolas" panose="020B0609020204030204" pitchFamily="49" charset="0"/>
              </a:rPr>
              <a:t>empty</a:t>
            </a:r>
            <a:r>
              <a:rPr lang="en-US" altLang="en-US" sz="2400" dirty="0">
                <a:solidFill>
                  <a:srgbClr val="000000"/>
                </a:solidFill>
              </a:rPr>
              <a:t> determines whether a </a:t>
            </a:r>
            <a:r>
              <a:rPr lang="en-US" altLang="en-US" sz="2400" dirty="0">
                <a:solidFill>
                  <a:srgbClr val="000000"/>
                </a:solidFill>
                <a:latin typeface="Consolas" panose="020B0609020204030204" pitchFamily="49" charset="0"/>
              </a:rPr>
              <a:t>string</a:t>
            </a:r>
            <a:r>
              <a:rPr lang="en-US" altLang="en-US" sz="2400" dirty="0">
                <a:solidFill>
                  <a:srgbClr val="000000"/>
                </a:solidFill>
              </a:rPr>
              <a:t> is empty, function </a:t>
            </a:r>
            <a:r>
              <a:rPr lang="en-US" altLang="en-US" sz="2400" dirty="0" err="1">
                <a:solidFill>
                  <a:srgbClr val="000000"/>
                </a:solidFill>
                <a:latin typeface="Consolas" panose="020B0609020204030204" pitchFamily="49" charset="0"/>
              </a:rPr>
              <a:t>substr</a:t>
            </a:r>
            <a:r>
              <a:rPr lang="en-US" altLang="en-US" sz="2400" dirty="0">
                <a:solidFill>
                  <a:srgbClr val="000000"/>
                </a:solidFill>
              </a:rPr>
              <a:t> (for “substring”) returns a </a:t>
            </a:r>
            <a:r>
              <a:rPr lang="en-US" altLang="en-US" sz="2400" dirty="0">
                <a:solidFill>
                  <a:srgbClr val="000000"/>
                </a:solidFill>
                <a:latin typeface="Consolas" panose="020B0609020204030204" pitchFamily="49" charset="0"/>
              </a:rPr>
              <a:t>string</a:t>
            </a:r>
            <a:r>
              <a:rPr lang="en-US" altLang="en-US" sz="2400" dirty="0">
                <a:solidFill>
                  <a:srgbClr val="000000"/>
                </a:solidFill>
              </a:rPr>
              <a:t> that’s a portion of an existing </a:t>
            </a:r>
            <a:r>
              <a:rPr lang="en-US" altLang="en-US" sz="2400" dirty="0">
                <a:solidFill>
                  <a:srgbClr val="000000"/>
                </a:solidFill>
                <a:latin typeface="Consolas" panose="020B0609020204030204" pitchFamily="49" charset="0"/>
              </a:rPr>
              <a:t>string</a:t>
            </a:r>
            <a:r>
              <a:rPr lang="en-US" altLang="en-US" sz="2400" dirty="0">
                <a:solidFill>
                  <a:srgbClr val="000000"/>
                </a:solidFill>
              </a:rPr>
              <a:t> and function </a:t>
            </a:r>
            <a:r>
              <a:rPr lang="en-US" altLang="en-US" sz="2400" dirty="0">
                <a:solidFill>
                  <a:srgbClr val="000000"/>
                </a:solidFill>
                <a:latin typeface="Consolas" panose="020B0609020204030204" pitchFamily="49" charset="0"/>
              </a:rPr>
              <a:t>at</a:t>
            </a:r>
            <a:r>
              <a:rPr lang="en-US" altLang="en-US" sz="2400" dirty="0">
                <a:solidFill>
                  <a:srgbClr val="000000"/>
                </a:solidFill>
              </a:rPr>
              <a:t> returns the character at a specific index in a </a:t>
            </a:r>
            <a:r>
              <a:rPr lang="en-US" altLang="en-US" sz="2400" dirty="0">
                <a:solidFill>
                  <a:srgbClr val="000000"/>
                </a:solidFill>
                <a:latin typeface="Consolas" panose="020B0609020204030204" pitchFamily="49" charset="0"/>
              </a:rPr>
              <a:t>string</a:t>
            </a:r>
            <a:r>
              <a:rPr lang="en-US" altLang="en-US" sz="2400" dirty="0">
                <a:solidFill>
                  <a:srgbClr val="000000"/>
                </a:solidFill>
              </a:rPr>
              <a:t> (after checking that the index is in range). </a:t>
            </a:r>
          </a:p>
          <a:p>
            <a:pPr eaLnBrk="1" hangingPunct="1"/>
            <a:r>
              <a:rPr lang="en-US" altLang="en-US" sz="2400" dirty="0">
                <a:solidFill>
                  <a:srgbClr val="000000"/>
                </a:solidFill>
              </a:rPr>
              <a:t>Chapter 21 presents class string in detail.</a:t>
            </a:r>
          </a:p>
        </p:txBody>
      </p:sp>
      <p:sp>
        <p:nvSpPr>
          <p:cNvPr id="133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504239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10.8  </a:t>
            </a:r>
            <a:r>
              <a:rPr lang="en-US" dirty="0">
                <a:solidFill>
                  <a:srgbClr val="3380E6"/>
                </a:solidFill>
                <a:latin typeface="Arial"/>
              </a:rPr>
              <a:t>Case Study: A </a:t>
            </a:r>
            <a:r>
              <a:rPr lang="en-US" dirty="0">
                <a:solidFill>
                  <a:srgbClr val="3380E6"/>
                </a:solidFill>
                <a:latin typeface="Consolas" panose="020B0609020204030204" pitchFamily="49" charset="0"/>
              </a:rPr>
              <a:t>Date</a:t>
            </a:r>
            <a:r>
              <a:rPr lang="en-US" dirty="0">
                <a:solidFill>
                  <a:srgbClr val="3380E6"/>
                </a:solidFill>
                <a:latin typeface="Arial"/>
              </a:rPr>
              <a:t> Class (cont.)</a:t>
            </a:r>
          </a:p>
        </p:txBody>
      </p:sp>
      <p:sp>
        <p:nvSpPr>
          <p:cNvPr id="70659" name="Text Placeholder 2"/>
          <p:cNvSpPr>
            <a:spLocks noGrp="1"/>
          </p:cNvSpPr>
          <p:nvPr>
            <p:ph type="body" idx="1"/>
          </p:nvPr>
        </p:nvSpPr>
        <p:spPr/>
        <p:txBody>
          <a:bodyPr/>
          <a:lstStyle/>
          <a:p>
            <a:pPr eaLnBrk="1" hangingPunct="1"/>
            <a:r>
              <a:rPr lang="en-US" altLang="en-US" sz="3600" dirty="0">
                <a:solidFill>
                  <a:srgbClr val="000000"/>
                </a:solidFill>
              </a:rPr>
              <a:t>The overloaded prefix increment operator returns a reference to the current </a:t>
            </a:r>
            <a:r>
              <a:rPr lang="en-US" altLang="en-US" sz="3600" dirty="0">
                <a:solidFill>
                  <a:srgbClr val="000000"/>
                </a:solidFill>
                <a:latin typeface="Consolas" panose="020B0609020204030204" pitchFamily="49" charset="0"/>
              </a:rPr>
              <a:t>Date</a:t>
            </a:r>
            <a:r>
              <a:rPr lang="en-US" altLang="en-US" sz="3600" dirty="0">
                <a:solidFill>
                  <a:srgbClr val="000000"/>
                </a:solidFill>
              </a:rPr>
              <a:t> object (i.e., the one that was just incremented).</a:t>
            </a:r>
          </a:p>
          <a:p>
            <a:pPr eaLnBrk="1" hangingPunct="1"/>
            <a:r>
              <a:rPr lang="en-US" altLang="en-US" sz="3600" dirty="0">
                <a:solidFill>
                  <a:srgbClr val="000000"/>
                </a:solidFill>
              </a:rPr>
              <a:t>This occurs because the current object, </a:t>
            </a:r>
            <a:r>
              <a:rPr lang="en-US" altLang="en-US" sz="3600" dirty="0">
                <a:solidFill>
                  <a:srgbClr val="000000"/>
                </a:solidFill>
                <a:latin typeface="Consolas" panose="020B0609020204030204" pitchFamily="49" charset="0"/>
              </a:rPr>
              <a:t>*this</a:t>
            </a:r>
            <a:r>
              <a:rPr lang="en-US" altLang="en-US" sz="3600" dirty="0">
                <a:solidFill>
                  <a:srgbClr val="000000"/>
                </a:solidFill>
              </a:rPr>
              <a:t>, is returned as a </a:t>
            </a:r>
            <a:r>
              <a:rPr lang="en-US" altLang="en-US" sz="3600" dirty="0">
                <a:solidFill>
                  <a:srgbClr val="000000"/>
                </a:solidFill>
                <a:latin typeface="Consolas" panose="020B0609020204030204" pitchFamily="49" charset="0"/>
              </a:rPr>
              <a:t>Date</a:t>
            </a:r>
            <a:r>
              <a:rPr lang="en-US" altLang="en-US" sz="3600" dirty="0">
                <a:solidFill>
                  <a:srgbClr val="000000"/>
                </a:solidFill>
              </a:rPr>
              <a:t> </a:t>
            </a:r>
            <a:r>
              <a:rPr lang="en-US" altLang="en-US" sz="3600" dirty="0">
                <a:solidFill>
                  <a:srgbClr val="000000"/>
                </a:solidFill>
                <a:latin typeface="Consolas" panose="020B0609020204030204" pitchFamily="49" charset="0"/>
              </a:rPr>
              <a:t>&amp;</a:t>
            </a:r>
            <a:r>
              <a:rPr lang="en-US" altLang="en-US" sz="3600" dirty="0">
                <a:solidFill>
                  <a:srgbClr val="000000"/>
                </a:solidFill>
              </a:rPr>
              <a:t>.</a:t>
            </a:r>
          </a:p>
          <a:p>
            <a:pPr lvl="1" eaLnBrk="1" hangingPunct="1"/>
            <a:r>
              <a:rPr lang="en-US" altLang="en-US" sz="3200" dirty="0">
                <a:solidFill>
                  <a:srgbClr val="000000"/>
                </a:solidFill>
              </a:rPr>
              <a:t>Enables a </a:t>
            </a:r>
            <a:r>
              <a:rPr lang="en-US" altLang="en-US" sz="3200" dirty="0" err="1">
                <a:solidFill>
                  <a:srgbClr val="000000"/>
                </a:solidFill>
              </a:rPr>
              <a:t>preincremented</a:t>
            </a:r>
            <a:r>
              <a:rPr lang="en-US" altLang="en-US" sz="3200" dirty="0">
                <a:solidFill>
                  <a:srgbClr val="000000"/>
                </a:solidFill>
              </a:rPr>
              <a:t> </a:t>
            </a:r>
            <a:r>
              <a:rPr lang="en-US" altLang="en-US" sz="3200" dirty="0">
                <a:solidFill>
                  <a:srgbClr val="000000"/>
                </a:solidFill>
                <a:latin typeface="Consolas" panose="020B0609020204030204" pitchFamily="49" charset="0"/>
              </a:rPr>
              <a:t>Date</a:t>
            </a:r>
            <a:r>
              <a:rPr lang="en-US" altLang="en-US" sz="3200" dirty="0">
                <a:solidFill>
                  <a:srgbClr val="000000"/>
                </a:solidFill>
              </a:rPr>
              <a:t> object to be used as an </a:t>
            </a:r>
            <a:r>
              <a:rPr lang="en-US" altLang="en-US" sz="3200" i="1" dirty="0" err="1">
                <a:solidFill>
                  <a:srgbClr val="000000"/>
                </a:solidFill>
              </a:rPr>
              <a:t>lvalue</a:t>
            </a:r>
            <a:r>
              <a:rPr lang="en-US" altLang="en-US" sz="3200" i="1" dirty="0">
                <a:solidFill>
                  <a:srgbClr val="000000"/>
                </a:solidFill>
              </a:rPr>
              <a:t>, </a:t>
            </a:r>
            <a:r>
              <a:rPr lang="en-US" altLang="en-US" sz="3200" dirty="0">
                <a:solidFill>
                  <a:srgbClr val="000000"/>
                </a:solidFill>
              </a:rPr>
              <a:t>which is how the built-in prefix increment operator works for fundamental types.</a:t>
            </a:r>
          </a:p>
        </p:txBody>
      </p:sp>
      <p:sp>
        <p:nvSpPr>
          <p:cNvPr id="1259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976663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10.8  </a:t>
            </a:r>
            <a:r>
              <a:rPr lang="en-US" dirty="0">
                <a:solidFill>
                  <a:srgbClr val="3380E6"/>
                </a:solidFill>
                <a:latin typeface="Arial"/>
              </a:rPr>
              <a:t>Case Study: A </a:t>
            </a:r>
            <a:r>
              <a:rPr lang="en-US" dirty="0">
                <a:solidFill>
                  <a:srgbClr val="3380E6"/>
                </a:solidFill>
                <a:latin typeface="Consolas" panose="020B0609020204030204" pitchFamily="49" charset="0"/>
              </a:rPr>
              <a:t>Date</a:t>
            </a:r>
            <a:r>
              <a:rPr lang="en-US" dirty="0">
                <a:solidFill>
                  <a:srgbClr val="3380E6"/>
                </a:solidFill>
                <a:latin typeface="Arial"/>
              </a:rPr>
              <a:t> Class (cont.)</a:t>
            </a:r>
          </a:p>
        </p:txBody>
      </p:sp>
      <p:sp>
        <p:nvSpPr>
          <p:cNvPr id="72707" name="Text Placeholder 2"/>
          <p:cNvSpPr>
            <a:spLocks noGrp="1"/>
          </p:cNvSpPr>
          <p:nvPr>
            <p:ph type="body" idx="1"/>
          </p:nvPr>
        </p:nvSpPr>
        <p:spPr>
          <a:xfrm>
            <a:off x="609599" y="1219201"/>
            <a:ext cx="10919883" cy="4525963"/>
          </a:xfrm>
        </p:spPr>
        <p:txBody>
          <a:bodyPr/>
          <a:lstStyle/>
          <a:p>
            <a:pPr marL="109537" indent="0">
              <a:lnSpc>
                <a:spcPct val="80000"/>
              </a:lnSpc>
              <a:buNone/>
              <a:defRPr/>
            </a:pPr>
            <a:r>
              <a:rPr lang="en-US" sz="2800" b="1" i="1" dirty="0">
                <a:solidFill>
                  <a:srgbClr val="000000"/>
                </a:solidFill>
              </a:rPr>
              <a:t>Date Class Postfix Increment Operator</a:t>
            </a:r>
          </a:p>
          <a:p>
            <a:pPr eaLnBrk="1" hangingPunct="1">
              <a:lnSpc>
                <a:spcPct val="80000"/>
              </a:lnSpc>
              <a:defRPr/>
            </a:pPr>
            <a:r>
              <a:rPr lang="en-US" sz="2800" dirty="0">
                <a:solidFill>
                  <a:srgbClr val="000000"/>
                </a:solidFill>
              </a:rPr>
              <a:t>Overloading the postfix increment operator is trickier.</a:t>
            </a:r>
          </a:p>
          <a:p>
            <a:pPr eaLnBrk="1" hangingPunct="1">
              <a:lnSpc>
                <a:spcPct val="80000"/>
              </a:lnSpc>
              <a:defRPr/>
            </a:pPr>
            <a:r>
              <a:rPr lang="en-US" sz="2800" dirty="0">
                <a:solidFill>
                  <a:srgbClr val="000000"/>
                </a:solidFill>
              </a:rPr>
              <a:t>To emulate the effect of the postincrement, we must return an unincremented copy of the </a:t>
            </a:r>
            <a:r>
              <a:rPr lang="en-US" sz="2800" dirty="0">
                <a:solidFill>
                  <a:srgbClr val="000000"/>
                </a:solidFill>
                <a:latin typeface="Consolas" panose="020B0609020204030204" pitchFamily="49" charset="0"/>
              </a:rPr>
              <a:t>Date</a:t>
            </a:r>
            <a:r>
              <a:rPr lang="en-US" sz="2800" dirty="0">
                <a:solidFill>
                  <a:srgbClr val="000000"/>
                </a:solidFill>
              </a:rPr>
              <a:t> object—we’d like our postfix increment operator to operate the same way on a </a:t>
            </a:r>
            <a:r>
              <a:rPr lang="en-US" sz="2800" dirty="0">
                <a:solidFill>
                  <a:srgbClr val="000000"/>
                </a:solidFill>
                <a:latin typeface="Consolas" panose="020B0609020204030204" pitchFamily="49" charset="0"/>
              </a:rPr>
              <a:t>Date</a:t>
            </a:r>
            <a:r>
              <a:rPr lang="en-US" sz="2800" dirty="0">
                <a:solidFill>
                  <a:srgbClr val="000000"/>
                </a:solidFill>
              </a:rPr>
              <a:t> object.</a:t>
            </a:r>
          </a:p>
          <a:p>
            <a:pPr eaLnBrk="1" hangingPunct="1">
              <a:lnSpc>
                <a:spcPct val="80000"/>
              </a:lnSpc>
              <a:defRPr/>
            </a:pPr>
            <a:r>
              <a:rPr lang="en-US" sz="2800" dirty="0">
                <a:solidFill>
                  <a:srgbClr val="000000"/>
                </a:solidFill>
              </a:rPr>
              <a:t>On entry to </a:t>
            </a:r>
            <a:r>
              <a:rPr lang="en-US" sz="2800" dirty="0">
                <a:solidFill>
                  <a:srgbClr val="000000"/>
                </a:solidFill>
                <a:latin typeface="Consolas" panose="020B0609020204030204" pitchFamily="49" charset="0"/>
              </a:rPr>
              <a:t>operator++</a:t>
            </a:r>
            <a:r>
              <a:rPr lang="en-US" sz="2800" dirty="0">
                <a:solidFill>
                  <a:srgbClr val="000000"/>
                </a:solidFill>
              </a:rPr>
              <a:t>, we save the current object (</a:t>
            </a:r>
            <a:r>
              <a:rPr lang="en-US" sz="2800" dirty="0">
                <a:solidFill>
                  <a:srgbClr val="000000"/>
                </a:solidFill>
                <a:latin typeface="Consolas" panose="020B0609020204030204" pitchFamily="49" charset="0"/>
              </a:rPr>
              <a:t>*this</a:t>
            </a:r>
            <a:r>
              <a:rPr lang="en-US" sz="2800" dirty="0">
                <a:solidFill>
                  <a:srgbClr val="000000"/>
                </a:solidFill>
              </a:rPr>
              <a:t>) in </a:t>
            </a:r>
            <a:r>
              <a:rPr lang="en-US" sz="2800" dirty="0">
                <a:solidFill>
                  <a:srgbClr val="000000"/>
                </a:solidFill>
                <a:latin typeface="Consolas" panose="020B0609020204030204" pitchFamily="49" charset="0"/>
              </a:rPr>
              <a:t>temp</a:t>
            </a:r>
            <a:r>
              <a:rPr lang="en-US" sz="2800" dirty="0">
                <a:solidFill>
                  <a:srgbClr val="000000"/>
                </a:solidFill>
              </a:rPr>
              <a:t>.</a:t>
            </a:r>
          </a:p>
          <a:p>
            <a:pPr eaLnBrk="1" hangingPunct="1">
              <a:lnSpc>
                <a:spcPct val="80000"/>
              </a:lnSpc>
              <a:defRPr/>
            </a:pPr>
            <a:r>
              <a:rPr lang="en-US" sz="2800" dirty="0">
                <a:solidFill>
                  <a:srgbClr val="000000"/>
                </a:solidFill>
              </a:rPr>
              <a:t>Next, we call </a:t>
            </a:r>
            <a:r>
              <a:rPr lang="en-US" sz="2800" dirty="0">
                <a:solidFill>
                  <a:srgbClr val="000000"/>
                </a:solidFill>
                <a:latin typeface="Consolas" panose="020B0609020204030204" pitchFamily="49" charset="0"/>
              </a:rPr>
              <a:t>helpIncrement</a:t>
            </a:r>
            <a:r>
              <a:rPr lang="en-US" sz="2800" dirty="0">
                <a:solidFill>
                  <a:srgbClr val="000000"/>
                </a:solidFill>
              </a:rPr>
              <a:t> to increment the current </a:t>
            </a:r>
            <a:r>
              <a:rPr lang="en-US" sz="2800" dirty="0">
                <a:solidFill>
                  <a:srgbClr val="000000"/>
                </a:solidFill>
                <a:latin typeface="Consolas" panose="020B0609020204030204" pitchFamily="49" charset="0"/>
              </a:rPr>
              <a:t>Date</a:t>
            </a:r>
            <a:r>
              <a:rPr lang="en-US" sz="2800" dirty="0">
                <a:solidFill>
                  <a:srgbClr val="000000"/>
                </a:solidFill>
              </a:rPr>
              <a:t> object then return the unincremented copy of the object previously stored in </a:t>
            </a:r>
            <a:r>
              <a:rPr lang="en-US" sz="2800" dirty="0">
                <a:solidFill>
                  <a:srgbClr val="000000"/>
                </a:solidFill>
                <a:latin typeface="Consolas" panose="020B0609020204030204" pitchFamily="49" charset="0"/>
              </a:rPr>
              <a:t>temp</a:t>
            </a:r>
            <a:r>
              <a:rPr lang="en-US" sz="2800" dirty="0">
                <a:solidFill>
                  <a:srgbClr val="000000"/>
                </a:solidFill>
              </a:rPr>
              <a:t>.</a:t>
            </a:r>
          </a:p>
          <a:p>
            <a:pPr eaLnBrk="1" hangingPunct="1">
              <a:lnSpc>
                <a:spcPct val="80000"/>
              </a:lnSpc>
              <a:defRPr/>
            </a:pPr>
            <a:r>
              <a:rPr lang="en-US" sz="2800" dirty="0">
                <a:solidFill>
                  <a:srgbClr val="000000"/>
                </a:solidFill>
              </a:rPr>
              <a:t>This function cannot return a reference to the local </a:t>
            </a:r>
            <a:r>
              <a:rPr lang="en-US" sz="2800" dirty="0">
                <a:solidFill>
                  <a:srgbClr val="000000"/>
                </a:solidFill>
                <a:latin typeface="Consolas" panose="020B0609020204030204" pitchFamily="49" charset="0"/>
              </a:rPr>
              <a:t>Date</a:t>
            </a:r>
            <a:r>
              <a:rPr lang="en-US" sz="2800" dirty="0">
                <a:solidFill>
                  <a:srgbClr val="000000"/>
                </a:solidFill>
              </a:rPr>
              <a:t> object </a:t>
            </a:r>
            <a:r>
              <a:rPr lang="en-US" sz="2800" dirty="0">
                <a:solidFill>
                  <a:srgbClr val="000000"/>
                </a:solidFill>
                <a:latin typeface="Consolas" panose="020B0609020204030204" pitchFamily="49" charset="0"/>
              </a:rPr>
              <a:t>temp</a:t>
            </a:r>
            <a:r>
              <a:rPr lang="en-US" sz="2800" dirty="0">
                <a:solidFill>
                  <a:srgbClr val="000000"/>
                </a:solidFill>
              </a:rPr>
              <a:t>, because a local variable is destroyed when the function in which it’s declared exits.</a:t>
            </a:r>
          </a:p>
        </p:txBody>
      </p:sp>
      <p:sp>
        <p:nvSpPr>
          <p:cNvPr id="1269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512168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10.9  </a:t>
            </a:r>
            <a:r>
              <a:rPr lang="en-US" dirty="0">
                <a:solidFill>
                  <a:srgbClr val="3380E6"/>
                </a:solidFill>
                <a:latin typeface="Arial"/>
              </a:rPr>
              <a:t>Dynamic Memory Management</a:t>
            </a:r>
          </a:p>
        </p:txBody>
      </p:sp>
      <p:sp>
        <p:nvSpPr>
          <p:cNvPr id="73731"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You can control memory </a:t>
            </a:r>
            <a:r>
              <a:rPr lang="en-US" altLang="en-US" sz="2800" i="1" dirty="0">
                <a:solidFill>
                  <a:srgbClr val="000000"/>
                </a:solidFill>
              </a:rPr>
              <a:t>allocation</a:t>
            </a:r>
            <a:r>
              <a:rPr lang="en-US" altLang="en-US" sz="2800" dirty="0">
                <a:solidFill>
                  <a:srgbClr val="000000"/>
                </a:solidFill>
              </a:rPr>
              <a:t> and </a:t>
            </a:r>
            <a:r>
              <a:rPr lang="en-US" altLang="en-US" sz="2800" i="1" dirty="0">
                <a:solidFill>
                  <a:srgbClr val="000000"/>
                </a:solidFill>
              </a:rPr>
              <a:t>deallocation</a:t>
            </a:r>
            <a:r>
              <a:rPr lang="en-US" altLang="en-US" sz="2800" dirty="0">
                <a:solidFill>
                  <a:srgbClr val="000000"/>
                </a:solidFill>
              </a:rPr>
              <a:t> in a program for objects and for arrays of any built-in or user-defined type.</a:t>
            </a:r>
          </a:p>
          <a:p>
            <a:pPr lvl="1" eaLnBrk="1" hangingPunct="1">
              <a:lnSpc>
                <a:spcPct val="80000"/>
              </a:lnSpc>
            </a:pPr>
            <a:r>
              <a:rPr lang="en-US" altLang="en-US" sz="2400" dirty="0">
                <a:solidFill>
                  <a:srgbClr val="000000"/>
                </a:solidFill>
              </a:rPr>
              <a:t>Known as </a:t>
            </a:r>
            <a:r>
              <a:rPr lang="en-US" altLang="en-US" sz="2400" dirty="0">
                <a:solidFill>
                  <a:srgbClr val="0000FF"/>
                </a:solidFill>
              </a:rPr>
              <a:t>dynamic memory management</a:t>
            </a:r>
            <a:r>
              <a:rPr lang="en-US" altLang="en-US" sz="2400" dirty="0">
                <a:solidFill>
                  <a:srgbClr val="000000"/>
                </a:solidFill>
              </a:rPr>
              <a:t>; performed with </a:t>
            </a:r>
            <a:r>
              <a:rPr lang="en-US" altLang="en-US" sz="2400" dirty="0">
                <a:solidFill>
                  <a:srgbClr val="0000FF"/>
                </a:solidFill>
                <a:latin typeface="Consolas" panose="020B0609020204030204" pitchFamily="49" charset="0"/>
              </a:rPr>
              <a:t>new</a:t>
            </a:r>
            <a:r>
              <a:rPr lang="en-US" altLang="en-US" sz="2400" dirty="0">
                <a:solidFill>
                  <a:srgbClr val="000000"/>
                </a:solidFill>
              </a:rPr>
              <a:t> and </a:t>
            </a:r>
            <a:r>
              <a:rPr lang="en-US" altLang="en-US" sz="2400" dirty="0">
                <a:solidFill>
                  <a:srgbClr val="0000FF"/>
                </a:solidFill>
                <a:latin typeface="Consolas" panose="020B0609020204030204" pitchFamily="49" charset="0"/>
              </a:rPr>
              <a:t>delete</a:t>
            </a:r>
            <a:r>
              <a:rPr lang="en-US" altLang="en-US" sz="2400" dirty="0">
                <a:solidFill>
                  <a:srgbClr val="000000"/>
                </a:solidFill>
              </a:rPr>
              <a:t>. </a:t>
            </a:r>
          </a:p>
          <a:p>
            <a:pPr eaLnBrk="1" hangingPunct="1">
              <a:lnSpc>
                <a:spcPct val="80000"/>
              </a:lnSpc>
            </a:pPr>
            <a:r>
              <a:rPr lang="en-US" altLang="en-US" sz="2800" dirty="0">
                <a:solidFill>
                  <a:srgbClr val="000000"/>
                </a:solidFill>
              </a:rPr>
              <a:t>Use the </a:t>
            </a:r>
            <a:r>
              <a:rPr lang="en-US" altLang="en-US" sz="2800" dirty="0">
                <a:solidFill>
                  <a:srgbClr val="000000"/>
                </a:solidFill>
                <a:latin typeface="Consolas" panose="020B0609020204030204" pitchFamily="49" charset="0"/>
              </a:rPr>
              <a:t>new</a:t>
            </a:r>
            <a:r>
              <a:rPr lang="en-US" altLang="en-US" sz="2800" dirty="0">
                <a:solidFill>
                  <a:srgbClr val="000000"/>
                </a:solidFill>
              </a:rPr>
              <a:t> operator to dynamically </a:t>
            </a:r>
            <a:r>
              <a:rPr lang="en-US" altLang="en-US" sz="2800" dirty="0">
                <a:solidFill>
                  <a:srgbClr val="0000FF"/>
                </a:solidFill>
              </a:rPr>
              <a:t>allocate</a:t>
            </a:r>
            <a:r>
              <a:rPr lang="en-US" altLang="en-US" sz="2800" dirty="0">
                <a:solidFill>
                  <a:srgbClr val="000000"/>
                </a:solidFill>
              </a:rPr>
              <a:t> (i.e., reserve) the exact amount of memory required to hold an object or built-in array at execution time.</a:t>
            </a:r>
          </a:p>
          <a:p>
            <a:pPr eaLnBrk="1" hangingPunct="1">
              <a:lnSpc>
                <a:spcPct val="80000"/>
              </a:lnSpc>
            </a:pPr>
            <a:r>
              <a:rPr lang="en-US" altLang="en-US" sz="2800" dirty="0">
                <a:solidFill>
                  <a:srgbClr val="000000"/>
                </a:solidFill>
              </a:rPr>
              <a:t>The object or built-in array is created in the </a:t>
            </a:r>
            <a:r>
              <a:rPr lang="en-US" altLang="en-US" sz="2800" dirty="0">
                <a:solidFill>
                  <a:srgbClr val="0000FF"/>
                </a:solidFill>
              </a:rPr>
              <a:t>free store</a:t>
            </a:r>
            <a:r>
              <a:rPr lang="en-US" altLang="en-US" sz="2800" dirty="0">
                <a:solidFill>
                  <a:srgbClr val="000000"/>
                </a:solidFill>
              </a:rPr>
              <a:t> (also called the </a:t>
            </a:r>
            <a:r>
              <a:rPr lang="en-US" altLang="en-US" sz="2800" dirty="0">
                <a:solidFill>
                  <a:srgbClr val="0000FF"/>
                </a:solidFill>
              </a:rPr>
              <a:t>heap</a:t>
            </a:r>
            <a:r>
              <a:rPr lang="en-US" altLang="en-US" sz="2800" dirty="0">
                <a:solidFill>
                  <a:srgbClr val="000000"/>
                </a:solidFill>
              </a:rPr>
              <a:t>)—</a:t>
            </a:r>
            <a:r>
              <a:rPr lang="en-US" altLang="en-US" sz="2800" i="1" dirty="0">
                <a:solidFill>
                  <a:srgbClr val="000000"/>
                </a:solidFill>
              </a:rPr>
              <a:t>a region of memory assigned to each program for storing dynamically allocated objects.</a:t>
            </a:r>
          </a:p>
          <a:p>
            <a:pPr eaLnBrk="1" hangingPunct="1">
              <a:lnSpc>
                <a:spcPct val="80000"/>
              </a:lnSpc>
            </a:pPr>
            <a:r>
              <a:rPr lang="en-US" altLang="en-US" sz="2800" dirty="0">
                <a:solidFill>
                  <a:srgbClr val="000000"/>
                </a:solidFill>
              </a:rPr>
              <a:t>Once memory is allocated, you can access it via the pointer that operator </a:t>
            </a:r>
            <a:r>
              <a:rPr lang="en-US" altLang="en-US" sz="2800" dirty="0">
                <a:solidFill>
                  <a:srgbClr val="000000"/>
                </a:solidFill>
                <a:latin typeface="Consolas" panose="020B0609020204030204" pitchFamily="49" charset="0"/>
              </a:rPr>
              <a:t>new</a:t>
            </a:r>
            <a:r>
              <a:rPr lang="en-US" altLang="en-US" sz="2800" dirty="0">
                <a:solidFill>
                  <a:srgbClr val="000000"/>
                </a:solidFill>
              </a:rPr>
              <a:t> returns.</a:t>
            </a:r>
          </a:p>
          <a:p>
            <a:pPr eaLnBrk="1" hangingPunct="1">
              <a:lnSpc>
                <a:spcPct val="80000"/>
              </a:lnSpc>
            </a:pPr>
            <a:r>
              <a:rPr lang="en-US" altLang="en-US" sz="2800" dirty="0">
                <a:solidFill>
                  <a:srgbClr val="000000"/>
                </a:solidFill>
              </a:rPr>
              <a:t>Return memory by using the </a:t>
            </a:r>
            <a:r>
              <a:rPr lang="en-US" altLang="en-US" sz="2800" dirty="0">
                <a:solidFill>
                  <a:srgbClr val="000000"/>
                </a:solidFill>
                <a:latin typeface="Consolas" panose="020B0609020204030204" pitchFamily="49" charset="0"/>
              </a:rPr>
              <a:t>delete</a:t>
            </a:r>
            <a:r>
              <a:rPr lang="en-US" altLang="en-US" sz="2800" dirty="0">
                <a:solidFill>
                  <a:srgbClr val="000000"/>
                </a:solidFill>
              </a:rPr>
              <a:t> operator to </a:t>
            </a:r>
            <a:r>
              <a:rPr lang="en-US" altLang="en-US" sz="2800" dirty="0">
                <a:solidFill>
                  <a:srgbClr val="0000FF"/>
                </a:solidFill>
              </a:rPr>
              <a:t>deallocate</a:t>
            </a:r>
            <a:r>
              <a:rPr lang="en-US" altLang="en-US" sz="2800" dirty="0">
                <a:solidFill>
                  <a:srgbClr val="000000"/>
                </a:solidFill>
              </a:rPr>
              <a:t> it. </a:t>
            </a:r>
          </a:p>
        </p:txBody>
      </p:sp>
      <p:sp>
        <p:nvSpPr>
          <p:cNvPr id="532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645810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10.9  </a:t>
            </a:r>
            <a:r>
              <a:rPr lang="en-US" dirty="0">
                <a:solidFill>
                  <a:srgbClr val="3380E6"/>
                </a:solidFill>
                <a:latin typeface="Arial"/>
              </a:rPr>
              <a:t>Dynamic Memory Management (cont.)</a:t>
            </a:r>
          </a:p>
        </p:txBody>
      </p:sp>
      <p:sp>
        <p:nvSpPr>
          <p:cNvPr id="74755" name="Text Placeholder 2"/>
          <p:cNvSpPr>
            <a:spLocks noGrp="1"/>
          </p:cNvSpPr>
          <p:nvPr>
            <p:ph type="body" idx="1"/>
          </p:nvPr>
        </p:nvSpPr>
        <p:spPr/>
        <p:txBody>
          <a:bodyPr/>
          <a:lstStyle/>
          <a:p>
            <a:pPr marL="109537" indent="0">
              <a:buNone/>
              <a:defRPr/>
            </a:pPr>
            <a:r>
              <a:rPr lang="en-US" sz="3200" b="1" i="1" dirty="0">
                <a:solidFill>
                  <a:srgbClr val="000000"/>
                </a:solidFill>
              </a:rPr>
              <a:t>Obtaining Dynamic Memory with new</a:t>
            </a:r>
          </a:p>
          <a:p>
            <a:pPr eaLnBrk="1" hangingPunct="1">
              <a:defRPr/>
            </a:pPr>
            <a:r>
              <a:rPr lang="en-US" sz="3200" dirty="0">
                <a:solidFill>
                  <a:srgbClr val="000000"/>
                </a:solidFill>
              </a:rPr>
              <a:t>The </a:t>
            </a:r>
            <a:r>
              <a:rPr lang="en-US" sz="3200" dirty="0">
                <a:solidFill>
                  <a:srgbClr val="000000"/>
                </a:solidFill>
                <a:latin typeface="Consolas" panose="020B0609020204030204" pitchFamily="49" charset="0"/>
              </a:rPr>
              <a:t>new</a:t>
            </a:r>
            <a:r>
              <a:rPr lang="en-US" sz="3200" dirty="0">
                <a:solidFill>
                  <a:srgbClr val="000000"/>
                </a:solidFill>
              </a:rPr>
              <a:t> operator allocates storage of the proper size for an object of type </a:t>
            </a:r>
            <a:r>
              <a:rPr lang="en-US" sz="3200" dirty="0">
                <a:solidFill>
                  <a:srgbClr val="000000"/>
                </a:solidFill>
                <a:latin typeface="Consolas" panose="020B0609020204030204" pitchFamily="49" charset="0"/>
              </a:rPr>
              <a:t>Time</a:t>
            </a:r>
            <a:r>
              <a:rPr lang="en-US" sz="3200" dirty="0">
                <a:solidFill>
                  <a:srgbClr val="000000"/>
                </a:solidFill>
              </a:rPr>
              <a:t>, calls the default constructor to initialize the object and returns a pointer to the type specified to the right of the </a:t>
            </a:r>
            <a:r>
              <a:rPr lang="en-US" sz="3200" dirty="0">
                <a:solidFill>
                  <a:srgbClr val="000000"/>
                </a:solidFill>
                <a:latin typeface="Consolas" panose="020B0609020204030204" pitchFamily="49" charset="0"/>
              </a:rPr>
              <a:t>new</a:t>
            </a:r>
            <a:r>
              <a:rPr lang="en-US" sz="3200" dirty="0">
                <a:solidFill>
                  <a:srgbClr val="000000"/>
                </a:solidFill>
              </a:rPr>
              <a:t> operator (i.e., a </a:t>
            </a:r>
            <a:r>
              <a:rPr lang="en-US" sz="3200" dirty="0">
                <a:solidFill>
                  <a:srgbClr val="000000"/>
                </a:solidFill>
                <a:latin typeface="Consolas" panose="020B0609020204030204" pitchFamily="49" charset="0"/>
              </a:rPr>
              <a:t>Time *</a:t>
            </a:r>
            <a:r>
              <a:rPr lang="en-US" sz="3200" dirty="0">
                <a:solidFill>
                  <a:srgbClr val="000000"/>
                </a:solidFill>
              </a:rPr>
              <a:t>).</a:t>
            </a:r>
          </a:p>
          <a:p>
            <a:pPr eaLnBrk="1" hangingPunct="1">
              <a:defRPr/>
            </a:pPr>
            <a:r>
              <a:rPr lang="en-US" sz="3200" dirty="0">
                <a:solidFill>
                  <a:srgbClr val="000000"/>
                </a:solidFill>
              </a:rPr>
              <a:t>If </a:t>
            </a:r>
            <a:r>
              <a:rPr lang="en-US" sz="3200" dirty="0">
                <a:solidFill>
                  <a:srgbClr val="000000"/>
                </a:solidFill>
                <a:latin typeface="Consolas" panose="020B0609020204030204" pitchFamily="49" charset="0"/>
              </a:rPr>
              <a:t>new</a:t>
            </a:r>
            <a:r>
              <a:rPr lang="en-US" sz="3200" dirty="0">
                <a:solidFill>
                  <a:srgbClr val="000000"/>
                </a:solidFill>
              </a:rPr>
              <a:t> is unable to find sufficient space in memory for the object, it indicates that an error occurred by “throwing an exception.” </a:t>
            </a:r>
          </a:p>
        </p:txBody>
      </p:sp>
      <p:sp>
        <p:nvSpPr>
          <p:cNvPr id="542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121787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10.9  </a:t>
            </a:r>
            <a:r>
              <a:rPr lang="en-US" dirty="0">
                <a:solidFill>
                  <a:srgbClr val="3380E6"/>
                </a:solidFill>
                <a:latin typeface="Arial"/>
              </a:rPr>
              <a:t>Dynamic Memory Management (cont.)</a:t>
            </a:r>
          </a:p>
        </p:txBody>
      </p:sp>
      <p:sp>
        <p:nvSpPr>
          <p:cNvPr id="75779" name="Text Placeholder 2"/>
          <p:cNvSpPr>
            <a:spLocks noGrp="1"/>
          </p:cNvSpPr>
          <p:nvPr>
            <p:ph type="body" idx="1"/>
          </p:nvPr>
        </p:nvSpPr>
        <p:spPr/>
        <p:txBody>
          <a:bodyPr/>
          <a:lstStyle/>
          <a:p>
            <a:pPr marL="109537" indent="0">
              <a:buNone/>
              <a:defRPr/>
            </a:pPr>
            <a:r>
              <a:rPr lang="en-US" sz="3600" b="1" i="1" dirty="0">
                <a:solidFill>
                  <a:srgbClr val="000000"/>
                </a:solidFill>
              </a:rPr>
              <a:t>Releasing Dynamic Memory with </a:t>
            </a:r>
            <a:r>
              <a:rPr lang="en-US" sz="3600" b="1" i="1" dirty="0">
                <a:solidFill>
                  <a:srgbClr val="000000"/>
                </a:solidFill>
                <a:latin typeface="Consolas" panose="020B0609020204030204" pitchFamily="49" charset="0"/>
              </a:rPr>
              <a:t>delete</a:t>
            </a:r>
          </a:p>
          <a:p>
            <a:pPr eaLnBrk="1" hangingPunct="1">
              <a:defRPr/>
            </a:pPr>
            <a:r>
              <a:rPr lang="en-US" sz="3600" dirty="0">
                <a:solidFill>
                  <a:srgbClr val="000000"/>
                </a:solidFill>
              </a:rPr>
              <a:t>To destroy a dynamically allocated object, use the </a:t>
            </a:r>
            <a:r>
              <a:rPr lang="en-US" sz="3600" dirty="0">
                <a:solidFill>
                  <a:srgbClr val="000000"/>
                </a:solidFill>
                <a:latin typeface="Consolas" panose="020B0609020204030204" pitchFamily="49" charset="0"/>
              </a:rPr>
              <a:t>delete</a:t>
            </a:r>
            <a:r>
              <a:rPr lang="en-US" sz="3600" dirty="0">
                <a:solidFill>
                  <a:srgbClr val="000000"/>
                </a:solidFill>
              </a:rPr>
              <a:t> operator as follows:</a:t>
            </a:r>
          </a:p>
          <a:p>
            <a:pPr lvl="2" eaLnBrk="1" hangingPunct="1">
              <a:defRPr/>
            </a:pPr>
            <a:r>
              <a:rPr lang="en-US" sz="3200" dirty="0">
                <a:solidFill>
                  <a:srgbClr val="0000FF"/>
                </a:solidFill>
                <a:latin typeface="Consolas" panose="020B0609020204030204" pitchFamily="49" charset="0"/>
              </a:rPr>
              <a:t>delete</a:t>
            </a:r>
            <a:r>
              <a:rPr lang="en-US" sz="3200" dirty="0">
                <a:solidFill>
                  <a:srgbClr val="000000"/>
                </a:solidFill>
                <a:latin typeface="Consolas" panose="020B0609020204030204" pitchFamily="49" charset="0"/>
              </a:rPr>
              <a:t> ptr;</a:t>
            </a:r>
          </a:p>
          <a:p>
            <a:pPr eaLnBrk="1" hangingPunct="1">
              <a:defRPr/>
            </a:pPr>
            <a:r>
              <a:rPr lang="en-US" sz="3600" dirty="0">
                <a:solidFill>
                  <a:srgbClr val="000000"/>
                </a:solidFill>
              </a:rPr>
              <a:t>This statement first </a:t>
            </a:r>
            <a:r>
              <a:rPr lang="en-US" sz="3600" i="1" dirty="0">
                <a:solidFill>
                  <a:srgbClr val="000000"/>
                </a:solidFill>
              </a:rPr>
              <a:t>calls the destructor for the object to which </a:t>
            </a:r>
            <a:r>
              <a:rPr lang="en-US" sz="3600" i="1" dirty="0">
                <a:solidFill>
                  <a:srgbClr val="000000"/>
                </a:solidFill>
                <a:latin typeface="Consolas" panose="020B0609020204030204" pitchFamily="49" charset="0"/>
              </a:rPr>
              <a:t>ptr</a:t>
            </a:r>
            <a:r>
              <a:rPr lang="en-US" sz="3600" i="1" dirty="0">
                <a:solidFill>
                  <a:srgbClr val="000000"/>
                </a:solidFill>
              </a:rPr>
              <a:t> points, then deallocates the memory associated with the object, returning the memory to the free store.</a:t>
            </a:r>
          </a:p>
        </p:txBody>
      </p:sp>
      <p:sp>
        <p:nvSpPr>
          <p:cNvPr id="553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3134110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3238"/>
            <a:ext cx="12192000" cy="33099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2021419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95488"/>
            <a:ext cx="12192000" cy="28654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2967413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592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391518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10.9  </a:t>
            </a:r>
            <a:r>
              <a:rPr lang="en-US" dirty="0">
                <a:solidFill>
                  <a:srgbClr val="3380E6"/>
                </a:solidFill>
                <a:latin typeface="Arial"/>
              </a:rPr>
              <a:t>Dynamic Memory Management (cont.)</a:t>
            </a:r>
          </a:p>
        </p:txBody>
      </p:sp>
      <p:sp>
        <p:nvSpPr>
          <p:cNvPr id="77827" name="Text Placeholder 2"/>
          <p:cNvSpPr>
            <a:spLocks noGrp="1"/>
          </p:cNvSpPr>
          <p:nvPr>
            <p:ph type="body" idx="1"/>
          </p:nvPr>
        </p:nvSpPr>
        <p:spPr/>
        <p:txBody>
          <a:bodyPr/>
          <a:lstStyle/>
          <a:p>
            <a:pPr marL="109537" indent="0">
              <a:buNone/>
              <a:defRPr/>
            </a:pPr>
            <a:r>
              <a:rPr lang="en-US" sz="3600" b="1" i="1" dirty="0">
                <a:solidFill>
                  <a:srgbClr val="000000"/>
                </a:solidFill>
              </a:rPr>
              <a:t>Initializing Dynamic Memory</a:t>
            </a:r>
          </a:p>
          <a:p>
            <a:pPr eaLnBrk="1" hangingPunct="1">
              <a:defRPr/>
            </a:pPr>
            <a:r>
              <a:rPr lang="en-US" sz="3600" dirty="0">
                <a:solidFill>
                  <a:srgbClr val="000000"/>
                </a:solidFill>
              </a:rPr>
              <a:t>You can provide an </a:t>
            </a:r>
            <a:r>
              <a:rPr lang="en-US" sz="3600" dirty="0">
                <a:solidFill>
                  <a:srgbClr val="0000FF"/>
                </a:solidFill>
              </a:rPr>
              <a:t>initializer</a:t>
            </a:r>
            <a:r>
              <a:rPr lang="en-US" sz="3600" dirty="0">
                <a:solidFill>
                  <a:srgbClr val="000000"/>
                </a:solidFill>
              </a:rPr>
              <a:t> for a newly created fundamental-type variable, as in</a:t>
            </a:r>
          </a:p>
          <a:p>
            <a:pPr lvl="2" eaLnBrk="1" hangingPunct="1">
              <a:defRPr/>
            </a:pPr>
            <a:r>
              <a:rPr lang="en-US" sz="3200" dirty="0">
                <a:solidFill>
                  <a:srgbClr val="0000FF"/>
                </a:solidFill>
                <a:latin typeface="Consolas" panose="020B0609020204030204" pitchFamily="49" charset="0"/>
              </a:rPr>
              <a:t>double</a:t>
            </a:r>
            <a:r>
              <a:rPr lang="en-US" sz="3200" dirty="0">
                <a:solidFill>
                  <a:srgbClr val="000000"/>
                </a:solidFill>
                <a:latin typeface="Consolas" panose="020B0609020204030204" pitchFamily="49" charset="0"/>
              </a:rPr>
              <a:t> *</a:t>
            </a:r>
            <a:r>
              <a:rPr lang="en-US" sz="3200" dirty="0" err="1">
                <a:solidFill>
                  <a:srgbClr val="000000"/>
                </a:solidFill>
                <a:latin typeface="Consolas" panose="020B0609020204030204" pitchFamily="49" charset="0"/>
              </a:rPr>
              <a:t>ptr</a:t>
            </a:r>
            <a:r>
              <a:rPr lang="en-US" sz="3200" dirty="0">
                <a:solidFill>
                  <a:srgbClr val="000000"/>
                </a:solidFill>
                <a:latin typeface="Consolas" panose="020B0609020204030204" pitchFamily="49" charset="0"/>
              </a:rPr>
              <a:t>{</a:t>
            </a:r>
            <a:r>
              <a:rPr lang="en-US" sz="3200" dirty="0">
                <a:solidFill>
                  <a:srgbClr val="0000FF"/>
                </a:solidFill>
                <a:latin typeface="Consolas" panose="020B0609020204030204" pitchFamily="49" charset="0"/>
              </a:rPr>
              <a:t>new</a:t>
            </a:r>
            <a:r>
              <a:rPr lang="en-US" sz="3200" dirty="0">
                <a:solidFill>
                  <a:srgbClr val="000000"/>
                </a:solidFill>
                <a:latin typeface="Consolas" panose="020B0609020204030204" pitchFamily="49" charset="0"/>
              </a:rPr>
              <a:t> </a:t>
            </a:r>
            <a:r>
              <a:rPr lang="en-US" sz="3200" dirty="0">
                <a:solidFill>
                  <a:srgbClr val="0000FF"/>
                </a:solidFill>
                <a:latin typeface="Consolas" panose="020B0609020204030204" pitchFamily="49" charset="0"/>
              </a:rPr>
              <a:t>double</a:t>
            </a:r>
            <a:r>
              <a:rPr lang="en-US" sz="3200" dirty="0">
                <a:solidFill>
                  <a:srgbClr val="000000"/>
                </a:solidFill>
                <a:latin typeface="Consolas" panose="020B0609020204030204" pitchFamily="49" charset="0"/>
              </a:rPr>
              <a:t>{</a:t>
            </a:r>
            <a:r>
              <a:rPr lang="en-US" sz="3200" dirty="0">
                <a:solidFill>
                  <a:srgbClr val="128AFF"/>
                </a:solidFill>
                <a:latin typeface="Consolas" panose="020B0609020204030204" pitchFamily="49" charset="0"/>
              </a:rPr>
              <a:t>3.14159</a:t>
            </a:r>
            <a:r>
              <a:rPr lang="en-US" sz="3200" dirty="0">
                <a:solidFill>
                  <a:srgbClr val="000000"/>
                </a:solidFill>
                <a:latin typeface="Consolas" panose="020B0609020204030204" pitchFamily="49" charset="0"/>
              </a:rPr>
              <a:t>}}; </a:t>
            </a:r>
          </a:p>
          <a:p>
            <a:pPr eaLnBrk="1" hangingPunct="1">
              <a:defRPr/>
            </a:pPr>
            <a:r>
              <a:rPr lang="en-US" sz="3600" dirty="0">
                <a:solidFill>
                  <a:srgbClr val="000000"/>
                </a:solidFill>
              </a:rPr>
              <a:t>The same syntax can be used to specify a comma-separated list of arguments to the constructor of an object.</a:t>
            </a:r>
          </a:p>
        </p:txBody>
      </p:sp>
      <p:sp>
        <p:nvSpPr>
          <p:cNvPr id="573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5572953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152400"/>
            <a:ext cx="10700808" cy="1143000"/>
          </a:xfrm>
        </p:spPr>
        <p:txBody>
          <a:bodyPr>
            <a:normAutofit/>
          </a:bodyPr>
          <a:lstStyle/>
          <a:p>
            <a:pPr fontAlgn="auto">
              <a:spcAft>
                <a:spcPts val="0"/>
              </a:spcAft>
              <a:defRPr/>
            </a:pPr>
            <a:r>
              <a:rPr lang="en-US" dirty="0">
                <a:solidFill>
                  <a:srgbClr val="24B5A1"/>
                </a:solidFill>
                <a:latin typeface="Arial"/>
              </a:rPr>
              <a:t>10.9  </a:t>
            </a:r>
            <a:r>
              <a:rPr lang="en-US" dirty="0">
                <a:solidFill>
                  <a:srgbClr val="3380E6"/>
                </a:solidFill>
                <a:latin typeface="Arial"/>
              </a:rPr>
              <a:t>Dynamic Memory Management (cont.)</a:t>
            </a:r>
          </a:p>
        </p:txBody>
      </p:sp>
      <p:sp>
        <p:nvSpPr>
          <p:cNvPr id="78851" name="Text Placeholder 2"/>
          <p:cNvSpPr>
            <a:spLocks noGrp="1"/>
          </p:cNvSpPr>
          <p:nvPr>
            <p:ph type="body" idx="1"/>
          </p:nvPr>
        </p:nvSpPr>
        <p:spPr>
          <a:xfrm>
            <a:off x="828676" y="1189038"/>
            <a:ext cx="10700808" cy="4525962"/>
          </a:xfrm>
        </p:spPr>
        <p:txBody>
          <a:bodyPr/>
          <a:lstStyle/>
          <a:p>
            <a:pPr marL="109537" indent="0">
              <a:buNone/>
              <a:defRPr/>
            </a:pPr>
            <a:r>
              <a:rPr lang="en-US" sz="2400" b="1" i="1" dirty="0">
                <a:solidFill>
                  <a:srgbClr val="000000"/>
                </a:solidFill>
              </a:rPr>
              <a:t>Dynamically Allocating Built-In Arrays with new </a:t>
            </a:r>
            <a:r>
              <a:rPr lang="en-US" sz="2400" b="1" i="1" dirty="0">
                <a:solidFill>
                  <a:srgbClr val="000000"/>
                </a:solidFill>
                <a:latin typeface="Consolas" panose="020B0609020204030204" pitchFamily="49" charset="0"/>
              </a:rPr>
              <a:t>[]</a:t>
            </a:r>
          </a:p>
          <a:p>
            <a:pPr eaLnBrk="1" hangingPunct="1">
              <a:defRPr/>
            </a:pPr>
            <a:r>
              <a:rPr lang="en-US" sz="2400" dirty="0">
                <a:solidFill>
                  <a:srgbClr val="000000"/>
                </a:solidFill>
              </a:rPr>
              <a:t>You can also use the </a:t>
            </a:r>
            <a:r>
              <a:rPr lang="en-US" sz="2400" dirty="0">
                <a:solidFill>
                  <a:srgbClr val="000000"/>
                </a:solidFill>
                <a:latin typeface="Consolas" panose="020B0609020204030204" pitchFamily="49" charset="0"/>
              </a:rPr>
              <a:t>new</a:t>
            </a:r>
            <a:r>
              <a:rPr lang="en-US" sz="2400" dirty="0">
                <a:solidFill>
                  <a:srgbClr val="000000"/>
                </a:solidFill>
              </a:rPr>
              <a:t> operator to allocate built-in arrays dynamically.</a:t>
            </a:r>
          </a:p>
          <a:p>
            <a:pPr eaLnBrk="1" hangingPunct="1">
              <a:defRPr/>
            </a:pPr>
            <a:r>
              <a:rPr lang="en-US" sz="2400" dirty="0">
                <a:solidFill>
                  <a:srgbClr val="000000"/>
                </a:solidFill>
              </a:rPr>
              <a:t>For example, a 10-element integer array can be allocated and assigned to </a:t>
            </a:r>
            <a:r>
              <a:rPr lang="en-US" sz="2400" dirty="0">
                <a:solidFill>
                  <a:srgbClr val="000000"/>
                </a:solidFill>
                <a:latin typeface="Consolas" panose="020B0609020204030204" pitchFamily="49" charset="0"/>
              </a:rPr>
              <a:t>gradesArray</a:t>
            </a:r>
            <a:r>
              <a:rPr lang="en-US" sz="2400" dirty="0">
                <a:solidFill>
                  <a:srgbClr val="000000"/>
                </a:solidFill>
              </a:rPr>
              <a:t> as follows:</a:t>
            </a:r>
          </a:p>
          <a:p>
            <a:pPr lvl="2" eaLnBrk="1" hangingPunct="1">
              <a:defRPr/>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gradesArray</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a:t>
            </a:r>
            <a:r>
              <a:rPr lang="en-US" sz="1800" dirty="0">
                <a:solidFill>
                  <a:srgbClr val="128AFF"/>
                </a:solidFill>
                <a:latin typeface="Consolas" panose="020B0609020204030204" pitchFamily="49" charset="0"/>
              </a:rPr>
              <a:t>10</a:t>
            </a:r>
            <a:r>
              <a:rPr lang="en-US" sz="1800" dirty="0">
                <a:solidFill>
                  <a:srgbClr val="000000"/>
                </a:solidFill>
                <a:latin typeface="Consolas" panose="020B0609020204030204" pitchFamily="49" charset="0"/>
              </a:rPr>
              <a:t>]{}};</a:t>
            </a:r>
          </a:p>
          <a:p>
            <a:pPr eaLnBrk="1" hangingPunct="1">
              <a:defRPr/>
            </a:pPr>
            <a:r>
              <a:rPr lang="en-US" sz="2400" dirty="0">
                <a:solidFill>
                  <a:srgbClr val="000000"/>
                </a:solidFill>
              </a:rPr>
              <a:t>The </a:t>
            </a:r>
            <a:r>
              <a:rPr lang="en-US" sz="2400" dirty="0">
                <a:solidFill>
                  <a:srgbClr val="000000"/>
                </a:solidFill>
                <a:latin typeface="Consolas" panose="020B0609020204030204" pitchFamily="49" charset="0"/>
              </a:rPr>
              <a:t>{}</a:t>
            </a:r>
            <a:r>
              <a:rPr lang="en-US" sz="2400" dirty="0">
                <a:solidFill>
                  <a:srgbClr val="000000"/>
                </a:solidFill>
              </a:rPr>
              <a:t> following new </a:t>
            </a:r>
            <a:r>
              <a:rPr lang="en-US" sz="2400" dirty="0">
                <a:solidFill>
                  <a:srgbClr val="000000"/>
                </a:solidFill>
                <a:latin typeface="Consolas" panose="020B0609020204030204" pitchFamily="49" charset="0"/>
              </a:rPr>
              <a:t>int[10]</a:t>
            </a:r>
            <a:r>
              <a:rPr lang="en-US" sz="2400" dirty="0">
                <a:solidFill>
                  <a:srgbClr val="000000"/>
                </a:solidFill>
              </a:rPr>
              <a:t> value initialize the array’s elements—fundamental numeric types are set to </a:t>
            </a:r>
            <a:r>
              <a:rPr lang="en-US" sz="2400" dirty="0">
                <a:solidFill>
                  <a:srgbClr val="000000"/>
                </a:solidFill>
                <a:latin typeface="Consolas" panose="020B0609020204030204" pitchFamily="49" charset="0"/>
              </a:rPr>
              <a:t>0</a:t>
            </a:r>
            <a:r>
              <a:rPr lang="en-US" sz="2400" dirty="0">
                <a:solidFill>
                  <a:srgbClr val="000000"/>
                </a:solidFill>
              </a:rPr>
              <a:t>, </a:t>
            </a:r>
            <a:r>
              <a:rPr lang="en-US" sz="2400" dirty="0">
                <a:solidFill>
                  <a:srgbClr val="000000"/>
                </a:solidFill>
                <a:latin typeface="Consolas" panose="020B0609020204030204" pitchFamily="49" charset="0"/>
              </a:rPr>
              <a:t>bools</a:t>
            </a:r>
            <a:r>
              <a:rPr lang="en-US" sz="2400" dirty="0">
                <a:solidFill>
                  <a:srgbClr val="000000"/>
                </a:solidFill>
              </a:rPr>
              <a:t> are set to </a:t>
            </a:r>
            <a:r>
              <a:rPr lang="en-US" sz="2400" dirty="0">
                <a:solidFill>
                  <a:srgbClr val="000000"/>
                </a:solidFill>
                <a:latin typeface="Consolas" panose="020B0609020204030204" pitchFamily="49" charset="0"/>
              </a:rPr>
              <a:t>false</a:t>
            </a:r>
            <a:r>
              <a:rPr lang="en-US" sz="2400" dirty="0">
                <a:solidFill>
                  <a:srgbClr val="000000"/>
                </a:solidFill>
              </a:rPr>
              <a:t>, pointers are set to </a:t>
            </a:r>
            <a:r>
              <a:rPr lang="en-US" sz="2400" dirty="0">
                <a:solidFill>
                  <a:srgbClr val="000000"/>
                </a:solidFill>
                <a:latin typeface="Consolas" panose="020B0609020204030204" pitchFamily="49" charset="0"/>
              </a:rPr>
              <a:t>nullptr</a:t>
            </a:r>
            <a:r>
              <a:rPr lang="en-US" sz="2400" dirty="0">
                <a:solidFill>
                  <a:srgbClr val="000000"/>
                </a:solidFill>
              </a:rPr>
              <a:t> and class objects are initialized by their default constructors. </a:t>
            </a:r>
          </a:p>
          <a:p>
            <a:pPr eaLnBrk="1" hangingPunct="1">
              <a:defRPr/>
            </a:pPr>
            <a:r>
              <a:rPr lang="en-US" sz="2400" dirty="0">
                <a:solidFill>
                  <a:srgbClr val="000000"/>
                </a:solidFill>
              </a:rPr>
              <a:t>A dynamically allocated array’s size can be specified using </a:t>
            </a:r>
            <a:r>
              <a:rPr lang="en-US" sz="2400" i="1" dirty="0">
                <a:solidFill>
                  <a:srgbClr val="000000"/>
                </a:solidFill>
              </a:rPr>
              <a:t>any</a:t>
            </a:r>
            <a:r>
              <a:rPr lang="en-US" sz="2400" dirty="0">
                <a:solidFill>
                  <a:srgbClr val="000000"/>
                </a:solidFill>
              </a:rPr>
              <a:t> non-negative integral expression that can be evaluated at execution time.</a:t>
            </a:r>
          </a:p>
        </p:txBody>
      </p:sp>
      <p:sp>
        <p:nvSpPr>
          <p:cNvPr id="583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76270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0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7911594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10.9  </a:t>
            </a:r>
            <a:r>
              <a:rPr lang="en-US" dirty="0">
                <a:solidFill>
                  <a:srgbClr val="3380E6"/>
                </a:solidFill>
                <a:latin typeface="Arial"/>
              </a:rPr>
              <a:t>Dynamic Memory Management (cont.)</a:t>
            </a:r>
          </a:p>
        </p:txBody>
      </p:sp>
      <p:sp>
        <p:nvSpPr>
          <p:cNvPr id="79875" name="Text Placeholder 2"/>
          <p:cNvSpPr>
            <a:spLocks noGrp="1"/>
          </p:cNvSpPr>
          <p:nvPr>
            <p:ph type="body" idx="1"/>
          </p:nvPr>
        </p:nvSpPr>
        <p:spPr/>
        <p:txBody>
          <a:bodyPr/>
          <a:lstStyle/>
          <a:p>
            <a:pPr marL="109537" indent="0">
              <a:buNone/>
              <a:defRPr/>
            </a:pPr>
            <a:r>
              <a:rPr lang="en-US" sz="3200" b="1" i="1" dirty="0">
                <a:solidFill>
                  <a:srgbClr val="000000"/>
                </a:solidFill>
              </a:rPr>
              <a:t>Releasing Dynamically Allocated Built-In Arrays with delete </a:t>
            </a:r>
            <a:r>
              <a:rPr lang="en-US" sz="3200" b="1" i="1" dirty="0">
                <a:solidFill>
                  <a:srgbClr val="000000"/>
                </a:solidFill>
                <a:latin typeface="Consolas" panose="020B0609020204030204" pitchFamily="49" charset="0"/>
              </a:rPr>
              <a:t>[]</a:t>
            </a:r>
          </a:p>
          <a:p>
            <a:pPr eaLnBrk="1" hangingPunct="1">
              <a:defRPr/>
            </a:pPr>
            <a:r>
              <a:rPr lang="en-US" sz="3200" dirty="0">
                <a:solidFill>
                  <a:srgbClr val="000000"/>
                </a:solidFill>
              </a:rPr>
              <a:t>To deallocate a dynamically allocated array, use the statement</a:t>
            </a:r>
          </a:p>
          <a:p>
            <a:pPr lvl="2" eaLnBrk="1" hangingPunct="1">
              <a:defRPr/>
            </a:pPr>
            <a:r>
              <a:rPr lang="en-US" sz="2800" dirty="0">
                <a:solidFill>
                  <a:srgbClr val="0000FF"/>
                </a:solidFill>
                <a:latin typeface="Consolas" panose="020B0609020204030204" pitchFamily="49" charset="0"/>
              </a:rPr>
              <a:t>delete</a:t>
            </a:r>
            <a:r>
              <a:rPr lang="en-US" sz="2800" dirty="0">
                <a:solidFill>
                  <a:srgbClr val="000000"/>
                </a:solidFill>
                <a:latin typeface="Consolas" panose="020B0609020204030204" pitchFamily="49" charset="0"/>
              </a:rPr>
              <a:t> [] ptr;</a:t>
            </a:r>
          </a:p>
          <a:p>
            <a:pPr eaLnBrk="1" hangingPunct="1">
              <a:defRPr/>
            </a:pPr>
            <a:r>
              <a:rPr lang="en-US" sz="3200" dirty="0">
                <a:solidFill>
                  <a:srgbClr val="000000"/>
                </a:solidFill>
              </a:rPr>
              <a:t>If the pointer points to a built-in array of objects, the statement first calls the destructor for every object in the array, then deallocates the memory.</a:t>
            </a:r>
          </a:p>
          <a:p>
            <a:pPr eaLnBrk="1" hangingPunct="1">
              <a:defRPr/>
            </a:pPr>
            <a:r>
              <a:rPr lang="en-US" sz="3200" dirty="0">
                <a:solidFill>
                  <a:srgbClr val="000000"/>
                </a:solidFill>
              </a:rPr>
              <a:t>Using </a:t>
            </a:r>
            <a:r>
              <a:rPr lang="en-US" sz="3200" dirty="0">
                <a:solidFill>
                  <a:srgbClr val="000000"/>
                </a:solidFill>
                <a:latin typeface="Consolas" panose="020B0609020204030204" pitchFamily="49" charset="0"/>
              </a:rPr>
              <a:t>delete</a:t>
            </a:r>
            <a:r>
              <a:rPr lang="en-US" sz="3200" dirty="0">
                <a:solidFill>
                  <a:srgbClr val="000000"/>
                </a:solidFill>
              </a:rPr>
              <a:t> or </a:t>
            </a:r>
            <a:r>
              <a:rPr lang="en-US" sz="3200" dirty="0">
                <a:solidFill>
                  <a:srgbClr val="000000"/>
                </a:solidFill>
                <a:latin typeface="Consolas" panose="020B0609020204030204" pitchFamily="49" charset="0"/>
              </a:rPr>
              <a:t>[]</a:t>
            </a:r>
            <a:r>
              <a:rPr lang="en-US" sz="3200" dirty="0">
                <a:solidFill>
                  <a:srgbClr val="000000"/>
                </a:solidFill>
              </a:rPr>
              <a:t> on a </a:t>
            </a:r>
            <a:r>
              <a:rPr lang="en-US" sz="3200" dirty="0">
                <a:solidFill>
                  <a:srgbClr val="000000"/>
                </a:solidFill>
                <a:latin typeface="Consolas" panose="020B0609020204030204" pitchFamily="49" charset="0"/>
              </a:rPr>
              <a:t>nullptr</a:t>
            </a:r>
            <a:r>
              <a:rPr lang="en-US" sz="3200" dirty="0">
                <a:solidFill>
                  <a:srgbClr val="000000"/>
                </a:solidFill>
              </a:rPr>
              <a:t> has no effect.</a:t>
            </a:r>
          </a:p>
        </p:txBody>
      </p:sp>
      <p:sp>
        <p:nvSpPr>
          <p:cNvPr id="593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1452024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90525"/>
            <a:ext cx="12192000" cy="607536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6526792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10.9  </a:t>
            </a:r>
            <a:r>
              <a:rPr lang="en-US" dirty="0">
                <a:solidFill>
                  <a:srgbClr val="3380E6"/>
                </a:solidFill>
                <a:latin typeface="Arial"/>
              </a:rPr>
              <a:t>Dynamic Memory Management (cont.)</a:t>
            </a:r>
          </a:p>
        </p:txBody>
      </p:sp>
      <p:sp>
        <p:nvSpPr>
          <p:cNvPr id="79875" name="Text Placeholder 2"/>
          <p:cNvSpPr>
            <a:spLocks noGrp="1"/>
          </p:cNvSpPr>
          <p:nvPr>
            <p:ph type="body" idx="1"/>
          </p:nvPr>
        </p:nvSpPr>
        <p:spPr/>
        <p:txBody>
          <a:bodyPr/>
          <a:lstStyle/>
          <a:p>
            <a:pPr marL="109537" indent="0">
              <a:buNone/>
              <a:defRPr/>
            </a:pPr>
            <a:r>
              <a:rPr lang="en-US" sz="3600" b="1" i="1" dirty="0">
                <a:solidFill>
                  <a:srgbClr val="000000"/>
                </a:solidFill>
              </a:rPr>
              <a:t>C++11: Managing Dynamically Allocated Memory with </a:t>
            </a:r>
            <a:r>
              <a:rPr lang="en-US" sz="3600" b="1" i="1" dirty="0">
                <a:solidFill>
                  <a:srgbClr val="000000"/>
                </a:solidFill>
                <a:latin typeface="Consolas" panose="020B0609020204030204" pitchFamily="49" charset="0"/>
              </a:rPr>
              <a:t>unique_ptr </a:t>
            </a:r>
          </a:p>
          <a:p>
            <a:pPr eaLnBrk="1" hangingPunct="1">
              <a:defRPr/>
            </a:pPr>
            <a:r>
              <a:rPr lang="en-US" sz="3600" dirty="0">
                <a:solidFill>
                  <a:srgbClr val="000000"/>
                </a:solidFill>
              </a:rPr>
              <a:t>C++11’s new </a:t>
            </a:r>
            <a:r>
              <a:rPr lang="en-US" sz="3600" dirty="0">
                <a:solidFill>
                  <a:srgbClr val="000000"/>
                </a:solidFill>
                <a:latin typeface="Consolas" panose="020B0609020204030204" pitchFamily="49" charset="0"/>
              </a:rPr>
              <a:t>unique_ptr</a:t>
            </a:r>
            <a:r>
              <a:rPr lang="en-US" sz="3600" dirty="0">
                <a:solidFill>
                  <a:srgbClr val="000000"/>
                </a:solidFill>
              </a:rPr>
              <a:t> is a “smart pointer” for managing dynamically allocated memory. </a:t>
            </a:r>
          </a:p>
          <a:p>
            <a:pPr eaLnBrk="1" hangingPunct="1">
              <a:defRPr/>
            </a:pPr>
            <a:r>
              <a:rPr lang="en-US" sz="3600" dirty="0">
                <a:solidFill>
                  <a:srgbClr val="000000"/>
                </a:solidFill>
              </a:rPr>
              <a:t>When a </a:t>
            </a:r>
            <a:r>
              <a:rPr lang="en-US" sz="3600" dirty="0">
                <a:solidFill>
                  <a:srgbClr val="000000"/>
                </a:solidFill>
                <a:latin typeface="Consolas" panose="020B0609020204030204" pitchFamily="49" charset="0"/>
              </a:rPr>
              <a:t>unique_ptr</a:t>
            </a:r>
            <a:r>
              <a:rPr lang="en-US" sz="3600" dirty="0">
                <a:solidFill>
                  <a:srgbClr val="000000"/>
                </a:solidFill>
              </a:rPr>
              <a:t> goes out of scope, its destructor automatically returns the managed memory to the free store. </a:t>
            </a:r>
          </a:p>
        </p:txBody>
      </p:sp>
      <p:sp>
        <p:nvSpPr>
          <p:cNvPr id="593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3535851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10.10  </a:t>
            </a:r>
            <a:r>
              <a:rPr lang="en-US" dirty="0">
                <a:solidFill>
                  <a:srgbClr val="3380E6"/>
                </a:solidFill>
                <a:latin typeface="Arial"/>
              </a:rPr>
              <a:t>Case Study: </a:t>
            </a:r>
            <a:r>
              <a:rPr lang="en-US" dirty="0">
                <a:solidFill>
                  <a:srgbClr val="3380E6"/>
                </a:solidFill>
                <a:latin typeface="Consolas" panose="020B0609020204030204" pitchFamily="49" charset="0"/>
              </a:rPr>
              <a:t>Array</a:t>
            </a:r>
            <a:r>
              <a:rPr lang="en-US" dirty="0">
                <a:solidFill>
                  <a:srgbClr val="3380E6"/>
                </a:solidFill>
                <a:latin typeface="Arial"/>
              </a:rPr>
              <a:t> Class</a:t>
            </a:r>
          </a:p>
        </p:txBody>
      </p:sp>
      <p:sp>
        <p:nvSpPr>
          <p:cNvPr id="86019" name="Text Placeholder 2"/>
          <p:cNvSpPr>
            <a:spLocks noGrp="1"/>
          </p:cNvSpPr>
          <p:nvPr>
            <p:ph type="body" idx="1"/>
          </p:nvPr>
        </p:nvSpPr>
        <p:spPr/>
        <p:txBody>
          <a:bodyPr/>
          <a:lstStyle/>
          <a:p>
            <a:pPr eaLnBrk="1" hangingPunct="1">
              <a:lnSpc>
                <a:spcPct val="90000"/>
              </a:lnSpc>
            </a:pPr>
            <a:r>
              <a:rPr lang="en-US" altLang="en-US" sz="2500" dirty="0">
                <a:solidFill>
                  <a:srgbClr val="000000"/>
                </a:solidFill>
              </a:rPr>
              <a:t>Pointer-based arrays have many problems, including:</a:t>
            </a:r>
          </a:p>
          <a:p>
            <a:pPr lvl="1" eaLnBrk="1" hangingPunct="1">
              <a:lnSpc>
                <a:spcPct val="90000"/>
              </a:lnSpc>
            </a:pPr>
            <a:r>
              <a:rPr lang="en-US" altLang="en-US" sz="2100" dirty="0">
                <a:solidFill>
                  <a:srgbClr val="000000"/>
                </a:solidFill>
              </a:rPr>
              <a:t>A program can easily “walk off” either end of a built-in array, because </a:t>
            </a:r>
            <a:r>
              <a:rPr lang="en-US" altLang="en-US" sz="2100" i="1" dirty="0">
                <a:solidFill>
                  <a:srgbClr val="000000"/>
                </a:solidFill>
              </a:rPr>
              <a:t>C++ does not check whether subscripts fall outside the range of the array.</a:t>
            </a:r>
          </a:p>
          <a:p>
            <a:pPr lvl="1" eaLnBrk="1" hangingPunct="1">
              <a:lnSpc>
                <a:spcPct val="90000"/>
              </a:lnSpc>
            </a:pPr>
            <a:r>
              <a:rPr lang="en-US" altLang="en-US" sz="2100" dirty="0">
                <a:solidFill>
                  <a:srgbClr val="000000"/>
                </a:solidFill>
              </a:rPr>
              <a:t>Built-in arrays of size </a:t>
            </a:r>
            <a:r>
              <a:rPr lang="en-US" altLang="en-US" sz="2100" i="1" dirty="0">
                <a:solidFill>
                  <a:srgbClr val="000000"/>
                </a:solidFill>
              </a:rPr>
              <a:t>n </a:t>
            </a:r>
            <a:r>
              <a:rPr lang="en-US" altLang="en-US" sz="2100" dirty="0">
                <a:solidFill>
                  <a:srgbClr val="000000"/>
                </a:solidFill>
              </a:rPr>
              <a:t>must number their elements 0, …, </a:t>
            </a:r>
            <a:r>
              <a:rPr lang="en-US" altLang="en-US" sz="2100" i="1" dirty="0">
                <a:solidFill>
                  <a:srgbClr val="000000"/>
                </a:solidFill>
              </a:rPr>
              <a:t>n</a:t>
            </a:r>
            <a:r>
              <a:rPr lang="en-US" altLang="en-US" sz="2100" dirty="0">
                <a:solidFill>
                  <a:srgbClr val="000000"/>
                </a:solidFill>
              </a:rPr>
              <a:t> – 1; alternate subscript ranges- are not allowed. </a:t>
            </a:r>
          </a:p>
          <a:p>
            <a:pPr lvl="1" eaLnBrk="1" hangingPunct="1">
              <a:lnSpc>
                <a:spcPct val="90000"/>
              </a:lnSpc>
            </a:pPr>
            <a:r>
              <a:rPr lang="en-US" altLang="en-US" sz="2100" dirty="0">
                <a:solidFill>
                  <a:srgbClr val="000000"/>
                </a:solidFill>
              </a:rPr>
              <a:t>An entire built-in array cannot be input or output at once. </a:t>
            </a:r>
          </a:p>
          <a:p>
            <a:pPr lvl="1" eaLnBrk="1" hangingPunct="1">
              <a:lnSpc>
                <a:spcPct val="90000"/>
              </a:lnSpc>
            </a:pPr>
            <a:r>
              <a:rPr lang="en-US" altLang="en-US" sz="2100" dirty="0">
                <a:solidFill>
                  <a:srgbClr val="000000"/>
                </a:solidFill>
              </a:rPr>
              <a:t>Two built-in arrays cannot be meaningfully compared with equality or relational operators. </a:t>
            </a:r>
          </a:p>
          <a:p>
            <a:pPr lvl="1" eaLnBrk="1" hangingPunct="1">
              <a:lnSpc>
                <a:spcPct val="90000"/>
              </a:lnSpc>
            </a:pPr>
            <a:r>
              <a:rPr lang="en-US" altLang="en-US" sz="2100" dirty="0">
                <a:solidFill>
                  <a:srgbClr val="000000"/>
                </a:solidFill>
              </a:rPr>
              <a:t>When an array is passed to a general-purpose function designed to handle arrays of any size, the array’s size must be passed as an additional argument. </a:t>
            </a:r>
          </a:p>
          <a:p>
            <a:pPr lvl="1" eaLnBrk="1" hangingPunct="1">
              <a:lnSpc>
                <a:spcPct val="90000"/>
              </a:lnSpc>
            </a:pPr>
            <a:r>
              <a:rPr lang="en-US" altLang="en-US" sz="2100" dirty="0">
                <a:solidFill>
                  <a:srgbClr val="000000"/>
                </a:solidFill>
              </a:rPr>
              <a:t>One built-in array cannot be assigned to another with the assignment operator. </a:t>
            </a:r>
          </a:p>
        </p:txBody>
      </p:sp>
      <p:sp>
        <p:nvSpPr>
          <p:cNvPr id="614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76143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10.10  </a:t>
            </a:r>
            <a:r>
              <a:rPr lang="en-US" dirty="0">
                <a:solidFill>
                  <a:srgbClr val="3380E6"/>
                </a:solidFill>
                <a:latin typeface="Arial"/>
              </a:rPr>
              <a:t>Case Study: </a:t>
            </a:r>
            <a:r>
              <a:rPr lang="en-US" dirty="0">
                <a:solidFill>
                  <a:srgbClr val="3380E6"/>
                </a:solidFill>
                <a:latin typeface="Consolas" panose="020B0609020204030204" pitchFamily="49" charset="0"/>
              </a:rPr>
              <a:t>Array</a:t>
            </a:r>
            <a:r>
              <a:rPr lang="en-US" dirty="0">
                <a:solidFill>
                  <a:srgbClr val="3380E6"/>
                </a:solidFill>
                <a:latin typeface="Arial"/>
              </a:rPr>
              <a:t> Class (cont.)</a:t>
            </a:r>
          </a:p>
        </p:txBody>
      </p:sp>
      <p:sp>
        <p:nvSpPr>
          <p:cNvPr id="87043" name="Text Placeholder 2"/>
          <p:cNvSpPr>
            <a:spLocks noGrp="1"/>
          </p:cNvSpPr>
          <p:nvPr>
            <p:ph type="body" idx="1"/>
          </p:nvPr>
        </p:nvSpPr>
        <p:spPr/>
        <p:txBody>
          <a:bodyPr/>
          <a:lstStyle/>
          <a:p>
            <a:pPr eaLnBrk="1" hangingPunct="1">
              <a:lnSpc>
                <a:spcPct val="80000"/>
              </a:lnSpc>
            </a:pPr>
            <a:r>
              <a:rPr lang="en-US" altLang="en-US" sz="2300" dirty="0">
                <a:solidFill>
                  <a:srgbClr val="000000"/>
                </a:solidFill>
              </a:rPr>
              <a:t>With C++, you can implement more robust array capabilities via classes and operator overloading as has been done with class templates </a:t>
            </a:r>
            <a:r>
              <a:rPr lang="en-US" altLang="en-US" sz="2300" dirty="0">
                <a:solidFill>
                  <a:srgbClr val="000000"/>
                </a:solidFill>
                <a:latin typeface="Consolas" panose="020B0609020204030204" pitchFamily="49" charset="0"/>
              </a:rPr>
              <a:t>array</a:t>
            </a:r>
            <a:r>
              <a:rPr lang="en-US" altLang="en-US" sz="2300" dirty="0">
                <a:solidFill>
                  <a:srgbClr val="000000"/>
                </a:solidFill>
              </a:rPr>
              <a:t> and </a:t>
            </a:r>
            <a:r>
              <a:rPr lang="en-US" altLang="en-US" sz="2300" dirty="0">
                <a:solidFill>
                  <a:srgbClr val="000000"/>
                </a:solidFill>
                <a:latin typeface="Consolas" panose="020B0609020204030204" pitchFamily="49" charset="0"/>
              </a:rPr>
              <a:t>vector</a:t>
            </a:r>
            <a:r>
              <a:rPr lang="en-US" altLang="en-US" sz="2300" dirty="0">
                <a:solidFill>
                  <a:srgbClr val="000000"/>
                </a:solidFill>
              </a:rPr>
              <a:t> in the C++ Standard Library.</a:t>
            </a:r>
          </a:p>
          <a:p>
            <a:pPr eaLnBrk="1" hangingPunct="1">
              <a:lnSpc>
                <a:spcPct val="80000"/>
              </a:lnSpc>
            </a:pPr>
            <a:r>
              <a:rPr lang="en-US" altLang="en-US" sz="2300" dirty="0">
                <a:solidFill>
                  <a:srgbClr val="000000"/>
                </a:solidFill>
              </a:rPr>
              <a:t>In this section, we’ll develop our own custom array class that’s preferable to built-in arrays.</a:t>
            </a:r>
          </a:p>
          <a:p>
            <a:pPr eaLnBrk="1" hangingPunct="1">
              <a:lnSpc>
                <a:spcPct val="80000"/>
              </a:lnSpc>
            </a:pPr>
            <a:r>
              <a:rPr lang="en-US" altLang="en-US" sz="2300" dirty="0">
                <a:solidFill>
                  <a:srgbClr val="000000"/>
                </a:solidFill>
              </a:rPr>
              <a:t>In this example, we create a powerful </a:t>
            </a:r>
            <a:r>
              <a:rPr lang="en-US" altLang="en-US" sz="2300" dirty="0">
                <a:solidFill>
                  <a:srgbClr val="000000"/>
                </a:solidFill>
                <a:latin typeface="Consolas" panose="020B0609020204030204" pitchFamily="49" charset="0"/>
              </a:rPr>
              <a:t>Array</a:t>
            </a:r>
            <a:r>
              <a:rPr lang="en-US" altLang="en-US" sz="2300" dirty="0">
                <a:solidFill>
                  <a:srgbClr val="000000"/>
                </a:solidFill>
              </a:rPr>
              <a:t> class: </a:t>
            </a:r>
          </a:p>
          <a:p>
            <a:pPr lvl="1" eaLnBrk="1" hangingPunct="1">
              <a:lnSpc>
                <a:spcPct val="80000"/>
              </a:lnSpc>
            </a:pPr>
            <a:r>
              <a:rPr lang="en-US" altLang="en-US" sz="2000" dirty="0">
                <a:solidFill>
                  <a:srgbClr val="000000"/>
                </a:solidFill>
              </a:rPr>
              <a:t>Performs range checking.</a:t>
            </a:r>
          </a:p>
          <a:p>
            <a:pPr lvl="1" eaLnBrk="1" hangingPunct="1">
              <a:lnSpc>
                <a:spcPct val="80000"/>
              </a:lnSpc>
            </a:pPr>
            <a:r>
              <a:rPr lang="en-US" altLang="en-US" sz="2000" dirty="0">
                <a:solidFill>
                  <a:srgbClr val="000000"/>
                </a:solidFill>
              </a:rPr>
              <a:t>Allows one </a:t>
            </a:r>
            <a:r>
              <a:rPr lang="en-US" altLang="en-US" sz="2000" dirty="0">
                <a:solidFill>
                  <a:srgbClr val="000000"/>
                </a:solidFill>
                <a:latin typeface="Consolas" panose="020B0609020204030204" pitchFamily="49" charset="0"/>
              </a:rPr>
              <a:t>Array</a:t>
            </a:r>
            <a:r>
              <a:rPr lang="en-US" altLang="en-US" sz="2000" dirty="0">
                <a:solidFill>
                  <a:srgbClr val="000000"/>
                </a:solidFill>
              </a:rPr>
              <a:t> object to be assigned to another with the assignment operator.</a:t>
            </a:r>
          </a:p>
          <a:p>
            <a:pPr lvl="1" eaLnBrk="1" hangingPunct="1">
              <a:lnSpc>
                <a:spcPct val="80000"/>
              </a:lnSpc>
            </a:pPr>
            <a:r>
              <a:rPr lang="en-US" altLang="en-US" sz="2000" dirty="0">
                <a:solidFill>
                  <a:srgbClr val="000000"/>
                </a:solidFill>
              </a:rPr>
              <a:t>Objects know their own size.</a:t>
            </a:r>
          </a:p>
          <a:p>
            <a:pPr lvl="1" eaLnBrk="1" hangingPunct="1">
              <a:lnSpc>
                <a:spcPct val="80000"/>
              </a:lnSpc>
            </a:pPr>
            <a:r>
              <a:rPr lang="en-US" altLang="en-US" sz="2000" dirty="0">
                <a:solidFill>
                  <a:srgbClr val="000000"/>
                </a:solidFill>
              </a:rPr>
              <a:t>Input or output entire arrays with the stream extraction and stream insertion operators, respectively.</a:t>
            </a:r>
          </a:p>
          <a:p>
            <a:pPr lvl="1" eaLnBrk="1" hangingPunct="1">
              <a:lnSpc>
                <a:spcPct val="80000"/>
              </a:lnSpc>
            </a:pPr>
            <a:r>
              <a:rPr lang="en-US" altLang="en-US" sz="2000" dirty="0">
                <a:solidFill>
                  <a:srgbClr val="000000"/>
                </a:solidFill>
              </a:rPr>
              <a:t>Can compare </a:t>
            </a:r>
            <a:r>
              <a:rPr lang="en-US" altLang="en-US" sz="2000" dirty="0">
                <a:solidFill>
                  <a:srgbClr val="000000"/>
                </a:solidFill>
                <a:latin typeface="Consolas" panose="020B0609020204030204" pitchFamily="49" charset="0"/>
              </a:rPr>
              <a:t>Array</a:t>
            </a:r>
            <a:r>
              <a:rPr lang="en-US" altLang="en-US" sz="2000" dirty="0">
                <a:solidFill>
                  <a:srgbClr val="000000"/>
                </a:solidFill>
              </a:rPr>
              <a:t>s with the equality operators </a:t>
            </a:r>
            <a:r>
              <a:rPr lang="en-US" altLang="en-US" sz="2000" dirty="0">
                <a:solidFill>
                  <a:srgbClr val="000000"/>
                </a:solidFill>
                <a:latin typeface="Consolas" panose="020B0609020204030204" pitchFamily="49" charset="0"/>
              </a:rPr>
              <a:t>==</a:t>
            </a:r>
            <a:r>
              <a:rPr lang="en-US" altLang="en-US" sz="2000" dirty="0">
                <a:solidFill>
                  <a:srgbClr val="000000"/>
                </a:solidFill>
              </a:rPr>
              <a:t> and </a:t>
            </a:r>
            <a:r>
              <a:rPr lang="en-US" altLang="en-US" sz="2000" dirty="0">
                <a:solidFill>
                  <a:srgbClr val="000000"/>
                </a:solidFill>
                <a:latin typeface="Consolas" panose="020B0609020204030204" pitchFamily="49" charset="0"/>
              </a:rPr>
              <a:t>!=</a:t>
            </a:r>
            <a:r>
              <a:rPr lang="en-US" altLang="en-US" sz="2000" dirty="0">
                <a:solidFill>
                  <a:srgbClr val="000000"/>
                </a:solidFill>
              </a:rPr>
              <a:t>.</a:t>
            </a:r>
          </a:p>
          <a:p>
            <a:pPr eaLnBrk="1" hangingPunct="1">
              <a:lnSpc>
                <a:spcPct val="80000"/>
              </a:lnSpc>
            </a:pPr>
            <a:r>
              <a:rPr lang="en-US" altLang="en-US" sz="2300" dirty="0">
                <a:solidFill>
                  <a:srgbClr val="000000"/>
                </a:solidFill>
              </a:rPr>
              <a:t>C++ Standard Library class template </a:t>
            </a:r>
            <a:r>
              <a:rPr lang="en-US" altLang="en-US" sz="2300" dirty="0">
                <a:solidFill>
                  <a:srgbClr val="000000"/>
                </a:solidFill>
                <a:latin typeface="Consolas" panose="020B0609020204030204" pitchFamily="49" charset="0"/>
              </a:rPr>
              <a:t>vector</a:t>
            </a:r>
            <a:r>
              <a:rPr lang="en-US" altLang="en-US" sz="2300" dirty="0">
                <a:solidFill>
                  <a:srgbClr val="000000"/>
                </a:solidFill>
              </a:rPr>
              <a:t> provides many of these capabilities as well.</a:t>
            </a:r>
          </a:p>
        </p:txBody>
      </p:sp>
      <p:sp>
        <p:nvSpPr>
          <p:cNvPr id="624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0247599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1618498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3729845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7355956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33488" y="0"/>
            <a:ext cx="972502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1593364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42925" y="0"/>
            <a:ext cx="1110615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57004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6673807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10.10.1  </a:t>
            </a:r>
            <a:r>
              <a:rPr lang="en-US" dirty="0">
                <a:solidFill>
                  <a:srgbClr val="3380E6"/>
                </a:solidFill>
                <a:latin typeface="Arial"/>
              </a:rPr>
              <a:t>Using the </a:t>
            </a:r>
            <a:r>
              <a:rPr lang="en-US" dirty="0">
                <a:solidFill>
                  <a:srgbClr val="3380E6"/>
                </a:solidFill>
                <a:latin typeface="Consolas" panose="020B0609020204030204" pitchFamily="49" charset="0"/>
              </a:rPr>
              <a:t>Array</a:t>
            </a:r>
            <a:r>
              <a:rPr lang="en-US" dirty="0">
                <a:solidFill>
                  <a:srgbClr val="3380E6"/>
                </a:solidFill>
                <a:latin typeface="Arial"/>
              </a:rPr>
              <a:t> Class</a:t>
            </a:r>
          </a:p>
        </p:txBody>
      </p:sp>
      <p:sp>
        <p:nvSpPr>
          <p:cNvPr id="95235" name="Text Placeholder 2"/>
          <p:cNvSpPr>
            <a:spLocks noGrp="1"/>
          </p:cNvSpPr>
          <p:nvPr>
            <p:ph type="body" idx="1"/>
          </p:nvPr>
        </p:nvSpPr>
        <p:spPr/>
        <p:txBody>
          <a:bodyPr/>
          <a:lstStyle/>
          <a:p>
            <a:pPr eaLnBrk="1" hangingPunct="1">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Array</a:t>
            </a:r>
            <a:r>
              <a:rPr lang="en-US" altLang="en-US" dirty="0">
                <a:solidFill>
                  <a:srgbClr val="000000"/>
                </a:solidFill>
              </a:rPr>
              <a:t> </a:t>
            </a:r>
            <a:r>
              <a:rPr lang="en-US" altLang="en-US" dirty="0">
                <a:solidFill>
                  <a:srgbClr val="0000FF"/>
                </a:solidFill>
              </a:rPr>
              <a:t>copy constructor</a:t>
            </a:r>
            <a:r>
              <a:rPr lang="en-US" altLang="en-US" dirty="0">
                <a:solidFill>
                  <a:srgbClr val="000000"/>
                </a:solidFill>
              </a:rPr>
              <a:t> copies the elements of one </a:t>
            </a:r>
            <a:r>
              <a:rPr lang="en-US" altLang="en-US" dirty="0">
                <a:solidFill>
                  <a:srgbClr val="000000"/>
                </a:solidFill>
                <a:latin typeface="Consolas" panose="020B0609020204030204" pitchFamily="49" charset="0"/>
              </a:rPr>
              <a:t>Array</a:t>
            </a:r>
            <a:r>
              <a:rPr lang="en-US" altLang="en-US" dirty="0">
                <a:solidFill>
                  <a:srgbClr val="000000"/>
                </a:solidFill>
              </a:rPr>
              <a:t> into another. </a:t>
            </a:r>
          </a:p>
          <a:p>
            <a:pPr eaLnBrk="1" hangingPunct="1">
              <a:lnSpc>
                <a:spcPct val="90000"/>
              </a:lnSpc>
            </a:pPr>
            <a:r>
              <a:rPr lang="en-US" altLang="en-US" dirty="0">
                <a:solidFill>
                  <a:srgbClr val="000000"/>
                </a:solidFill>
              </a:rPr>
              <a:t>The copy constructor can also be invoked by writing line 37 as:</a:t>
            </a:r>
          </a:p>
          <a:p>
            <a:pPr lvl="2" eaLnBrk="1" hangingPunct="1">
              <a:lnSpc>
                <a:spcPct val="90000"/>
              </a:lnSpc>
            </a:pPr>
            <a:r>
              <a:rPr lang="en-US" altLang="en-US" dirty="0">
                <a:solidFill>
                  <a:srgbClr val="000000"/>
                </a:solidFill>
                <a:latin typeface="Consolas" panose="020B0609020204030204" pitchFamily="49" charset="0"/>
              </a:rPr>
              <a:t>Array integers3 = integers1;</a:t>
            </a:r>
          </a:p>
          <a:p>
            <a:pPr eaLnBrk="1" hangingPunct="1">
              <a:lnSpc>
                <a:spcPct val="90000"/>
              </a:lnSpc>
            </a:pPr>
            <a:r>
              <a:rPr lang="en-US" altLang="en-US" dirty="0">
                <a:solidFill>
                  <a:srgbClr val="000000"/>
                </a:solidFill>
              </a:rPr>
              <a:t>The equal sign in the preceding statement is </a:t>
            </a:r>
            <a:r>
              <a:rPr lang="en-US" altLang="en-US" i="1" dirty="0">
                <a:solidFill>
                  <a:srgbClr val="000000"/>
                </a:solidFill>
              </a:rPr>
              <a:t>not </a:t>
            </a:r>
            <a:r>
              <a:rPr lang="en-US" altLang="en-US" dirty="0">
                <a:solidFill>
                  <a:srgbClr val="000000"/>
                </a:solidFill>
              </a:rPr>
              <a:t>the assignment operator.</a:t>
            </a:r>
          </a:p>
          <a:p>
            <a:pPr eaLnBrk="1" hangingPunct="1">
              <a:lnSpc>
                <a:spcPct val="90000"/>
              </a:lnSpc>
            </a:pPr>
            <a:r>
              <a:rPr lang="en-US" altLang="en-US" dirty="0">
                <a:solidFill>
                  <a:srgbClr val="000000"/>
                </a:solidFill>
              </a:rPr>
              <a:t>When an equal sign appears in the declaration of an object, it invokes a constructor for that object.</a:t>
            </a:r>
          </a:p>
          <a:p>
            <a:pPr eaLnBrk="1" hangingPunct="1">
              <a:lnSpc>
                <a:spcPct val="90000"/>
              </a:lnSpc>
            </a:pPr>
            <a:r>
              <a:rPr lang="en-US" altLang="en-US" dirty="0">
                <a:solidFill>
                  <a:srgbClr val="000000"/>
                </a:solidFill>
              </a:rPr>
              <a:t>This form can be used to pass only a single argument to a constructor. </a:t>
            </a:r>
          </a:p>
        </p:txBody>
      </p:sp>
      <p:sp>
        <p:nvSpPr>
          <p:cNvPr id="788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1321943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10.10.1  </a:t>
            </a:r>
            <a:r>
              <a:rPr lang="en-US" dirty="0">
                <a:solidFill>
                  <a:srgbClr val="3380E6"/>
                </a:solidFill>
                <a:latin typeface="Arial"/>
              </a:rPr>
              <a:t>Using the </a:t>
            </a:r>
            <a:r>
              <a:rPr lang="en-US" dirty="0">
                <a:solidFill>
                  <a:srgbClr val="3380E6"/>
                </a:solidFill>
                <a:latin typeface="Consolas" panose="020B0609020204030204" pitchFamily="49" charset="0"/>
              </a:rPr>
              <a:t>Array</a:t>
            </a:r>
            <a:r>
              <a:rPr lang="en-US" dirty="0">
                <a:solidFill>
                  <a:srgbClr val="3380E6"/>
                </a:solidFill>
                <a:latin typeface="Arial"/>
              </a:rPr>
              <a:t> Class</a:t>
            </a:r>
          </a:p>
        </p:txBody>
      </p:sp>
      <p:sp>
        <p:nvSpPr>
          <p:cNvPr id="96259" name="Text Placeholder 2"/>
          <p:cNvSpPr>
            <a:spLocks noGrp="1"/>
          </p:cNvSpPr>
          <p:nvPr>
            <p:ph type="body" idx="1"/>
          </p:nvPr>
        </p:nvSpPr>
        <p:spPr/>
        <p:txBody>
          <a:bodyPr/>
          <a:lstStyle/>
          <a:p>
            <a:pPr eaLnBrk="1" hangingPunct="1"/>
            <a:r>
              <a:rPr lang="en-US" altLang="en-US" dirty="0">
                <a:solidFill>
                  <a:srgbClr val="000000"/>
                </a:solidFill>
              </a:rPr>
              <a:t>The array subscript operator </a:t>
            </a:r>
            <a:r>
              <a:rPr lang="en-US" altLang="en-US" dirty="0">
                <a:solidFill>
                  <a:srgbClr val="000000"/>
                </a:solidFill>
                <a:latin typeface="Consolas" panose="020B0609020204030204" pitchFamily="49" charset="0"/>
              </a:rPr>
              <a:t>[]</a:t>
            </a:r>
            <a:r>
              <a:rPr lang="en-US" altLang="en-US" dirty="0">
                <a:solidFill>
                  <a:srgbClr val="000000"/>
                </a:solidFill>
              </a:rPr>
              <a:t> is not restricted for use only with arrays; it also can be used, for example, to select elements from other kinds of </a:t>
            </a:r>
            <a:r>
              <a:rPr lang="en-US" altLang="en-US" i="1" dirty="0">
                <a:solidFill>
                  <a:srgbClr val="000000"/>
                </a:solidFill>
              </a:rPr>
              <a:t>container classes</a:t>
            </a:r>
            <a:r>
              <a:rPr lang="en-US" altLang="en-US" dirty="0">
                <a:solidFill>
                  <a:srgbClr val="000000"/>
                </a:solidFill>
              </a:rPr>
              <a:t>, such as strings and dictionaries.</a:t>
            </a:r>
          </a:p>
          <a:p>
            <a:pPr eaLnBrk="1" hangingPunct="1"/>
            <a:r>
              <a:rPr lang="en-US" altLang="en-US" dirty="0">
                <a:solidFill>
                  <a:srgbClr val="000000"/>
                </a:solidFill>
              </a:rPr>
              <a:t>Also, when </a:t>
            </a:r>
            <a:r>
              <a:rPr lang="en-US" altLang="en-US" dirty="0">
                <a:solidFill>
                  <a:srgbClr val="000000"/>
                </a:solidFill>
                <a:latin typeface="Consolas" panose="020B0609020204030204" pitchFamily="49" charset="0"/>
              </a:rPr>
              <a:t>operator[]</a:t>
            </a:r>
            <a:r>
              <a:rPr lang="en-US" altLang="en-US" dirty="0">
                <a:solidFill>
                  <a:srgbClr val="000000"/>
                </a:solidFill>
              </a:rPr>
              <a:t> functions are defined, </a:t>
            </a:r>
            <a:r>
              <a:rPr lang="en-US" altLang="en-US" i="1" dirty="0">
                <a:solidFill>
                  <a:srgbClr val="000000"/>
                </a:solidFill>
              </a:rPr>
              <a:t>subscripts no longer have to be integers</a:t>
            </a:r>
            <a:r>
              <a:rPr lang="en-US" altLang="en-US" dirty="0">
                <a:solidFill>
                  <a:srgbClr val="000000"/>
                </a:solidFill>
              </a:rPr>
              <a:t>—characters, strings, floats or even objects of user-defined classes also could be used.</a:t>
            </a:r>
          </a:p>
        </p:txBody>
      </p:sp>
      <p:sp>
        <p:nvSpPr>
          <p:cNvPr id="798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9016539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10.10.1  </a:t>
            </a:r>
            <a:r>
              <a:rPr lang="en-US" dirty="0">
                <a:solidFill>
                  <a:srgbClr val="3380E6"/>
                </a:solidFill>
                <a:latin typeface="Arial"/>
              </a:rPr>
              <a:t>Using the </a:t>
            </a:r>
            <a:r>
              <a:rPr lang="en-US" dirty="0">
                <a:solidFill>
                  <a:srgbClr val="3380E6"/>
                </a:solidFill>
                <a:latin typeface="Consolas" panose="020B0609020204030204" pitchFamily="49" charset="0"/>
              </a:rPr>
              <a:t>Array</a:t>
            </a:r>
            <a:r>
              <a:rPr lang="en-US" dirty="0">
                <a:solidFill>
                  <a:srgbClr val="3380E6"/>
                </a:solidFill>
                <a:latin typeface="Arial"/>
              </a:rPr>
              <a:t> Class</a:t>
            </a:r>
          </a:p>
        </p:txBody>
      </p:sp>
      <p:sp>
        <p:nvSpPr>
          <p:cNvPr id="97283" name="Text Placeholder 2"/>
          <p:cNvSpPr>
            <a:spLocks noGrp="1"/>
          </p:cNvSpPr>
          <p:nvPr>
            <p:ph type="body" idx="1"/>
          </p:nvPr>
        </p:nvSpPr>
        <p:spPr/>
        <p:txBody>
          <a:bodyPr/>
          <a:lstStyle/>
          <a:p>
            <a:pPr eaLnBrk="1" hangingPunct="1">
              <a:lnSpc>
                <a:spcPct val="80000"/>
              </a:lnSpc>
            </a:pPr>
            <a:r>
              <a:rPr lang="en-US" altLang="en-US" sz="2400" dirty="0">
                <a:solidFill>
                  <a:srgbClr val="000000"/>
                </a:solidFill>
              </a:rPr>
              <a:t>Each </a:t>
            </a:r>
            <a:r>
              <a:rPr lang="en-US" altLang="en-US" sz="2400" dirty="0">
                <a:solidFill>
                  <a:srgbClr val="000000"/>
                </a:solidFill>
                <a:latin typeface="Consolas" panose="020B0609020204030204" pitchFamily="49" charset="0"/>
              </a:rPr>
              <a:t>Array</a:t>
            </a:r>
            <a:r>
              <a:rPr lang="en-US" altLang="en-US" sz="2400" dirty="0">
                <a:solidFill>
                  <a:srgbClr val="000000"/>
                </a:solidFill>
              </a:rPr>
              <a:t> object consists of a </a:t>
            </a:r>
            <a:r>
              <a:rPr lang="en-US" altLang="en-US" sz="2400" dirty="0">
                <a:solidFill>
                  <a:srgbClr val="000000"/>
                </a:solidFill>
                <a:latin typeface="Consolas" panose="020B0609020204030204" pitchFamily="49" charset="0"/>
              </a:rPr>
              <a:t>size</a:t>
            </a:r>
            <a:r>
              <a:rPr lang="en-US" altLang="en-US" sz="2400" dirty="0">
                <a:solidFill>
                  <a:srgbClr val="000000"/>
                </a:solidFill>
              </a:rPr>
              <a:t> member indicating the number of elements in the </a:t>
            </a:r>
            <a:r>
              <a:rPr lang="en-US" altLang="en-US" sz="2400" dirty="0">
                <a:solidFill>
                  <a:srgbClr val="000000"/>
                </a:solidFill>
                <a:latin typeface="Consolas" panose="020B0609020204030204" pitchFamily="49" charset="0"/>
              </a:rPr>
              <a:t>Array</a:t>
            </a:r>
            <a:r>
              <a:rPr lang="en-US" altLang="en-US" sz="2400" dirty="0">
                <a:solidFill>
                  <a:srgbClr val="000000"/>
                </a:solidFill>
              </a:rPr>
              <a:t> and an </a:t>
            </a:r>
            <a:r>
              <a:rPr lang="en-US" altLang="en-US" sz="2400" dirty="0" err="1">
                <a:solidFill>
                  <a:srgbClr val="000000"/>
                </a:solidFill>
                <a:latin typeface="Consolas" panose="020B0609020204030204" pitchFamily="49" charset="0"/>
              </a:rPr>
              <a:t>int</a:t>
            </a:r>
            <a:r>
              <a:rPr lang="en-US" altLang="en-US" sz="2400" dirty="0">
                <a:solidFill>
                  <a:srgbClr val="000000"/>
                </a:solidFill>
              </a:rPr>
              <a:t> pointer—</a:t>
            </a:r>
            <a:r>
              <a:rPr lang="en-US" altLang="en-US" sz="2400" dirty="0" err="1">
                <a:solidFill>
                  <a:srgbClr val="000000"/>
                </a:solidFill>
                <a:latin typeface="Consolas" panose="020B0609020204030204" pitchFamily="49" charset="0"/>
              </a:rPr>
              <a:t>ptr</a:t>
            </a:r>
            <a:r>
              <a:rPr lang="en-US" altLang="en-US" sz="2400" dirty="0">
                <a:solidFill>
                  <a:srgbClr val="000000"/>
                </a:solidFill>
              </a:rPr>
              <a:t>—that points to the dynamically allocated pointer-based array of integers managed by the </a:t>
            </a:r>
            <a:r>
              <a:rPr lang="en-US" altLang="en-US" sz="2400" dirty="0">
                <a:solidFill>
                  <a:srgbClr val="000000"/>
                </a:solidFill>
                <a:latin typeface="Consolas" panose="020B0609020204030204" pitchFamily="49" charset="0"/>
              </a:rPr>
              <a:t>Array</a:t>
            </a:r>
            <a:r>
              <a:rPr lang="en-US" altLang="en-US" sz="2400" dirty="0">
                <a:solidFill>
                  <a:srgbClr val="000000"/>
                </a:solidFill>
              </a:rPr>
              <a:t> object.</a:t>
            </a:r>
          </a:p>
          <a:p>
            <a:pPr eaLnBrk="1" hangingPunct="1">
              <a:lnSpc>
                <a:spcPct val="80000"/>
              </a:lnSpc>
            </a:pPr>
            <a:r>
              <a:rPr lang="en-US" altLang="en-US" sz="2400" dirty="0">
                <a:solidFill>
                  <a:srgbClr val="000000"/>
                </a:solidFill>
              </a:rPr>
              <a:t>When the compiler sees an expression like </a:t>
            </a:r>
            <a:r>
              <a:rPr lang="en-US" altLang="en-US" sz="2400" dirty="0" err="1">
                <a:solidFill>
                  <a:srgbClr val="000000"/>
                </a:solidFill>
                <a:latin typeface="Consolas" panose="020B0609020204030204" pitchFamily="49" charset="0"/>
              </a:rPr>
              <a:t>cout</a:t>
            </a:r>
            <a:r>
              <a:rPr lang="en-US" altLang="en-US" sz="2400" dirty="0">
                <a:solidFill>
                  <a:srgbClr val="000000"/>
                </a:solidFill>
              </a:rPr>
              <a:t> </a:t>
            </a:r>
            <a:r>
              <a:rPr lang="en-US" altLang="en-US" sz="2400" dirty="0">
                <a:solidFill>
                  <a:srgbClr val="000000"/>
                </a:solidFill>
                <a:latin typeface="Consolas" panose="020B0609020204030204" pitchFamily="49" charset="0"/>
              </a:rPr>
              <a:t>&lt;&lt;</a:t>
            </a:r>
            <a:r>
              <a:rPr lang="en-US" altLang="en-US" sz="2400" dirty="0">
                <a:solidFill>
                  <a:srgbClr val="000000"/>
                </a:solidFill>
              </a:rPr>
              <a:t> </a:t>
            </a:r>
            <a:r>
              <a:rPr lang="en-US" altLang="en-US" sz="2400" dirty="0" err="1">
                <a:solidFill>
                  <a:srgbClr val="000000"/>
                </a:solidFill>
                <a:latin typeface="Consolas" panose="020B0609020204030204" pitchFamily="49" charset="0"/>
              </a:rPr>
              <a:t>arrayObject</a:t>
            </a:r>
            <a:r>
              <a:rPr lang="en-US" altLang="en-US" sz="2400" dirty="0">
                <a:solidFill>
                  <a:srgbClr val="000000"/>
                </a:solidFill>
              </a:rPr>
              <a:t>, it invokes </a:t>
            </a:r>
            <a:r>
              <a:rPr lang="en-US" altLang="en-US" sz="2800" dirty="0">
                <a:solidFill>
                  <a:srgbClr val="000000"/>
                </a:solidFill>
              </a:rPr>
              <a:t>non-member </a:t>
            </a:r>
            <a:r>
              <a:rPr lang="en-US" altLang="en-US" sz="2400" dirty="0">
                <a:solidFill>
                  <a:srgbClr val="000000"/>
                </a:solidFill>
              </a:rPr>
              <a:t>function </a:t>
            </a:r>
            <a:r>
              <a:rPr lang="en-US" altLang="en-US" sz="2400" dirty="0">
                <a:solidFill>
                  <a:srgbClr val="000000"/>
                </a:solidFill>
                <a:latin typeface="Consolas" panose="020B0609020204030204" pitchFamily="49" charset="0"/>
              </a:rPr>
              <a:t>operator&lt;&lt;</a:t>
            </a:r>
            <a:r>
              <a:rPr lang="en-US" altLang="en-US" sz="2400" dirty="0">
                <a:solidFill>
                  <a:srgbClr val="000000"/>
                </a:solidFill>
              </a:rPr>
              <a:t> with the call </a:t>
            </a:r>
          </a:p>
          <a:p>
            <a:pPr lvl="2" eaLnBrk="1" hangingPunct="1">
              <a:lnSpc>
                <a:spcPct val="80000"/>
              </a:lnSpc>
            </a:pPr>
            <a:r>
              <a:rPr lang="en-US" altLang="en-US" sz="1800" dirty="0">
                <a:solidFill>
                  <a:srgbClr val="0000FF"/>
                </a:solidFill>
                <a:latin typeface="Consolas" panose="020B0609020204030204" pitchFamily="49" charset="0"/>
              </a:rPr>
              <a:t>operator</a:t>
            </a:r>
            <a:r>
              <a:rPr lang="en-US" altLang="en-US" sz="1800" dirty="0">
                <a:solidFill>
                  <a:srgbClr val="000000"/>
                </a:solidFill>
                <a:latin typeface="Consolas" panose="020B0609020204030204" pitchFamily="49" charset="0"/>
              </a:rPr>
              <a:t>&lt;&lt;(</a:t>
            </a:r>
            <a:r>
              <a:rPr lang="en-US" altLang="en-US" sz="1800" dirty="0" err="1">
                <a:solidFill>
                  <a:srgbClr val="000000"/>
                </a:solidFill>
                <a:latin typeface="Consolas" panose="020B0609020204030204" pitchFamily="49" charset="0"/>
              </a:rPr>
              <a:t>cout</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arrayObject</a:t>
            </a:r>
            <a:r>
              <a:rPr lang="en-US" altLang="en-US" sz="1800" dirty="0">
                <a:solidFill>
                  <a:srgbClr val="000000"/>
                </a:solidFill>
                <a:latin typeface="Consolas" panose="020B0609020204030204" pitchFamily="49" charset="0"/>
              </a:rPr>
              <a:t>)</a:t>
            </a:r>
          </a:p>
          <a:p>
            <a:pPr eaLnBrk="1" hangingPunct="1">
              <a:lnSpc>
                <a:spcPct val="80000"/>
              </a:lnSpc>
            </a:pPr>
            <a:r>
              <a:rPr lang="en-US" altLang="en-US" sz="2400" dirty="0">
                <a:solidFill>
                  <a:srgbClr val="000000"/>
                </a:solidFill>
              </a:rPr>
              <a:t>When the compiler sees an expression like </a:t>
            </a:r>
            <a:r>
              <a:rPr lang="en-US" altLang="en-US" sz="2400" dirty="0" err="1">
                <a:solidFill>
                  <a:srgbClr val="000000"/>
                </a:solidFill>
                <a:latin typeface="Consolas" panose="020B0609020204030204" pitchFamily="49" charset="0"/>
              </a:rPr>
              <a:t>cin</a:t>
            </a:r>
            <a:r>
              <a:rPr lang="en-US" altLang="en-US" sz="2400" dirty="0">
                <a:solidFill>
                  <a:srgbClr val="000000"/>
                </a:solidFill>
              </a:rPr>
              <a:t> </a:t>
            </a:r>
            <a:r>
              <a:rPr lang="en-US" altLang="en-US" sz="2400" dirty="0">
                <a:solidFill>
                  <a:srgbClr val="000000"/>
                </a:solidFill>
                <a:latin typeface="Consolas" panose="020B0609020204030204" pitchFamily="49" charset="0"/>
              </a:rPr>
              <a:t>&gt;&gt;</a:t>
            </a:r>
            <a:r>
              <a:rPr lang="en-US" altLang="en-US" sz="2400" dirty="0">
                <a:solidFill>
                  <a:srgbClr val="000000"/>
                </a:solidFill>
              </a:rPr>
              <a:t> </a:t>
            </a:r>
            <a:r>
              <a:rPr lang="en-US" altLang="en-US" sz="2400" dirty="0" err="1">
                <a:solidFill>
                  <a:srgbClr val="000000"/>
                </a:solidFill>
                <a:latin typeface="Consolas" panose="020B0609020204030204" pitchFamily="49" charset="0"/>
              </a:rPr>
              <a:t>arrayObject</a:t>
            </a:r>
            <a:r>
              <a:rPr lang="en-US" altLang="en-US" sz="2400" dirty="0">
                <a:solidFill>
                  <a:srgbClr val="000000"/>
                </a:solidFill>
              </a:rPr>
              <a:t>, it invokes </a:t>
            </a:r>
            <a:r>
              <a:rPr lang="en-US" altLang="en-US" sz="2800" dirty="0">
                <a:solidFill>
                  <a:srgbClr val="000000"/>
                </a:solidFill>
              </a:rPr>
              <a:t>non-member </a:t>
            </a:r>
            <a:r>
              <a:rPr lang="en-US" altLang="en-US" sz="2400" dirty="0">
                <a:solidFill>
                  <a:srgbClr val="000000"/>
                </a:solidFill>
              </a:rPr>
              <a:t>function </a:t>
            </a:r>
            <a:r>
              <a:rPr lang="en-US" altLang="en-US" sz="2400" dirty="0">
                <a:solidFill>
                  <a:srgbClr val="000000"/>
                </a:solidFill>
                <a:latin typeface="Consolas" panose="020B0609020204030204" pitchFamily="49" charset="0"/>
              </a:rPr>
              <a:t>operator&gt;&gt;</a:t>
            </a:r>
            <a:r>
              <a:rPr lang="en-US" altLang="en-US" sz="2400" dirty="0">
                <a:solidFill>
                  <a:srgbClr val="000000"/>
                </a:solidFill>
              </a:rPr>
              <a:t> with the call</a:t>
            </a:r>
          </a:p>
          <a:p>
            <a:pPr lvl="2" eaLnBrk="1" hangingPunct="1">
              <a:lnSpc>
                <a:spcPct val="80000"/>
              </a:lnSpc>
            </a:pPr>
            <a:r>
              <a:rPr lang="en-US" altLang="en-US" sz="1800" dirty="0">
                <a:solidFill>
                  <a:srgbClr val="0000FF"/>
                </a:solidFill>
                <a:latin typeface="Consolas" panose="020B0609020204030204" pitchFamily="49" charset="0"/>
              </a:rPr>
              <a:t>operator</a:t>
            </a:r>
            <a:r>
              <a:rPr lang="en-US" altLang="en-US" sz="1800" dirty="0">
                <a:solidFill>
                  <a:srgbClr val="000000"/>
                </a:solidFill>
                <a:latin typeface="Consolas" panose="020B0609020204030204" pitchFamily="49" charset="0"/>
              </a:rPr>
              <a:t>&gt;&gt;(</a:t>
            </a:r>
            <a:r>
              <a:rPr lang="en-US" altLang="en-US" sz="1800" dirty="0" err="1">
                <a:solidFill>
                  <a:srgbClr val="000000"/>
                </a:solidFill>
                <a:latin typeface="Consolas" panose="020B0609020204030204" pitchFamily="49" charset="0"/>
              </a:rPr>
              <a:t>cin</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arrayObject</a:t>
            </a:r>
            <a:r>
              <a:rPr lang="en-US" altLang="en-US" sz="1800" dirty="0">
                <a:solidFill>
                  <a:srgbClr val="000000"/>
                </a:solidFill>
                <a:latin typeface="Consolas" panose="020B0609020204030204" pitchFamily="49" charset="0"/>
              </a:rPr>
              <a:t>)</a:t>
            </a:r>
          </a:p>
          <a:p>
            <a:pPr eaLnBrk="1" hangingPunct="1">
              <a:lnSpc>
                <a:spcPct val="80000"/>
              </a:lnSpc>
            </a:pPr>
            <a:r>
              <a:rPr lang="en-US" altLang="en-US" sz="2400" dirty="0">
                <a:solidFill>
                  <a:srgbClr val="000000"/>
                </a:solidFill>
              </a:rPr>
              <a:t>These stream insertion and stream extraction operator functions cannot be members of class </a:t>
            </a:r>
            <a:r>
              <a:rPr lang="en-US" altLang="en-US" sz="2400" dirty="0">
                <a:solidFill>
                  <a:srgbClr val="000000"/>
                </a:solidFill>
                <a:latin typeface="Consolas" panose="020B0609020204030204" pitchFamily="49" charset="0"/>
              </a:rPr>
              <a:t>Array</a:t>
            </a:r>
            <a:r>
              <a:rPr lang="en-US" altLang="en-US" sz="2400" dirty="0">
                <a:solidFill>
                  <a:srgbClr val="000000"/>
                </a:solidFill>
              </a:rPr>
              <a:t>, because the </a:t>
            </a:r>
            <a:r>
              <a:rPr lang="en-US" altLang="en-US" sz="2400" dirty="0">
                <a:solidFill>
                  <a:srgbClr val="000000"/>
                </a:solidFill>
                <a:latin typeface="Consolas" panose="020B0609020204030204" pitchFamily="49" charset="0"/>
              </a:rPr>
              <a:t>Array</a:t>
            </a:r>
            <a:r>
              <a:rPr lang="en-US" altLang="en-US" sz="2400" dirty="0">
                <a:solidFill>
                  <a:srgbClr val="000000"/>
                </a:solidFill>
              </a:rPr>
              <a:t> object is always mentioned on the right side of the stream insertion operator and the stream extraction operator.</a:t>
            </a:r>
          </a:p>
        </p:txBody>
      </p:sp>
      <p:sp>
        <p:nvSpPr>
          <p:cNvPr id="809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7969559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98307" name="Text Placeholder 2"/>
          <p:cNvSpPr>
            <a:spLocks noGrp="1"/>
          </p:cNvSpPr>
          <p:nvPr>
            <p:ph type="body" idx="1"/>
          </p:nvPr>
        </p:nvSpPr>
        <p:spPr/>
        <p:txBody>
          <a:bodyPr/>
          <a:lstStyle/>
          <a:p>
            <a:pPr eaLnBrk="1" hangingPunct="1">
              <a:lnSpc>
                <a:spcPct val="80000"/>
              </a:lnSpc>
            </a:pPr>
            <a:r>
              <a:rPr lang="en-US" altLang="en-US" sz="3600" dirty="0">
                <a:solidFill>
                  <a:srgbClr val="000000"/>
                </a:solidFill>
              </a:rPr>
              <a:t>You might be tempted to replace the counter-controlled </a:t>
            </a:r>
            <a:r>
              <a:rPr lang="en-US" altLang="en-US" sz="3600" dirty="0">
                <a:solidFill>
                  <a:srgbClr val="000000"/>
                </a:solidFill>
                <a:latin typeface="Consolas" panose="020B0609020204030204" pitchFamily="49" charset="0"/>
              </a:rPr>
              <a:t>for</a:t>
            </a:r>
            <a:r>
              <a:rPr lang="en-US" altLang="en-US" sz="3600" dirty="0">
                <a:solidFill>
                  <a:srgbClr val="000000"/>
                </a:solidFill>
              </a:rPr>
              <a:t> statements in class </a:t>
            </a:r>
            <a:r>
              <a:rPr lang="en-US" altLang="en-US" sz="3600" dirty="0">
                <a:solidFill>
                  <a:srgbClr val="000000"/>
                </a:solidFill>
                <a:latin typeface="Consolas" panose="020B0609020204030204" pitchFamily="49" charset="0"/>
              </a:rPr>
              <a:t>Array</a:t>
            </a:r>
            <a:r>
              <a:rPr lang="en-US" altLang="en-US" sz="3600" dirty="0">
                <a:solidFill>
                  <a:srgbClr val="000000"/>
                </a:solidFill>
              </a:rPr>
              <a:t>’s implementation with the C++11 range-based for statement. </a:t>
            </a:r>
          </a:p>
          <a:p>
            <a:pPr eaLnBrk="1" hangingPunct="1">
              <a:lnSpc>
                <a:spcPct val="80000"/>
              </a:lnSpc>
            </a:pPr>
            <a:r>
              <a:rPr lang="en-US" altLang="en-US" sz="3600" dirty="0">
                <a:solidFill>
                  <a:srgbClr val="000000"/>
                </a:solidFill>
              </a:rPr>
              <a:t>Unfortunately, range-based </a:t>
            </a:r>
            <a:r>
              <a:rPr lang="en-US" altLang="en-US" sz="3600" dirty="0">
                <a:solidFill>
                  <a:srgbClr val="000000"/>
                </a:solidFill>
                <a:latin typeface="Consolas" panose="020B0609020204030204" pitchFamily="49" charset="0"/>
              </a:rPr>
              <a:t>for</a:t>
            </a:r>
            <a:r>
              <a:rPr lang="en-US" altLang="en-US" sz="3600" dirty="0">
                <a:solidFill>
                  <a:srgbClr val="000000"/>
                </a:solidFill>
              </a:rPr>
              <a:t> does </a:t>
            </a:r>
            <a:r>
              <a:rPr lang="en-US" altLang="en-US" sz="3600" i="1" dirty="0">
                <a:solidFill>
                  <a:srgbClr val="000000"/>
                </a:solidFill>
              </a:rPr>
              <a:t>not</a:t>
            </a:r>
            <a:r>
              <a:rPr lang="en-US" altLang="en-US" sz="3600" dirty="0">
                <a:solidFill>
                  <a:srgbClr val="000000"/>
                </a:solidFill>
              </a:rPr>
              <a:t> work with dynamically allocated built-in arrays. </a:t>
            </a:r>
          </a:p>
        </p:txBody>
      </p:sp>
      <p:sp>
        <p:nvSpPr>
          <p:cNvPr id="809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8767429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2329647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1425400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3210292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0941783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960439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4166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903754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3299816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7587876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04451" name="Text Placeholder 2"/>
          <p:cNvSpPr>
            <a:spLocks noGrp="1"/>
          </p:cNvSpPr>
          <p:nvPr>
            <p:ph type="body" idx="1"/>
          </p:nvPr>
        </p:nvSpPr>
        <p:spPr/>
        <p:txBody>
          <a:bodyPr/>
          <a:lstStyle/>
          <a:p>
            <a:pPr marL="109537" indent="0">
              <a:buNone/>
              <a:defRPr/>
            </a:pPr>
            <a:r>
              <a:rPr lang="en-US" b="1" i="1" dirty="0">
                <a:solidFill>
                  <a:srgbClr val="000000"/>
                </a:solidFill>
              </a:rPr>
              <a:t>Array Default Constructor</a:t>
            </a:r>
          </a:p>
          <a:p>
            <a:pPr eaLnBrk="1" hangingPunct="1">
              <a:defRPr/>
            </a:pPr>
            <a:r>
              <a:rPr lang="en-US" dirty="0">
                <a:solidFill>
                  <a:srgbClr val="000000"/>
                </a:solidFill>
              </a:rPr>
              <a:t>Line 13 of Fig. 10.10 declares the </a:t>
            </a:r>
            <a:r>
              <a:rPr lang="en-US" i="1" dirty="0">
                <a:solidFill>
                  <a:srgbClr val="000000"/>
                </a:solidFill>
              </a:rPr>
              <a:t>default constructor </a:t>
            </a:r>
            <a:r>
              <a:rPr lang="en-US" dirty="0">
                <a:solidFill>
                  <a:srgbClr val="000000"/>
                </a:solidFill>
              </a:rPr>
              <a:t>for the class and specifies a default size of 10 elements.</a:t>
            </a:r>
          </a:p>
          <a:p>
            <a:pPr eaLnBrk="1" hangingPunct="1">
              <a:defRPr/>
            </a:pPr>
            <a:r>
              <a:rPr lang="en-US" dirty="0">
                <a:solidFill>
                  <a:srgbClr val="000000"/>
                </a:solidFill>
              </a:rPr>
              <a:t>The default constructor (defined in Fig. 10.11, lines 14) validates and assigns the argument to data member </a:t>
            </a:r>
            <a:r>
              <a:rPr lang="en-US" dirty="0">
                <a:solidFill>
                  <a:srgbClr val="000000"/>
                </a:solidFill>
                <a:latin typeface="Consolas" panose="020B0609020204030204" pitchFamily="49" charset="0"/>
              </a:rPr>
              <a:t>size</a:t>
            </a:r>
            <a:r>
              <a:rPr lang="en-US" dirty="0">
                <a:solidFill>
                  <a:srgbClr val="000000"/>
                </a:solidFill>
              </a:rPr>
              <a:t>, uses </a:t>
            </a:r>
            <a:r>
              <a:rPr lang="en-US" dirty="0">
                <a:solidFill>
                  <a:srgbClr val="000000"/>
                </a:solidFill>
                <a:latin typeface="Consolas" panose="020B0609020204030204" pitchFamily="49" charset="0"/>
              </a:rPr>
              <a:t>new</a:t>
            </a:r>
            <a:r>
              <a:rPr lang="en-US" dirty="0">
                <a:solidFill>
                  <a:srgbClr val="000000"/>
                </a:solidFill>
              </a:rPr>
              <a:t> to obtain the memory for the internal pointer-based representation of this </a:t>
            </a:r>
            <a:r>
              <a:rPr lang="en-US" dirty="0">
                <a:solidFill>
                  <a:srgbClr val="000000"/>
                </a:solidFill>
                <a:latin typeface="Consolas" panose="020B0609020204030204" pitchFamily="49" charset="0"/>
              </a:rPr>
              <a:t>Array</a:t>
            </a:r>
            <a:r>
              <a:rPr lang="en-US" dirty="0">
                <a:solidFill>
                  <a:srgbClr val="000000"/>
                </a:solidFill>
              </a:rPr>
              <a:t> and assigns the pointer returned by </a:t>
            </a:r>
            <a:r>
              <a:rPr lang="en-US" dirty="0">
                <a:solidFill>
                  <a:srgbClr val="000000"/>
                </a:solidFill>
                <a:latin typeface="Consolas" panose="020B0609020204030204" pitchFamily="49" charset="0"/>
              </a:rPr>
              <a:t>new</a:t>
            </a:r>
            <a:r>
              <a:rPr lang="en-US" dirty="0">
                <a:solidFill>
                  <a:srgbClr val="000000"/>
                </a:solidFill>
              </a:rPr>
              <a:t> to data member </a:t>
            </a:r>
            <a:r>
              <a:rPr lang="en-US" dirty="0">
                <a:solidFill>
                  <a:srgbClr val="000000"/>
                </a:solidFill>
                <a:latin typeface="Consolas" panose="020B0609020204030204" pitchFamily="49" charset="0"/>
              </a:rPr>
              <a:t>ptr</a:t>
            </a:r>
            <a:r>
              <a:rPr lang="en-US" dirty="0">
                <a:solidFill>
                  <a:srgbClr val="000000"/>
                </a:solidFill>
              </a:rPr>
              <a:t>.</a:t>
            </a:r>
          </a:p>
          <a:p>
            <a:pPr eaLnBrk="1" hangingPunct="1">
              <a:defRPr/>
            </a:pPr>
            <a:r>
              <a:rPr lang="en-US" dirty="0">
                <a:solidFill>
                  <a:srgbClr val="000000"/>
                </a:solidFill>
              </a:rPr>
              <a:t>Then the constructor uses a </a:t>
            </a:r>
            <a:r>
              <a:rPr lang="en-US" dirty="0">
                <a:solidFill>
                  <a:srgbClr val="000000"/>
                </a:solidFill>
                <a:latin typeface="Consolas" panose="020B0609020204030204" pitchFamily="49" charset="0"/>
              </a:rPr>
              <a:t>for</a:t>
            </a:r>
            <a:r>
              <a:rPr lang="en-US" dirty="0">
                <a:solidFill>
                  <a:srgbClr val="000000"/>
                </a:solidFill>
              </a:rPr>
              <a:t> statement to set all the elements of the array to zero.</a:t>
            </a:r>
          </a:p>
        </p:txBody>
      </p:sp>
      <p:sp>
        <p:nvSpPr>
          <p:cNvPr id="819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2638467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05475" name="Text Placeholder 2"/>
          <p:cNvSpPr>
            <a:spLocks noGrp="1"/>
          </p:cNvSpPr>
          <p:nvPr>
            <p:ph type="body" idx="1"/>
          </p:nvPr>
        </p:nvSpPr>
        <p:spPr>
          <a:xfrm>
            <a:off x="609600" y="1219201"/>
            <a:ext cx="10972800" cy="4525963"/>
          </a:xfrm>
        </p:spPr>
        <p:txBody>
          <a:bodyPr/>
          <a:lstStyle/>
          <a:p>
            <a:pPr marL="109537" indent="0">
              <a:lnSpc>
                <a:spcPct val="80000"/>
              </a:lnSpc>
              <a:buNone/>
              <a:defRPr/>
            </a:pPr>
            <a:r>
              <a:rPr lang="en-US" sz="2500" b="1" i="1" dirty="0">
                <a:solidFill>
                  <a:srgbClr val="000000"/>
                </a:solidFill>
              </a:rPr>
              <a:t>Array Copy Constructor</a:t>
            </a:r>
          </a:p>
          <a:p>
            <a:pPr eaLnBrk="1" hangingPunct="1">
              <a:lnSpc>
                <a:spcPct val="80000"/>
              </a:lnSpc>
              <a:defRPr/>
            </a:pPr>
            <a:r>
              <a:rPr lang="en-US" sz="2500" dirty="0">
                <a:solidFill>
                  <a:srgbClr val="000000"/>
                </a:solidFill>
              </a:rPr>
              <a:t>Line 14 of Fig. 10.10 declares a </a:t>
            </a:r>
            <a:r>
              <a:rPr lang="en-US" sz="2500" i="1" dirty="0">
                <a:solidFill>
                  <a:srgbClr val="000000"/>
                </a:solidFill>
              </a:rPr>
              <a:t>copy constructor </a:t>
            </a:r>
            <a:r>
              <a:rPr lang="en-US" sz="2500" dirty="0">
                <a:solidFill>
                  <a:srgbClr val="000000"/>
                </a:solidFill>
              </a:rPr>
              <a:t>(defined in Fig. 10.11, lines 18–23) that initializes an </a:t>
            </a:r>
            <a:r>
              <a:rPr lang="en-US" sz="2500" dirty="0">
                <a:solidFill>
                  <a:srgbClr val="000000"/>
                </a:solidFill>
                <a:latin typeface="Consolas" panose="020B0609020204030204" pitchFamily="49" charset="0"/>
              </a:rPr>
              <a:t>Array</a:t>
            </a:r>
            <a:r>
              <a:rPr lang="en-US" sz="2500" dirty="0">
                <a:solidFill>
                  <a:srgbClr val="000000"/>
                </a:solidFill>
              </a:rPr>
              <a:t> by making a copy of an existing </a:t>
            </a:r>
            <a:r>
              <a:rPr lang="en-US" sz="2500" dirty="0">
                <a:solidFill>
                  <a:srgbClr val="000000"/>
                </a:solidFill>
                <a:latin typeface="Consolas" panose="020B0609020204030204" pitchFamily="49" charset="0"/>
              </a:rPr>
              <a:t>Array</a:t>
            </a:r>
            <a:r>
              <a:rPr lang="en-US" sz="2500" dirty="0">
                <a:solidFill>
                  <a:srgbClr val="000000"/>
                </a:solidFill>
              </a:rPr>
              <a:t> object.</a:t>
            </a:r>
          </a:p>
          <a:p>
            <a:pPr eaLnBrk="1" hangingPunct="1">
              <a:lnSpc>
                <a:spcPct val="80000"/>
              </a:lnSpc>
              <a:defRPr/>
            </a:pPr>
            <a:r>
              <a:rPr lang="en-US" sz="2500" i="1" dirty="0">
                <a:solidFill>
                  <a:srgbClr val="000000"/>
                </a:solidFill>
              </a:rPr>
              <a:t>Such copying must be done carefully to avoid the pitfall of leaving both </a:t>
            </a:r>
            <a:r>
              <a:rPr lang="en-US" sz="2500" i="1" dirty="0">
                <a:solidFill>
                  <a:srgbClr val="000000"/>
                </a:solidFill>
                <a:latin typeface="Consolas" panose="020B0609020204030204" pitchFamily="49" charset="0"/>
              </a:rPr>
              <a:t>Array</a:t>
            </a:r>
            <a:r>
              <a:rPr lang="en-US" sz="2500" i="1" dirty="0">
                <a:solidFill>
                  <a:srgbClr val="000000"/>
                </a:solidFill>
              </a:rPr>
              <a:t> objects pointing to the same dynamically allocated memory.</a:t>
            </a:r>
          </a:p>
          <a:p>
            <a:pPr eaLnBrk="1" hangingPunct="1">
              <a:lnSpc>
                <a:spcPct val="80000"/>
              </a:lnSpc>
              <a:defRPr/>
            </a:pPr>
            <a:r>
              <a:rPr lang="en-US" sz="2500" dirty="0">
                <a:solidFill>
                  <a:srgbClr val="000000"/>
                </a:solidFill>
              </a:rPr>
              <a:t>This is exactly the problem that would occur with default memberwise copying, if the compiler is allowed to define a default copy constructor for this class.</a:t>
            </a:r>
          </a:p>
          <a:p>
            <a:pPr eaLnBrk="1" hangingPunct="1">
              <a:lnSpc>
                <a:spcPct val="80000"/>
              </a:lnSpc>
              <a:defRPr/>
            </a:pPr>
            <a:r>
              <a:rPr lang="en-US" sz="2500" dirty="0">
                <a:solidFill>
                  <a:srgbClr val="000000"/>
                </a:solidFill>
              </a:rPr>
              <a:t>Copy constructors are invoked whenever a copy of an object is needed, such as in passing an object by value to a function, returning an object by value from a function or initializing an object with a copy of another object of the same class.</a:t>
            </a:r>
          </a:p>
        </p:txBody>
      </p:sp>
      <p:sp>
        <p:nvSpPr>
          <p:cNvPr id="829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18486272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09571"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The copy constructor for </a:t>
            </a:r>
            <a:r>
              <a:rPr lang="en-US" altLang="en-US" sz="2800" dirty="0">
                <a:solidFill>
                  <a:srgbClr val="000000"/>
                </a:solidFill>
                <a:latin typeface="Consolas" panose="020B0609020204030204" pitchFamily="49" charset="0"/>
              </a:rPr>
              <a:t>Array</a:t>
            </a:r>
            <a:r>
              <a:rPr lang="en-US" altLang="en-US" sz="2800" dirty="0">
                <a:solidFill>
                  <a:srgbClr val="000000"/>
                </a:solidFill>
              </a:rPr>
              <a:t> copies the </a:t>
            </a:r>
            <a:r>
              <a:rPr lang="en-US" altLang="en-US" sz="2800" dirty="0">
                <a:solidFill>
                  <a:srgbClr val="000000"/>
                </a:solidFill>
                <a:latin typeface="Consolas" panose="020B0609020204030204" pitchFamily="49" charset="0"/>
              </a:rPr>
              <a:t>size</a:t>
            </a:r>
            <a:r>
              <a:rPr lang="en-US" altLang="en-US" sz="2800" dirty="0">
                <a:solidFill>
                  <a:srgbClr val="000000"/>
                </a:solidFill>
              </a:rPr>
              <a:t> of the initializer </a:t>
            </a:r>
            <a:r>
              <a:rPr lang="en-US" altLang="en-US" sz="2800" dirty="0">
                <a:solidFill>
                  <a:srgbClr val="000000"/>
                </a:solidFill>
                <a:latin typeface="Consolas" panose="020B0609020204030204" pitchFamily="49" charset="0"/>
              </a:rPr>
              <a:t>Array</a:t>
            </a:r>
            <a:r>
              <a:rPr lang="en-US" altLang="en-US" sz="2800" dirty="0">
                <a:solidFill>
                  <a:srgbClr val="000000"/>
                </a:solidFill>
              </a:rPr>
              <a:t> into data member </a:t>
            </a:r>
            <a:r>
              <a:rPr lang="en-US" altLang="en-US" sz="2800" dirty="0">
                <a:solidFill>
                  <a:srgbClr val="000000"/>
                </a:solidFill>
                <a:latin typeface="Consolas" panose="020B0609020204030204" pitchFamily="49" charset="0"/>
              </a:rPr>
              <a:t>size</a:t>
            </a:r>
            <a:r>
              <a:rPr lang="en-US" altLang="en-US" sz="2800" dirty="0">
                <a:solidFill>
                  <a:srgbClr val="000000"/>
                </a:solidFill>
              </a:rPr>
              <a:t>, uses </a:t>
            </a:r>
            <a:r>
              <a:rPr lang="en-US" altLang="en-US" sz="2800" dirty="0">
                <a:solidFill>
                  <a:srgbClr val="000000"/>
                </a:solidFill>
                <a:latin typeface="Consolas" panose="020B0609020204030204" pitchFamily="49" charset="0"/>
              </a:rPr>
              <a:t>new</a:t>
            </a:r>
            <a:r>
              <a:rPr lang="en-US" altLang="en-US" sz="2800" dirty="0">
                <a:solidFill>
                  <a:srgbClr val="000000"/>
                </a:solidFill>
              </a:rPr>
              <a:t> to obtain the memory for the internal pointer-based representation of this </a:t>
            </a:r>
            <a:r>
              <a:rPr lang="en-US" altLang="en-US" sz="2800" dirty="0">
                <a:solidFill>
                  <a:srgbClr val="000000"/>
                </a:solidFill>
                <a:latin typeface="Consolas" panose="020B0609020204030204" pitchFamily="49" charset="0"/>
              </a:rPr>
              <a:t>Array</a:t>
            </a:r>
            <a:r>
              <a:rPr lang="en-US" altLang="en-US" sz="2800" dirty="0">
                <a:solidFill>
                  <a:srgbClr val="000000"/>
                </a:solidFill>
              </a:rPr>
              <a:t> and assigns the pointer returned by </a:t>
            </a:r>
            <a:r>
              <a:rPr lang="en-US" altLang="en-US" sz="2800" dirty="0">
                <a:solidFill>
                  <a:srgbClr val="000000"/>
                </a:solidFill>
                <a:latin typeface="Consolas" panose="020B0609020204030204" pitchFamily="49" charset="0"/>
              </a:rPr>
              <a:t>new</a:t>
            </a:r>
            <a:r>
              <a:rPr lang="en-US" altLang="en-US" sz="2800" dirty="0">
                <a:solidFill>
                  <a:srgbClr val="000000"/>
                </a:solidFill>
              </a:rPr>
              <a:t> to data member </a:t>
            </a:r>
            <a:r>
              <a:rPr lang="en-US" altLang="en-US" sz="2800" dirty="0" err="1">
                <a:solidFill>
                  <a:srgbClr val="000000"/>
                </a:solidFill>
                <a:latin typeface="Consolas" panose="020B0609020204030204" pitchFamily="49" charset="0"/>
              </a:rPr>
              <a:t>ptr</a:t>
            </a:r>
            <a:r>
              <a:rPr lang="en-US" altLang="en-US" sz="2800" dirty="0">
                <a:solidFill>
                  <a:srgbClr val="000000"/>
                </a:solidFill>
              </a:rPr>
              <a:t>. </a:t>
            </a:r>
          </a:p>
          <a:p>
            <a:pPr eaLnBrk="1" hangingPunct="1">
              <a:lnSpc>
                <a:spcPct val="90000"/>
              </a:lnSpc>
            </a:pPr>
            <a:r>
              <a:rPr lang="en-US" altLang="en-US" sz="2800" dirty="0">
                <a:solidFill>
                  <a:srgbClr val="000000"/>
                </a:solidFill>
              </a:rPr>
              <a:t>Then the copy constructor uses a </a:t>
            </a:r>
            <a:r>
              <a:rPr lang="en-US" altLang="en-US" sz="2800" dirty="0">
                <a:solidFill>
                  <a:srgbClr val="000000"/>
                </a:solidFill>
                <a:latin typeface="Consolas" panose="020B0609020204030204" pitchFamily="49" charset="0"/>
              </a:rPr>
              <a:t>for</a:t>
            </a:r>
            <a:r>
              <a:rPr lang="en-US" altLang="en-US" sz="2800" dirty="0">
                <a:solidFill>
                  <a:srgbClr val="000000"/>
                </a:solidFill>
              </a:rPr>
              <a:t> statement to copy all the elements of the initializer </a:t>
            </a:r>
            <a:r>
              <a:rPr lang="en-US" altLang="en-US" sz="2800" dirty="0">
                <a:solidFill>
                  <a:srgbClr val="000000"/>
                </a:solidFill>
                <a:latin typeface="Consolas" panose="020B0609020204030204" pitchFamily="49" charset="0"/>
              </a:rPr>
              <a:t>Array</a:t>
            </a:r>
            <a:r>
              <a:rPr lang="en-US" altLang="en-US" sz="2800" dirty="0">
                <a:solidFill>
                  <a:srgbClr val="000000"/>
                </a:solidFill>
              </a:rPr>
              <a:t> into the new </a:t>
            </a:r>
            <a:r>
              <a:rPr lang="en-US" altLang="en-US" sz="2800" dirty="0">
                <a:solidFill>
                  <a:srgbClr val="000000"/>
                </a:solidFill>
                <a:latin typeface="Consolas" panose="020B0609020204030204" pitchFamily="49" charset="0"/>
              </a:rPr>
              <a:t>Array</a:t>
            </a:r>
            <a:r>
              <a:rPr lang="en-US" altLang="en-US" sz="2800" dirty="0">
                <a:solidFill>
                  <a:srgbClr val="000000"/>
                </a:solidFill>
              </a:rPr>
              <a:t> object.</a:t>
            </a:r>
          </a:p>
          <a:p>
            <a:pPr eaLnBrk="1" hangingPunct="1">
              <a:lnSpc>
                <a:spcPct val="90000"/>
              </a:lnSpc>
            </a:pPr>
            <a:r>
              <a:rPr lang="en-US" altLang="en-US" sz="2800" dirty="0">
                <a:solidFill>
                  <a:srgbClr val="000000"/>
                </a:solidFill>
              </a:rPr>
              <a:t>An object of a class can look at the </a:t>
            </a:r>
            <a:r>
              <a:rPr lang="en-US" altLang="en-US" sz="2800" dirty="0">
                <a:solidFill>
                  <a:srgbClr val="000000"/>
                </a:solidFill>
                <a:latin typeface="Consolas" panose="020B0609020204030204" pitchFamily="49" charset="0"/>
              </a:rPr>
              <a:t>private</a:t>
            </a:r>
            <a:r>
              <a:rPr lang="en-US" altLang="en-US" sz="2800" dirty="0">
                <a:solidFill>
                  <a:srgbClr val="000000"/>
                </a:solidFill>
              </a:rPr>
              <a:t> data of any other object of that class (using a handle that indicates which object to access).</a:t>
            </a:r>
          </a:p>
        </p:txBody>
      </p:sp>
      <p:sp>
        <p:nvSpPr>
          <p:cNvPr id="8602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37452473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1525"/>
            <a:ext cx="12192000" cy="277336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459765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7475"/>
            <a:ext cx="12192000" cy="662146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6494819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10595" name="Text Placeholder 2"/>
          <p:cNvSpPr>
            <a:spLocks noGrp="1"/>
          </p:cNvSpPr>
          <p:nvPr>
            <p:ph type="body" idx="1"/>
          </p:nvPr>
        </p:nvSpPr>
        <p:spPr/>
        <p:txBody>
          <a:bodyPr/>
          <a:lstStyle/>
          <a:p>
            <a:pPr marL="109537" indent="0">
              <a:buNone/>
              <a:defRPr/>
            </a:pPr>
            <a:r>
              <a:rPr lang="en-US" sz="3200" b="1" i="1" dirty="0">
                <a:solidFill>
                  <a:srgbClr val="000000"/>
                </a:solidFill>
              </a:rPr>
              <a:t>Array Destructor</a:t>
            </a:r>
          </a:p>
          <a:p>
            <a:pPr eaLnBrk="1" hangingPunct="1">
              <a:defRPr/>
            </a:pPr>
            <a:r>
              <a:rPr lang="en-US" sz="3200" dirty="0">
                <a:solidFill>
                  <a:srgbClr val="000000"/>
                </a:solidFill>
              </a:rPr>
              <a:t>Line 15 of Fig. 10.10 declares the class’s destructor (defined in Fig. 10.11, lines 26–28).</a:t>
            </a:r>
          </a:p>
          <a:p>
            <a:pPr eaLnBrk="1" hangingPunct="1">
              <a:defRPr/>
            </a:pPr>
            <a:r>
              <a:rPr lang="en-US" sz="3200" dirty="0">
                <a:solidFill>
                  <a:srgbClr val="000000"/>
                </a:solidFill>
              </a:rPr>
              <a:t>The destructor is invoked when an object of class </a:t>
            </a:r>
            <a:r>
              <a:rPr lang="en-US" sz="3200" dirty="0">
                <a:solidFill>
                  <a:srgbClr val="000000"/>
                </a:solidFill>
                <a:latin typeface="Consolas" panose="020B0609020204030204" pitchFamily="49" charset="0"/>
              </a:rPr>
              <a:t>Array</a:t>
            </a:r>
            <a:r>
              <a:rPr lang="en-US" sz="3200" dirty="0">
                <a:solidFill>
                  <a:srgbClr val="000000"/>
                </a:solidFill>
              </a:rPr>
              <a:t> goes out of scope.</a:t>
            </a:r>
          </a:p>
          <a:p>
            <a:pPr eaLnBrk="1" hangingPunct="1">
              <a:defRPr/>
            </a:pPr>
            <a:r>
              <a:rPr lang="en-US" sz="3200" dirty="0">
                <a:solidFill>
                  <a:srgbClr val="000000"/>
                </a:solidFill>
              </a:rPr>
              <a:t>The destructor uses </a:t>
            </a:r>
            <a:r>
              <a:rPr lang="en-US" sz="3200" dirty="0">
                <a:solidFill>
                  <a:srgbClr val="000000"/>
                </a:solidFill>
                <a:latin typeface="Consolas" panose="020B0609020204030204" pitchFamily="49" charset="0"/>
              </a:rPr>
              <a:t>delete</a:t>
            </a:r>
            <a:r>
              <a:rPr lang="en-US" sz="3200" dirty="0">
                <a:solidFill>
                  <a:srgbClr val="000000"/>
                </a:solidFill>
              </a:rPr>
              <a:t> </a:t>
            </a:r>
            <a:r>
              <a:rPr lang="en-US" sz="3200" dirty="0">
                <a:solidFill>
                  <a:srgbClr val="000000"/>
                </a:solidFill>
                <a:latin typeface="Consolas" panose="020B0609020204030204" pitchFamily="49" charset="0"/>
              </a:rPr>
              <a:t>[]</a:t>
            </a:r>
            <a:r>
              <a:rPr lang="en-US" sz="3200" dirty="0">
                <a:solidFill>
                  <a:srgbClr val="000000"/>
                </a:solidFill>
              </a:rPr>
              <a:t> to release the memory allocated dynamically by </a:t>
            </a:r>
            <a:r>
              <a:rPr lang="en-US" sz="3200" dirty="0">
                <a:solidFill>
                  <a:srgbClr val="000000"/>
                </a:solidFill>
                <a:latin typeface="Consolas" panose="020B0609020204030204" pitchFamily="49" charset="0"/>
              </a:rPr>
              <a:t>new</a:t>
            </a:r>
            <a:r>
              <a:rPr lang="en-US" sz="3200" dirty="0">
                <a:solidFill>
                  <a:srgbClr val="000000"/>
                </a:solidFill>
              </a:rPr>
              <a:t> in the constructor.</a:t>
            </a:r>
          </a:p>
        </p:txBody>
      </p:sp>
      <p:sp>
        <p:nvSpPr>
          <p:cNvPr id="880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5121438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7275" y="0"/>
            <a:ext cx="1007745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889624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p>
        </p:txBody>
      </p:sp>
      <p:sp>
        <p:nvSpPr>
          <p:cNvPr id="112643" name="Text Placeholder 2"/>
          <p:cNvSpPr>
            <a:spLocks noGrp="1"/>
          </p:cNvSpPr>
          <p:nvPr>
            <p:ph type="body" idx="1"/>
          </p:nvPr>
        </p:nvSpPr>
        <p:spPr>
          <a:xfrm>
            <a:off x="609599" y="1219201"/>
            <a:ext cx="10972801" cy="4525963"/>
          </a:xfrm>
        </p:spPr>
        <p:txBody>
          <a:bodyPr/>
          <a:lstStyle/>
          <a:p>
            <a:pPr marL="109537" indent="0">
              <a:lnSpc>
                <a:spcPct val="90000"/>
              </a:lnSpc>
              <a:buNone/>
              <a:defRPr/>
            </a:pPr>
            <a:r>
              <a:rPr lang="en-US" sz="2500" b="1" i="1" dirty="0">
                <a:solidFill>
                  <a:srgbClr val="000000"/>
                </a:solidFill>
              </a:rPr>
              <a:t>Overloaded Assignment Operator</a:t>
            </a:r>
          </a:p>
          <a:p>
            <a:pPr eaLnBrk="1" hangingPunct="1">
              <a:lnSpc>
                <a:spcPct val="90000"/>
              </a:lnSpc>
              <a:defRPr/>
            </a:pPr>
            <a:r>
              <a:rPr lang="en-US" sz="2500" dirty="0">
                <a:solidFill>
                  <a:srgbClr val="000000"/>
                </a:solidFill>
              </a:rPr>
              <a:t>Line 18 of Fig. 10.10 declares the overloaded assignment operator function for the class.</a:t>
            </a:r>
          </a:p>
          <a:p>
            <a:pPr eaLnBrk="1" hangingPunct="1">
              <a:lnSpc>
                <a:spcPct val="90000"/>
              </a:lnSpc>
              <a:defRPr/>
            </a:pPr>
            <a:r>
              <a:rPr lang="en-US" sz="2500" dirty="0">
                <a:solidFill>
                  <a:srgbClr val="000000"/>
                </a:solidFill>
              </a:rPr>
              <a:t>When the compiler sees the expression </a:t>
            </a:r>
            <a:r>
              <a:rPr lang="en-US" sz="2500" dirty="0">
                <a:solidFill>
                  <a:srgbClr val="000000"/>
                </a:solidFill>
                <a:latin typeface="Consolas" panose="020B0609020204030204" pitchFamily="49" charset="0"/>
              </a:rPr>
              <a:t>integers1</a:t>
            </a:r>
            <a:r>
              <a:rPr lang="en-US" sz="2500" dirty="0">
                <a:solidFill>
                  <a:srgbClr val="000000"/>
                </a:solidFill>
              </a:rPr>
              <a:t> </a:t>
            </a:r>
            <a:r>
              <a:rPr lang="en-US" sz="2500" dirty="0">
                <a:solidFill>
                  <a:srgbClr val="000000"/>
                </a:solidFill>
                <a:latin typeface="Consolas" panose="020B0609020204030204" pitchFamily="49" charset="0"/>
              </a:rPr>
              <a:t>=</a:t>
            </a:r>
            <a:r>
              <a:rPr lang="en-US" sz="2500" dirty="0">
                <a:solidFill>
                  <a:srgbClr val="000000"/>
                </a:solidFill>
              </a:rPr>
              <a:t> </a:t>
            </a:r>
            <a:r>
              <a:rPr lang="en-US" sz="2500" dirty="0">
                <a:solidFill>
                  <a:srgbClr val="000000"/>
                </a:solidFill>
                <a:latin typeface="Consolas" panose="020B0609020204030204" pitchFamily="49" charset="0"/>
              </a:rPr>
              <a:t>integers2</a:t>
            </a:r>
            <a:r>
              <a:rPr lang="en-US" sz="2500" dirty="0">
                <a:solidFill>
                  <a:srgbClr val="000000"/>
                </a:solidFill>
              </a:rPr>
              <a:t> in line 44of Fig. 10.9, the compiler invokes member function </a:t>
            </a:r>
            <a:r>
              <a:rPr lang="en-US" sz="2500" dirty="0">
                <a:solidFill>
                  <a:srgbClr val="000000"/>
                </a:solidFill>
                <a:latin typeface="Consolas" panose="020B0609020204030204" pitchFamily="49" charset="0"/>
              </a:rPr>
              <a:t>operator=</a:t>
            </a:r>
            <a:r>
              <a:rPr lang="en-US" sz="2500" dirty="0">
                <a:solidFill>
                  <a:srgbClr val="000000"/>
                </a:solidFill>
              </a:rPr>
              <a:t> with the call</a:t>
            </a:r>
          </a:p>
          <a:p>
            <a:pPr lvl="2" eaLnBrk="1" hangingPunct="1">
              <a:lnSpc>
                <a:spcPct val="90000"/>
              </a:lnSpc>
              <a:defRPr/>
            </a:pPr>
            <a:r>
              <a:rPr lang="en-US" sz="1900" dirty="0">
                <a:solidFill>
                  <a:srgbClr val="000000"/>
                </a:solidFill>
                <a:latin typeface="Consolas" panose="020B0609020204030204" pitchFamily="49" charset="0"/>
              </a:rPr>
              <a:t>integers1.</a:t>
            </a:r>
            <a:r>
              <a:rPr lang="en-US" sz="1900" dirty="0">
                <a:solidFill>
                  <a:srgbClr val="0000FF"/>
                </a:solidFill>
                <a:latin typeface="Consolas" panose="020B0609020204030204" pitchFamily="49" charset="0"/>
              </a:rPr>
              <a:t>operator</a:t>
            </a:r>
            <a:r>
              <a:rPr lang="en-US" sz="1900" dirty="0">
                <a:solidFill>
                  <a:srgbClr val="000000"/>
                </a:solidFill>
                <a:latin typeface="Consolas" panose="020B0609020204030204" pitchFamily="49" charset="0"/>
              </a:rPr>
              <a:t>=(integers2)</a:t>
            </a:r>
          </a:p>
          <a:p>
            <a:pPr eaLnBrk="1" hangingPunct="1">
              <a:lnSpc>
                <a:spcPct val="90000"/>
              </a:lnSpc>
              <a:defRPr/>
            </a:pPr>
            <a:r>
              <a:rPr lang="en-US" sz="2500" dirty="0">
                <a:solidFill>
                  <a:srgbClr val="000000"/>
                </a:solidFill>
              </a:rPr>
              <a:t>Member function </a:t>
            </a:r>
            <a:r>
              <a:rPr lang="en-US" sz="2500" dirty="0">
                <a:solidFill>
                  <a:srgbClr val="000000"/>
                </a:solidFill>
                <a:latin typeface="Consolas" panose="020B0609020204030204" pitchFamily="49" charset="0"/>
              </a:rPr>
              <a:t>operator=</a:t>
            </a:r>
            <a:r>
              <a:rPr lang="en-US" sz="2500" dirty="0">
                <a:solidFill>
                  <a:srgbClr val="000000"/>
                </a:solidFill>
              </a:rPr>
              <a:t>’s implementation (Fig. 10.11, lines 37–53) tests for </a:t>
            </a:r>
            <a:r>
              <a:rPr lang="en-US" sz="2500" dirty="0">
                <a:solidFill>
                  <a:srgbClr val="0000FF"/>
                </a:solidFill>
              </a:rPr>
              <a:t>self-assignment</a:t>
            </a:r>
            <a:r>
              <a:rPr lang="en-US" sz="2500" dirty="0">
                <a:solidFill>
                  <a:srgbClr val="000000"/>
                </a:solidFill>
              </a:rPr>
              <a:t> in which an </a:t>
            </a:r>
            <a:r>
              <a:rPr lang="en-US" sz="2500" dirty="0">
                <a:solidFill>
                  <a:srgbClr val="000000"/>
                </a:solidFill>
                <a:latin typeface="Consolas" panose="020B0609020204030204" pitchFamily="49" charset="0"/>
              </a:rPr>
              <a:t>Array</a:t>
            </a:r>
            <a:r>
              <a:rPr lang="en-US" sz="2500" dirty="0">
                <a:solidFill>
                  <a:srgbClr val="000000"/>
                </a:solidFill>
              </a:rPr>
              <a:t> object is being assigned to itself.</a:t>
            </a:r>
          </a:p>
          <a:p>
            <a:pPr eaLnBrk="1" hangingPunct="1">
              <a:lnSpc>
                <a:spcPct val="90000"/>
              </a:lnSpc>
              <a:defRPr/>
            </a:pPr>
            <a:r>
              <a:rPr lang="en-US" sz="2500" dirty="0">
                <a:solidFill>
                  <a:srgbClr val="000000"/>
                </a:solidFill>
              </a:rPr>
              <a:t>When </a:t>
            </a:r>
            <a:r>
              <a:rPr lang="en-US" sz="2500" dirty="0">
                <a:solidFill>
                  <a:srgbClr val="000000"/>
                </a:solidFill>
                <a:latin typeface="Consolas" panose="020B0609020204030204" pitchFamily="49" charset="0"/>
              </a:rPr>
              <a:t>this</a:t>
            </a:r>
            <a:r>
              <a:rPr lang="en-US" sz="2500" dirty="0">
                <a:solidFill>
                  <a:srgbClr val="000000"/>
                </a:solidFill>
              </a:rPr>
              <a:t> is equal to the </a:t>
            </a:r>
            <a:r>
              <a:rPr lang="en-US" sz="2500" dirty="0">
                <a:solidFill>
                  <a:srgbClr val="000000"/>
                </a:solidFill>
                <a:latin typeface="Consolas" panose="020B0609020204030204" pitchFamily="49" charset="0"/>
              </a:rPr>
              <a:t>right</a:t>
            </a:r>
            <a:r>
              <a:rPr lang="en-US" sz="2500" dirty="0">
                <a:solidFill>
                  <a:srgbClr val="000000"/>
                </a:solidFill>
              </a:rPr>
              <a:t> operand’s address, a </a:t>
            </a:r>
            <a:r>
              <a:rPr lang="en-US" sz="2500" i="1" dirty="0">
                <a:solidFill>
                  <a:srgbClr val="000000"/>
                </a:solidFill>
              </a:rPr>
              <a:t>self-assignment</a:t>
            </a:r>
            <a:r>
              <a:rPr lang="en-US" sz="2500" dirty="0">
                <a:solidFill>
                  <a:srgbClr val="000000"/>
                </a:solidFill>
              </a:rPr>
              <a:t> is being attempted, so the assignment is skipped.</a:t>
            </a:r>
          </a:p>
        </p:txBody>
      </p:sp>
      <p:sp>
        <p:nvSpPr>
          <p:cNvPr id="901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p>
        </p:txBody>
      </p:sp>
    </p:spTree>
    <p:extLst>
      <p:ext uri="{BB962C8B-B14F-4D97-AF65-F5344CB8AC3E}">
        <p14:creationId xmlns:p14="http://schemas.microsoft.com/office/powerpoint/2010/main" val="2511691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cpphtp10_09</Template>
  <TotalTime>345</TotalTime>
  <Words>8289</Words>
  <Application>Microsoft Macintosh PowerPoint</Application>
  <PresentationFormat>Widescreen</PresentationFormat>
  <Paragraphs>531</Paragraphs>
  <Slides>130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130</vt:i4>
      </vt:variant>
    </vt:vector>
  </HeadingPairs>
  <TitlesOfParts>
    <vt:vector size="140" baseType="lpstr">
      <vt:lpstr>Arial</vt:lpstr>
      <vt:lpstr>Calibri</vt:lpstr>
      <vt:lpstr>Cambria</vt:lpstr>
      <vt:lpstr>Consolas</vt:lpstr>
      <vt:lpstr>Lucida Sans Unicode</vt:lpstr>
      <vt:lpstr>Verdana</vt:lpstr>
      <vt:lpstr>Wingdings</vt:lpstr>
      <vt:lpstr>Wingdings 2</vt:lpstr>
      <vt:lpstr>Wingdings 3</vt:lpstr>
      <vt:lpstr>Concourse</vt:lpstr>
      <vt:lpstr>Operator Overloading; Class string</vt:lpstr>
      <vt:lpstr>PowerPoint Presentation</vt:lpstr>
      <vt:lpstr>PowerPoint Presentation</vt:lpstr>
      <vt:lpstr>PowerPoint Presentation</vt:lpstr>
      <vt:lpstr>10.1  Introduction</vt:lpstr>
      <vt:lpstr>10.2   Using the Overloaded Operators of Standard Library Class string</vt:lpstr>
      <vt:lpstr>PowerPoint Presentation</vt:lpstr>
      <vt:lpstr>PowerPoint Presentation</vt:lpstr>
      <vt:lpstr>PowerPoint Presentation</vt:lpstr>
      <vt:lpstr>PowerPoint Presentation</vt:lpstr>
      <vt:lpstr>PowerPoint Presentation</vt:lpstr>
      <vt:lpstr>PowerPoint Presentation</vt:lpstr>
      <vt:lpstr>10.2   Using the Overloaded Operators of Standard Library Class string (cont.)</vt:lpstr>
      <vt:lpstr>10.2   Using the Overloaded Operators of Standard Library Class string (cont.)</vt:lpstr>
      <vt:lpstr>10.2   Using the Overloaded Operators of Standard Library Class string (cont.)</vt:lpstr>
      <vt:lpstr>10.3  Fundamentals of Operator Overloading</vt:lpstr>
      <vt:lpstr>10.3.1  Operator Overloading Is Not Automatic</vt:lpstr>
      <vt:lpstr>10.3.2  Operators That You Do Not Have to Overload</vt:lpstr>
      <vt:lpstr>10.3.3  Operators That Cannot Be Overloaded</vt:lpstr>
      <vt:lpstr>PowerPoint Presentation</vt:lpstr>
      <vt:lpstr>10.3.4  Rules and Restrictions on Operator Overloading</vt:lpstr>
      <vt:lpstr>10.3.4  Rules and Restrictions on Operator Overloading</vt:lpstr>
      <vt:lpstr>10.3.4  Rules and Restrictions on Operator Overloading</vt:lpstr>
      <vt:lpstr>PowerPoint Presentation</vt:lpstr>
      <vt:lpstr>10.4  Overloading Binary Operators</vt:lpstr>
      <vt:lpstr>10.5  Overloading the Binary Stream Insertion and Stream Extraction Operators</vt:lpstr>
      <vt:lpstr>PowerPoint Presentation</vt:lpstr>
      <vt:lpstr>PowerPoint Presentation</vt:lpstr>
      <vt:lpstr>PowerPoint Presentation</vt:lpstr>
      <vt:lpstr>PowerPoint Presentation</vt:lpstr>
      <vt:lpstr>PowerPoint Presentation</vt:lpstr>
      <vt:lpstr>10.5  Overloading the Binary Stream Insertion and Stream Extraction Operators (cont.)</vt:lpstr>
      <vt:lpstr>10.5  Overloading the Binary Stream Insertion and Stream Extraction Operators (cont.)</vt:lpstr>
      <vt:lpstr>10.5  Overloading Stream Insertion and Stream Extraction Operators (cont.)</vt:lpstr>
      <vt:lpstr>PowerPoint Presentation</vt:lpstr>
      <vt:lpstr>10.5  Overloading Stream Insertion and Stream Extraction Operators (cont.)</vt:lpstr>
      <vt:lpstr>10.5  Overloading the Binary Stream Insertion and Stream Extraction Operators (cont.)</vt:lpstr>
      <vt:lpstr>PowerPoint Presentation</vt:lpstr>
      <vt:lpstr>10.5  Overloading the Binary Stream Insertion and Stream Extraction Operators (cont.)</vt:lpstr>
      <vt:lpstr>10.6  Overloading Unary Operators</vt:lpstr>
      <vt:lpstr>10.7  Overloading the Increment and Decrement Operators</vt:lpstr>
      <vt:lpstr>10.7  Overloading the Unary Prefix and Postfix ++ and --  Operators (cont.)</vt:lpstr>
      <vt:lpstr>10.7  Overloading the Unary Prefix and Postfix ++ and --  Operators (cont.)</vt:lpstr>
      <vt:lpstr>10.7  Overloading the Unary Prefix and Postfix ++ and --  Operators (cont.)</vt:lpstr>
      <vt:lpstr>PowerPoint Presentation</vt:lpstr>
      <vt:lpstr>10.8  Case Study: A Date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10.8  Case Study: A Date Class (cont.)</vt:lpstr>
      <vt:lpstr>10.8  Case Study: A Date Class (cont.)</vt:lpstr>
      <vt:lpstr>10.8  Case Study: A Date Class (cont.)</vt:lpstr>
      <vt:lpstr>10.8  Case Study: A Date Class (cont.)</vt:lpstr>
      <vt:lpstr>10.9  Dynamic Memory Management</vt:lpstr>
      <vt:lpstr>10.9  Dynamic Memory Management (cont.)</vt:lpstr>
      <vt:lpstr>10.9  Dynamic Memory Management (cont.)</vt:lpstr>
      <vt:lpstr>PowerPoint Presentation</vt:lpstr>
      <vt:lpstr>PowerPoint Presentation</vt:lpstr>
      <vt:lpstr>PowerPoint Presentation</vt:lpstr>
      <vt:lpstr>10.9  Dynamic Memory Management (cont.)</vt:lpstr>
      <vt:lpstr>10.9  Dynamic Memory Management (cont.)</vt:lpstr>
      <vt:lpstr>10.9  Dynamic Memory Management (cont.)</vt:lpstr>
      <vt:lpstr>PowerPoint Presentation</vt:lpstr>
      <vt:lpstr>10.9  Dynamic Memory Management (cont.)</vt:lpstr>
      <vt:lpstr>10.10  Case Study: Array Class</vt:lpstr>
      <vt:lpstr>10.10  Case Study: Array Class (cont.)</vt:lpstr>
      <vt:lpstr>PowerPoint Presentation</vt:lpstr>
      <vt:lpstr>PowerPoint Presentation</vt:lpstr>
      <vt:lpstr>PowerPoint Presentation</vt:lpstr>
      <vt:lpstr>PowerPoint Presentation</vt:lpstr>
      <vt:lpstr>PowerPoint Presentation</vt:lpstr>
      <vt:lpstr>10.10.1  Using the Array Class</vt:lpstr>
      <vt:lpstr>10.10.1  Using the Array Class</vt:lpstr>
      <vt:lpstr>10.10.1  Using the Array Class</vt:lpstr>
      <vt:lpstr>10.10.2  Array Class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10.10.2  Array Class Definition</vt:lpstr>
      <vt:lpstr>10.10.2  Array Class Definition</vt:lpstr>
      <vt:lpstr>10.10.2  Array Class Definition</vt:lpstr>
      <vt:lpstr>PowerPoint Presentation</vt:lpstr>
      <vt:lpstr>PowerPoint Presentation</vt:lpstr>
      <vt:lpstr>10.10.2  Array Class Definition</vt:lpstr>
      <vt:lpstr>PowerPoint Presentation</vt:lpstr>
      <vt:lpstr>10.10.2  Array Class Definition</vt:lpstr>
      <vt:lpstr>10.10.2  Array Class Definition</vt:lpstr>
      <vt:lpstr>PowerPoint Presentation</vt:lpstr>
      <vt:lpstr>PowerPoint Presentation</vt:lpstr>
      <vt:lpstr>10.10.2  Array Class Definition</vt:lpstr>
      <vt:lpstr>10.10.2  Array Class Definition</vt:lpstr>
      <vt:lpstr>10.10.2  Array Class Definition</vt:lpstr>
      <vt:lpstr>10.10.2  Array Class Definition</vt:lpstr>
      <vt:lpstr>10.10.2  Array Class Definition</vt:lpstr>
      <vt:lpstr>10.10.2  Array Class Definition</vt:lpstr>
      <vt:lpstr>10.10.2  Array Class Definition</vt:lpstr>
      <vt:lpstr>10.10.2  Array Class Definition</vt:lpstr>
      <vt:lpstr>10.11  Operators as Member vs. Non-Member Functions</vt:lpstr>
      <vt:lpstr>10.11  Operators as Member vs. Non-Member Functions (cont.)</vt:lpstr>
      <vt:lpstr>10.12  Converting Between Types</vt:lpstr>
      <vt:lpstr>10.12  Converting Between Types (cont.)</vt:lpstr>
      <vt:lpstr>10.12  Converting Between Types (cont.)</vt:lpstr>
      <vt:lpstr>10.12  Converting between Types (cont.)</vt:lpstr>
      <vt:lpstr>10.12  Converting between Types (cont.)</vt:lpstr>
      <vt:lpstr>PowerPoint Presentation</vt:lpstr>
      <vt:lpstr>10.13   explicit Constructors and Conversion Operators</vt:lpstr>
      <vt:lpstr>PowerPoint Presentation</vt:lpstr>
      <vt:lpstr>10.13   explicit Constructors and Conversion Operators (cont.)</vt:lpstr>
      <vt:lpstr>PowerPoint Presentation</vt:lpstr>
      <vt:lpstr>PowerPoint Presentation</vt:lpstr>
      <vt:lpstr>10.13   explicit Constructors and Conversion Operators (cont.)</vt:lpstr>
      <vt:lpstr>10.13   explicit Constructors and Conversion Operators (cont.)</vt:lpstr>
      <vt:lpstr>PowerPoint Presentation</vt:lpstr>
      <vt:lpstr>PowerPoint Presentation</vt:lpstr>
      <vt:lpstr>10.13   explicit Constructors and Conversion Operators (cont.)</vt:lpstr>
      <vt:lpstr>10.14  Overloading the Function Call Operator () </vt:lpstr>
      <vt:lpstr>10.14  Overloading the Function Call Operator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 Overloading; Class string</dc:title>
  <dc:creator>Paul Deitel</dc:creator>
  <cp:lastModifiedBy>Yifu He</cp:lastModifiedBy>
  <cp:revision>22</cp:revision>
  <dcterms:created xsi:type="dcterms:W3CDTF">2016-07-20T18:39:32Z</dcterms:created>
  <dcterms:modified xsi:type="dcterms:W3CDTF">2019-11-15T12:52:39Z</dcterms:modified>
</cp:coreProperties>
</file>