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0"/>
  </p:notesMasterIdLst>
  <p:sldIdLst>
    <p:sldId id="316" r:id="rId2"/>
    <p:sldId id="258" r:id="rId3"/>
    <p:sldId id="259" r:id="rId4"/>
    <p:sldId id="317" r:id="rId5"/>
    <p:sldId id="318" r:id="rId6"/>
    <p:sldId id="319" r:id="rId7"/>
    <p:sldId id="320" r:id="rId8"/>
    <p:sldId id="263" r:id="rId9"/>
    <p:sldId id="321" r:id="rId10"/>
    <p:sldId id="265" r:id="rId11"/>
    <p:sldId id="322" r:id="rId12"/>
    <p:sldId id="323" r:id="rId13"/>
    <p:sldId id="324" r:id="rId14"/>
    <p:sldId id="266" r:id="rId15"/>
    <p:sldId id="325" r:id="rId16"/>
    <p:sldId id="326" r:id="rId17"/>
    <p:sldId id="267" r:id="rId18"/>
    <p:sldId id="268" r:id="rId19"/>
    <p:sldId id="269" r:id="rId20"/>
    <p:sldId id="270" r:id="rId21"/>
    <p:sldId id="271" r:id="rId22"/>
    <p:sldId id="272" r:id="rId23"/>
    <p:sldId id="327" r:id="rId24"/>
    <p:sldId id="328" r:id="rId25"/>
    <p:sldId id="273" r:id="rId26"/>
    <p:sldId id="274" r:id="rId27"/>
    <p:sldId id="275" r:id="rId28"/>
    <p:sldId id="329" r:id="rId29"/>
    <p:sldId id="276" r:id="rId30"/>
    <p:sldId id="277" r:id="rId31"/>
    <p:sldId id="278" r:id="rId32"/>
    <p:sldId id="279" r:id="rId33"/>
    <p:sldId id="280" r:id="rId34"/>
    <p:sldId id="281" r:id="rId35"/>
    <p:sldId id="282" r:id="rId36"/>
    <p:sldId id="283" r:id="rId37"/>
    <p:sldId id="330" r:id="rId38"/>
    <p:sldId id="331" r:id="rId39"/>
    <p:sldId id="284" r:id="rId40"/>
    <p:sldId id="285" r:id="rId41"/>
    <p:sldId id="286" r:id="rId42"/>
    <p:sldId id="332" r:id="rId43"/>
    <p:sldId id="333" r:id="rId44"/>
    <p:sldId id="334" r:id="rId45"/>
    <p:sldId id="287" r:id="rId46"/>
    <p:sldId id="288" r:id="rId47"/>
    <p:sldId id="335" r:id="rId48"/>
    <p:sldId id="336" r:id="rId49"/>
    <p:sldId id="289" r:id="rId50"/>
    <p:sldId id="290" r:id="rId51"/>
    <p:sldId id="291" r:id="rId52"/>
    <p:sldId id="292" r:id="rId53"/>
    <p:sldId id="293" r:id="rId54"/>
    <p:sldId id="294" r:id="rId55"/>
    <p:sldId id="337" r:id="rId56"/>
    <p:sldId id="295" r:id="rId57"/>
    <p:sldId id="296" r:id="rId58"/>
    <p:sldId id="338" r:id="rId59"/>
    <p:sldId id="339" r:id="rId60"/>
    <p:sldId id="340" r:id="rId61"/>
    <p:sldId id="341" r:id="rId62"/>
    <p:sldId id="342" r:id="rId63"/>
    <p:sldId id="343" r:id="rId64"/>
    <p:sldId id="344" r:id="rId65"/>
    <p:sldId id="297" r:id="rId66"/>
    <p:sldId id="298" r:id="rId67"/>
    <p:sldId id="345" r:id="rId68"/>
    <p:sldId id="346" r:id="rId69"/>
    <p:sldId id="299" r:id="rId70"/>
    <p:sldId id="347" r:id="rId71"/>
    <p:sldId id="300" r:id="rId72"/>
    <p:sldId id="348" r:id="rId73"/>
    <p:sldId id="301" r:id="rId74"/>
    <p:sldId id="302" r:id="rId75"/>
    <p:sldId id="349" r:id="rId76"/>
    <p:sldId id="350" r:id="rId77"/>
    <p:sldId id="303" r:id="rId78"/>
    <p:sldId id="304" r:id="rId79"/>
    <p:sldId id="305" r:id="rId80"/>
    <p:sldId id="306" r:id="rId81"/>
    <p:sldId id="307" r:id="rId82"/>
    <p:sldId id="308" r:id="rId83"/>
    <p:sldId id="351" r:id="rId84"/>
    <p:sldId id="309" r:id="rId85"/>
    <p:sldId id="310" r:id="rId86"/>
    <p:sldId id="311" r:id="rId87"/>
    <p:sldId id="352" r:id="rId88"/>
    <p:sldId id="312" r:id="rId89"/>
    <p:sldId id="353" r:id="rId90"/>
    <p:sldId id="354" r:id="rId91"/>
    <p:sldId id="313" r:id="rId92"/>
    <p:sldId id="355" r:id="rId93"/>
    <p:sldId id="314" r:id="rId94"/>
    <p:sldId id="356" r:id="rId95"/>
    <p:sldId id="357" r:id="rId96"/>
    <p:sldId id="358" r:id="rId97"/>
    <p:sldId id="359" r:id="rId98"/>
    <p:sldId id="315" r:id="rId99"/>
  </p:sldIdLst>
  <p:sldSz cx="12192000" cy="6858000"/>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1309" autoAdjust="0"/>
    <p:restoredTop sz="94660"/>
  </p:normalViewPr>
  <p:slideViewPr>
    <p:cSldViewPr snapToGrid="0">
      <p:cViewPr varScale="1">
        <p:scale>
          <a:sx n="58" d="100"/>
          <a:sy n="58" d="100"/>
        </p:scale>
        <p:origin x="102" y="13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AB0348-9F3A-4346-BB0F-CC740D3F62E6}" type="datetimeFigureOut">
              <a:rPr lang="en-US" smtClean="0"/>
              <a:t>10/15/2016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43C3F-B68C-41F1-A0BB-A809BF4E057A}" type="slidenum">
              <a:rPr lang="en-US" smtClean="0"/>
              <a:t>‹#›</a:t>
            </a:fld>
            <a:endParaRPr lang="en-US"/>
          </a:p>
        </p:txBody>
      </p:sp>
    </p:spTree>
    <p:extLst>
      <p:ext uri="{BB962C8B-B14F-4D97-AF65-F5344CB8AC3E}">
        <p14:creationId xmlns:p14="http://schemas.microsoft.com/office/powerpoint/2010/main" val="290141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3AFF98-033A-4CF3-885F-5D750793F76E}" type="slidenum">
              <a:rPr lang="en-US" altLang="en-US" smtClean="0"/>
              <a:pPr/>
              <a:t>1</a:t>
            </a:fld>
            <a:endParaRPr lang="en-US" altLang="en-US" dirty="0"/>
          </a:p>
        </p:txBody>
      </p:sp>
    </p:spTree>
    <p:extLst>
      <p:ext uri="{BB962C8B-B14F-4D97-AF65-F5344CB8AC3E}">
        <p14:creationId xmlns:p14="http://schemas.microsoft.com/office/powerpoint/2010/main" val="522089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43C3F-B68C-41F1-A0BB-A809BF4E057A}" type="slidenum">
              <a:rPr lang="en-US" smtClean="0"/>
              <a:t>98</a:t>
            </a:fld>
            <a:endParaRPr lang="en-US"/>
          </a:p>
        </p:txBody>
      </p:sp>
    </p:spTree>
    <p:extLst>
      <p:ext uri="{BB962C8B-B14F-4D97-AF65-F5344CB8AC3E}">
        <p14:creationId xmlns:p14="http://schemas.microsoft.com/office/powerpoint/2010/main" val="9078853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sz="1800" dirty="0">
              <a:latin typeface="Consolas" panose="020B0609020204030204" pitchFamily="49"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sz="1800" dirty="0">
                <a:latin typeface="Consolas" panose="020B0609020204030204" pitchFamily="49" charset="0"/>
                <a:cs typeface="+mn-cs"/>
              </a:endParaRPr>
            </a:p>
          </p:txBody>
        </p:sp>
        <p:sp>
          <p:nvSpPr>
            <p:cNvPr id="7" name="Freeform 20"/>
            <p:cNvSpPr>
              <a:spLocks/>
            </p:cNvSpPr>
            <p:nvPr/>
          </p:nvSpPr>
          <p:spPr bwMode="auto">
            <a:xfrm>
              <a:off x="35926" y="5135025"/>
              <a:ext cx="9108074" cy="838869"/>
            </a:xfrm>
            <a:custGeom>
              <a:avLst/>
              <a:gdLst>
                <a:gd name="T0" fmla="*/ 0 w 5760"/>
                <a:gd name="T1" fmla="*/ 0 h 528"/>
                <a:gd name="T2" fmla="*/ 9108074 w 5760"/>
                <a:gd name="T3" fmla="*/ 0 h 528"/>
                <a:gd name="T4" fmla="*/ 9108074 w 5760"/>
                <a:gd name="T5" fmla="*/ 838869 h 528"/>
                <a:gd name="T6" fmla="*/ 7590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sz="1800" dirty="0">
                <a:latin typeface="Consolas" panose="020B0609020204030204" pitchFamily="49"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DB44052B-198F-4736-ADCC-9FEF73E1BD01}" type="datetime1">
              <a:rPr lang="en-US" smtClean="0"/>
              <a:t>10/15/2016</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5D143012-C9D5-4D4A-A605-F6C71F8141F1}"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smtClean="0">
                <a:solidFill>
                  <a:schemeClr val="accent1">
                    <a:tint val="20000"/>
                  </a:schemeClr>
                </a:solidFill>
              </a:defRPr>
            </a:lvl1pPr>
            <a:extLst/>
          </a:lstStyle>
          <a:p>
            <a:r>
              <a:rPr lang="en-US" smtClean="0"/>
              <a:t>©1992-2017 by Pearson Education, Inc. All Rights Reserved.</a:t>
            </a:r>
            <a:endParaRPr lang="en-US"/>
          </a:p>
        </p:txBody>
      </p:sp>
    </p:spTree>
    <p:extLst>
      <p:ext uri="{BB962C8B-B14F-4D97-AF65-F5344CB8AC3E}">
        <p14:creationId xmlns:p14="http://schemas.microsoft.com/office/powerpoint/2010/main" val="19485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fld id="{6679E8B4-78DD-4E39-A6B5-38705AA11B35}" type="datetime1">
              <a:rPr lang="en-US" smtClean="0"/>
              <a:t>10/15/2016</a:t>
            </a:fld>
            <a:endParaRPr lang="en-US"/>
          </a:p>
        </p:txBody>
      </p:sp>
      <p:sp>
        <p:nvSpPr>
          <p:cNvPr id="5" name="Footer Placeholder 21"/>
          <p:cNvSpPr>
            <a:spLocks noGrp="1"/>
          </p:cNvSpPr>
          <p:nvPr>
            <p:ph type="ftr" sz="quarter" idx="11"/>
          </p:nvPr>
        </p:nvSpPr>
        <p:spPr/>
        <p:txBody>
          <a:bodyPr/>
          <a:lstStyle>
            <a:lvl1pPr>
              <a:defRPr/>
            </a:lvl1pPr>
          </a:lstStyle>
          <a:p>
            <a:r>
              <a:rPr lang="en-US" smtClean="0"/>
              <a:t>©1992-2017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5D143012-C9D5-4D4A-A605-F6C71F8141F1}" type="slidenum">
              <a:rPr lang="en-US" smtClean="0"/>
              <a:t>‹#›</a:t>
            </a:fld>
            <a:endParaRPr lang="en-US"/>
          </a:p>
        </p:txBody>
      </p:sp>
    </p:spTree>
    <p:extLst>
      <p:ext uri="{BB962C8B-B14F-4D97-AF65-F5344CB8AC3E}">
        <p14:creationId xmlns:p14="http://schemas.microsoft.com/office/powerpoint/2010/main" val="2663398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fld id="{309973B3-685E-4ECE-8E4E-6D0DD77813BD}" type="datetime1">
              <a:rPr lang="en-US" smtClean="0"/>
              <a:t>10/15/2016</a:t>
            </a:fld>
            <a:endParaRPr lang="en-US"/>
          </a:p>
        </p:txBody>
      </p:sp>
      <p:sp>
        <p:nvSpPr>
          <p:cNvPr id="5" name="Footer Placeholder 21"/>
          <p:cNvSpPr>
            <a:spLocks noGrp="1"/>
          </p:cNvSpPr>
          <p:nvPr>
            <p:ph type="ftr" sz="quarter" idx="11"/>
          </p:nvPr>
        </p:nvSpPr>
        <p:spPr/>
        <p:txBody>
          <a:bodyPr/>
          <a:lstStyle>
            <a:lvl1pPr>
              <a:defRPr/>
            </a:lvl1pPr>
          </a:lstStyle>
          <a:p>
            <a:r>
              <a:rPr lang="en-US" smtClean="0"/>
              <a:t>©1992-2017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5D143012-C9D5-4D4A-A605-F6C71F8141F1}" type="slidenum">
              <a:rPr lang="en-US" smtClean="0"/>
              <a:t>‹#›</a:t>
            </a:fld>
            <a:endParaRPr lang="en-US"/>
          </a:p>
        </p:txBody>
      </p:sp>
    </p:spTree>
    <p:extLst>
      <p:ext uri="{BB962C8B-B14F-4D97-AF65-F5344CB8AC3E}">
        <p14:creationId xmlns:p14="http://schemas.microsoft.com/office/powerpoint/2010/main" val="1951253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fld id="{DD527580-2FEF-4445-AF5F-675DBAB83061}" type="datetime1">
              <a:rPr lang="en-US" smtClean="0"/>
              <a:t>10/15/2016</a:t>
            </a:fld>
            <a:endParaRPr lang="en-US"/>
          </a:p>
        </p:txBody>
      </p:sp>
      <p:sp>
        <p:nvSpPr>
          <p:cNvPr id="5" name="Footer Placeholder 21"/>
          <p:cNvSpPr>
            <a:spLocks noGrp="1"/>
          </p:cNvSpPr>
          <p:nvPr>
            <p:ph type="ftr" sz="quarter" idx="11"/>
          </p:nvPr>
        </p:nvSpPr>
        <p:spPr>
          <a:xfrm>
            <a:off x="5283199" y="6408739"/>
            <a:ext cx="6246284" cy="365125"/>
          </a:xfrm>
        </p:spPr>
        <p:txBody>
          <a:bodyPr/>
          <a:lstStyle>
            <a:lvl1pPr>
              <a:defRPr/>
            </a:lvl1pPr>
          </a:lstStyle>
          <a:p>
            <a:r>
              <a:rPr lang="en-US" smtClean="0"/>
              <a:t>©1992-2017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5D143012-C9D5-4D4A-A605-F6C71F8141F1}" type="slidenum">
              <a:rPr lang="en-US" smtClean="0"/>
              <a:t>‹#›</a:t>
            </a:fld>
            <a:endParaRPr lang="en-US"/>
          </a:p>
        </p:txBody>
      </p:sp>
    </p:spTree>
    <p:extLst>
      <p:ext uri="{BB962C8B-B14F-4D97-AF65-F5344CB8AC3E}">
        <p14:creationId xmlns:p14="http://schemas.microsoft.com/office/powerpoint/2010/main" val="287790862"/>
      </p:ext>
    </p:extLst>
  </p:cSld>
  <p:clrMapOvr>
    <a:masterClrMapping/>
  </p:clrMapOvr>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6" name="Date Placeholder 3"/>
          <p:cNvSpPr>
            <a:spLocks noGrp="1"/>
          </p:cNvSpPr>
          <p:nvPr>
            <p:ph type="dt" sz="half" idx="10"/>
          </p:nvPr>
        </p:nvSpPr>
        <p:spPr/>
        <p:txBody>
          <a:bodyPr/>
          <a:lstStyle>
            <a:lvl1pPr>
              <a:defRPr smtClean="0"/>
            </a:lvl1pPr>
            <a:extLst/>
          </a:lstStyle>
          <a:p>
            <a:fld id="{0327086D-B20E-48EA-9CB9-9CCE2D6B126C}" type="datetime1">
              <a:rPr lang="en-US" smtClean="0"/>
              <a:t>10/15/2016</a:t>
            </a:fld>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smtClean="0"/>
            </a:lvl1pPr>
            <a:extLst/>
          </a:lstStyle>
          <a:p>
            <a:r>
              <a:rPr lang="en-US" smtClean="0"/>
              <a:t>©1992-2017 by Pearson Education, Inc. All Rights Reserved.</a:t>
            </a:r>
            <a:endParaRPr lang="en-US"/>
          </a:p>
        </p:txBody>
      </p:sp>
      <p:sp>
        <p:nvSpPr>
          <p:cNvPr id="9" name="Slide Number Placeholder 5"/>
          <p:cNvSpPr>
            <a:spLocks noGrp="1"/>
          </p:cNvSpPr>
          <p:nvPr>
            <p:ph type="sldNum" sz="quarter" idx="12"/>
          </p:nvPr>
        </p:nvSpPr>
        <p:spPr/>
        <p:txBody>
          <a:bodyPr/>
          <a:lstStyle>
            <a:lvl1pPr>
              <a:defRPr/>
            </a:lvl1pPr>
          </a:lstStyle>
          <a:p>
            <a:fld id="{5D143012-C9D5-4D4A-A605-F6C71F8141F1}" type="slidenum">
              <a:rPr lang="en-US" smtClean="0"/>
              <a:t>‹#›</a:t>
            </a:fld>
            <a:endParaRPr lang="en-US"/>
          </a:p>
        </p:txBody>
      </p:sp>
    </p:spTree>
    <p:extLst>
      <p:ext uri="{BB962C8B-B14F-4D97-AF65-F5344CB8AC3E}">
        <p14:creationId xmlns:p14="http://schemas.microsoft.com/office/powerpoint/2010/main" val="393052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sz="1800" dirty="0">
              <a:latin typeface="Consolas" panose="020B0609020204030204" pitchFamily="49"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sz="1800" dirty="0">
              <a:latin typeface="Consolas" panose="020B0609020204030204" pitchFamily="49"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smtClean="0"/>
            </a:lvl1pPr>
            <a:extLst/>
          </a:lstStyle>
          <a:p>
            <a:fld id="{47E0115E-94A9-44A5-9ABB-4211F082F5FF}" type="datetime1">
              <a:rPr lang="en-US" smtClean="0"/>
              <a:t>10/15/2016</a:t>
            </a:fld>
            <a:endParaRPr lang="en-US"/>
          </a:p>
        </p:txBody>
      </p:sp>
      <p:sp>
        <p:nvSpPr>
          <p:cNvPr id="7" name="Footer Placeholder 4"/>
          <p:cNvSpPr>
            <a:spLocks noGrp="1"/>
          </p:cNvSpPr>
          <p:nvPr>
            <p:ph type="ftr" sz="quarter" idx="11"/>
          </p:nvPr>
        </p:nvSpPr>
        <p:spPr/>
        <p:txBody>
          <a:bodyPr/>
          <a:lstStyle>
            <a:lvl1pPr>
              <a:defRPr smtClean="0"/>
            </a:lvl1pPr>
            <a:extLst/>
          </a:lstStyle>
          <a:p>
            <a:r>
              <a:rPr lang="en-US" smtClean="0"/>
              <a:t>©1992-2017 by Pearson Education, Inc. All Rights Reserved.</a:t>
            </a:r>
            <a:endParaRPr lang="en-US"/>
          </a:p>
        </p:txBody>
      </p:sp>
      <p:sp>
        <p:nvSpPr>
          <p:cNvPr id="8" name="Slide Number Placeholder 5"/>
          <p:cNvSpPr>
            <a:spLocks noGrp="1"/>
          </p:cNvSpPr>
          <p:nvPr>
            <p:ph type="sldNum" sz="quarter" idx="12"/>
          </p:nvPr>
        </p:nvSpPr>
        <p:spPr/>
        <p:txBody>
          <a:bodyPr/>
          <a:lstStyle>
            <a:lvl1pPr>
              <a:defRPr/>
            </a:lvl1pPr>
          </a:lstStyle>
          <a:p>
            <a:fld id="{5D143012-C9D5-4D4A-A605-F6C71F8141F1}" type="slidenum">
              <a:rPr lang="en-US" smtClean="0"/>
              <a:t>‹#›</a:t>
            </a:fld>
            <a:endParaRPr lang="en-US"/>
          </a:p>
        </p:txBody>
      </p:sp>
    </p:spTree>
    <p:extLst>
      <p:ext uri="{BB962C8B-B14F-4D97-AF65-F5344CB8AC3E}">
        <p14:creationId xmlns:p14="http://schemas.microsoft.com/office/powerpoint/2010/main" val="130647658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smtClean="0"/>
            </a:lvl1pPr>
            <a:extLst/>
          </a:lstStyle>
          <a:p>
            <a:fld id="{C4C48E99-F276-4158-B9B0-111DD58EAEAC}" type="datetime1">
              <a:rPr lang="en-US" smtClean="0"/>
              <a:t>10/15/2016</a:t>
            </a:fld>
            <a:endParaRPr lang="en-US"/>
          </a:p>
        </p:txBody>
      </p:sp>
      <p:sp>
        <p:nvSpPr>
          <p:cNvPr id="6" name="Footer Placeholder 5"/>
          <p:cNvSpPr>
            <a:spLocks noGrp="1"/>
          </p:cNvSpPr>
          <p:nvPr>
            <p:ph type="ftr" sz="quarter" idx="11"/>
          </p:nvPr>
        </p:nvSpPr>
        <p:spPr/>
        <p:txBody>
          <a:bodyPr/>
          <a:lstStyle>
            <a:lvl1pPr>
              <a:defRPr smtClean="0"/>
            </a:lvl1pPr>
            <a:extLst/>
          </a:lstStyle>
          <a:p>
            <a:r>
              <a:rPr lang="en-US" smtClean="0"/>
              <a:t>©1992-2017 by Pearson Education, Inc. All Rights Reserved.</a:t>
            </a:r>
            <a:endParaRPr lang="en-US"/>
          </a:p>
        </p:txBody>
      </p:sp>
      <p:sp>
        <p:nvSpPr>
          <p:cNvPr id="7" name="Slide Number Placeholder 6"/>
          <p:cNvSpPr>
            <a:spLocks noGrp="1"/>
          </p:cNvSpPr>
          <p:nvPr>
            <p:ph type="sldNum" sz="quarter" idx="12"/>
          </p:nvPr>
        </p:nvSpPr>
        <p:spPr/>
        <p:txBody>
          <a:bodyPr/>
          <a:lstStyle>
            <a:lvl1pPr>
              <a:defRPr/>
            </a:lvl1pPr>
          </a:lstStyle>
          <a:p>
            <a:fld id="{5D143012-C9D5-4D4A-A605-F6C71F8141F1}" type="slidenum">
              <a:rPr lang="en-US" smtClean="0"/>
              <a:t>‹#›</a:t>
            </a:fld>
            <a:endParaRPr lang="en-US"/>
          </a:p>
        </p:txBody>
      </p:sp>
    </p:spTree>
    <p:extLst>
      <p:ext uri="{BB962C8B-B14F-4D97-AF65-F5344CB8AC3E}">
        <p14:creationId xmlns:p14="http://schemas.microsoft.com/office/powerpoint/2010/main" val="3387408972"/>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extLst/>
          </a:lstStyle>
          <a:p>
            <a:fld id="{384401A3-3347-4F88-9E73-C06E41885FDA}" type="datetime1">
              <a:rPr lang="en-US" smtClean="0"/>
              <a:t>10/15/2016</a:t>
            </a:fld>
            <a:endParaRPr lang="en-US"/>
          </a:p>
        </p:txBody>
      </p:sp>
      <p:sp>
        <p:nvSpPr>
          <p:cNvPr id="8" name="Footer Placeholder 7"/>
          <p:cNvSpPr>
            <a:spLocks noGrp="1"/>
          </p:cNvSpPr>
          <p:nvPr>
            <p:ph type="ftr" sz="quarter" idx="11"/>
          </p:nvPr>
        </p:nvSpPr>
        <p:spPr/>
        <p:txBody>
          <a:bodyPr/>
          <a:lstStyle>
            <a:lvl1pPr>
              <a:defRPr smtClean="0"/>
            </a:lvl1pPr>
            <a:extLst/>
          </a:lstStyle>
          <a:p>
            <a:r>
              <a:rPr lang="en-US" smtClean="0"/>
              <a:t>©1992-2017 by Pearson Education, Inc. All Rights Reserved.</a:t>
            </a:r>
            <a:endParaRPr lang="en-US"/>
          </a:p>
        </p:txBody>
      </p:sp>
      <p:sp>
        <p:nvSpPr>
          <p:cNvPr id="9" name="Slide Number Placeholder 8"/>
          <p:cNvSpPr>
            <a:spLocks noGrp="1"/>
          </p:cNvSpPr>
          <p:nvPr>
            <p:ph type="sldNum" sz="quarter" idx="12"/>
          </p:nvPr>
        </p:nvSpPr>
        <p:spPr/>
        <p:txBody>
          <a:bodyPr/>
          <a:lstStyle>
            <a:lvl1pPr>
              <a:defRPr/>
            </a:lvl1pPr>
          </a:lstStyle>
          <a:p>
            <a:fld id="{5D143012-C9D5-4D4A-A605-F6C71F8141F1}" type="slidenum">
              <a:rPr lang="en-US" smtClean="0"/>
              <a:t>‹#›</a:t>
            </a:fld>
            <a:endParaRPr lang="en-US"/>
          </a:p>
        </p:txBody>
      </p:sp>
    </p:spTree>
    <p:extLst>
      <p:ext uri="{BB962C8B-B14F-4D97-AF65-F5344CB8AC3E}">
        <p14:creationId xmlns:p14="http://schemas.microsoft.com/office/powerpoint/2010/main" val="372992241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extLst/>
          </a:lstStyle>
          <a:p>
            <a:fld id="{0879E9C0-81AE-43DF-8F06-C8054D67B0A1}" type="datetime1">
              <a:rPr lang="en-US" smtClean="0"/>
              <a:t>10/15/2016</a:t>
            </a:fld>
            <a:endParaRPr lang="en-US"/>
          </a:p>
        </p:txBody>
      </p:sp>
      <p:sp>
        <p:nvSpPr>
          <p:cNvPr id="4" name="Footer Placeholder 3"/>
          <p:cNvSpPr>
            <a:spLocks noGrp="1"/>
          </p:cNvSpPr>
          <p:nvPr>
            <p:ph type="ftr" sz="quarter" idx="11"/>
          </p:nvPr>
        </p:nvSpPr>
        <p:spPr/>
        <p:txBody>
          <a:bodyPr/>
          <a:lstStyle>
            <a:lvl1pPr>
              <a:defRPr smtClean="0"/>
            </a:lvl1pPr>
            <a:extLst/>
          </a:lstStyle>
          <a:p>
            <a:r>
              <a:rPr lang="en-US" smtClean="0"/>
              <a:t>©1992-2017 by Pearson Education, Inc. All Rights Reserved.</a:t>
            </a:r>
            <a:endParaRPr lang="en-US"/>
          </a:p>
        </p:txBody>
      </p:sp>
      <p:sp>
        <p:nvSpPr>
          <p:cNvPr id="5" name="Slide Number Placeholder 4"/>
          <p:cNvSpPr>
            <a:spLocks noGrp="1"/>
          </p:cNvSpPr>
          <p:nvPr>
            <p:ph type="sldNum" sz="quarter" idx="12"/>
          </p:nvPr>
        </p:nvSpPr>
        <p:spPr/>
        <p:txBody>
          <a:bodyPr/>
          <a:lstStyle>
            <a:lvl1pPr>
              <a:defRPr/>
            </a:lvl1pPr>
          </a:lstStyle>
          <a:p>
            <a:fld id="{5D143012-C9D5-4D4A-A605-F6C71F8141F1}" type="slidenum">
              <a:rPr lang="en-US" smtClean="0"/>
              <a:t>‹#›</a:t>
            </a:fld>
            <a:endParaRPr lang="en-US"/>
          </a:p>
        </p:txBody>
      </p:sp>
    </p:spTree>
    <p:extLst>
      <p:ext uri="{BB962C8B-B14F-4D97-AF65-F5344CB8AC3E}">
        <p14:creationId xmlns:p14="http://schemas.microsoft.com/office/powerpoint/2010/main" val="42203343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1"/>
          <p:cNvSpPr>
            <a:spLocks noGrp="1"/>
          </p:cNvSpPr>
          <p:nvPr>
            <p:ph type="ftr" sz="quarter" idx="11"/>
          </p:nvPr>
        </p:nvSpPr>
        <p:spPr>
          <a:xfrm>
            <a:off x="5283199" y="6408739"/>
            <a:ext cx="6246284" cy="365125"/>
          </a:xfrm>
        </p:spPr>
        <p:txBody>
          <a:bodyPr/>
          <a:lstStyle>
            <a:lvl1pPr>
              <a:defRPr/>
            </a:lvl1pPr>
          </a:lstStyle>
          <a:p>
            <a:r>
              <a:rPr lang="en-US" smtClean="0"/>
              <a:t>©1992-2017 by Pearson Education, Inc. All Rights Reserved.</a:t>
            </a:r>
            <a:endParaRPr lang="en-US"/>
          </a:p>
        </p:txBody>
      </p:sp>
      <p:sp>
        <p:nvSpPr>
          <p:cNvPr id="4" name="Slide Number Placeholder 17"/>
          <p:cNvSpPr>
            <a:spLocks noGrp="1"/>
          </p:cNvSpPr>
          <p:nvPr>
            <p:ph type="sldNum" sz="quarter" idx="12"/>
          </p:nvPr>
        </p:nvSpPr>
        <p:spPr/>
        <p:txBody>
          <a:bodyPr/>
          <a:lstStyle>
            <a:lvl1pPr>
              <a:defRPr/>
            </a:lvl1pPr>
          </a:lstStyle>
          <a:p>
            <a:fld id="{5D143012-C9D5-4D4A-A605-F6C71F8141F1}" type="slidenum">
              <a:rPr lang="en-US" smtClean="0"/>
              <a:t>‹#›</a:t>
            </a:fld>
            <a:endParaRPr lang="en-US"/>
          </a:p>
        </p:txBody>
      </p:sp>
    </p:spTree>
    <p:extLst>
      <p:ext uri="{BB962C8B-B14F-4D97-AF65-F5344CB8AC3E}">
        <p14:creationId xmlns:p14="http://schemas.microsoft.com/office/powerpoint/2010/main" val="2439997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E4542C3F-3861-4205-B7EB-9210832510FA}" type="datetime1">
              <a:rPr lang="en-US" smtClean="0"/>
              <a:t>10/15/2016</a:t>
            </a:fld>
            <a:endParaRPr lang="en-US"/>
          </a:p>
        </p:txBody>
      </p:sp>
      <p:sp>
        <p:nvSpPr>
          <p:cNvPr id="6" name="Footer Placeholder 5"/>
          <p:cNvSpPr>
            <a:spLocks noGrp="1"/>
          </p:cNvSpPr>
          <p:nvPr>
            <p:ph type="ftr" sz="quarter" idx="11"/>
          </p:nvPr>
        </p:nvSpPr>
        <p:spPr/>
        <p:txBody>
          <a:bodyPr/>
          <a:lstStyle>
            <a:lvl1pPr>
              <a:defRPr smtClean="0"/>
            </a:lvl1pPr>
            <a:extLst/>
          </a:lstStyle>
          <a:p>
            <a:r>
              <a:rPr lang="en-US" smtClean="0"/>
              <a:t>©1992-2017 by Pearson Education, Inc. All Rights Reserved.</a:t>
            </a:r>
            <a:endParaRPr lang="en-US"/>
          </a:p>
        </p:txBody>
      </p:sp>
      <p:sp>
        <p:nvSpPr>
          <p:cNvPr id="7" name="Slide Number Placeholder 6"/>
          <p:cNvSpPr>
            <a:spLocks noGrp="1"/>
          </p:cNvSpPr>
          <p:nvPr>
            <p:ph type="sldNum" sz="quarter" idx="12"/>
          </p:nvPr>
        </p:nvSpPr>
        <p:spPr/>
        <p:txBody>
          <a:bodyPr/>
          <a:lstStyle>
            <a:lvl1pPr>
              <a:defRPr/>
            </a:lvl1pPr>
          </a:lstStyle>
          <a:p>
            <a:fld id="{5D143012-C9D5-4D4A-A605-F6C71F8141F1}" type="slidenum">
              <a:rPr lang="en-US" smtClean="0"/>
              <a:t>‹#›</a:t>
            </a:fld>
            <a:endParaRPr lang="en-US"/>
          </a:p>
        </p:txBody>
      </p:sp>
    </p:spTree>
    <p:extLst>
      <p:ext uri="{BB962C8B-B14F-4D97-AF65-F5344CB8AC3E}">
        <p14:creationId xmlns:p14="http://schemas.microsoft.com/office/powerpoint/2010/main" val="409468621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sz="1800" dirty="0">
              <a:latin typeface="Consolas" panose="020B0609020204030204" pitchFamily="49" charset="0"/>
              <a:cs typeface="+mn-cs"/>
            </a:endParaRPr>
          </a:p>
        </p:txBody>
      </p:sp>
      <p:sp>
        <p:nvSpPr>
          <p:cNvPr id="6" name="Freeform 18"/>
          <p:cNvSpPr>
            <a:spLocks/>
          </p:cNvSpPr>
          <p:nvPr/>
        </p:nvSpPr>
        <p:spPr bwMode="auto">
          <a:xfrm>
            <a:off x="647700" y="5938838"/>
            <a:ext cx="4921251"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sz="1800" dirty="0">
              <a:latin typeface="Consolas" panose="020B0609020204030204" pitchFamily="49"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sz="1800" dirty="0">
              <a:latin typeface="Consolas" panose="020B0609020204030204" pitchFamily="49"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sz="1800" dirty="0">
              <a:latin typeface="Consolas" panose="020B0609020204030204" pitchFamily="49"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FA3EDBB7-EA43-44A0-9779-AC741C7D1E4C}" type="datetime1">
              <a:rPr lang="en-US" smtClean="0"/>
              <a:t>10/15/2016</a:t>
            </a:fld>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smtClean="0">
                <a:solidFill>
                  <a:schemeClr val="tx1"/>
                </a:solidFill>
              </a:defRPr>
            </a:lvl1pPr>
            <a:extLst/>
          </a:lstStyle>
          <a:p>
            <a:r>
              <a:rPr lang="en-US" smtClean="0"/>
              <a:t>©1992-2017 by Pearson Education, Inc. All Rights Reserved.</a:t>
            </a:r>
            <a:endParaRPr lang="en-US"/>
          </a:p>
        </p:txBody>
      </p:sp>
      <p:sp>
        <p:nvSpPr>
          <p:cNvPr id="13" name="Slide Number Placeholder 6"/>
          <p:cNvSpPr>
            <a:spLocks noGrp="1"/>
          </p:cNvSpPr>
          <p:nvPr>
            <p:ph type="sldNum" sz="quarter" idx="12"/>
          </p:nvPr>
        </p:nvSpPr>
        <p:spPr/>
        <p:txBody>
          <a:bodyPr/>
          <a:lstStyle>
            <a:lvl1pPr>
              <a:defRPr/>
            </a:lvl1pPr>
          </a:lstStyle>
          <a:p>
            <a:fld id="{5D143012-C9D5-4D4A-A605-F6C71F8141F1}" type="slidenum">
              <a:rPr lang="en-US" smtClean="0"/>
              <a:t>‹#›</a:t>
            </a:fld>
            <a:endParaRPr lang="en-US"/>
          </a:p>
        </p:txBody>
      </p:sp>
    </p:spTree>
    <p:extLst>
      <p:ext uri="{BB962C8B-B14F-4D97-AF65-F5344CB8AC3E}">
        <p14:creationId xmlns:p14="http://schemas.microsoft.com/office/powerpoint/2010/main" val="281683629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sz="1800" dirty="0">
              <a:latin typeface="Consolas" panose="020B0609020204030204" pitchFamily="49" charset="0"/>
              <a:cs typeface="+mn-cs"/>
            </a:endParaRPr>
          </a:p>
        </p:txBody>
      </p:sp>
      <p:sp>
        <p:nvSpPr>
          <p:cNvPr id="1027" name="Freeform 11"/>
          <p:cNvSpPr>
            <a:spLocks/>
          </p:cNvSpPr>
          <p:nvPr/>
        </p:nvSpPr>
        <p:spPr bwMode="auto">
          <a:xfrm>
            <a:off x="647700" y="5938838"/>
            <a:ext cx="4921251"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endParaRPr>
          </a:p>
        </p:txBody>
      </p:sp>
      <p:sp>
        <p:nvSpPr>
          <p:cNvPr id="14" name="Right Triangle 13"/>
          <p:cNvSpPr>
            <a:spLocks/>
          </p:cNvSpPr>
          <p:nvPr/>
        </p:nvSpPr>
        <p:spPr bwMode="auto">
          <a:xfrm>
            <a:off x="-8056" y="5791253"/>
            <a:ext cx="4536419"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sz="1800" dirty="0">
              <a:latin typeface="Consolas" panose="020B0609020204030204" pitchFamily="49" charset="0"/>
            </a:endParaRPr>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onsolas" panose="020B0609020204030204" pitchFamily="49" charset="0"/>
                <a:cs typeface="+mn-cs"/>
              </a:defRPr>
            </a:lvl1pPr>
            <a:extLst/>
          </a:lstStyle>
          <a:p>
            <a:fld id="{DD527580-2FEF-4445-AF5F-675DBAB83061}" type="datetime1">
              <a:rPr lang="en-US" smtClean="0"/>
              <a:t>10/15/2016</a:t>
            </a:fld>
            <a:endParaRPr lang="en-US"/>
          </a:p>
        </p:txBody>
      </p:sp>
      <p:sp>
        <p:nvSpPr>
          <p:cNvPr id="22" name="Footer Placeholder 21"/>
          <p:cNvSpPr>
            <a:spLocks noGrp="1"/>
          </p:cNvSpPr>
          <p:nvPr>
            <p:ph type="ftr" sz="quarter" idx="3"/>
          </p:nvPr>
        </p:nvSpPr>
        <p:spPr>
          <a:xfrm>
            <a:off x="5283200" y="6408739"/>
            <a:ext cx="3691467" cy="365125"/>
          </a:xfrm>
          <a:prstGeom prst="rect">
            <a:avLst/>
          </a:prstGeom>
        </p:spPr>
        <p:txBody>
          <a:bodyPr vert="horz" anchor="b"/>
          <a:lstStyle>
            <a:lvl1pPr algn="r" eaLnBrk="1" fontAlgn="auto" latinLnBrk="0" hangingPunct="1">
              <a:spcBef>
                <a:spcPts val="0"/>
              </a:spcBef>
              <a:spcAft>
                <a:spcPts val="0"/>
              </a:spcAft>
              <a:defRPr kumimoji="0" sz="1000" smtClean="0">
                <a:solidFill>
                  <a:schemeClr val="tx1"/>
                </a:solidFill>
                <a:latin typeface="Consolas" panose="020B0609020204030204" pitchFamily="49" charset="0"/>
                <a:cs typeface="+mn-cs"/>
              </a:defRPr>
            </a:lvl1pPr>
            <a:extLst/>
          </a:lstStyle>
          <a:p>
            <a:r>
              <a:rPr lang="en-US" smtClean="0"/>
              <a:t>©1992-2017 by Pearson Education, Inc. All Rights Reserved.</a:t>
            </a:r>
            <a:endParaRPr lang="en-US"/>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onsolas" panose="020B0609020204030204" pitchFamily="49" charset="0"/>
              </a:defRPr>
            </a:lvl1pPr>
          </a:lstStyle>
          <a:p>
            <a:fld id="{5D143012-C9D5-4D4A-A605-F6C71F8141F1}" type="slidenum">
              <a:rPr lang="en-US" smtClean="0"/>
              <a:t>‹#›</a:t>
            </a:fld>
            <a:endParaRPr lang="en-US"/>
          </a:p>
        </p:txBody>
      </p:sp>
    </p:spTree>
    <p:extLst>
      <p:ext uri="{BB962C8B-B14F-4D97-AF65-F5344CB8AC3E}">
        <p14:creationId xmlns:p14="http://schemas.microsoft.com/office/powerpoint/2010/main" val="30219628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auto">
              <a:spcAft>
                <a:spcPts val="0"/>
              </a:spcAft>
              <a:defRPr/>
            </a:pPr>
            <a:r>
              <a:rPr lang="en-US" dirty="0" smtClean="0">
                <a:solidFill>
                  <a:srgbClr val="3380E6"/>
                </a:solidFill>
              </a:rPr>
              <a:t>Object-Oriented Programming: Inheritance</a:t>
            </a:r>
          </a:p>
        </p:txBody>
      </p:sp>
      <p:sp>
        <p:nvSpPr>
          <p:cNvPr id="10243" name="Subtitle 3"/>
          <p:cNvSpPr>
            <a:spLocks noGrp="1"/>
          </p:cNvSpPr>
          <p:nvPr>
            <p:ph type="subTitle" idx="1"/>
          </p:nvPr>
        </p:nvSpPr>
        <p:spPr/>
        <p:txBody>
          <a:bodyPr/>
          <a:lstStyle/>
          <a:p>
            <a:pPr marR="0"/>
            <a:r>
              <a:rPr lang="en-US" altLang="en-US" dirty="0" smtClean="0"/>
              <a:t>Based on Chapter 11 of C++ How to Program, 10/e</a:t>
            </a:r>
          </a:p>
        </p:txBody>
      </p:sp>
      <p:sp>
        <p:nvSpPr>
          <p:cNvPr id="5" name="Footer Placeholder 4"/>
          <p:cNvSpPr>
            <a:spLocks noGrp="1"/>
          </p:cNvSpPr>
          <p:nvPr>
            <p:ph type="ftr" sz="quarter" idx="12"/>
          </p:nvPr>
        </p:nvSpPr>
        <p:spPr/>
        <p:txBody>
          <a:bodyPr/>
          <a:lstStyle/>
          <a:p>
            <a:pPr>
              <a:defRPr/>
            </a:pPr>
            <a:r>
              <a:rPr lang="en-US" dirty="0" smtClean="0"/>
              <a:t>©1992-2017 by Pearson Education, Inc. All Rights Reserved.</a:t>
            </a:r>
            <a:endParaRPr lang="en-US" dirty="0"/>
          </a:p>
        </p:txBody>
      </p:sp>
    </p:spTree>
    <p:extLst>
      <p:ext uri="{BB962C8B-B14F-4D97-AF65-F5344CB8AC3E}">
        <p14:creationId xmlns:p14="http://schemas.microsoft.com/office/powerpoint/2010/main" val="3372485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0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31838" y="0"/>
            <a:ext cx="1072832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143441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039" y="152400"/>
            <a:ext cx="11121444" cy="1143000"/>
          </a:xfrm>
        </p:spPr>
        <p:txBody>
          <a:bodyPr>
            <a:normAutofit/>
          </a:bodyPr>
          <a:lstStyle/>
          <a:p>
            <a:pPr fontAlgn="auto">
              <a:spcAft>
                <a:spcPts val="0"/>
              </a:spcAft>
              <a:defRPr/>
            </a:pPr>
            <a:r>
              <a:rPr lang="en-US" dirty="0">
                <a:solidFill>
                  <a:srgbClr val="24B5A1"/>
                </a:solidFill>
              </a:rPr>
              <a:t>11.2.1  </a:t>
            </a:r>
            <a:r>
              <a:rPr lang="en-US" dirty="0" err="1">
                <a:solidFill>
                  <a:srgbClr val="3380E6"/>
                </a:solidFill>
              </a:rPr>
              <a:t>CommunityMember</a:t>
            </a:r>
            <a:r>
              <a:rPr lang="en-US" dirty="0">
                <a:solidFill>
                  <a:srgbClr val="3380E6"/>
                </a:solidFill>
              </a:rPr>
              <a:t> Class Hierarchy</a:t>
            </a:r>
            <a:endParaRPr lang="en-US" dirty="0" smtClean="0">
              <a:solidFill>
                <a:srgbClr val="3380E6"/>
              </a:solidFill>
            </a:endParaRPr>
          </a:p>
        </p:txBody>
      </p:sp>
      <p:sp>
        <p:nvSpPr>
          <p:cNvPr id="20483" name="Text Placeholder 2"/>
          <p:cNvSpPr>
            <a:spLocks noGrp="1"/>
          </p:cNvSpPr>
          <p:nvPr>
            <p:ph type="body" idx="1"/>
          </p:nvPr>
        </p:nvSpPr>
        <p:spPr>
          <a:xfrm>
            <a:off x="408039" y="1417638"/>
            <a:ext cx="11121444" cy="4525962"/>
          </a:xfrm>
        </p:spPr>
        <p:txBody>
          <a:bodyPr/>
          <a:lstStyle/>
          <a:p>
            <a:pPr eaLnBrk="1" hangingPunct="1"/>
            <a:r>
              <a:rPr lang="en-US" altLang="en-US" sz="3600" dirty="0" smtClean="0">
                <a:solidFill>
                  <a:srgbClr val="000000"/>
                </a:solidFill>
              </a:rPr>
              <a:t>With </a:t>
            </a:r>
            <a:r>
              <a:rPr lang="en-US" altLang="en-US" sz="3600" dirty="0" smtClean="0">
                <a:solidFill>
                  <a:srgbClr val="0000FF"/>
                </a:solidFill>
              </a:rPr>
              <a:t>single inheritance</a:t>
            </a:r>
            <a:r>
              <a:rPr lang="en-US" altLang="en-US" sz="3600" dirty="0" smtClean="0">
                <a:solidFill>
                  <a:srgbClr val="000000"/>
                </a:solidFill>
              </a:rPr>
              <a:t>, a class is derived from </a:t>
            </a:r>
            <a:r>
              <a:rPr lang="en-US" altLang="en-US" sz="3600" i="1" dirty="0" smtClean="0">
                <a:solidFill>
                  <a:srgbClr val="000000"/>
                </a:solidFill>
              </a:rPr>
              <a:t>one</a:t>
            </a:r>
            <a:r>
              <a:rPr lang="en-US" altLang="en-US" sz="3600" dirty="0" smtClean="0">
                <a:solidFill>
                  <a:srgbClr val="000000"/>
                </a:solidFill>
              </a:rPr>
              <a:t> base class.</a:t>
            </a:r>
          </a:p>
          <a:p>
            <a:pPr eaLnBrk="1" hangingPunct="1"/>
            <a:r>
              <a:rPr lang="en-US" altLang="en-US" sz="3600" dirty="0" smtClean="0">
                <a:solidFill>
                  <a:srgbClr val="000000"/>
                </a:solidFill>
              </a:rPr>
              <a:t>With </a:t>
            </a:r>
            <a:r>
              <a:rPr lang="en-US" altLang="en-US" sz="3600" dirty="0" smtClean="0">
                <a:solidFill>
                  <a:srgbClr val="0000FF"/>
                </a:solidFill>
              </a:rPr>
              <a:t>multiple inheritance</a:t>
            </a:r>
            <a:r>
              <a:rPr lang="en-US" altLang="en-US" sz="3600" dirty="0" smtClean="0">
                <a:solidFill>
                  <a:srgbClr val="000000"/>
                </a:solidFill>
              </a:rPr>
              <a:t>, a derived class inherits simultaneously from </a:t>
            </a:r>
            <a:r>
              <a:rPr lang="en-US" altLang="en-US" sz="3600" i="1" dirty="0" smtClean="0">
                <a:solidFill>
                  <a:srgbClr val="000000"/>
                </a:solidFill>
              </a:rPr>
              <a:t>two or more</a:t>
            </a:r>
            <a:r>
              <a:rPr lang="en-US" altLang="en-US" sz="3600" dirty="0" smtClean="0">
                <a:solidFill>
                  <a:srgbClr val="000000"/>
                </a:solidFill>
              </a:rPr>
              <a:t> (possibly unrelated) base classes</a:t>
            </a:r>
            <a:r>
              <a:rPr lang="en-US" altLang="en-US" sz="3600" dirty="0" smtClean="0">
                <a:solidFill>
                  <a:srgbClr val="000000"/>
                </a:solidFill>
              </a:rPr>
              <a:t>.</a:t>
            </a:r>
            <a:endParaRPr lang="en-US" altLang="en-US" sz="3600" dirty="0" smtClean="0">
              <a:solidFill>
                <a:srgbClr val="000000"/>
              </a:solidFill>
            </a:endParaRPr>
          </a:p>
        </p:txBody>
      </p:sp>
      <p:sp>
        <p:nvSpPr>
          <p:cNvPr id="1434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8295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rPr>
              <a:t>11.2.1  </a:t>
            </a:r>
            <a:r>
              <a:rPr lang="en-US" dirty="0" err="1">
                <a:solidFill>
                  <a:srgbClr val="3380E6"/>
                </a:solidFill>
              </a:rPr>
              <a:t>CommunityMember</a:t>
            </a:r>
            <a:r>
              <a:rPr lang="en-US" dirty="0">
                <a:solidFill>
                  <a:srgbClr val="3380E6"/>
                </a:solidFill>
              </a:rPr>
              <a:t> Class Hierarchy</a:t>
            </a:r>
            <a:endParaRPr lang="en-US" dirty="0" smtClean="0">
              <a:solidFill>
                <a:srgbClr val="3380E6"/>
              </a:solidFill>
            </a:endParaRPr>
          </a:p>
        </p:txBody>
      </p:sp>
      <p:sp>
        <p:nvSpPr>
          <p:cNvPr id="21507" name="Text Placeholder 2"/>
          <p:cNvSpPr>
            <a:spLocks noGrp="1"/>
          </p:cNvSpPr>
          <p:nvPr>
            <p:ph type="body" idx="1"/>
          </p:nvPr>
        </p:nvSpPr>
        <p:spPr/>
        <p:txBody>
          <a:bodyPr/>
          <a:lstStyle/>
          <a:p>
            <a:pPr eaLnBrk="1" hangingPunct="1">
              <a:lnSpc>
                <a:spcPct val="80000"/>
              </a:lnSpc>
            </a:pPr>
            <a:r>
              <a:rPr lang="en-US" altLang="en-US" sz="2800" dirty="0">
                <a:solidFill>
                  <a:srgbClr val="000000"/>
                </a:solidFill>
              </a:rPr>
              <a:t>Each arrow in the hierarchy (Fig. 11.2) represents an </a:t>
            </a:r>
            <a:r>
              <a:rPr lang="en-US" altLang="en-US" sz="2800" i="1" dirty="0">
                <a:solidFill>
                  <a:srgbClr val="000000"/>
                </a:solidFill>
              </a:rPr>
              <a:t>is-a relationship.</a:t>
            </a:r>
          </a:p>
          <a:p>
            <a:pPr lvl="1" eaLnBrk="1" hangingPunct="1">
              <a:lnSpc>
                <a:spcPct val="80000"/>
              </a:lnSpc>
            </a:pPr>
            <a:r>
              <a:rPr lang="en-US" altLang="en-US" sz="2400" dirty="0">
                <a:solidFill>
                  <a:srgbClr val="000000"/>
                </a:solidFill>
              </a:rPr>
              <a:t>As we follow the arrows in this class hierarchy, we can state “an </a:t>
            </a:r>
            <a:r>
              <a:rPr lang="en-US" altLang="en-US" sz="2400" dirty="0">
                <a:solidFill>
                  <a:srgbClr val="000000"/>
                </a:solidFill>
                <a:latin typeface="Consolas" panose="020B0609020204030204" pitchFamily="49" charset="0"/>
              </a:rPr>
              <a:t>Employee</a:t>
            </a:r>
            <a:r>
              <a:rPr lang="en-US" altLang="en-US" sz="2400" dirty="0">
                <a:solidFill>
                  <a:srgbClr val="000000"/>
                </a:solidFill>
              </a:rPr>
              <a:t> </a:t>
            </a:r>
            <a:r>
              <a:rPr lang="en-US" altLang="en-US" sz="2400" i="1" dirty="0">
                <a:solidFill>
                  <a:srgbClr val="000000"/>
                </a:solidFill>
              </a:rPr>
              <a:t>is a </a:t>
            </a:r>
            <a:r>
              <a:rPr lang="en-US" altLang="en-US" sz="2400" dirty="0" err="1">
                <a:solidFill>
                  <a:srgbClr val="000000"/>
                </a:solidFill>
                <a:latin typeface="Consolas" panose="020B0609020204030204" pitchFamily="49" charset="0"/>
              </a:rPr>
              <a:t>CommunityMember</a:t>
            </a:r>
            <a:r>
              <a:rPr lang="en-US" altLang="en-US" sz="2400" dirty="0">
                <a:solidFill>
                  <a:srgbClr val="000000"/>
                </a:solidFill>
              </a:rPr>
              <a:t>” and “a </a:t>
            </a:r>
            <a:r>
              <a:rPr lang="en-US" altLang="en-US" sz="2400" dirty="0">
                <a:solidFill>
                  <a:srgbClr val="000000"/>
                </a:solidFill>
                <a:latin typeface="Consolas" panose="020B0609020204030204" pitchFamily="49" charset="0"/>
              </a:rPr>
              <a:t>Teacher</a:t>
            </a:r>
            <a:r>
              <a:rPr lang="en-US" altLang="en-US" sz="2400" i="1" dirty="0">
                <a:solidFill>
                  <a:srgbClr val="000000"/>
                </a:solidFill>
              </a:rPr>
              <a:t> is a </a:t>
            </a:r>
            <a:r>
              <a:rPr lang="en-US" altLang="en-US" sz="2400" dirty="0">
                <a:solidFill>
                  <a:srgbClr val="000000"/>
                </a:solidFill>
                <a:latin typeface="Consolas" panose="020B0609020204030204" pitchFamily="49" charset="0"/>
              </a:rPr>
              <a:t>Faculty</a:t>
            </a:r>
            <a:r>
              <a:rPr lang="en-US" altLang="en-US" sz="2400" dirty="0">
                <a:solidFill>
                  <a:srgbClr val="000000"/>
                </a:solidFill>
              </a:rPr>
              <a:t> member.” </a:t>
            </a:r>
          </a:p>
          <a:p>
            <a:pPr lvl="1" eaLnBrk="1" hangingPunct="1">
              <a:lnSpc>
                <a:spcPct val="80000"/>
              </a:lnSpc>
            </a:pPr>
            <a:r>
              <a:rPr lang="en-US" altLang="en-US" sz="2400" dirty="0" err="1">
                <a:solidFill>
                  <a:srgbClr val="000000"/>
                </a:solidFill>
                <a:latin typeface="Consolas" panose="020B0609020204030204" pitchFamily="49" charset="0"/>
              </a:rPr>
              <a:t>CommunityMember</a:t>
            </a:r>
            <a:r>
              <a:rPr lang="en-US" altLang="en-US" sz="2400" dirty="0">
                <a:solidFill>
                  <a:srgbClr val="000000"/>
                </a:solidFill>
              </a:rPr>
              <a:t> is the </a:t>
            </a:r>
            <a:r>
              <a:rPr lang="en-US" altLang="en-US" sz="2400" dirty="0">
                <a:solidFill>
                  <a:srgbClr val="0000FF"/>
                </a:solidFill>
              </a:rPr>
              <a:t>direct base class </a:t>
            </a:r>
            <a:r>
              <a:rPr lang="en-US" altLang="en-US" sz="2400" dirty="0">
                <a:solidFill>
                  <a:srgbClr val="000000"/>
                </a:solidFill>
              </a:rPr>
              <a:t>of </a:t>
            </a:r>
            <a:r>
              <a:rPr lang="en-US" altLang="en-US" sz="2400" dirty="0">
                <a:solidFill>
                  <a:srgbClr val="000000"/>
                </a:solidFill>
                <a:latin typeface="Consolas" panose="020B0609020204030204" pitchFamily="49" charset="0"/>
              </a:rPr>
              <a:t>Employee</a:t>
            </a:r>
            <a:r>
              <a:rPr lang="en-US" altLang="en-US" sz="2400" dirty="0">
                <a:solidFill>
                  <a:srgbClr val="000000"/>
                </a:solidFill>
              </a:rPr>
              <a:t>, </a:t>
            </a:r>
            <a:r>
              <a:rPr lang="en-US" altLang="en-US" sz="2400" dirty="0">
                <a:solidFill>
                  <a:srgbClr val="000000"/>
                </a:solidFill>
                <a:latin typeface="Consolas" panose="020B0609020204030204" pitchFamily="49" charset="0"/>
              </a:rPr>
              <a:t>Student</a:t>
            </a:r>
            <a:r>
              <a:rPr lang="en-US" altLang="en-US" sz="2400" dirty="0">
                <a:solidFill>
                  <a:srgbClr val="000000"/>
                </a:solidFill>
              </a:rPr>
              <a:t> and </a:t>
            </a:r>
            <a:r>
              <a:rPr lang="en-US" altLang="en-US" sz="2400" dirty="0">
                <a:solidFill>
                  <a:srgbClr val="000000"/>
                </a:solidFill>
                <a:latin typeface="Consolas" panose="020B0609020204030204" pitchFamily="49" charset="0"/>
              </a:rPr>
              <a:t>Alumnus</a:t>
            </a:r>
            <a:r>
              <a:rPr lang="en-US" altLang="en-US" sz="2400" dirty="0">
                <a:solidFill>
                  <a:srgbClr val="000000"/>
                </a:solidFill>
              </a:rPr>
              <a:t>.</a:t>
            </a:r>
          </a:p>
          <a:p>
            <a:pPr lvl="1" eaLnBrk="1" hangingPunct="1">
              <a:lnSpc>
                <a:spcPct val="80000"/>
              </a:lnSpc>
            </a:pPr>
            <a:r>
              <a:rPr lang="en-US" altLang="en-US" sz="2400" dirty="0" err="1">
                <a:solidFill>
                  <a:srgbClr val="000000"/>
                </a:solidFill>
                <a:latin typeface="Consolas" panose="020B0609020204030204" pitchFamily="49" charset="0"/>
              </a:rPr>
              <a:t>CommunityMember</a:t>
            </a:r>
            <a:r>
              <a:rPr lang="en-US" altLang="en-US" sz="2400" dirty="0">
                <a:solidFill>
                  <a:srgbClr val="000000"/>
                </a:solidFill>
              </a:rPr>
              <a:t> is an </a:t>
            </a:r>
            <a:r>
              <a:rPr lang="en-US" altLang="en-US" sz="2400" dirty="0">
                <a:solidFill>
                  <a:srgbClr val="0000FF"/>
                </a:solidFill>
              </a:rPr>
              <a:t>indirect base class </a:t>
            </a:r>
            <a:r>
              <a:rPr lang="en-US" altLang="en-US" sz="2400" dirty="0">
                <a:solidFill>
                  <a:srgbClr val="000000"/>
                </a:solidFill>
              </a:rPr>
              <a:t>of all the other classes in the diagram.</a:t>
            </a:r>
          </a:p>
          <a:p>
            <a:pPr eaLnBrk="1" hangingPunct="1">
              <a:lnSpc>
                <a:spcPct val="80000"/>
              </a:lnSpc>
            </a:pPr>
            <a:r>
              <a:rPr lang="en-US" altLang="en-US" sz="2800" dirty="0">
                <a:solidFill>
                  <a:srgbClr val="000000"/>
                </a:solidFill>
              </a:rPr>
              <a:t>Starting from the bottom of the diagram, you can follow the arrows and apply the </a:t>
            </a:r>
            <a:r>
              <a:rPr lang="en-US" altLang="en-US" sz="2800" i="1" dirty="0">
                <a:solidFill>
                  <a:srgbClr val="000000"/>
                </a:solidFill>
              </a:rPr>
              <a:t>is-a </a:t>
            </a:r>
            <a:r>
              <a:rPr lang="en-US" altLang="en-US" sz="2800" dirty="0">
                <a:solidFill>
                  <a:srgbClr val="000000"/>
                </a:solidFill>
              </a:rPr>
              <a:t>relationship to the topmost base class.</a:t>
            </a:r>
          </a:p>
          <a:p>
            <a:pPr lvl="1" eaLnBrk="1" hangingPunct="1">
              <a:lnSpc>
                <a:spcPct val="80000"/>
              </a:lnSpc>
            </a:pPr>
            <a:r>
              <a:rPr lang="en-US" altLang="en-US" sz="2400" dirty="0">
                <a:solidFill>
                  <a:srgbClr val="000000"/>
                </a:solidFill>
              </a:rPr>
              <a:t>An </a:t>
            </a:r>
            <a:r>
              <a:rPr lang="en-US" altLang="en-US" sz="2400" dirty="0" err="1">
                <a:solidFill>
                  <a:srgbClr val="000000"/>
                </a:solidFill>
                <a:latin typeface="Consolas" panose="020B0609020204030204" pitchFamily="49" charset="0"/>
              </a:rPr>
              <a:t>AdministratorTeacher</a:t>
            </a:r>
            <a:r>
              <a:rPr lang="en-US" altLang="en-US" sz="2400" dirty="0">
                <a:solidFill>
                  <a:srgbClr val="000000"/>
                </a:solidFill>
              </a:rPr>
              <a:t> </a:t>
            </a:r>
            <a:r>
              <a:rPr lang="en-US" altLang="en-US" sz="2400" i="1" dirty="0">
                <a:solidFill>
                  <a:srgbClr val="000000"/>
                </a:solidFill>
              </a:rPr>
              <a:t>is an </a:t>
            </a:r>
            <a:r>
              <a:rPr lang="en-US" altLang="en-US" sz="2400" dirty="0">
                <a:solidFill>
                  <a:srgbClr val="000000"/>
                </a:solidFill>
                <a:latin typeface="Consolas" panose="020B0609020204030204" pitchFamily="49" charset="0"/>
              </a:rPr>
              <a:t>Administrator</a:t>
            </a:r>
            <a:r>
              <a:rPr lang="en-US" altLang="en-US" sz="2400" i="1" dirty="0">
                <a:solidFill>
                  <a:srgbClr val="000000"/>
                </a:solidFill>
              </a:rPr>
              <a:t>, is a </a:t>
            </a:r>
            <a:r>
              <a:rPr lang="en-US" altLang="en-US" sz="2400" dirty="0">
                <a:solidFill>
                  <a:srgbClr val="000000"/>
                </a:solidFill>
                <a:latin typeface="Consolas" panose="020B0609020204030204" pitchFamily="49" charset="0"/>
              </a:rPr>
              <a:t>Faculty</a:t>
            </a:r>
            <a:r>
              <a:rPr lang="en-US" altLang="en-US" sz="2400" dirty="0">
                <a:solidFill>
                  <a:srgbClr val="000000"/>
                </a:solidFill>
              </a:rPr>
              <a:t> member, </a:t>
            </a:r>
            <a:r>
              <a:rPr lang="en-US" altLang="en-US" sz="2400" i="1" dirty="0">
                <a:solidFill>
                  <a:srgbClr val="000000"/>
                </a:solidFill>
              </a:rPr>
              <a:t>is an </a:t>
            </a:r>
            <a:r>
              <a:rPr lang="en-US" altLang="en-US" sz="2400" dirty="0">
                <a:solidFill>
                  <a:srgbClr val="000000"/>
                </a:solidFill>
                <a:latin typeface="Consolas" panose="020B0609020204030204" pitchFamily="49" charset="0"/>
              </a:rPr>
              <a:t>Employee</a:t>
            </a:r>
            <a:r>
              <a:rPr lang="en-US" altLang="en-US" sz="2400" dirty="0">
                <a:solidFill>
                  <a:srgbClr val="000000"/>
                </a:solidFill>
              </a:rPr>
              <a:t> and </a:t>
            </a:r>
            <a:r>
              <a:rPr lang="en-US" altLang="en-US" sz="2400" i="1" dirty="0">
                <a:solidFill>
                  <a:srgbClr val="000000"/>
                </a:solidFill>
              </a:rPr>
              <a:t>is a </a:t>
            </a:r>
            <a:r>
              <a:rPr lang="en-US" altLang="en-US" sz="2400" dirty="0" err="1">
                <a:solidFill>
                  <a:srgbClr val="000000"/>
                </a:solidFill>
                <a:latin typeface="Consolas" panose="020B0609020204030204" pitchFamily="49" charset="0"/>
              </a:rPr>
              <a:t>CommunityMember</a:t>
            </a:r>
            <a:r>
              <a:rPr lang="en-US" altLang="en-US" sz="2400" dirty="0">
                <a:solidFill>
                  <a:srgbClr val="000000"/>
                </a:solidFill>
              </a:rPr>
              <a:t>. </a:t>
            </a:r>
          </a:p>
        </p:txBody>
      </p:sp>
      <p:sp>
        <p:nvSpPr>
          <p:cNvPr id="2560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122710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rPr>
              <a:t>11.2.2</a:t>
            </a:r>
            <a:r>
              <a:rPr lang="en-US" dirty="0">
                <a:solidFill>
                  <a:srgbClr val="24B5A1"/>
                </a:solidFill>
              </a:rPr>
              <a:t>  </a:t>
            </a:r>
            <a:r>
              <a:rPr lang="en-US" dirty="0" smtClean="0">
                <a:solidFill>
                  <a:srgbClr val="3380E6"/>
                </a:solidFill>
              </a:rPr>
              <a:t>Shape Class </a:t>
            </a:r>
            <a:r>
              <a:rPr lang="en-US" dirty="0">
                <a:solidFill>
                  <a:srgbClr val="3380E6"/>
                </a:solidFill>
              </a:rPr>
              <a:t>Hierarchy</a:t>
            </a:r>
            <a:endParaRPr lang="en-US" dirty="0" smtClean="0">
              <a:solidFill>
                <a:srgbClr val="3380E6"/>
              </a:solidFill>
            </a:endParaRPr>
          </a:p>
        </p:txBody>
      </p:sp>
      <p:sp>
        <p:nvSpPr>
          <p:cNvPr id="24579" name="Text Placeholder 2"/>
          <p:cNvSpPr>
            <a:spLocks noGrp="1"/>
          </p:cNvSpPr>
          <p:nvPr>
            <p:ph type="body" idx="1"/>
          </p:nvPr>
        </p:nvSpPr>
        <p:spPr/>
        <p:txBody>
          <a:bodyPr/>
          <a:lstStyle/>
          <a:p>
            <a:pPr eaLnBrk="1" hangingPunct="1">
              <a:lnSpc>
                <a:spcPct val="90000"/>
              </a:lnSpc>
              <a:defRPr/>
            </a:pPr>
            <a:r>
              <a:rPr lang="en-US" sz="2800" dirty="0" smtClean="0">
                <a:solidFill>
                  <a:srgbClr val="000000"/>
                </a:solidFill>
              </a:rPr>
              <a:t>Consider </a:t>
            </a:r>
            <a:r>
              <a:rPr lang="en-US" sz="2800" dirty="0">
                <a:solidFill>
                  <a:srgbClr val="000000"/>
                </a:solidFill>
              </a:rPr>
              <a:t>the </a:t>
            </a:r>
            <a:r>
              <a:rPr lang="en-US" sz="2800" dirty="0">
                <a:solidFill>
                  <a:srgbClr val="000000"/>
                </a:solidFill>
                <a:latin typeface="Consolas" panose="020B0609020204030204" pitchFamily="49" charset="0"/>
              </a:rPr>
              <a:t>Shape</a:t>
            </a:r>
            <a:r>
              <a:rPr lang="en-US" sz="2800" dirty="0">
                <a:solidFill>
                  <a:srgbClr val="000000"/>
                </a:solidFill>
              </a:rPr>
              <a:t> inheritance hierarchy in Fig. </a:t>
            </a:r>
            <a:r>
              <a:rPr lang="en-US" sz="2800" dirty="0">
                <a:solidFill>
                  <a:srgbClr val="000000"/>
                </a:solidFill>
              </a:rPr>
              <a:t>11.3.</a:t>
            </a:r>
          </a:p>
          <a:p>
            <a:pPr eaLnBrk="1" hangingPunct="1">
              <a:lnSpc>
                <a:spcPct val="90000"/>
              </a:lnSpc>
              <a:defRPr/>
            </a:pPr>
            <a:r>
              <a:rPr lang="en-US" sz="2800" dirty="0">
                <a:solidFill>
                  <a:srgbClr val="000000"/>
                </a:solidFill>
              </a:rPr>
              <a:t>Begins with base class </a:t>
            </a:r>
            <a:r>
              <a:rPr lang="en-US" sz="2800" dirty="0">
                <a:solidFill>
                  <a:srgbClr val="000000"/>
                </a:solidFill>
                <a:latin typeface="Consolas" panose="020B0609020204030204" pitchFamily="49" charset="0"/>
              </a:rPr>
              <a:t>Shape</a:t>
            </a:r>
            <a:r>
              <a:rPr lang="en-US" sz="2800" dirty="0">
                <a:solidFill>
                  <a:srgbClr val="000000"/>
                </a:solidFill>
              </a:rPr>
              <a:t>.</a:t>
            </a:r>
          </a:p>
          <a:p>
            <a:pPr eaLnBrk="1" hangingPunct="1">
              <a:lnSpc>
                <a:spcPct val="90000"/>
              </a:lnSpc>
              <a:defRPr/>
            </a:pPr>
            <a:r>
              <a:rPr lang="en-US" sz="2800" dirty="0">
                <a:solidFill>
                  <a:srgbClr val="000000"/>
                </a:solidFill>
              </a:rPr>
              <a:t>Classes </a:t>
            </a:r>
            <a:r>
              <a:rPr lang="en-US" sz="2800" dirty="0">
                <a:solidFill>
                  <a:srgbClr val="000000"/>
                </a:solidFill>
                <a:latin typeface="Consolas" panose="020B0609020204030204" pitchFamily="49" charset="0"/>
              </a:rPr>
              <a:t>TwoDimensionalShape</a:t>
            </a:r>
            <a:r>
              <a:rPr lang="en-US" sz="2800" dirty="0">
                <a:solidFill>
                  <a:srgbClr val="000000"/>
                </a:solidFill>
              </a:rPr>
              <a:t> and </a:t>
            </a:r>
            <a:r>
              <a:rPr lang="en-US" sz="2800" dirty="0">
                <a:solidFill>
                  <a:srgbClr val="000000"/>
                </a:solidFill>
                <a:latin typeface="Consolas" panose="020B0609020204030204" pitchFamily="49" charset="0"/>
              </a:rPr>
              <a:t>ThreeDimensionalShape</a:t>
            </a:r>
            <a:r>
              <a:rPr lang="en-US" sz="2800" dirty="0">
                <a:solidFill>
                  <a:srgbClr val="000000"/>
                </a:solidFill>
              </a:rPr>
              <a:t> derive from base class </a:t>
            </a:r>
            <a:r>
              <a:rPr lang="en-US" sz="2800" dirty="0">
                <a:solidFill>
                  <a:srgbClr val="000000"/>
                </a:solidFill>
                <a:latin typeface="Consolas" panose="020B0609020204030204" pitchFamily="49" charset="0"/>
              </a:rPr>
              <a:t>Shape</a:t>
            </a:r>
            <a:r>
              <a:rPr lang="en-US" sz="2800" dirty="0">
                <a:solidFill>
                  <a:srgbClr val="000000"/>
                </a:solidFill>
              </a:rPr>
              <a:t>—</a:t>
            </a:r>
            <a:r>
              <a:rPr lang="en-US" sz="2800" dirty="0">
                <a:solidFill>
                  <a:srgbClr val="000000"/>
                </a:solidFill>
                <a:latin typeface="Consolas" panose="020B0609020204030204" pitchFamily="49" charset="0"/>
              </a:rPr>
              <a:t>Shape</a:t>
            </a:r>
            <a:r>
              <a:rPr lang="en-US" sz="2800" dirty="0">
                <a:solidFill>
                  <a:srgbClr val="000000"/>
                </a:solidFill>
              </a:rPr>
              <a:t>s are either </a:t>
            </a:r>
            <a:r>
              <a:rPr lang="en-US" sz="2800" dirty="0">
                <a:solidFill>
                  <a:srgbClr val="000000"/>
                </a:solidFill>
                <a:latin typeface="Consolas" panose="020B0609020204030204" pitchFamily="49" charset="0"/>
              </a:rPr>
              <a:t>TwoDimensionalShape</a:t>
            </a:r>
            <a:r>
              <a:rPr lang="en-US" sz="2800" dirty="0">
                <a:solidFill>
                  <a:srgbClr val="000000"/>
                </a:solidFill>
              </a:rPr>
              <a:t>s or </a:t>
            </a:r>
            <a:r>
              <a:rPr lang="en-US" sz="2800" dirty="0">
                <a:solidFill>
                  <a:srgbClr val="000000"/>
                </a:solidFill>
                <a:latin typeface="Consolas" panose="020B0609020204030204" pitchFamily="49" charset="0"/>
              </a:rPr>
              <a:t>Three-DimensionalShape</a:t>
            </a:r>
            <a:r>
              <a:rPr lang="en-US" sz="2800" dirty="0">
                <a:solidFill>
                  <a:srgbClr val="000000"/>
                </a:solidFill>
              </a:rPr>
              <a:t>s.</a:t>
            </a:r>
          </a:p>
          <a:p>
            <a:pPr eaLnBrk="1" hangingPunct="1">
              <a:lnSpc>
                <a:spcPct val="90000"/>
              </a:lnSpc>
              <a:defRPr/>
            </a:pPr>
            <a:r>
              <a:rPr lang="en-US" sz="2800" dirty="0">
                <a:solidFill>
                  <a:srgbClr val="000000"/>
                </a:solidFill>
              </a:rPr>
              <a:t>The third level of this hierarchy contains some more specific types of </a:t>
            </a:r>
            <a:r>
              <a:rPr lang="en-US" sz="2800" dirty="0">
                <a:solidFill>
                  <a:srgbClr val="000000"/>
                </a:solidFill>
                <a:latin typeface="Consolas" panose="020B0609020204030204" pitchFamily="49" charset="0"/>
              </a:rPr>
              <a:t>TwoDimensionalShape</a:t>
            </a:r>
            <a:r>
              <a:rPr lang="en-US" sz="2800" dirty="0">
                <a:solidFill>
                  <a:srgbClr val="000000"/>
                </a:solidFill>
              </a:rPr>
              <a:t>s and </a:t>
            </a:r>
            <a:r>
              <a:rPr lang="en-US" sz="2800" dirty="0">
                <a:solidFill>
                  <a:srgbClr val="000000"/>
                </a:solidFill>
                <a:latin typeface="Consolas" panose="020B0609020204030204" pitchFamily="49" charset="0"/>
              </a:rPr>
              <a:t>ThreeDimensionalShape</a:t>
            </a:r>
            <a:r>
              <a:rPr lang="en-US" sz="2800" dirty="0">
                <a:solidFill>
                  <a:srgbClr val="000000"/>
                </a:solidFill>
              </a:rPr>
              <a:t>s.</a:t>
            </a:r>
          </a:p>
          <a:p>
            <a:pPr eaLnBrk="1" hangingPunct="1">
              <a:lnSpc>
                <a:spcPct val="90000"/>
              </a:lnSpc>
              <a:defRPr/>
            </a:pPr>
            <a:r>
              <a:rPr lang="en-US" sz="2800" dirty="0">
                <a:solidFill>
                  <a:srgbClr val="000000"/>
                </a:solidFill>
              </a:rPr>
              <a:t>As in Fig. 11.2, we can follow the arrows from the bottom of the diagram to the topmost base class in this class hierarchy to identify several </a:t>
            </a:r>
            <a:r>
              <a:rPr lang="en-US" sz="2800" i="1" dirty="0">
                <a:solidFill>
                  <a:srgbClr val="000000"/>
                </a:solidFill>
              </a:rPr>
              <a:t>is-a </a:t>
            </a:r>
            <a:r>
              <a:rPr lang="en-US" sz="2800" dirty="0">
                <a:solidFill>
                  <a:srgbClr val="000000"/>
                </a:solidFill>
              </a:rPr>
              <a:t>relationships</a:t>
            </a:r>
            <a:r>
              <a:rPr lang="en-US" sz="2800" i="1" dirty="0">
                <a:solidFill>
                  <a:srgbClr val="000000"/>
                </a:solidFill>
              </a:rPr>
              <a:t>.</a:t>
            </a:r>
          </a:p>
        </p:txBody>
      </p:sp>
      <p:sp>
        <p:nvSpPr>
          <p:cNvPr id="2662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3466362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1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22325"/>
            <a:ext cx="12192000" cy="521176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405059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rPr>
              <a:t>11.3  </a:t>
            </a:r>
            <a:r>
              <a:rPr lang="en-US" dirty="0" smtClean="0">
                <a:solidFill>
                  <a:srgbClr val="3380E6"/>
                </a:solidFill>
              </a:rPr>
              <a:t>Relationship between Base and Derived Classes</a:t>
            </a:r>
          </a:p>
        </p:txBody>
      </p:sp>
      <p:sp>
        <p:nvSpPr>
          <p:cNvPr id="24579" name="Text Placeholder 2"/>
          <p:cNvSpPr>
            <a:spLocks noGrp="1"/>
          </p:cNvSpPr>
          <p:nvPr>
            <p:ph type="body" idx="1"/>
          </p:nvPr>
        </p:nvSpPr>
        <p:spPr/>
        <p:txBody>
          <a:bodyPr/>
          <a:lstStyle/>
          <a:p>
            <a:pPr eaLnBrk="1" hangingPunct="1"/>
            <a:r>
              <a:rPr lang="en-US" altLang="en-US" dirty="0" smtClean="0">
                <a:solidFill>
                  <a:srgbClr val="000000"/>
                </a:solidFill>
              </a:rPr>
              <a:t>In this section, we use an inheritance hierarchy containing types of employees in a company’s payroll application to discuss the relationship between a base class and a derived class.</a:t>
            </a:r>
          </a:p>
          <a:p>
            <a:pPr eaLnBrk="1" hangingPunct="1"/>
            <a:r>
              <a:rPr lang="en-US" altLang="en-US" dirty="0" smtClean="0">
                <a:solidFill>
                  <a:srgbClr val="000000"/>
                </a:solidFill>
              </a:rPr>
              <a:t>Commission employees (who will be represented as objects of a base class) are paid a percentage of their sales, while base-salaried commission employees (who will be represented as objects of a derived class) receive a base salary plus a percentage of their sales.</a:t>
            </a:r>
          </a:p>
        </p:txBody>
      </p:sp>
      <p:sp>
        <p:nvSpPr>
          <p:cNvPr id="3072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2621746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59D9B3"/>
                </a:solidFill>
              </a:rPr>
              <a:t>11.3.1 </a:t>
            </a:r>
            <a:r>
              <a:rPr lang="en-US" dirty="0" smtClean="0">
                <a:solidFill>
                  <a:srgbClr val="33B38C"/>
                </a:solidFill>
              </a:rPr>
              <a:t>Creating and Using a </a:t>
            </a:r>
            <a:r>
              <a:rPr lang="en-US" dirty="0" smtClean="0">
                <a:solidFill>
                  <a:srgbClr val="33B38C"/>
                </a:solidFill>
                <a:latin typeface="Consolas" panose="020B0609020204030204" pitchFamily="49" charset="0"/>
              </a:rPr>
              <a:t>CommissionEmployee</a:t>
            </a:r>
            <a:r>
              <a:rPr lang="en-US" dirty="0" smtClean="0">
                <a:solidFill>
                  <a:srgbClr val="33B38C"/>
                </a:solidFill>
              </a:rPr>
              <a:t> Class</a:t>
            </a:r>
          </a:p>
        </p:txBody>
      </p:sp>
      <p:sp>
        <p:nvSpPr>
          <p:cNvPr id="25603" name="Text Placeholder 2"/>
          <p:cNvSpPr>
            <a:spLocks noGrp="1"/>
          </p:cNvSpPr>
          <p:nvPr>
            <p:ph type="body" idx="1"/>
          </p:nvPr>
        </p:nvSpPr>
        <p:spPr/>
        <p:txBody>
          <a:bodyPr/>
          <a:lstStyle/>
          <a:p>
            <a:pPr eaLnBrk="1" hangingPunct="1">
              <a:lnSpc>
                <a:spcPct val="90000"/>
              </a:lnSpc>
            </a:pPr>
            <a:r>
              <a:rPr lang="en-US" altLang="en-US" sz="2800" dirty="0" err="1">
                <a:solidFill>
                  <a:srgbClr val="000000"/>
                </a:solidFill>
                <a:latin typeface="Consolas" panose="020B0609020204030204" pitchFamily="49" charset="0"/>
              </a:rPr>
              <a:t>CommissionEmployee</a:t>
            </a:r>
            <a:r>
              <a:rPr lang="en-US" altLang="en-US" sz="2800" dirty="0" err="1">
                <a:solidFill>
                  <a:srgbClr val="000000"/>
                </a:solidFill>
              </a:rPr>
              <a:t>’s</a:t>
            </a:r>
            <a:r>
              <a:rPr lang="en-US" altLang="en-US" sz="2800" dirty="0">
                <a:solidFill>
                  <a:srgbClr val="000000"/>
                </a:solidFill>
              </a:rPr>
              <a:t> class definition (Figs. 11.4–11.5).</a:t>
            </a:r>
          </a:p>
          <a:p>
            <a:pPr eaLnBrk="1" hangingPunct="1">
              <a:lnSpc>
                <a:spcPct val="90000"/>
              </a:lnSpc>
            </a:pPr>
            <a:r>
              <a:rPr lang="en-US" altLang="en-US" sz="2800" dirty="0" err="1">
                <a:solidFill>
                  <a:srgbClr val="000000"/>
                </a:solidFill>
                <a:latin typeface="Consolas" panose="020B0609020204030204" pitchFamily="49" charset="0"/>
              </a:rPr>
              <a:t>CommissionEmployee</a:t>
            </a:r>
            <a:r>
              <a:rPr lang="en-US" altLang="en-US" sz="2800" dirty="0" err="1">
                <a:solidFill>
                  <a:srgbClr val="000000"/>
                </a:solidFill>
              </a:rPr>
              <a:t>’s</a:t>
            </a:r>
            <a:r>
              <a:rPr lang="en-US" altLang="en-US" sz="2800" dirty="0">
                <a:solidFill>
                  <a:srgbClr val="000000"/>
                </a:solidFill>
              </a:rPr>
              <a:t> </a:t>
            </a:r>
            <a:r>
              <a:rPr lang="en-US" altLang="en-US" sz="2800" dirty="0">
                <a:solidFill>
                  <a:srgbClr val="000000"/>
                </a:solidFill>
                <a:latin typeface="Consolas" panose="020B0609020204030204" pitchFamily="49" charset="0"/>
              </a:rPr>
              <a:t>public</a:t>
            </a:r>
            <a:r>
              <a:rPr lang="en-US" altLang="en-US" sz="2800" dirty="0">
                <a:solidFill>
                  <a:srgbClr val="000000"/>
                </a:solidFill>
              </a:rPr>
              <a:t> services include a constructor and member functions </a:t>
            </a:r>
            <a:r>
              <a:rPr lang="en-US" altLang="en-US" sz="2800" dirty="0">
                <a:solidFill>
                  <a:srgbClr val="000000"/>
                </a:solidFill>
                <a:latin typeface="Consolas" panose="020B0609020204030204" pitchFamily="49" charset="0"/>
              </a:rPr>
              <a:t>earnings</a:t>
            </a:r>
            <a:r>
              <a:rPr lang="en-US" altLang="en-US" sz="2800" dirty="0">
                <a:solidFill>
                  <a:srgbClr val="000000"/>
                </a:solidFill>
              </a:rPr>
              <a:t> and </a:t>
            </a:r>
            <a:r>
              <a:rPr lang="en-US" altLang="en-US" sz="2800" dirty="0" err="1" smtClean="0">
                <a:solidFill>
                  <a:srgbClr val="000000"/>
                </a:solidFill>
                <a:latin typeface="Consolas" panose="020B0609020204030204" pitchFamily="49" charset="0"/>
              </a:rPr>
              <a:t>toString</a:t>
            </a:r>
            <a:r>
              <a:rPr lang="en-US" altLang="en-US" sz="2800" dirty="0" smtClean="0">
                <a:solidFill>
                  <a:srgbClr val="000000"/>
                </a:solidFill>
              </a:rPr>
              <a:t>.</a:t>
            </a:r>
            <a:endParaRPr lang="en-US" altLang="en-US" sz="2800" dirty="0">
              <a:solidFill>
                <a:srgbClr val="000000"/>
              </a:solidFill>
            </a:endParaRPr>
          </a:p>
          <a:p>
            <a:pPr eaLnBrk="1" hangingPunct="1">
              <a:lnSpc>
                <a:spcPct val="90000"/>
              </a:lnSpc>
            </a:pPr>
            <a:r>
              <a:rPr lang="en-US" altLang="en-US" sz="2800" dirty="0">
                <a:solidFill>
                  <a:srgbClr val="000000"/>
                </a:solidFill>
              </a:rPr>
              <a:t>Also includes </a:t>
            </a:r>
            <a:r>
              <a:rPr lang="en-US" altLang="en-US" sz="2800" dirty="0">
                <a:solidFill>
                  <a:srgbClr val="000000"/>
                </a:solidFill>
                <a:latin typeface="Consolas" panose="020B0609020204030204" pitchFamily="49" charset="0"/>
              </a:rPr>
              <a:t>public</a:t>
            </a:r>
            <a:r>
              <a:rPr lang="en-US" altLang="en-US" sz="2800" dirty="0">
                <a:solidFill>
                  <a:srgbClr val="000000"/>
                </a:solidFill>
              </a:rPr>
              <a:t> </a:t>
            </a:r>
            <a:r>
              <a:rPr lang="en-US" altLang="en-US" sz="2800" i="1" dirty="0">
                <a:solidFill>
                  <a:srgbClr val="000000"/>
                </a:solidFill>
              </a:rPr>
              <a:t>get </a:t>
            </a:r>
            <a:r>
              <a:rPr lang="en-US" altLang="en-US" sz="2800" dirty="0">
                <a:solidFill>
                  <a:srgbClr val="000000"/>
                </a:solidFill>
              </a:rPr>
              <a:t>and</a:t>
            </a:r>
            <a:r>
              <a:rPr lang="en-US" altLang="en-US" sz="2800" i="1" dirty="0">
                <a:solidFill>
                  <a:srgbClr val="000000"/>
                </a:solidFill>
              </a:rPr>
              <a:t> set </a:t>
            </a:r>
            <a:r>
              <a:rPr lang="en-US" altLang="en-US" sz="2800" dirty="0">
                <a:solidFill>
                  <a:srgbClr val="000000"/>
                </a:solidFill>
              </a:rPr>
              <a:t>functions that manipulate the class’s data members </a:t>
            </a:r>
            <a:r>
              <a:rPr lang="en-US" altLang="en-US" sz="2800" dirty="0" err="1">
                <a:solidFill>
                  <a:srgbClr val="000000"/>
                </a:solidFill>
                <a:latin typeface="Consolas" panose="020B0609020204030204" pitchFamily="49" charset="0"/>
              </a:rPr>
              <a:t>firstName</a:t>
            </a:r>
            <a:r>
              <a:rPr lang="en-US" altLang="en-US" sz="2800" dirty="0">
                <a:solidFill>
                  <a:srgbClr val="000000"/>
                </a:solidFill>
              </a:rPr>
              <a:t>, </a:t>
            </a:r>
            <a:r>
              <a:rPr lang="en-US" altLang="en-US" sz="2800" dirty="0" err="1">
                <a:solidFill>
                  <a:srgbClr val="000000"/>
                </a:solidFill>
                <a:latin typeface="Consolas" panose="020B0609020204030204" pitchFamily="49" charset="0"/>
              </a:rPr>
              <a:t>lastName</a:t>
            </a:r>
            <a:r>
              <a:rPr lang="en-US" altLang="en-US" sz="2800" dirty="0">
                <a:solidFill>
                  <a:srgbClr val="000000"/>
                </a:solidFill>
              </a:rPr>
              <a:t>, </a:t>
            </a:r>
            <a:r>
              <a:rPr lang="en-US" altLang="en-US" sz="2800" dirty="0" err="1">
                <a:solidFill>
                  <a:srgbClr val="000000"/>
                </a:solidFill>
                <a:latin typeface="Consolas" panose="020B0609020204030204" pitchFamily="49" charset="0"/>
              </a:rPr>
              <a:t>socialSecurityNumber</a:t>
            </a:r>
            <a:r>
              <a:rPr lang="en-US" altLang="en-US" sz="2800" dirty="0">
                <a:solidFill>
                  <a:srgbClr val="000000"/>
                </a:solidFill>
              </a:rPr>
              <a:t>, </a:t>
            </a:r>
            <a:r>
              <a:rPr lang="en-US" altLang="en-US" sz="2800" dirty="0" err="1">
                <a:solidFill>
                  <a:srgbClr val="000000"/>
                </a:solidFill>
                <a:latin typeface="Consolas" panose="020B0609020204030204" pitchFamily="49" charset="0"/>
              </a:rPr>
              <a:t>grossSales</a:t>
            </a:r>
            <a:r>
              <a:rPr lang="en-US" altLang="en-US" sz="2800" dirty="0">
                <a:solidFill>
                  <a:srgbClr val="000000"/>
                </a:solidFill>
              </a:rPr>
              <a:t> and </a:t>
            </a:r>
            <a:r>
              <a:rPr lang="en-US" altLang="en-US" sz="2800" dirty="0" err="1">
                <a:solidFill>
                  <a:srgbClr val="000000"/>
                </a:solidFill>
                <a:latin typeface="Consolas" panose="020B0609020204030204" pitchFamily="49" charset="0"/>
              </a:rPr>
              <a:t>commissionRate</a:t>
            </a:r>
            <a:r>
              <a:rPr lang="en-US" altLang="en-US" sz="2800" dirty="0">
                <a:solidFill>
                  <a:srgbClr val="000000"/>
                </a:solidFill>
              </a:rPr>
              <a:t>.</a:t>
            </a:r>
          </a:p>
          <a:p>
            <a:pPr lvl="1" eaLnBrk="1" hangingPunct="1">
              <a:lnSpc>
                <a:spcPct val="90000"/>
              </a:lnSpc>
            </a:pPr>
            <a:r>
              <a:rPr lang="en-US" altLang="en-US" sz="2400" dirty="0" smtClean="0">
                <a:solidFill>
                  <a:srgbClr val="000000"/>
                </a:solidFill>
                <a:latin typeface="Consolas" panose="020B0609020204030204" pitchFamily="49" charset="0"/>
              </a:rPr>
              <a:t>private</a:t>
            </a:r>
            <a:r>
              <a:rPr lang="en-US" altLang="en-US" sz="2400" dirty="0">
                <a:solidFill>
                  <a:srgbClr val="000000"/>
                </a:solidFill>
              </a:rPr>
              <a:t>, so objects of other classes cannot directly access this data.</a:t>
            </a:r>
          </a:p>
          <a:p>
            <a:pPr lvl="1" eaLnBrk="1" hangingPunct="1">
              <a:lnSpc>
                <a:spcPct val="90000"/>
              </a:lnSpc>
            </a:pPr>
            <a:r>
              <a:rPr lang="en-US" altLang="en-US" sz="2400" dirty="0">
                <a:solidFill>
                  <a:srgbClr val="000000"/>
                </a:solidFill>
              </a:rPr>
              <a:t>Declaring data members as </a:t>
            </a:r>
            <a:r>
              <a:rPr lang="en-US" altLang="en-US" sz="2400" dirty="0">
                <a:solidFill>
                  <a:srgbClr val="000000"/>
                </a:solidFill>
                <a:latin typeface="Consolas" panose="020B0609020204030204" pitchFamily="49" charset="0"/>
              </a:rPr>
              <a:t>private</a:t>
            </a:r>
            <a:r>
              <a:rPr lang="en-US" altLang="en-US" sz="2400" dirty="0">
                <a:solidFill>
                  <a:srgbClr val="000000"/>
                </a:solidFill>
              </a:rPr>
              <a:t> and providing non-</a:t>
            </a:r>
            <a:r>
              <a:rPr lang="en-US" altLang="en-US" sz="2400" dirty="0">
                <a:solidFill>
                  <a:srgbClr val="000000"/>
                </a:solidFill>
                <a:latin typeface="Consolas" panose="020B0609020204030204" pitchFamily="49" charset="0"/>
              </a:rPr>
              <a:t>private</a:t>
            </a:r>
            <a:r>
              <a:rPr lang="en-US" altLang="en-US" sz="2400" dirty="0">
                <a:solidFill>
                  <a:srgbClr val="000000"/>
                </a:solidFill>
              </a:rPr>
              <a:t> </a:t>
            </a:r>
            <a:r>
              <a:rPr lang="en-US" altLang="en-US" sz="2400" i="1" dirty="0">
                <a:solidFill>
                  <a:srgbClr val="000000"/>
                </a:solidFill>
              </a:rPr>
              <a:t>get </a:t>
            </a:r>
            <a:r>
              <a:rPr lang="en-US" altLang="en-US" sz="2400" dirty="0">
                <a:solidFill>
                  <a:srgbClr val="000000"/>
                </a:solidFill>
              </a:rPr>
              <a:t>and</a:t>
            </a:r>
            <a:r>
              <a:rPr lang="en-US" altLang="en-US" sz="2400" i="1" dirty="0">
                <a:solidFill>
                  <a:srgbClr val="000000"/>
                </a:solidFill>
              </a:rPr>
              <a:t> set </a:t>
            </a:r>
            <a:r>
              <a:rPr lang="en-US" altLang="en-US" sz="2400" dirty="0">
                <a:solidFill>
                  <a:srgbClr val="000000"/>
                </a:solidFill>
              </a:rPr>
              <a:t>functions to manipulate and validate the data members helps enforce good software engineering.</a:t>
            </a:r>
          </a:p>
        </p:txBody>
      </p:sp>
      <p:sp>
        <p:nvSpPr>
          <p:cNvPr id="3174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994371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1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71538" y="0"/>
            <a:ext cx="1044892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66572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1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3550" y="0"/>
            <a:ext cx="112649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720807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1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30313" y="0"/>
            <a:ext cx="972978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191544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0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57225"/>
            <a:ext cx="12192000" cy="554196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888620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1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30313" y="0"/>
            <a:ext cx="972978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959071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1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74713" y="0"/>
            <a:ext cx="1044098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932113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1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58863" y="0"/>
            <a:ext cx="1007268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633636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59D9B3"/>
                </a:solidFill>
              </a:rPr>
              <a:t>11.3.1 </a:t>
            </a:r>
            <a:r>
              <a:rPr lang="en-US" dirty="0" smtClean="0">
                <a:solidFill>
                  <a:srgbClr val="33B38C"/>
                </a:solidFill>
              </a:rPr>
              <a:t>Creating and Using a </a:t>
            </a:r>
            <a:r>
              <a:rPr lang="en-US" dirty="0" smtClean="0">
                <a:solidFill>
                  <a:srgbClr val="33B38C"/>
                </a:solidFill>
                <a:latin typeface="Consolas" panose="020B0609020204030204" pitchFamily="49" charset="0"/>
              </a:rPr>
              <a:t>CommissionEmployee</a:t>
            </a:r>
            <a:r>
              <a:rPr lang="en-US" dirty="0" smtClean="0">
                <a:solidFill>
                  <a:srgbClr val="33B38C"/>
                </a:solidFill>
              </a:rPr>
              <a:t> Class (cont.)</a:t>
            </a:r>
          </a:p>
        </p:txBody>
      </p:sp>
      <p:sp>
        <p:nvSpPr>
          <p:cNvPr id="38915" name="Text Placeholder 2"/>
          <p:cNvSpPr>
            <a:spLocks noGrp="1"/>
          </p:cNvSpPr>
          <p:nvPr>
            <p:ph type="body" idx="1"/>
          </p:nvPr>
        </p:nvSpPr>
        <p:spPr/>
        <p:txBody>
          <a:bodyPr/>
          <a:lstStyle/>
          <a:p>
            <a:pPr marL="109537" indent="0">
              <a:lnSpc>
                <a:spcPct val="90000"/>
              </a:lnSpc>
              <a:buNone/>
              <a:defRPr/>
            </a:pPr>
            <a:r>
              <a:rPr lang="en-US" sz="3200" b="1" i="1" dirty="0">
                <a:solidFill>
                  <a:srgbClr val="000000"/>
                </a:solidFill>
                <a:latin typeface="Consolas" panose="020B0609020204030204" pitchFamily="49" charset="0"/>
              </a:rPr>
              <a:t>CommissionEmployee</a:t>
            </a:r>
            <a:r>
              <a:rPr lang="en-US" sz="3200" b="1" i="1" dirty="0">
                <a:solidFill>
                  <a:srgbClr val="000000"/>
                </a:solidFill>
              </a:rPr>
              <a:t> Constructor</a:t>
            </a:r>
          </a:p>
          <a:p>
            <a:pPr eaLnBrk="1" hangingPunct="1">
              <a:lnSpc>
                <a:spcPct val="90000"/>
              </a:lnSpc>
              <a:defRPr/>
            </a:pPr>
            <a:r>
              <a:rPr lang="en-US" sz="3200" dirty="0">
                <a:solidFill>
                  <a:srgbClr val="000000"/>
                </a:solidFill>
              </a:rPr>
              <a:t>The </a:t>
            </a:r>
            <a:r>
              <a:rPr lang="en-US" sz="3200" dirty="0">
                <a:solidFill>
                  <a:srgbClr val="000000"/>
                </a:solidFill>
                <a:latin typeface="Consolas" panose="020B0609020204030204" pitchFamily="49" charset="0"/>
              </a:rPr>
              <a:t>CommissionEmployee</a:t>
            </a:r>
            <a:r>
              <a:rPr lang="en-US" sz="3200" dirty="0">
                <a:solidFill>
                  <a:srgbClr val="000000"/>
                </a:solidFill>
              </a:rPr>
              <a:t> constructor definition </a:t>
            </a:r>
            <a:r>
              <a:rPr lang="en-US" sz="3200" i="1" dirty="0">
                <a:solidFill>
                  <a:srgbClr val="000000"/>
                </a:solidFill>
              </a:rPr>
              <a:t>purposely does not use member-initializer syntax</a:t>
            </a:r>
            <a:r>
              <a:rPr lang="en-US" sz="3200" dirty="0">
                <a:solidFill>
                  <a:srgbClr val="000000"/>
                </a:solidFill>
              </a:rPr>
              <a:t> in the first several examples of this section, so that we can demonstrate how </a:t>
            </a:r>
            <a:r>
              <a:rPr lang="en-US" sz="3200" dirty="0">
                <a:solidFill>
                  <a:srgbClr val="000000"/>
                </a:solidFill>
                <a:latin typeface="Consolas" panose="020B0609020204030204" pitchFamily="49" charset="0"/>
              </a:rPr>
              <a:t>private</a:t>
            </a:r>
            <a:r>
              <a:rPr lang="en-US" sz="3200" dirty="0">
                <a:solidFill>
                  <a:srgbClr val="000000"/>
                </a:solidFill>
              </a:rPr>
              <a:t> and </a:t>
            </a:r>
            <a:r>
              <a:rPr lang="en-US" sz="3200" dirty="0">
                <a:solidFill>
                  <a:srgbClr val="000000"/>
                </a:solidFill>
                <a:latin typeface="Consolas" panose="020B0609020204030204" pitchFamily="49" charset="0"/>
              </a:rPr>
              <a:t>protected</a:t>
            </a:r>
            <a:r>
              <a:rPr lang="en-US" sz="3200" dirty="0">
                <a:solidFill>
                  <a:srgbClr val="000000"/>
                </a:solidFill>
              </a:rPr>
              <a:t> specifiers affect member access in derived classes.</a:t>
            </a:r>
          </a:p>
          <a:p>
            <a:pPr lvl="1" eaLnBrk="1" hangingPunct="1">
              <a:lnSpc>
                <a:spcPct val="90000"/>
              </a:lnSpc>
              <a:defRPr/>
            </a:pPr>
            <a:r>
              <a:rPr lang="en-US" sz="2800" dirty="0">
                <a:solidFill>
                  <a:srgbClr val="000000"/>
                </a:solidFill>
              </a:rPr>
              <a:t>Later in this section, we’ll return to using member-initializer lists in the constructors.</a:t>
            </a:r>
          </a:p>
        </p:txBody>
      </p:sp>
      <p:sp>
        <p:nvSpPr>
          <p:cNvPr id="3994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2416096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59D9B3"/>
                </a:solidFill>
              </a:rPr>
              <a:t>11.3.1 </a:t>
            </a:r>
            <a:r>
              <a:rPr lang="en-US" dirty="0" smtClean="0">
                <a:solidFill>
                  <a:srgbClr val="33B38C"/>
                </a:solidFill>
              </a:rPr>
              <a:t>Creating and Using a </a:t>
            </a:r>
            <a:r>
              <a:rPr lang="en-US" dirty="0" smtClean="0">
                <a:solidFill>
                  <a:srgbClr val="33B38C"/>
                </a:solidFill>
                <a:latin typeface="Consolas" panose="020B0609020204030204" pitchFamily="49" charset="0"/>
              </a:rPr>
              <a:t>CommissionEmployee</a:t>
            </a:r>
            <a:r>
              <a:rPr lang="en-US" dirty="0" smtClean="0">
                <a:solidFill>
                  <a:srgbClr val="33B38C"/>
                </a:solidFill>
              </a:rPr>
              <a:t> Class (cont.)</a:t>
            </a:r>
          </a:p>
        </p:txBody>
      </p:sp>
      <p:sp>
        <p:nvSpPr>
          <p:cNvPr id="38915" name="Text Placeholder 2"/>
          <p:cNvSpPr>
            <a:spLocks noGrp="1"/>
          </p:cNvSpPr>
          <p:nvPr>
            <p:ph type="body" idx="1"/>
          </p:nvPr>
        </p:nvSpPr>
        <p:spPr/>
        <p:txBody>
          <a:bodyPr/>
          <a:lstStyle/>
          <a:p>
            <a:pPr marL="109537" indent="0">
              <a:lnSpc>
                <a:spcPct val="90000"/>
              </a:lnSpc>
              <a:buNone/>
              <a:defRPr/>
            </a:pPr>
            <a:r>
              <a:rPr lang="en-US" sz="3200" b="1" i="1" dirty="0">
                <a:solidFill>
                  <a:srgbClr val="000000"/>
                </a:solidFill>
                <a:latin typeface="Consolas" panose="020B0609020204030204" pitchFamily="49" charset="0"/>
              </a:rPr>
              <a:t>CommissionEmployee</a:t>
            </a:r>
            <a:r>
              <a:rPr lang="en-US" sz="3200" b="1" i="1" dirty="0">
                <a:solidFill>
                  <a:srgbClr val="000000"/>
                </a:solidFill>
                <a:latin typeface="Consolas" panose="020B0609020204030204" pitchFamily="49" charset="0"/>
              </a:rPr>
              <a:t> </a:t>
            </a:r>
            <a:r>
              <a:rPr lang="en-US" sz="3200" b="1" i="1" dirty="0">
                <a:solidFill>
                  <a:srgbClr val="000000"/>
                </a:solidFill>
                <a:cs typeface="Times New Roman" pitchFamily="18" charset="0"/>
              </a:rPr>
              <a:t>Member Functions </a:t>
            </a:r>
            <a:r>
              <a:rPr lang="en-US" sz="3200" b="1" i="1" dirty="0">
                <a:solidFill>
                  <a:srgbClr val="000000"/>
                </a:solidFill>
                <a:latin typeface="Consolas" panose="020B0609020204030204" pitchFamily="49" charset="0"/>
              </a:rPr>
              <a:t>earnings </a:t>
            </a:r>
            <a:r>
              <a:rPr lang="en-US" sz="3200" b="1" i="1" dirty="0">
                <a:solidFill>
                  <a:srgbClr val="000000"/>
                </a:solidFill>
                <a:cs typeface="Times New Roman" pitchFamily="18" charset="0"/>
              </a:rPr>
              <a:t>and</a:t>
            </a:r>
            <a:r>
              <a:rPr lang="en-US" sz="3200" b="1" i="1" dirty="0">
                <a:solidFill>
                  <a:srgbClr val="000000"/>
                </a:solidFill>
                <a:latin typeface="Consolas" panose="020B0609020204030204" pitchFamily="49" charset="0"/>
              </a:rPr>
              <a:t> </a:t>
            </a:r>
            <a:r>
              <a:rPr lang="en-US" sz="3200" b="1" i="1" dirty="0" err="1" smtClean="0">
                <a:solidFill>
                  <a:srgbClr val="000000"/>
                </a:solidFill>
                <a:latin typeface="Consolas" panose="020B0609020204030204" pitchFamily="49" charset="0"/>
              </a:rPr>
              <a:t>toString</a:t>
            </a:r>
            <a:endParaRPr lang="en-US" sz="3200" b="1" i="1" dirty="0">
              <a:solidFill>
                <a:srgbClr val="000000"/>
              </a:solidFill>
            </a:endParaRPr>
          </a:p>
          <a:p>
            <a:pPr eaLnBrk="1" hangingPunct="1">
              <a:lnSpc>
                <a:spcPct val="90000"/>
              </a:lnSpc>
              <a:defRPr/>
            </a:pPr>
            <a:r>
              <a:rPr lang="en-US" sz="3200" dirty="0">
                <a:solidFill>
                  <a:srgbClr val="000000"/>
                </a:solidFill>
              </a:rPr>
              <a:t>Member function </a:t>
            </a:r>
            <a:r>
              <a:rPr lang="en-US" sz="3200" dirty="0">
                <a:solidFill>
                  <a:srgbClr val="000000"/>
                </a:solidFill>
                <a:latin typeface="Consolas" panose="020B0609020204030204" pitchFamily="49" charset="0"/>
              </a:rPr>
              <a:t>earnings</a:t>
            </a:r>
            <a:r>
              <a:rPr lang="en-US" sz="3200" dirty="0">
                <a:solidFill>
                  <a:srgbClr val="000000"/>
                </a:solidFill>
              </a:rPr>
              <a:t> calculates a </a:t>
            </a:r>
            <a:r>
              <a:rPr lang="en-US" sz="3200" dirty="0">
                <a:solidFill>
                  <a:srgbClr val="000000"/>
                </a:solidFill>
                <a:latin typeface="Consolas" panose="020B0609020204030204" pitchFamily="49" charset="0"/>
              </a:rPr>
              <a:t>CommissionEmployee</a:t>
            </a:r>
            <a:r>
              <a:rPr lang="en-US" sz="3200" dirty="0">
                <a:solidFill>
                  <a:srgbClr val="000000"/>
                </a:solidFill>
              </a:rPr>
              <a:t>’s earnings.</a:t>
            </a:r>
          </a:p>
          <a:p>
            <a:pPr eaLnBrk="1" hangingPunct="1">
              <a:lnSpc>
                <a:spcPct val="90000"/>
              </a:lnSpc>
              <a:defRPr/>
            </a:pPr>
            <a:r>
              <a:rPr lang="en-US" sz="3200" dirty="0">
                <a:solidFill>
                  <a:srgbClr val="000000"/>
                </a:solidFill>
              </a:rPr>
              <a:t>Member function </a:t>
            </a:r>
            <a:r>
              <a:rPr lang="en-US" sz="3200" dirty="0" err="1" smtClean="0">
                <a:solidFill>
                  <a:srgbClr val="000000"/>
                </a:solidFill>
                <a:latin typeface="Consolas" panose="020B0609020204030204" pitchFamily="49" charset="0"/>
              </a:rPr>
              <a:t>toString</a:t>
            </a:r>
            <a:r>
              <a:rPr lang="en-US" sz="3200" dirty="0" smtClean="0">
                <a:solidFill>
                  <a:srgbClr val="000000"/>
                </a:solidFill>
              </a:rPr>
              <a:t> displays </a:t>
            </a:r>
            <a:r>
              <a:rPr lang="en-US" sz="3200" dirty="0">
                <a:solidFill>
                  <a:srgbClr val="000000"/>
                </a:solidFill>
              </a:rPr>
              <a:t>the values of a </a:t>
            </a:r>
            <a:r>
              <a:rPr lang="en-US" sz="3200" dirty="0">
                <a:solidFill>
                  <a:srgbClr val="000000"/>
                </a:solidFill>
                <a:latin typeface="Consolas" panose="020B0609020204030204" pitchFamily="49" charset="0"/>
              </a:rPr>
              <a:t>CommissionEmployee</a:t>
            </a:r>
            <a:r>
              <a:rPr lang="en-US" sz="3200" dirty="0">
                <a:solidFill>
                  <a:srgbClr val="000000"/>
                </a:solidFill>
              </a:rPr>
              <a:t> object’s data members.</a:t>
            </a:r>
          </a:p>
          <a:p>
            <a:pPr marL="109537" indent="0">
              <a:lnSpc>
                <a:spcPct val="90000"/>
              </a:lnSpc>
              <a:buNone/>
              <a:defRPr/>
            </a:pPr>
            <a:r>
              <a:rPr lang="en-US" sz="3200" b="1" i="1" dirty="0">
                <a:solidFill>
                  <a:srgbClr val="000000"/>
                </a:solidFill>
                <a:cs typeface="Times New Roman" pitchFamily="18" charset="0"/>
              </a:rPr>
              <a:t>Testing Class </a:t>
            </a:r>
            <a:r>
              <a:rPr lang="en-US" sz="3200" b="1" i="1" dirty="0">
                <a:solidFill>
                  <a:srgbClr val="000000"/>
                </a:solidFill>
                <a:latin typeface="Consolas" panose="020B0609020204030204" pitchFamily="49" charset="0"/>
              </a:rPr>
              <a:t>CommissionEmployee</a:t>
            </a:r>
            <a:endParaRPr lang="en-US" sz="3200" b="1" i="1" dirty="0">
              <a:solidFill>
                <a:srgbClr val="000000"/>
              </a:solidFill>
            </a:endParaRPr>
          </a:p>
          <a:p>
            <a:pPr eaLnBrk="1" hangingPunct="1">
              <a:lnSpc>
                <a:spcPct val="90000"/>
              </a:lnSpc>
              <a:defRPr/>
            </a:pPr>
            <a:r>
              <a:rPr lang="en-US" sz="3200" dirty="0">
                <a:solidFill>
                  <a:srgbClr val="000000"/>
                </a:solidFill>
              </a:rPr>
              <a:t>Figure 11.6 tests class </a:t>
            </a:r>
            <a:r>
              <a:rPr lang="en-US" sz="3200" dirty="0">
                <a:solidFill>
                  <a:srgbClr val="000000"/>
                </a:solidFill>
                <a:latin typeface="Consolas" panose="020B0609020204030204" pitchFamily="49" charset="0"/>
              </a:rPr>
              <a:t>CommissionEmployee</a:t>
            </a:r>
            <a:r>
              <a:rPr lang="en-US" sz="3200" dirty="0">
                <a:solidFill>
                  <a:srgbClr val="000000"/>
                </a:solidFill>
              </a:rPr>
              <a:t>.</a:t>
            </a:r>
          </a:p>
          <a:p>
            <a:pPr marL="109537" indent="0">
              <a:lnSpc>
                <a:spcPct val="90000"/>
              </a:lnSpc>
              <a:buNone/>
              <a:defRPr/>
            </a:pPr>
            <a:endParaRPr lang="en-US" sz="3200" dirty="0">
              <a:solidFill>
                <a:srgbClr val="000000"/>
              </a:solidFill>
            </a:endParaRPr>
          </a:p>
        </p:txBody>
      </p:sp>
      <p:sp>
        <p:nvSpPr>
          <p:cNvPr id="3994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2626874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1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426278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1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87450"/>
            <a:ext cx="12192000" cy="44815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078181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1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9550"/>
            <a:ext cx="12192000" cy="64373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40062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59D9B3"/>
                </a:solidFill>
              </a:rPr>
              <a:t>11.3.2 </a:t>
            </a:r>
            <a:r>
              <a:rPr lang="en-US" dirty="0" smtClean="0">
                <a:solidFill>
                  <a:srgbClr val="33B38C"/>
                </a:solidFill>
              </a:rPr>
              <a:t>Creating a </a:t>
            </a:r>
            <a:r>
              <a:rPr lang="en-US" dirty="0" smtClean="0">
                <a:solidFill>
                  <a:srgbClr val="33B38C"/>
                </a:solidFill>
                <a:latin typeface="Consolas" panose="020B0609020204030204" pitchFamily="49" charset="0"/>
              </a:rPr>
              <a:t>BasePlusCommissionEmployee</a:t>
            </a:r>
            <a:r>
              <a:rPr lang="en-US" dirty="0" smtClean="0">
                <a:solidFill>
                  <a:srgbClr val="33B38C"/>
                </a:solidFill>
              </a:rPr>
              <a:t> Class Without Using Inheritance</a:t>
            </a:r>
          </a:p>
        </p:txBody>
      </p:sp>
      <p:sp>
        <p:nvSpPr>
          <p:cNvPr id="38915" name="Text Placeholder 2"/>
          <p:cNvSpPr>
            <a:spLocks noGrp="1"/>
          </p:cNvSpPr>
          <p:nvPr>
            <p:ph type="body" idx="1"/>
          </p:nvPr>
        </p:nvSpPr>
        <p:spPr/>
        <p:txBody>
          <a:bodyPr/>
          <a:lstStyle/>
          <a:p>
            <a:r>
              <a:rPr lang="en-US" altLang="en-US" dirty="0" smtClean="0">
                <a:solidFill>
                  <a:srgbClr val="000000"/>
                </a:solidFill>
              </a:rPr>
              <a:t>We now discuss the second part of our introduction to inheritance by creating and testing (a completely new </a:t>
            </a:r>
            <a:r>
              <a:rPr lang="en-US" altLang="en-US" dirty="0" smtClean="0">
                <a:solidFill>
                  <a:srgbClr val="000000"/>
                </a:solidFill>
              </a:rPr>
              <a:t>and) </a:t>
            </a:r>
            <a:r>
              <a:rPr lang="en-US" altLang="en-US" dirty="0">
                <a:solidFill>
                  <a:srgbClr val="000000"/>
                </a:solidFill>
              </a:rPr>
              <a:t>independent </a:t>
            </a:r>
            <a:r>
              <a:rPr lang="en-US" altLang="en-US" dirty="0" smtClean="0">
                <a:solidFill>
                  <a:srgbClr val="000000"/>
                </a:solidFill>
              </a:rPr>
              <a:t>class </a:t>
            </a:r>
            <a:r>
              <a:rPr lang="en-US" altLang="en-US" dirty="0" err="1" smtClean="0">
                <a:solidFill>
                  <a:srgbClr val="000000"/>
                </a:solidFill>
                <a:latin typeface="Consolas" panose="020B0609020204030204" pitchFamily="49" charset="0"/>
              </a:rPr>
              <a:t>BasePlusCommissionEmployee</a:t>
            </a:r>
            <a:r>
              <a:rPr lang="en-US" altLang="en-US" dirty="0" smtClean="0">
                <a:solidFill>
                  <a:srgbClr val="000000"/>
                </a:solidFill>
              </a:rPr>
              <a:t> (Figs. 11.7–11.8), which contains a first name, last name, social security number, gross sales amount, commission rate </a:t>
            </a:r>
            <a:r>
              <a:rPr lang="en-US" altLang="en-US" i="1" dirty="0" smtClean="0">
                <a:solidFill>
                  <a:srgbClr val="000000"/>
                </a:solidFill>
              </a:rPr>
              <a:t>and</a:t>
            </a:r>
            <a:r>
              <a:rPr lang="en-US" altLang="en-US" dirty="0" smtClean="0">
                <a:solidFill>
                  <a:srgbClr val="000000"/>
                </a:solidFill>
              </a:rPr>
              <a:t> base salary.</a:t>
            </a:r>
          </a:p>
        </p:txBody>
      </p:sp>
      <p:sp>
        <p:nvSpPr>
          <p:cNvPr id="4403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688957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2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311493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0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03213" y="0"/>
            <a:ext cx="1158398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25926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2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925323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2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71538" y="0"/>
            <a:ext cx="1044892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302046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2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3550" y="0"/>
            <a:ext cx="112649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57125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2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76275" y="0"/>
            <a:ext cx="108378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522285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2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71538" y="0"/>
            <a:ext cx="1044892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815836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2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3550" y="0"/>
            <a:ext cx="112649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5903663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2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87375"/>
            <a:ext cx="12192000" cy="56832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1153068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59D9B3"/>
                </a:solidFill>
              </a:rPr>
              <a:t>11.3.2 </a:t>
            </a:r>
            <a:r>
              <a:rPr lang="en-US" dirty="0" smtClean="0">
                <a:solidFill>
                  <a:srgbClr val="33B38C"/>
                </a:solidFill>
              </a:rPr>
              <a:t>Creating a </a:t>
            </a:r>
            <a:r>
              <a:rPr lang="en-US" dirty="0" smtClean="0">
                <a:solidFill>
                  <a:srgbClr val="33B38C"/>
                </a:solidFill>
                <a:latin typeface="Consolas" panose="020B0609020204030204" pitchFamily="49" charset="0"/>
              </a:rPr>
              <a:t>BasePlusCommissionEmployee</a:t>
            </a:r>
            <a:r>
              <a:rPr lang="en-US" dirty="0" smtClean="0">
                <a:solidFill>
                  <a:srgbClr val="33B38C"/>
                </a:solidFill>
              </a:rPr>
              <a:t> Class Without Using Inheritance (cont.)</a:t>
            </a:r>
          </a:p>
        </p:txBody>
      </p:sp>
      <p:sp>
        <p:nvSpPr>
          <p:cNvPr id="54275" name="Text Placeholder 2"/>
          <p:cNvSpPr>
            <a:spLocks noGrp="1"/>
          </p:cNvSpPr>
          <p:nvPr>
            <p:ph type="body" idx="1"/>
          </p:nvPr>
        </p:nvSpPr>
        <p:spPr>
          <a:xfrm>
            <a:off x="609600" y="1646238"/>
            <a:ext cx="10972800" cy="4678362"/>
          </a:xfrm>
        </p:spPr>
        <p:txBody>
          <a:bodyPr/>
          <a:lstStyle/>
          <a:p>
            <a:pPr marL="109537" indent="0">
              <a:buNone/>
              <a:defRPr/>
            </a:pPr>
            <a:r>
              <a:rPr lang="en-US" sz="2800" b="1" i="1" dirty="0">
                <a:solidFill>
                  <a:srgbClr val="000000"/>
                </a:solidFill>
              </a:rPr>
              <a:t>Defining Class </a:t>
            </a:r>
            <a:r>
              <a:rPr lang="en-US" sz="2800" b="1" i="1" dirty="0">
                <a:solidFill>
                  <a:srgbClr val="000000"/>
                </a:solidFill>
                <a:latin typeface="Consolas" panose="020B0609020204030204" pitchFamily="49" charset="0"/>
              </a:rPr>
              <a:t>BasePlusCommissionEmployee</a:t>
            </a:r>
          </a:p>
          <a:p>
            <a:pPr eaLnBrk="1" hangingPunct="1">
              <a:defRPr/>
            </a:pPr>
            <a:r>
              <a:rPr lang="en-US" sz="2800" dirty="0">
                <a:solidFill>
                  <a:srgbClr val="000000"/>
                </a:solidFill>
              </a:rPr>
              <a:t>The </a:t>
            </a:r>
            <a:r>
              <a:rPr lang="en-US" sz="2800" dirty="0">
                <a:solidFill>
                  <a:srgbClr val="000000"/>
                </a:solidFill>
                <a:latin typeface="Consolas" panose="020B0609020204030204" pitchFamily="49" charset="0"/>
              </a:rPr>
              <a:t>BasePlusCommissionEmployee</a:t>
            </a:r>
            <a:r>
              <a:rPr lang="en-US" sz="2800" dirty="0">
                <a:solidFill>
                  <a:srgbClr val="000000"/>
                </a:solidFill>
              </a:rPr>
              <a:t> header (Fig. 11.7) specifies class </a:t>
            </a:r>
            <a:r>
              <a:rPr lang="en-US" sz="2800" dirty="0">
                <a:solidFill>
                  <a:srgbClr val="000000"/>
                </a:solidFill>
                <a:latin typeface="Consolas" panose="020B0609020204030204" pitchFamily="49" charset="0"/>
              </a:rPr>
              <a:t>BasePlusCommissionEmployee</a:t>
            </a:r>
            <a:r>
              <a:rPr lang="en-US" sz="2800" dirty="0">
                <a:solidFill>
                  <a:srgbClr val="000000"/>
                </a:solidFill>
              </a:rPr>
              <a:t>’s </a:t>
            </a:r>
            <a:r>
              <a:rPr lang="en-US" sz="2800" dirty="0">
                <a:solidFill>
                  <a:srgbClr val="000000"/>
                </a:solidFill>
                <a:latin typeface="Consolas" panose="020B0609020204030204" pitchFamily="49" charset="0"/>
              </a:rPr>
              <a:t>public</a:t>
            </a:r>
            <a:r>
              <a:rPr lang="en-US" sz="2800" dirty="0">
                <a:solidFill>
                  <a:srgbClr val="000000"/>
                </a:solidFill>
              </a:rPr>
              <a:t> services, which include the </a:t>
            </a:r>
            <a:r>
              <a:rPr lang="en-US" sz="2800" dirty="0">
                <a:solidFill>
                  <a:srgbClr val="000000"/>
                </a:solidFill>
                <a:latin typeface="Consolas" panose="020B0609020204030204" pitchFamily="49" charset="0"/>
              </a:rPr>
              <a:t>BasePlusCommissionEmployee</a:t>
            </a:r>
            <a:r>
              <a:rPr lang="en-US" sz="2800" dirty="0">
                <a:solidFill>
                  <a:srgbClr val="000000"/>
                </a:solidFill>
              </a:rPr>
              <a:t> constructor and member functions </a:t>
            </a:r>
            <a:r>
              <a:rPr lang="en-US" sz="2800" dirty="0">
                <a:solidFill>
                  <a:srgbClr val="000000"/>
                </a:solidFill>
                <a:latin typeface="Consolas" panose="020B0609020204030204" pitchFamily="49" charset="0"/>
              </a:rPr>
              <a:t>earnings</a:t>
            </a:r>
            <a:r>
              <a:rPr lang="en-US" sz="2800" dirty="0">
                <a:solidFill>
                  <a:srgbClr val="000000"/>
                </a:solidFill>
              </a:rPr>
              <a:t> and </a:t>
            </a:r>
            <a:r>
              <a:rPr lang="en-US" sz="2800" dirty="0" err="1" smtClean="0">
                <a:solidFill>
                  <a:srgbClr val="000000"/>
                </a:solidFill>
                <a:latin typeface="Consolas" panose="020B0609020204030204" pitchFamily="49" charset="0"/>
              </a:rPr>
              <a:t>toString</a:t>
            </a:r>
            <a:r>
              <a:rPr lang="en-US" sz="2800" dirty="0" smtClean="0">
                <a:solidFill>
                  <a:srgbClr val="000000"/>
                </a:solidFill>
              </a:rPr>
              <a:t>.</a:t>
            </a:r>
            <a:endParaRPr lang="en-US" sz="2800" dirty="0">
              <a:solidFill>
                <a:srgbClr val="000000"/>
              </a:solidFill>
            </a:endParaRPr>
          </a:p>
          <a:p>
            <a:pPr eaLnBrk="1" hangingPunct="1">
              <a:defRPr/>
            </a:pPr>
            <a:r>
              <a:rPr lang="en-US" sz="2800" dirty="0">
                <a:solidFill>
                  <a:srgbClr val="000000"/>
                </a:solidFill>
              </a:rPr>
              <a:t>Lines </a:t>
            </a:r>
            <a:r>
              <a:rPr lang="en-US" sz="2800" dirty="0" smtClean="0">
                <a:solidFill>
                  <a:srgbClr val="000000"/>
                </a:solidFill>
              </a:rPr>
              <a:t>14–30 </a:t>
            </a:r>
            <a:r>
              <a:rPr lang="en-US" sz="2800" dirty="0">
                <a:solidFill>
                  <a:srgbClr val="000000"/>
                </a:solidFill>
              </a:rPr>
              <a:t>declare </a:t>
            </a:r>
            <a:r>
              <a:rPr lang="en-US" sz="2800" dirty="0">
                <a:solidFill>
                  <a:srgbClr val="000000"/>
                </a:solidFill>
                <a:latin typeface="Consolas" panose="020B0609020204030204" pitchFamily="49" charset="0"/>
              </a:rPr>
              <a:t>public</a:t>
            </a:r>
            <a:r>
              <a:rPr lang="en-US" sz="2800" dirty="0">
                <a:solidFill>
                  <a:srgbClr val="000000"/>
                </a:solidFill>
              </a:rPr>
              <a:t> </a:t>
            </a:r>
            <a:r>
              <a:rPr lang="en-US" sz="2800" i="1" dirty="0">
                <a:solidFill>
                  <a:srgbClr val="000000"/>
                </a:solidFill>
              </a:rPr>
              <a:t>get </a:t>
            </a:r>
            <a:r>
              <a:rPr lang="en-US" sz="2800" dirty="0">
                <a:solidFill>
                  <a:srgbClr val="000000"/>
                </a:solidFill>
              </a:rPr>
              <a:t>and</a:t>
            </a:r>
            <a:r>
              <a:rPr lang="en-US" sz="2800" i="1" dirty="0">
                <a:solidFill>
                  <a:srgbClr val="000000"/>
                </a:solidFill>
              </a:rPr>
              <a:t> set </a:t>
            </a:r>
            <a:r>
              <a:rPr lang="en-US" sz="2800" dirty="0">
                <a:solidFill>
                  <a:srgbClr val="000000"/>
                </a:solidFill>
              </a:rPr>
              <a:t>functions for the class’s </a:t>
            </a:r>
            <a:r>
              <a:rPr lang="en-US" sz="2800" dirty="0">
                <a:solidFill>
                  <a:srgbClr val="000000"/>
                </a:solidFill>
                <a:latin typeface="Consolas" panose="020B0609020204030204" pitchFamily="49" charset="0"/>
              </a:rPr>
              <a:t>private</a:t>
            </a:r>
            <a:r>
              <a:rPr lang="en-US" sz="2800" dirty="0">
                <a:solidFill>
                  <a:srgbClr val="000000"/>
                </a:solidFill>
              </a:rPr>
              <a:t> data members </a:t>
            </a:r>
            <a:r>
              <a:rPr lang="en-US" sz="2800" dirty="0">
                <a:solidFill>
                  <a:srgbClr val="000000"/>
                </a:solidFill>
                <a:latin typeface="Consolas" panose="020B0609020204030204" pitchFamily="49" charset="0"/>
              </a:rPr>
              <a:t>firstName</a:t>
            </a:r>
            <a:r>
              <a:rPr lang="en-US" sz="2800" dirty="0">
                <a:solidFill>
                  <a:srgbClr val="000000"/>
                </a:solidFill>
              </a:rPr>
              <a:t>, </a:t>
            </a:r>
            <a:r>
              <a:rPr lang="en-US" sz="2800" dirty="0">
                <a:solidFill>
                  <a:srgbClr val="000000"/>
                </a:solidFill>
                <a:latin typeface="Consolas" panose="020B0609020204030204" pitchFamily="49" charset="0"/>
              </a:rPr>
              <a:t>lastName</a:t>
            </a:r>
            <a:r>
              <a:rPr lang="en-US" sz="2800" dirty="0">
                <a:solidFill>
                  <a:srgbClr val="000000"/>
                </a:solidFill>
              </a:rPr>
              <a:t>, </a:t>
            </a:r>
            <a:r>
              <a:rPr lang="en-US" sz="2800" dirty="0">
                <a:solidFill>
                  <a:srgbClr val="000000"/>
                </a:solidFill>
                <a:latin typeface="Consolas" panose="020B0609020204030204" pitchFamily="49" charset="0"/>
              </a:rPr>
              <a:t>socialSecurityNumber</a:t>
            </a:r>
            <a:r>
              <a:rPr lang="en-US" sz="2800" dirty="0">
                <a:solidFill>
                  <a:srgbClr val="000000"/>
                </a:solidFill>
              </a:rPr>
              <a:t>, </a:t>
            </a:r>
            <a:r>
              <a:rPr lang="en-US" sz="2800" dirty="0">
                <a:solidFill>
                  <a:srgbClr val="000000"/>
                </a:solidFill>
                <a:latin typeface="Consolas" panose="020B0609020204030204" pitchFamily="49" charset="0"/>
              </a:rPr>
              <a:t>grossSales</a:t>
            </a:r>
            <a:r>
              <a:rPr lang="en-US" sz="2800" dirty="0">
                <a:solidFill>
                  <a:srgbClr val="000000"/>
                </a:solidFill>
              </a:rPr>
              <a:t>, </a:t>
            </a:r>
            <a:r>
              <a:rPr lang="en-US" sz="2800" dirty="0">
                <a:solidFill>
                  <a:srgbClr val="000000"/>
                </a:solidFill>
                <a:latin typeface="Consolas" panose="020B0609020204030204" pitchFamily="49" charset="0"/>
              </a:rPr>
              <a:t>commissionRate</a:t>
            </a:r>
            <a:r>
              <a:rPr lang="en-US" sz="2800" dirty="0">
                <a:solidFill>
                  <a:srgbClr val="000000"/>
                </a:solidFill>
              </a:rPr>
              <a:t> </a:t>
            </a:r>
            <a:r>
              <a:rPr lang="en-US" sz="2800" i="1" dirty="0">
                <a:solidFill>
                  <a:srgbClr val="000000"/>
                </a:solidFill>
              </a:rPr>
              <a:t>and</a:t>
            </a:r>
            <a:r>
              <a:rPr lang="en-US" sz="2800" dirty="0">
                <a:solidFill>
                  <a:srgbClr val="000000"/>
                </a:solidFill>
              </a:rPr>
              <a:t> </a:t>
            </a:r>
            <a:r>
              <a:rPr lang="en-US" sz="2800" dirty="0">
                <a:solidFill>
                  <a:srgbClr val="000000"/>
                </a:solidFill>
                <a:latin typeface="Consolas" panose="020B0609020204030204" pitchFamily="49" charset="0"/>
              </a:rPr>
              <a:t>baseSalary</a:t>
            </a:r>
            <a:r>
              <a:rPr lang="en-US" sz="2800" dirty="0">
                <a:solidFill>
                  <a:srgbClr val="000000"/>
                </a:solidFill>
              </a:rPr>
              <a:t>.</a:t>
            </a:r>
          </a:p>
        </p:txBody>
      </p:sp>
      <p:sp>
        <p:nvSpPr>
          <p:cNvPr id="5222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26174698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59D9B3"/>
                </a:solidFill>
              </a:rPr>
              <a:t>11.3.2 </a:t>
            </a:r>
            <a:r>
              <a:rPr lang="en-US" dirty="0" smtClean="0">
                <a:solidFill>
                  <a:srgbClr val="33B38C"/>
                </a:solidFill>
              </a:rPr>
              <a:t>Creating a </a:t>
            </a:r>
            <a:r>
              <a:rPr lang="en-US" dirty="0" smtClean="0">
                <a:solidFill>
                  <a:srgbClr val="33B38C"/>
                </a:solidFill>
                <a:latin typeface="Consolas" panose="020B0609020204030204" pitchFamily="49" charset="0"/>
              </a:rPr>
              <a:t>BasePlusCommissionEmployee</a:t>
            </a:r>
            <a:r>
              <a:rPr lang="en-US" dirty="0" smtClean="0">
                <a:solidFill>
                  <a:srgbClr val="33B38C"/>
                </a:solidFill>
              </a:rPr>
              <a:t> Class Without Using Inheritance (cont.)</a:t>
            </a:r>
          </a:p>
        </p:txBody>
      </p:sp>
      <p:sp>
        <p:nvSpPr>
          <p:cNvPr id="54275" name="Text Placeholder 2"/>
          <p:cNvSpPr>
            <a:spLocks noGrp="1"/>
          </p:cNvSpPr>
          <p:nvPr>
            <p:ph type="body" idx="1"/>
          </p:nvPr>
        </p:nvSpPr>
        <p:spPr>
          <a:xfrm>
            <a:off x="609600" y="1798638"/>
            <a:ext cx="10972800" cy="4525962"/>
          </a:xfrm>
        </p:spPr>
        <p:txBody>
          <a:bodyPr/>
          <a:lstStyle/>
          <a:p>
            <a:pPr eaLnBrk="1" hangingPunct="1">
              <a:defRPr/>
            </a:pPr>
            <a:r>
              <a:rPr lang="en-US" sz="2800" dirty="0">
                <a:solidFill>
                  <a:srgbClr val="000000"/>
                </a:solidFill>
              </a:rPr>
              <a:t>Note the similarity between this class and class </a:t>
            </a:r>
            <a:r>
              <a:rPr lang="en-US" sz="2800" dirty="0">
                <a:solidFill>
                  <a:srgbClr val="000000"/>
                </a:solidFill>
                <a:latin typeface="Consolas" panose="020B0609020204030204" pitchFamily="49" charset="0"/>
              </a:rPr>
              <a:t>Commission-Employee</a:t>
            </a:r>
            <a:r>
              <a:rPr lang="en-US" sz="2800" dirty="0">
                <a:solidFill>
                  <a:srgbClr val="000000"/>
                </a:solidFill>
              </a:rPr>
              <a:t> (Figs. 11.4–11.5)—in this example, we won’t yet exploit that similarity.</a:t>
            </a:r>
          </a:p>
          <a:p>
            <a:pPr eaLnBrk="1" hangingPunct="1">
              <a:defRPr/>
            </a:pPr>
            <a:r>
              <a:rPr lang="en-US" sz="2800" dirty="0">
                <a:solidFill>
                  <a:srgbClr val="000000"/>
                </a:solidFill>
              </a:rPr>
              <a:t>Class </a:t>
            </a:r>
            <a:r>
              <a:rPr lang="en-US" sz="2800" dirty="0">
                <a:solidFill>
                  <a:srgbClr val="000000"/>
                </a:solidFill>
                <a:latin typeface="Consolas" panose="020B0609020204030204" pitchFamily="49" charset="0"/>
              </a:rPr>
              <a:t>BasePlusCommissionEmployee</a:t>
            </a:r>
            <a:r>
              <a:rPr lang="en-US" sz="2800" dirty="0">
                <a:solidFill>
                  <a:srgbClr val="000000"/>
                </a:solidFill>
              </a:rPr>
              <a:t>’s </a:t>
            </a:r>
            <a:r>
              <a:rPr lang="en-US" sz="2800" dirty="0">
                <a:solidFill>
                  <a:srgbClr val="000000"/>
                </a:solidFill>
                <a:latin typeface="Consolas" panose="020B0609020204030204" pitchFamily="49" charset="0"/>
              </a:rPr>
              <a:t>earnings</a:t>
            </a:r>
            <a:r>
              <a:rPr lang="en-US" sz="2800" dirty="0">
                <a:solidFill>
                  <a:srgbClr val="000000"/>
                </a:solidFill>
              </a:rPr>
              <a:t> member function computes the earnings of a base-salaried commission employee.</a:t>
            </a:r>
          </a:p>
          <a:p>
            <a:pPr marL="109537" indent="0">
              <a:lnSpc>
                <a:spcPct val="80000"/>
              </a:lnSpc>
              <a:buNone/>
              <a:defRPr/>
            </a:pPr>
            <a:endParaRPr lang="en-US" sz="2800" b="1" i="1" dirty="0">
              <a:solidFill>
                <a:srgbClr val="000000"/>
              </a:solidFill>
            </a:endParaRPr>
          </a:p>
          <a:p>
            <a:pPr marL="109537" indent="0">
              <a:lnSpc>
                <a:spcPct val="80000"/>
              </a:lnSpc>
              <a:buNone/>
              <a:defRPr/>
            </a:pPr>
            <a:r>
              <a:rPr lang="en-US" sz="2800" b="1" i="1" dirty="0">
                <a:solidFill>
                  <a:srgbClr val="000000"/>
                </a:solidFill>
              </a:rPr>
              <a:t>Testing Class </a:t>
            </a:r>
            <a:r>
              <a:rPr lang="en-US" sz="2800" b="1" i="1" dirty="0">
                <a:solidFill>
                  <a:srgbClr val="000000"/>
                </a:solidFill>
                <a:latin typeface="Consolas" panose="020B0609020204030204" pitchFamily="49" charset="0"/>
              </a:rPr>
              <a:t>BasePlusCommissionEmployee</a:t>
            </a:r>
          </a:p>
          <a:p>
            <a:pPr eaLnBrk="1" hangingPunct="1">
              <a:lnSpc>
                <a:spcPct val="80000"/>
              </a:lnSpc>
              <a:defRPr/>
            </a:pPr>
            <a:r>
              <a:rPr lang="en-US" sz="2800" dirty="0">
                <a:solidFill>
                  <a:srgbClr val="000000"/>
                </a:solidFill>
              </a:rPr>
              <a:t>Figure 11.9 tests class </a:t>
            </a:r>
            <a:r>
              <a:rPr lang="en-US" sz="2800" dirty="0">
                <a:solidFill>
                  <a:srgbClr val="000000"/>
                </a:solidFill>
                <a:latin typeface="Consolas" panose="020B0609020204030204" pitchFamily="49" charset="0"/>
              </a:rPr>
              <a:t>BasePlusCommissionEmployee</a:t>
            </a:r>
            <a:r>
              <a:rPr lang="en-US" sz="2800" dirty="0">
                <a:solidFill>
                  <a:srgbClr val="000000"/>
                </a:solidFill>
              </a:rPr>
              <a:t>.</a:t>
            </a:r>
          </a:p>
        </p:txBody>
      </p:sp>
      <p:sp>
        <p:nvSpPr>
          <p:cNvPr id="5222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320189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2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337360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rPr>
              <a:t>11.1  </a:t>
            </a:r>
            <a:r>
              <a:rPr lang="en-US" dirty="0" smtClean="0">
                <a:solidFill>
                  <a:srgbClr val="3380E6"/>
                </a:solidFill>
              </a:rPr>
              <a:t>Introduction</a:t>
            </a:r>
          </a:p>
        </p:txBody>
      </p:sp>
      <p:sp>
        <p:nvSpPr>
          <p:cNvPr id="13315" name="Text Placeholder 2"/>
          <p:cNvSpPr>
            <a:spLocks noGrp="1"/>
          </p:cNvSpPr>
          <p:nvPr>
            <p:ph type="body" idx="1"/>
          </p:nvPr>
        </p:nvSpPr>
        <p:spPr>
          <a:xfrm>
            <a:off x="609600" y="1189038"/>
            <a:ext cx="10972800" cy="4525962"/>
          </a:xfrm>
        </p:spPr>
        <p:txBody>
          <a:bodyPr/>
          <a:lstStyle/>
          <a:p>
            <a:pPr eaLnBrk="1" hangingPunct="1">
              <a:lnSpc>
                <a:spcPct val="80000"/>
              </a:lnSpc>
            </a:pPr>
            <a:r>
              <a:rPr lang="en-US" altLang="en-US" sz="2800" dirty="0">
                <a:solidFill>
                  <a:srgbClr val="000000"/>
                </a:solidFill>
              </a:rPr>
              <a:t>Inheritance </a:t>
            </a:r>
            <a:endParaRPr lang="en-US" altLang="en-US" sz="2800" dirty="0" smtClean="0">
              <a:solidFill>
                <a:srgbClr val="000000"/>
              </a:solidFill>
            </a:endParaRPr>
          </a:p>
          <a:p>
            <a:pPr lvl="1">
              <a:lnSpc>
                <a:spcPct val="80000"/>
              </a:lnSpc>
            </a:pPr>
            <a:r>
              <a:rPr lang="en-US" altLang="en-US" sz="2400" dirty="0" smtClean="0">
                <a:solidFill>
                  <a:srgbClr val="000000"/>
                </a:solidFill>
              </a:rPr>
              <a:t>A form </a:t>
            </a:r>
            <a:r>
              <a:rPr lang="en-US" altLang="en-US" sz="2400" dirty="0">
                <a:solidFill>
                  <a:srgbClr val="000000"/>
                </a:solidFill>
              </a:rPr>
              <a:t>of software reuse in which you create a class that absorbs an existing class’s data and behaviors and enhances them with new capabilities.</a:t>
            </a:r>
          </a:p>
          <a:p>
            <a:pPr eaLnBrk="1" hangingPunct="1">
              <a:lnSpc>
                <a:spcPct val="80000"/>
              </a:lnSpc>
            </a:pPr>
            <a:r>
              <a:rPr lang="en-US" altLang="en-US" sz="2800" dirty="0">
                <a:solidFill>
                  <a:srgbClr val="000000"/>
                </a:solidFill>
              </a:rPr>
              <a:t>You can designate that </a:t>
            </a:r>
            <a:r>
              <a:rPr lang="en-US" altLang="en-US" sz="2800" dirty="0" smtClean="0">
                <a:solidFill>
                  <a:srgbClr val="000000"/>
                </a:solidFill>
              </a:rPr>
              <a:t>a new </a:t>
            </a:r>
            <a:r>
              <a:rPr lang="en-US" altLang="en-US" sz="2800" dirty="0">
                <a:solidFill>
                  <a:srgbClr val="000000"/>
                </a:solidFill>
              </a:rPr>
              <a:t>class should </a:t>
            </a:r>
            <a:r>
              <a:rPr lang="en-US" altLang="en-US" sz="2800" dirty="0">
                <a:solidFill>
                  <a:srgbClr val="0000FF"/>
                </a:solidFill>
              </a:rPr>
              <a:t>inherit</a:t>
            </a:r>
            <a:r>
              <a:rPr lang="en-US" altLang="en-US" sz="2800" dirty="0">
                <a:solidFill>
                  <a:srgbClr val="000000"/>
                </a:solidFill>
              </a:rPr>
              <a:t> the members of an existing class.</a:t>
            </a:r>
          </a:p>
          <a:p>
            <a:pPr eaLnBrk="1" hangingPunct="1">
              <a:lnSpc>
                <a:spcPct val="80000"/>
              </a:lnSpc>
            </a:pPr>
            <a:r>
              <a:rPr lang="en-US" altLang="en-US" sz="2800" dirty="0">
                <a:solidFill>
                  <a:srgbClr val="000000"/>
                </a:solidFill>
              </a:rPr>
              <a:t>This existing class is called the </a:t>
            </a:r>
            <a:r>
              <a:rPr lang="en-US" altLang="en-US" sz="2800" dirty="0">
                <a:solidFill>
                  <a:srgbClr val="0000FF"/>
                </a:solidFill>
              </a:rPr>
              <a:t>base class</a:t>
            </a:r>
            <a:r>
              <a:rPr lang="en-US" altLang="en-US" sz="2800" dirty="0">
                <a:solidFill>
                  <a:srgbClr val="000000"/>
                </a:solidFill>
              </a:rPr>
              <a:t>, and the new class is referred to as the </a:t>
            </a:r>
            <a:r>
              <a:rPr lang="en-US" altLang="en-US" sz="2800" dirty="0">
                <a:solidFill>
                  <a:srgbClr val="0000FF"/>
                </a:solidFill>
              </a:rPr>
              <a:t>derived class</a:t>
            </a:r>
            <a:r>
              <a:rPr lang="en-US" altLang="en-US" sz="2800" dirty="0">
                <a:solidFill>
                  <a:srgbClr val="000000"/>
                </a:solidFill>
              </a:rPr>
              <a:t>.</a:t>
            </a:r>
          </a:p>
          <a:p>
            <a:pPr eaLnBrk="1" hangingPunct="1">
              <a:lnSpc>
                <a:spcPct val="80000"/>
              </a:lnSpc>
            </a:pPr>
            <a:r>
              <a:rPr lang="en-US" altLang="en-US" sz="2800" dirty="0">
                <a:solidFill>
                  <a:srgbClr val="000000"/>
                </a:solidFill>
              </a:rPr>
              <a:t>A derived class represents a </a:t>
            </a:r>
            <a:r>
              <a:rPr lang="en-US" altLang="en-US" sz="2800" i="1" dirty="0">
                <a:solidFill>
                  <a:srgbClr val="000000"/>
                </a:solidFill>
              </a:rPr>
              <a:t>more specialized </a:t>
            </a:r>
            <a:r>
              <a:rPr lang="en-US" altLang="en-US" sz="2800" dirty="0">
                <a:solidFill>
                  <a:srgbClr val="000000"/>
                </a:solidFill>
              </a:rPr>
              <a:t>group of objects.</a:t>
            </a:r>
          </a:p>
          <a:p>
            <a:pPr>
              <a:lnSpc>
                <a:spcPct val="80000"/>
              </a:lnSpc>
            </a:pPr>
            <a:r>
              <a:rPr lang="en-US" altLang="en-US" sz="2800" dirty="0">
                <a:solidFill>
                  <a:srgbClr val="000000"/>
                </a:solidFill>
              </a:rPr>
              <a:t>C++ offers </a:t>
            </a:r>
            <a:r>
              <a:rPr lang="en-US" altLang="en-US" sz="2800" dirty="0">
                <a:solidFill>
                  <a:srgbClr val="000000"/>
                </a:solidFill>
                <a:latin typeface="Consolas" panose="020B0609020204030204" pitchFamily="49" charset="0"/>
              </a:rPr>
              <a:t>public</a:t>
            </a:r>
            <a:r>
              <a:rPr lang="en-US" altLang="en-US" sz="2800" dirty="0">
                <a:solidFill>
                  <a:srgbClr val="000000"/>
                </a:solidFill>
              </a:rPr>
              <a:t>, </a:t>
            </a:r>
            <a:r>
              <a:rPr lang="en-US" altLang="en-US" sz="2800" dirty="0">
                <a:solidFill>
                  <a:srgbClr val="000000"/>
                </a:solidFill>
                <a:latin typeface="Consolas" panose="020B0609020204030204" pitchFamily="49" charset="0"/>
              </a:rPr>
              <a:t>protected</a:t>
            </a:r>
            <a:r>
              <a:rPr lang="en-US" altLang="en-US" sz="2800" dirty="0">
                <a:solidFill>
                  <a:srgbClr val="000000"/>
                </a:solidFill>
              </a:rPr>
              <a:t> and </a:t>
            </a:r>
            <a:r>
              <a:rPr lang="en-US" altLang="en-US" sz="2800" dirty="0" smtClean="0">
                <a:solidFill>
                  <a:srgbClr val="000000"/>
                </a:solidFill>
                <a:latin typeface="Consolas" panose="020B0609020204030204" pitchFamily="49" charset="0"/>
              </a:rPr>
              <a:t>pr</a:t>
            </a:r>
            <a:r>
              <a:rPr lang="en-US" altLang="en-US" sz="2800" dirty="0">
                <a:solidFill>
                  <a:srgbClr val="000000"/>
                </a:solidFill>
                <a:latin typeface="Consolas" panose="020B0609020204030204" pitchFamily="49" charset="0"/>
              </a:rPr>
              <a:t>ivate</a:t>
            </a:r>
            <a:r>
              <a:rPr lang="en-US" altLang="en-US" sz="2800" dirty="0">
                <a:solidFill>
                  <a:srgbClr val="000000"/>
                </a:solidFill>
              </a:rPr>
              <a:t> inheritance.</a:t>
            </a:r>
          </a:p>
          <a:p>
            <a:pPr>
              <a:lnSpc>
                <a:spcPct val="80000"/>
              </a:lnSpc>
            </a:pPr>
            <a:r>
              <a:rPr lang="en-US" altLang="en-US" sz="2800" dirty="0" smtClean="0">
                <a:solidFill>
                  <a:srgbClr val="000000"/>
                </a:solidFill>
              </a:rPr>
              <a:t>With </a:t>
            </a:r>
            <a:r>
              <a:rPr lang="en-US" altLang="en-US" sz="2800" dirty="0">
                <a:solidFill>
                  <a:srgbClr val="000000"/>
                </a:solidFill>
                <a:latin typeface="Consolas" panose="020B0609020204030204" pitchFamily="49" charset="0"/>
              </a:rPr>
              <a:t>public</a:t>
            </a:r>
            <a:r>
              <a:rPr lang="en-US" altLang="en-US" sz="2800" dirty="0">
                <a:solidFill>
                  <a:srgbClr val="000000"/>
                </a:solidFill>
              </a:rPr>
              <a:t> inheritance, every object of a derived class is also an object of that derived class’s base </a:t>
            </a:r>
            <a:r>
              <a:rPr lang="en-US" altLang="en-US" sz="2800" dirty="0" smtClean="0">
                <a:solidFill>
                  <a:srgbClr val="000000"/>
                </a:solidFill>
              </a:rPr>
              <a:t>class.</a:t>
            </a:r>
          </a:p>
          <a:p>
            <a:pPr>
              <a:lnSpc>
                <a:spcPct val="80000"/>
              </a:lnSpc>
            </a:pPr>
            <a:r>
              <a:rPr lang="en-US" altLang="en-US" sz="2800" dirty="0" smtClean="0">
                <a:solidFill>
                  <a:srgbClr val="000000"/>
                </a:solidFill>
              </a:rPr>
              <a:t>However</a:t>
            </a:r>
            <a:r>
              <a:rPr lang="en-US" altLang="en-US" sz="2800" dirty="0">
                <a:solidFill>
                  <a:srgbClr val="000000"/>
                </a:solidFill>
              </a:rPr>
              <a:t>, base-class objects are not objects of their derived classes.</a:t>
            </a:r>
          </a:p>
          <a:p>
            <a:pPr eaLnBrk="1" hangingPunct="1">
              <a:lnSpc>
                <a:spcPct val="80000"/>
              </a:lnSpc>
            </a:pPr>
            <a:endParaRPr lang="en-US" altLang="en-US" sz="2800" i="1" dirty="0">
              <a:solidFill>
                <a:srgbClr val="000000"/>
              </a:solidFill>
            </a:endParaRPr>
          </a:p>
        </p:txBody>
      </p:sp>
      <p:sp>
        <p:nvSpPr>
          <p:cNvPr id="1331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517088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2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77963"/>
            <a:ext cx="12192000" cy="390207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9926563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3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11125" y="0"/>
            <a:ext cx="1196975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3803609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59D9B3"/>
                </a:solidFill>
              </a:rPr>
              <a:t>11.3.2 </a:t>
            </a:r>
            <a:r>
              <a:rPr lang="en-US" dirty="0" smtClean="0">
                <a:solidFill>
                  <a:srgbClr val="33B38C"/>
                </a:solidFill>
              </a:rPr>
              <a:t>Creating a </a:t>
            </a:r>
            <a:r>
              <a:rPr lang="en-US" dirty="0" smtClean="0">
                <a:solidFill>
                  <a:srgbClr val="33B38C"/>
                </a:solidFill>
                <a:latin typeface="Consolas" panose="020B0609020204030204" pitchFamily="49" charset="0"/>
              </a:rPr>
              <a:t>BasePlusCommissionEmployee</a:t>
            </a:r>
            <a:r>
              <a:rPr lang="en-US" dirty="0" smtClean="0">
                <a:solidFill>
                  <a:srgbClr val="33B38C"/>
                </a:solidFill>
              </a:rPr>
              <a:t> Class Without Using Inheritance (cont.)</a:t>
            </a:r>
          </a:p>
        </p:txBody>
      </p:sp>
      <p:sp>
        <p:nvSpPr>
          <p:cNvPr id="58371" name="Text Placeholder 2"/>
          <p:cNvSpPr>
            <a:spLocks noGrp="1"/>
          </p:cNvSpPr>
          <p:nvPr>
            <p:ph type="body" idx="1"/>
          </p:nvPr>
        </p:nvSpPr>
        <p:spPr>
          <a:xfrm>
            <a:off x="609600" y="1646238"/>
            <a:ext cx="11051458" cy="4525962"/>
          </a:xfrm>
        </p:spPr>
        <p:txBody>
          <a:bodyPr/>
          <a:lstStyle/>
          <a:p>
            <a:pPr marL="109537" indent="0">
              <a:lnSpc>
                <a:spcPct val="80000"/>
              </a:lnSpc>
              <a:buNone/>
              <a:defRPr/>
            </a:pPr>
            <a:r>
              <a:rPr lang="en-US" sz="2800" b="1" i="1" dirty="0">
                <a:solidFill>
                  <a:srgbClr val="000000"/>
                </a:solidFill>
              </a:rPr>
              <a:t>Exploring the Similarities Between Class </a:t>
            </a:r>
            <a:r>
              <a:rPr lang="en-US" sz="2800" b="1" i="1" dirty="0">
                <a:solidFill>
                  <a:srgbClr val="000000"/>
                </a:solidFill>
                <a:latin typeface="Consolas" panose="020B0609020204030204" pitchFamily="49" charset="0"/>
              </a:rPr>
              <a:t>BasePlusCommissionEmployee</a:t>
            </a:r>
            <a:r>
              <a:rPr lang="en-US" sz="2800" b="1" i="1" dirty="0">
                <a:solidFill>
                  <a:srgbClr val="000000"/>
                </a:solidFill>
              </a:rPr>
              <a:t> and Class </a:t>
            </a:r>
            <a:r>
              <a:rPr lang="en-US" sz="2800" b="1" i="1" dirty="0">
                <a:solidFill>
                  <a:srgbClr val="000000"/>
                </a:solidFill>
                <a:latin typeface="Consolas" panose="020B0609020204030204" pitchFamily="49" charset="0"/>
              </a:rPr>
              <a:t>CommissionEmployee</a:t>
            </a:r>
          </a:p>
          <a:p>
            <a:pPr eaLnBrk="1" hangingPunct="1">
              <a:lnSpc>
                <a:spcPct val="80000"/>
              </a:lnSpc>
              <a:defRPr/>
            </a:pPr>
            <a:r>
              <a:rPr lang="en-US" sz="2800" dirty="0">
                <a:solidFill>
                  <a:srgbClr val="000000"/>
                </a:solidFill>
              </a:rPr>
              <a:t>Most of the code for class </a:t>
            </a:r>
            <a:r>
              <a:rPr lang="en-US" sz="2800" dirty="0">
                <a:solidFill>
                  <a:srgbClr val="000000"/>
                </a:solidFill>
                <a:latin typeface="Consolas" panose="020B0609020204030204" pitchFamily="49" charset="0"/>
              </a:rPr>
              <a:t>BasePlusCommissionEmployee</a:t>
            </a:r>
            <a:r>
              <a:rPr lang="en-US" sz="2800" dirty="0">
                <a:solidFill>
                  <a:srgbClr val="000000"/>
                </a:solidFill>
              </a:rPr>
              <a:t> (Figs. 11.7–11.8) is similar, if not identical, to the code for class </a:t>
            </a:r>
            <a:r>
              <a:rPr lang="en-US" sz="2800" dirty="0">
                <a:solidFill>
                  <a:srgbClr val="000000"/>
                </a:solidFill>
                <a:latin typeface="Consolas" panose="020B0609020204030204" pitchFamily="49" charset="0"/>
              </a:rPr>
              <a:t>CommissionEmployee</a:t>
            </a:r>
            <a:r>
              <a:rPr lang="en-US" sz="2800" dirty="0">
                <a:solidFill>
                  <a:srgbClr val="000000"/>
                </a:solidFill>
              </a:rPr>
              <a:t> (Figs. 11.4–11.5).</a:t>
            </a:r>
          </a:p>
          <a:p>
            <a:pPr eaLnBrk="1" hangingPunct="1">
              <a:lnSpc>
                <a:spcPct val="80000"/>
              </a:lnSpc>
              <a:defRPr/>
            </a:pPr>
            <a:r>
              <a:rPr lang="en-US" sz="2800" dirty="0">
                <a:solidFill>
                  <a:srgbClr val="000000"/>
                </a:solidFill>
              </a:rPr>
              <a:t>In class </a:t>
            </a:r>
            <a:r>
              <a:rPr lang="en-US" sz="2800" dirty="0">
                <a:solidFill>
                  <a:srgbClr val="000000"/>
                </a:solidFill>
                <a:latin typeface="Consolas" panose="020B0609020204030204" pitchFamily="49" charset="0"/>
              </a:rPr>
              <a:t>BasePlusCommissionEmployee</a:t>
            </a:r>
            <a:r>
              <a:rPr lang="en-US" sz="2800" dirty="0">
                <a:solidFill>
                  <a:srgbClr val="000000"/>
                </a:solidFill>
              </a:rPr>
              <a:t>, </a:t>
            </a:r>
            <a:r>
              <a:rPr lang="en-US" sz="2800" dirty="0">
                <a:solidFill>
                  <a:srgbClr val="000000"/>
                </a:solidFill>
                <a:latin typeface="Consolas" panose="020B0609020204030204" pitchFamily="49" charset="0"/>
              </a:rPr>
              <a:t>private</a:t>
            </a:r>
            <a:r>
              <a:rPr lang="en-US" sz="2800" dirty="0">
                <a:solidFill>
                  <a:srgbClr val="000000"/>
                </a:solidFill>
              </a:rPr>
              <a:t> data members </a:t>
            </a:r>
            <a:r>
              <a:rPr lang="en-US" sz="2800" dirty="0">
                <a:solidFill>
                  <a:srgbClr val="000000"/>
                </a:solidFill>
                <a:latin typeface="Consolas" panose="020B0609020204030204" pitchFamily="49" charset="0"/>
              </a:rPr>
              <a:t>firstName</a:t>
            </a:r>
            <a:r>
              <a:rPr lang="en-US" sz="2800" dirty="0">
                <a:solidFill>
                  <a:srgbClr val="000000"/>
                </a:solidFill>
              </a:rPr>
              <a:t> and </a:t>
            </a:r>
            <a:r>
              <a:rPr lang="en-US" sz="2800" dirty="0">
                <a:solidFill>
                  <a:srgbClr val="000000"/>
                </a:solidFill>
                <a:latin typeface="Consolas" panose="020B0609020204030204" pitchFamily="49" charset="0"/>
              </a:rPr>
              <a:t>lastName</a:t>
            </a:r>
            <a:r>
              <a:rPr lang="en-US" sz="2800" dirty="0">
                <a:solidFill>
                  <a:srgbClr val="000000"/>
                </a:solidFill>
              </a:rPr>
              <a:t> and member functions </a:t>
            </a:r>
            <a:r>
              <a:rPr lang="en-US" sz="2800" dirty="0">
                <a:solidFill>
                  <a:srgbClr val="000000"/>
                </a:solidFill>
                <a:latin typeface="Consolas" panose="020B0609020204030204" pitchFamily="49" charset="0"/>
              </a:rPr>
              <a:t>setFirstName</a:t>
            </a:r>
            <a:r>
              <a:rPr lang="en-US" sz="2800" dirty="0">
                <a:solidFill>
                  <a:srgbClr val="000000"/>
                </a:solidFill>
              </a:rPr>
              <a:t>, </a:t>
            </a:r>
            <a:r>
              <a:rPr lang="en-US" sz="2800" dirty="0">
                <a:solidFill>
                  <a:srgbClr val="000000"/>
                </a:solidFill>
                <a:latin typeface="Consolas" panose="020B0609020204030204" pitchFamily="49" charset="0"/>
              </a:rPr>
              <a:t>getFirstName</a:t>
            </a:r>
            <a:r>
              <a:rPr lang="en-US" sz="2800" dirty="0">
                <a:solidFill>
                  <a:srgbClr val="000000"/>
                </a:solidFill>
              </a:rPr>
              <a:t>, </a:t>
            </a:r>
            <a:r>
              <a:rPr lang="en-US" sz="2800" dirty="0">
                <a:solidFill>
                  <a:srgbClr val="000000"/>
                </a:solidFill>
                <a:latin typeface="Consolas" panose="020B0609020204030204" pitchFamily="49" charset="0"/>
              </a:rPr>
              <a:t>setLastName</a:t>
            </a:r>
            <a:r>
              <a:rPr lang="en-US" sz="2800" dirty="0">
                <a:solidFill>
                  <a:srgbClr val="000000"/>
                </a:solidFill>
              </a:rPr>
              <a:t> and </a:t>
            </a:r>
            <a:r>
              <a:rPr lang="en-US" sz="2800" dirty="0">
                <a:solidFill>
                  <a:srgbClr val="000000"/>
                </a:solidFill>
                <a:latin typeface="Consolas" panose="020B0609020204030204" pitchFamily="49" charset="0"/>
              </a:rPr>
              <a:t>getLastName</a:t>
            </a:r>
            <a:r>
              <a:rPr lang="en-US" sz="2800" dirty="0">
                <a:solidFill>
                  <a:srgbClr val="000000"/>
                </a:solidFill>
              </a:rPr>
              <a:t> are identical to those of class </a:t>
            </a:r>
            <a:r>
              <a:rPr lang="en-US" sz="2800" dirty="0">
                <a:solidFill>
                  <a:srgbClr val="000000"/>
                </a:solidFill>
                <a:latin typeface="Consolas" panose="020B0609020204030204" pitchFamily="49" charset="0"/>
              </a:rPr>
              <a:t>CommissionEmployee</a:t>
            </a:r>
            <a:r>
              <a:rPr lang="en-US" sz="2800" dirty="0">
                <a:solidFill>
                  <a:srgbClr val="000000"/>
                </a:solidFill>
              </a:rPr>
              <a:t>.</a:t>
            </a:r>
          </a:p>
          <a:p>
            <a:pPr eaLnBrk="1" hangingPunct="1">
              <a:lnSpc>
                <a:spcPct val="80000"/>
              </a:lnSpc>
              <a:defRPr/>
            </a:pPr>
            <a:r>
              <a:rPr lang="en-US" sz="2800" dirty="0">
                <a:solidFill>
                  <a:srgbClr val="000000"/>
                </a:solidFill>
              </a:rPr>
              <a:t>Both classes contain </a:t>
            </a:r>
            <a:r>
              <a:rPr lang="en-US" sz="2800" dirty="0">
                <a:solidFill>
                  <a:srgbClr val="000000"/>
                </a:solidFill>
                <a:latin typeface="Consolas" panose="020B0609020204030204" pitchFamily="49" charset="0"/>
              </a:rPr>
              <a:t>private</a:t>
            </a:r>
            <a:r>
              <a:rPr lang="en-US" sz="2800" dirty="0">
                <a:solidFill>
                  <a:srgbClr val="000000"/>
                </a:solidFill>
              </a:rPr>
              <a:t> data members </a:t>
            </a:r>
            <a:r>
              <a:rPr lang="en-US" sz="2800" dirty="0">
                <a:solidFill>
                  <a:srgbClr val="000000"/>
                </a:solidFill>
                <a:latin typeface="Consolas" panose="020B0609020204030204" pitchFamily="49" charset="0"/>
              </a:rPr>
              <a:t>socialSecurityNumber</a:t>
            </a:r>
            <a:r>
              <a:rPr lang="en-US" sz="2800" dirty="0">
                <a:solidFill>
                  <a:srgbClr val="000000"/>
                </a:solidFill>
              </a:rPr>
              <a:t>, </a:t>
            </a:r>
            <a:r>
              <a:rPr lang="en-US" sz="2800" dirty="0">
                <a:solidFill>
                  <a:srgbClr val="000000"/>
                </a:solidFill>
                <a:latin typeface="Consolas" panose="020B0609020204030204" pitchFamily="49" charset="0"/>
              </a:rPr>
              <a:t>commissionRate</a:t>
            </a:r>
            <a:r>
              <a:rPr lang="en-US" sz="2800" dirty="0">
                <a:solidFill>
                  <a:srgbClr val="000000"/>
                </a:solidFill>
              </a:rPr>
              <a:t> and </a:t>
            </a:r>
            <a:r>
              <a:rPr lang="en-US" sz="2800" dirty="0">
                <a:solidFill>
                  <a:srgbClr val="000000"/>
                </a:solidFill>
                <a:latin typeface="Consolas" panose="020B0609020204030204" pitchFamily="49" charset="0"/>
              </a:rPr>
              <a:t>grossSales</a:t>
            </a:r>
            <a:r>
              <a:rPr lang="en-US" sz="2800" dirty="0">
                <a:solidFill>
                  <a:srgbClr val="000000"/>
                </a:solidFill>
              </a:rPr>
              <a:t>, as well as </a:t>
            </a:r>
            <a:r>
              <a:rPr lang="en-US" sz="2800" i="1" dirty="0">
                <a:solidFill>
                  <a:srgbClr val="000000"/>
                </a:solidFill>
              </a:rPr>
              <a:t>get </a:t>
            </a:r>
            <a:r>
              <a:rPr lang="en-US" sz="2800" dirty="0">
                <a:solidFill>
                  <a:srgbClr val="000000"/>
                </a:solidFill>
              </a:rPr>
              <a:t>and</a:t>
            </a:r>
            <a:r>
              <a:rPr lang="en-US" sz="2800" i="1" dirty="0">
                <a:solidFill>
                  <a:srgbClr val="000000"/>
                </a:solidFill>
              </a:rPr>
              <a:t> set </a:t>
            </a:r>
            <a:r>
              <a:rPr lang="en-US" sz="2800" dirty="0">
                <a:solidFill>
                  <a:srgbClr val="000000"/>
                </a:solidFill>
              </a:rPr>
              <a:t>functions to manipulate these members.</a:t>
            </a:r>
          </a:p>
        </p:txBody>
      </p:sp>
      <p:sp>
        <p:nvSpPr>
          <p:cNvPr id="5632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27019681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59D9B3"/>
                </a:solidFill>
              </a:rPr>
              <a:t>11.3.2 </a:t>
            </a:r>
            <a:r>
              <a:rPr lang="en-US" dirty="0" smtClean="0">
                <a:solidFill>
                  <a:srgbClr val="33B38C"/>
                </a:solidFill>
              </a:rPr>
              <a:t>Creating a </a:t>
            </a:r>
            <a:r>
              <a:rPr lang="en-US" dirty="0" smtClean="0">
                <a:solidFill>
                  <a:srgbClr val="33B38C"/>
                </a:solidFill>
                <a:latin typeface="Consolas" panose="020B0609020204030204" pitchFamily="49" charset="0"/>
              </a:rPr>
              <a:t>BasePlusCommissionEmployee</a:t>
            </a:r>
            <a:r>
              <a:rPr lang="en-US" dirty="0" smtClean="0">
                <a:solidFill>
                  <a:srgbClr val="33B38C"/>
                </a:solidFill>
              </a:rPr>
              <a:t> Class Without Using Inheritance (cont.)</a:t>
            </a:r>
          </a:p>
        </p:txBody>
      </p:sp>
      <p:sp>
        <p:nvSpPr>
          <p:cNvPr id="54275" name="Text Placeholder 2"/>
          <p:cNvSpPr>
            <a:spLocks noGrp="1"/>
          </p:cNvSpPr>
          <p:nvPr>
            <p:ph type="body" idx="1"/>
          </p:nvPr>
        </p:nvSpPr>
        <p:spPr>
          <a:xfrm>
            <a:off x="609599" y="1722438"/>
            <a:ext cx="11169445" cy="4525962"/>
          </a:xfrm>
        </p:spPr>
        <p:txBody>
          <a:bodyPr/>
          <a:lstStyle/>
          <a:p>
            <a:pPr eaLnBrk="1" hangingPunct="1">
              <a:spcBef>
                <a:spcPct val="0"/>
              </a:spcBef>
            </a:pPr>
            <a:r>
              <a:rPr lang="en-US" altLang="en-US" sz="2400" dirty="0">
                <a:solidFill>
                  <a:srgbClr val="000000"/>
                </a:solidFill>
              </a:rPr>
              <a:t>The </a:t>
            </a:r>
            <a:r>
              <a:rPr lang="en-US" altLang="en-US" sz="2400" dirty="0" err="1">
                <a:solidFill>
                  <a:srgbClr val="000000"/>
                </a:solidFill>
                <a:latin typeface="Consolas" panose="020B0609020204030204" pitchFamily="49" charset="0"/>
              </a:rPr>
              <a:t>BasePlusCommissionEmployee</a:t>
            </a:r>
            <a:r>
              <a:rPr lang="en-US" altLang="en-US" sz="2400" dirty="0">
                <a:solidFill>
                  <a:srgbClr val="000000"/>
                </a:solidFill>
              </a:rPr>
              <a:t> constructor is </a:t>
            </a:r>
            <a:r>
              <a:rPr lang="en-US" altLang="en-US" sz="2400" i="1" dirty="0">
                <a:solidFill>
                  <a:srgbClr val="000000"/>
                </a:solidFill>
              </a:rPr>
              <a:t>almost</a:t>
            </a:r>
            <a:r>
              <a:rPr lang="en-US" altLang="en-US" sz="2400" dirty="0">
                <a:solidFill>
                  <a:srgbClr val="000000"/>
                </a:solidFill>
              </a:rPr>
              <a:t> identical to that of class </a:t>
            </a:r>
            <a:r>
              <a:rPr lang="en-US" altLang="en-US" sz="2400" dirty="0" err="1">
                <a:solidFill>
                  <a:srgbClr val="000000"/>
                </a:solidFill>
                <a:latin typeface="Consolas" panose="020B0609020204030204" pitchFamily="49" charset="0"/>
              </a:rPr>
              <a:t>CommissionEmployee</a:t>
            </a:r>
            <a:r>
              <a:rPr lang="en-US" altLang="en-US" sz="2400" dirty="0">
                <a:solidFill>
                  <a:srgbClr val="000000"/>
                </a:solidFill>
              </a:rPr>
              <a:t>, except that </a:t>
            </a:r>
            <a:r>
              <a:rPr lang="en-US" altLang="en-US" sz="2400" dirty="0" err="1">
                <a:solidFill>
                  <a:srgbClr val="000000"/>
                </a:solidFill>
                <a:latin typeface="Consolas" panose="020B0609020204030204" pitchFamily="49" charset="0"/>
              </a:rPr>
              <a:t>BasePlusCommissionEmployee</a:t>
            </a:r>
            <a:r>
              <a:rPr lang="en-US" altLang="en-US" sz="2400" dirty="0" err="1">
                <a:solidFill>
                  <a:srgbClr val="000000"/>
                </a:solidFill>
              </a:rPr>
              <a:t>’s</a:t>
            </a:r>
            <a:r>
              <a:rPr lang="en-US" altLang="en-US" sz="2400" dirty="0">
                <a:solidFill>
                  <a:srgbClr val="000000"/>
                </a:solidFill>
              </a:rPr>
              <a:t> constructor also sets the </a:t>
            </a:r>
            <a:r>
              <a:rPr lang="en-US" altLang="en-US" sz="2400" dirty="0" err="1">
                <a:solidFill>
                  <a:srgbClr val="000000"/>
                </a:solidFill>
                <a:latin typeface="Consolas" panose="020B0609020204030204" pitchFamily="49" charset="0"/>
              </a:rPr>
              <a:t>baseSalary</a:t>
            </a:r>
            <a:r>
              <a:rPr lang="en-US" altLang="en-US" sz="2400" dirty="0">
                <a:solidFill>
                  <a:srgbClr val="000000"/>
                </a:solidFill>
              </a:rPr>
              <a:t>.</a:t>
            </a:r>
          </a:p>
          <a:p>
            <a:pPr eaLnBrk="1" hangingPunct="1">
              <a:spcBef>
                <a:spcPct val="0"/>
              </a:spcBef>
            </a:pPr>
            <a:r>
              <a:rPr lang="en-US" altLang="en-US" sz="2400" dirty="0">
                <a:solidFill>
                  <a:srgbClr val="000000"/>
                </a:solidFill>
              </a:rPr>
              <a:t>The other additions to class </a:t>
            </a:r>
            <a:r>
              <a:rPr lang="en-US" altLang="en-US" sz="2400" dirty="0" err="1">
                <a:solidFill>
                  <a:srgbClr val="000000"/>
                </a:solidFill>
                <a:latin typeface="Consolas" panose="020B0609020204030204" pitchFamily="49" charset="0"/>
              </a:rPr>
              <a:t>BasePlusCommissionEmployee</a:t>
            </a:r>
            <a:r>
              <a:rPr lang="en-US" altLang="en-US" sz="2400" dirty="0">
                <a:solidFill>
                  <a:srgbClr val="000000"/>
                </a:solidFill>
              </a:rPr>
              <a:t> are </a:t>
            </a:r>
            <a:r>
              <a:rPr lang="en-US" altLang="en-US" sz="2400" dirty="0">
                <a:solidFill>
                  <a:srgbClr val="000000"/>
                </a:solidFill>
                <a:latin typeface="Consolas" panose="020B0609020204030204" pitchFamily="49" charset="0"/>
              </a:rPr>
              <a:t>private</a:t>
            </a:r>
            <a:r>
              <a:rPr lang="en-US" altLang="en-US" sz="2400" dirty="0">
                <a:solidFill>
                  <a:srgbClr val="000000"/>
                </a:solidFill>
              </a:rPr>
              <a:t> data member </a:t>
            </a:r>
            <a:r>
              <a:rPr lang="en-US" altLang="en-US" sz="2400" dirty="0" err="1">
                <a:solidFill>
                  <a:srgbClr val="000000"/>
                </a:solidFill>
                <a:latin typeface="Consolas" panose="020B0609020204030204" pitchFamily="49" charset="0"/>
              </a:rPr>
              <a:t>baseSalary</a:t>
            </a:r>
            <a:r>
              <a:rPr lang="en-US" altLang="en-US" sz="2400" dirty="0">
                <a:solidFill>
                  <a:srgbClr val="000000"/>
                </a:solidFill>
              </a:rPr>
              <a:t> </a:t>
            </a:r>
            <a:r>
              <a:rPr lang="en-US" altLang="en-US" sz="2400" i="1" dirty="0">
                <a:solidFill>
                  <a:srgbClr val="000000"/>
                </a:solidFill>
              </a:rPr>
              <a:t>and</a:t>
            </a:r>
            <a:r>
              <a:rPr lang="en-US" altLang="en-US" sz="2400" dirty="0">
                <a:solidFill>
                  <a:srgbClr val="000000"/>
                </a:solidFill>
              </a:rPr>
              <a:t> member functions </a:t>
            </a:r>
            <a:r>
              <a:rPr lang="en-US" altLang="en-US" sz="2400" dirty="0" err="1">
                <a:solidFill>
                  <a:srgbClr val="000000"/>
                </a:solidFill>
                <a:latin typeface="Consolas" panose="020B0609020204030204" pitchFamily="49" charset="0"/>
              </a:rPr>
              <a:t>setBaseSalary</a:t>
            </a:r>
            <a:r>
              <a:rPr lang="en-US" altLang="en-US" sz="2400" dirty="0">
                <a:solidFill>
                  <a:srgbClr val="000000"/>
                </a:solidFill>
              </a:rPr>
              <a:t> and </a:t>
            </a:r>
            <a:r>
              <a:rPr lang="en-US" altLang="en-US" sz="2400" dirty="0" err="1">
                <a:solidFill>
                  <a:srgbClr val="000000"/>
                </a:solidFill>
                <a:latin typeface="Consolas" panose="020B0609020204030204" pitchFamily="49" charset="0"/>
              </a:rPr>
              <a:t>getBaseSalary</a:t>
            </a:r>
            <a:r>
              <a:rPr lang="en-US" altLang="en-US" sz="2400" dirty="0">
                <a:solidFill>
                  <a:srgbClr val="000000"/>
                </a:solidFill>
              </a:rPr>
              <a:t>.</a:t>
            </a:r>
          </a:p>
          <a:p>
            <a:pPr eaLnBrk="1" hangingPunct="1">
              <a:spcBef>
                <a:spcPct val="0"/>
              </a:spcBef>
            </a:pPr>
            <a:r>
              <a:rPr lang="en-US" altLang="en-US" sz="2400" dirty="0">
                <a:solidFill>
                  <a:srgbClr val="000000"/>
                </a:solidFill>
              </a:rPr>
              <a:t>Class </a:t>
            </a:r>
            <a:r>
              <a:rPr lang="en-US" altLang="en-US" sz="2400" dirty="0" err="1">
                <a:solidFill>
                  <a:srgbClr val="000000"/>
                </a:solidFill>
                <a:latin typeface="Consolas" panose="020B0609020204030204" pitchFamily="49" charset="0"/>
              </a:rPr>
              <a:t>BasePlusCommissionEmployee</a:t>
            </a:r>
            <a:r>
              <a:rPr lang="en-US" altLang="en-US" sz="2400" dirty="0" err="1">
                <a:solidFill>
                  <a:srgbClr val="000000"/>
                </a:solidFill>
              </a:rPr>
              <a:t>’s</a:t>
            </a:r>
            <a:r>
              <a:rPr lang="en-US" altLang="en-US" sz="2400" dirty="0">
                <a:solidFill>
                  <a:srgbClr val="000000"/>
                </a:solidFill>
              </a:rPr>
              <a:t> </a:t>
            </a:r>
            <a:r>
              <a:rPr lang="en-US" altLang="en-US" sz="2400" dirty="0" err="1" smtClean="0">
                <a:solidFill>
                  <a:srgbClr val="000000"/>
                </a:solidFill>
                <a:latin typeface="Consolas" panose="020B0609020204030204" pitchFamily="49" charset="0"/>
              </a:rPr>
              <a:t>toString</a:t>
            </a:r>
            <a:r>
              <a:rPr lang="en-US" altLang="en-US" sz="2400" dirty="0" smtClean="0">
                <a:solidFill>
                  <a:srgbClr val="000000"/>
                </a:solidFill>
              </a:rPr>
              <a:t> </a:t>
            </a:r>
            <a:r>
              <a:rPr lang="en-US" altLang="en-US" sz="2400" dirty="0">
                <a:solidFill>
                  <a:srgbClr val="000000"/>
                </a:solidFill>
              </a:rPr>
              <a:t>member function is </a:t>
            </a:r>
            <a:r>
              <a:rPr lang="en-US" altLang="en-US" sz="2400" i="1" dirty="0">
                <a:solidFill>
                  <a:srgbClr val="000000"/>
                </a:solidFill>
              </a:rPr>
              <a:t>nearly identical </a:t>
            </a:r>
            <a:r>
              <a:rPr lang="en-US" altLang="en-US" sz="2400" dirty="0">
                <a:solidFill>
                  <a:srgbClr val="000000"/>
                </a:solidFill>
              </a:rPr>
              <a:t>to that of class </a:t>
            </a:r>
            <a:r>
              <a:rPr lang="en-US" altLang="en-US" sz="2400" dirty="0" err="1">
                <a:solidFill>
                  <a:srgbClr val="000000"/>
                </a:solidFill>
                <a:latin typeface="Consolas" panose="020B0609020204030204" pitchFamily="49" charset="0"/>
              </a:rPr>
              <a:t>CommissionEmployee</a:t>
            </a:r>
            <a:r>
              <a:rPr lang="en-US" altLang="en-US" sz="2400" dirty="0">
                <a:solidFill>
                  <a:srgbClr val="000000"/>
                </a:solidFill>
              </a:rPr>
              <a:t>, except that </a:t>
            </a:r>
            <a:r>
              <a:rPr lang="en-US" altLang="en-US" sz="2400" dirty="0" err="1">
                <a:solidFill>
                  <a:srgbClr val="000000"/>
                </a:solidFill>
                <a:latin typeface="Consolas" panose="020B0609020204030204" pitchFamily="49" charset="0"/>
              </a:rPr>
              <a:t>BasePlusCommissionEmployee</a:t>
            </a:r>
            <a:r>
              <a:rPr lang="en-US" altLang="en-US" sz="2400" dirty="0" err="1">
                <a:solidFill>
                  <a:srgbClr val="000000"/>
                </a:solidFill>
              </a:rPr>
              <a:t>’s</a:t>
            </a:r>
            <a:r>
              <a:rPr lang="en-US" altLang="en-US" sz="2400" dirty="0">
                <a:solidFill>
                  <a:srgbClr val="000000"/>
                </a:solidFill>
              </a:rPr>
              <a:t> </a:t>
            </a:r>
            <a:r>
              <a:rPr lang="en-US" altLang="en-US" sz="2400" dirty="0" err="1" smtClean="0">
                <a:solidFill>
                  <a:srgbClr val="000000"/>
                </a:solidFill>
                <a:latin typeface="Consolas" panose="020B0609020204030204" pitchFamily="49" charset="0"/>
              </a:rPr>
              <a:t>toString</a:t>
            </a:r>
            <a:r>
              <a:rPr lang="en-US" altLang="en-US" sz="2400" dirty="0" smtClean="0">
                <a:solidFill>
                  <a:srgbClr val="000000"/>
                </a:solidFill>
              </a:rPr>
              <a:t> </a:t>
            </a:r>
            <a:r>
              <a:rPr lang="en-US" altLang="en-US" sz="2400" dirty="0">
                <a:solidFill>
                  <a:srgbClr val="000000"/>
                </a:solidFill>
              </a:rPr>
              <a:t>also outputs the value of data member </a:t>
            </a:r>
            <a:r>
              <a:rPr lang="en-US" altLang="en-US" sz="2400" dirty="0" err="1">
                <a:solidFill>
                  <a:srgbClr val="000000"/>
                </a:solidFill>
                <a:latin typeface="Consolas" panose="020B0609020204030204" pitchFamily="49" charset="0"/>
              </a:rPr>
              <a:t>baseSalary</a:t>
            </a:r>
            <a:r>
              <a:rPr lang="en-US" altLang="en-US" sz="2400" dirty="0">
                <a:solidFill>
                  <a:srgbClr val="000000"/>
                </a:solidFill>
              </a:rPr>
              <a:t>.</a:t>
            </a:r>
          </a:p>
        </p:txBody>
      </p:sp>
      <p:sp>
        <p:nvSpPr>
          <p:cNvPr id="5734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41690904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59D9B3"/>
                </a:solidFill>
              </a:rPr>
              <a:t>11.3.2 </a:t>
            </a:r>
            <a:r>
              <a:rPr lang="en-US" dirty="0" smtClean="0">
                <a:solidFill>
                  <a:srgbClr val="33B38C"/>
                </a:solidFill>
              </a:rPr>
              <a:t>Creating a </a:t>
            </a:r>
            <a:r>
              <a:rPr lang="en-US" dirty="0" smtClean="0">
                <a:solidFill>
                  <a:srgbClr val="33B38C"/>
                </a:solidFill>
                <a:latin typeface="Consolas" panose="020B0609020204030204" pitchFamily="49" charset="0"/>
              </a:rPr>
              <a:t>BasePlusCommissionEmployee</a:t>
            </a:r>
            <a:r>
              <a:rPr lang="en-US" dirty="0" smtClean="0">
                <a:solidFill>
                  <a:srgbClr val="33B38C"/>
                </a:solidFill>
              </a:rPr>
              <a:t> Class Without Using Inheritance (cont.)</a:t>
            </a:r>
          </a:p>
        </p:txBody>
      </p:sp>
      <p:sp>
        <p:nvSpPr>
          <p:cNvPr id="55299" name="Text Placeholder 2"/>
          <p:cNvSpPr>
            <a:spLocks noGrp="1"/>
          </p:cNvSpPr>
          <p:nvPr>
            <p:ph type="body" idx="1"/>
          </p:nvPr>
        </p:nvSpPr>
        <p:spPr>
          <a:xfrm>
            <a:off x="609600" y="1798638"/>
            <a:ext cx="10972800" cy="4525962"/>
          </a:xfrm>
        </p:spPr>
        <p:txBody>
          <a:bodyPr/>
          <a:lstStyle/>
          <a:p>
            <a:pPr eaLnBrk="1" hangingPunct="1">
              <a:lnSpc>
                <a:spcPct val="90000"/>
              </a:lnSpc>
            </a:pPr>
            <a:r>
              <a:rPr lang="en-US" altLang="en-US" sz="2800" dirty="0" smtClean="0">
                <a:solidFill>
                  <a:srgbClr val="000000"/>
                </a:solidFill>
              </a:rPr>
              <a:t>We literally </a:t>
            </a:r>
            <a:r>
              <a:rPr lang="en-US" altLang="en-US" sz="2800" i="1" dirty="0" smtClean="0">
                <a:solidFill>
                  <a:srgbClr val="000000"/>
                </a:solidFill>
              </a:rPr>
              <a:t>copied</a:t>
            </a:r>
            <a:r>
              <a:rPr lang="en-US" altLang="en-US" sz="2800" dirty="0" smtClean="0">
                <a:solidFill>
                  <a:srgbClr val="000000"/>
                </a:solidFill>
              </a:rPr>
              <a:t> code from class </a:t>
            </a:r>
            <a:r>
              <a:rPr lang="en-US" altLang="en-US" sz="2800" dirty="0" err="1" smtClean="0">
                <a:solidFill>
                  <a:srgbClr val="000000"/>
                </a:solidFill>
                <a:latin typeface="Consolas" panose="020B0609020204030204" pitchFamily="49" charset="0"/>
              </a:rPr>
              <a:t>CommissionEmployee</a:t>
            </a:r>
            <a:r>
              <a:rPr lang="en-US" altLang="en-US" sz="2800" dirty="0" smtClean="0">
                <a:solidFill>
                  <a:srgbClr val="000000"/>
                </a:solidFill>
              </a:rPr>
              <a:t> and </a:t>
            </a:r>
            <a:r>
              <a:rPr lang="en-US" altLang="en-US" sz="2800" i="1" dirty="0" smtClean="0">
                <a:solidFill>
                  <a:srgbClr val="000000"/>
                </a:solidFill>
              </a:rPr>
              <a:t>pasted</a:t>
            </a:r>
            <a:r>
              <a:rPr lang="en-US" altLang="en-US" sz="2800" dirty="0" smtClean="0">
                <a:solidFill>
                  <a:srgbClr val="000000"/>
                </a:solidFill>
              </a:rPr>
              <a:t> it into class </a:t>
            </a:r>
            <a:r>
              <a:rPr lang="en-US" altLang="en-US" sz="2800" dirty="0" err="1" smtClean="0">
                <a:solidFill>
                  <a:srgbClr val="000000"/>
                </a:solidFill>
                <a:latin typeface="Consolas" panose="020B0609020204030204" pitchFamily="49" charset="0"/>
              </a:rPr>
              <a:t>BasePlusCommissionEmployee</a:t>
            </a:r>
            <a:r>
              <a:rPr lang="en-US" altLang="en-US" sz="2800" dirty="0" smtClean="0">
                <a:solidFill>
                  <a:srgbClr val="000000"/>
                </a:solidFill>
              </a:rPr>
              <a:t>, then modified class </a:t>
            </a:r>
            <a:r>
              <a:rPr lang="en-US" altLang="en-US" sz="2800" dirty="0" err="1" smtClean="0">
                <a:solidFill>
                  <a:srgbClr val="000000"/>
                </a:solidFill>
                <a:latin typeface="Consolas" panose="020B0609020204030204" pitchFamily="49" charset="0"/>
              </a:rPr>
              <a:t>BasePlusCommissionEmployee</a:t>
            </a:r>
            <a:r>
              <a:rPr lang="en-US" altLang="en-US" sz="2800" dirty="0" smtClean="0">
                <a:solidFill>
                  <a:srgbClr val="000000"/>
                </a:solidFill>
              </a:rPr>
              <a:t> to include a base salary and member functions that manipulate the base salary.</a:t>
            </a:r>
          </a:p>
          <a:p>
            <a:pPr eaLnBrk="1" hangingPunct="1">
              <a:lnSpc>
                <a:spcPct val="90000"/>
              </a:lnSpc>
            </a:pPr>
            <a:r>
              <a:rPr lang="en-US" altLang="en-US" sz="2800" dirty="0" smtClean="0">
                <a:solidFill>
                  <a:srgbClr val="000000"/>
                </a:solidFill>
              </a:rPr>
              <a:t>This </a:t>
            </a:r>
            <a:r>
              <a:rPr lang="en-US" altLang="en-US" sz="2800" i="1" dirty="0" smtClean="0">
                <a:solidFill>
                  <a:srgbClr val="000000"/>
                </a:solidFill>
              </a:rPr>
              <a:t>copy-and-paste</a:t>
            </a:r>
            <a:r>
              <a:rPr lang="en-US" altLang="en-US" sz="2800" dirty="0" smtClean="0">
                <a:solidFill>
                  <a:srgbClr val="000000"/>
                </a:solidFill>
              </a:rPr>
              <a:t> </a:t>
            </a:r>
            <a:r>
              <a:rPr lang="en-US" altLang="en-US" sz="2800" i="1" dirty="0" smtClean="0">
                <a:solidFill>
                  <a:srgbClr val="000000"/>
                </a:solidFill>
              </a:rPr>
              <a:t>approach</a:t>
            </a:r>
            <a:r>
              <a:rPr lang="en-US" altLang="en-US" sz="2800" dirty="0" smtClean="0">
                <a:solidFill>
                  <a:srgbClr val="000000"/>
                </a:solidFill>
              </a:rPr>
              <a:t> is error prone and time consuming.</a:t>
            </a:r>
          </a:p>
          <a:p>
            <a:pPr eaLnBrk="1" hangingPunct="1">
              <a:lnSpc>
                <a:spcPct val="90000"/>
              </a:lnSpc>
            </a:pPr>
            <a:r>
              <a:rPr lang="en-US" altLang="en-US" sz="2800" dirty="0" smtClean="0">
                <a:solidFill>
                  <a:srgbClr val="000000"/>
                </a:solidFill>
              </a:rPr>
              <a:t>Worse yet, it can spread many physical copies of the same code throughout a system, creating a code-maintenance nightmare.</a:t>
            </a:r>
          </a:p>
        </p:txBody>
      </p:sp>
      <p:sp>
        <p:nvSpPr>
          <p:cNvPr id="5837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3641266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3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79413"/>
            <a:ext cx="12192000" cy="609917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6206096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3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90525"/>
            <a:ext cx="12192000" cy="607536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6819209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59D9B3"/>
                </a:solidFill>
              </a:rPr>
              <a:t>11.3.3 </a:t>
            </a:r>
            <a:r>
              <a:rPr lang="en-US" dirty="0" smtClean="0">
                <a:solidFill>
                  <a:srgbClr val="33B38C"/>
                </a:solidFill>
              </a:rPr>
              <a:t>Creating a </a:t>
            </a:r>
            <a:r>
              <a:rPr lang="en-US" dirty="0" smtClean="0">
                <a:solidFill>
                  <a:srgbClr val="33B38C"/>
                </a:solidFill>
                <a:latin typeface="Consolas" panose="020B0609020204030204" pitchFamily="49" charset="0"/>
              </a:rPr>
              <a:t>CommissionEmployee</a:t>
            </a:r>
            <a:r>
              <a:rPr lang="en-US" dirty="0" smtClean="0">
                <a:solidFill>
                  <a:srgbClr val="33B38C"/>
                </a:solidFill>
              </a:rPr>
              <a:t>–</a:t>
            </a:r>
            <a:r>
              <a:rPr lang="en-US" dirty="0" smtClean="0">
                <a:solidFill>
                  <a:srgbClr val="33B38C"/>
                </a:solidFill>
                <a:latin typeface="Consolas" panose="020B0609020204030204" pitchFamily="49" charset="0"/>
              </a:rPr>
              <a:t>BasePlusCommissionEmployee</a:t>
            </a:r>
            <a:r>
              <a:rPr lang="en-US" dirty="0" smtClean="0">
                <a:solidFill>
                  <a:srgbClr val="33B38C"/>
                </a:solidFill>
              </a:rPr>
              <a:t> Inheritance Hierarchy</a:t>
            </a:r>
          </a:p>
        </p:txBody>
      </p:sp>
      <p:sp>
        <p:nvSpPr>
          <p:cNvPr id="58371" name="Text Placeholder 2"/>
          <p:cNvSpPr>
            <a:spLocks noGrp="1"/>
          </p:cNvSpPr>
          <p:nvPr>
            <p:ph type="body" idx="1"/>
          </p:nvPr>
        </p:nvSpPr>
        <p:spPr>
          <a:xfrm>
            <a:off x="609600" y="1524001"/>
            <a:ext cx="10972800" cy="4525963"/>
          </a:xfrm>
        </p:spPr>
        <p:txBody>
          <a:bodyPr/>
          <a:lstStyle/>
          <a:p>
            <a:pPr eaLnBrk="1" hangingPunct="1">
              <a:spcBef>
                <a:spcPct val="0"/>
              </a:spcBef>
            </a:pPr>
            <a:r>
              <a:rPr lang="en-US" altLang="en-US" sz="2400" dirty="0">
                <a:solidFill>
                  <a:srgbClr val="000000"/>
                </a:solidFill>
              </a:rPr>
              <a:t>Now we create and test a new </a:t>
            </a:r>
            <a:r>
              <a:rPr lang="en-US" altLang="en-US" sz="2400" dirty="0" err="1">
                <a:solidFill>
                  <a:srgbClr val="000000"/>
                </a:solidFill>
                <a:latin typeface="Consolas" panose="020B0609020204030204" pitchFamily="49" charset="0"/>
              </a:rPr>
              <a:t>BasePlusCommissionEmployee</a:t>
            </a:r>
            <a:r>
              <a:rPr lang="en-US" altLang="en-US" sz="2400" dirty="0">
                <a:solidFill>
                  <a:srgbClr val="000000"/>
                </a:solidFill>
              </a:rPr>
              <a:t> class (Figs. 11.10–11.11) that derives from </a:t>
            </a:r>
            <a:r>
              <a:rPr lang="en-US" altLang="en-US" sz="2400" dirty="0" err="1" smtClean="0">
                <a:solidFill>
                  <a:srgbClr val="000000"/>
                </a:solidFill>
                <a:latin typeface="Consolas" panose="020B0609020204030204" pitchFamily="49" charset="0"/>
              </a:rPr>
              <a:t>CommissionEmployee</a:t>
            </a:r>
            <a:r>
              <a:rPr lang="en-US" altLang="en-US" sz="2400" dirty="0" smtClean="0">
                <a:solidFill>
                  <a:srgbClr val="000000"/>
                </a:solidFill>
              </a:rPr>
              <a:t> </a:t>
            </a:r>
            <a:r>
              <a:rPr lang="en-US" altLang="en-US" sz="2400" dirty="0">
                <a:solidFill>
                  <a:srgbClr val="000000"/>
                </a:solidFill>
              </a:rPr>
              <a:t>(Figs. 11.4–11.5).</a:t>
            </a:r>
          </a:p>
          <a:p>
            <a:pPr eaLnBrk="1" hangingPunct="1">
              <a:spcBef>
                <a:spcPct val="0"/>
              </a:spcBef>
            </a:pPr>
            <a:r>
              <a:rPr lang="en-US" altLang="en-US" sz="2400" dirty="0">
                <a:solidFill>
                  <a:srgbClr val="000000"/>
                </a:solidFill>
              </a:rPr>
              <a:t>In this example, a </a:t>
            </a:r>
            <a:r>
              <a:rPr lang="en-US" altLang="en-US" sz="2400" dirty="0" err="1">
                <a:solidFill>
                  <a:srgbClr val="000000"/>
                </a:solidFill>
                <a:latin typeface="Consolas" panose="020B0609020204030204" pitchFamily="49" charset="0"/>
              </a:rPr>
              <a:t>BasePlusCommissionEmployee</a:t>
            </a:r>
            <a:r>
              <a:rPr lang="en-US" altLang="en-US" sz="2400" dirty="0">
                <a:solidFill>
                  <a:srgbClr val="000000"/>
                </a:solidFill>
              </a:rPr>
              <a:t> object </a:t>
            </a:r>
            <a:r>
              <a:rPr lang="en-US" altLang="en-US" sz="2400" i="1" dirty="0">
                <a:solidFill>
                  <a:srgbClr val="000000"/>
                </a:solidFill>
              </a:rPr>
              <a:t>is a </a:t>
            </a:r>
            <a:r>
              <a:rPr lang="en-US" altLang="en-US" sz="2400" dirty="0" err="1">
                <a:solidFill>
                  <a:srgbClr val="000000"/>
                </a:solidFill>
                <a:latin typeface="Consolas" panose="020B0609020204030204" pitchFamily="49" charset="0"/>
              </a:rPr>
              <a:t>CommissionEmployee</a:t>
            </a:r>
            <a:r>
              <a:rPr lang="en-US" altLang="en-US" sz="2400" i="1" dirty="0">
                <a:solidFill>
                  <a:srgbClr val="000000"/>
                </a:solidFill>
              </a:rPr>
              <a:t> </a:t>
            </a:r>
            <a:r>
              <a:rPr lang="en-US" altLang="en-US" sz="2400" dirty="0">
                <a:solidFill>
                  <a:srgbClr val="000000"/>
                </a:solidFill>
              </a:rPr>
              <a:t>(because inheritance passes on the capabilities of class </a:t>
            </a:r>
            <a:r>
              <a:rPr lang="en-US" altLang="en-US" sz="2400" dirty="0" err="1">
                <a:solidFill>
                  <a:srgbClr val="000000"/>
                </a:solidFill>
                <a:latin typeface="Consolas" panose="020B0609020204030204" pitchFamily="49" charset="0"/>
              </a:rPr>
              <a:t>CommissionEmployee</a:t>
            </a:r>
            <a:r>
              <a:rPr lang="en-US" altLang="en-US" sz="2400" dirty="0">
                <a:solidFill>
                  <a:srgbClr val="000000"/>
                </a:solidFill>
              </a:rPr>
              <a:t>), but class </a:t>
            </a:r>
            <a:r>
              <a:rPr lang="en-US" altLang="en-US" sz="2400" dirty="0" err="1">
                <a:solidFill>
                  <a:srgbClr val="000000"/>
                </a:solidFill>
                <a:latin typeface="Consolas" panose="020B0609020204030204" pitchFamily="49" charset="0"/>
              </a:rPr>
              <a:t>BasePlusCommissionEmployee</a:t>
            </a:r>
            <a:r>
              <a:rPr lang="en-US" altLang="en-US" sz="2400" dirty="0">
                <a:solidFill>
                  <a:srgbClr val="000000"/>
                </a:solidFill>
              </a:rPr>
              <a:t> also has data member </a:t>
            </a:r>
            <a:r>
              <a:rPr lang="en-US" altLang="en-US" sz="2400" dirty="0" err="1">
                <a:solidFill>
                  <a:srgbClr val="000000"/>
                </a:solidFill>
                <a:latin typeface="Consolas" panose="020B0609020204030204" pitchFamily="49" charset="0"/>
              </a:rPr>
              <a:t>baseSalary</a:t>
            </a:r>
            <a:r>
              <a:rPr lang="en-US" altLang="en-US" sz="2400" dirty="0">
                <a:solidFill>
                  <a:srgbClr val="000000"/>
                </a:solidFill>
              </a:rPr>
              <a:t> (Fig. 11.10, line </a:t>
            </a:r>
            <a:r>
              <a:rPr lang="en-US" altLang="en-US" sz="2400" dirty="0" smtClean="0">
                <a:solidFill>
                  <a:srgbClr val="000000"/>
                </a:solidFill>
              </a:rPr>
              <a:t>21).</a:t>
            </a:r>
            <a:endParaRPr lang="en-US" altLang="en-US" sz="2400" dirty="0">
              <a:solidFill>
                <a:srgbClr val="000000"/>
              </a:solidFill>
            </a:endParaRPr>
          </a:p>
          <a:p>
            <a:pPr eaLnBrk="1" hangingPunct="1">
              <a:spcBef>
                <a:spcPct val="0"/>
              </a:spcBef>
            </a:pPr>
            <a:r>
              <a:rPr lang="en-US" altLang="en-US" sz="2400" dirty="0">
                <a:solidFill>
                  <a:srgbClr val="000000"/>
                </a:solidFill>
              </a:rPr>
              <a:t>The colon (</a:t>
            </a:r>
            <a:r>
              <a:rPr lang="en-US" altLang="en-US" sz="2400" dirty="0">
                <a:solidFill>
                  <a:srgbClr val="000000"/>
                </a:solidFill>
                <a:latin typeface="Consolas" panose="020B0609020204030204" pitchFamily="49" charset="0"/>
              </a:rPr>
              <a:t>:</a:t>
            </a:r>
            <a:r>
              <a:rPr lang="en-US" altLang="en-US" sz="2400" dirty="0">
                <a:solidFill>
                  <a:srgbClr val="000000"/>
                </a:solidFill>
              </a:rPr>
              <a:t>) in line 10 of the class definition indicates inheritance.</a:t>
            </a:r>
          </a:p>
          <a:p>
            <a:pPr eaLnBrk="1" hangingPunct="1">
              <a:spcBef>
                <a:spcPct val="0"/>
              </a:spcBef>
            </a:pPr>
            <a:r>
              <a:rPr lang="en-US" altLang="en-US" sz="2400" dirty="0">
                <a:solidFill>
                  <a:srgbClr val="000000"/>
                </a:solidFill>
              </a:rPr>
              <a:t>Keyword </a:t>
            </a:r>
            <a:r>
              <a:rPr lang="en-US" altLang="en-US" sz="2400" dirty="0">
                <a:solidFill>
                  <a:srgbClr val="000000"/>
                </a:solidFill>
                <a:latin typeface="Consolas" panose="020B0609020204030204" pitchFamily="49" charset="0"/>
              </a:rPr>
              <a:t>public</a:t>
            </a:r>
            <a:r>
              <a:rPr lang="en-US" altLang="en-US" sz="2400" dirty="0">
                <a:solidFill>
                  <a:srgbClr val="000000"/>
                </a:solidFill>
              </a:rPr>
              <a:t> indicates the </a:t>
            </a:r>
            <a:r>
              <a:rPr lang="en-US" altLang="en-US" sz="2400" i="1" dirty="0">
                <a:solidFill>
                  <a:srgbClr val="000000"/>
                </a:solidFill>
              </a:rPr>
              <a:t>type of inheritance</a:t>
            </a:r>
            <a:r>
              <a:rPr lang="en-US" altLang="en-US" sz="2400" dirty="0">
                <a:solidFill>
                  <a:srgbClr val="000000"/>
                </a:solidFill>
              </a:rPr>
              <a:t>.</a:t>
            </a:r>
          </a:p>
          <a:p>
            <a:pPr eaLnBrk="1" hangingPunct="1">
              <a:spcBef>
                <a:spcPct val="0"/>
              </a:spcBef>
            </a:pPr>
            <a:r>
              <a:rPr lang="en-US" altLang="en-US" sz="2400" dirty="0">
                <a:solidFill>
                  <a:srgbClr val="000000"/>
                </a:solidFill>
              </a:rPr>
              <a:t>As a derived class (formed with </a:t>
            </a:r>
            <a:r>
              <a:rPr lang="en-US" altLang="en-US" sz="2400" dirty="0">
                <a:solidFill>
                  <a:srgbClr val="000000"/>
                </a:solidFill>
                <a:latin typeface="Consolas" panose="020B0609020204030204" pitchFamily="49" charset="0"/>
              </a:rPr>
              <a:t>public</a:t>
            </a:r>
            <a:r>
              <a:rPr lang="en-US" altLang="en-US" sz="2400" dirty="0">
                <a:solidFill>
                  <a:srgbClr val="000000"/>
                </a:solidFill>
              </a:rPr>
              <a:t> inheritance), </a:t>
            </a:r>
            <a:r>
              <a:rPr lang="en-US" altLang="en-US" sz="2400" dirty="0" err="1">
                <a:solidFill>
                  <a:srgbClr val="000000"/>
                </a:solidFill>
                <a:latin typeface="Consolas" panose="020B0609020204030204" pitchFamily="49" charset="0"/>
              </a:rPr>
              <a:t>BasePlusCommissionEmployee</a:t>
            </a:r>
            <a:r>
              <a:rPr lang="en-US" altLang="en-US" sz="2400" dirty="0">
                <a:solidFill>
                  <a:srgbClr val="000000"/>
                </a:solidFill>
              </a:rPr>
              <a:t> inherits all the members of class </a:t>
            </a:r>
            <a:r>
              <a:rPr lang="en-US" altLang="en-US" sz="2400" dirty="0" err="1">
                <a:solidFill>
                  <a:srgbClr val="000000"/>
                </a:solidFill>
                <a:latin typeface="Consolas" panose="020B0609020204030204" pitchFamily="49" charset="0"/>
              </a:rPr>
              <a:t>CommissionEmployee</a:t>
            </a:r>
            <a:r>
              <a:rPr lang="en-US" altLang="en-US" sz="2400" dirty="0">
                <a:solidFill>
                  <a:srgbClr val="000000"/>
                </a:solidFill>
              </a:rPr>
              <a:t>, except for the constructor—each class provides its own constructors that are specific to the class.</a:t>
            </a:r>
          </a:p>
        </p:txBody>
      </p:sp>
      <p:sp>
        <p:nvSpPr>
          <p:cNvPr id="6144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8112077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59D9B3"/>
                </a:solidFill>
              </a:rPr>
              <a:t>11.3.3 </a:t>
            </a:r>
            <a:r>
              <a:rPr lang="en-US" dirty="0" smtClean="0">
                <a:solidFill>
                  <a:srgbClr val="33B38C"/>
                </a:solidFill>
              </a:rPr>
              <a:t>Creating a </a:t>
            </a:r>
            <a:r>
              <a:rPr lang="en-US" dirty="0" smtClean="0">
                <a:solidFill>
                  <a:srgbClr val="33B38C"/>
                </a:solidFill>
                <a:latin typeface="Consolas" panose="020B0609020204030204" pitchFamily="49" charset="0"/>
              </a:rPr>
              <a:t>CommissionEmployee</a:t>
            </a:r>
            <a:r>
              <a:rPr lang="en-US" dirty="0" smtClean="0">
                <a:solidFill>
                  <a:srgbClr val="33B38C"/>
                </a:solidFill>
              </a:rPr>
              <a:t>–</a:t>
            </a:r>
            <a:r>
              <a:rPr lang="en-US" dirty="0" smtClean="0">
                <a:solidFill>
                  <a:srgbClr val="33B38C"/>
                </a:solidFill>
                <a:latin typeface="Consolas" panose="020B0609020204030204" pitchFamily="49" charset="0"/>
              </a:rPr>
              <a:t>BasePlusCommissionEmployee</a:t>
            </a:r>
            <a:r>
              <a:rPr lang="en-US" dirty="0" smtClean="0">
                <a:solidFill>
                  <a:srgbClr val="33B38C"/>
                </a:solidFill>
              </a:rPr>
              <a:t> Inheritance Hierarchy (cont.)</a:t>
            </a:r>
          </a:p>
        </p:txBody>
      </p:sp>
      <p:sp>
        <p:nvSpPr>
          <p:cNvPr id="59395" name="Text Placeholder 2"/>
          <p:cNvSpPr>
            <a:spLocks noGrp="1"/>
          </p:cNvSpPr>
          <p:nvPr>
            <p:ph type="body" idx="1"/>
          </p:nvPr>
        </p:nvSpPr>
        <p:spPr>
          <a:xfrm>
            <a:off x="609600" y="1722438"/>
            <a:ext cx="10972800" cy="4525962"/>
          </a:xfrm>
        </p:spPr>
        <p:txBody>
          <a:bodyPr/>
          <a:lstStyle/>
          <a:p>
            <a:pPr eaLnBrk="1" hangingPunct="1">
              <a:lnSpc>
                <a:spcPct val="90000"/>
              </a:lnSpc>
            </a:pPr>
            <a:r>
              <a:rPr lang="en-US" altLang="en-US" sz="2800" dirty="0">
                <a:solidFill>
                  <a:srgbClr val="000000"/>
                </a:solidFill>
              </a:rPr>
              <a:t>Destructors, too, are not inherited</a:t>
            </a:r>
          </a:p>
          <a:p>
            <a:pPr eaLnBrk="1" hangingPunct="1">
              <a:lnSpc>
                <a:spcPct val="90000"/>
              </a:lnSpc>
            </a:pPr>
            <a:r>
              <a:rPr lang="en-US" altLang="en-US" sz="2800" dirty="0">
                <a:solidFill>
                  <a:srgbClr val="000000"/>
                </a:solidFill>
              </a:rPr>
              <a:t>Thus, the </a:t>
            </a:r>
            <a:r>
              <a:rPr lang="en-US" altLang="en-US" sz="2800" dirty="0">
                <a:solidFill>
                  <a:srgbClr val="000000"/>
                </a:solidFill>
                <a:latin typeface="Consolas" panose="020B0609020204030204" pitchFamily="49" charset="0"/>
              </a:rPr>
              <a:t>public</a:t>
            </a:r>
            <a:r>
              <a:rPr lang="en-US" altLang="en-US" sz="2800" dirty="0">
                <a:solidFill>
                  <a:srgbClr val="000000"/>
                </a:solidFill>
              </a:rPr>
              <a:t> services of </a:t>
            </a:r>
            <a:r>
              <a:rPr lang="en-US" altLang="en-US" sz="2800" dirty="0" err="1">
                <a:solidFill>
                  <a:srgbClr val="000000"/>
                </a:solidFill>
                <a:latin typeface="Consolas" panose="020B0609020204030204" pitchFamily="49" charset="0"/>
              </a:rPr>
              <a:t>BasePlusCommissionEmployee</a:t>
            </a:r>
            <a:r>
              <a:rPr lang="en-US" altLang="en-US" sz="2800" dirty="0">
                <a:solidFill>
                  <a:srgbClr val="000000"/>
                </a:solidFill>
              </a:rPr>
              <a:t> include its constructor and the </a:t>
            </a:r>
            <a:r>
              <a:rPr lang="en-US" altLang="en-US" sz="2800" dirty="0">
                <a:solidFill>
                  <a:srgbClr val="000000"/>
                </a:solidFill>
                <a:latin typeface="Consolas" panose="020B0609020204030204" pitchFamily="49" charset="0"/>
              </a:rPr>
              <a:t>public</a:t>
            </a:r>
            <a:r>
              <a:rPr lang="en-US" altLang="en-US" sz="2800" dirty="0">
                <a:solidFill>
                  <a:srgbClr val="000000"/>
                </a:solidFill>
              </a:rPr>
              <a:t> member functions inherited from class </a:t>
            </a:r>
            <a:r>
              <a:rPr lang="en-US" altLang="en-US" sz="2800" i="1" dirty="0" err="1">
                <a:solidFill>
                  <a:srgbClr val="000000"/>
                </a:solidFill>
                <a:latin typeface="Consolas" panose="020B0609020204030204" pitchFamily="49" charset="0"/>
              </a:rPr>
              <a:t>CommissionEmployee</a:t>
            </a:r>
            <a:r>
              <a:rPr lang="en-US" altLang="en-US" sz="2800" i="1" dirty="0">
                <a:solidFill>
                  <a:srgbClr val="000000"/>
                </a:solidFill>
              </a:rPr>
              <a:t>—although we cannot see these inherited member functions</a:t>
            </a:r>
            <a:r>
              <a:rPr lang="en-US" altLang="en-US" sz="2800" dirty="0">
                <a:solidFill>
                  <a:srgbClr val="000000"/>
                </a:solidFill>
              </a:rPr>
              <a:t> in </a:t>
            </a:r>
            <a:r>
              <a:rPr lang="en-US" altLang="en-US" sz="2800" dirty="0" err="1">
                <a:solidFill>
                  <a:srgbClr val="000000"/>
                </a:solidFill>
                <a:latin typeface="Consolas" panose="020B0609020204030204" pitchFamily="49" charset="0"/>
              </a:rPr>
              <a:t>BasePlusCommissionEmployee</a:t>
            </a:r>
            <a:r>
              <a:rPr lang="en-US" altLang="en-US" sz="2800" dirty="0" err="1">
                <a:solidFill>
                  <a:srgbClr val="000000"/>
                </a:solidFill>
              </a:rPr>
              <a:t>’s</a:t>
            </a:r>
            <a:r>
              <a:rPr lang="en-US" altLang="en-US" sz="2800" dirty="0">
                <a:solidFill>
                  <a:srgbClr val="000000"/>
                </a:solidFill>
              </a:rPr>
              <a:t> source code, they’re nevertheless a part of derived class </a:t>
            </a:r>
            <a:r>
              <a:rPr lang="en-US" altLang="en-US" sz="2800" dirty="0" err="1">
                <a:solidFill>
                  <a:srgbClr val="000000"/>
                </a:solidFill>
                <a:latin typeface="Consolas" panose="020B0609020204030204" pitchFamily="49" charset="0"/>
              </a:rPr>
              <a:t>BasePlusCommissionEmployee</a:t>
            </a:r>
            <a:r>
              <a:rPr lang="en-US" altLang="en-US" sz="2800" dirty="0">
                <a:solidFill>
                  <a:srgbClr val="000000"/>
                </a:solidFill>
              </a:rPr>
              <a:t>.</a:t>
            </a:r>
          </a:p>
          <a:p>
            <a:pPr eaLnBrk="1" hangingPunct="1">
              <a:lnSpc>
                <a:spcPct val="90000"/>
              </a:lnSpc>
            </a:pPr>
            <a:r>
              <a:rPr lang="en-US" altLang="en-US" sz="2800" dirty="0">
                <a:solidFill>
                  <a:srgbClr val="000000"/>
                </a:solidFill>
              </a:rPr>
              <a:t>The derived class’s </a:t>
            </a:r>
            <a:r>
              <a:rPr lang="en-US" altLang="en-US" sz="2800" dirty="0">
                <a:solidFill>
                  <a:srgbClr val="000000"/>
                </a:solidFill>
                <a:latin typeface="Consolas" panose="020B0609020204030204" pitchFamily="49" charset="0"/>
              </a:rPr>
              <a:t>public</a:t>
            </a:r>
            <a:r>
              <a:rPr lang="en-US" altLang="en-US" sz="2800" dirty="0">
                <a:solidFill>
                  <a:srgbClr val="000000"/>
                </a:solidFill>
              </a:rPr>
              <a:t> services also include member functions </a:t>
            </a:r>
            <a:r>
              <a:rPr lang="en-US" altLang="en-US" sz="2800" dirty="0" err="1">
                <a:solidFill>
                  <a:srgbClr val="000000"/>
                </a:solidFill>
                <a:latin typeface="Consolas" panose="020B0609020204030204" pitchFamily="49" charset="0"/>
              </a:rPr>
              <a:t>setBaseSalary</a:t>
            </a:r>
            <a:r>
              <a:rPr lang="en-US" altLang="en-US" sz="2800" dirty="0">
                <a:solidFill>
                  <a:srgbClr val="000000"/>
                </a:solidFill>
              </a:rPr>
              <a:t>, </a:t>
            </a:r>
            <a:r>
              <a:rPr lang="en-US" altLang="en-US" sz="2800" dirty="0" err="1">
                <a:solidFill>
                  <a:srgbClr val="000000"/>
                </a:solidFill>
                <a:latin typeface="Consolas" panose="020B0609020204030204" pitchFamily="49" charset="0"/>
              </a:rPr>
              <a:t>getBaseSalary</a:t>
            </a:r>
            <a:r>
              <a:rPr lang="en-US" altLang="en-US" sz="2800" dirty="0">
                <a:solidFill>
                  <a:srgbClr val="000000"/>
                </a:solidFill>
              </a:rPr>
              <a:t>, </a:t>
            </a:r>
            <a:r>
              <a:rPr lang="en-US" altLang="en-US" sz="2800" dirty="0">
                <a:solidFill>
                  <a:srgbClr val="000000"/>
                </a:solidFill>
                <a:latin typeface="Consolas" panose="020B0609020204030204" pitchFamily="49" charset="0"/>
              </a:rPr>
              <a:t>earnings</a:t>
            </a:r>
            <a:r>
              <a:rPr lang="en-US" altLang="en-US" sz="2800" dirty="0">
                <a:solidFill>
                  <a:srgbClr val="000000"/>
                </a:solidFill>
              </a:rPr>
              <a:t> and </a:t>
            </a:r>
            <a:r>
              <a:rPr lang="en-US" altLang="en-US" sz="2800" dirty="0" err="1" smtClean="0">
                <a:solidFill>
                  <a:srgbClr val="000000"/>
                </a:solidFill>
                <a:latin typeface="Consolas" panose="020B0609020204030204" pitchFamily="49" charset="0"/>
              </a:rPr>
              <a:t>toString</a:t>
            </a:r>
            <a:r>
              <a:rPr lang="en-US" altLang="en-US" sz="2800" dirty="0" smtClean="0">
                <a:solidFill>
                  <a:srgbClr val="000000"/>
                </a:solidFill>
              </a:rPr>
              <a:t>.</a:t>
            </a:r>
            <a:endParaRPr lang="en-US" altLang="en-US" sz="2800" dirty="0">
              <a:solidFill>
                <a:srgbClr val="000000"/>
              </a:solidFill>
            </a:endParaRPr>
          </a:p>
        </p:txBody>
      </p:sp>
      <p:sp>
        <p:nvSpPr>
          <p:cNvPr id="6246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297585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3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350"/>
            <a:ext cx="12192000" cy="68437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943786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rPr>
              <a:t>11.1  </a:t>
            </a:r>
            <a:r>
              <a:rPr lang="en-US" dirty="0" smtClean="0">
                <a:solidFill>
                  <a:srgbClr val="3380E6"/>
                </a:solidFill>
              </a:rPr>
              <a:t>Introduction (cont.)</a:t>
            </a:r>
          </a:p>
        </p:txBody>
      </p:sp>
      <p:sp>
        <p:nvSpPr>
          <p:cNvPr id="14339" name="Text Placeholder 2"/>
          <p:cNvSpPr>
            <a:spLocks noGrp="1"/>
          </p:cNvSpPr>
          <p:nvPr>
            <p:ph type="body" idx="1"/>
          </p:nvPr>
        </p:nvSpPr>
        <p:spPr/>
        <p:txBody>
          <a:bodyPr/>
          <a:lstStyle/>
          <a:p>
            <a:pPr eaLnBrk="1" hangingPunct="1"/>
            <a:r>
              <a:rPr lang="en-US" altLang="en-US" dirty="0" smtClean="0">
                <a:solidFill>
                  <a:srgbClr val="000000"/>
                </a:solidFill>
              </a:rPr>
              <a:t>With object-oriented programming, you focus on the commonalities among objects in the system rather than on the special cases.</a:t>
            </a:r>
          </a:p>
          <a:p>
            <a:pPr eaLnBrk="1" hangingPunct="1"/>
            <a:r>
              <a:rPr lang="en-US" altLang="en-US" dirty="0" smtClean="0">
                <a:solidFill>
                  <a:srgbClr val="000000"/>
                </a:solidFill>
              </a:rPr>
              <a:t>We distinguish between the </a:t>
            </a:r>
            <a:r>
              <a:rPr lang="en-US" altLang="en-US" i="1" dirty="0" smtClean="0">
                <a:solidFill>
                  <a:srgbClr val="0000FF"/>
                </a:solidFill>
              </a:rPr>
              <a:t>is-a</a:t>
            </a:r>
            <a:r>
              <a:rPr lang="en-US" altLang="en-US" dirty="0" smtClean="0">
                <a:solidFill>
                  <a:srgbClr val="0000FF"/>
                </a:solidFill>
              </a:rPr>
              <a:t> relationship</a:t>
            </a:r>
            <a:r>
              <a:rPr lang="en-US" altLang="en-US" dirty="0" smtClean="0">
                <a:solidFill>
                  <a:srgbClr val="000000"/>
                </a:solidFill>
              </a:rPr>
              <a:t> and the </a:t>
            </a:r>
            <a:r>
              <a:rPr lang="en-US" altLang="en-US" i="1" dirty="0" smtClean="0">
                <a:solidFill>
                  <a:srgbClr val="000000"/>
                </a:solidFill>
              </a:rPr>
              <a:t>has-a </a:t>
            </a:r>
            <a:r>
              <a:rPr lang="en-US" altLang="en-US" dirty="0" smtClean="0">
                <a:solidFill>
                  <a:srgbClr val="000000"/>
                </a:solidFill>
              </a:rPr>
              <a:t>relationship</a:t>
            </a:r>
            <a:r>
              <a:rPr lang="en-US" altLang="en-US" i="1" dirty="0" smtClean="0">
                <a:solidFill>
                  <a:srgbClr val="000000"/>
                </a:solidFill>
              </a:rPr>
              <a:t>.</a:t>
            </a:r>
          </a:p>
          <a:p>
            <a:pPr eaLnBrk="1" hangingPunct="1"/>
            <a:r>
              <a:rPr lang="en-US" altLang="en-US" dirty="0" smtClean="0">
                <a:solidFill>
                  <a:srgbClr val="000000"/>
                </a:solidFill>
              </a:rPr>
              <a:t>The </a:t>
            </a:r>
            <a:r>
              <a:rPr lang="en-US" altLang="en-US" i="1" dirty="0" smtClean="0">
                <a:solidFill>
                  <a:srgbClr val="000000"/>
                </a:solidFill>
              </a:rPr>
              <a:t>is-a </a:t>
            </a:r>
            <a:r>
              <a:rPr lang="en-US" altLang="en-US" dirty="0" smtClean="0">
                <a:solidFill>
                  <a:srgbClr val="000000"/>
                </a:solidFill>
              </a:rPr>
              <a:t>relationship represents inheritance.</a:t>
            </a:r>
          </a:p>
          <a:p>
            <a:pPr eaLnBrk="1" hangingPunct="1"/>
            <a:r>
              <a:rPr lang="en-US" altLang="en-US" dirty="0" smtClean="0">
                <a:solidFill>
                  <a:srgbClr val="000000"/>
                </a:solidFill>
              </a:rPr>
              <a:t>In an </a:t>
            </a:r>
            <a:r>
              <a:rPr lang="en-US" altLang="en-US" i="1" dirty="0" smtClean="0">
                <a:solidFill>
                  <a:srgbClr val="000000"/>
                </a:solidFill>
              </a:rPr>
              <a:t>is-a </a:t>
            </a:r>
            <a:r>
              <a:rPr lang="en-US" altLang="en-US" dirty="0" smtClean="0">
                <a:solidFill>
                  <a:srgbClr val="000000"/>
                </a:solidFill>
              </a:rPr>
              <a:t>relationship, an object of a derived class also can be treated as an object of its base class.</a:t>
            </a:r>
          </a:p>
          <a:p>
            <a:pPr eaLnBrk="1" hangingPunct="1"/>
            <a:r>
              <a:rPr lang="en-US" altLang="en-US" dirty="0" smtClean="0">
                <a:solidFill>
                  <a:srgbClr val="000000"/>
                </a:solidFill>
              </a:rPr>
              <a:t>By contrast, the </a:t>
            </a:r>
            <a:r>
              <a:rPr lang="en-US" altLang="en-US" i="1" dirty="0" smtClean="0">
                <a:solidFill>
                  <a:srgbClr val="000000"/>
                </a:solidFill>
              </a:rPr>
              <a:t>has-a </a:t>
            </a:r>
            <a:r>
              <a:rPr lang="en-US" altLang="en-US" dirty="0" smtClean="0">
                <a:solidFill>
                  <a:srgbClr val="000000"/>
                </a:solidFill>
              </a:rPr>
              <a:t>relationship represents composition.</a:t>
            </a:r>
          </a:p>
        </p:txBody>
      </p:sp>
      <p:sp>
        <p:nvSpPr>
          <p:cNvPr id="1638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21397838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3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66813"/>
            <a:ext cx="12192000" cy="452437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2329377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3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36538" y="0"/>
            <a:ext cx="1171733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7491323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3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76275" y="0"/>
            <a:ext cx="108378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1784202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3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96863"/>
            <a:ext cx="12192000" cy="626268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964553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3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050"/>
            <a:ext cx="12192000" cy="68183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8884112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59D9B3"/>
                </a:solidFill>
              </a:rPr>
              <a:t>11.3.3 </a:t>
            </a:r>
            <a:r>
              <a:rPr lang="en-US" dirty="0" smtClean="0">
                <a:solidFill>
                  <a:srgbClr val="33B38C"/>
                </a:solidFill>
              </a:rPr>
              <a:t>Creating a </a:t>
            </a:r>
            <a:r>
              <a:rPr lang="en-US" dirty="0" smtClean="0">
                <a:solidFill>
                  <a:srgbClr val="33B38C"/>
                </a:solidFill>
                <a:latin typeface="Consolas" panose="020B0609020204030204" pitchFamily="49" charset="0"/>
              </a:rPr>
              <a:t>CommissionEmployee</a:t>
            </a:r>
            <a:r>
              <a:rPr lang="en-US" dirty="0" smtClean="0">
                <a:solidFill>
                  <a:srgbClr val="33B38C"/>
                </a:solidFill>
              </a:rPr>
              <a:t>–</a:t>
            </a:r>
            <a:r>
              <a:rPr lang="en-US" dirty="0" smtClean="0">
                <a:solidFill>
                  <a:srgbClr val="33B38C"/>
                </a:solidFill>
                <a:latin typeface="Consolas" panose="020B0609020204030204" pitchFamily="49" charset="0"/>
              </a:rPr>
              <a:t>BasePlusCommissionEmployee</a:t>
            </a:r>
            <a:r>
              <a:rPr lang="en-US" dirty="0" smtClean="0">
                <a:solidFill>
                  <a:srgbClr val="33B38C"/>
                </a:solidFill>
              </a:rPr>
              <a:t> Inheritance Hierarchy (cont.)</a:t>
            </a:r>
          </a:p>
        </p:txBody>
      </p:sp>
      <p:sp>
        <p:nvSpPr>
          <p:cNvPr id="66563" name="Text Placeholder 2"/>
          <p:cNvSpPr>
            <a:spLocks noGrp="1"/>
          </p:cNvSpPr>
          <p:nvPr>
            <p:ph type="body" idx="1"/>
          </p:nvPr>
        </p:nvSpPr>
        <p:spPr>
          <a:xfrm>
            <a:off x="609600" y="1722438"/>
            <a:ext cx="10972800" cy="4525962"/>
          </a:xfrm>
        </p:spPr>
        <p:txBody>
          <a:bodyPr/>
          <a:lstStyle/>
          <a:p>
            <a:pPr eaLnBrk="1" hangingPunct="1">
              <a:lnSpc>
                <a:spcPct val="90000"/>
              </a:lnSpc>
            </a:pPr>
            <a:r>
              <a:rPr lang="en-US" altLang="en-US" sz="2400" dirty="0">
                <a:solidFill>
                  <a:srgbClr val="000000"/>
                </a:solidFill>
              </a:rPr>
              <a:t>Figure 11.11 shows </a:t>
            </a:r>
            <a:r>
              <a:rPr lang="en-US" altLang="en-US" sz="2400" dirty="0" err="1">
                <a:solidFill>
                  <a:srgbClr val="000000"/>
                </a:solidFill>
                <a:latin typeface="Consolas" panose="020B0609020204030204" pitchFamily="49" charset="0"/>
              </a:rPr>
              <a:t>BasePlusCommissionEmployee</a:t>
            </a:r>
            <a:r>
              <a:rPr lang="en-US" altLang="en-US" sz="2400" dirty="0" err="1">
                <a:solidFill>
                  <a:srgbClr val="000000"/>
                </a:solidFill>
              </a:rPr>
              <a:t>’s</a:t>
            </a:r>
            <a:r>
              <a:rPr lang="en-US" altLang="en-US" sz="2400" dirty="0">
                <a:solidFill>
                  <a:srgbClr val="000000"/>
                </a:solidFill>
              </a:rPr>
              <a:t> member-function implementations.</a:t>
            </a:r>
          </a:p>
          <a:p>
            <a:pPr eaLnBrk="1" hangingPunct="1">
              <a:lnSpc>
                <a:spcPct val="90000"/>
              </a:lnSpc>
            </a:pPr>
            <a:r>
              <a:rPr lang="en-US" altLang="en-US" sz="2400" dirty="0">
                <a:solidFill>
                  <a:srgbClr val="000000"/>
                </a:solidFill>
              </a:rPr>
              <a:t>The constructor introduces </a:t>
            </a:r>
            <a:r>
              <a:rPr lang="en-US" altLang="en-US" sz="2400" dirty="0">
                <a:solidFill>
                  <a:srgbClr val="0000FF"/>
                </a:solidFill>
              </a:rPr>
              <a:t>base-class initializer syntax</a:t>
            </a:r>
            <a:r>
              <a:rPr lang="en-US" altLang="en-US" sz="2400" dirty="0">
                <a:solidFill>
                  <a:srgbClr val="000000"/>
                </a:solidFill>
              </a:rPr>
              <a:t>, which uses a member initializer to pass arguments to the base-class constructor.</a:t>
            </a:r>
          </a:p>
          <a:p>
            <a:pPr eaLnBrk="1" hangingPunct="1">
              <a:lnSpc>
                <a:spcPct val="90000"/>
              </a:lnSpc>
            </a:pPr>
            <a:r>
              <a:rPr lang="en-US" altLang="en-US" sz="2400" dirty="0">
                <a:solidFill>
                  <a:srgbClr val="000000"/>
                </a:solidFill>
              </a:rPr>
              <a:t>C++ requires that a derived-class constructor call its base-class constructor to initialize the base-class data members that are inherited into the derived class.</a:t>
            </a:r>
          </a:p>
          <a:p>
            <a:pPr eaLnBrk="1" hangingPunct="1">
              <a:lnSpc>
                <a:spcPct val="90000"/>
              </a:lnSpc>
            </a:pPr>
            <a:r>
              <a:rPr lang="en-US" altLang="en-US" sz="2400" dirty="0">
                <a:solidFill>
                  <a:srgbClr val="000000"/>
                </a:solidFill>
              </a:rPr>
              <a:t>If </a:t>
            </a:r>
            <a:r>
              <a:rPr lang="en-US" altLang="en-US" sz="2400" dirty="0" err="1">
                <a:solidFill>
                  <a:srgbClr val="000000"/>
                </a:solidFill>
                <a:latin typeface="Consolas" panose="020B0609020204030204" pitchFamily="49" charset="0"/>
              </a:rPr>
              <a:t>BasePlusCommissionEmployee</a:t>
            </a:r>
            <a:r>
              <a:rPr lang="en-US" altLang="en-US" sz="2400" dirty="0" err="1">
                <a:solidFill>
                  <a:srgbClr val="000000"/>
                </a:solidFill>
              </a:rPr>
              <a:t>’s</a:t>
            </a:r>
            <a:r>
              <a:rPr lang="en-US" altLang="en-US" sz="2400" dirty="0">
                <a:solidFill>
                  <a:srgbClr val="000000"/>
                </a:solidFill>
              </a:rPr>
              <a:t> constructor did not invoke class </a:t>
            </a:r>
            <a:r>
              <a:rPr lang="en-US" altLang="en-US" sz="2400" dirty="0" err="1">
                <a:solidFill>
                  <a:srgbClr val="000000"/>
                </a:solidFill>
                <a:latin typeface="Consolas" panose="020B0609020204030204" pitchFamily="49" charset="0"/>
              </a:rPr>
              <a:t>CommissionEmployee</a:t>
            </a:r>
            <a:r>
              <a:rPr lang="en-US" altLang="en-US" sz="2400" dirty="0" err="1">
                <a:solidFill>
                  <a:srgbClr val="000000"/>
                </a:solidFill>
              </a:rPr>
              <a:t>’s</a:t>
            </a:r>
            <a:r>
              <a:rPr lang="en-US" altLang="en-US" sz="2400" dirty="0">
                <a:solidFill>
                  <a:srgbClr val="000000"/>
                </a:solidFill>
              </a:rPr>
              <a:t> constructor </a:t>
            </a:r>
            <a:r>
              <a:rPr lang="en-US" altLang="en-US" sz="2400" i="1" dirty="0">
                <a:solidFill>
                  <a:srgbClr val="000000"/>
                </a:solidFill>
              </a:rPr>
              <a:t>explicitly</a:t>
            </a:r>
            <a:r>
              <a:rPr lang="en-US" altLang="en-US" sz="2400" dirty="0">
                <a:solidFill>
                  <a:srgbClr val="000000"/>
                </a:solidFill>
              </a:rPr>
              <a:t>, C++ would attempt to invoke class </a:t>
            </a:r>
            <a:r>
              <a:rPr lang="en-US" altLang="en-US" sz="2400" dirty="0" err="1">
                <a:solidFill>
                  <a:srgbClr val="000000"/>
                </a:solidFill>
                <a:latin typeface="Consolas" panose="020B0609020204030204" pitchFamily="49" charset="0"/>
              </a:rPr>
              <a:t>CommissionEmployee</a:t>
            </a:r>
            <a:r>
              <a:rPr lang="en-US" altLang="en-US" sz="2400" dirty="0" err="1">
                <a:solidFill>
                  <a:srgbClr val="000000"/>
                </a:solidFill>
              </a:rPr>
              <a:t>’s</a:t>
            </a:r>
            <a:r>
              <a:rPr lang="en-US" altLang="en-US" sz="2400" dirty="0">
                <a:solidFill>
                  <a:srgbClr val="000000"/>
                </a:solidFill>
              </a:rPr>
              <a:t> default constructor—but the class does not have such a constructor, so the compiler would issue an error.</a:t>
            </a:r>
          </a:p>
        </p:txBody>
      </p:sp>
      <p:sp>
        <p:nvSpPr>
          <p:cNvPr id="6963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37492455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3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27138"/>
            <a:ext cx="12192000" cy="440213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4404764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4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49325"/>
            <a:ext cx="12192000" cy="495776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1875227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59D9B3"/>
                </a:solidFill>
              </a:rPr>
              <a:t>11.3.3 </a:t>
            </a:r>
            <a:r>
              <a:rPr lang="en-US" dirty="0" smtClean="0">
                <a:solidFill>
                  <a:srgbClr val="33B38C"/>
                </a:solidFill>
              </a:rPr>
              <a:t>Creating a </a:t>
            </a:r>
            <a:r>
              <a:rPr lang="en-US" dirty="0" smtClean="0">
                <a:solidFill>
                  <a:srgbClr val="33B38C"/>
                </a:solidFill>
                <a:latin typeface="Consolas" panose="020B0609020204030204" pitchFamily="49" charset="0"/>
              </a:rPr>
              <a:t>CommissionEmployee</a:t>
            </a:r>
            <a:r>
              <a:rPr lang="en-US" dirty="0" smtClean="0">
                <a:solidFill>
                  <a:srgbClr val="33B38C"/>
                </a:solidFill>
              </a:rPr>
              <a:t>–</a:t>
            </a:r>
            <a:r>
              <a:rPr lang="en-US" dirty="0" smtClean="0">
                <a:solidFill>
                  <a:srgbClr val="33B38C"/>
                </a:solidFill>
                <a:latin typeface="Consolas" panose="020B0609020204030204" pitchFamily="49" charset="0"/>
              </a:rPr>
              <a:t>BasePlusCommissionEmployee</a:t>
            </a:r>
            <a:r>
              <a:rPr lang="en-US" dirty="0" smtClean="0">
                <a:solidFill>
                  <a:srgbClr val="33B38C"/>
                </a:solidFill>
              </a:rPr>
              <a:t> Inheritance Hierarchy (cont.)</a:t>
            </a:r>
          </a:p>
        </p:txBody>
      </p:sp>
      <p:sp>
        <p:nvSpPr>
          <p:cNvPr id="75779" name="Text Placeholder 2"/>
          <p:cNvSpPr>
            <a:spLocks noGrp="1"/>
          </p:cNvSpPr>
          <p:nvPr>
            <p:ph type="body" idx="1"/>
          </p:nvPr>
        </p:nvSpPr>
        <p:spPr>
          <a:xfrm>
            <a:off x="609600" y="1524001"/>
            <a:ext cx="10972800" cy="4525963"/>
          </a:xfrm>
        </p:spPr>
        <p:txBody>
          <a:bodyPr/>
          <a:lstStyle/>
          <a:p>
            <a:pPr marL="109537" indent="0">
              <a:spcBef>
                <a:spcPts val="0"/>
              </a:spcBef>
              <a:buNone/>
              <a:defRPr/>
            </a:pPr>
            <a:r>
              <a:rPr lang="en-US" sz="2400" b="1" i="1" dirty="0">
                <a:solidFill>
                  <a:srgbClr val="000000"/>
                </a:solidFill>
              </a:rPr>
              <a:t>Compilation Errors from Accessing Base-Class </a:t>
            </a:r>
            <a:r>
              <a:rPr lang="en-US" sz="2400" b="1" i="1" dirty="0">
                <a:solidFill>
                  <a:srgbClr val="000000"/>
                </a:solidFill>
                <a:latin typeface="Consolas" panose="020B0609020204030204" pitchFamily="49" charset="0"/>
              </a:rPr>
              <a:t>private</a:t>
            </a:r>
            <a:r>
              <a:rPr lang="en-US" sz="2400" b="1" i="1" dirty="0">
                <a:solidFill>
                  <a:srgbClr val="000000"/>
                </a:solidFill>
              </a:rPr>
              <a:t> Members</a:t>
            </a:r>
          </a:p>
          <a:p>
            <a:pPr>
              <a:spcBef>
                <a:spcPts val="0"/>
              </a:spcBef>
              <a:defRPr/>
            </a:pPr>
            <a:r>
              <a:rPr lang="en-US" sz="2400" dirty="0">
                <a:solidFill>
                  <a:srgbClr val="000000"/>
                </a:solidFill>
              </a:rPr>
              <a:t>The compiler generates errors for line </a:t>
            </a:r>
            <a:r>
              <a:rPr lang="en-US" sz="2400" dirty="0" smtClean="0">
                <a:solidFill>
                  <a:srgbClr val="000000"/>
                </a:solidFill>
              </a:rPr>
              <a:t>35 of </a:t>
            </a:r>
            <a:r>
              <a:rPr lang="en-US" sz="2400" dirty="0">
                <a:solidFill>
                  <a:srgbClr val="000000"/>
                </a:solidFill>
              </a:rPr>
              <a:t>Fig. </a:t>
            </a:r>
            <a:r>
              <a:rPr lang="en-US" sz="2400" dirty="0">
                <a:solidFill>
                  <a:srgbClr val="000000"/>
                </a:solidFill>
              </a:rPr>
              <a:t>11.11 because base class </a:t>
            </a:r>
            <a:r>
              <a:rPr lang="en-US" sz="2400" dirty="0">
                <a:solidFill>
                  <a:srgbClr val="000000"/>
                </a:solidFill>
                <a:latin typeface="Consolas" panose="020B0609020204030204" pitchFamily="49" charset="0"/>
              </a:rPr>
              <a:t>CommissionEmployee</a:t>
            </a:r>
            <a:r>
              <a:rPr lang="en-US" sz="2400" dirty="0">
                <a:solidFill>
                  <a:srgbClr val="000000"/>
                </a:solidFill>
              </a:rPr>
              <a:t>’s data members </a:t>
            </a:r>
            <a:r>
              <a:rPr lang="en-US" sz="2400" dirty="0">
                <a:solidFill>
                  <a:srgbClr val="000000"/>
                </a:solidFill>
                <a:latin typeface="Consolas" panose="020B0609020204030204" pitchFamily="49" charset="0"/>
              </a:rPr>
              <a:t>commissionRate</a:t>
            </a:r>
            <a:r>
              <a:rPr lang="en-US" sz="2400" dirty="0">
                <a:solidFill>
                  <a:srgbClr val="000000"/>
                </a:solidFill>
              </a:rPr>
              <a:t> and </a:t>
            </a:r>
            <a:r>
              <a:rPr lang="en-US" sz="2400" dirty="0">
                <a:solidFill>
                  <a:srgbClr val="000000"/>
                </a:solidFill>
                <a:latin typeface="Consolas" panose="020B0609020204030204" pitchFamily="49" charset="0"/>
              </a:rPr>
              <a:t>grossSales</a:t>
            </a:r>
            <a:r>
              <a:rPr lang="en-US" sz="2400" dirty="0">
                <a:solidFill>
                  <a:srgbClr val="000000"/>
                </a:solidFill>
              </a:rPr>
              <a:t> are </a:t>
            </a:r>
            <a:r>
              <a:rPr lang="en-US" sz="2400" dirty="0">
                <a:solidFill>
                  <a:srgbClr val="000000"/>
                </a:solidFill>
                <a:latin typeface="Consolas" panose="020B0609020204030204" pitchFamily="49" charset="0"/>
              </a:rPr>
              <a:t>private</a:t>
            </a:r>
            <a:r>
              <a:rPr lang="en-US" sz="2400" dirty="0">
                <a:solidFill>
                  <a:srgbClr val="000000"/>
                </a:solidFill>
              </a:rPr>
              <a:t>—derived class </a:t>
            </a:r>
            <a:r>
              <a:rPr lang="en-US" sz="2400" dirty="0">
                <a:solidFill>
                  <a:srgbClr val="000000"/>
                </a:solidFill>
                <a:latin typeface="Consolas" panose="020B0609020204030204" pitchFamily="49" charset="0"/>
              </a:rPr>
              <a:t>BasePlusCommissionEmployee</a:t>
            </a:r>
            <a:r>
              <a:rPr lang="en-US" sz="2400" dirty="0">
                <a:solidFill>
                  <a:srgbClr val="000000"/>
                </a:solidFill>
              </a:rPr>
              <a:t>’s member functions are </a:t>
            </a:r>
            <a:r>
              <a:rPr lang="en-US" sz="2400" i="1" dirty="0">
                <a:solidFill>
                  <a:srgbClr val="000000"/>
                </a:solidFill>
              </a:rPr>
              <a:t>not</a:t>
            </a:r>
            <a:r>
              <a:rPr lang="en-US" sz="2400" dirty="0">
                <a:solidFill>
                  <a:srgbClr val="000000"/>
                </a:solidFill>
              </a:rPr>
              <a:t> allowed to access base class </a:t>
            </a:r>
            <a:r>
              <a:rPr lang="en-US" sz="2400" dirty="0">
                <a:solidFill>
                  <a:srgbClr val="000000"/>
                </a:solidFill>
                <a:latin typeface="Consolas" panose="020B0609020204030204" pitchFamily="49" charset="0"/>
              </a:rPr>
              <a:t>CommissionEmployee</a:t>
            </a:r>
            <a:r>
              <a:rPr lang="en-US" sz="2400" dirty="0">
                <a:solidFill>
                  <a:srgbClr val="000000"/>
                </a:solidFill>
              </a:rPr>
              <a:t>’s </a:t>
            </a:r>
            <a:r>
              <a:rPr lang="en-US" sz="2400" dirty="0">
                <a:solidFill>
                  <a:srgbClr val="000000"/>
                </a:solidFill>
                <a:latin typeface="Consolas" panose="020B0609020204030204" pitchFamily="49" charset="0"/>
              </a:rPr>
              <a:t>private</a:t>
            </a:r>
            <a:r>
              <a:rPr lang="en-US" sz="2400" dirty="0">
                <a:solidFill>
                  <a:srgbClr val="000000"/>
                </a:solidFill>
              </a:rPr>
              <a:t> data.</a:t>
            </a:r>
          </a:p>
          <a:p>
            <a:pPr>
              <a:spcBef>
                <a:spcPts val="0"/>
              </a:spcBef>
              <a:defRPr/>
            </a:pPr>
            <a:r>
              <a:rPr lang="en-US" sz="2400" dirty="0">
                <a:solidFill>
                  <a:srgbClr val="000000"/>
                </a:solidFill>
              </a:rPr>
              <a:t>We used red text in Fig. 11.11 to indicate erroneous code.</a:t>
            </a:r>
          </a:p>
          <a:p>
            <a:pPr>
              <a:spcBef>
                <a:spcPts val="0"/>
              </a:spcBef>
              <a:defRPr/>
            </a:pPr>
            <a:r>
              <a:rPr lang="en-US" sz="2400" dirty="0">
                <a:solidFill>
                  <a:srgbClr val="000000"/>
                </a:solidFill>
              </a:rPr>
              <a:t>The compiler issues additional errors in lines 44–47 of </a:t>
            </a:r>
            <a:r>
              <a:rPr lang="en-US" sz="2400" dirty="0" err="1">
                <a:solidFill>
                  <a:srgbClr val="000000"/>
                </a:solidFill>
                <a:latin typeface="Consolas" panose="020B0609020204030204" pitchFamily="49" charset="0"/>
              </a:rPr>
              <a:t>BasePlus</a:t>
            </a:r>
            <a:r>
              <a:rPr lang="en-US" sz="2400" dirty="0">
                <a:solidFill>
                  <a:srgbClr val="000000"/>
                </a:solidFill>
                <a:latin typeface="Consolas" panose="020B0609020204030204" pitchFamily="49" charset="0"/>
              </a:rPr>
              <a:t>-Commission-Employee</a:t>
            </a:r>
            <a:r>
              <a:rPr lang="en-US" sz="2400" dirty="0">
                <a:solidFill>
                  <a:srgbClr val="000000"/>
                </a:solidFill>
              </a:rPr>
              <a:t>’s </a:t>
            </a:r>
            <a:r>
              <a:rPr lang="en-US" sz="2400" dirty="0" err="1" smtClean="0">
                <a:solidFill>
                  <a:srgbClr val="000000"/>
                </a:solidFill>
                <a:latin typeface="Consolas" panose="020B0609020204030204" pitchFamily="49" charset="0"/>
              </a:rPr>
              <a:t>toString</a:t>
            </a:r>
            <a:r>
              <a:rPr lang="en-US" sz="2400" dirty="0" smtClean="0">
                <a:solidFill>
                  <a:srgbClr val="000000"/>
                </a:solidFill>
              </a:rPr>
              <a:t> </a:t>
            </a:r>
            <a:r>
              <a:rPr lang="en-US" sz="2400" dirty="0">
                <a:solidFill>
                  <a:srgbClr val="000000"/>
                </a:solidFill>
              </a:rPr>
              <a:t>member function for the same reason.</a:t>
            </a:r>
          </a:p>
          <a:p>
            <a:pPr>
              <a:spcBef>
                <a:spcPts val="0"/>
              </a:spcBef>
              <a:defRPr/>
            </a:pPr>
            <a:r>
              <a:rPr lang="en-US" sz="2400" dirty="0">
                <a:solidFill>
                  <a:srgbClr val="000000"/>
                </a:solidFill>
              </a:rPr>
              <a:t>C++ rigidly enforces restrictions on accessing </a:t>
            </a:r>
            <a:r>
              <a:rPr lang="en-US" sz="2400" dirty="0">
                <a:solidFill>
                  <a:srgbClr val="000000"/>
                </a:solidFill>
                <a:latin typeface="Consolas" panose="020B0609020204030204" pitchFamily="49" charset="0"/>
              </a:rPr>
              <a:t>private</a:t>
            </a:r>
            <a:r>
              <a:rPr lang="en-US" sz="2400" dirty="0">
                <a:solidFill>
                  <a:srgbClr val="000000"/>
                </a:solidFill>
              </a:rPr>
              <a:t> data members, so that </a:t>
            </a:r>
            <a:r>
              <a:rPr lang="en-US" sz="2400" i="1" dirty="0">
                <a:solidFill>
                  <a:srgbClr val="000000"/>
                </a:solidFill>
              </a:rPr>
              <a:t>even a derived class (which is intimately related to its base class) cannot access the base class’s </a:t>
            </a:r>
            <a:r>
              <a:rPr lang="en-US" sz="2400" i="1" dirty="0">
                <a:solidFill>
                  <a:srgbClr val="000000"/>
                </a:solidFill>
                <a:latin typeface="Consolas" panose="020B0609020204030204" pitchFamily="49" charset="0"/>
              </a:rPr>
              <a:t>private</a:t>
            </a:r>
            <a:r>
              <a:rPr lang="en-US" sz="2400" i="1" dirty="0">
                <a:solidFill>
                  <a:srgbClr val="000000"/>
                </a:solidFill>
              </a:rPr>
              <a:t> data.</a:t>
            </a:r>
          </a:p>
        </p:txBody>
      </p:sp>
      <p:sp>
        <p:nvSpPr>
          <p:cNvPr id="7270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7158018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59D9B3"/>
                </a:solidFill>
              </a:rPr>
              <a:t>11.3.3 </a:t>
            </a:r>
            <a:r>
              <a:rPr lang="en-US" dirty="0" smtClean="0">
                <a:solidFill>
                  <a:srgbClr val="33B38C"/>
                </a:solidFill>
              </a:rPr>
              <a:t>Creating a </a:t>
            </a:r>
            <a:r>
              <a:rPr lang="en-US" dirty="0" smtClean="0">
                <a:solidFill>
                  <a:srgbClr val="33B38C"/>
                </a:solidFill>
                <a:latin typeface="Consolas" panose="020B0609020204030204" pitchFamily="49" charset="0"/>
              </a:rPr>
              <a:t>CommissionEmployee</a:t>
            </a:r>
            <a:r>
              <a:rPr lang="en-US" dirty="0" smtClean="0">
                <a:solidFill>
                  <a:srgbClr val="33B38C"/>
                </a:solidFill>
              </a:rPr>
              <a:t>–</a:t>
            </a:r>
            <a:r>
              <a:rPr lang="en-US" dirty="0" smtClean="0">
                <a:solidFill>
                  <a:srgbClr val="33B38C"/>
                </a:solidFill>
                <a:latin typeface="Consolas" panose="020B0609020204030204" pitchFamily="49" charset="0"/>
              </a:rPr>
              <a:t>BasePlusCommissionEmployee</a:t>
            </a:r>
            <a:r>
              <a:rPr lang="en-US" dirty="0" smtClean="0">
                <a:solidFill>
                  <a:srgbClr val="33B38C"/>
                </a:solidFill>
              </a:rPr>
              <a:t> Inheritance Hierarchy (cont.)</a:t>
            </a:r>
          </a:p>
        </p:txBody>
      </p:sp>
      <p:sp>
        <p:nvSpPr>
          <p:cNvPr id="75779" name="Text Placeholder 2"/>
          <p:cNvSpPr>
            <a:spLocks noGrp="1"/>
          </p:cNvSpPr>
          <p:nvPr>
            <p:ph type="body" idx="1"/>
          </p:nvPr>
        </p:nvSpPr>
        <p:spPr>
          <a:xfrm>
            <a:off x="609599" y="1722438"/>
            <a:ext cx="10919883" cy="4525962"/>
          </a:xfrm>
        </p:spPr>
        <p:txBody>
          <a:bodyPr/>
          <a:lstStyle/>
          <a:p>
            <a:pPr marL="109537" indent="0">
              <a:spcBef>
                <a:spcPts val="0"/>
              </a:spcBef>
              <a:buNone/>
              <a:defRPr/>
            </a:pPr>
            <a:r>
              <a:rPr lang="en-US" sz="3200" b="1" i="1" dirty="0">
                <a:solidFill>
                  <a:srgbClr val="000000"/>
                </a:solidFill>
              </a:rPr>
              <a:t>Preventing the Errors in </a:t>
            </a:r>
            <a:r>
              <a:rPr lang="en-US" sz="3200" b="1" i="1" dirty="0">
                <a:solidFill>
                  <a:srgbClr val="000000"/>
                </a:solidFill>
                <a:latin typeface="Consolas" panose="020B0609020204030204" pitchFamily="49" charset="0"/>
              </a:rPr>
              <a:t>BasePlusCommissionEmployee</a:t>
            </a:r>
          </a:p>
          <a:p>
            <a:pPr>
              <a:spcBef>
                <a:spcPts val="0"/>
              </a:spcBef>
              <a:defRPr/>
            </a:pPr>
            <a:r>
              <a:rPr lang="en-US" sz="3200" dirty="0">
                <a:solidFill>
                  <a:srgbClr val="000000"/>
                </a:solidFill>
              </a:rPr>
              <a:t>We purposely included the erroneous code in Fig. 11.11 to emphasize that a derived class’s member functions cannot access its base class’s </a:t>
            </a:r>
            <a:r>
              <a:rPr lang="en-US" sz="3200" dirty="0">
                <a:solidFill>
                  <a:srgbClr val="000000"/>
                </a:solidFill>
                <a:latin typeface="Consolas" panose="020B0609020204030204" pitchFamily="49" charset="0"/>
              </a:rPr>
              <a:t>private</a:t>
            </a:r>
            <a:r>
              <a:rPr lang="en-US" sz="3200" dirty="0">
                <a:solidFill>
                  <a:srgbClr val="000000"/>
                </a:solidFill>
              </a:rPr>
              <a:t> data.</a:t>
            </a:r>
          </a:p>
          <a:p>
            <a:pPr>
              <a:spcBef>
                <a:spcPts val="0"/>
              </a:spcBef>
              <a:defRPr/>
            </a:pPr>
            <a:r>
              <a:rPr lang="en-US" sz="3200" dirty="0">
                <a:solidFill>
                  <a:srgbClr val="000000"/>
                </a:solidFill>
              </a:rPr>
              <a:t>The errors in </a:t>
            </a:r>
            <a:r>
              <a:rPr lang="en-US" sz="3200" dirty="0">
                <a:solidFill>
                  <a:srgbClr val="000000"/>
                </a:solidFill>
                <a:latin typeface="Consolas" panose="020B0609020204030204" pitchFamily="49" charset="0"/>
              </a:rPr>
              <a:t>BasePlusCommissionEmployee</a:t>
            </a:r>
            <a:r>
              <a:rPr lang="en-US" sz="3200" dirty="0">
                <a:solidFill>
                  <a:srgbClr val="000000"/>
                </a:solidFill>
              </a:rPr>
              <a:t> could have been prevented by using the </a:t>
            </a:r>
            <a:r>
              <a:rPr lang="en-US" sz="3200" i="1" dirty="0">
                <a:solidFill>
                  <a:srgbClr val="000000"/>
                </a:solidFill>
              </a:rPr>
              <a:t>get </a:t>
            </a:r>
            <a:r>
              <a:rPr lang="en-US" sz="3200" dirty="0">
                <a:solidFill>
                  <a:srgbClr val="000000"/>
                </a:solidFill>
              </a:rPr>
              <a:t>member functions inherited from class </a:t>
            </a:r>
            <a:r>
              <a:rPr lang="en-US" sz="3200" dirty="0">
                <a:solidFill>
                  <a:srgbClr val="000000"/>
                </a:solidFill>
                <a:latin typeface="Consolas" panose="020B0609020204030204" pitchFamily="49" charset="0"/>
              </a:rPr>
              <a:t>CommissionEmployee</a:t>
            </a:r>
            <a:r>
              <a:rPr lang="en-US" sz="3200" dirty="0">
                <a:solidFill>
                  <a:srgbClr val="000000"/>
                </a:solidFill>
              </a:rPr>
              <a:t>.</a:t>
            </a:r>
          </a:p>
        </p:txBody>
      </p:sp>
      <p:sp>
        <p:nvSpPr>
          <p:cNvPr id="7270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311429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528" y="132736"/>
            <a:ext cx="11164529" cy="1143000"/>
          </a:xfrm>
        </p:spPr>
        <p:txBody>
          <a:bodyPr>
            <a:normAutofit/>
          </a:bodyPr>
          <a:lstStyle/>
          <a:p>
            <a:pPr fontAlgn="auto">
              <a:spcAft>
                <a:spcPts val="0"/>
              </a:spcAft>
              <a:defRPr/>
            </a:pPr>
            <a:r>
              <a:rPr lang="en-US" dirty="0" smtClean="0">
                <a:solidFill>
                  <a:srgbClr val="24B5A1"/>
                </a:solidFill>
              </a:rPr>
              <a:t>11.2  </a:t>
            </a:r>
            <a:r>
              <a:rPr lang="en-US" dirty="0" smtClean="0">
                <a:solidFill>
                  <a:srgbClr val="3380E6"/>
                </a:solidFill>
              </a:rPr>
              <a:t>Base Classes and Derived Classes</a:t>
            </a:r>
          </a:p>
        </p:txBody>
      </p:sp>
      <p:sp>
        <p:nvSpPr>
          <p:cNvPr id="15363" name="Text Placeholder 2"/>
          <p:cNvSpPr>
            <a:spLocks noGrp="1"/>
          </p:cNvSpPr>
          <p:nvPr>
            <p:ph type="body" idx="1"/>
          </p:nvPr>
        </p:nvSpPr>
        <p:spPr>
          <a:xfrm>
            <a:off x="496528" y="1371604"/>
            <a:ext cx="11164529" cy="4525963"/>
          </a:xfrm>
        </p:spPr>
        <p:txBody>
          <a:bodyPr/>
          <a:lstStyle/>
          <a:p>
            <a:pPr eaLnBrk="1" hangingPunct="1"/>
            <a:r>
              <a:rPr lang="en-US" altLang="en-US" sz="2800" dirty="0" smtClean="0">
                <a:solidFill>
                  <a:srgbClr val="000000"/>
                </a:solidFill>
              </a:rPr>
              <a:t>Figure 11.1 lists several simple examples of base classes and derived classes.</a:t>
            </a:r>
          </a:p>
          <a:p>
            <a:pPr lvl="1" eaLnBrk="1" hangingPunct="1"/>
            <a:r>
              <a:rPr lang="en-US" altLang="en-US" sz="2400" dirty="0" smtClean="0">
                <a:solidFill>
                  <a:srgbClr val="000000"/>
                </a:solidFill>
              </a:rPr>
              <a:t>Base classes tend to be </a:t>
            </a:r>
            <a:r>
              <a:rPr lang="en-US" altLang="en-US" sz="2400" i="1" dirty="0" smtClean="0">
                <a:solidFill>
                  <a:srgbClr val="000000"/>
                </a:solidFill>
              </a:rPr>
              <a:t>more general </a:t>
            </a:r>
            <a:r>
              <a:rPr lang="en-US" altLang="en-US" sz="2400" dirty="0" smtClean="0">
                <a:solidFill>
                  <a:srgbClr val="000000"/>
                </a:solidFill>
              </a:rPr>
              <a:t>and derived classes tend to be </a:t>
            </a:r>
            <a:r>
              <a:rPr lang="en-US" altLang="en-US" sz="2400" i="1" dirty="0" smtClean="0">
                <a:solidFill>
                  <a:srgbClr val="000000"/>
                </a:solidFill>
              </a:rPr>
              <a:t>more specific</a:t>
            </a:r>
            <a:r>
              <a:rPr lang="en-US" altLang="en-US" sz="2400" dirty="0" smtClean="0">
                <a:solidFill>
                  <a:srgbClr val="000000"/>
                </a:solidFill>
              </a:rPr>
              <a:t>.</a:t>
            </a:r>
          </a:p>
          <a:p>
            <a:pPr eaLnBrk="1" hangingPunct="1"/>
            <a:r>
              <a:rPr lang="en-US" altLang="en-US" sz="2800" dirty="0" smtClean="0">
                <a:solidFill>
                  <a:srgbClr val="000000"/>
                </a:solidFill>
              </a:rPr>
              <a:t>Because every derived-class object </a:t>
            </a:r>
            <a:r>
              <a:rPr lang="en-US" altLang="en-US" sz="2800" i="1" dirty="0" smtClean="0">
                <a:solidFill>
                  <a:srgbClr val="000000"/>
                </a:solidFill>
              </a:rPr>
              <a:t>is an</a:t>
            </a:r>
            <a:r>
              <a:rPr lang="en-US" altLang="en-US" sz="2800" dirty="0" smtClean="0">
                <a:solidFill>
                  <a:srgbClr val="000000"/>
                </a:solidFill>
              </a:rPr>
              <a:t> object of its base class, and one base class can have </a:t>
            </a:r>
            <a:r>
              <a:rPr lang="en-US" altLang="en-US" sz="2800" i="1" dirty="0" smtClean="0">
                <a:solidFill>
                  <a:srgbClr val="000000"/>
                </a:solidFill>
              </a:rPr>
              <a:t>many</a:t>
            </a:r>
            <a:r>
              <a:rPr lang="en-US" altLang="en-US" sz="2800" dirty="0" smtClean="0">
                <a:solidFill>
                  <a:srgbClr val="000000"/>
                </a:solidFill>
              </a:rPr>
              <a:t> derived classes, the set of objects represented by a base class typically is </a:t>
            </a:r>
            <a:r>
              <a:rPr lang="en-US" altLang="en-US" sz="2800" i="1" dirty="0" smtClean="0">
                <a:solidFill>
                  <a:srgbClr val="000000"/>
                </a:solidFill>
              </a:rPr>
              <a:t>larger</a:t>
            </a:r>
            <a:r>
              <a:rPr lang="en-US" altLang="en-US" sz="2800" dirty="0" smtClean="0">
                <a:solidFill>
                  <a:srgbClr val="000000"/>
                </a:solidFill>
              </a:rPr>
              <a:t> than the set of objects represented by any of its derived classes.</a:t>
            </a:r>
          </a:p>
          <a:p>
            <a:pPr eaLnBrk="1" hangingPunct="1"/>
            <a:r>
              <a:rPr lang="en-US" altLang="en-US" sz="2800" dirty="0" smtClean="0">
                <a:solidFill>
                  <a:srgbClr val="000000"/>
                </a:solidFill>
              </a:rPr>
              <a:t>Inheritance relationships form </a:t>
            </a:r>
            <a:r>
              <a:rPr lang="en-US" altLang="en-US" sz="2800" dirty="0" smtClean="0">
                <a:solidFill>
                  <a:srgbClr val="0000FF"/>
                </a:solidFill>
              </a:rPr>
              <a:t>class hierarchies</a:t>
            </a:r>
            <a:r>
              <a:rPr lang="en-US" altLang="en-US" sz="2800" dirty="0" smtClean="0">
                <a:solidFill>
                  <a:srgbClr val="000000"/>
                </a:solidFill>
              </a:rPr>
              <a:t>. </a:t>
            </a:r>
          </a:p>
          <a:p>
            <a:pPr eaLnBrk="1" hangingPunct="1"/>
            <a:endParaRPr lang="en-US" altLang="en-US" sz="2800" dirty="0" smtClean="0">
              <a:solidFill>
                <a:srgbClr val="000000"/>
              </a:solidFill>
            </a:endParaRPr>
          </a:p>
        </p:txBody>
      </p:sp>
      <p:sp>
        <p:nvSpPr>
          <p:cNvPr id="1434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3982838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59D9B3"/>
                </a:solidFill>
              </a:rPr>
              <a:t>11.3.3 </a:t>
            </a:r>
            <a:r>
              <a:rPr lang="en-US" dirty="0" smtClean="0">
                <a:solidFill>
                  <a:srgbClr val="33B38C"/>
                </a:solidFill>
              </a:rPr>
              <a:t>Creating a </a:t>
            </a:r>
            <a:r>
              <a:rPr lang="en-US" dirty="0" smtClean="0">
                <a:solidFill>
                  <a:srgbClr val="33B38C"/>
                </a:solidFill>
                <a:latin typeface="Consolas" panose="020B0609020204030204" pitchFamily="49" charset="0"/>
              </a:rPr>
              <a:t>CommissionEmployee</a:t>
            </a:r>
            <a:r>
              <a:rPr lang="en-US" dirty="0" smtClean="0">
                <a:solidFill>
                  <a:srgbClr val="33B38C"/>
                </a:solidFill>
              </a:rPr>
              <a:t>–</a:t>
            </a:r>
            <a:r>
              <a:rPr lang="en-US" dirty="0" smtClean="0">
                <a:solidFill>
                  <a:srgbClr val="33B38C"/>
                </a:solidFill>
                <a:latin typeface="Consolas" panose="020B0609020204030204" pitchFamily="49" charset="0"/>
              </a:rPr>
              <a:t>BasePlusCommissionEmployee</a:t>
            </a:r>
            <a:r>
              <a:rPr lang="en-US" dirty="0" smtClean="0">
                <a:solidFill>
                  <a:srgbClr val="33B38C"/>
                </a:solidFill>
              </a:rPr>
              <a:t> Inheritance Hierarchy (cont.)</a:t>
            </a:r>
          </a:p>
        </p:txBody>
      </p:sp>
      <p:sp>
        <p:nvSpPr>
          <p:cNvPr id="71683" name="Text Placeholder 2"/>
          <p:cNvSpPr>
            <a:spLocks noGrp="1"/>
          </p:cNvSpPr>
          <p:nvPr>
            <p:ph type="body" idx="1"/>
          </p:nvPr>
        </p:nvSpPr>
        <p:spPr/>
        <p:txBody>
          <a:bodyPr/>
          <a:lstStyle/>
          <a:p>
            <a:pPr eaLnBrk="1" hangingPunct="1">
              <a:spcBef>
                <a:spcPct val="0"/>
              </a:spcBef>
            </a:pPr>
            <a:r>
              <a:rPr lang="en-US" altLang="en-US" sz="3200" dirty="0">
                <a:solidFill>
                  <a:srgbClr val="000000"/>
                </a:solidFill>
              </a:rPr>
              <a:t>For example, line 37 could have invoked </a:t>
            </a:r>
            <a:r>
              <a:rPr lang="en-US" altLang="en-US" sz="3200" dirty="0" err="1">
                <a:solidFill>
                  <a:srgbClr val="000000"/>
                </a:solidFill>
                <a:latin typeface="Consolas" panose="020B0609020204030204" pitchFamily="49" charset="0"/>
              </a:rPr>
              <a:t>getCommissionRate</a:t>
            </a:r>
            <a:r>
              <a:rPr lang="en-US" altLang="en-US" sz="3200" dirty="0">
                <a:solidFill>
                  <a:srgbClr val="000000"/>
                </a:solidFill>
              </a:rPr>
              <a:t> and </a:t>
            </a:r>
            <a:r>
              <a:rPr lang="en-US" altLang="en-US" sz="3200" dirty="0" err="1">
                <a:solidFill>
                  <a:srgbClr val="000000"/>
                </a:solidFill>
                <a:latin typeface="Consolas" panose="020B0609020204030204" pitchFamily="49" charset="0"/>
              </a:rPr>
              <a:t>getGrossSales</a:t>
            </a:r>
            <a:r>
              <a:rPr lang="en-US" altLang="en-US" sz="3200" dirty="0">
                <a:solidFill>
                  <a:srgbClr val="000000"/>
                </a:solidFill>
              </a:rPr>
              <a:t> to access </a:t>
            </a:r>
            <a:r>
              <a:rPr lang="en-US" altLang="en-US" sz="3200" dirty="0" err="1">
                <a:solidFill>
                  <a:srgbClr val="000000"/>
                </a:solidFill>
                <a:latin typeface="Consolas" panose="020B0609020204030204" pitchFamily="49" charset="0"/>
              </a:rPr>
              <a:t>CommissionEmployee</a:t>
            </a:r>
            <a:r>
              <a:rPr lang="en-US" altLang="en-US" sz="3200" dirty="0" err="1">
                <a:solidFill>
                  <a:srgbClr val="000000"/>
                </a:solidFill>
              </a:rPr>
              <a:t>’s</a:t>
            </a:r>
            <a:r>
              <a:rPr lang="en-US" altLang="en-US" sz="3200" dirty="0">
                <a:solidFill>
                  <a:srgbClr val="000000"/>
                </a:solidFill>
              </a:rPr>
              <a:t> </a:t>
            </a:r>
            <a:r>
              <a:rPr lang="en-US" altLang="en-US" sz="3200" dirty="0">
                <a:solidFill>
                  <a:srgbClr val="000000"/>
                </a:solidFill>
                <a:latin typeface="Consolas" panose="020B0609020204030204" pitchFamily="49" charset="0"/>
              </a:rPr>
              <a:t>private</a:t>
            </a:r>
            <a:r>
              <a:rPr lang="en-US" altLang="en-US" sz="3200" dirty="0">
                <a:solidFill>
                  <a:srgbClr val="000000"/>
                </a:solidFill>
              </a:rPr>
              <a:t> data members </a:t>
            </a:r>
            <a:r>
              <a:rPr lang="en-US" altLang="en-US" sz="3200" dirty="0" err="1">
                <a:solidFill>
                  <a:srgbClr val="000000"/>
                </a:solidFill>
                <a:latin typeface="Consolas" panose="020B0609020204030204" pitchFamily="49" charset="0"/>
              </a:rPr>
              <a:t>commissionRate</a:t>
            </a:r>
            <a:r>
              <a:rPr lang="en-US" altLang="en-US" sz="3200" dirty="0">
                <a:solidFill>
                  <a:srgbClr val="000000"/>
                </a:solidFill>
              </a:rPr>
              <a:t> and </a:t>
            </a:r>
            <a:r>
              <a:rPr lang="en-US" altLang="en-US" sz="3200" dirty="0" err="1">
                <a:solidFill>
                  <a:srgbClr val="000000"/>
                </a:solidFill>
                <a:latin typeface="Consolas" panose="020B0609020204030204" pitchFamily="49" charset="0"/>
              </a:rPr>
              <a:t>grossSales</a:t>
            </a:r>
            <a:r>
              <a:rPr lang="en-US" altLang="en-US" sz="3200" dirty="0">
                <a:solidFill>
                  <a:srgbClr val="000000"/>
                </a:solidFill>
              </a:rPr>
              <a:t>, respectively.</a:t>
            </a:r>
          </a:p>
          <a:p>
            <a:pPr eaLnBrk="1" hangingPunct="1">
              <a:spcBef>
                <a:spcPct val="0"/>
              </a:spcBef>
            </a:pPr>
            <a:r>
              <a:rPr lang="en-US" altLang="en-US" sz="3200" dirty="0">
                <a:solidFill>
                  <a:srgbClr val="000000"/>
                </a:solidFill>
              </a:rPr>
              <a:t>Similarly, lines 44–47 could have used appropriate </a:t>
            </a:r>
            <a:r>
              <a:rPr lang="en-US" altLang="en-US" sz="3200" i="1" dirty="0">
                <a:solidFill>
                  <a:srgbClr val="000000"/>
                </a:solidFill>
              </a:rPr>
              <a:t>get </a:t>
            </a:r>
            <a:r>
              <a:rPr lang="en-US" altLang="en-US" sz="3200" dirty="0">
                <a:solidFill>
                  <a:srgbClr val="000000"/>
                </a:solidFill>
              </a:rPr>
              <a:t>member functions to retrieve the values of the base class’s data members.</a:t>
            </a:r>
          </a:p>
        </p:txBody>
      </p:sp>
      <p:sp>
        <p:nvSpPr>
          <p:cNvPr id="7373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25222458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59D9B3"/>
                </a:solidFill>
              </a:rPr>
              <a:t>11.3.3 </a:t>
            </a:r>
            <a:r>
              <a:rPr lang="en-US" dirty="0" smtClean="0">
                <a:solidFill>
                  <a:srgbClr val="33B38C"/>
                </a:solidFill>
              </a:rPr>
              <a:t>Creating a </a:t>
            </a:r>
            <a:r>
              <a:rPr lang="en-US" dirty="0" smtClean="0">
                <a:solidFill>
                  <a:srgbClr val="33B38C"/>
                </a:solidFill>
                <a:latin typeface="Consolas" panose="020B0609020204030204" pitchFamily="49" charset="0"/>
              </a:rPr>
              <a:t>CommissionEmployee</a:t>
            </a:r>
            <a:r>
              <a:rPr lang="en-US" dirty="0" smtClean="0">
                <a:solidFill>
                  <a:srgbClr val="33B38C"/>
                </a:solidFill>
              </a:rPr>
              <a:t>–</a:t>
            </a:r>
            <a:r>
              <a:rPr lang="en-US" dirty="0" smtClean="0">
                <a:solidFill>
                  <a:srgbClr val="33B38C"/>
                </a:solidFill>
                <a:latin typeface="Consolas" panose="020B0609020204030204" pitchFamily="49" charset="0"/>
              </a:rPr>
              <a:t>BasePlusCommissionEmployee</a:t>
            </a:r>
            <a:r>
              <a:rPr lang="en-US" dirty="0" smtClean="0">
                <a:solidFill>
                  <a:srgbClr val="33B38C"/>
                </a:solidFill>
              </a:rPr>
              <a:t> Inheritance Hierarchy (cont.)</a:t>
            </a:r>
          </a:p>
        </p:txBody>
      </p:sp>
      <p:sp>
        <p:nvSpPr>
          <p:cNvPr id="77827" name="Text Placeholder 2"/>
          <p:cNvSpPr>
            <a:spLocks noGrp="1"/>
          </p:cNvSpPr>
          <p:nvPr>
            <p:ph type="body" idx="1"/>
          </p:nvPr>
        </p:nvSpPr>
        <p:spPr>
          <a:xfrm>
            <a:off x="609600" y="1646238"/>
            <a:ext cx="11120284" cy="4525962"/>
          </a:xfrm>
        </p:spPr>
        <p:txBody>
          <a:bodyPr/>
          <a:lstStyle/>
          <a:p>
            <a:pPr marL="109537" indent="0">
              <a:lnSpc>
                <a:spcPct val="90000"/>
              </a:lnSpc>
              <a:buNone/>
              <a:defRPr/>
            </a:pPr>
            <a:r>
              <a:rPr lang="en-US" sz="2800" b="1" i="1" dirty="0">
                <a:solidFill>
                  <a:srgbClr val="000000"/>
                </a:solidFill>
              </a:rPr>
              <a:t>Including the Base-Class Header in the Derived-Class Header with #</a:t>
            </a:r>
            <a:r>
              <a:rPr lang="en-US" sz="2800" b="1" i="1" dirty="0">
                <a:solidFill>
                  <a:srgbClr val="000000"/>
                </a:solidFill>
                <a:latin typeface="Consolas" panose="020B0609020204030204" pitchFamily="49" charset="0"/>
              </a:rPr>
              <a:t>include</a:t>
            </a:r>
          </a:p>
          <a:p>
            <a:pPr eaLnBrk="1" hangingPunct="1">
              <a:lnSpc>
                <a:spcPct val="90000"/>
              </a:lnSpc>
              <a:defRPr/>
            </a:pPr>
            <a:r>
              <a:rPr lang="en-US" sz="2800" dirty="0">
                <a:solidFill>
                  <a:srgbClr val="000000"/>
                </a:solidFill>
              </a:rPr>
              <a:t>We </a:t>
            </a:r>
            <a:r>
              <a:rPr lang="en-US" sz="2800" dirty="0">
                <a:solidFill>
                  <a:srgbClr val="000000"/>
                </a:solidFill>
                <a:latin typeface="Consolas" panose="020B0609020204030204" pitchFamily="49" charset="0"/>
              </a:rPr>
              <a:t>#include</a:t>
            </a:r>
            <a:r>
              <a:rPr lang="en-US" sz="2800" dirty="0">
                <a:solidFill>
                  <a:srgbClr val="000000"/>
                </a:solidFill>
              </a:rPr>
              <a:t> the base class’s header in the derived class’s header (line 8 of Fig. 11.10).</a:t>
            </a:r>
          </a:p>
          <a:p>
            <a:pPr eaLnBrk="1" hangingPunct="1">
              <a:lnSpc>
                <a:spcPct val="90000"/>
              </a:lnSpc>
              <a:defRPr/>
            </a:pPr>
            <a:r>
              <a:rPr lang="en-US" sz="2800" dirty="0">
                <a:solidFill>
                  <a:srgbClr val="000000"/>
                </a:solidFill>
              </a:rPr>
              <a:t>This is necessary for three reasons.</a:t>
            </a:r>
          </a:p>
          <a:p>
            <a:pPr lvl="1" eaLnBrk="1" hangingPunct="1">
              <a:lnSpc>
                <a:spcPct val="90000"/>
              </a:lnSpc>
              <a:defRPr/>
            </a:pPr>
            <a:r>
              <a:rPr lang="en-US" sz="2400" dirty="0">
                <a:solidFill>
                  <a:srgbClr val="000000"/>
                </a:solidFill>
              </a:rPr>
              <a:t>The derived class uses the base class’s </a:t>
            </a:r>
            <a:r>
              <a:rPr lang="en-US" sz="2400" dirty="0" smtClean="0">
                <a:solidFill>
                  <a:srgbClr val="000000"/>
                </a:solidFill>
              </a:rPr>
              <a:t>name, </a:t>
            </a:r>
            <a:r>
              <a:rPr lang="en-US" sz="2400" dirty="0">
                <a:solidFill>
                  <a:srgbClr val="000000"/>
                </a:solidFill>
              </a:rPr>
              <a:t>so we must tell the compiler that the base class exists.</a:t>
            </a:r>
          </a:p>
          <a:p>
            <a:pPr lvl="1" eaLnBrk="1" hangingPunct="1">
              <a:lnSpc>
                <a:spcPct val="90000"/>
              </a:lnSpc>
              <a:defRPr/>
            </a:pPr>
            <a:r>
              <a:rPr lang="en-US" sz="2400" dirty="0">
                <a:solidFill>
                  <a:srgbClr val="000000"/>
                </a:solidFill>
              </a:rPr>
              <a:t>The compiler uses a class definition to </a:t>
            </a:r>
            <a:r>
              <a:rPr lang="en-US" sz="2400" dirty="0" smtClean="0">
                <a:solidFill>
                  <a:srgbClr val="000000"/>
                </a:solidFill>
              </a:rPr>
              <a:t>determine </a:t>
            </a:r>
            <a:r>
              <a:rPr lang="en-US" sz="2400" dirty="0">
                <a:solidFill>
                  <a:srgbClr val="000000"/>
                </a:solidFill>
              </a:rPr>
              <a:t>the size of an object of that class. A client program that creates an object of a class </a:t>
            </a:r>
            <a:r>
              <a:rPr lang="en-US" sz="2400" dirty="0">
                <a:solidFill>
                  <a:srgbClr val="000000"/>
                </a:solidFill>
                <a:latin typeface="Consolas" panose="020B0609020204030204" pitchFamily="49" charset="0"/>
              </a:rPr>
              <a:t>#include</a:t>
            </a:r>
            <a:r>
              <a:rPr lang="en-US" sz="2400" dirty="0">
                <a:solidFill>
                  <a:srgbClr val="000000"/>
                </a:solidFill>
              </a:rPr>
              <a:t>s the class definition to enable the compiler to reserve the proper amount of </a:t>
            </a:r>
            <a:r>
              <a:rPr lang="en-US" sz="2400" dirty="0" smtClean="0">
                <a:solidFill>
                  <a:srgbClr val="000000"/>
                </a:solidFill>
              </a:rPr>
              <a:t>memory.</a:t>
            </a:r>
            <a:endParaRPr lang="en-US" sz="2400" dirty="0">
              <a:solidFill>
                <a:srgbClr val="000000"/>
              </a:solidFill>
            </a:endParaRPr>
          </a:p>
          <a:p>
            <a:pPr lvl="1" eaLnBrk="1" hangingPunct="1">
              <a:lnSpc>
                <a:spcPct val="90000"/>
              </a:lnSpc>
              <a:defRPr/>
            </a:pPr>
            <a:r>
              <a:rPr lang="en-US" sz="2400" dirty="0">
                <a:solidFill>
                  <a:srgbClr val="000000"/>
                </a:solidFill>
              </a:rPr>
              <a:t>The compiler must determine whether the derived class uses the base class’s inherited members properly.</a:t>
            </a:r>
          </a:p>
        </p:txBody>
      </p:sp>
      <p:sp>
        <p:nvSpPr>
          <p:cNvPr id="7475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1326268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59D9B3"/>
                </a:solidFill>
              </a:rPr>
              <a:t>11.3.3 </a:t>
            </a:r>
            <a:r>
              <a:rPr lang="en-US" dirty="0" smtClean="0">
                <a:solidFill>
                  <a:srgbClr val="33B38C"/>
                </a:solidFill>
              </a:rPr>
              <a:t>Creating a </a:t>
            </a:r>
            <a:r>
              <a:rPr lang="en-US" dirty="0" smtClean="0">
                <a:solidFill>
                  <a:srgbClr val="33B38C"/>
                </a:solidFill>
                <a:latin typeface="Consolas" panose="020B0609020204030204" pitchFamily="49" charset="0"/>
              </a:rPr>
              <a:t>CommissionEmployee</a:t>
            </a:r>
            <a:r>
              <a:rPr lang="en-US" dirty="0" smtClean="0">
                <a:solidFill>
                  <a:srgbClr val="33B38C"/>
                </a:solidFill>
              </a:rPr>
              <a:t>–</a:t>
            </a:r>
            <a:r>
              <a:rPr lang="en-US" dirty="0" smtClean="0">
                <a:solidFill>
                  <a:srgbClr val="33B38C"/>
                </a:solidFill>
                <a:latin typeface="Consolas" panose="020B0609020204030204" pitchFamily="49" charset="0"/>
              </a:rPr>
              <a:t>BasePlusCommissionEmployee</a:t>
            </a:r>
            <a:r>
              <a:rPr lang="en-US" dirty="0" smtClean="0">
                <a:solidFill>
                  <a:srgbClr val="33B38C"/>
                </a:solidFill>
              </a:rPr>
              <a:t> Inheritance Hierarchy (cont.)</a:t>
            </a:r>
          </a:p>
        </p:txBody>
      </p:sp>
      <p:sp>
        <p:nvSpPr>
          <p:cNvPr id="78851" name="Text Placeholder 2"/>
          <p:cNvSpPr>
            <a:spLocks noGrp="1"/>
          </p:cNvSpPr>
          <p:nvPr>
            <p:ph type="body" idx="1"/>
          </p:nvPr>
        </p:nvSpPr>
        <p:spPr>
          <a:xfrm>
            <a:off x="707923" y="1722438"/>
            <a:ext cx="9502877" cy="4525962"/>
          </a:xfrm>
        </p:spPr>
        <p:txBody>
          <a:bodyPr/>
          <a:lstStyle/>
          <a:p>
            <a:pPr marL="109537" indent="0">
              <a:lnSpc>
                <a:spcPct val="90000"/>
              </a:lnSpc>
              <a:buNone/>
              <a:defRPr/>
            </a:pPr>
            <a:r>
              <a:rPr lang="en-US" sz="2800" b="1" i="1" dirty="0">
                <a:solidFill>
                  <a:srgbClr val="000000"/>
                </a:solidFill>
              </a:rPr>
              <a:t>Linking Process in an Inheritance Hierarchy</a:t>
            </a:r>
          </a:p>
          <a:p>
            <a:pPr eaLnBrk="1" hangingPunct="1">
              <a:lnSpc>
                <a:spcPct val="90000"/>
              </a:lnSpc>
              <a:defRPr/>
            </a:pPr>
            <a:r>
              <a:rPr lang="en-US" sz="2800" dirty="0">
                <a:solidFill>
                  <a:srgbClr val="000000"/>
                </a:solidFill>
              </a:rPr>
              <a:t>In Section </a:t>
            </a:r>
            <a:r>
              <a:rPr lang="en-US" sz="2800" dirty="0" smtClean="0">
                <a:solidFill>
                  <a:srgbClr val="000000"/>
                </a:solidFill>
              </a:rPr>
              <a:t>9.3, </a:t>
            </a:r>
            <a:r>
              <a:rPr lang="en-US" sz="2800" dirty="0">
                <a:solidFill>
                  <a:srgbClr val="000000"/>
                </a:solidFill>
              </a:rPr>
              <a:t>we discussed the linking process for creating an executable </a:t>
            </a:r>
            <a:r>
              <a:rPr lang="en-US" sz="2800" dirty="0" smtClean="0">
                <a:solidFill>
                  <a:srgbClr val="000000"/>
                </a:solidFill>
                <a:latin typeface="Consolas" panose="020B0609020204030204" pitchFamily="49" charset="0"/>
              </a:rPr>
              <a:t>Time</a:t>
            </a:r>
            <a:r>
              <a:rPr lang="en-US" sz="2800" dirty="0" smtClean="0">
                <a:solidFill>
                  <a:srgbClr val="000000"/>
                </a:solidFill>
              </a:rPr>
              <a:t> application</a:t>
            </a:r>
            <a:r>
              <a:rPr lang="en-US" sz="2800" dirty="0">
                <a:solidFill>
                  <a:srgbClr val="000000"/>
                </a:solidFill>
              </a:rPr>
              <a:t>.</a:t>
            </a:r>
          </a:p>
          <a:p>
            <a:pPr eaLnBrk="1" hangingPunct="1">
              <a:lnSpc>
                <a:spcPct val="90000"/>
              </a:lnSpc>
              <a:defRPr/>
            </a:pPr>
            <a:r>
              <a:rPr lang="en-US" sz="2800" dirty="0">
                <a:solidFill>
                  <a:srgbClr val="000000"/>
                </a:solidFill>
              </a:rPr>
              <a:t>The linking process is similar for a program that uses classes in an inheritance hierarchy.</a:t>
            </a:r>
          </a:p>
          <a:p>
            <a:pPr eaLnBrk="1" hangingPunct="1">
              <a:lnSpc>
                <a:spcPct val="90000"/>
              </a:lnSpc>
              <a:defRPr/>
            </a:pPr>
            <a:r>
              <a:rPr lang="en-US" sz="2800" dirty="0">
                <a:solidFill>
                  <a:srgbClr val="000000"/>
                </a:solidFill>
              </a:rPr>
              <a:t>The process requires the object code for all classes used in the program and the object code for the direct and indirect base classes of any derived classes used by the program.</a:t>
            </a:r>
          </a:p>
          <a:p>
            <a:pPr eaLnBrk="1" hangingPunct="1">
              <a:lnSpc>
                <a:spcPct val="90000"/>
              </a:lnSpc>
              <a:defRPr/>
            </a:pPr>
            <a:r>
              <a:rPr lang="en-US" sz="2800" dirty="0">
                <a:solidFill>
                  <a:srgbClr val="000000"/>
                </a:solidFill>
              </a:rPr>
              <a:t>The code is also linked with the object code for </a:t>
            </a:r>
            <a:r>
              <a:rPr lang="en-US" sz="2800" dirty="0" smtClean="0">
                <a:solidFill>
                  <a:srgbClr val="000000"/>
                </a:solidFill>
              </a:rPr>
              <a:t>any C</a:t>
            </a:r>
            <a:r>
              <a:rPr lang="en-US" sz="2800" dirty="0">
                <a:solidFill>
                  <a:srgbClr val="000000"/>
                </a:solidFill>
              </a:rPr>
              <a:t>++ Standard Library classes </a:t>
            </a:r>
            <a:r>
              <a:rPr lang="en-US" sz="2800" dirty="0" smtClean="0">
                <a:solidFill>
                  <a:srgbClr val="000000"/>
                </a:solidFill>
              </a:rPr>
              <a:t>used.</a:t>
            </a:r>
            <a:endParaRPr lang="en-US" sz="2800" dirty="0">
              <a:solidFill>
                <a:srgbClr val="000000"/>
              </a:solidFill>
            </a:endParaRPr>
          </a:p>
        </p:txBody>
      </p:sp>
      <p:sp>
        <p:nvSpPr>
          <p:cNvPr id="7578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8437873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auto">
              <a:spcAft>
                <a:spcPts val="0"/>
              </a:spcAft>
              <a:defRPr/>
            </a:pPr>
            <a:r>
              <a:rPr lang="en-US" sz="2800" dirty="0">
                <a:solidFill>
                  <a:srgbClr val="59D9B3"/>
                </a:solidFill>
              </a:rPr>
              <a:t>11.3.4 </a:t>
            </a:r>
            <a:r>
              <a:rPr lang="en-US" sz="2800" dirty="0">
                <a:solidFill>
                  <a:srgbClr val="33B38C"/>
                </a:solidFill>
                <a:latin typeface="Consolas" panose="020B0609020204030204" pitchFamily="49" charset="0"/>
              </a:rPr>
              <a:t>CommissionEmployee</a:t>
            </a:r>
            <a:r>
              <a:rPr lang="en-US" sz="2800" dirty="0">
                <a:solidFill>
                  <a:srgbClr val="33B38C"/>
                </a:solidFill>
              </a:rPr>
              <a:t>–</a:t>
            </a:r>
            <a:r>
              <a:rPr lang="en-US" sz="2800" dirty="0">
                <a:solidFill>
                  <a:srgbClr val="33B38C"/>
                </a:solidFill>
                <a:latin typeface="Consolas" panose="020B0609020204030204" pitchFamily="49" charset="0"/>
              </a:rPr>
              <a:t>BasePlusCommissionEmployee</a:t>
            </a:r>
            <a:r>
              <a:rPr lang="en-US" sz="2800" dirty="0">
                <a:solidFill>
                  <a:srgbClr val="33B38C"/>
                </a:solidFill>
              </a:rPr>
              <a:t> Inheritance Hierarchy Using </a:t>
            </a:r>
            <a:r>
              <a:rPr lang="en-US" sz="2800" dirty="0">
                <a:solidFill>
                  <a:srgbClr val="33B38C"/>
                </a:solidFill>
                <a:latin typeface="Consolas" panose="020B0609020204030204" pitchFamily="49" charset="0"/>
              </a:rPr>
              <a:t>protected</a:t>
            </a:r>
            <a:r>
              <a:rPr lang="en-US" sz="2800" dirty="0">
                <a:solidFill>
                  <a:srgbClr val="33B38C"/>
                </a:solidFill>
              </a:rPr>
              <a:t> Data</a:t>
            </a:r>
          </a:p>
        </p:txBody>
      </p:sp>
      <p:sp>
        <p:nvSpPr>
          <p:cNvPr id="74755" name="Text Placeholder 2"/>
          <p:cNvSpPr>
            <a:spLocks noGrp="1"/>
          </p:cNvSpPr>
          <p:nvPr>
            <p:ph type="body" idx="1"/>
          </p:nvPr>
        </p:nvSpPr>
        <p:spPr/>
        <p:txBody>
          <a:bodyPr/>
          <a:lstStyle/>
          <a:p>
            <a:pPr eaLnBrk="1" hangingPunct="1"/>
            <a:r>
              <a:rPr lang="en-US" altLang="en-US" sz="2800" dirty="0">
                <a:solidFill>
                  <a:srgbClr val="000000"/>
                </a:solidFill>
              </a:rPr>
              <a:t>In this section, we introduce the access specifier </a:t>
            </a:r>
            <a:r>
              <a:rPr lang="en-US" altLang="en-US" sz="2800" dirty="0">
                <a:solidFill>
                  <a:srgbClr val="0000FF"/>
                </a:solidFill>
                <a:latin typeface="Consolas" panose="020B0609020204030204" pitchFamily="49" charset="0"/>
              </a:rPr>
              <a:t>protected</a:t>
            </a:r>
            <a:r>
              <a:rPr lang="en-US" altLang="en-US" sz="2800" dirty="0">
                <a:solidFill>
                  <a:srgbClr val="000000"/>
                </a:solidFill>
              </a:rPr>
              <a:t>.</a:t>
            </a:r>
          </a:p>
          <a:p>
            <a:pPr eaLnBrk="1" hangingPunct="1"/>
            <a:r>
              <a:rPr lang="en-US" altLang="en-US" sz="2800" dirty="0">
                <a:solidFill>
                  <a:srgbClr val="000000"/>
                </a:solidFill>
              </a:rPr>
              <a:t>To enable class </a:t>
            </a:r>
            <a:r>
              <a:rPr lang="en-US" altLang="en-US" sz="2800" dirty="0" err="1">
                <a:solidFill>
                  <a:srgbClr val="000000"/>
                </a:solidFill>
                <a:latin typeface="Consolas" panose="020B0609020204030204" pitchFamily="49" charset="0"/>
              </a:rPr>
              <a:t>BasePlusCommissionEmployee</a:t>
            </a:r>
            <a:r>
              <a:rPr lang="en-US" altLang="en-US" sz="2800" dirty="0">
                <a:solidFill>
                  <a:srgbClr val="000000"/>
                </a:solidFill>
              </a:rPr>
              <a:t> to </a:t>
            </a:r>
            <a:r>
              <a:rPr lang="en-US" altLang="en-US" sz="2800" i="1" dirty="0">
                <a:solidFill>
                  <a:srgbClr val="000000"/>
                </a:solidFill>
              </a:rPr>
              <a:t>directly access </a:t>
            </a:r>
            <a:r>
              <a:rPr lang="en-US" altLang="en-US" sz="2800" dirty="0" err="1">
                <a:solidFill>
                  <a:srgbClr val="000000"/>
                </a:solidFill>
                <a:latin typeface="Consolas" panose="020B0609020204030204" pitchFamily="49" charset="0"/>
              </a:rPr>
              <a:t>CommissionEmployee</a:t>
            </a:r>
            <a:r>
              <a:rPr lang="en-US" altLang="en-US" sz="2800" dirty="0">
                <a:solidFill>
                  <a:srgbClr val="000000"/>
                </a:solidFill>
              </a:rPr>
              <a:t> data members </a:t>
            </a:r>
            <a:r>
              <a:rPr lang="en-US" altLang="en-US" sz="2800" dirty="0" err="1">
                <a:solidFill>
                  <a:srgbClr val="000000"/>
                </a:solidFill>
                <a:latin typeface="Consolas" panose="020B0609020204030204" pitchFamily="49" charset="0"/>
              </a:rPr>
              <a:t>firstName</a:t>
            </a:r>
            <a:r>
              <a:rPr lang="en-US" altLang="en-US" sz="2800" dirty="0">
                <a:solidFill>
                  <a:srgbClr val="000000"/>
                </a:solidFill>
              </a:rPr>
              <a:t>, </a:t>
            </a:r>
            <a:r>
              <a:rPr lang="en-US" altLang="en-US" sz="2800" dirty="0" err="1">
                <a:solidFill>
                  <a:srgbClr val="000000"/>
                </a:solidFill>
                <a:latin typeface="Consolas" panose="020B0609020204030204" pitchFamily="49" charset="0"/>
              </a:rPr>
              <a:t>lastName</a:t>
            </a:r>
            <a:r>
              <a:rPr lang="en-US" altLang="en-US" sz="2800" dirty="0">
                <a:solidFill>
                  <a:srgbClr val="000000"/>
                </a:solidFill>
              </a:rPr>
              <a:t>, </a:t>
            </a:r>
            <a:r>
              <a:rPr lang="en-US" altLang="en-US" sz="2800" dirty="0" err="1">
                <a:solidFill>
                  <a:srgbClr val="000000"/>
                </a:solidFill>
                <a:latin typeface="Consolas" panose="020B0609020204030204" pitchFamily="49" charset="0"/>
              </a:rPr>
              <a:t>socialSecurityNumber</a:t>
            </a:r>
            <a:r>
              <a:rPr lang="en-US" altLang="en-US" sz="2800" dirty="0">
                <a:solidFill>
                  <a:srgbClr val="000000"/>
                </a:solidFill>
              </a:rPr>
              <a:t>, </a:t>
            </a:r>
            <a:r>
              <a:rPr lang="en-US" altLang="en-US" sz="2800" dirty="0" err="1">
                <a:solidFill>
                  <a:srgbClr val="000000"/>
                </a:solidFill>
                <a:latin typeface="Consolas" panose="020B0609020204030204" pitchFamily="49" charset="0"/>
              </a:rPr>
              <a:t>grossSales</a:t>
            </a:r>
            <a:r>
              <a:rPr lang="en-US" altLang="en-US" sz="2800" dirty="0">
                <a:solidFill>
                  <a:srgbClr val="000000"/>
                </a:solidFill>
              </a:rPr>
              <a:t> and </a:t>
            </a:r>
            <a:r>
              <a:rPr lang="en-US" altLang="en-US" sz="2800" dirty="0" err="1">
                <a:solidFill>
                  <a:srgbClr val="000000"/>
                </a:solidFill>
                <a:latin typeface="Consolas" panose="020B0609020204030204" pitchFamily="49" charset="0"/>
              </a:rPr>
              <a:t>commissionRate</a:t>
            </a:r>
            <a:r>
              <a:rPr lang="en-US" altLang="en-US" sz="2800" dirty="0">
                <a:solidFill>
                  <a:srgbClr val="000000"/>
                </a:solidFill>
              </a:rPr>
              <a:t>, we can declare those members as </a:t>
            </a:r>
            <a:r>
              <a:rPr lang="en-US" altLang="en-US" sz="2800" dirty="0">
                <a:solidFill>
                  <a:srgbClr val="000000"/>
                </a:solidFill>
                <a:latin typeface="Consolas" panose="020B0609020204030204" pitchFamily="49" charset="0"/>
              </a:rPr>
              <a:t>protected</a:t>
            </a:r>
            <a:r>
              <a:rPr lang="en-US" altLang="en-US" sz="2800" dirty="0">
                <a:solidFill>
                  <a:srgbClr val="000000"/>
                </a:solidFill>
              </a:rPr>
              <a:t> in the base class.</a:t>
            </a:r>
          </a:p>
          <a:p>
            <a:pPr eaLnBrk="1" hangingPunct="1"/>
            <a:r>
              <a:rPr lang="en-US" altLang="en-US" sz="2800" dirty="0">
                <a:solidFill>
                  <a:srgbClr val="000000"/>
                </a:solidFill>
              </a:rPr>
              <a:t>A base class’s </a:t>
            </a:r>
            <a:r>
              <a:rPr lang="en-US" altLang="en-US" sz="2800" dirty="0">
                <a:solidFill>
                  <a:srgbClr val="000000"/>
                </a:solidFill>
                <a:latin typeface="Consolas" panose="020B0609020204030204" pitchFamily="49" charset="0"/>
              </a:rPr>
              <a:t>protected</a:t>
            </a:r>
            <a:r>
              <a:rPr lang="en-US" altLang="en-US" sz="2800" dirty="0">
                <a:solidFill>
                  <a:srgbClr val="000000"/>
                </a:solidFill>
              </a:rPr>
              <a:t> members can be accessed within the body of that base class, by members and </a:t>
            </a:r>
            <a:r>
              <a:rPr lang="en-US" altLang="en-US" sz="2800" dirty="0">
                <a:solidFill>
                  <a:srgbClr val="000000"/>
                </a:solidFill>
                <a:latin typeface="Consolas" panose="020B0609020204030204" pitchFamily="49" charset="0"/>
              </a:rPr>
              <a:t>friend</a:t>
            </a:r>
            <a:r>
              <a:rPr lang="en-US" altLang="en-US" sz="2800" dirty="0">
                <a:solidFill>
                  <a:srgbClr val="000000"/>
                </a:solidFill>
              </a:rPr>
              <a:t>s of that base class, and by members and </a:t>
            </a:r>
            <a:r>
              <a:rPr lang="en-US" altLang="en-US" sz="2800" dirty="0">
                <a:solidFill>
                  <a:srgbClr val="000000"/>
                </a:solidFill>
                <a:latin typeface="Consolas" panose="020B0609020204030204" pitchFamily="49" charset="0"/>
              </a:rPr>
              <a:t>friend</a:t>
            </a:r>
            <a:r>
              <a:rPr lang="en-US" altLang="en-US" sz="2800" dirty="0">
                <a:solidFill>
                  <a:srgbClr val="000000"/>
                </a:solidFill>
              </a:rPr>
              <a:t>s of any classes derived from that base class.</a:t>
            </a:r>
          </a:p>
        </p:txBody>
      </p:sp>
      <p:sp>
        <p:nvSpPr>
          <p:cNvPr id="7680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40939418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auto">
              <a:spcAft>
                <a:spcPts val="0"/>
              </a:spcAft>
              <a:defRPr/>
            </a:pPr>
            <a:r>
              <a:rPr lang="en-US" sz="2800" dirty="0">
                <a:solidFill>
                  <a:srgbClr val="59D9B3"/>
                </a:solidFill>
              </a:rPr>
              <a:t>11.3.4 </a:t>
            </a:r>
            <a:r>
              <a:rPr lang="en-US" sz="2800" dirty="0">
                <a:solidFill>
                  <a:srgbClr val="33B38C"/>
                </a:solidFill>
                <a:latin typeface="Consolas" panose="020B0609020204030204" pitchFamily="49" charset="0"/>
              </a:rPr>
              <a:t>CommissionEmployee</a:t>
            </a:r>
            <a:r>
              <a:rPr lang="en-US" sz="2800" dirty="0">
                <a:solidFill>
                  <a:srgbClr val="33B38C"/>
                </a:solidFill>
              </a:rPr>
              <a:t>–</a:t>
            </a:r>
            <a:r>
              <a:rPr lang="en-US" sz="2800" dirty="0">
                <a:solidFill>
                  <a:srgbClr val="33B38C"/>
                </a:solidFill>
                <a:latin typeface="Consolas" panose="020B0609020204030204" pitchFamily="49" charset="0"/>
              </a:rPr>
              <a:t>BasePlusCommissionEmployee</a:t>
            </a:r>
            <a:r>
              <a:rPr lang="en-US" sz="2800" dirty="0">
                <a:solidFill>
                  <a:srgbClr val="33B38C"/>
                </a:solidFill>
              </a:rPr>
              <a:t> Inheritance Hierarchy Using </a:t>
            </a:r>
            <a:r>
              <a:rPr lang="en-US" sz="2800" dirty="0">
                <a:solidFill>
                  <a:srgbClr val="33B38C"/>
                </a:solidFill>
                <a:latin typeface="Consolas" panose="020B0609020204030204" pitchFamily="49" charset="0"/>
              </a:rPr>
              <a:t>protected</a:t>
            </a:r>
            <a:r>
              <a:rPr lang="en-US" sz="2800" dirty="0">
                <a:solidFill>
                  <a:srgbClr val="33B38C"/>
                </a:solidFill>
              </a:rPr>
              <a:t> Data (cont.)</a:t>
            </a:r>
          </a:p>
        </p:txBody>
      </p:sp>
      <p:sp>
        <p:nvSpPr>
          <p:cNvPr id="80899" name="Text Placeholder 2"/>
          <p:cNvSpPr>
            <a:spLocks noGrp="1"/>
          </p:cNvSpPr>
          <p:nvPr>
            <p:ph type="body" idx="1"/>
          </p:nvPr>
        </p:nvSpPr>
        <p:spPr/>
        <p:txBody>
          <a:bodyPr/>
          <a:lstStyle/>
          <a:p>
            <a:pPr marL="109537" indent="0">
              <a:buNone/>
              <a:defRPr/>
            </a:pPr>
            <a:r>
              <a:rPr lang="en-US" sz="3200" b="1" i="1" dirty="0" smtClean="0">
                <a:solidFill>
                  <a:srgbClr val="000000"/>
                </a:solidFill>
              </a:rPr>
              <a:t>Defining Base Class </a:t>
            </a:r>
            <a:r>
              <a:rPr lang="en-US" sz="3200" b="1" i="1" dirty="0" smtClean="0">
                <a:solidFill>
                  <a:srgbClr val="000000"/>
                </a:solidFill>
                <a:latin typeface="Consolas" panose="020B0609020204030204" pitchFamily="49" charset="0"/>
              </a:rPr>
              <a:t>CommissionEmployee</a:t>
            </a:r>
            <a:r>
              <a:rPr lang="en-US" sz="3200" b="1" i="1" dirty="0" smtClean="0">
                <a:solidFill>
                  <a:srgbClr val="000000"/>
                </a:solidFill>
              </a:rPr>
              <a:t> with protected Data</a:t>
            </a:r>
          </a:p>
          <a:p>
            <a:pPr eaLnBrk="1" hangingPunct="1">
              <a:defRPr/>
            </a:pPr>
            <a:r>
              <a:rPr lang="en-US" sz="3200" dirty="0" smtClean="0">
                <a:solidFill>
                  <a:srgbClr val="000000"/>
                </a:solidFill>
              </a:rPr>
              <a:t>Class </a:t>
            </a:r>
            <a:r>
              <a:rPr lang="en-US" sz="3200" dirty="0" smtClean="0">
                <a:solidFill>
                  <a:srgbClr val="000000"/>
                </a:solidFill>
                <a:latin typeface="Consolas" panose="020B0609020204030204" pitchFamily="49" charset="0"/>
              </a:rPr>
              <a:t>CommissionEmployee</a:t>
            </a:r>
            <a:r>
              <a:rPr lang="en-US" sz="3200" dirty="0" smtClean="0">
                <a:solidFill>
                  <a:srgbClr val="000000"/>
                </a:solidFill>
              </a:rPr>
              <a:t> (Fig. 11.12) now declares data members </a:t>
            </a:r>
            <a:r>
              <a:rPr lang="en-US" sz="3200" dirty="0" smtClean="0">
                <a:solidFill>
                  <a:srgbClr val="000000"/>
                </a:solidFill>
                <a:latin typeface="Consolas" panose="020B0609020204030204" pitchFamily="49" charset="0"/>
              </a:rPr>
              <a:t>firstName</a:t>
            </a:r>
            <a:r>
              <a:rPr lang="en-US" sz="3200" dirty="0" smtClean="0">
                <a:solidFill>
                  <a:srgbClr val="000000"/>
                </a:solidFill>
              </a:rPr>
              <a:t>, </a:t>
            </a:r>
            <a:r>
              <a:rPr lang="en-US" sz="3200" dirty="0" smtClean="0">
                <a:solidFill>
                  <a:srgbClr val="000000"/>
                </a:solidFill>
                <a:latin typeface="Consolas" panose="020B0609020204030204" pitchFamily="49" charset="0"/>
              </a:rPr>
              <a:t>lastName</a:t>
            </a:r>
            <a:r>
              <a:rPr lang="en-US" sz="3200" dirty="0" smtClean="0">
                <a:solidFill>
                  <a:srgbClr val="000000"/>
                </a:solidFill>
              </a:rPr>
              <a:t>, </a:t>
            </a:r>
            <a:r>
              <a:rPr lang="en-US" sz="3200" dirty="0" smtClean="0">
                <a:solidFill>
                  <a:srgbClr val="000000"/>
                </a:solidFill>
                <a:latin typeface="Consolas" panose="020B0609020204030204" pitchFamily="49" charset="0"/>
              </a:rPr>
              <a:t>socialSecurityNumber</a:t>
            </a:r>
            <a:r>
              <a:rPr lang="en-US" sz="3200" dirty="0" smtClean="0">
                <a:solidFill>
                  <a:srgbClr val="000000"/>
                </a:solidFill>
              </a:rPr>
              <a:t>, </a:t>
            </a:r>
            <a:r>
              <a:rPr lang="en-US" sz="3200" dirty="0" smtClean="0">
                <a:solidFill>
                  <a:srgbClr val="000000"/>
                </a:solidFill>
                <a:latin typeface="Consolas" panose="020B0609020204030204" pitchFamily="49" charset="0"/>
              </a:rPr>
              <a:t>grossSales</a:t>
            </a:r>
            <a:r>
              <a:rPr lang="en-US" sz="3200" dirty="0" smtClean="0">
                <a:solidFill>
                  <a:srgbClr val="000000"/>
                </a:solidFill>
              </a:rPr>
              <a:t> and </a:t>
            </a:r>
            <a:r>
              <a:rPr lang="en-US" sz="3200" dirty="0" smtClean="0">
                <a:solidFill>
                  <a:srgbClr val="000000"/>
                </a:solidFill>
                <a:latin typeface="Consolas" panose="020B0609020204030204" pitchFamily="49" charset="0"/>
              </a:rPr>
              <a:t>commissionRate</a:t>
            </a:r>
            <a:r>
              <a:rPr lang="en-US" sz="3200" dirty="0" smtClean="0">
                <a:solidFill>
                  <a:srgbClr val="000000"/>
                </a:solidFill>
              </a:rPr>
              <a:t> as </a:t>
            </a:r>
            <a:r>
              <a:rPr lang="en-US" sz="3200" dirty="0" smtClean="0">
                <a:solidFill>
                  <a:srgbClr val="000000"/>
                </a:solidFill>
                <a:latin typeface="Consolas" panose="020B0609020204030204" pitchFamily="49" charset="0"/>
              </a:rPr>
              <a:t>protected</a:t>
            </a:r>
            <a:r>
              <a:rPr lang="en-US" sz="3200" dirty="0" smtClean="0">
                <a:solidFill>
                  <a:srgbClr val="000000"/>
                </a:solidFill>
              </a:rPr>
              <a:t> (lines </a:t>
            </a:r>
            <a:r>
              <a:rPr lang="en-US" sz="3200" dirty="0" smtClean="0">
                <a:solidFill>
                  <a:srgbClr val="000000"/>
                </a:solidFill>
              </a:rPr>
              <a:t>30–35) </a:t>
            </a:r>
            <a:r>
              <a:rPr lang="en-US" sz="3200" dirty="0" smtClean="0">
                <a:solidFill>
                  <a:srgbClr val="000000"/>
                </a:solidFill>
              </a:rPr>
              <a:t>rather than </a:t>
            </a:r>
            <a:r>
              <a:rPr lang="en-US" sz="3200" dirty="0" smtClean="0">
                <a:solidFill>
                  <a:srgbClr val="000000"/>
                </a:solidFill>
                <a:latin typeface="Consolas" panose="020B0609020204030204" pitchFamily="49" charset="0"/>
              </a:rPr>
              <a:t>private</a:t>
            </a:r>
            <a:r>
              <a:rPr lang="en-US" sz="3200" dirty="0" smtClean="0">
                <a:solidFill>
                  <a:srgbClr val="000000"/>
                </a:solidFill>
              </a:rPr>
              <a:t>.</a:t>
            </a:r>
          </a:p>
          <a:p>
            <a:pPr eaLnBrk="1" hangingPunct="1">
              <a:defRPr/>
            </a:pPr>
            <a:r>
              <a:rPr lang="en-US" sz="3200" dirty="0" smtClean="0">
                <a:solidFill>
                  <a:srgbClr val="000000"/>
                </a:solidFill>
              </a:rPr>
              <a:t>The member-function implementations are identical to those in Fig. 11.5.</a:t>
            </a:r>
          </a:p>
        </p:txBody>
      </p:sp>
      <p:sp>
        <p:nvSpPr>
          <p:cNvPr id="7885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8380774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4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68388" y="0"/>
            <a:ext cx="1005363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1185248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4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49238" y="0"/>
            <a:ext cx="1169193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033583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auto">
              <a:spcAft>
                <a:spcPts val="0"/>
              </a:spcAft>
              <a:defRPr/>
            </a:pPr>
            <a:r>
              <a:rPr lang="en-US" sz="2800" dirty="0">
                <a:solidFill>
                  <a:srgbClr val="59D9B3"/>
                </a:solidFill>
              </a:rPr>
              <a:t>11.3.4 </a:t>
            </a:r>
            <a:r>
              <a:rPr lang="en-US" sz="2800" dirty="0">
                <a:solidFill>
                  <a:srgbClr val="33B38C"/>
                </a:solidFill>
                <a:latin typeface="Consolas" panose="020B0609020204030204" pitchFamily="49" charset="0"/>
              </a:rPr>
              <a:t>CommissionEmployee</a:t>
            </a:r>
            <a:r>
              <a:rPr lang="en-US" sz="2800" dirty="0">
                <a:solidFill>
                  <a:srgbClr val="33B38C"/>
                </a:solidFill>
              </a:rPr>
              <a:t>–</a:t>
            </a:r>
            <a:r>
              <a:rPr lang="en-US" sz="2800" dirty="0">
                <a:solidFill>
                  <a:srgbClr val="33B38C"/>
                </a:solidFill>
                <a:latin typeface="Consolas" panose="020B0609020204030204" pitchFamily="49" charset="0"/>
              </a:rPr>
              <a:t>BasePlusCommissionEmployee</a:t>
            </a:r>
            <a:r>
              <a:rPr lang="en-US" sz="2800" dirty="0">
                <a:solidFill>
                  <a:srgbClr val="33B38C"/>
                </a:solidFill>
              </a:rPr>
              <a:t> Inheritance Hierarchy Using </a:t>
            </a:r>
            <a:r>
              <a:rPr lang="en-US" sz="2800" dirty="0">
                <a:solidFill>
                  <a:srgbClr val="33B38C"/>
                </a:solidFill>
                <a:latin typeface="Consolas" panose="020B0609020204030204" pitchFamily="49" charset="0"/>
              </a:rPr>
              <a:t>protected</a:t>
            </a:r>
            <a:r>
              <a:rPr lang="en-US" sz="2800" dirty="0">
                <a:solidFill>
                  <a:srgbClr val="33B38C"/>
                </a:solidFill>
              </a:rPr>
              <a:t> Data (cont.)</a:t>
            </a:r>
          </a:p>
        </p:txBody>
      </p:sp>
      <p:sp>
        <p:nvSpPr>
          <p:cNvPr id="78851" name="Text Placeholder 2"/>
          <p:cNvSpPr>
            <a:spLocks noGrp="1"/>
          </p:cNvSpPr>
          <p:nvPr>
            <p:ph type="body" idx="1"/>
          </p:nvPr>
        </p:nvSpPr>
        <p:spPr>
          <a:xfrm>
            <a:off x="1981200" y="1493838"/>
            <a:ext cx="8229600" cy="4525962"/>
          </a:xfrm>
        </p:spPr>
        <p:txBody>
          <a:bodyPr/>
          <a:lstStyle/>
          <a:p>
            <a:pPr eaLnBrk="1" hangingPunct="1">
              <a:spcBef>
                <a:spcPct val="0"/>
              </a:spcBef>
            </a:pPr>
            <a:r>
              <a:rPr lang="en-US" altLang="en-US" sz="2300" dirty="0" err="1">
                <a:solidFill>
                  <a:srgbClr val="000000"/>
                </a:solidFill>
                <a:latin typeface="Consolas" panose="020B0609020204030204" pitchFamily="49" charset="0"/>
              </a:rPr>
              <a:t>BasePlusCommissionEmployee</a:t>
            </a:r>
            <a:r>
              <a:rPr lang="en-US" altLang="en-US" sz="2300" dirty="0">
                <a:solidFill>
                  <a:srgbClr val="000000"/>
                </a:solidFill>
              </a:rPr>
              <a:t> inherits from class </a:t>
            </a:r>
            <a:r>
              <a:rPr lang="en-US" altLang="en-US" sz="2300" dirty="0" err="1">
                <a:solidFill>
                  <a:srgbClr val="000000"/>
                </a:solidFill>
                <a:latin typeface="Consolas" panose="020B0609020204030204" pitchFamily="49" charset="0"/>
              </a:rPr>
              <a:t>CommissionEmployee</a:t>
            </a:r>
            <a:r>
              <a:rPr lang="en-US" altLang="en-US" sz="2300" dirty="0">
                <a:solidFill>
                  <a:srgbClr val="000000"/>
                </a:solidFill>
              </a:rPr>
              <a:t> in Fig. 11.12.</a:t>
            </a:r>
          </a:p>
          <a:p>
            <a:pPr eaLnBrk="1" hangingPunct="1">
              <a:spcBef>
                <a:spcPct val="0"/>
              </a:spcBef>
            </a:pPr>
            <a:r>
              <a:rPr lang="en-US" altLang="en-US" sz="2300" dirty="0">
                <a:solidFill>
                  <a:srgbClr val="000000"/>
                </a:solidFill>
              </a:rPr>
              <a:t>Objects of class </a:t>
            </a:r>
            <a:r>
              <a:rPr lang="en-US" altLang="en-US" sz="2300" dirty="0" err="1">
                <a:solidFill>
                  <a:srgbClr val="000000"/>
                </a:solidFill>
                <a:latin typeface="Consolas" panose="020B0609020204030204" pitchFamily="49" charset="0"/>
              </a:rPr>
              <a:t>BasePlusCommissionEmployee</a:t>
            </a:r>
            <a:r>
              <a:rPr lang="en-US" altLang="en-US" sz="2300" dirty="0">
                <a:solidFill>
                  <a:srgbClr val="000000"/>
                </a:solidFill>
              </a:rPr>
              <a:t> can access inherited data members that are declared </a:t>
            </a:r>
            <a:r>
              <a:rPr lang="en-US" altLang="en-US" sz="2300" dirty="0">
                <a:solidFill>
                  <a:srgbClr val="000000"/>
                </a:solidFill>
                <a:latin typeface="Consolas" panose="020B0609020204030204" pitchFamily="49" charset="0"/>
              </a:rPr>
              <a:t>protected</a:t>
            </a:r>
            <a:r>
              <a:rPr lang="en-US" altLang="en-US" sz="2300" dirty="0">
                <a:solidFill>
                  <a:srgbClr val="000000"/>
                </a:solidFill>
              </a:rPr>
              <a:t> in class </a:t>
            </a:r>
            <a:r>
              <a:rPr lang="en-US" altLang="en-US" sz="2300" dirty="0" err="1">
                <a:solidFill>
                  <a:srgbClr val="000000"/>
                </a:solidFill>
                <a:latin typeface="Consolas" panose="020B0609020204030204" pitchFamily="49" charset="0"/>
              </a:rPr>
              <a:t>CommissionEmployee</a:t>
            </a:r>
            <a:r>
              <a:rPr lang="en-US" altLang="en-US" sz="2300" dirty="0">
                <a:solidFill>
                  <a:srgbClr val="000000"/>
                </a:solidFill>
              </a:rPr>
              <a:t> (i.e., data members </a:t>
            </a:r>
            <a:r>
              <a:rPr lang="en-US" altLang="en-US" sz="2300" dirty="0" err="1">
                <a:solidFill>
                  <a:srgbClr val="000000"/>
                </a:solidFill>
                <a:latin typeface="Consolas" panose="020B0609020204030204" pitchFamily="49" charset="0"/>
              </a:rPr>
              <a:t>firstName</a:t>
            </a:r>
            <a:r>
              <a:rPr lang="en-US" altLang="en-US" sz="2300" dirty="0">
                <a:solidFill>
                  <a:srgbClr val="000000"/>
                </a:solidFill>
              </a:rPr>
              <a:t>, </a:t>
            </a:r>
            <a:r>
              <a:rPr lang="en-US" altLang="en-US" sz="2300" dirty="0" err="1">
                <a:solidFill>
                  <a:srgbClr val="000000"/>
                </a:solidFill>
                <a:latin typeface="Consolas" panose="020B0609020204030204" pitchFamily="49" charset="0"/>
              </a:rPr>
              <a:t>lastName</a:t>
            </a:r>
            <a:r>
              <a:rPr lang="en-US" altLang="en-US" sz="2300" dirty="0">
                <a:solidFill>
                  <a:srgbClr val="000000"/>
                </a:solidFill>
              </a:rPr>
              <a:t>, </a:t>
            </a:r>
            <a:r>
              <a:rPr lang="en-US" altLang="en-US" sz="2300" dirty="0" err="1">
                <a:solidFill>
                  <a:srgbClr val="000000"/>
                </a:solidFill>
                <a:latin typeface="Consolas" panose="020B0609020204030204" pitchFamily="49" charset="0"/>
              </a:rPr>
              <a:t>socialSecurityNumber</a:t>
            </a:r>
            <a:r>
              <a:rPr lang="en-US" altLang="en-US" sz="2300" dirty="0">
                <a:solidFill>
                  <a:srgbClr val="000000"/>
                </a:solidFill>
              </a:rPr>
              <a:t>, </a:t>
            </a:r>
            <a:r>
              <a:rPr lang="en-US" altLang="en-US" sz="2300" dirty="0" err="1">
                <a:solidFill>
                  <a:srgbClr val="000000"/>
                </a:solidFill>
                <a:latin typeface="Consolas" panose="020B0609020204030204" pitchFamily="49" charset="0"/>
              </a:rPr>
              <a:t>grossSales</a:t>
            </a:r>
            <a:r>
              <a:rPr lang="en-US" altLang="en-US" sz="2300" dirty="0">
                <a:solidFill>
                  <a:srgbClr val="000000"/>
                </a:solidFill>
              </a:rPr>
              <a:t> and </a:t>
            </a:r>
            <a:r>
              <a:rPr lang="en-US" altLang="en-US" sz="2300" dirty="0" err="1">
                <a:solidFill>
                  <a:srgbClr val="000000"/>
                </a:solidFill>
                <a:latin typeface="Consolas" panose="020B0609020204030204" pitchFamily="49" charset="0"/>
              </a:rPr>
              <a:t>commissionRate</a:t>
            </a:r>
            <a:r>
              <a:rPr lang="en-US" altLang="en-US" sz="2300" dirty="0">
                <a:solidFill>
                  <a:srgbClr val="000000"/>
                </a:solidFill>
              </a:rPr>
              <a:t>).</a:t>
            </a:r>
          </a:p>
          <a:p>
            <a:pPr eaLnBrk="1" hangingPunct="1">
              <a:spcBef>
                <a:spcPct val="0"/>
              </a:spcBef>
            </a:pPr>
            <a:r>
              <a:rPr lang="en-US" altLang="en-US" sz="2300" dirty="0">
                <a:solidFill>
                  <a:srgbClr val="000000"/>
                </a:solidFill>
              </a:rPr>
              <a:t>As a result, the compiler does </a:t>
            </a:r>
            <a:r>
              <a:rPr lang="en-US" altLang="en-US" sz="2300" i="1" dirty="0">
                <a:solidFill>
                  <a:srgbClr val="000000"/>
                </a:solidFill>
              </a:rPr>
              <a:t>not</a:t>
            </a:r>
            <a:r>
              <a:rPr lang="en-US" altLang="en-US" sz="2300" dirty="0">
                <a:solidFill>
                  <a:srgbClr val="000000"/>
                </a:solidFill>
              </a:rPr>
              <a:t> generate errors when compiling the </a:t>
            </a:r>
            <a:r>
              <a:rPr lang="en-US" altLang="en-US" sz="2300" dirty="0" err="1">
                <a:solidFill>
                  <a:srgbClr val="000000"/>
                </a:solidFill>
                <a:latin typeface="Consolas" panose="020B0609020204030204" pitchFamily="49" charset="0"/>
              </a:rPr>
              <a:t>BasePlusCommissionEmployee</a:t>
            </a:r>
            <a:r>
              <a:rPr lang="en-US" altLang="en-US" sz="2300" dirty="0">
                <a:solidFill>
                  <a:srgbClr val="000000"/>
                </a:solidFill>
              </a:rPr>
              <a:t> </a:t>
            </a:r>
            <a:r>
              <a:rPr lang="en-US" altLang="en-US" sz="2300" dirty="0">
                <a:solidFill>
                  <a:srgbClr val="000000"/>
                </a:solidFill>
                <a:latin typeface="Consolas" panose="020B0609020204030204" pitchFamily="49" charset="0"/>
              </a:rPr>
              <a:t>earnings</a:t>
            </a:r>
            <a:r>
              <a:rPr lang="en-US" altLang="en-US" sz="2300" dirty="0">
                <a:solidFill>
                  <a:srgbClr val="000000"/>
                </a:solidFill>
              </a:rPr>
              <a:t> and </a:t>
            </a:r>
            <a:r>
              <a:rPr lang="en-US" altLang="en-US" sz="2300" dirty="0" err="1" smtClean="0">
                <a:solidFill>
                  <a:srgbClr val="000000"/>
                </a:solidFill>
                <a:latin typeface="Consolas" panose="020B0609020204030204" pitchFamily="49" charset="0"/>
              </a:rPr>
              <a:t>toString</a:t>
            </a:r>
            <a:r>
              <a:rPr lang="en-US" altLang="en-US" sz="2300" dirty="0" smtClean="0">
                <a:solidFill>
                  <a:srgbClr val="000000"/>
                </a:solidFill>
              </a:rPr>
              <a:t> </a:t>
            </a:r>
            <a:r>
              <a:rPr lang="en-US" altLang="en-US" sz="2300" dirty="0">
                <a:solidFill>
                  <a:srgbClr val="000000"/>
                </a:solidFill>
              </a:rPr>
              <a:t>member-function definitions in Fig. 11.11 (lines 34–38 and 41–49, respectively).</a:t>
            </a:r>
          </a:p>
          <a:p>
            <a:pPr eaLnBrk="1" hangingPunct="1">
              <a:spcBef>
                <a:spcPct val="0"/>
              </a:spcBef>
            </a:pPr>
            <a:r>
              <a:rPr lang="en-US" altLang="en-US" sz="2300" dirty="0">
                <a:solidFill>
                  <a:srgbClr val="000000"/>
                </a:solidFill>
              </a:rPr>
              <a:t>Objects of a derived class also can access </a:t>
            </a:r>
            <a:r>
              <a:rPr lang="en-US" altLang="en-US" sz="2300" dirty="0">
                <a:solidFill>
                  <a:srgbClr val="000000"/>
                </a:solidFill>
                <a:latin typeface="Consolas" panose="020B0609020204030204" pitchFamily="49" charset="0"/>
              </a:rPr>
              <a:t>protected</a:t>
            </a:r>
            <a:r>
              <a:rPr lang="en-US" altLang="en-US" sz="2300" dirty="0">
                <a:solidFill>
                  <a:srgbClr val="000000"/>
                </a:solidFill>
              </a:rPr>
              <a:t> members in any of that derived class’s </a:t>
            </a:r>
            <a:r>
              <a:rPr lang="en-US" altLang="en-US" sz="2300" i="1" dirty="0">
                <a:solidFill>
                  <a:srgbClr val="000000"/>
                </a:solidFill>
              </a:rPr>
              <a:t>indirect</a:t>
            </a:r>
            <a:r>
              <a:rPr lang="en-US" altLang="en-US" sz="2300" dirty="0">
                <a:solidFill>
                  <a:srgbClr val="000000"/>
                </a:solidFill>
              </a:rPr>
              <a:t> base classes.</a:t>
            </a:r>
          </a:p>
        </p:txBody>
      </p:sp>
      <p:sp>
        <p:nvSpPr>
          <p:cNvPr id="8602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9265410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auto">
              <a:spcAft>
                <a:spcPts val="0"/>
              </a:spcAft>
              <a:defRPr/>
            </a:pPr>
            <a:r>
              <a:rPr lang="en-US" sz="2800" dirty="0">
                <a:solidFill>
                  <a:srgbClr val="59D9B3"/>
                </a:solidFill>
              </a:rPr>
              <a:t>11.3.4 </a:t>
            </a:r>
            <a:r>
              <a:rPr lang="en-US" sz="2800" dirty="0">
                <a:solidFill>
                  <a:srgbClr val="33B38C"/>
                </a:solidFill>
                <a:latin typeface="Consolas" panose="020B0609020204030204" pitchFamily="49" charset="0"/>
              </a:rPr>
              <a:t>CommissionEmployee</a:t>
            </a:r>
            <a:r>
              <a:rPr lang="en-US" sz="2800" dirty="0">
                <a:solidFill>
                  <a:srgbClr val="33B38C"/>
                </a:solidFill>
              </a:rPr>
              <a:t>–</a:t>
            </a:r>
            <a:r>
              <a:rPr lang="en-US" sz="2800" dirty="0">
                <a:solidFill>
                  <a:srgbClr val="33B38C"/>
                </a:solidFill>
                <a:latin typeface="Consolas" panose="020B0609020204030204" pitchFamily="49" charset="0"/>
              </a:rPr>
              <a:t>BasePlusCommissionEmployee</a:t>
            </a:r>
            <a:r>
              <a:rPr lang="en-US" sz="2800" dirty="0">
                <a:solidFill>
                  <a:srgbClr val="33B38C"/>
                </a:solidFill>
              </a:rPr>
              <a:t> Inheritance Hierarchy Using </a:t>
            </a:r>
            <a:r>
              <a:rPr lang="en-US" sz="2800" dirty="0">
                <a:solidFill>
                  <a:srgbClr val="33B38C"/>
                </a:solidFill>
                <a:latin typeface="Consolas" panose="020B0609020204030204" pitchFamily="49" charset="0"/>
              </a:rPr>
              <a:t>protected</a:t>
            </a:r>
            <a:r>
              <a:rPr lang="en-US" sz="2800" dirty="0">
                <a:solidFill>
                  <a:srgbClr val="33B38C"/>
                </a:solidFill>
              </a:rPr>
              <a:t> Data (cont.)</a:t>
            </a:r>
          </a:p>
        </p:txBody>
      </p:sp>
      <p:sp>
        <p:nvSpPr>
          <p:cNvPr id="84995" name="Text Placeholder 2"/>
          <p:cNvSpPr>
            <a:spLocks noGrp="1"/>
          </p:cNvSpPr>
          <p:nvPr>
            <p:ph type="body" idx="1"/>
          </p:nvPr>
        </p:nvSpPr>
        <p:spPr>
          <a:xfrm>
            <a:off x="609600" y="1646238"/>
            <a:ext cx="10972800" cy="4525962"/>
          </a:xfrm>
        </p:spPr>
        <p:txBody>
          <a:bodyPr/>
          <a:lstStyle/>
          <a:p>
            <a:pPr marL="109537" indent="0">
              <a:lnSpc>
                <a:spcPct val="80000"/>
              </a:lnSpc>
              <a:buNone/>
              <a:defRPr/>
            </a:pPr>
            <a:r>
              <a:rPr lang="en-US" sz="2800" b="1" i="1" dirty="0">
                <a:solidFill>
                  <a:srgbClr val="000000"/>
                </a:solidFill>
              </a:rPr>
              <a:t>Testing the Modified </a:t>
            </a:r>
            <a:r>
              <a:rPr lang="en-US" sz="2800" b="1" i="1" dirty="0">
                <a:solidFill>
                  <a:srgbClr val="000000"/>
                </a:solidFill>
                <a:latin typeface="Consolas" panose="020B0609020204030204" pitchFamily="49" charset="0"/>
              </a:rPr>
              <a:t>BasePlusCommissionEmployee</a:t>
            </a:r>
            <a:r>
              <a:rPr lang="en-US" sz="2800" b="1" i="1" dirty="0">
                <a:solidFill>
                  <a:srgbClr val="000000"/>
                </a:solidFill>
              </a:rPr>
              <a:t> Class</a:t>
            </a:r>
          </a:p>
          <a:p>
            <a:pPr eaLnBrk="1" hangingPunct="1">
              <a:lnSpc>
                <a:spcPct val="80000"/>
              </a:lnSpc>
              <a:defRPr/>
            </a:pPr>
            <a:r>
              <a:rPr lang="en-US" sz="2800" dirty="0">
                <a:solidFill>
                  <a:srgbClr val="000000"/>
                </a:solidFill>
              </a:rPr>
              <a:t>To test the updated class hierarchy, we reused the test program from Fig. 11.9.</a:t>
            </a:r>
          </a:p>
          <a:p>
            <a:pPr eaLnBrk="1" hangingPunct="1">
              <a:lnSpc>
                <a:spcPct val="80000"/>
              </a:lnSpc>
              <a:defRPr/>
            </a:pPr>
            <a:r>
              <a:rPr lang="en-US" sz="2800" dirty="0">
                <a:solidFill>
                  <a:srgbClr val="000000"/>
                </a:solidFill>
              </a:rPr>
              <a:t>As shown in Fig. 11.13, the output is identical to that of Fig. 11.9.</a:t>
            </a:r>
          </a:p>
          <a:p>
            <a:pPr eaLnBrk="1" hangingPunct="1">
              <a:lnSpc>
                <a:spcPct val="80000"/>
              </a:lnSpc>
              <a:defRPr/>
            </a:pPr>
            <a:r>
              <a:rPr lang="en-US" sz="2800" dirty="0">
                <a:solidFill>
                  <a:srgbClr val="000000"/>
                </a:solidFill>
              </a:rPr>
              <a:t>The code for class </a:t>
            </a:r>
            <a:r>
              <a:rPr lang="en-US" sz="2800" dirty="0" err="1" smtClean="0">
                <a:solidFill>
                  <a:srgbClr val="000000"/>
                </a:solidFill>
                <a:latin typeface="Consolas" panose="020B0609020204030204" pitchFamily="49" charset="0"/>
              </a:rPr>
              <a:t>BasePlusCommissionEmployee</a:t>
            </a:r>
            <a:r>
              <a:rPr lang="en-US" sz="2800" dirty="0" smtClean="0">
                <a:solidFill>
                  <a:srgbClr val="000000"/>
                </a:solidFill>
              </a:rPr>
              <a:t> </a:t>
            </a:r>
            <a:r>
              <a:rPr lang="en-US" sz="2800" dirty="0">
                <a:solidFill>
                  <a:srgbClr val="000000"/>
                </a:solidFill>
              </a:rPr>
              <a:t>is considerably shorter than the code for the </a:t>
            </a:r>
            <a:r>
              <a:rPr lang="en-US" sz="2800" dirty="0">
                <a:solidFill>
                  <a:srgbClr val="000000"/>
                </a:solidFill>
              </a:rPr>
              <a:t>noninherited</a:t>
            </a:r>
            <a:r>
              <a:rPr lang="en-US" sz="2800" dirty="0">
                <a:solidFill>
                  <a:srgbClr val="000000"/>
                </a:solidFill>
              </a:rPr>
              <a:t> version of the </a:t>
            </a:r>
            <a:r>
              <a:rPr lang="en-US" sz="2800" dirty="0" smtClean="0">
                <a:solidFill>
                  <a:srgbClr val="000000"/>
                </a:solidFill>
              </a:rPr>
              <a:t>class, </a:t>
            </a:r>
            <a:r>
              <a:rPr lang="en-US" sz="2800" dirty="0">
                <a:solidFill>
                  <a:srgbClr val="000000"/>
                </a:solidFill>
              </a:rPr>
              <a:t>because the inherited version absorbs part of its functionality from </a:t>
            </a:r>
            <a:r>
              <a:rPr lang="en-US" sz="2800" dirty="0">
                <a:solidFill>
                  <a:srgbClr val="000000"/>
                </a:solidFill>
                <a:latin typeface="Consolas" panose="020B0609020204030204" pitchFamily="49" charset="0"/>
              </a:rPr>
              <a:t>CommissionEmployee</a:t>
            </a:r>
            <a:r>
              <a:rPr lang="en-US" sz="2800" dirty="0">
                <a:solidFill>
                  <a:srgbClr val="000000"/>
                </a:solidFill>
              </a:rPr>
              <a:t>, whereas the noninherited version does not absorb any functionality.</a:t>
            </a:r>
          </a:p>
          <a:p>
            <a:pPr eaLnBrk="1" hangingPunct="1">
              <a:lnSpc>
                <a:spcPct val="80000"/>
              </a:lnSpc>
              <a:defRPr/>
            </a:pPr>
            <a:r>
              <a:rPr lang="en-US" sz="2800" dirty="0">
                <a:solidFill>
                  <a:srgbClr val="000000"/>
                </a:solidFill>
              </a:rPr>
              <a:t>Also, there is now only </a:t>
            </a:r>
            <a:r>
              <a:rPr lang="en-US" sz="2800" i="1" dirty="0">
                <a:solidFill>
                  <a:srgbClr val="000000"/>
                </a:solidFill>
              </a:rPr>
              <a:t>one</a:t>
            </a:r>
            <a:r>
              <a:rPr lang="en-US" sz="2800" dirty="0">
                <a:solidFill>
                  <a:srgbClr val="000000"/>
                </a:solidFill>
              </a:rPr>
              <a:t> copy of the </a:t>
            </a:r>
            <a:r>
              <a:rPr lang="en-US" sz="2800" dirty="0">
                <a:solidFill>
                  <a:srgbClr val="000000"/>
                </a:solidFill>
                <a:latin typeface="Consolas" panose="020B0609020204030204" pitchFamily="49" charset="0"/>
              </a:rPr>
              <a:t>CommissionEmployee</a:t>
            </a:r>
            <a:r>
              <a:rPr lang="en-US" sz="2800" dirty="0">
                <a:solidFill>
                  <a:srgbClr val="000000"/>
                </a:solidFill>
              </a:rPr>
              <a:t> functionality declared and defined in class </a:t>
            </a:r>
            <a:r>
              <a:rPr lang="en-US" sz="2800" dirty="0">
                <a:solidFill>
                  <a:srgbClr val="000000"/>
                </a:solidFill>
                <a:latin typeface="Consolas" panose="020B0609020204030204" pitchFamily="49" charset="0"/>
              </a:rPr>
              <a:t>CommissionEmployee</a:t>
            </a:r>
            <a:r>
              <a:rPr lang="en-US" sz="2800" dirty="0">
                <a:solidFill>
                  <a:srgbClr val="000000"/>
                </a:solidFill>
              </a:rPr>
              <a:t>.</a:t>
            </a:r>
          </a:p>
          <a:p>
            <a:pPr lvl="1" eaLnBrk="1" hangingPunct="1">
              <a:lnSpc>
                <a:spcPct val="80000"/>
              </a:lnSpc>
              <a:defRPr/>
            </a:pPr>
            <a:r>
              <a:rPr lang="en-US" sz="2800" dirty="0">
                <a:solidFill>
                  <a:srgbClr val="000000"/>
                </a:solidFill>
              </a:rPr>
              <a:t>Makes the source code easier to maintain, modify and debug.</a:t>
            </a:r>
          </a:p>
        </p:txBody>
      </p:sp>
      <p:sp>
        <p:nvSpPr>
          <p:cNvPr id="9114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8403891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4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11125" y="0"/>
            <a:ext cx="1196975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289081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rPr>
              <a:t>11.2  </a:t>
            </a:r>
            <a:r>
              <a:rPr lang="en-US" dirty="0" smtClean="0">
                <a:solidFill>
                  <a:srgbClr val="3380E6"/>
                </a:solidFill>
              </a:rPr>
              <a:t>Base Classes and Derived Classes (cont.)</a:t>
            </a:r>
          </a:p>
        </p:txBody>
      </p:sp>
      <p:sp>
        <p:nvSpPr>
          <p:cNvPr id="16387" name="Text Placeholder 2"/>
          <p:cNvSpPr>
            <a:spLocks noGrp="1"/>
          </p:cNvSpPr>
          <p:nvPr>
            <p:ph type="body" idx="1"/>
          </p:nvPr>
        </p:nvSpPr>
        <p:spPr/>
        <p:txBody>
          <a:bodyPr/>
          <a:lstStyle/>
          <a:p>
            <a:pPr eaLnBrk="1" hangingPunct="1">
              <a:lnSpc>
                <a:spcPct val="80000"/>
              </a:lnSpc>
            </a:pPr>
            <a:r>
              <a:rPr lang="en-US" altLang="en-US" sz="3600" dirty="0">
                <a:solidFill>
                  <a:srgbClr val="000000"/>
                </a:solidFill>
              </a:rPr>
              <a:t>A base class exists in a hierarchical relationship with its derived classes.</a:t>
            </a:r>
          </a:p>
          <a:p>
            <a:pPr eaLnBrk="1" hangingPunct="1">
              <a:lnSpc>
                <a:spcPct val="80000"/>
              </a:lnSpc>
            </a:pPr>
            <a:r>
              <a:rPr lang="en-US" altLang="en-US" sz="3600" dirty="0">
                <a:solidFill>
                  <a:srgbClr val="000000"/>
                </a:solidFill>
              </a:rPr>
              <a:t>Although classes can exist independently, once they’re employed in inheritance relationships, they become affiliated with other classes.</a:t>
            </a:r>
          </a:p>
          <a:p>
            <a:pPr eaLnBrk="1" hangingPunct="1">
              <a:lnSpc>
                <a:spcPct val="80000"/>
              </a:lnSpc>
            </a:pPr>
            <a:r>
              <a:rPr lang="en-US" altLang="en-US" sz="3600" dirty="0">
                <a:solidFill>
                  <a:srgbClr val="000000"/>
                </a:solidFill>
              </a:rPr>
              <a:t>A class becomes either a base class—supplying members to other classes, a derived class—inheriting its members from other classes, or </a:t>
            </a:r>
            <a:r>
              <a:rPr lang="en-US" altLang="en-US" sz="3600" i="1" dirty="0">
                <a:solidFill>
                  <a:srgbClr val="000000"/>
                </a:solidFill>
              </a:rPr>
              <a:t>both</a:t>
            </a:r>
            <a:r>
              <a:rPr lang="en-US" altLang="en-US" sz="3600" dirty="0">
                <a:solidFill>
                  <a:srgbClr val="000000"/>
                </a:solidFill>
              </a:rPr>
              <a:t>.</a:t>
            </a:r>
          </a:p>
        </p:txBody>
      </p:sp>
      <p:sp>
        <p:nvSpPr>
          <p:cNvPr id="2253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39625142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auto">
              <a:spcAft>
                <a:spcPts val="0"/>
              </a:spcAft>
              <a:defRPr/>
            </a:pPr>
            <a:r>
              <a:rPr lang="en-US" sz="2800" dirty="0">
                <a:solidFill>
                  <a:srgbClr val="59D9B3"/>
                </a:solidFill>
              </a:rPr>
              <a:t>11.3.4 </a:t>
            </a:r>
            <a:r>
              <a:rPr lang="en-US" sz="2800" dirty="0">
                <a:solidFill>
                  <a:srgbClr val="33B38C"/>
                </a:solidFill>
                <a:latin typeface="Consolas" panose="020B0609020204030204" pitchFamily="49" charset="0"/>
              </a:rPr>
              <a:t>CommissionEmployee</a:t>
            </a:r>
            <a:r>
              <a:rPr lang="en-US" sz="2800" dirty="0">
                <a:solidFill>
                  <a:srgbClr val="33B38C"/>
                </a:solidFill>
              </a:rPr>
              <a:t>–</a:t>
            </a:r>
            <a:r>
              <a:rPr lang="en-US" sz="2800" dirty="0">
                <a:solidFill>
                  <a:srgbClr val="33B38C"/>
                </a:solidFill>
                <a:latin typeface="Consolas" panose="020B0609020204030204" pitchFamily="49" charset="0"/>
              </a:rPr>
              <a:t>BasePlusCommissionEmployee</a:t>
            </a:r>
            <a:r>
              <a:rPr lang="en-US" sz="2800" dirty="0">
                <a:solidFill>
                  <a:srgbClr val="33B38C"/>
                </a:solidFill>
              </a:rPr>
              <a:t> Inheritance Hierarchy Using </a:t>
            </a:r>
            <a:r>
              <a:rPr lang="en-US" sz="2800" dirty="0">
                <a:solidFill>
                  <a:srgbClr val="33B38C"/>
                </a:solidFill>
                <a:latin typeface="Consolas" panose="020B0609020204030204" pitchFamily="49" charset="0"/>
              </a:rPr>
              <a:t>protected</a:t>
            </a:r>
            <a:r>
              <a:rPr lang="en-US" sz="2800" dirty="0">
                <a:solidFill>
                  <a:srgbClr val="33B38C"/>
                </a:solidFill>
              </a:rPr>
              <a:t> Data (cont.)</a:t>
            </a:r>
          </a:p>
        </p:txBody>
      </p:sp>
      <p:sp>
        <p:nvSpPr>
          <p:cNvPr id="87043" name="Text Placeholder 2"/>
          <p:cNvSpPr>
            <a:spLocks noGrp="1"/>
          </p:cNvSpPr>
          <p:nvPr>
            <p:ph type="body" idx="1"/>
          </p:nvPr>
        </p:nvSpPr>
        <p:spPr>
          <a:xfrm>
            <a:off x="609600" y="1646238"/>
            <a:ext cx="10668000" cy="4525962"/>
          </a:xfrm>
        </p:spPr>
        <p:txBody>
          <a:bodyPr/>
          <a:lstStyle/>
          <a:p>
            <a:pPr marL="109537" indent="0">
              <a:buNone/>
              <a:defRPr/>
            </a:pPr>
            <a:r>
              <a:rPr lang="en-US" sz="3600" b="1" i="1" dirty="0" smtClean="0">
                <a:solidFill>
                  <a:srgbClr val="000000"/>
                </a:solidFill>
              </a:rPr>
              <a:t>Notes on Using </a:t>
            </a:r>
            <a:r>
              <a:rPr lang="en-US" sz="3600" b="1" i="1" dirty="0" smtClean="0">
                <a:solidFill>
                  <a:srgbClr val="000000"/>
                </a:solidFill>
                <a:latin typeface="Consolas" panose="020B0609020204030204" pitchFamily="49" charset="0"/>
              </a:rPr>
              <a:t>protected</a:t>
            </a:r>
            <a:r>
              <a:rPr lang="en-US" sz="3600" b="1" i="1" dirty="0" smtClean="0">
                <a:solidFill>
                  <a:srgbClr val="000000"/>
                </a:solidFill>
              </a:rPr>
              <a:t> Data</a:t>
            </a:r>
          </a:p>
          <a:p>
            <a:pPr eaLnBrk="1" hangingPunct="1">
              <a:defRPr/>
            </a:pPr>
            <a:r>
              <a:rPr lang="en-US" sz="3600" dirty="0" smtClean="0">
                <a:solidFill>
                  <a:srgbClr val="000000"/>
                </a:solidFill>
              </a:rPr>
              <a:t>Inheriting </a:t>
            </a:r>
            <a:r>
              <a:rPr lang="en-US" sz="3600" dirty="0" smtClean="0">
                <a:solidFill>
                  <a:srgbClr val="000000"/>
                </a:solidFill>
                <a:latin typeface="Consolas" panose="020B0609020204030204" pitchFamily="49" charset="0"/>
              </a:rPr>
              <a:t>protected</a:t>
            </a:r>
            <a:r>
              <a:rPr lang="en-US" sz="3600" dirty="0" smtClean="0">
                <a:solidFill>
                  <a:srgbClr val="000000"/>
                </a:solidFill>
              </a:rPr>
              <a:t> data members slightly increases performance, because we can directly access the members without incurring the overhead of calls to </a:t>
            </a:r>
            <a:r>
              <a:rPr lang="en-US" sz="3600" i="1" dirty="0" smtClean="0">
                <a:solidFill>
                  <a:srgbClr val="000000"/>
                </a:solidFill>
              </a:rPr>
              <a:t>set </a:t>
            </a:r>
            <a:r>
              <a:rPr lang="en-US" sz="3600" dirty="0" smtClean="0">
                <a:solidFill>
                  <a:srgbClr val="000000"/>
                </a:solidFill>
              </a:rPr>
              <a:t>or</a:t>
            </a:r>
            <a:r>
              <a:rPr lang="en-US" sz="3600" i="1" dirty="0" smtClean="0">
                <a:solidFill>
                  <a:srgbClr val="000000"/>
                </a:solidFill>
              </a:rPr>
              <a:t> get </a:t>
            </a:r>
            <a:r>
              <a:rPr lang="en-US" sz="3600" dirty="0" smtClean="0">
                <a:solidFill>
                  <a:srgbClr val="000000"/>
                </a:solidFill>
              </a:rPr>
              <a:t>member functions</a:t>
            </a:r>
            <a:r>
              <a:rPr lang="en-US" sz="3600" i="1" dirty="0" smtClean="0">
                <a:solidFill>
                  <a:srgbClr val="000000"/>
                </a:solidFill>
              </a:rPr>
              <a:t>.</a:t>
            </a:r>
          </a:p>
        </p:txBody>
      </p:sp>
      <p:sp>
        <p:nvSpPr>
          <p:cNvPr id="9523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9704007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4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97013"/>
            <a:ext cx="12192000" cy="386238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1640764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auto">
              <a:spcAft>
                <a:spcPts val="0"/>
              </a:spcAft>
              <a:defRPr/>
            </a:pPr>
            <a:r>
              <a:rPr lang="en-US" sz="2800" dirty="0">
                <a:solidFill>
                  <a:srgbClr val="59D9B3"/>
                </a:solidFill>
              </a:rPr>
              <a:t>11.3.4 </a:t>
            </a:r>
            <a:r>
              <a:rPr lang="en-US" sz="2800" dirty="0">
                <a:solidFill>
                  <a:srgbClr val="33B38C"/>
                </a:solidFill>
                <a:latin typeface="Consolas" panose="020B0609020204030204" pitchFamily="49" charset="0"/>
              </a:rPr>
              <a:t>CommissionEmployee</a:t>
            </a:r>
            <a:r>
              <a:rPr lang="en-US" sz="2800" dirty="0">
                <a:solidFill>
                  <a:srgbClr val="33B38C"/>
                </a:solidFill>
              </a:rPr>
              <a:t>–</a:t>
            </a:r>
            <a:r>
              <a:rPr lang="en-US" sz="2800" dirty="0">
                <a:solidFill>
                  <a:srgbClr val="33B38C"/>
                </a:solidFill>
                <a:latin typeface="Consolas" panose="020B0609020204030204" pitchFamily="49" charset="0"/>
              </a:rPr>
              <a:t>BasePlusCommissionEmployee</a:t>
            </a:r>
            <a:r>
              <a:rPr lang="en-US" sz="2800" dirty="0">
                <a:solidFill>
                  <a:srgbClr val="33B38C"/>
                </a:solidFill>
              </a:rPr>
              <a:t> Inheritance Hierarchy Using </a:t>
            </a:r>
            <a:r>
              <a:rPr lang="en-US" sz="2800" dirty="0">
                <a:solidFill>
                  <a:srgbClr val="33B38C"/>
                </a:solidFill>
                <a:latin typeface="Consolas" panose="020B0609020204030204" pitchFamily="49" charset="0"/>
              </a:rPr>
              <a:t>protected</a:t>
            </a:r>
            <a:r>
              <a:rPr lang="en-US" sz="2800" dirty="0">
                <a:solidFill>
                  <a:srgbClr val="33B38C"/>
                </a:solidFill>
              </a:rPr>
              <a:t> Data (cont.)</a:t>
            </a:r>
          </a:p>
        </p:txBody>
      </p:sp>
      <p:sp>
        <p:nvSpPr>
          <p:cNvPr id="83971" name="Text Placeholder 2"/>
          <p:cNvSpPr>
            <a:spLocks noGrp="1"/>
          </p:cNvSpPr>
          <p:nvPr>
            <p:ph type="body" idx="1"/>
          </p:nvPr>
        </p:nvSpPr>
        <p:spPr>
          <a:xfrm>
            <a:off x="609600" y="1570038"/>
            <a:ext cx="10972800" cy="4525962"/>
          </a:xfrm>
        </p:spPr>
        <p:txBody>
          <a:bodyPr/>
          <a:lstStyle/>
          <a:p>
            <a:pPr eaLnBrk="1" hangingPunct="1">
              <a:lnSpc>
                <a:spcPct val="80000"/>
              </a:lnSpc>
            </a:pPr>
            <a:r>
              <a:rPr lang="en-US" altLang="en-US" sz="2800" dirty="0">
                <a:solidFill>
                  <a:srgbClr val="000000"/>
                </a:solidFill>
              </a:rPr>
              <a:t>Using </a:t>
            </a:r>
            <a:r>
              <a:rPr lang="en-US" altLang="en-US" sz="2800" dirty="0">
                <a:solidFill>
                  <a:srgbClr val="000000"/>
                </a:solidFill>
                <a:latin typeface="Consolas" panose="020B0609020204030204" pitchFamily="49" charset="0"/>
              </a:rPr>
              <a:t>protected</a:t>
            </a:r>
            <a:r>
              <a:rPr lang="en-US" altLang="en-US" sz="2800" dirty="0">
                <a:solidFill>
                  <a:srgbClr val="000000"/>
                </a:solidFill>
              </a:rPr>
              <a:t> data members creates two serious problems.</a:t>
            </a:r>
          </a:p>
          <a:p>
            <a:pPr lvl="1" eaLnBrk="1" hangingPunct="1">
              <a:lnSpc>
                <a:spcPct val="80000"/>
              </a:lnSpc>
            </a:pPr>
            <a:r>
              <a:rPr lang="en-US" altLang="en-US" sz="2400" dirty="0">
                <a:solidFill>
                  <a:srgbClr val="000000"/>
                </a:solidFill>
              </a:rPr>
              <a:t>The derived-class object does not have to use a member function to set the value of the base class’s </a:t>
            </a:r>
            <a:r>
              <a:rPr lang="en-US" altLang="en-US" sz="2400" dirty="0">
                <a:solidFill>
                  <a:srgbClr val="000000"/>
                </a:solidFill>
                <a:latin typeface="Consolas" panose="020B0609020204030204" pitchFamily="49" charset="0"/>
              </a:rPr>
              <a:t>protected</a:t>
            </a:r>
            <a:r>
              <a:rPr lang="en-US" altLang="en-US" sz="2400" dirty="0">
                <a:solidFill>
                  <a:srgbClr val="000000"/>
                </a:solidFill>
              </a:rPr>
              <a:t> data member.</a:t>
            </a:r>
          </a:p>
          <a:p>
            <a:pPr lvl="1" eaLnBrk="1" hangingPunct="1">
              <a:lnSpc>
                <a:spcPct val="80000"/>
              </a:lnSpc>
            </a:pPr>
            <a:r>
              <a:rPr lang="en-US" altLang="en-US" sz="2400" dirty="0">
                <a:solidFill>
                  <a:srgbClr val="000000"/>
                </a:solidFill>
              </a:rPr>
              <a:t>Derived-class member functions are more likely to be written so that they depend on the base-class implementation. Derived classes should depend only on the base-class services (i.e., non-</a:t>
            </a:r>
            <a:r>
              <a:rPr lang="en-US" altLang="en-US" sz="2400" dirty="0">
                <a:solidFill>
                  <a:srgbClr val="000000"/>
                </a:solidFill>
                <a:latin typeface="Consolas" panose="020B0609020204030204" pitchFamily="49" charset="0"/>
              </a:rPr>
              <a:t>private</a:t>
            </a:r>
            <a:r>
              <a:rPr lang="en-US" altLang="en-US" sz="2400" dirty="0">
                <a:solidFill>
                  <a:srgbClr val="000000"/>
                </a:solidFill>
              </a:rPr>
              <a:t> member functions) and not on the base-class implementation.</a:t>
            </a:r>
          </a:p>
          <a:p>
            <a:pPr eaLnBrk="1" hangingPunct="1">
              <a:lnSpc>
                <a:spcPct val="80000"/>
              </a:lnSpc>
            </a:pPr>
            <a:r>
              <a:rPr lang="en-US" altLang="en-US" sz="2800" dirty="0">
                <a:solidFill>
                  <a:srgbClr val="000000"/>
                </a:solidFill>
              </a:rPr>
              <a:t>With </a:t>
            </a:r>
            <a:r>
              <a:rPr lang="en-US" altLang="en-US" sz="2800" dirty="0">
                <a:solidFill>
                  <a:srgbClr val="000000"/>
                </a:solidFill>
                <a:latin typeface="Consolas" panose="020B0609020204030204" pitchFamily="49" charset="0"/>
              </a:rPr>
              <a:t>protected</a:t>
            </a:r>
            <a:r>
              <a:rPr lang="en-US" altLang="en-US" sz="2800" dirty="0">
                <a:solidFill>
                  <a:srgbClr val="000000"/>
                </a:solidFill>
              </a:rPr>
              <a:t> data members in the base class, if the base-class implementation changes, we may need to modify all derived classes of that base class.</a:t>
            </a:r>
          </a:p>
          <a:p>
            <a:pPr eaLnBrk="1" hangingPunct="1">
              <a:lnSpc>
                <a:spcPct val="80000"/>
              </a:lnSpc>
            </a:pPr>
            <a:r>
              <a:rPr lang="en-US" altLang="en-US" sz="2800" dirty="0">
                <a:solidFill>
                  <a:srgbClr val="000000"/>
                </a:solidFill>
              </a:rPr>
              <a:t>Such software is said to be </a:t>
            </a:r>
            <a:r>
              <a:rPr lang="en-US" altLang="en-US" sz="2800" dirty="0">
                <a:solidFill>
                  <a:srgbClr val="0000FF"/>
                </a:solidFill>
              </a:rPr>
              <a:t>fragile</a:t>
            </a:r>
            <a:r>
              <a:rPr lang="en-US" altLang="en-US" sz="2800" dirty="0">
                <a:solidFill>
                  <a:srgbClr val="000000"/>
                </a:solidFill>
              </a:rPr>
              <a:t> or </a:t>
            </a:r>
            <a:r>
              <a:rPr lang="en-US" altLang="en-US" sz="2800" dirty="0">
                <a:solidFill>
                  <a:srgbClr val="0000FF"/>
                </a:solidFill>
              </a:rPr>
              <a:t>brittle</a:t>
            </a:r>
            <a:r>
              <a:rPr lang="en-US" altLang="en-US" sz="2800" dirty="0">
                <a:solidFill>
                  <a:srgbClr val="000000"/>
                </a:solidFill>
              </a:rPr>
              <a:t>, because a small change in the base class can “break” derived-class implementation.</a:t>
            </a:r>
          </a:p>
        </p:txBody>
      </p:sp>
      <p:sp>
        <p:nvSpPr>
          <p:cNvPr id="9626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38871819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4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17650"/>
            <a:ext cx="12192000" cy="38211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3893272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4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4950"/>
            <a:ext cx="12192000" cy="38481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9708454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59D9B3"/>
                </a:solidFill>
              </a:rPr>
              <a:t>11.3.5 </a:t>
            </a:r>
            <a:r>
              <a:rPr lang="en-US" dirty="0" smtClean="0">
                <a:solidFill>
                  <a:srgbClr val="33B38C"/>
                </a:solidFill>
                <a:latin typeface="Consolas" panose="020B0609020204030204" pitchFamily="49" charset="0"/>
              </a:rPr>
              <a:t>CommissionEmployee</a:t>
            </a:r>
            <a:r>
              <a:rPr lang="en-US" dirty="0" smtClean="0">
                <a:solidFill>
                  <a:srgbClr val="33B38C"/>
                </a:solidFill>
              </a:rPr>
              <a:t>–</a:t>
            </a:r>
            <a:r>
              <a:rPr lang="en-US" dirty="0" smtClean="0">
                <a:solidFill>
                  <a:srgbClr val="33B38C"/>
                </a:solidFill>
                <a:latin typeface="Consolas" panose="020B0609020204030204" pitchFamily="49" charset="0"/>
              </a:rPr>
              <a:t>BasePlusCommissionEmployee</a:t>
            </a:r>
            <a:r>
              <a:rPr lang="en-US" dirty="0" smtClean="0">
                <a:solidFill>
                  <a:srgbClr val="33B38C"/>
                </a:solidFill>
              </a:rPr>
              <a:t> Inheritance Hierarchy Using </a:t>
            </a:r>
            <a:r>
              <a:rPr lang="en-US" dirty="0" smtClean="0">
                <a:solidFill>
                  <a:srgbClr val="33B38C"/>
                </a:solidFill>
                <a:latin typeface="Consolas" panose="020B0609020204030204" pitchFamily="49" charset="0"/>
              </a:rPr>
              <a:t>private</a:t>
            </a:r>
            <a:r>
              <a:rPr lang="en-US" dirty="0" smtClean="0">
                <a:solidFill>
                  <a:srgbClr val="33B38C"/>
                </a:solidFill>
              </a:rPr>
              <a:t> Data</a:t>
            </a:r>
          </a:p>
        </p:txBody>
      </p:sp>
      <p:sp>
        <p:nvSpPr>
          <p:cNvPr id="87043" name="Text Placeholder 2"/>
          <p:cNvSpPr>
            <a:spLocks noGrp="1"/>
          </p:cNvSpPr>
          <p:nvPr>
            <p:ph type="body" idx="1"/>
          </p:nvPr>
        </p:nvSpPr>
        <p:spPr>
          <a:xfrm>
            <a:off x="609599" y="1646238"/>
            <a:ext cx="10919883" cy="4525962"/>
          </a:xfrm>
        </p:spPr>
        <p:txBody>
          <a:bodyPr/>
          <a:lstStyle/>
          <a:p>
            <a:pPr eaLnBrk="1" hangingPunct="1">
              <a:spcBef>
                <a:spcPct val="0"/>
              </a:spcBef>
            </a:pPr>
            <a:r>
              <a:rPr lang="en-US" altLang="en-US" dirty="0" smtClean="0">
                <a:solidFill>
                  <a:srgbClr val="000000"/>
                </a:solidFill>
              </a:rPr>
              <a:t>We now reexamine our hierarchy once more, this time using the best software engineering practices.</a:t>
            </a:r>
          </a:p>
          <a:p>
            <a:pPr eaLnBrk="1" hangingPunct="1">
              <a:spcBef>
                <a:spcPct val="0"/>
              </a:spcBef>
            </a:pPr>
            <a:r>
              <a:rPr lang="en-US" altLang="en-US" dirty="0" smtClean="0">
                <a:solidFill>
                  <a:srgbClr val="000000"/>
                </a:solidFill>
              </a:rPr>
              <a:t>Class </a:t>
            </a:r>
            <a:r>
              <a:rPr lang="en-US" altLang="en-US" dirty="0" err="1" smtClean="0">
                <a:solidFill>
                  <a:srgbClr val="000000"/>
                </a:solidFill>
                <a:latin typeface="Consolas" panose="020B0609020204030204" pitchFamily="49" charset="0"/>
              </a:rPr>
              <a:t>CommissionEmployee</a:t>
            </a:r>
            <a:r>
              <a:rPr lang="en-US" altLang="en-US" dirty="0" smtClean="0">
                <a:solidFill>
                  <a:srgbClr val="000000"/>
                </a:solidFill>
              </a:rPr>
              <a:t> now declares data members </a:t>
            </a:r>
            <a:r>
              <a:rPr lang="en-US" altLang="en-US" dirty="0" err="1" smtClean="0">
                <a:solidFill>
                  <a:srgbClr val="000000"/>
                </a:solidFill>
                <a:latin typeface="Consolas" panose="020B0609020204030204" pitchFamily="49" charset="0"/>
              </a:rPr>
              <a:t>firstName</a:t>
            </a:r>
            <a:r>
              <a:rPr lang="en-US" altLang="en-US" dirty="0" smtClean="0">
                <a:solidFill>
                  <a:srgbClr val="000000"/>
                </a:solidFill>
              </a:rPr>
              <a:t>, </a:t>
            </a:r>
            <a:r>
              <a:rPr lang="en-US" altLang="en-US" dirty="0" err="1" smtClean="0">
                <a:solidFill>
                  <a:srgbClr val="000000"/>
                </a:solidFill>
                <a:latin typeface="Consolas" panose="020B0609020204030204" pitchFamily="49" charset="0"/>
              </a:rPr>
              <a:t>lastName</a:t>
            </a:r>
            <a:r>
              <a:rPr lang="en-US" altLang="en-US" dirty="0" smtClean="0">
                <a:solidFill>
                  <a:srgbClr val="000000"/>
                </a:solidFill>
              </a:rPr>
              <a:t>, </a:t>
            </a:r>
            <a:r>
              <a:rPr lang="en-US" altLang="en-US" dirty="0" err="1" smtClean="0">
                <a:solidFill>
                  <a:srgbClr val="000000"/>
                </a:solidFill>
                <a:latin typeface="Consolas" panose="020B0609020204030204" pitchFamily="49" charset="0"/>
              </a:rPr>
              <a:t>socialSecurityNumber</a:t>
            </a:r>
            <a:r>
              <a:rPr lang="en-US" altLang="en-US" dirty="0" smtClean="0">
                <a:solidFill>
                  <a:srgbClr val="000000"/>
                </a:solidFill>
              </a:rPr>
              <a:t>, </a:t>
            </a:r>
            <a:r>
              <a:rPr lang="en-US" altLang="en-US" dirty="0" err="1" smtClean="0">
                <a:solidFill>
                  <a:srgbClr val="000000"/>
                </a:solidFill>
                <a:latin typeface="Consolas" panose="020B0609020204030204" pitchFamily="49" charset="0"/>
              </a:rPr>
              <a:t>grossSales</a:t>
            </a:r>
            <a:r>
              <a:rPr lang="en-US" altLang="en-US" dirty="0" smtClean="0">
                <a:solidFill>
                  <a:srgbClr val="000000"/>
                </a:solidFill>
              </a:rPr>
              <a:t> and </a:t>
            </a:r>
            <a:r>
              <a:rPr lang="en-US" altLang="en-US" dirty="0" err="1" smtClean="0">
                <a:solidFill>
                  <a:srgbClr val="000000"/>
                </a:solidFill>
                <a:latin typeface="Consolas" panose="020B0609020204030204" pitchFamily="49" charset="0"/>
              </a:rPr>
              <a:t>commissionRate</a:t>
            </a:r>
            <a:r>
              <a:rPr lang="en-US" altLang="en-US" dirty="0" smtClean="0">
                <a:solidFill>
                  <a:srgbClr val="000000"/>
                </a:solidFill>
              </a:rPr>
              <a:t> as </a:t>
            </a:r>
            <a:r>
              <a:rPr lang="en-US" altLang="en-US" dirty="0" smtClean="0">
                <a:solidFill>
                  <a:srgbClr val="000000"/>
                </a:solidFill>
                <a:latin typeface="Consolas" panose="020B0609020204030204" pitchFamily="49" charset="0"/>
              </a:rPr>
              <a:t>private</a:t>
            </a:r>
            <a:r>
              <a:rPr lang="en-US" altLang="en-US" dirty="0" smtClean="0">
                <a:solidFill>
                  <a:srgbClr val="000000"/>
                </a:solidFill>
              </a:rPr>
              <a:t> (as shown previously in lines </a:t>
            </a:r>
            <a:r>
              <a:rPr lang="en-US" altLang="en-US" dirty="0" smtClean="0">
                <a:solidFill>
                  <a:srgbClr val="000000"/>
                </a:solidFill>
              </a:rPr>
              <a:t>31–35 </a:t>
            </a:r>
            <a:r>
              <a:rPr lang="en-US" altLang="en-US" dirty="0" smtClean="0">
                <a:solidFill>
                  <a:srgbClr val="000000"/>
                </a:solidFill>
              </a:rPr>
              <a:t>of Fig. 11.4). </a:t>
            </a:r>
          </a:p>
        </p:txBody>
      </p:sp>
      <p:sp>
        <p:nvSpPr>
          <p:cNvPr id="10035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25532391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auto">
              <a:spcAft>
                <a:spcPts val="0"/>
              </a:spcAft>
              <a:defRPr/>
            </a:pPr>
            <a:r>
              <a:rPr lang="en-US" sz="2800" dirty="0">
                <a:solidFill>
                  <a:srgbClr val="59D9B3"/>
                </a:solidFill>
              </a:rPr>
              <a:t>11.3.5 </a:t>
            </a:r>
            <a:r>
              <a:rPr lang="en-US" sz="2800" dirty="0">
                <a:solidFill>
                  <a:srgbClr val="33B38C"/>
                </a:solidFill>
                <a:latin typeface="Consolas" panose="020B0609020204030204" pitchFamily="49" charset="0"/>
              </a:rPr>
              <a:t>CommissionEmployee</a:t>
            </a:r>
            <a:r>
              <a:rPr lang="en-US" sz="2800" dirty="0">
                <a:solidFill>
                  <a:srgbClr val="33B38C"/>
                </a:solidFill>
              </a:rPr>
              <a:t>–</a:t>
            </a:r>
            <a:r>
              <a:rPr lang="en-US" sz="2800" dirty="0">
                <a:solidFill>
                  <a:srgbClr val="33B38C"/>
                </a:solidFill>
                <a:latin typeface="Consolas" panose="020B0609020204030204" pitchFamily="49" charset="0"/>
              </a:rPr>
              <a:t>BasePlusCommissionEmployee</a:t>
            </a:r>
            <a:r>
              <a:rPr lang="en-US" sz="2800" dirty="0">
                <a:solidFill>
                  <a:srgbClr val="33B38C"/>
                </a:solidFill>
              </a:rPr>
              <a:t> Inheritance Hierarchy Using </a:t>
            </a:r>
            <a:r>
              <a:rPr lang="en-US" sz="2800" dirty="0">
                <a:solidFill>
                  <a:srgbClr val="33B38C"/>
                </a:solidFill>
                <a:latin typeface="Consolas" panose="020B0609020204030204" pitchFamily="49" charset="0"/>
              </a:rPr>
              <a:t>private</a:t>
            </a:r>
            <a:r>
              <a:rPr lang="en-US" sz="2800" dirty="0">
                <a:solidFill>
                  <a:srgbClr val="33B38C"/>
                </a:solidFill>
              </a:rPr>
              <a:t> Data (cont.)</a:t>
            </a:r>
          </a:p>
        </p:txBody>
      </p:sp>
      <p:sp>
        <p:nvSpPr>
          <p:cNvPr id="93187" name="Text Placeholder 2"/>
          <p:cNvSpPr>
            <a:spLocks noGrp="1"/>
          </p:cNvSpPr>
          <p:nvPr>
            <p:ph type="body" idx="1"/>
          </p:nvPr>
        </p:nvSpPr>
        <p:spPr/>
        <p:txBody>
          <a:bodyPr/>
          <a:lstStyle/>
          <a:p>
            <a:pPr marL="109537" indent="0">
              <a:buNone/>
              <a:defRPr/>
            </a:pPr>
            <a:r>
              <a:rPr lang="en-US" sz="2400" b="1" i="1" dirty="0">
                <a:solidFill>
                  <a:srgbClr val="000000"/>
                </a:solidFill>
              </a:rPr>
              <a:t>Changes to Class </a:t>
            </a:r>
            <a:r>
              <a:rPr lang="en-US" sz="2400" b="1" i="1" dirty="0">
                <a:solidFill>
                  <a:srgbClr val="000000"/>
                </a:solidFill>
                <a:latin typeface="Consolas" panose="020B0609020204030204" pitchFamily="49" charset="0"/>
              </a:rPr>
              <a:t>CommissionEmployee</a:t>
            </a:r>
            <a:r>
              <a:rPr lang="en-US" sz="2400" b="1" i="1" dirty="0">
                <a:solidFill>
                  <a:srgbClr val="000000"/>
                </a:solidFill>
              </a:rPr>
              <a:t>’s Member Function Definitions</a:t>
            </a:r>
          </a:p>
          <a:p>
            <a:pPr eaLnBrk="1" hangingPunct="1">
              <a:defRPr/>
            </a:pPr>
            <a:r>
              <a:rPr lang="en-US" sz="2400" dirty="0">
                <a:solidFill>
                  <a:srgbClr val="000000"/>
                </a:solidFill>
              </a:rPr>
              <a:t>In the </a:t>
            </a:r>
            <a:r>
              <a:rPr lang="en-US" sz="2400" dirty="0">
                <a:solidFill>
                  <a:srgbClr val="000000"/>
                </a:solidFill>
                <a:latin typeface="Consolas" panose="020B0609020204030204" pitchFamily="49" charset="0"/>
              </a:rPr>
              <a:t>CommissionEmployee</a:t>
            </a:r>
            <a:r>
              <a:rPr lang="en-US" sz="2400" dirty="0">
                <a:solidFill>
                  <a:srgbClr val="000000"/>
                </a:solidFill>
              </a:rPr>
              <a:t> constructor implementation (Fig. </a:t>
            </a:r>
            <a:r>
              <a:rPr lang="en-US" sz="2400" dirty="0">
                <a:solidFill>
                  <a:srgbClr val="000000"/>
                </a:solidFill>
              </a:rPr>
              <a:t>11.14, lines </a:t>
            </a:r>
            <a:r>
              <a:rPr lang="en-US" sz="2400" dirty="0" smtClean="0">
                <a:solidFill>
                  <a:srgbClr val="000000"/>
                </a:solidFill>
              </a:rPr>
              <a:t>10–15), </a:t>
            </a:r>
            <a:r>
              <a:rPr lang="en-US" sz="2400" dirty="0">
                <a:solidFill>
                  <a:srgbClr val="000000"/>
                </a:solidFill>
              </a:rPr>
              <a:t>we use member initializers (line 12) to set the values of members </a:t>
            </a:r>
            <a:r>
              <a:rPr lang="en-US" sz="2400" dirty="0">
                <a:solidFill>
                  <a:srgbClr val="000000"/>
                </a:solidFill>
                <a:latin typeface="Consolas" panose="020B0609020204030204" pitchFamily="49" charset="0"/>
              </a:rPr>
              <a:t>firstName</a:t>
            </a:r>
            <a:r>
              <a:rPr lang="en-US" sz="2400" dirty="0">
                <a:solidFill>
                  <a:srgbClr val="000000"/>
                </a:solidFill>
              </a:rPr>
              <a:t>, </a:t>
            </a:r>
            <a:r>
              <a:rPr lang="en-US" sz="2400" dirty="0">
                <a:solidFill>
                  <a:srgbClr val="000000"/>
                </a:solidFill>
                <a:latin typeface="Consolas" panose="020B0609020204030204" pitchFamily="49" charset="0"/>
              </a:rPr>
              <a:t>lastName</a:t>
            </a:r>
            <a:r>
              <a:rPr lang="en-US" sz="2400" dirty="0">
                <a:solidFill>
                  <a:srgbClr val="000000"/>
                </a:solidFill>
              </a:rPr>
              <a:t> and </a:t>
            </a:r>
            <a:r>
              <a:rPr lang="en-US" sz="2400" dirty="0">
                <a:solidFill>
                  <a:srgbClr val="000000"/>
                </a:solidFill>
                <a:latin typeface="Consolas" panose="020B0609020204030204" pitchFamily="49" charset="0"/>
              </a:rPr>
              <a:t>socialSecurityNumber</a:t>
            </a:r>
            <a:r>
              <a:rPr lang="en-US" sz="2400" dirty="0">
                <a:solidFill>
                  <a:srgbClr val="000000"/>
                </a:solidFill>
              </a:rPr>
              <a:t>.</a:t>
            </a:r>
          </a:p>
          <a:p>
            <a:pPr>
              <a:defRPr/>
            </a:pPr>
            <a:r>
              <a:rPr lang="en-US" sz="2400" dirty="0">
                <a:solidFill>
                  <a:srgbClr val="000000"/>
                </a:solidFill>
              </a:rPr>
              <a:t>Though we do not do so here</a:t>
            </a:r>
            <a:r>
              <a:rPr lang="en-US" sz="2400" dirty="0" smtClean="0">
                <a:solidFill>
                  <a:srgbClr val="000000"/>
                </a:solidFill>
              </a:rPr>
              <a:t>, derived-class </a:t>
            </a:r>
            <a:r>
              <a:rPr lang="en-US" sz="2400" dirty="0">
                <a:solidFill>
                  <a:srgbClr val="000000"/>
                </a:solidFill>
                <a:latin typeface="Consolas" panose="020B0609020204030204" pitchFamily="49" charset="0"/>
              </a:rPr>
              <a:t>BasePlusCommissionEmployee</a:t>
            </a:r>
            <a:r>
              <a:rPr lang="en-US" sz="2400" dirty="0">
                <a:solidFill>
                  <a:srgbClr val="000000"/>
                </a:solidFill>
              </a:rPr>
              <a:t> (Fig. 11.15) can invoke non-</a:t>
            </a:r>
            <a:r>
              <a:rPr lang="en-US" sz="2400" dirty="0">
                <a:solidFill>
                  <a:srgbClr val="000000"/>
                </a:solidFill>
                <a:latin typeface="Consolas" panose="020B0609020204030204" pitchFamily="49" charset="0"/>
              </a:rPr>
              <a:t>private</a:t>
            </a:r>
            <a:r>
              <a:rPr lang="en-US" sz="2400" dirty="0">
                <a:solidFill>
                  <a:srgbClr val="000000"/>
                </a:solidFill>
              </a:rPr>
              <a:t> base-class member functions (</a:t>
            </a:r>
            <a:r>
              <a:rPr lang="en-US" sz="2400" dirty="0">
                <a:solidFill>
                  <a:srgbClr val="000000"/>
                </a:solidFill>
                <a:latin typeface="Consolas" panose="020B0609020204030204" pitchFamily="49" charset="0"/>
              </a:rPr>
              <a:t>setFirstName</a:t>
            </a:r>
            <a:r>
              <a:rPr lang="en-US" sz="2400" dirty="0">
                <a:solidFill>
                  <a:srgbClr val="000000"/>
                </a:solidFill>
              </a:rPr>
              <a:t>, </a:t>
            </a:r>
            <a:r>
              <a:rPr lang="en-US" sz="2400" dirty="0">
                <a:solidFill>
                  <a:srgbClr val="000000"/>
                </a:solidFill>
                <a:latin typeface="Consolas" panose="020B0609020204030204" pitchFamily="49" charset="0"/>
              </a:rPr>
              <a:t>getFirstName</a:t>
            </a:r>
            <a:r>
              <a:rPr lang="en-US" sz="2400" dirty="0">
                <a:solidFill>
                  <a:srgbClr val="000000"/>
                </a:solidFill>
              </a:rPr>
              <a:t>, </a:t>
            </a:r>
            <a:r>
              <a:rPr lang="en-US" sz="2400" dirty="0">
                <a:solidFill>
                  <a:srgbClr val="000000"/>
                </a:solidFill>
                <a:latin typeface="Consolas" panose="020B0609020204030204" pitchFamily="49" charset="0"/>
              </a:rPr>
              <a:t>setLastName</a:t>
            </a:r>
            <a:r>
              <a:rPr lang="en-US" sz="2400" dirty="0">
                <a:solidFill>
                  <a:srgbClr val="000000"/>
                </a:solidFill>
              </a:rPr>
              <a:t>, </a:t>
            </a:r>
            <a:r>
              <a:rPr lang="en-US" sz="2400" dirty="0">
                <a:solidFill>
                  <a:srgbClr val="000000"/>
                </a:solidFill>
                <a:latin typeface="Consolas" panose="020B0609020204030204" pitchFamily="49" charset="0"/>
              </a:rPr>
              <a:t>getLastName</a:t>
            </a:r>
            <a:r>
              <a:rPr lang="en-US" sz="2400" dirty="0">
                <a:solidFill>
                  <a:srgbClr val="000000"/>
                </a:solidFill>
              </a:rPr>
              <a:t>, </a:t>
            </a:r>
            <a:r>
              <a:rPr lang="en-US" sz="2400" dirty="0">
                <a:solidFill>
                  <a:srgbClr val="000000"/>
                </a:solidFill>
                <a:latin typeface="Consolas" panose="020B0609020204030204" pitchFamily="49" charset="0"/>
              </a:rPr>
              <a:t>setSocialSecurityNumber</a:t>
            </a:r>
            <a:r>
              <a:rPr lang="en-US" sz="2400" dirty="0">
                <a:solidFill>
                  <a:srgbClr val="000000"/>
                </a:solidFill>
              </a:rPr>
              <a:t> and </a:t>
            </a:r>
            <a:r>
              <a:rPr lang="en-US" sz="2400" dirty="0">
                <a:solidFill>
                  <a:srgbClr val="000000"/>
                </a:solidFill>
                <a:latin typeface="Consolas" panose="020B0609020204030204" pitchFamily="49" charset="0"/>
              </a:rPr>
              <a:t>getSocialSecurityNumber</a:t>
            </a:r>
            <a:r>
              <a:rPr lang="en-US" sz="2400" dirty="0">
                <a:solidFill>
                  <a:srgbClr val="000000"/>
                </a:solidFill>
              </a:rPr>
              <a:t>) to manipulate these data members, , as can any client code of class </a:t>
            </a:r>
            <a:r>
              <a:rPr lang="en-US" sz="2400" dirty="0" err="1">
                <a:solidFill>
                  <a:srgbClr val="000000"/>
                </a:solidFill>
                <a:latin typeface="Consolas" panose="020B0609020204030204" pitchFamily="49" charset="0"/>
              </a:rPr>
              <a:t>BasePlusCommissionEmployee</a:t>
            </a:r>
            <a:r>
              <a:rPr lang="en-US" sz="2400" dirty="0">
                <a:solidFill>
                  <a:srgbClr val="000000"/>
                </a:solidFill>
              </a:rPr>
              <a:t> </a:t>
            </a:r>
            <a:r>
              <a:rPr lang="en-US" sz="2400" dirty="0" smtClean="0">
                <a:solidFill>
                  <a:srgbClr val="000000"/>
                </a:solidFill>
              </a:rPr>
              <a:t>(</a:t>
            </a:r>
            <a:r>
              <a:rPr lang="en-US" sz="2400" dirty="0">
                <a:solidFill>
                  <a:srgbClr val="000000"/>
                </a:solidFill>
              </a:rPr>
              <a:t>such as </a:t>
            </a:r>
            <a:r>
              <a:rPr lang="en-US" sz="2400" dirty="0">
                <a:solidFill>
                  <a:srgbClr val="000000"/>
                </a:solidFill>
                <a:latin typeface="Consolas" panose="020B0609020204030204" pitchFamily="49" charset="0"/>
              </a:rPr>
              <a:t>main</a:t>
            </a:r>
            <a:r>
              <a:rPr lang="en-US" sz="2400" dirty="0">
                <a:solidFill>
                  <a:srgbClr val="000000"/>
                </a:solidFill>
              </a:rPr>
              <a:t>).</a:t>
            </a:r>
          </a:p>
          <a:p>
            <a:pPr eaLnBrk="1" hangingPunct="1">
              <a:defRPr/>
            </a:pPr>
            <a:endParaRPr lang="en-US" sz="2400" dirty="0">
              <a:solidFill>
                <a:srgbClr val="000000"/>
              </a:solidFill>
            </a:endParaRPr>
          </a:p>
        </p:txBody>
      </p:sp>
      <p:sp>
        <p:nvSpPr>
          <p:cNvPr id="10342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41172653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4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71538" y="0"/>
            <a:ext cx="1044892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7867712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4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87375"/>
            <a:ext cx="12192000" cy="56832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2495919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4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55688" y="0"/>
            <a:ext cx="1007903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329998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0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49238"/>
            <a:ext cx="12192000" cy="635952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2259059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5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71538" y="0"/>
            <a:ext cx="1044892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8865607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5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33425"/>
            <a:ext cx="12192000" cy="53911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2962456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5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96875"/>
            <a:ext cx="12192000" cy="60642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196098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auto">
              <a:spcAft>
                <a:spcPts val="0"/>
              </a:spcAft>
              <a:defRPr/>
            </a:pPr>
            <a:r>
              <a:rPr lang="en-US" sz="2800" dirty="0">
                <a:solidFill>
                  <a:srgbClr val="59D9B3"/>
                </a:solidFill>
              </a:rPr>
              <a:t>11.3.5 </a:t>
            </a:r>
            <a:r>
              <a:rPr lang="en-US" sz="2800" dirty="0">
                <a:solidFill>
                  <a:srgbClr val="33B38C"/>
                </a:solidFill>
                <a:latin typeface="Consolas" panose="020B0609020204030204" pitchFamily="49" charset="0"/>
              </a:rPr>
              <a:t>CommissionEmployee</a:t>
            </a:r>
            <a:r>
              <a:rPr lang="en-US" sz="2800" dirty="0">
                <a:solidFill>
                  <a:srgbClr val="33B38C"/>
                </a:solidFill>
              </a:rPr>
              <a:t>–</a:t>
            </a:r>
            <a:r>
              <a:rPr lang="en-US" sz="2800" dirty="0">
                <a:solidFill>
                  <a:srgbClr val="33B38C"/>
                </a:solidFill>
                <a:latin typeface="Consolas" panose="020B0609020204030204" pitchFamily="49" charset="0"/>
              </a:rPr>
              <a:t>BasePlusCommissionEmployee</a:t>
            </a:r>
            <a:r>
              <a:rPr lang="en-US" sz="2800" dirty="0">
                <a:solidFill>
                  <a:srgbClr val="33B38C"/>
                </a:solidFill>
              </a:rPr>
              <a:t> Inheritance Hierarchy Using </a:t>
            </a:r>
            <a:r>
              <a:rPr lang="en-US" sz="2800" dirty="0">
                <a:solidFill>
                  <a:srgbClr val="33B38C"/>
                </a:solidFill>
                <a:latin typeface="Consolas" panose="020B0609020204030204" pitchFamily="49" charset="0"/>
              </a:rPr>
              <a:t>private</a:t>
            </a:r>
            <a:r>
              <a:rPr lang="en-US" sz="2800" dirty="0">
                <a:solidFill>
                  <a:srgbClr val="33B38C"/>
                </a:solidFill>
              </a:rPr>
              <a:t> Data (cont.)</a:t>
            </a:r>
          </a:p>
        </p:txBody>
      </p:sp>
      <p:sp>
        <p:nvSpPr>
          <p:cNvPr id="101379" name="Text Placeholder 2"/>
          <p:cNvSpPr>
            <a:spLocks noGrp="1"/>
          </p:cNvSpPr>
          <p:nvPr>
            <p:ph type="body" idx="1"/>
          </p:nvPr>
        </p:nvSpPr>
        <p:spPr/>
        <p:txBody>
          <a:bodyPr/>
          <a:lstStyle/>
          <a:p>
            <a:pPr marL="109537" indent="0">
              <a:buNone/>
              <a:defRPr/>
            </a:pPr>
            <a:r>
              <a:rPr lang="en-US" b="1" i="1" dirty="0" smtClean="0">
                <a:solidFill>
                  <a:srgbClr val="000000"/>
                </a:solidFill>
              </a:rPr>
              <a:t>Changes to Class </a:t>
            </a:r>
            <a:r>
              <a:rPr lang="en-US" b="1" i="1" dirty="0" smtClean="0">
                <a:solidFill>
                  <a:srgbClr val="000000"/>
                </a:solidFill>
                <a:latin typeface="Consolas" panose="020B0609020204030204" pitchFamily="49" charset="0"/>
              </a:rPr>
              <a:t>BasePlusCommissionEmployee</a:t>
            </a:r>
            <a:r>
              <a:rPr lang="en-US" b="1" i="1" dirty="0" smtClean="0">
                <a:solidFill>
                  <a:srgbClr val="000000"/>
                </a:solidFill>
              </a:rPr>
              <a:t>’s Member Function Definitions</a:t>
            </a:r>
          </a:p>
          <a:p>
            <a:pPr eaLnBrk="1" hangingPunct="1">
              <a:defRPr/>
            </a:pPr>
            <a:r>
              <a:rPr lang="en-US" dirty="0" smtClean="0">
                <a:solidFill>
                  <a:srgbClr val="000000"/>
                </a:solidFill>
              </a:rPr>
              <a:t>Class </a:t>
            </a:r>
            <a:r>
              <a:rPr lang="en-US" dirty="0" smtClean="0">
                <a:solidFill>
                  <a:srgbClr val="000000"/>
                </a:solidFill>
                <a:latin typeface="Consolas" panose="020B0609020204030204" pitchFamily="49" charset="0"/>
              </a:rPr>
              <a:t>BasePlusCommissionEmployee</a:t>
            </a:r>
            <a:r>
              <a:rPr lang="en-US" dirty="0" smtClean="0">
                <a:solidFill>
                  <a:srgbClr val="000000"/>
                </a:solidFill>
              </a:rPr>
              <a:t> has several changes to its member-function implementations (Fig. 11.15) that distinguish it from the previous version of the class (Figs. 11.10–11.11).</a:t>
            </a:r>
          </a:p>
          <a:p>
            <a:pPr eaLnBrk="1" hangingPunct="1">
              <a:defRPr/>
            </a:pPr>
            <a:r>
              <a:rPr lang="en-US" dirty="0" smtClean="0">
                <a:solidFill>
                  <a:srgbClr val="000000"/>
                </a:solidFill>
              </a:rPr>
              <a:t>Member functions </a:t>
            </a:r>
            <a:r>
              <a:rPr lang="en-US" dirty="0" smtClean="0">
                <a:solidFill>
                  <a:srgbClr val="000000"/>
                </a:solidFill>
                <a:latin typeface="Consolas" panose="020B0609020204030204" pitchFamily="49" charset="0"/>
              </a:rPr>
              <a:t>earnings</a:t>
            </a:r>
            <a:r>
              <a:rPr lang="en-US" dirty="0" smtClean="0">
                <a:solidFill>
                  <a:srgbClr val="000000"/>
                </a:solidFill>
              </a:rPr>
              <a:t> (Fig. </a:t>
            </a:r>
            <a:r>
              <a:rPr lang="en-US" dirty="0" smtClean="0">
                <a:solidFill>
                  <a:srgbClr val="000000"/>
                </a:solidFill>
              </a:rPr>
              <a:t>11.15, lines </a:t>
            </a:r>
            <a:r>
              <a:rPr lang="en-US" dirty="0" smtClean="0">
                <a:solidFill>
                  <a:srgbClr val="000000"/>
                </a:solidFill>
              </a:rPr>
              <a:t>32–34) </a:t>
            </a:r>
            <a:r>
              <a:rPr lang="en-US" dirty="0" smtClean="0">
                <a:solidFill>
                  <a:srgbClr val="000000"/>
                </a:solidFill>
              </a:rPr>
              <a:t>and </a:t>
            </a:r>
            <a:r>
              <a:rPr lang="en-US" dirty="0" err="1" smtClean="0">
                <a:solidFill>
                  <a:srgbClr val="000000"/>
                </a:solidFill>
                <a:latin typeface="Consolas" panose="020B0609020204030204" pitchFamily="49" charset="0"/>
              </a:rPr>
              <a:t>toString</a:t>
            </a:r>
            <a:r>
              <a:rPr lang="en-US" dirty="0" smtClean="0">
                <a:solidFill>
                  <a:srgbClr val="000000"/>
                </a:solidFill>
              </a:rPr>
              <a:t> </a:t>
            </a:r>
            <a:r>
              <a:rPr lang="en-US" dirty="0" smtClean="0">
                <a:solidFill>
                  <a:srgbClr val="000000"/>
                </a:solidFill>
              </a:rPr>
              <a:t>(lines </a:t>
            </a:r>
            <a:r>
              <a:rPr lang="en-US" dirty="0" smtClean="0">
                <a:solidFill>
                  <a:srgbClr val="000000"/>
                </a:solidFill>
              </a:rPr>
              <a:t>37–42) </a:t>
            </a:r>
            <a:r>
              <a:rPr lang="en-US" dirty="0" smtClean="0">
                <a:solidFill>
                  <a:srgbClr val="000000"/>
                </a:solidFill>
              </a:rPr>
              <a:t>each invoke </a:t>
            </a:r>
            <a:r>
              <a:rPr lang="en-US" dirty="0" smtClean="0">
                <a:solidFill>
                  <a:srgbClr val="000000"/>
                </a:solidFill>
                <a:latin typeface="Consolas" panose="020B0609020204030204" pitchFamily="49" charset="0"/>
              </a:rPr>
              <a:t>getBaseSalary</a:t>
            </a:r>
            <a:r>
              <a:rPr lang="en-US" dirty="0" smtClean="0">
                <a:solidFill>
                  <a:srgbClr val="000000"/>
                </a:solidFill>
              </a:rPr>
              <a:t> to obtain the base salary value.</a:t>
            </a:r>
          </a:p>
        </p:txBody>
      </p:sp>
      <p:sp>
        <p:nvSpPr>
          <p:cNvPr id="11059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0421940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5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350"/>
            <a:ext cx="12192000" cy="68437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0361310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5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96863"/>
            <a:ext cx="12192000" cy="626268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3882031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5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87375"/>
            <a:ext cx="12192000" cy="56832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5353641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auto">
              <a:spcAft>
                <a:spcPts val="0"/>
              </a:spcAft>
              <a:defRPr/>
            </a:pPr>
            <a:r>
              <a:rPr lang="en-US" sz="2800" dirty="0">
                <a:solidFill>
                  <a:srgbClr val="59D9B3"/>
                </a:solidFill>
              </a:rPr>
              <a:t>11.3.5 </a:t>
            </a:r>
            <a:r>
              <a:rPr lang="en-US" sz="2800" dirty="0">
                <a:solidFill>
                  <a:srgbClr val="33B38C"/>
                </a:solidFill>
                <a:latin typeface="Consolas" panose="020B0609020204030204" pitchFamily="49" charset="0"/>
              </a:rPr>
              <a:t>CommissionEmployee</a:t>
            </a:r>
            <a:r>
              <a:rPr lang="en-US" sz="2800" dirty="0">
                <a:solidFill>
                  <a:srgbClr val="33B38C"/>
                </a:solidFill>
              </a:rPr>
              <a:t>–</a:t>
            </a:r>
            <a:r>
              <a:rPr lang="en-US" sz="2800" dirty="0">
                <a:solidFill>
                  <a:srgbClr val="33B38C"/>
                </a:solidFill>
                <a:latin typeface="Consolas" panose="020B0609020204030204" pitchFamily="49" charset="0"/>
              </a:rPr>
              <a:t>BasePlusCommissionEmployee</a:t>
            </a:r>
            <a:r>
              <a:rPr lang="en-US" sz="2800" dirty="0">
                <a:solidFill>
                  <a:srgbClr val="33B38C"/>
                </a:solidFill>
              </a:rPr>
              <a:t> Inheritance Hierarchy Using </a:t>
            </a:r>
            <a:r>
              <a:rPr lang="en-US" sz="2800" dirty="0">
                <a:solidFill>
                  <a:srgbClr val="33B38C"/>
                </a:solidFill>
                <a:latin typeface="Consolas" panose="020B0609020204030204" pitchFamily="49" charset="0"/>
              </a:rPr>
              <a:t>private</a:t>
            </a:r>
            <a:r>
              <a:rPr lang="en-US" sz="2800" dirty="0">
                <a:solidFill>
                  <a:srgbClr val="33B38C"/>
                </a:solidFill>
              </a:rPr>
              <a:t> Data (cont.)</a:t>
            </a:r>
          </a:p>
        </p:txBody>
      </p:sp>
      <p:sp>
        <p:nvSpPr>
          <p:cNvPr id="105475" name="Text Placeholder 2"/>
          <p:cNvSpPr>
            <a:spLocks noGrp="1"/>
          </p:cNvSpPr>
          <p:nvPr>
            <p:ph type="body" idx="1"/>
          </p:nvPr>
        </p:nvSpPr>
        <p:spPr/>
        <p:txBody>
          <a:bodyPr/>
          <a:lstStyle/>
          <a:p>
            <a:pPr marL="109537" indent="0">
              <a:buNone/>
              <a:defRPr/>
            </a:pPr>
            <a:r>
              <a:rPr lang="en-US" sz="2400" b="1" i="1" dirty="0">
                <a:solidFill>
                  <a:srgbClr val="000000"/>
                </a:solidFill>
                <a:latin typeface="Consolas" panose="020B0609020204030204" pitchFamily="49" charset="0"/>
              </a:rPr>
              <a:t>BasePlusCommissionEmployee</a:t>
            </a:r>
            <a:r>
              <a:rPr lang="en-US" sz="2400" b="1" i="1" dirty="0">
                <a:solidFill>
                  <a:srgbClr val="000000"/>
                </a:solidFill>
              </a:rPr>
              <a:t> Member Function earnings</a:t>
            </a:r>
          </a:p>
          <a:p>
            <a:pPr eaLnBrk="1" hangingPunct="1">
              <a:defRPr/>
            </a:pPr>
            <a:r>
              <a:rPr lang="en-US" sz="2400" dirty="0">
                <a:solidFill>
                  <a:srgbClr val="000000"/>
                </a:solidFill>
              </a:rPr>
              <a:t>Class </a:t>
            </a:r>
            <a:r>
              <a:rPr lang="en-US" sz="2400" dirty="0">
                <a:solidFill>
                  <a:srgbClr val="000000"/>
                </a:solidFill>
                <a:latin typeface="Consolas" panose="020B0609020204030204" pitchFamily="49" charset="0"/>
              </a:rPr>
              <a:t>BasePlusCommissionEmployee</a:t>
            </a:r>
            <a:r>
              <a:rPr lang="en-US" sz="2400" dirty="0">
                <a:solidFill>
                  <a:srgbClr val="000000"/>
                </a:solidFill>
              </a:rPr>
              <a:t>’s </a:t>
            </a:r>
            <a:r>
              <a:rPr lang="en-US" sz="2400" dirty="0">
                <a:solidFill>
                  <a:srgbClr val="000000"/>
                </a:solidFill>
                <a:latin typeface="Consolas" panose="020B0609020204030204" pitchFamily="49" charset="0"/>
              </a:rPr>
              <a:t>earnings</a:t>
            </a:r>
            <a:r>
              <a:rPr lang="en-US" sz="2400" dirty="0">
                <a:solidFill>
                  <a:srgbClr val="000000"/>
                </a:solidFill>
              </a:rPr>
              <a:t> function (Fig. </a:t>
            </a:r>
            <a:r>
              <a:rPr lang="en-US" sz="2400" dirty="0">
                <a:solidFill>
                  <a:srgbClr val="000000"/>
                </a:solidFill>
              </a:rPr>
              <a:t>11.15, lines </a:t>
            </a:r>
            <a:r>
              <a:rPr lang="en-US" sz="2400" dirty="0" smtClean="0">
                <a:solidFill>
                  <a:srgbClr val="000000"/>
                </a:solidFill>
              </a:rPr>
              <a:t>32–34) </a:t>
            </a:r>
            <a:r>
              <a:rPr lang="en-US" sz="2400" dirty="0">
                <a:solidFill>
                  <a:srgbClr val="000000"/>
                </a:solidFill>
              </a:rPr>
              <a:t>redefines class </a:t>
            </a:r>
            <a:r>
              <a:rPr lang="en-US" sz="2400" dirty="0">
                <a:solidFill>
                  <a:srgbClr val="000000"/>
                </a:solidFill>
                <a:latin typeface="Consolas" panose="020B0609020204030204" pitchFamily="49" charset="0"/>
              </a:rPr>
              <a:t>CommissionEmployee</a:t>
            </a:r>
            <a:r>
              <a:rPr lang="en-US" sz="2400" dirty="0">
                <a:solidFill>
                  <a:srgbClr val="000000"/>
                </a:solidFill>
              </a:rPr>
              <a:t>’s </a:t>
            </a:r>
            <a:r>
              <a:rPr lang="en-US" sz="2400" dirty="0">
                <a:solidFill>
                  <a:srgbClr val="000000"/>
                </a:solidFill>
                <a:latin typeface="Consolas" panose="020B0609020204030204" pitchFamily="49" charset="0"/>
              </a:rPr>
              <a:t>earnings</a:t>
            </a:r>
            <a:r>
              <a:rPr lang="en-US" sz="2400" dirty="0">
                <a:solidFill>
                  <a:srgbClr val="000000"/>
                </a:solidFill>
              </a:rPr>
              <a:t> member function (Fig. </a:t>
            </a:r>
            <a:r>
              <a:rPr lang="en-US" sz="2400" dirty="0">
                <a:solidFill>
                  <a:srgbClr val="000000"/>
                </a:solidFill>
              </a:rPr>
              <a:t>11.14, lines </a:t>
            </a:r>
            <a:r>
              <a:rPr lang="en-US" sz="2400" dirty="0" smtClean="0">
                <a:solidFill>
                  <a:srgbClr val="000000"/>
                </a:solidFill>
              </a:rPr>
              <a:t>70–72) </a:t>
            </a:r>
            <a:r>
              <a:rPr lang="en-US" sz="2400" dirty="0">
                <a:solidFill>
                  <a:srgbClr val="000000"/>
                </a:solidFill>
              </a:rPr>
              <a:t>to calculate the earnings of a base-salaried commission employee. </a:t>
            </a:r>
            <a:r>
              <a:rPr lang="en-US" sz="2400" dirty="0">
                <a:solidFill>
                  <a:srgbClr val="000000"/>
                </a:solidFill>
              </a:rPr>
              <a:t>It also calls </a:t>
            </a:r>
            <a:r>
              <a:rPr lang="en-US" sz="2400" dirty="0">
                <a:solidFill>
                  <a:srgbClr val="000000"/>
                </a:solidFill>
                <a:latin typeface="Consolas" panose="020B0609020204030204" pitchFamily="49" charset="0"/>
              </a:rPr>
              <a:t>CommissionEmployee</a:t>
            </a:r>
            <a:r>
              <a:rPr lang="en-US" sz="2400" dirty="0">
                <a:solidFill>
                  <a:srgbClr val="000000"/>
                </a:solidFill>
              </a:rPr>
              <a:t>’s </a:t>
            </a:r>
            <a:r>
              <a:rPr lang="en-US" sz="2400" dirty="0">
                <a:solidFill>
                  <a:srgbClr val="000000"/>
                </a:solidFill>
                <a:latin typeface="Consolas" panose="020B0609020204030204" pitchFamily="49" charset="0"/>
              </a:rPr>
              <a:t>earnings</a:t>
            </a:r>
            <a:r>
              <a:rPr lang="en-US" sz="2400" dirty="0">
                <a:solidFill>
                  <a:srgbClr val="000000"/>
                </a:solidFill>
              </a:rPr>
              <a:t> function.</a:t>
            </a:r>
          </a:p>
          <a:p>
            <a:pPr lvl="1" eaLnBrk="1" hangingPunct="1">
              <a:defRPr/>
            </a:pPr>
            <a:r>
              <a:rPr lang="en-US" sz="2400" dirty="0">
                <a:solidFill>
                  <a:srgbClr val="000000"/>
                </a:solidFill>
              </a:rPr>
              <a:t>Note the syntax used to invoke a redefined base-class member function from a derived class—place the base-class name and the binary scope resolution operator (</a:t>
            </a:r>
            <a:r>
              <a:rPr lang="en-US" sz="2400" dirty="0">
                <a:solidFill>
                  <a:srgbClr val="000000"/>
                </a:solidFill>
                <a:latin typeface="Consolas" panose="020B0609020204030204" pitchFamily="49" charset="0"/>
              </a:rPr>
              <a:t>::</a:t>
            </a:r>
            <a:r>
              <a:rPr lang="en-US" sz="2400" dirty="0">
                <a:solidFill>
                  <a:srgbClr val="000000"/>
                </a:solidFill>
              </a:rPr>
              <a:t>) before the base-class member-function name.</a:t>
            </a:r>
          </a:p>
          <a:p>
            <a:pPr lvl="1" eaLnBrk="1" hangingPunct="1">
              <a:defRPr/>
            </a:pPr>
            <a:r>
              <a:rPr lang="en-US" sz="2400" dirty="0">
                <a:solidFill>
                  <a:srgbClr val="000000"/>
                </a:solidFill>
              </a:rPr>
              <a:t>Good software engineering practice: If an object’s member function performs the actions needed by another object, we should call that member function rather than duplicating its code body.</a:t>
            </a:r>
          </a:p>
        </p:txBody>
      </p:sp>
      <p:sp>
        <p:nvSpPr>
          <p:cNvPr id="11674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21531095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5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81038"/>
            <a:ext cx="12192000" cy="549592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4506316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auto">
              <a:spcAft>
                <a:spcPts val="0"/>
              </a:spcAft>
              <a:defRPr/>
            </a:pPr>
            <a:r>
              <a:rPr lang="en-US" sz="2800" dirty="0">
                <a:solidFill>
                  <a:srgbClr val="59D9B3"/>
                </a:solidFill>
              </a:rPr>
              <a:t>11.3.5 </a:t>
            </a:r>
            <a:r>
              <a:rPr lang="en-US" sz="2800" dirty="0">
                <a:solidFill>
                  <a:srgbClr val="33B38C"/>
                </a:solidFill>
                <a:latin typeface="Consolas" panose="020B0609020204030204" pitchFamily="49" charset="0"/>
              </a:rPr>
              <a:t>CommissionEmployee</a:t>
            </a:r>
            <a:r>
              <a:rPr lang="en-US" sz="2800" dirty="0">
                <a:solidFill>
                  <a:srgbClr val="33B38C"/>
                </a:solidFill>
              </a:rPr>
              <a:t>–</a:t>
            </a:r>
            <a:r>
              <a:rPr lang="en-US" sz="2800" dirty="0">
                <a:solidFill>
                  <a:srgbClr val="33B38C"/>
                </a:solidFill>
                <a:latin typeface="Consolas" panose="020B0609020204030204" pitchFamily="49" charset="0"/>
              </a:rPr>
              <a:t>BasePlusCommissionEmployee</a:t>
            </a:r>
            <a:r>
              <a:rPr lang="en-US" sz="2800" dirty="0">
                <a:solidFill>
                  <a:srgbClr val="33B38C"/>
                </a:solidFill>
              </a:rPr>
              <a:t> Inheritance Hierarchy Using </a:t>
            </a:r>
            <a:r>
              <a:rPr lang="en-US" sz="2800" dirty="0">
                <a:solidFill>
                  <a:srgbClr val="33B38C"/>
                </a:solidFill>
                <a:latin typeface="Consolas" panose="020B0609020204030204" pitchFamily="49" charset="0"/>
              </a:rPr>
              <a:t>private</a:t>
            </a:r>
            <a:r>
              <a:rPr lang="en-US" sz="2800" dirty="0">
                <a:solidFill>
                  <a:srgbClr val="33B38C"/>
                </a:solidFill>
              </a:rPr>
              <a:t> Data (cont.)</a:t>
            </a:r>
          </a:p>
        </p:txBody>
      </p:sp>
      <p:sp>
        <p:nvSpPr>
          <p:cNvPr id="107523" name="Text Placeholder 2"/>
          <p:cNvSpPr>
            <a:spLocks noGrp="1"/>
          </p:cNvSpPr>
          <p:nvPr>
            <p:ph type="body" idx="1"/>
          </p:nvPr>
        </p:nvSpPr>
        <p:spPr/>
        <p:txBody>
          <a:bodyPr/>
          <a:lstStyle/>
          <a:p>
            <a:pPr marL="109537" indent="0">
              <a:buNone/>
              <a:defRPr/>
            </a:pPr>
            <a:r>
              <a:rPr lang="en-US" sz="2000" b="1" i="1" dirty="0">
                <a:solidFill>
                  <a:srgbClr val="000000"/>
                </a:solidFill>
                <a:latin typeface="Consolas" panose="020B0609020204030204" pitchFamily="49" charset="0"/>
                <a:cs typeface="Times New Roman" pitchFamily="18" charset="0"/>
              </a:rPr>
              <a:t>BasePlusCommissionEmployee</a:t>
            </a:r>
            <a:r>
              <a:rPr lang="en-US" sz="2000" b="1" i="1" dirty="0">
                <a:solidFill>
                  <a:srgbClr val="000000"/>
                </a:solidFill>
                <a:cs typeface="Times New Roman" pitchFamily="18" charset="0"/>
              </a:rPr>
              <a:t> </a:t>
            </a:r>
            <a:r>
              <a:rPr lang="en-US" sz="2400" b="1" i="1" dirty="0">
                <a:solidFill>
                  <a:srgbClr val="000000"/>
                </a:solidFill>
                <a:cs typeface="Times New Roman" pitchFamily="18" charset="0"/>
              </a:rPr>
              <a:t>Member Function </a:t>
            </a:r>
            <a:r>
              <a:rPr lang="en-US" sz="2000" b="1" i="1" dirty="0" err="1" smtClean="0">
                <a:solidFill>
                  <a:srgbClr val="000000"/>
                </a:solidFill>
                <a:latin typeface="Consolas" panose="020B0609020204030204" pitchFamily="49" charset="0"/>
                <a:cs typeface="Times New Roman" pitchFamily="18" charset="0"/>
              </a:rPr>
              <a:t>toString</a:t>
            </a:r>
            <a:endParaRPr lang="en-US" sz="2400" b="1" i="1" dirty="0">
              <a:solidFill>
                <a:srgbClr val="000000"/>
              </a:solidFill>
              <a:latin typeface="Consolas" panose="020B0609020204030204" pitchFamily="49" charset="0"/>
              <a:cs typeface="Times New Roman" pitchFamily="18" charset="0"/>
            </a:endParaRPr>
          </a:p>
          <a:p>
            <a:pPr eaLnBrk="1" hangingPunct="1">
              <a:defRPr/>
            </a:pPr>
            <a:r>
              <a:rPr lang="en-US" dirty="0" err="1" smtClean="0">
                <a:solidFill>
                  <a:srgbClr val="000000"/>
                </a:solidFill>
                <a:latin typeface="Consolas" panose="020B0609020204030204" pitchFamily="49" charset="0"/>
              </a:rPr>
              <a:t>BasePlusCommissionEmployee</a:t>
            </a:r>
            <a:r>
              <a:rPr lang="en-US" dirty="0" err="1" smtClean="0">
                <a:solidFill>
                  <a:srgbClr val="000000"/>
                </a:solidFill>
              </a:rPr>
              <a:t>’s</a:t>
            </a:r>
            <a:r>
              <a:rPr lang="en-US" dirty="0" smtClean="0">
                <a:solidFill>
                  <a:srgbClr val="000000"/>
                </a:solidFill>
              </a:rPr>
              <a:t> </a:t>
            </a:r>
            <a:r>
              <a:rPr lang="en-US" dirty="0" err="1" smtClean="0">
                <a:solidFill>
                  <a:srgbClr val="000000"/>
                </a:solidFill>
                <a:latin typeface="Consolas" panose="020B0609020204030204" pitchFamily="49" charset="0"/>
              </a:rPr>
              <a:t>toString</a:t>
            </a:r>
            <a:r>
              <a:rPr lang="en-US" dirty="0" smtClean="0">
                <a:solidFill>
                  <a:srgbClr val="000000"/>
                </a:solidFill>
              </a:rPr>
              <a:t> </a:t>
            </a:r>
            <a:r>
              <a:rPr lang="en-US" dirty="0" smtClean="0">
                <a:solidFill>
                  <a:srgbClr val="000000"/>
                </a:solidFill>
              </a:rPr>
              <a:t>function (Fig. 11.15, lines </a:t>
            </a:r>
            <a:r>
              <a:rPr lang="en-US" dirty="0" smtClean="0">
                <a:solidFill>
                  <a:srgbClr val="000000"/>
                </a:solidFill>
              </a:rPr>
              <a:t>37–42) </a:t>
            </a:r>
            <a:r>
              <a:rPr lang="en-US" dirty="0" smtClean="0">
                <a:solidFill>
                  <a:srgbClr val="000000"/>
                </a:solidFill>
              </a:rPr>
              <a:t>redefines class </a:t>
            </a:r>
            <a:r>
              <a:rPr lang="en-US" dirty="0" err="1" smtClean="0">
                <a:solidFill>
                  <a:srgbClr val="000000"/>
                </a:solidFill>
                <a:latin typeface="Consolas" panose="020B0609020204030204" pitchFamily="49" charset="0"/>
              </a:rPr>
              <a:t>CommissionEmployee</a:t>
            </a:r>
            <a:r>
              <a:rPr lang="en-US" dirty="0" err="1" smtClean="0">
                <a:solidFill>
                  <a:srgbClr val="000000"/>
                </a:solidFill>
              </a:rPr>
              <a:t>’s</a:t>
            </a:r>
            <a:r>
              <a:rPr lang="en-US" dirty="0" smtClean="0">
                <a:solidFill>
                  <a:srgbClr val="000000"/>
                </a:solidFill>
              </a:rPr>
              <a:t> </a:t>
            </a:r>
            <a:r>
              <a:rPr lang="en-US" dirty="0" err="1" smtClean="0">
                <a:solidFill>
                  <a:srgbClr val="000000"/>
                </a:solidFill>
                <a:latin typeface="Consolas" panose="020B0609020204030204" pitchFamily="49" charset="0"/>
              </a:rPr>
              <a:t>toString</a:t>
            </a:r>
            <a:r>
              <a:rPr lang="en-US" dirty="0" smtClean="0">
                <a:solidFill>
                  <a:srgbClr val="000000"/>
                </a:solidFill>
              </a:rPr>
              <a:t> </a:t>
            </a:r>
            <a:r>
              <a:rPr lang="en-US" dirty="0" smtClean="0">
                <a:solidFill>
                  <a:srgbClr val="000000"/>
                </a:solidFill>
              </a:rPr>
              <a:t>function (Fig. 11.14, lines </a:t>
            </a:r>
            <a:r>
              <a:rPr lang="en-US" dirty="0" smtClean="0">
                <a:solidFill>
                  <a:srgbClr val="000000"/>
                </a:solidFill>
              </a:rPr>
              <a:t>75–84) </a:t>
            </a:r>
            <a:r>
              <a:rPr lang="en-US" dirty="0" smtClean="0">
                <a:solidFill>
                  <a:srgbClr val="000000"/>
                </a:solidFill>
              </a:rPr>
              <a:t>to output the appropriate base-salaried commission employee information. </a:t>
            </a:r>
          </a:p>
          <a:p>
            <a:pPr eaLnBrk="1" hangingPunct="1">
              <a:defRPr/>
            </a:pPr>
            <a:r>
              <a:rPr lang="en-US" dirty="0" smtClean="0">
                <a:solidFill>
                  <a:srgbClr val="000000"/>
                </a:solidFill>
              </a:rPr>
              <a:t>By using inheritance and by calling member functions that hide the data and ensure consistency, we’ve efficiently and effectively constructed a well-engineered class.</a:t>
            </a:r>
          </a:p>
        </p:txBody>
      </p:sp>
      <p:sp>
        <p:nvSpPr>
          <p:cNvPr id="11776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811152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rPr>
              <a:t>11.2.1</a:t>
            </a:r>
            <a:r>
              <a:rPr lang="en-US" dirty="0" smtClean="0">
                <a:solidFill>
                  <a:srgbClr val="24B5A1"/>
                </a:solidFill>
              </a:rPr>
              <a:t>  </a:t>
            </a:r>
            <a:r>
              <a:rPr lang="en-US" dirty="0" err="1">
                <a:solidFill>
                  <a:srgbClr val="3380E6"/>
                </a:solidFill>
              </a:rPr>
              <a:t>CommunityMember</a:t>
            </a:r>
            <a:r>
              <a:rPr lang="en-US" dirty="0">
                <a:solidFill>
                  <a:srgbClr val="3380E6"/>
                </a:solidFill>
              </a:rPr>
              <a:t> Class </a:t>
            </a:r>
            <a:r>
              <a:rPr lang="en-US" dirty="0" smtClean="0">
                <a:solidFill>
                  <a:srgbClr val="3380E6"/>
                </a:solidFill>
              </a:rPr>
              <a:t>Hierarchy</a:t>
            </a:r>
            <a:endParaRPr lang="en-US" dirty="0" smtClean="0">
              <a:solidFill>
                <a:srgbClr val="3380E6"/>
              </a:solidFill>
            </a:endParaRPr>
          </a:p>
        </p:txBody>
      </p:sp>
      <p:sp>
        <p:nvSpPr>
          <p:cNvPr id="21507" name="Text Placeholder 2"/>
          <p:cNvSpPr>
            <a:spLocks noGrp="1"/>
          </p:cNvSpPr>
          <p:nvPr>
            <p:ph type="body" idx="1"/>
          </p:nvPr>
        </p:nvSpPr>
        <p:spPr/>
        <p:txBody>
          <a:bodyPr/>
          <a:lstStyle/>
          <a:p>
            <a:pPr eaLnBrk="1" hangingPunct="1">
              <a:lnSpc>
                <a:spcPct val="90000"/>
              </a:lnSpc>
              <a:defRPr/>
            </a:pPr>
            <a:r>
              <a:rPr lang="en-US" sz="3200" dirty="0" smtClean="0">
                <a:solidFill>
                  <a:srgbClr val="000000"/>
                </a:solidFill>
              </a:rPr>
              <a:t>Let’s </a:t>
            </a:r>
            <a:r>
              <a:rPr lang="en-US" sz="3200" dirty="0">
                <a:solidFill>
                  <a:srgbClr val="000000"/>
                </a:solidFill>
              </a:rPr>
              <a:t>develop a simple inheritance hierarchy with five levels (represented by the UML class diagram in Fig. </a:t>
            </a:r>
            <a:r>
              <a:rPr lang="en-US" sz="3200" dirty="0">
                <a:solidFill>
                  <a:srgbClr val="000000"/>
                </a:solidFill>
              </a:rPr>
              <a:t>11.2).</a:t>
            </a:r>
          </a:p>
          <a:p>
            <a:pPr eaLnBrk="1" hangingPunct="1">
              <a:lnSpc>
                <a:spcPct val="90000"/>
              </a:lnSpc>
              <a:defRPr/>
            </a:pPr>
            <a:r>
              <a:rPr lang="en-US" sz="3200" dirty="0">
                <a:solidFill>
                  <a:srgbClr val="000000"/>
                </a:solidFill>
              </a:rPr>
              <a:t>A university community has thousands of </a:t>
            </a:r>
            <a:r>
              <a:rPr lang="en-US" sz="3200" dirty="0">
                <a:solidFill>
                  <a:srgbClr val="000000"/>
                </a:solidFill>
                <a:latin typeface="Consolas" panose="020B0609020204030204" pitchFamily="49" charset="0"/>
              </a:rPr>
              <a:t>CommunityMember</a:t>
            </a:r>
            <a:r>
              <a:rPr lang="en-US" sz="3200" dirty="0">
                <a:solidFill>
                  <a:srgbClr val="000000"/>
                </a:solidFill>
              </a:rPr>
              <a:t>s.</a:t>
            </a:r>
          </a:p>
          <a:p>
            <a:pPr eaLnBrk="1" hangingPunct="1">
              <a:lnSpc>
                <a:spcPct val="90000"/>
              </a:lnSpc>
              <a:defRPr/>
            </a:pPr>
            <a:r>
              <a:rPr lang="en-US" sz="3200" dirty="0">
                <a:solidFill>
                  <a:srgbClr val="000000"/>
                </a:solidFill>
                <a:latin typeface="Consolas" panose="020B0609020204030204" pitchFamily="49" charset="0"/>
              </a:rPr>
              <a:t>Employee</a:t>
            </a:r>
            <a:r>
              <a:rPr lang="en-US" sz="3200" dirty="0">
                <a:solidFill>
                  <a:srgbClr val="000000"/>
                </a:solidFill>
              </a:rPr>
              <a:t>s are either </a:t>
            </a:r>
            <a:r>
              <a:rPr lang="en-US" sz="3200" dirty="0">
                <a:solidFill>
                  <a:srgbClr val="000000"/>
                </a:solidFill>
                <a:latin typeface="Consolas" panose="020B0609020204030204" pitchFamily="49" charset="0"/>
              </a:rPr>
              <a:t>Faculty</a:t>
            </a:r>
            <a:r>
              <a:rPr lang="en-US" sz="3200" dirty="0">
                <a:solidFill>
                  <a:srgbClr val="000000"/>
                </a:solidFill>
              </a:rPr>
              <a:t> or </a:t>
            </a:r>
            <a:r>
              <a:rPr lang="en-US" sz="3200" dirty="0">
                <a:solidFill>
                  <a:srgbClr val="000000"/>
                </a:solidFill>
                <a:latin typeface="Consolas" panose="020B0609020204030204" pitchFamily="49" charset="0"/>
              </a:rPr>
              <a:t>Staff</a:t>
            </a:r>
            <a:r>
              <a:rPr lang="en-US" sz="3200" dirty="0">
                <a:solidFill>
                  <a:srgbClr val="000000"/>
                </a:solidFill>
              </a:rPr>
              <a:t>.</a:t>
            </a:r>
          </a:p>
          <a:p>
            <a:pPr eaLnBrk="1" hangingPunct="1">
              <a:lnSpc>
                <a:spcPct val="90000"/>
              </a:lnSpc>
              <a:defRPr/>
            </a:pPr>
            <a:r>
              <a:rPr lang="en-US" sz="3200" dirty="0">
                <a:solidFill>
                  <a:srgbClr val="000000"/>
                </a:solidFill>
                <a:latin typeface="Consolas" panose="020B0609020204030204" pitchFamily="49" charset="0"/>
              </a:rPr>
              <a:t>Faculty</a:t>
            </a:r>
            <a:r>
              <a:rPr lang="en-US" sz="3200" dirty="0">
                <a:solidFill>
                  <a:srgbClr val="000000"/>
                </a:solidFill>
              </a:rPr>
              <a:t> are either </a:t>
            </a:r>
            <a:r>
              <a:rPr lang="en-US" sz="3200" dirty="0">
                <a:solidFill>
                  <a:srgbClr val="000000"/>
                </a:solidFill>
                <a:latin typeface="Consolas" panose="020B0609020204030204" pitchFamily="49" charset="0"/>
              </a:rPr>
              <a:t>Administrator</a:t>
            </a:r>
            <a:r>
              <a:rPr lang="en-US" sz="3200" dirty="0">
                <a:solidFill>
                  <a:srgbClr val="000000"/>
                </a:solidFill>
              </a:rPr>
              <a:t>s or </a:t>
            </a:r>
            <a:r>
              <a:rPr lang="en-US" sz="3200" dirty="0">
                <a:solidFill>
                  <a:srgbClr val="000000"/>
                </a:solidFill>
                <a:latin typeface="Consolas" panose="020B0609020204030204" pitchFamily="49" charset="0"/>
              </a:rPr>
              <a:t>Teacher</a:t>
            </a:r>
            <a:r>
              <a:rPr lang="en-US" sz="3200" dirty="0">
                <a:solidFill>
                  <a:srgbClr val="000000"/>
                </a:solidFill>
              </a:rPr>
              <a:t>s.</a:t>
            </a:r>
          </a:p>
          <a:p>
            <a:pPr eaLnBrk="1" hangingPunct="1">
              <a:lnSpc>
                <a:spcPct val="90000"/>
              </a:lnSpc>
              <a:defRPr/>
            </a:pPr>
            <a:r>
              <a:rPr lang="en-US" sz="3200" dirty="0">
                <a:solidFill>
                  <a:srgbClr val="000000"/>
                </a:solidFill>
              </a:rPr>
              <a:t>Some </a:t>
            </a:r>
            <a:r>
              <a:rPr lang="en-US" sz="3200" dirty="0">
                <a:solidFill>
                  <a:srgbClr val="000000"/>
                </a:solidFill>
                <a:latin typeface="Consolas" panose="020B0609020204030204" pitchFamily="49" charset="0"/>
              </a:rPr>
              <a:t>Administrator</a:t>
            </a:r>
            <a:r>
              <a:rPr lang="en-US" sz="3200" dirty="0">
                <a:solidFill>
                  <a:srgbClr val="000000"/>
                </a:solidFill>
              </a:rPr>
              <a:t>s, however, are also </a:t>
            </a:r>
            <a:r>
              <a:rPr lang="en-US" sz="3200" dirty="0">
                <a:solidFill>
                  <a:srgbClr val="000000"/>
                </a:solidFill>
                <a:latin typeface="Consolas" panose="020B0609020204030204" pitchFamily="49" charset="0"/>
              </a:rPr>
              <a:t>Teacher</a:t>
            </a:r>
            <a:r>
              <a:rPr lang="en-US" sz="3200" dirty="0">
                <a:solidFill>
                  <a:srgbClr val="000000"/>
                </a:solidFill>
              </a:rPr>
              <a:t>s.</a:t>
            </a:r>
          </a:p>
          <a:p>
            <a:pPr eaLnBrk="1" hangingPunct="1">
              <a:lnSpc>
                <a:spcPct val="90000"/>
              </a:lnSpc>
              <a:defRPr/>
            </a:pPr>
            <a:r>
              <a:rPr lang="en-US" sz="3200" dirty="0">
                <a:solidFill>
                  <a:srgbClr val="000000"/>
                </a:solidFill>
              </a:rPr>
              <a:t>We’ve used </a:t>
            </a:r>
            <a:r>
              <a:rPr lang="en-US" sz="3200" i="1" dirty="0">
                <a:solidFill>
                  <a:srgbClr val="000000"/>
                </a:solidFill>
              </a:rPr>
              <a:t>multiple inheritance</a:t>
            </a:r>
            <a:r>
              <a:rPr lang="en-US" sz="3200" dirty="0">
                <a:solidFill>
                  <a:srgbClr val="000000"/>
                </a:solidFill>
              </a:rPr>
              <a:t> to form class </a:t>
            </a:r>
            <a:r>
              <a:rPr lang="en-US" sz="3200" dirty="0">
                <a:solidFill>
                  <a:srgbClr val="000000"/>
                </a:solidFill>
                <a:latin typeface="Consolas" panose="020B0609020204030204" pitchFamily="49" charset="0"/>
              </a:rPr>
              <a:t>AdministratorTeacher</a:t>
            </a:r>
            <a:r>
              <a:rPr lang="en-US" sz="3200" dirty="0">
                <a:solidFill>
                  <a:srgbClr val="000000"/>
                </a:solidFill>
              </a:rPr>
              <a:t>.</a:t>
            </a:r>
          </a:p>
        </p:txBody>
      </p:sp>
      <p:sp>
        <p:nvSpPr>
          <p:cNvPr id="2355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21843414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rPr>
              <a:t>11.4  </a:t>
            </a:r>
            <a:r>
              <a:rPr lang="en-US" dirty="0" smtClean="0">
                <a:solidFill>
                  <a:srgbClr val="3380E6"/>
                </a:solidFill>
              </a:rPr>
              <a:t>Constructors and Destructors in Derived Classes</a:t>
            </a:r>
          </a:p>
        </p:txBody>
      </p:sp>
      <p:sp>
        <p:nvSpPr>
          <p:cNvPr id="103427" name="Text Placeholder 2"/>
          <p:cNvSpPr>
            <a:spLocks noGrp="1"/>
          </p:cNvSpPr>
          <p:nvPr>
            <p:ph type="body" idx="1"/>
          </p:nvPr>
        </p:nvSpPr>
        <p:spPr/>
        <p:txBody>
          <a:bodyPr/>
          <a:lstStyle/>
          <a:p>
            <a:pPr eaLnBrk="1" hangingPunct="1">
              <a:lnSpc>
                <a:spcPct val="80000"/>
              </a:lnSpc>
            </a:pPr>
            <a:r>
              <a:rPr lang="en-US" altLang="en-US" sz="2400" dirty="0">
                <a:solidFill>
                  <a:srgbClr val="000000"/>
                </a:solidFill>
              </a:rPr>
              <a:t>Instantiating a derived-class object begins a </a:t>
            </a:r>
            <a:r>
              <a:rPr lang="en-US" altLang="en-US" sz="2400" i="1" dirty="0">
                <a:solidFill>
                  <a:srgbClr val="000000"/>
                </a:solidFill>
              </a:rPr>
              <a:t>chain</a:t>
            </a:r>
            <a:r>
              <a:rPr lang="en-US" altLang="en-US" sz="2400" dirty="0">
                <a:solidFill>
                  <a:srgbClr val="000000"/>
                </a:solidFill>
              </a:rPr>
              <a:t> of constructor calls in which the derived-class constructor, before performing its own tasks, invokes its direct base class’s constructor either explicitly (via a base-class member initializer) or implicitly (calling the base class’s default constructor).</a:t>
            </a:r>
          </a:p>
          <a:p>
            <a:pPr eaLnBrk="1" hangingPunct="1">
              <a:lnSpc>
                <a:spcPct val="80000"/>
              </a:lnSpc>
            </a:pPr>
            <a:r>
              <a:rPr lang="en-US" altLang="en-US" sz="2400" dirty="0">
                <a:solidFill>
                  <a:srgbClr val="000000"/>
                </a:solidFill>
              </a:rPr>
              <a:t>If the base class is derived from another class, the base-class constructor is required to invoke the constructor of the next class up in the hierarchy, and so on.</a:t>
            </a:r>
          </a:p>
          <a:p>
            <a:pPr eaLnBrk="1" hangingPunct="1">
              <a:lnSpc>
                <a:spcPct val="80000"/>
              </a:lnSpc>
            </a:pPr>
            <a:r>
              <a:rPr lang="en-US" altLang="en-US" sz="2400" dirty="0">
                <a:solidFill>
                  <a:srgbClr val="000000"/>
                </a:solidFill>
              </a:rPr>
              <a:t>The last constructor called in this chain is the constructor of the class at the base of the hierarchy, whose body actually finishes executing </a:t>
            </a:r>
            <a:r>
              <a:rPr lang="en-US" altLang="en-US" sz="2400" i="1" dirty="0">
                <a:solidFill>
                  <a:srgbClr val="000000"/>
                </a:solidFill>
              </a:rPr>
              <a:t>first</a:t>
            </a:r>
            <a:r>
              <a:rPr lang="en-US" altLang="en-US" sz="2400" dirty="0">
                <a:solidFill>
                  <a:srgbClr val="000000"/>
                </a:solidFill>
              </a:rPr>
              <a:t>.</a:t>
            </a:r>
          </a:p>
          <a:p>
            <a:pPr eaLnBrk="1" hangingPunct="1">
              <a:lnSpc>
                <a:spcPct val="80000"/>
              </a:lnSpc>
            </a:pPr>
            <a:r>
              <a:rPr lang="en-US" altLang="en-US" sz="2400" dirty="0">
                <a:solidFill>
                  <a:srgbClr val="000000"/>
                </a:solidFill>
              </a:rPr>
              <a:t>The most derived-class constructor’s body finishes executing </a:t>
            </a:r>
            <a:r>
              <a:rPr lang="en-US" altLang="en-US" sz="2400" i="1" dirty="0">
                <a:solidFill>
                  <a:srgbClr val="000000"/>
                </a:solidFill>
              </a:rPr>
              <a:t>last</a:t>
            </a:r>
            <a:r>
              <a:rPr lang="en-US" altLang="en-US" sz="2400" dirty="0">
                <a:solidFill>
                  <a:srgbClr val="000000"/>
                </a:solidFill>
              </a:rPr>
              <a:t>.</a:t>
            </a:r>
          </a:p>
          <a:p>
            <a:pPr eaLnBrk="1" hangingPunct="1">
              <a:lnSpc>
                <a:spcPct val="80000"/>
              </a:lnSpc>
            </a:pPr>
            <a:r>
              <a:rPr lang="en-US" altLang="en-US" sz="2400" dirty="0">
                <a:solidFill>
                  <a:srgbClr val="000000"/>
                </a:solidFill>
              </a:rPr>
              <a:t>Each base-class constructor initializes the base-class data members that the derived-class object inherits.</a:t>
            </a:r>
          </a:p>
        </p:txBody>
      </p:sp>
      <p:sp>
        <p:nvSpPr>
          <p:cNvPr id="12186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5091651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5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27075"/>
            <a:ext cx="12192000" cy="54038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82598938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24B5A1"/>
                </a:solidFill>
              </a:rPr>
              <a:t>11.4  </a:t>
            </a:r>
            <a:r>
              <a:rPr lang="en-US" dirty="0" smtClean="0">
                <a:solidFill>
                  <a:srgbClr val="3380E6"/>
                </a:solidFill>
              </a:rPr>
              <a:t>Constructors and Destructors in Derived Classes (cont.)</a:t>
            </a:r>
          </a:p>
        </p:txBody>
      </p:sp>
      <p:sp>
        <p:nvSpPr>
          <p:cNvPr id="105475" name="Text Placeholder 2"/>
          <p:cNvSpPr>
            <a:spLocks noGrp="1"/>
          </p:cNvSpPr>
          <p:nvPr>
            <p:ph type="body" idx="1"/>
          </p:nvPr>
        </p:nvSpPr>
        <p:spPr/>
        <p:txBody>
          <a:bodyPr/>
          <a:lstStyle/>
          <a:p>
            <a:pPr eaLnBrk="1" hangingPunct="1">
              <a:lnSpc>
                <a:spcPct val="90000"/>
              </a:lnSpc>
            </a:pPr>
            <a:r>
              <a:rPr lang="en-US" altLang="en-US" sz="2500" dirty="0">
                <a:solidFill>
                  <a:srgbClr val="000000"/>
                </a:solidFill>
              </a:rPr>
              <a:t>When a derived-class object is destroyed, the program calls that object’s destructor.</a:t>
            </a:r>
          </a:p>
          <a:p>
            <a:pPr eaLnBrk="1" hangingPunct="1">
              <a:lnSpc>
                <a:spcPct val="90000"/>
              </a:lnSpc>
            </a:pPr>
            <a:r>
              <a:rPr lang="en-US" altLang="en-US" sz="2500" dirty="0">
                <a:solidFill>
                  <a:srgbClr val="000000"/>
                </a:solidFill>
              </a:rPr>
              <a:t>This begins a chain (or cascade) of destructor calls in which the derived-class destructor and the destructors of the direct and indirect base classes and the classes’ members execute in </a:t>
            </a:r>
            <a:r>
              <a:rPr lang="en-US" altLang="en-US" sz="2500" i="1" dirty="0">
                <a:solidFill>
                  <a:srgbClr val="000000"/>
                </a:solidFill>
              </a:rPr>
              <a:t>reverse</a:t>
            </a:r>
            <a:r>
              <a:rPr lang="en-US" altLang="en-US" sz="2500" dirty="0">
                <a:solidFill>
                  <a:srgbClr val="000000"/>
                </a:solidFill>
              </a:rPr>
              <a:t> of the order in which the constructors executed.</a:t>
            </a:r>
          </a:p>
          <a:p>
            <a:pPr eaLnBrk="1" hangingPunct="1">
              <a:lnSpc>
                <a:spcPct val="90000"/>
              </a:lnSpc>
            </a:pPr>
            <a:r>
              <a:rPr lang="en-US" altLang="en-US" sz="2500" dirty="0">
                <a:solidFill>
                  <a:srgbClr val="000000"/>
                </a:solidFill>
              </a:rPr>
              <a:t>When a derived-class object’s destructor is called, the destructor performs its task, then invokes the destructor of the next base class up the hierarchy.</a:t>
            </a:r>
          </a:p>
          <a:p>
            <a:pPr eaLnBrk="1" hangingPunct="1">
              <a:lnSpc>
                <a:spcPct val="90000"/>
              </a:lnSpc>
            </a:pPr>
            <a:r>
              <a:rPr lang="en-US" altLang="en-US" sz="2500" dirty="0">
                <a:solidFill>
                  <a:srgbClr val="000000"/>
                </a:solidFill>
              </a:rPr>
              <a:t>This process repeats until the destructor of the final base class at the top of the hierarchy is called.</a:t>
            </a:r>
          </a:p>
          <a:p>
            <a:pPr eaLnBrk="1" hangingPunct="1">
              <a:lnSpc>
                <a:spcPct val="90000"/>
              </a:lnSpc>
            </a:pPr>
            <a:r>
              <a:rPr lang="en-US" altLang="en-US" sz="2500" dirty="0">
                <a:solidFill>
                  <a:srgbClr val="000000"/>
                </a:solidFill>
              </a:rPr>
              <a:t>Then the object is removed from memory.</a:t>
            </a:r>
          </a:p>
        </p:txBody>
      </p:sp>
      <p:sp>
        <p:nvSpPr>
          <p:cNvPr id="12390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17527398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5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33363" y="0"/>
            <a:ext cx="1172368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56817235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24B5A1"/>
                </a:solidFill>
              </a:rPr>
              <a:t>11.4  </a:t>
            </a:r>
            <a:r>
              <a:rPr lang="en-US" dirty="0" smtClean="0">
                <a:solidFill>
                  <a:srgbClr val="3380E6"/>
                </a:solidFill>
              </a:rPr>
              <a:t>Constructors and Destructors in Derived Classes (cont.)</a:t>
            </a:r>
          </a:p>
        </p:txBody>
      </p:sp>
      <p:sp>
        <p:nvSpPr>
          <p:cNvPr id="107523" name="Text Placeholder 2"/>
          <p:cNvSpPr>
            <a:spLocks noGrp="1"/>
          </p:cNvSpPr>
          <p:nvPr>
            <p:ph type="body" idx="1"/>
          </p:nvPr>
        </p:nvSpPr>
        <p:spPr/>
        <p:txBody>
          <a:bodyPr/>
          <a:lstStyle/>
          <a:p>
            <a:pPr eaLnBrk="1" hangingPunct="1">
              <a:lnSpc>
                <a:spcPct val="80000"/>
              </a:lnSpc>
            </a:pPr>
            <a:r>
              <a:rPr lang="en-US" altLang="en-US" sz="3200" dirty="0">
                <a:solidFill>
                  <a:srgbClr val="000000"/>
                </a:solidFill>
              </a:rPr>
              <a:t>Base-class constructors, destructors and overloaded assignment operators (Chapter 10) are </a:t>
            </a:r>
            <a:r>
              <a:rPr lang="en-US" altLang="en-US" sz="3200" i="1" dirty="0">
                <a:solidFill>
                  <a:srgbClr val="000000"/>
                </a:solidFill>
              </a:rPr>
              <a:t>not</a:t>
            </a:r>
            <a:r>
              <a:rPr lang="en-US" altLang="en-US" sz="3200" dirty="0">
                <a:solidFill>
                  <a:srgbClr val="000000"/>
                </a:solidFill>
              </a:rPr>
              <a:t> inherited by derived classes.</a:t>
            </a:r>
          </a:p>
          <a:p>
            <a:pPr eaLnBrk="1" hangingPunct="1">
              <a:lnSpc>
                <a:spcPct val="80000"/>
              </a:lnSpc>
            </a:pPr>
            <a:r>
              <a:rPr lang="en-US" altLang="en-US" sz="3200" dirty="0">
                <a:solidFill>
                  <a:srgbClr val="000000"/>
                </a:solidFill>
              </a:rPr>
              <a:t>Derived-class constructors, destructors and overloaded assignment operators, however, can call base-class versions.</a:t>
            </a:r>
          </a:p>
        </p:txBody>
      </p:sp>
      <p:sp>
        <p:nvSpPr>
          <p:cNvPr id="12595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22477233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24B5A1"/>
                </a:solidFill>
              </a:rPr>
              <a:t>11.4  </a:t>
            </a:r>
            <a:r>
              <a:rPr lang="en-US" dirty="0" smtClean="0">
                <a:solidFill>
                  <a:srgbClr val="3380E6"/>
                </a:solidFill>
              </a:rPr>
              <a:t>Constructors and Destructors in Derived Classes (cont.)</a:t>
            </a:r>
          </a:p>
        </p:txBody>
      </p:sp>
      <p:sp>
        <p:nvSpPr>
          <p:cNvPr id="112643" name="Text Placeholder 2"/>
          <p:cNvSpPr>
            <a:spLocks noGrp="1"/>
          </p:cNvSpPr>
          <p:nvPr>
            <p:ph type="body" idx="1"/>
          </p:nvPr>
        </p:nvSpPr>
        <p:spPr/>
        <p:txBody>
          <a:bodyPr/>
          <a:lstStyle/>
          <a:p>
            <a:pPr marL="109537" indent="0">
              <a:lnSpc>
                <a:spcPct val="80000"/>
              </a:lnSpc>
              <a:buNone/>
              <a:defRPr/>
            </a:pPr>
            <a:r>
              <a:rPr lang="en-US" sz="3200" b="1" i="1" dirty="0">
                <a:solidFill>
                  <a:srgbClr val="000000"/>
                </a:solidFill>
              </a:rPr>
              <a:t>C++11: Inheriting Base Class Constructors</a:t>
            </a:r>
          </a:p>
          <a:p>
            <a:pPr>
              <a:lnSpc>
                <a:spcPct val="80000"/>
              </a:lnSpc>
              <a:defRPr/>
            </a:pPr>
            <a:r>
              <a:rPr lang="en-US" sz="3200" dirty="0">
                <a:solidFill>
                  <a:srgbClr val="000000"/>
                </a:solidFill>
              </a:rPr>
              <a:t>Sometimes a derived class’s constructors simply specify the same parameters </a:t>
            </a:r>
            <a:r>
              <a:rPr lang="en-US" sz="3200" dirty="0" smtClean="0">
                <a:solidFill>
                  <a:srgbClr val="000000"/>
                </a:solidFill>
              </a:rPr>
              <a:t>as the </a:t>
            </a:r>
            <a:r>
              <a:rPr lang="en-US" sz="3200" dirty="0">
                <a:solidFill>
                  <a:srgbClr val="000000"/>
                </a:solidFill>
              </a:rPr>
              <a:t>base class’s constructors. </a:t>
            </a:r>
          </a:p>
          <a:p>
            <a:pPr eaLnBrk="1" hangingPunct="1">
              <a:lnSpc>
                <a:spcPct val="80000"/>
              </a:lnSpc>
              <a:defRPr/>
            </a:pPr>
            <a:r>
              <a:rPr lang="en-US" sz="3200" dirty="0" smtClean="0">
                <a:solidFill>
                  <a:srgbClr val="000000"/>
                </a:solidFill>
              </a:rPr>
              <a:t>For such cases, </a:t>
            </a:r>
            <a:r>
              <a:rPr lang="en-US" sz="3200" dirty="0">
                <a:solidFill>
                  <a:srgbClr val="000000"/>
                </a:solidFill>
              </a:rPr>
              <a:t>C++11 </a:t>
            </a:r>
            <a:r>
              <a:rPr lang="en-US" sz="3200" dirty="0" smtClean="0">
                <a:solidFill>
                  <a:srgbClr val="000000"/>
                </a:solidFill>
              </a:rPr>
              <a:t>allows you to specify that a derived class should </a:t>
            </a:r>
            <a:r>
              <a:rPr lang="en-US" sz="3200" i="1" dirty="0">
                <a:solidFill>
                  <a:srgbClr val="000000"/>
                </a:solidFill>
              </a:rPr>
              <a:t>inherit</a:t>
            </a:r>
            <a:r>
              <a:rPr lang="en-US" sz="3200" dirty="0">
                <a:solidFill>
                  <a:srgbClr val="000000"/>
                </a:solidFill>
              </a:rPr>
              <a:t> a base class’s constructors. </a:t>
            </a:r>
          </a:p>
          <a:p>
            <a:pPr>
              <a:lnSpc>
                <a:spcPct val="80000"/>
              </a:lnSpc>
              <a:defRPr/>
            </a:pPr>
            <a:r>
              <a:rPr lang="en-US" sz="3200" dirty="0" smtClean="0">
                <a:solidFill>
                  <a:srgbClr val="000000"/>
                </a:solidFill>
              </a:rPr>
              <a:t>To do </a:t>
            </a:r>
            <a:r>
              <a:rPr lang="en-US" sz="3200" dirty="0">
                <a:solidFill>
                  <a:srgbClr val="000000"/>
                </a:solidFill>
              </a:rPr>
              <a:t>this </a:t>
            </a:r>
            <a:r>
              <a:rPr lang="en-US" sz="3200" dirty="0" smtClean="0">
                <a:solidFill>
                  <a:srgbClr val="000000"/>
                </a:solidFill>
              </a:rPr>
              <a:t>explicitly include </a:t>
            </a:r>
            <a:r>
              <a:rPr lang="en-US" sz="3200" dirty="0">
                <a:solidFill>
                  <a:srgbClr val="000000"/>
                </a:solidFill>
              </a:rPr>
              <a:t>a using declaration of </a:t>
            </a:r>
            <a:r>
              <a:rPr lang="en-US" sz="3200" dirty="0" smtClean="0">
                <a:solidFill>
                  <a:srgbClr val="000000"/>
                </a:solidFill>
              </a:rPr>
              <a:t>the following form </a:t>
            </a:r>
            <a:r>
              <a:rPr lang="en-US" sz="3200" i="1" dirty="0">
                <a:solidFill>
                  <a:srgbClr val="000000"/>
                </a:solidFill>
              </a:rPr>
              <a:t>anywhere</a:t>
            </a:r>
            <a:r>
              <a:rPr lang="en-US" sz="3200" dirty="0">
                <a:solidFill>
                  <a:srgbClr val="000000"/>
                </a:solidFill>
              </a:rPr>
              <a:t> in the derived-class </a:t>
            </a:r>
            <a:r>
              <a:rPr lang="en-US" sz="3200" dirty="0" smtClean="0">
                <a:solidFill>
                  <a:srgbClr val="000000"/>
                </a:solidFill>
              </a:rPr>
              <a:t>definition:</a:t>
            </a:r>
            <a:endParaRPr lang="en-US" sz="3200" dirty="0">
              <a:solidFill>
                <a:srgbClr val="000000"/>
              </a:solidFill>
            </a:endParaRPr>
          </a:p>
          <a:p>
            <a:pPr marL="603250" lvl="2" indent="0">
              <a:lnSpc>
                <a:spcPct val="80000"/>
              </a:lnSpc>
              <a:buNone/>
              <a:defRPr/>
            </a:pPr>
            <a:r>
              <a:rPr lang="en-US" sz="2400" dirty="0">
                <a:solidFill>
                  <a:srgbClr val="0000FF"/>
                </a:solidFill>
                <a:latin typeface="Consolas" panose="020B0609020204030204" pitchFamily="49" charset="0"/>
              </a:rPr>
              <a:t>using</a:t>
            </a:r>
            <a:r>
              <a:rPr lang="en-US" sz="2400" dirty="0">
                <a:solidFill>
                  <a:srgbClr val="000000"/>
                </a:solidFill>
                <a:latin typeface="Consolas" panose="020B0609020204030204" pitchFamily="49" charset="0"/>
              </a:rPr>
              <a:t> BaseClass::BaseClass;</a:t>
            </a:r>
          </a:p>
          <a:p>
            <a:pPr eaLnBrk="1" hangingPunct="1">
              <a:lnSpc>
                <a:spcPct val="80000"/>
              </a:lnSpc>
              <a:defRPr/>
            </a:pPr>
            <a:r>
              <a:rPr lang="en-US" sz="3200" dirty="0" smtClean="0">
                <a:solidFill>
                  <a:srgbClr val="000000"/>
                </a:solidFill>
              </a:rPr>
              <a:t>In </a:t>
            </a:r>
            <a:r>
              <a:rPr lang="en-US" sz="3200" dirty="0">
                <a:solidFill>
                  <a:srgbClr val="000000"/>
                </a:solidFill>
              </a:rPr>
              <a:t>the preceding declaration, </a:t>
            </a:r>
            <a:r>
              <a:rPr lang="en-US" sz="3200" dirty="0">
                <a:solidFill>
                  <a:srgbClr val="000000"/>
                </a:solidFill>
                <a:latin typeface="Consolas" panose="020B0609020204030204" pitchFamily="49" charset="0"/>
              </a:rPr>
              <a:t>BaseClass</a:t>
            </a:r>
            <a:r>
              <a:rPr lang="en-US" sz="3200" dirty="0">
                <a:solidFill>
                  <a:srgbClr val="000000"/>
                </a:solidFill>
              </a:rPr>
              <a:t> is the base class’s name. </a:t>
            </a:r>
          </a:p>
        </p:txBody>
      </p:sp>
      <p:sp>
        <p:nvSpPr>
          <p:cNvPr id="12595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3194258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24B5A1"/>
                </a:solidFill>
              </a:rPr>
              <a:t>11.4  </a:t>
            </a:r>
            <a:r>
              <a:rPr lang="en-US" dirty="0" smtClean="0">
                <a:solidFill>
                  <a:srgbClr val="3380E6"/>
                </a:solidFill>
              </a:rPr>
              <a:t>Constructors and Destructors in Derived Classes (cont.)</a:t>
            </a:r>
          </a:p>
        </p:txBody>
      </p:sp>
      <p:sp>
        <p:nvSpPr>
          <p:cNvPr id="109571" name="Text Placeholder 2"/>
          <p:cNvSpPr>
            <a:spLocks noGrp="1"/>
          </p:cNvSpPr>
          <p:nvPr>
            <p:ph type="body" idx="1"/>
          </p:nvPr>
        </p:nvSpPr>
        <p:spPr/>
        <p:txBody>
          <a:bodyPr/>
          <a:lstStyle/>
          <a:p>
            <a:pPr eaLnBrk="1" hangingPunct="1">
              <a:lnSpc>
                <a:spcPct val="80000"/>
              </a:lnSpc>
            </a:pPr>
            <a:r>
              <a:rPr lang="en-US" altLang="en-US" sz="2500" dirty="0">
                <a:solidFill>
                  <a:srgbClr val="000000"/>
                </a:solidFill>
              </a:rPr>
              <a:t>When you inherit constructors:</a:t>
            </a:r>
          </a:p>
          <a:p>
            <a:pPr lvl="1" eaLnBrk="1" hangingPunct="1">
              <a:lnSpc>
                <a:spcPct val="80000"/>
              </a:lnSpc>
            </a:pPr>
            <a:r>
              <a:rPr lang="en-US" altLang="en-US" sz="2100" dirty="0" smtClean="0">
                <a:solidFill>
                  <a:srgbClr val="000000"/>
                </a:solidFill>
              </a:rPr>
              <a:t>Each </a:t>
            </a:r>
            <a:r>
              <a:rPr lang="en-US" altLang="en-US" sz="2100" dirty="0">
                <a:solidFill>
                  <a:srgbClr val="000000"/>
                </a:solidFill>
              </a:rPr>
              <a:t>inherited constructor has the </a:t>
            </a:r>
            <a:r>
              <a:rPr lang="en-US" altLang="en-US" sz="2100" i="1" dirty="0">
                <a:solidFill>
                  <a:srgbClr val="000000"/>
                </a:solidFill>
              </a:rPr>
              <a:t>same</a:t>
            </a:r>
            <a:r>
              <a:rPr lang="en-US" altLang="en-US" sz="2100" dirty="0">
                <a:solidFill>
                  <a:srgbClr val="000000"/>
                </a:solidFill>
              </a:rPr>
              <a:t> access </a:t>
            </a:r>
            <a:r>
              <a:rPr lang="en-US" altLang="en-US" sz="2100" dirty="0" smtClean="0">
                <a:solidFill>
                  <a:srgbClr val="000000"/>
                </a:solidFill>
              </a:rPr>
              <a:t>specifier (</a:t>
            </a:r>
            <a:r>
              <a:rPr lang="en-US" altLang="en-US" sz="2000" dirty="0" smtClean="0">
                <a:solidFill>
                  <a:srgbClr val="000000"/>
                </a:solidFill>
                <a:latin typeface="Consolas" panose="020B0609020204030204" pitchFamily="49" charset="0"/>
              </a:rPr>
              <a:t>public</a:t>
            </a:r>
            <a:r>
              <a:rPr lang="en-US" altLang="en-US" sz="2100" dirty="0">
                <a:solidFill>
                  <a:srgbClr val="000000"/>
                </a:solidFill>
              </a:rPr>
              <a:t>, </a:t>
            </a:r>
            <a:r>
              <a:rPr lang="en-US" altLang="en-US" sz="2000" dirty="0">
                <a:solidFill>
                  <a:srgbClr val="000000"/>
                </a:solidFill>
                <a:latin typeface="Consolas" panose="020B0609020204030204" pitchFamily="49" charset="0"/>
              </a:rPr>
              <a:t>protected</a:t>
            </a:r>
            <a:r>
              <a:rPr lang="en-US" altLang="en-US" sz="2100" dirty="0">
                <a:solidFill>
                  <a:srgbClr val="000000"/>
                </a:solidFill>
              </a:rPr>
              <a:t> or </a:t>
            </a:r>
            <a:r>
              <a:rPr lang="en-US" altLang="en-US" sz="2000" dirty="0">
                <a:solidFill>
                  <a:srgbClr val="000000"/>
                </a:solidFill>
                <a:latin typeface="Consolas" panose="020B0609020204030204" pitchFamily="49" charset="0"/>
              </a:rPr>
              <a:t>private</a:t>
            </a:r>
            <a:r>
              <a:rPr lang="en-US" altLang="en-US" sz="2100" dirty="0">
                <a:solidFill>
                  <a:srgbClr val="000000"/>
                </a:solidFill>
              </a:rPr>
              <a:t>) as its corresponding base-class constructor. </a:t>
            </a:r>
          </a:p>
          <a:p>
            <a:pPr lvl="1" eaLnBrk="1" hangingPunct="1">
              <a:lnSpc>
                <a:spcPct val="80000"/>
              </a:lnSpc>
            </a:pPr>
            <a:r>
              <a:rPr lang="en-US" altLang="en-US" sz="2100" dirty="0">
                <a:solidFill>
                  <a:srgbClr val="000000"/>
                </a:solidFill>
              </a:rPr>
              <a:t>The default, copy and move constructors are </a:t>
            </a:r>
            <a:r>
              <a:rPr lang="en-US" altLang="en-US" sz="2100" i="1" dirty="0">
                <a:solidFill>
                  <a:srgbClr val="000000"/>
                </a:solidFill>
              </a:rPr>
              <a:t>not</a:t>
            </a:r>
            <a:r>
              <a:rPr lang="en-US" altLang="en-US" sz="2100" dirty="0">
                <a:solidFill>
                  <a:srgbClr val="000000"/>
                </a:solidFill>
              </a:rPr>
              <a:t> inherited. </a:t>
            </a:r>
          </a:p>
          <a:p>
            <a:pPr lvl="1" eaLnBrk="1" hangingPunct="1">
              <a:lnSpc>
                <a:spcPct val="80000"/>
              </a:lnSpc>
            </a:pPr>
            <a:r>
              <a:rPr lang="en-US" altLang="en-US" sz="2100" dirty="0">
                <a:solidFill>
                  <a:srgbClr val="000000"/>
                </a:solidFill>
              </a:rPr>
              <a:t>If a constructor is </a:t>
            </a:r>
            <a:r>
              <a:rPr lang="en-US" altLang="en-US" sz="2100" i="1" dirty="0">
                <a:solidFill>
                  <a:srgbClr val="000000"/>
                </a:solidFill>
              </a:rPr>
              <a:t>deleted</a:t>
            </a:r>
            <a:r>
              <a:rPr lang="en-US" altLang="en-US" sz="2100" dirty="0">
                <a:solidFill>
                  <a:srgbClr val="000000"/>
                </a:solidFill>
              </a:rPr>
              <a:t> in the base class by placing </a:t>
            </a:r>
            <a:r>
              <a:rPr lang="en-US" altLang="en-US" sz="2100" dirty="0">
                <a:solidFill>
                  <a:srgbClr val="000000"/>
                </a:solidFill>
                <a:latin typeface="Consolas" panose="020B0609020204030204" pitchFamily="49" charset="0"/>
              </a:rPr>
              <a:t>= delete</a:t>
            </a:r>
            <a:r>
              <a:rPr lang="en-US" altLang="en-US" sz="2100" dirty="0">
                <a:solidFill>
                  <a:srgbClr val="000000"/>
                </a:solidFill>
              </a:rPr>
              <a:t> in its prototype, the corresponding constructor in the derived class is </a:t>
            </a:r>
            <a:r>
              <a:rPr lang="en-US" altLang="en-US" sz="2100" i="1" dirty="0">
                <a:solidFill>
                  <a:srgbClr val="000000"/>
                </a:solidFill>
              </a:rPr>
              <a:t>also</a:t>
            </a:r>
            <a:r>
              <a:rPr lang="en-US" altLang="en-US" sz="2100" dirty="0">
                <a:solidFill>
                  <a:srgbClr val="000000"/>
                </a:solidFill>
              </a:rPr>
              <a:t> deleted.</a:t>
            </a:r>
          </a:p>
          <a:p>
            <a:pPr lvl="1" eaLnBrk="1" hangingPunct="1">
              <a:lnSpc>
                <a:spcPct val="80000"/>
              </a:lnSpc>
            </a:pPr>
            <a:r>
              <a:rPr lang="en-US" altLang="en-US" sz="2100" dirty="0">
                <a:solidFill>
                  <a:srgbClr val="000000"/>
                </a:solidFill>
              </a:rPr>
              <a:t>If the derived class does not explicitly define constructors, the </a:t>
            </a:r>
            <a:r>
              <a:rPr lang="en-US" altLang="en-US" sz="2100" dirty="0" smtClean="0">
                <a:solidFill>
                  <a:srgbClr val="000000"/>
                </a:solidFill>
              </a:rPr>
              <a:t>compiler still </a:t>
            </a:r>
            <a:r>
              <a:rPr lang="en-US" altLang="en-US" sz="2100" dirty="0">
                <a:solidFill>
                  <a:srgbClr val="000000"/>
                </a:solidFill>
              </a:rPr>
              <a:t>generates a default constructor in the derived </a:t>
            </a:r>
            <a:r>
              <a:rPr lang="en-US" altLang="en-US" sz="2100" dirty="0" smtClean="0">
                <a:solidFill>
                  <a:srgbClr val="000000"/>
                </a:solidFill>
              </a:rPr>
              <a:t>class</a:t>
            </a:r>
            <a:r>
              <a:rPr lang="en-US" altLang="en-US" sz="2100" dirty="0">
                <a:solidFill>
                  <a:srgbClr val="000000"/>
                </a:solidFill>
              </a:rPr>
              <a:t>.</a:t>
            </a:r>
          </a:p>
          <a:p>
            <a:pPr lvl="1">
              <a:lnSpc>
                <a:spcPct val="80000"/>
              </a:lnSpc>
            </a:pPr>
            <a:r>
              <a:rPr lang="en-US" altLang="en-US" sz="2100" dirty="0">
                <a:solidFill>
                  <a:srgbClr val="000000"/>
                </a:solidFill>
              </a:rPr>
              <a:t>A given base-class constructor is not inherited if a constructor that you explicitly define in the derived class has the same parameter list. </a:t>
            </a:r>
            <a:endParaRPr lang="en-US" altLang="en-US" sz="2100" dirty="0" smtClean="0">
              <a:solidFill>
                <a:srgbClr val="000000"/>
              </a:solidFill>
            </a:endParaRPr>
          </a:p>
          <a:p>
            <a:pPr lvl="1">
              <a:lnSpc>
                <a:spcPct val="80000"/>
              </a:lnSpc>
            </a:pPr>
            <a:r>
              <a:rPr lang="en-US" altLang="en-US" sz="2100" dirty="0" smtClean="0">
                <a:solidFill>
                  <a:srgbClr val="000000"/>
                </a:solidFill>
              </a:rPr>
              <a:t>A </a:t>
            </a:r>
            <a:r>
              <a:rPr lang="en-US" altLang="en-US" sz="2100" dirty="0">
                <a:solidFill>
                  <a:srgbClr val="000000"/>
                </a:solidFill>
              </a:rPr>
              <a:t>base-class constructor’s default arguments are </a:t>
            </a:r>
            <a:r>
              <a:rPr lang="en-US" altLang="en-US" sz="2100" i="1" dirty="0">
                <a:solidFill>
                  <a:srgbClr val="000000"/>
                </a:solidFill>
              </a:rPr>
              <a:t>not</a:t>
            </a:r>
            <a:r>
              <a:rPr lang="en-US" altLang="en-US" sz="2100" dirty="0">
                <a:solidFill>
                  <a:srgbClr val="000000"/>
                </a:solidFill>
              </a:rPr>
              <a:t> inherited. Instead, the compiler generates overloaded constructors in the derived class.</a:t>
            </a:r>
          </a:p>
        </p:txBody>
      </p:sp>
      <p:sp>
        <p:nvSpPr>
          <p:cNvPr id="12595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426775776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rPr>
              <a:t>11.5  </a:t>
            </a:r>
            <a:r>
              <a:rPr lang="en-US" dirty="0" smtClean="0">
                <a:solidFill>
                  <a:srgbClr val="3380E6"/>
                </a:solidFill>
                <a:latin typeface="Consolas" panose="020B0609020204030204" pitchFamily="49" charset="0"/>
              </a:rPr>
              <a:t>public</a:t>
            </a:r>
            <a:r>
              <a:rPr lang="en-US" dirty="0" smtClean="0">
                <a:solidFill>
                  <a:srgbClr val="3380E6"/>
                </a:solidFill>
              </a:rPr>
              <a:t>, </a:t>
            </a:r>
            <a:r>
              <a:rPr lang="en-US" dirty="0" smtClean="0">
                <a:solidFill>
                  <a:srgbClr val="3380E6"/>
                </a:solidFill>
                <a:latin typeface="Consolas" panose="020B0609020204030204" pitchFamily="49" charset="0"/>
              </a:rPr>
              <a:t>protected</a:t>
            </a:r>
            <a:r>
              <a:rPr lang="en-US" dirty="0" smtClean="0">
                <a:solidFill>
                  <a:srgbClr val="3380E6"/>
                </a:solidFill>
              </a:rPr>
              <a:t> and </a:t>
            </a:r>
            <a:r>
              <a:rPr lang="en-US" dirty="0" smtClean="0">
                <a:solidFill>
                  <a:srgbClr val="3380E6"/>
                </a:solidFill>
                <a:latin typeface="Consolas" panose="020B0609020204030204" pitchFamily="49" charset="0"/>
              </a:rPr>
              <a:t>private</a:t>
            </a:r>
            <a:r>
              <a:rPr lang="en-US" dirty="0" smtClean="0">
                <a:solidFill>
                  <a:srgbClr val="3380E6"/>
                </a:solidFill>
              </a:rPr>
              <a:t> Inheritance</a:t>
            </a:r>
          </a:p>
        </p:txBody>
      </p:sp>
      <p:sp>
        <p:nvSpPr>
          <p:cNvPr id="113667" name="Text Placeholder 2"/>
          <p:cNvSpPr>
            <a:spLocks noGrp="1"/>
          </p:cNvSpPr>
          <p:nvPr>
            <p:ph type="body" idx="1"/>
          </p:nvPr>
        </p:nvSpPr>
        <p:spPr/>
        <p:txBody>
          <a:bodyPr/>
          <a:lstStyle/>
          <a:p>
            <a:pPr eaLnBrk="1" hangingPunct="1">
              <a:lnSpc>
                <a:spcPct val="80000"/>
              </a:lnSpc>
              <a:defRPr/>
            </a:pPr>
            <a:r>
              <a:rPr lang="en-US" sz="2500" dirty="0">
                <a:solidFill>
                  <a:srgbClr val="000000"/>
                </a:solidFill>
              </a:rPr>
              <a:t>When deriving a class from a base class, the base class may be inherited through </a:t>
            </a:r>
            <a:r>
              <a:rPr lang="en-US" sz="2500" dirty="0">
                <a:solidFill>
                  <a:srgbClr val="000000"/>
                </a:solidFill>
                <a:latin typeface="Consolas" panose="020B0609020204030204" pitchFamily="49" charset="0"/>
              </a:rPr>
              <a:t>public</a:t>
            </a:r>
            <a:r>
              <a:rPr lang="en-US" sz="2500" dirty="0">
                <a:solidFill>
                  <a:srgbClr val="000000"/>
                </a:solidFill>
              </a:rPr>
              <a:t>, </a:t>
            </a:r>
            <a:r>
              <a:rPr lang="en-US" sz="2500" dirty="0">
                <a:solidFill>
                  <a:srgbClr val="000000"/>
                </a:solidFill>
                <a:latin typeface="Consolas" panose="020B0609020204030204" pitchFamily="49" charset="0"/>
              </a:rPr>
              <a:t>protected</a:t>
            </a:r>
            <a:r>
              <a:rPr lang="en-US" sz="2500" dirty="0">
                <a:solidFill>
                  <a:srgbClr val="000000"/>
                </a:solidFill>
              </a:rPr>
              <a:t> or </a:t>
            </a:r>
            <a:r>
              <a:rPr lang="en-US" sz="2500" dirty="0">
                <a:solidFill>
                  <a:srgbClr val="000000"/>
                </a:solidFill>
                <a:latin typeface="Consolas" panose="020B0609020204030204" pitchFamily="49" charset="0"/>
              </a:rPr>
              <a:t>private</a:t>
            </a:r>
            <a:r>
              <a:rPr lang="en-US" sz="2500" dirty="0">
                <a:solidFill>
                  <a:srgbClr val="000000"/>
                </a:solidFill>
              </a:rPr>
              <a:t> inheritance.</a:t>
            </a:r>
          </a:p>
          <a:p>
            <a:pPr eaLnBrk="1" hangingPunct="1">
              <a:lnSpc>
                <a:spcPct val="80000"/>
              </a:lnSpc>
              <a:defRPr/>
            </a:pPr>
            <a:r>
              <a:rPr lang="en-US" sz="2500" dirty="0">
                <a:solidFill>
                  <a:srgbClr val="000000"/>
                </a:solidFill>
              </a:rPr>
              <a:t>Use of </a:t>
            </a:r>
            <a:r>
              <a:rPr lang="en-US" sz="2500" dirty="0">
                <a:solidFill>
                  <a:srgbClr val="000000"/>
                </a:solidFill>
                <a:latin typeface="Consolas" panose="020B0609020204030204" pitchFamily="49" charset="0"/>
              </a:rPr>
              <a:t>protected</a:t>
            </a:r>
            <a:r>
              <a:rPr lang="en-US" sz="2500" dirty="0">
                <a:solidFill>
                  <a:srgbClr val="000000"/>
                </a:solidFill>
              </a:rPr>
              <a:t> and </a:t>
            </a:r>
            <a:r>
              <a:rPr lang="en-US" sz="2500" dirty="0">
                <a:solidFill>
                  <a:srgbClr val="000000"/>
                </a:solidFill>
                <a:latin typeface="Consolas" panose="020B0609020204030204" pitchFamily="49" charset="0"/>
              </a:rPr>
              <a:t>private</a:t>
            </a:r>
            <a:r>
              <a:rPr lang="en-US" sz="2500" dirty="0">
                <a:solidFill>
                  <a:srgbClr val="000000"/>
                </a:solidFill>
              </a:rPr>
              <a:t> inheritance is rare.</a:t>
            </a:r>
          </a:p>
          <a:p>
            <a:pPr eaLnBrk="1" hangingPunct="1">
              <a:lnSpc>
                <a:spcPct val="80000"/>
              </a:lnSpc>
              <a:defRPr/>
            </a:pPr>
            <a:r>
              <a:rPr lang="en-US" sz="2500" dirty="0">
                <a:solidFill>
                  <a:srgbClr val="000000"/>
                </a:solidFill>
              </a:rPr>
              <a:t>Figure 11.16 summarizes for each type of inheritance the accessibility of base-class members in a derived class.</a:t>
            </a:r>
          </a:p>
          <a:p>
            <a:pPr eaLnBrk="1" hangingPunct="1">
              <a:lnSpc>
                <a:spcPct val="80000"/>
              </a:lnSpc>
              <a:defRPr/>
            </a:pPr>
            <a:r>
              <a:rPr lang="en-US" sz="2500" dirty="0">
                <a:solidFill>
                  <a:srgbClr val="000000"/>
                </a:solidFill>
                <a:cs typeface="Times New Roman" pitchFamily="18" charset="0"/>
              </a:rPr>
              <a:t>The first column contains the base-class access specifiers.</a:t>
            </a:r>
          </a:p>
          <a:p>
            <a:pPr eaLnBrk="1" hangingPunct="1">
              <a:lnSpc>
                <a:spcPct val="80000"/>
              </a:lnSpc>
              <a:defRPr/>
            </a:pPr>
            <a:r>
              <a:rPr lang="en-US" sz="2400" dirty="0">
                <a:solidFill>
                  <a:srgbClr val="000000"/>
                </a:solidFill>
              </a:rPr>
              <a:t>A base class’s </a:t>
            </a:r>
            <a:r>
              <a:rPr lang="en-US" sz="2400" dirty="0">
                <a:solidFill>
                  <a:srgbClr val="000000"/>
                </a:solidFill>
                <a:latin typeface="Consolas" panose="020B0609020204030204" pitchFamily="49" charset="0"/>
              </a:rPr>
              <a:t>private</a:t>
            </a:r>
            <a:r>
              <a:rPr lang="en-US" sz="2400" dirty="0">
                <a:solidFill>
                  <a:srgbClr val="000000"/>
                </a:solidFill>
              </a:rPr>
              <a:t> members are </a:t>
            </a:r>
            <a:r>
              <a:rPr lang="en-US" sz="2400" i="1" dirty="0">
                <a:solidFill>
                  <a:srgbClr val="000000"/>
                </a:solidFill>
              </a:rPr>
              <a:t>never</a:t>
            </a:r>
            <a:r>
              <a:rPr lang="en-US" sz="2400" dirty="0">
                <a:solidFill>
                  <a:srgbClr val="000000"/>
                </a:solidFill>
              </a:rPr>
              <a:t> accessible directly from a derived class, but can be accessed through calls to the </a:t>
            </a:r>
            <a:r>
              <a:rPr lang="en-US" sz="2400" dirty="0">
                <a:solidFill>
                  <a:srgbClr val="000000"/>
                </a:solidFill>
                <a:latin typeface="Consolas" panose="020B0609020204030204" pitchFamily="49" charset="0"/>
              </a:rPr>
              <a:t>public</a:t>
            </a:r>
            <a:r>
              <a:rPr lang="en-US" sz="2400" dirty="0">
                <a:solidFill>
                  <a:srgbClr val="000000"/>
                </a:solidFill>
              </a:rPr>
              <a:t> and </a:t>
            </a:r>
            <a:r>
              <a:rPr lang="en-US" sz="2400" dirty="0">
                <a:solidFill>
                  <a:srgbClr val="000000"/>
                </a:solidFill>
                <a:latin typeface="Consolas" panose="020B0609020204030204" pitchFamily="49" charset="0"/>
              </a:rPr>
              <a:t>protected</a:t>
            </a:r>
            <a:r>
              <a:rPr lang="en-US" sz="2400" dirty="0">
                <a:solidFill>
                  <a:srgbClr val="000000"/>
                </a:solidFill>
              </a:rPr>
              <a:t> members of the base class.</a:t>
            </a:r>
          </a:p>
          <a:p>
            <a:pPr marL="109537" indent="0">
              <a:lnSpc>
                <a:spcPct val="80000"/>
              </a:lnSpc>
              <a:buNone/>
              <a:defRPr/>
            </a:pPr>
            <a:endParaRPr lang="en-US" sz="2500" dirty="0">
              <a:solidFill>
                <a:srgbClr val="000000"/>
              </a:solidFill>
              <a:cs typeface="Times New Roman" pitchFamily="18" charset="0"/>
            </a:endParaRPr>
          </a:p>
          <a:p>
            <a:pPr eaLnBrk="1" hangingPunct="1">
              <a:lnSpc>
                <a:spcPct val="80000"/>
              </a:lnSpc>
              <a:defRPr/>
            </a:pPr>
            <a:endParaRPr lang="en-US" sz="2500" dirty="0">
              <a:solidFill>
                <a:srgbClr val="000000"/>
              </a:solidFill>
            </a:endParaRPr>
          </a:p>
        </p:txBody>
      </p:sp>
      <p:sp>
        <p:nvSpPr>
          <p:cNvPr id="14336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8297369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1_Page_59"/>
          <p:cNvPicPr>
            <a:picLocks noGrp="1" noChangeAspect="1"/>
          </p:cNvPicPr>
          <p:nvPr isPhoto="1"/>
        </p:nvPicPr>
        <p:blipFill>
          <a:blip r:embed="rId3" cstate="print">
            <a:lum/>
            <a:extLst>
              <a:ext uri="{28A0092B-C50C-407E-A947-70E740481C1C}">
                <a14:useLocalDpi xmlns:a14="http://schemas.microsoft.com/office/drawing/2010/main" val="0"/>
              </a:ext>
            </a:extLst>
          </a:blip>
          <a:stretch>
            <a:fillRect/>
          </a:stretch>
        </p:blipFill>
        <p:spPr>
          <a:xfrm>
            <a:off x="1595438" y="0"/>
            <a:ext cx="900112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2813549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cpphtp10_10</Template>
  <TotalTime>77</TotalTime>
  <Words>3068</Words>
  <Application>Microsoft Office PowerPoint</Application>
  <PresentationFormat>Widescreen</PresentationFormat>
  <Paragraphs>319</Paragraphs>
  <Slides>98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98</vt:i4>
      </vt:variant>
    </vt:vector>
  </HeadingPairs>
  <TitlesOfParts>
    <vt:vector size="108" baseType="lpstr">
      <vt:lpstr>Calibri</vt:lpstr>
      <vt:lpstr>Cambria</vt:lpstr>
      <vt:lpstr>Consolas</vt:lpstr>
      <vt:lpstr>Lucida Sans Unicode</vt:lpstr>
      <vt:lpstr>Times New Roman</vt:lpstr>
      <vt:lpstr>Verdana</vt:lpstr>
      <vt:lpstr>Wingdings</vt:lpstr>
      <vt:lpstr>Wingdings 2</vt:lpstr>
      <vt:lpstr>Wingdings 3</vt:lpstr>
      <vt:lpstr>Concourse</vt:lpstr>
      <vt:lpstr>Object-Oriented Programming: Inheritance</vt:lpstr>
      <vt:lpstr>PowerPoint Presentation</vt:lpstr>
      <vt:lpstr>PowerPoint Presentation</vt:lpstr>
      <vt:lpstr>11.1  Introduction</vt:lpstr>
      <vt:lpstr>11.1  Introduction (cont.)</vt:lpstr>
      <vt:lpstr>11.2  Base Classes and Derived Classes</vt:lpstr>
      <vt:lpstr>11.2  Base Classes and Derived Classes (cont.)</vt:lpstr>
      <vt:lpstr>PowerPoint Presentation</vt:lpstr>
      <vt:lpstr>11.2.1  CommunityMember Class Hierarchy</vt:lpstr>
      <vt:lpstr>PowerPoint Presentation</vt:lpstr>
      <vt:lpstr>11.2.1  CommunityMember Class Hierarchy</vt:lpstr>
      <vt:lpstr>11.2.1  CommunityMember Class Hierarchy</vt:lpstr>
      <vt:lpstr>11.2.2  Shape Class Hierarchy</vt:lpstr>
      <vt:lpstr>PowerPoint Presentation</vt:lpstr>
      <vt:lpstr>11.3  Relationship between Base and Derived Classes</vt:lpstr>
      <vt:lpstr>11.3.1 Creating and Using a CommissionEmployee Class</vt:lpstr>
      <vt:lpstr>PowerPoint Presentation</vt:lpstr>
      <vt:lpstr>PowerPoint Presentation</vt:lpstr>
      <vt:lpstr>PowerPoint Presentation</vt:lpstr>
      <vt:lpstr>PowerPoint Presentation</vt:lpstr>
      <vt:lpstr>PowerPoint Presentation</vt:lpstr>
      <vt:lpstr>PowerPoint Presentation</vt:lpstr>
      <vt:lpstr>11.3.1 Creating and Using a CommissionEmployee Class (cont.)</vt:lpstr>
      <vt:lpstr>11.3.1 Creating and Using a CommissionEmployee Class (cont.)</vt:lpstr>
      <vt:lpstr>PowerPoint Presentation</vt:lpstr>
      <vt:lpstr>PowerPoint Presentation</vt:lpstr>
      <vt:lpstr>PowerPoint Presentation</vt:lpstr>
      <vt:lpstr>11.3.2 Creating a BasePlusCommissionEmployee Class Without Using Inheritance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11.3.2 Creating a BasePlusCommissionEmployee Class Without Using Inheritance (cont.)</vt:lpstr>
      <vt:lpstr>11.3.2 Creating a BasePlusCommissionEmployee Class Without Using Inheritance (cont.)</vt:lpstr>
      <vt:lpstr>PowerPoint Presentation</vt:lpstr>
      <vt:lpstr>PowerPoint Presentation</vt:lpstr>
      <vt:lpstr>PowerPoint Presentation</vt:lpstr>
      <vt:lpstr>11.3.2 Creating a BasePlusCommissionEmployee Class Without Using Inheritance (cont.)</vt:lpstr>
      <vt:lpstr>11.3.2 Creating a BasePlusCommissionEmployee Class Without Using Inheritance (cont.)</vt:lpstr>
      <vt:lpstr>11.3.2 Creating a BasePlusCommissionEmployee Class Without Using Inheritance (cont.)</vt:lpstr>
      <vt:lpstr>PowerPoint Presentation</vt:lpstr>
      <vt:lpstr>PowerPoint Presentation</vt:lpstr>
      <vt:lpstr>11.3.3 Creating a CommissionEmployee–BasePlusCommissionEmployee Inheritance Hierarchy</vt:lpstr>
      <vt:lpstr>11.3.3 Creating a CommissionEmployee–BasePlusCommissionEmployee Inheritance Hierarchy (cont.)</vt:lpstr>
      <vt:lpstr>PowerPoint Presentation</vt:lpstr>
      <vt:lpstr>PowerPoint Presentation</vt:lpstr>
      <vt:lpstr>PowerPoint Presentation</vt:lpstr>
      <vt:lpstr>PowerPoint Presentation</vt:lpstr>
      <vt:lpstr>PowerPoint Presentation</vt:lpstr>
      <vt:lpstr>PowerPoint Presentation</vt:lpstr>
      <vt:lpstr>11.3.3 Creating a CommissionEmployee–BasePlusCommissionEmployee Inheritance Hierarchy (cont.)</vt:lpstr>
      <vt:lpstr>PowerPoint Presentation</vt:lpstr>
      <vt:lpstr>PowerPoint Presentation</vt:lpstr>
      <vt:lpstr>11.3.3 Creating a CommissionEmployee–BasePlusCommissionEmployee Inheritance Hierarchy (cont.)</vt:lpstr>
      <vt:lpstr>11.3.3 Creating a CommissionEmployee–BasePlusCommissionEmployee Inheritance Hierarchy (cont.)</vt:lpstr>
      <vt:lpstr>11.3.3 Creating a CommissionEmployee–BasePlusCommissionEmployee Inheritance Hierarchy (cont.)</vt:lpstr>
      <vt:lpstr>11.3.3 Creating a CommissionEmployee–BasePlusCommissionEmployee Inheritance Hierarchy (cont.)</vt:lpstr>
      <vt:lpstr>11.3.3 Creating a CommissionEmployee–BasePlusCommissionEmployee Inheritance Hierarchy (cont.)</vt:lpstr>
      <vt:lpstr>11.3.4 CommissionEmployee–BasePlusCommissionEmployee Inheritance Hierarchy Using protected Data</vt:lpstr>
      <vt:lpstr>11.3.4 CommissionEmployee–BasePlusCommissionEmployee Inheritance Hierarchy Using protected Data (cont.)</vt:lpstr>
      <vt:lpstr>PowerPoint Presentation</vt:lpstr>
      <vt:lpstr>PowerPoint Presentation</vt:lpstr>
      <vt:lpstr>11.3.4 CommissionEmployee–BasePlusCommissionEmployee Inheritance Hierarchy Using protected Data (cont.)</vt:lpstr>
      <vt:lpstr>11.3.4 CommissionEmployee–BasePlusCommissionEmployee Inheritance Hierarchy Using protected Data (cont.)</vt:lpstr>
      <vt:lpstr>PowerPoint Presentation</vt:lpstr>
      <vt:lpstr>11.3.4 CommissionEmployee–BasePlusCommissionEmployee Inheritance Hierarchy Using protected Data (cont.)</vt:lpstr>
      <vt:lpstr>PowerPoint Presentation</vt:lpstr>
      <vt:lpstr>11.3.4 CommissionEmployee–BasePlusCommissionEmployee Inheritance Hierarchy Using protected Data (cont.)</vt:lpstr>
      <vt:lpstr>PowerPoint Presentation</vt:lpstr>
      <vt:lpstr>PowerPoint Presentation</vt:lpstr>
      <vt:lpstr>11.3.5 CommissionEmployee–BasePlusCommissionEmployee Inheritance Hierarchy Using private Data</vt:lpstr>
      <vt:lpstr>11.3.5 CommissionEmployee–BasePlusCommissionEmployee Inheritance Hierarchy Using private Data (cont.)</vt:lpstr>
      <vt:lpstr>PowerPoint Presentation</vt:lpstr>
      <vt:lpstr>PowerPoint Presentation</vt:lpstr>
      <vt:lpstr>PowerPoint Presentation</vt:lpstr>
      <vt:lpstr>PowerPoint Presentation</vt:lpstr>
      <vt:lpstr>PowerPoint Presentation</vt:lpstr>
      <vt:lpstr>PowerPoint Presentation</vt:lpstr>
      <vt:lpstr>11.3.5 CommissionEmployee–BasePlusCommissionEmployee Inheritance Hierarchy Using private Data (cont.)</vt:lpstr>
      <vt:lpstr>PowerPoint Presentation</vt:lpstr>
      <vt:lpstr>PowerPoint Presentation</vt:lpstr>
      <vt:lpstr>PowerPoint Presentation</vt:lpstr>
      <vt:lpstr>11.3.5 CommissionEmployee–BasePlusCommissionEmployee Inheritance Hierarchy Using private Data (cont.)</vt:lpstr>
      <vt:lpstr>PowerPoint Presentation</vt:lpstr>
      <vt:lpstr>11.3.5 CommissionEmployee–BasePlusCommissionEmployee Inheritance Hierarchy Using private Data (cont.)</vt:lpstr>
      <vt:lpstr>11.4  Constructors and Destructors in Derived Classes</vt:lpstr>
      <vt:lpstr>PowerPoint Presentation</vt:lpstr>
      <vt:lpstr>11.4  Constructors and Destructors in Derived Classes (cont.)</vt:lpstr>
      <vt:lpstr>PowerPoint Presentation</vt:lpstr>
      <vt:lpstr>11.4  Constructors and Destructors in Derived Classes (cont.)</vt:lpstr>
      <vt:lpstr>11.4  Constructors and Destructors in Derived Classes (cont.)</vt:lpstr>
      <vt:lpstr>11.4  Constructors and Destructors in Derived Classes (cont.)</vt:lpstr>
      <vt:lpstr>11.5  public, protected and private Inheritance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Album</dc:title>
  <dc:creator>Paul Deitel</dc:creator>
  <cp:lastModifiedBy>Paul Deitel</cp:lastModifiedBy>
  <cp:revision>13</cp:revision>
  <dcterms:created xsi:type="dcterms:W3CDTF">2016-07-20T18:55:57Z</dcterms:created>
  <dcterms:modified xsi:type="dcterms:W3CDTF">2016-10-15T19:40:23Z</dcterms:modified>
</cp:coreProperties>
</file>