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4"/>
  </p:notesMasterIdLst>
  <p:sldIdLst>
    <p:sldId id="327" r:id="rId2"/>
    <p:sldId id="258" r:id="rId3"/>
    <p:sldId id="259" r:id="rId4"/>
    <p:sldId id="260" r:id="rId5"/>
    <p:sldId id="328" r:id="rId6"/>
    <p:sldId id="329" r:id="rId7"/>
    <p:sldId id="330" r:id="rId8"/>
    <p:sldId id="263" r:id="rId9"/>
    <p:sldId id="264" r:id="rId10"/>
    <p:sldId id="331" r:id="rId11"/>
    <p:sldId id="332" r:id="rId12"/>
    <p:sldId id="265" r:id="rId13"/>
    <p:sldId id="266" r:id="rId14"/>
    <p:sldId id="267" r:id="rId15"/>
    <p:sldId id="268" r:id="rId16"/>
    <p:sldId id="333" r:id="rId17"/>
    <p:sldId id="334" r:id="rId18"/>
    <p:sldId id="335" r:id="rId19"/>
    <p:sldId id="336" r:id="rId20"/>
    <p:sldId id="269" r:id="rId21"/>
    <p:sldId id="337" r:id="rId22"/>
    <p:sldId id="270" r:id="rId23"/>
    <p:sldId id="271" r:id="rId24"/>
    <p:sldId id="338" r:id="rId25"/>
    <p:sldId id="339" r:id="rId26"/>
    <p:sldId id="272" r:id="rId27"/>
    <p:sldId id="340" r:id="rId28"/>
    <p:sldId id="273" r:id="rId29"/>
    <p:sldId id="274" r:id="rId30"/>
    <p:sldId id="275" r:id="rId31"/>
    <p:sldId id="341" r:id="rId32"/>
    <p:sldId id="342" r:id="rId33"/>
    <p:sldId id="343" r:id="rId34"/>
    <p:sldId id="276" r:id="rId35"/>
    <p:sldId id="277" r:id="rId36"/>
    <p:sldId id="278" r:id="rId37"/>
    <p:sldId id="279" r:id="rId38"/>
    <p:sldId id="344" r:id="rId39"/>
    <p:sldId id="280" r:id="rId40"/>
    <p:sldId id="281" r:id="rId41"/>
    <p:sldId id="282" r:id="rId42"/>
    <p:sldId id="283" r:id="rId43"/>
    <p:sldId id="284" r:id="rId44"/>
    <p:sldId id="345" r:id="rId45"/>
    <p:sldId id="346" r:id="rId46"/>
    <p:sldId id="285" r:id="rId47"/>
    <p:sldId id="286" r:id="rId48"/>
    <p:sldId id="392" r:id="rId49"/>
    <p:sldId id="347" r:id="rId50"/>
    <p:sldId id="348" r:id="rId51"/>
    <p:sldId id="349" r:id="rId52"/>
    <p:sldId id="287" r:id="rId53"/>
    <p:sldId id="288" r:id="rId54"/>
    <p:sldId id="350" r:id="rId55"/>
    <p:sldId id="351" r:id="rId56"/>
    <p:sldId id="352" r:id="rId57"/>
    <p:sldId id="353" r:id="rId58"/>
    <p:sldId id="289" r:id="rId59"/>
    <p:sldId id="290" r:id="rId60"/>
    <p:sldId id="291" r:id="rId61"/>
    <p:sldId id="354" r:id="rId62"/>
    <p:sldId id="355" r:id="rId63"/>
    <p:sldId id="356" r:id="rId64"/>
    <p:sldId id="357" r:id="rId65"/>
    <p:sldId id="292" r:id="rId66"/>
    <p:sldId id="293" r:id="rId67"/>
    <p:sldId id="358" r:id="rId68"/>
    <p:sldId id="359" r:id="rId69"/>
    <p:sldId id="360" r:id="rId70"/>
    <p:sldId id="361" r:id="rId71"/>
    <p:sldId id="294" r:id="rId72"/>
    <p:sldId id="362" r:id="rId73"/>
    <p:sldId id="295" r:id="rId74"/>
    <p:sldId id="296" r:id="rId75"/>
    <p:sldId id="393" r:id="rId76"/>
    <p:sldId id="297" r:id="rId77"/>
    <p:sldId id="298" r:id="rId78"/>
    <p:sldId id="364" r:id="rId79"/>
    <p:sldId id="299" r:id="rId80"/>
    <p:sldId id="300" r:id="rId81"/>
    <p:sldId id="365" r:id="rId82"/>
    <p:sldId id="366" r:id="rId83"/>
    <p:sldId id="301" r:id="rId84"/>
    <p:sldId id="302" r:id="rId85"/>
    <p:sldId id="367" r:id="rId86"/>
    <p:sldId id="368" r:id="rId87"/>
    <p:sldId id="303" r:id="rId88"/>
    <p:sldId id="304" r:id="rId89"/>
    <p:sldId id="305" r:id="rId90"/>
    <p:sldId id="306" r:id="rId91"/>
    <p:sldId id="307" r:id="rId92"/>
    <p:sldId id="369" r:id="rId93"/>
    <p:sldId id="308" r:id="rId94"/>
    <p:sldId id="309" r:id="rId95"/>
    <p:sldId id="310" r:id="rId96"/>
    <p:sldId id="311" r:id="rId97"/>
    <p:sldId id="370" r:id="rId98"/>
    <p:sldId id="312" r:id="rId99"/>
    <p:sldId id="313" r:id="rId100"/>
    <p:sldId id="314" r:id="rId101"/>
    <p:sldId id="315" r:id="rId102"/>
    <p:sldId id="316" r:id="rId103"/>
    <p:sldId id="317" r:id="rId104"/>
    <p:sldId id="318" r:id="rId105"/>
    <p:sldId id="371" r:id="rId106"/>
    <p:sldId id="372" r:id="rId107"/>
    <p:sldId id="373" r:id="rId108"/>
    <p:sldId id="374" r:id="rId109"/>
    <p:sldId id="375" r:id="rId110"/>
    <p:sldId id="391" r:id="rId111"/>
    <p:sldId id="376" r:id="rId112"/>
    <p:sldId id="377" r:id="rId113"/>
    <p:sldId id="378" r:id="rId114"/>
    <p:sldId id="379" r:id="rId115"/>
    <p:sldId id="380" r:id="rId116"/>
    <p:sldId id="381" r:id="rId117"/>
    <p:sldId id="382" r:id="rId118"/>
    <p:sldId id="383" r:id="rId119"/>
    <p:sldId id="384" r:id="rId120"/>
    <p:sldId id="320" r:id="rId121"/>
    <p:sldId id="321" r:id="rId122"/>
    <p:sldId id="385" r:id="rId123"/>
    <p:sldId id="386" r:id="rId124"/>
    <p:sldId id="322" r:id="rId125"/>
    <p:sldId id="323" r:id="rId126"/>
    <p:sldId id="324" r:id="rId127"/>
    <p:sldId id="325" r:id="rId128"/>
    <p:sldId id="387" r:id="rId129"/>
    <p:sldId id="388" r:id="rId130"/>
    <p:sldId id="389" r:id="rId131"/>
    <p:sldId id="390" r:id="rId132"/>
    <p:sldId id="326" r:id="rId133"/>
  </p:sldIdLst>
  <p:sldSz cx="12192000" cy="6858000"/>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77" autoAdjust="0"/>
    <p:restoredTop sz="94678" autoAdjust="0"/>
  </p:normalViewPr>
  <p:slideViewPr>
    <p:cSldViewPr snapToGrid="0">
      <p:cViewPr varScale="1">
        <p:scale>
          <a:sx n="54" d="100"/>
          <a:sy n="54" d="100"/>
        </p:scale>
        <p:origin x="90" y="612"/>
      </p:cViewPr>
      <p:guideLst/>
    </p:cSldViewPr>
  </p:slideViewPr>
  <p:outlineViewPr>
    <p:cViewPr>
      <p:scale>
        <a:sx n="33" d="100"/>
        <a:sy n="33" d="100"/>
      </p:scale>
      <p:origin x="0" y="-5531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93C509-4C04-4CF2-AA3A-5B4391C85D55}" type="datetimeFigureOut">
              <a:rPr lang="en-US" smtClean="0"/>
              <a:t>11/6/2016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1E5E86-EEED-4CD8-B62B-D6512F8EE4BE}" type="slidenum">
              <a:rPr lang="en-US" smtClean="0"/>
              <a:t>‹#›</a:t>
            </a:fld>
            <a:endParaRPr lang="en-US"/>
          </a:p>
        </p:txBody>
      </p:sp>
    </p:spTree>
    <p:extLst>
      <p:ext uri="{BB962C8B-B14F-4D97-AF65-F5344CB8AC3E}">
        <p14:creationId xmlns:p14="http://schemas.microsoft.com/office/powerpoint/2010/main" val="342636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E3AFF98-033A-4CF3-885F-5D750793F76E}" type="slidenum">
              <a:rPr lang="en-US" altLang="en-US" smtClean="0"/>
              <a:pPr/>
              <a:t>1</a:t>
            </a:fld>
            <a:endParaRPr lang="en-US" altLang="en-US" dirty="0"/>
          </a:p>
        </p:txBody>
      </p:sp>
    </p:spTree>
    <p:extLst>
      <p:ext uri="{BB962C8B-B14F-4D97-AF65-F5344CB8AC3E}">
        <p14:creationId xmlns:p14="http://schemas.microsoft.com/office/powerpoint/2010/main" val="2640360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1E5E86-EEED-4CD8-B62B-D6512F8EE4BE}" type="slidenum">
              <a:rPr lang="en-US" smtClean="0"/>
              <a:t>128</a:t>
            </a:fld>
            <a:endParaRPr lang="en-US"/>
          </a:p>
        </p:txBody>
      </p:sp>
    </p:spTree>
    <p:extLst>
      <p:ext uri="{BB962C8B-B14F-4D97-AF65-F5344CB8AC3E}">
        <p14:creationId xmlns:p14="http://schemas.microsoft.com/office/powerpoint/2010/main" val="8213425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sz="1800" dirty="0">
              <a:latin typeface="Consolas" panose="020B0609020204030204" pitchFamily="49" charset="0"/>
            </a:endParaRPr>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sz="1800" dirty="0">
                <a:latin typeface="Consolas" panose="020B0609020204030204" pitchFamily="49" charset="0"/>
                <a:cs typeface="+mn-cs"/>
              </a:endParaRPr>
            </a:p>
          </p:txBody>
        </p:sp>
        <p:sp>
          <p:nvSpPr>
            <p:cNvPr id="7" name="Freeform 20"/>
            <p:cNvSpPr>
              <a:spLocks/>
            </p:cNvSpPr>
            <p:nvPr/>
          </p:nvSpPr>
          <p:spPr bwMode="auto">
            <a:xfrm>
              <a:off x="35926" y="5135025"/>
              <a:ext cx="9108074" cy="838869"/>
            </a:xfrm>
            <a:custGeom>
              <a:avLst/>
              <a:gdLst>
                <a:gd name="T0" fmla="*/ 0 w 5760"/>
                <a:gd name="T1" fmla="*/ 0 h 528"/>
                <a:gd name="T2" fmla="*/ 9108074 w 5760"/>
                <a:gd name="T3" fmla="*/ 0 h 528"/>
                <a:gd name="T4" fmla="*/ 9108074 w 5760"/>
                <a:gd name="T5" fmla="*/ 838869 h 528"/>
                <a:gd name="T6" fmla="*/ 7590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sz="1800" dirty="0">
                <a:latin typeface="Consolas" panose="020B0609020204030204" pitchFamily="49"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dirty="0"/>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fld id="{00752176-AF6F-4D49-BE44-9687CD9EF2CE}" type="datetime1">
              <a:rPr lang="en-US" smtClean="0"/>
              <a:t>11/6/2016</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BA1F8B8C-8291-457E-AF92-733AD36F183B}" type="slidenum">
              <a:rPr lang="en-US" smtClean="0"/>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smtClean="0">
                <a:solidFill>
                  <a:schemeClr val="accent1">
                    <a:tint val="20000"/>
                  </a:schemeClr>
                </a:solidFill>
              </a:defRPr>
            </a:lvl1pPr>
            <a:extLst/>
          </a:lstStyle>
          <a:p>
            <a:r>
              <a:rPr lang="en-US" smtClean="0"/>
              <a:t>©1992-2017 by Pearson Education, Inc. All Rights Reserved.</a:t>
            </a:r>
            <a:endParaRPr lang="en-US"/>
          </a:p>
        </p:txBody>
      </p:sp>
    </p:spTree>
    <p:extLst>
      <p:ext uri="{BB962C8B-B14F-4D97-AF65-F5344CB8AC3E}">
        <p14:creationId xmlns:p14="http://schemas.microsoft.com/office/powerpoint/2010/main" val="3047261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fld id="{F09F02C8-1518-4DD7-BAB0-2F64F058DCAC}" type="datetime1">
              <a:rPr lang="en-US" smtClean="0"/>
              <a:t>11/6/2016</a:t>
            </a:fld>
            <a:endParaRPr lang="en-US"/>
          </a:p>
        </p:txBody>
      </p:sp>
      <p:sp>
        <p:nvSpPr>
          <p:cNvPr id="5" name="Footer Placeholder 21"/>
          <p:cNvSpPr>
            <a:spLocks noGrp="1"/>
          </p:cNvSpPr>
          <p:nvPr>
            <p:ph type="ftr" sz="quarter" idx="11"/>
          </p:nvPr>
        </p:nvSpPr>
        <p:spPr/>
        <p:txBody>
          <a:bodyPr/>
          <a:lstStyle>
            <a:lvl1pPr>
              <a:defRPr/>
            </a:lvl1pPr>
          </a:lstStyle>
          <a:p>
            <a:r>
              <a:rPr lang="en-US" smtClean="0"/>
              <a:t>©1992-2017 by Pearson Education, Inc. All Rights Reserved.</a:t>
            </a:r>
            <a:endParaRPr lang="en-US"/>
          </a:p>
        </p:txBody>
      </p:sp>
      <p:sp>
        <p:nvSpPr>
          <p:cNvPr id="6" name="Slide Number Placeholder 17"/>
          <p:cNvSpPr>
            <a:spLocks noGrp="1"/>
          </p:cNvSpPr>
          <p:nvPr>
            <p:ph type="sldNum" sz="quarter" idx="12"/>
          </p:nvPr>
        </p:nvSpPr>
        <p:spPr/>
        <p:txBody>
          <a:bodyPr/>
          <a:lstStyle>
            <a:lvl1pPr>
              <a:defRPr/>
            </a:lvl1pPr>
          </a:lstStyle>
          <a:p>
            <a:fld id="{BA1F8B8C-8291-457E-AF92-733AD36F183B}" type="slidenum">
              <a:rPr lang="en-US" smtClean="0"/>
              <a:t>‹#›</a:t>
            </a:fld>
            <a:endParaRPr lang="en-US"/>
          </a:p>
        </p:txBody>
      </p:sp>
    </p:spTree>
    <p:extLst>
      <p:ext uri="{BB962C8B-B14F-4D97-AF65-F5344CB8AC3E}">
        <p14:creationId xmlns:p14="http://schemas.microsoft.com/office/powerpoint/2010/main" val="2560626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fld id="{988D76E8-0996-44C5-9B3D-7D5481068E0E}" type="datetime1">
              <a:rPr lang="en-US" smtClean="0"/>
              <a:t>11/6/2016</a:t>
            </a:fld>
            <a:endParaRPr lang="en-US"/>
          </a:p>
        </p:txBody>
      </p:sp>
      <p:sp>
        <p:nvSpPr>
          <p:cNvPr id="5" name="Footer Placeholder 21"/>
          <p:cNvSpPr>
            <a:spLocks noGrp="1"/>
          </p:cNvSpPr>
          <p:nvPr>
            <p:ph type="ftr" sz="quarter" idx="11"/>
          </p:nvPr>
        </p:nvSpPr>
        <p:spPr/>
        <p:txBody>
          <a:bodyPr/>
          <a:lstStyle>
            <a:lvl1pPr>
              <a:defRPr/>
            </a:lvl1pPr>
          </a:lstStyle>
          <a:p>
            <a:r>
              <a:rPr lang="en-US" smtClean="0"/>
              <a:t>©1992-2017 by Pearson Education, Inc. All Rights Reserved.</a:t>
            </a:r>
            <a:endParaRPr lang="en-US"/>
          </a:p>
        </p:txBody>
      </p:sp>
      <p:sp>
        <p:nvSpPr>
          <p:cNvPr id="6" name="Slide Number Placeholder 17"/>
          <p:cNvSpPr>
            <a:spLocks noGrp="1"/>
          </p:cNvSpPr>
          <p:nvPr>
            <p:ph type="sldNum" sz="quarter" idx="12"/>
          </p:nvPr>
        </p:nvSpPr>
        <p:spPr/>
        <p:txBody>
          <a:bodyPr/>
          <a:lstStyle>
            <a:lvl1pPr>
              <a:defRPr/>
            </a:lvl1pPr>
          </a:lstStyle>
          <a:p>
            <a:fld id="{BA1F8B8C-8291-457E-AF92-733AD36F183B}" type="slidenum">
              <a:rPr lang="en-US" smtClean="0"/>
              <a:t>‹#›</a:t>
            </a:fld>
            <a:endParaRPr lang="en-US"/>
          </a:p>
        </p:txBody>
      </p:sp>
    </p:spTree>
    <p:extLst>
      <p:ext uri="{BB962C8B-B14F-4D97-AF65-F5344CB8AC3E}">
        <p14:creationId xmlns:p14="http://schemas.microsoft.com/office/powerpoint/2010/main" val="1011671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fld id="{ADA8D482-9C1C-47D0-9EDC-C9C37D02AAD6}" type="datetime1">
              <a:rPr lang="en-US" smtClean="0"/>
              <a:t>11/6/2016</a:t>
            </a:fld>
            <a:endParaRPr lang="en-US"/>
          </a:p>
        </p:txBody>
      </p:sp>
      <p:sp>
        <p:nvSpPr>
          <p:cNvPr id="5" name="Footer Placeholder 21"/>
          <p:cNvSpPr>
            <a:spLocks noGrp="1"/>
          </p:cNvSpPr>
          <p:nvPr>
            <p:ph type="ftr" sz="quarter" idx="11"/>
          </p:nvPr>
        </p:nvSpPr>
        <p:spPr>
          <a:xfrm>
            <a:off x="5283199" y="6408739"/>
            <a:ext cx="6246284" cy="365125"/>
          </a:xfrm>
        </p:spPr>
        <p:txBody>
          <a:bodyPr/>
          <a:lstStyle>
            <a:lvl1pPr>
              <a:defRPr/>
            </a:lvl1pPr>
          </a:lstStyle>
          <a:p>
            <a:r>
              <a:rPr lang="en-US" smtClean="0"/>
              <a:t>©1992-2017 by Pearson Education, Inc. All Rights Reserved.</a:t>
            </a:r>
            <a:endParaRPr lang="en-US"/>
          </a:p>
        </p:txBody>
      </p:sp>
      <p:sp>
        <p:nvSpPr>
          <p:cNvPr id="6" name="Slide Number Placeholder 17"/>
          <p:cNvSpPr>
            <a:spLocks noGrp="1"/>
          </p:cNvSpPr>
          <p:nvPr>
            <p:ph type="sldNum" sz="quarter" idx="12"/>
          </p:nvPr>
        </p:nvSpPr>
        <p:spPr/>
        <p:txBody>
          <a:bodyPr/>
          <a:lstStyle>
            <a:lvl1pPr>
              <a:defRPr/>
            </a:lvl1pPr>
          </a:lstStyle>
          <a:p>
            <a:fld id="{BA1F8B8C-8291-457E-AF92-733AD36F183B}" type="slidenum">
              <a:rPr lang="en-US" smtClean="0"/>
              <a:t>‹#›</a:t>
            </a:fld>
            <a:endParaRPr lang="en-US"/>
          </a:p>
        </p:txBody>
      </p:sp>
    </p:spTree>
    <p:extLst>
      <p:ext uri="{BB962C8B-B14F-4D97-AF65-F5344CB8AC3E}">
        <p14:creationId xmlns:p14="http://schemas.microsoft.com/office/powerpoint/2010/main" val="388761529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6" name="Date Placeholder 3"/>
          <p:cNvSpPr>
            <a:spLocks noGrp="1"/>
          </p:cNvSpPr>
          <p:nvPr>
            <p:ph type="dt" sz="half" idx="10"/>
          </p:nvPr>
        </p:nvSpPr>
        <p:spPr/>
        <p:txBody>
          <a:bodyPr/>
          <a:lstStyle>
            <a:lvl1pPr>
              <a:defRPr smtClean="0"/>
            </a:lvl1pPr>
            <a:extLst/>
          </a:lstStyle>
          <a:p>
            <a:fld id="{CE3466C6-A27F-4108-A055-7D4699A9EF47}" type="datetime1">
              <a:rPr lang="en-US" smtClean="0"/>
              <a:t>11/6/2016</a:t>
            </a:fld>
            <a:endParaRPr lang="en-US"/>
          </a:p>
        </p:txBody>
      </p:sp>
      <p:sp>
        <p:nvSpPr>
          <p:cNvPr id="8" name="Footer Placeholder 4"/>
          <p:cNvSpPr>
            <a:spLocks noGrp="1"/>
          </p:cNvSpPr>
          <p:nvPr>
            <p:ph type="ftr" sz="quarter" idx="11"/>
          </p:nvPr>
        </p:nvSpPr>
        <p:spPr>
          <a:xfrm>
            <a:off x="5486400" y="6408739"/>
            <a:ext cx="3488267" cy="365125"/>
          </a:xfrm>
        </p:spPr>
        <p:txBody>
          <a:bodyPr/>
          <a:lstStyle>
            <a:lvl1pPr>
              <a:defRPr smtClean="0"/>
            </a:lvl1pPr>
            <a:extLst/>
          </a:lstStyle>
          <a:p>
            <a:r>
              <a:rPr lang="en-US" smtClean="0"/>
              <a:t>©1992-2017 by Pearson Education, Inc. All Rights Reserved.</a:t>
            </a:r>
            <a:endParaRPr lang="en-US"/>
          </a:p>
        </p:txBody>
      </p:sp>
      <p:sp>
        <p:nvSpPr>
          <p:cNvPr id="9" name="Slide Number Placeholder 5"/>
          <p:cNvSpPr>
            <a:spLocks noGrp="1"/>
          </p:cNvSpPr>
          <p:nvPr>
            <p:ph type="sldNum" sz="quarter" idx="12"/>
          </p:nvPr>
        </p:nvSpPr>
        <p:spPr/>
        <p:txBody>
          <a:bodyPr/>
          <a:lstStyle>
            <a:lvl1pPr>
              <a:defRPr/>
            </a:lvl1pPr>
          </a:lstStyle>
          <a:p>
            <a:fld id="{BA1F8B8C-8291-457E-AF92-733AD36F183B}" type="slidenum">
              <a:rPr lang="en-US" smtClean="0"/>
              <a:t>‹#›</a:t>
            </a:fld>
            <a:endParaRPr lang="en-US"/>
          </a:p>
        </p:txBody>
      </p:sp>
    </p:spTree>
    <p:extLst>
      <p:ext uri="{BB962C8B-B14F-4D97-AF65-F5344CB8AC3E}">
        <p14:creationId xmlns:p14="http://schemas.microsoft.com/office/powerpoint/2010/main" val="540703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sz="1800" dirty="0">
              <a:latin typeface="Consolas" panose="020B0609020204030204" pitchFamily="49"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sz="1800" dirty="0">
              <a:latin typeface="Consolas" panose="020B0609020204030204" pitchFamily="49"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smtClean="0"/>
            </a:lvl1pPr>
            <a:extLst/>
          </a:lstStyle>
          <a:p>
            <a:fld id="{970E133C-24B4-4B63-BC2A-7C09CFDB3F89}" type="datetime1">
              <a:rPr lang="en-US" smtClean="0"/>
              <a:t>11/6/2016</a:t>
            </a:fld>
            <a:endParaRPr lang="en-US"/>
          </a:p>
        </p:txBody>
      </p:sp>
      <p:sp>
        <p:nvSpPr>
          <p:cNvPr id="7" name="Footer Placeholder 4"/>
          <p:cNvSpPr>
            <a:spLocks noGrp="1"/>
          </p:cNvSpPr>
          <p:nvPr>
            <p:ph type="ftr" sz="quarter" idx="11"/>
          </p:nvPr>
        </p:nvSpPr>
        <p:spPr/>
        <p:txBody>
          <a:bodyPr/>
          <a:lstStyle>
            <a:lvl1pPr>
              <a:defRPr smtClean="0"/>
            </a:lvl1pPr>
            <a:extLst/>
          </a:lstStyle>
          <a:p>
            <a:r>
              <a:rPr lang="en-US" smtClean="0"/>
              <a:t>©1992-2017 by Pearson Education, Inc. All Rights Reserved.</a:t>
            </a:r>
            <a:endParaRPr lang="en-US"/>
          </a:p>
        </p:txBody>
      </p:sp>
      <p:sp>
        <p:nvSpPr>
          <p:cNvPr id="8" name="Slide Number Placeholder 5"/>
          <p:cNvSpPr>
            <a:spLocks noGrp="1"/>
          </p:cNvSpPr>
          <p:nvPr>
            <p:ph type="sldNum" sz="quarter" idx="12"/>
          </p:nvPr>
        </p:nvSpPr>
        <p:spPr/>
        <p:txBody>
          <a:bodyPr/>
          <a:lstStyle>
            <a:lvl1pPr>
              <a:defRPr/>
            </a:lvl1pPr>
          </a:lstStyle>
          <a:p>
            <a:fld id="{BA1F8B8C-8291-457E-AF92-733AD36F183B}" type="slidenum">
              <a:rPr lang="en-US" smtClean="0"/>
              <a:t>‹#›</a:t>
            </a:fld>
            <a:endParaRPr lang="en-US"/>
          </a:p>
        </p:txBody>
      </p:sp>
    </p:spTree>
    <p:extLst>
      <p:ext uri="{BB962C8B-B14F-4D97-AF65-F5344CB8AC3E}">
        <p14:creationId xmlns:p14="http://schemas.microsoft.com/office/powerpoint/2010/main" val="352430243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smtClean="0"/>
            </a:lvl1pPr>
            <a:extLst/>
          </a:lstStyle>
          <a:p>
            <a:fld id="{2331D367-05B8-446D-8493-C8A70345E5B7}" type="datetime1">
              <a:rPr lang="en-US" smtClean="0"/>
              <a:t>11/6/2016</a:t>
            </a:fld>
            <a:endParaRPr lang="en-US"/>
          </a:p>
        </p:txBody>
      </p:sp>
      <p:sp>
        <p:nvSpPr>
          <p:cNvPr id="6" name="Footer Placeholder 5"/>
          <p:cNvSpPr>
            <a:spLocks noGrp="1"/>
          </p:cNvSpPr>
          <p:nvPr>
            <p:ph type="ftr" sz="quarter" idx="11"/>
          </p:nvPr>
        </p:nvSpPr>
        <p:spPr/>
        <p:txBody>
          <a:bodyPr/>
          <a:lstStyle>
            <a:lvl1pPr>
              <a:defRPr smtClean="0"/>
            </a:lvl1pPr>
            <a:extLst/>
          </a:lstStyle>
          <a:p>
            <a:r>
              <a:rPr lang="en-US" smtClean="0"/>
              <a:t>©1992-2017 by Pearson Education, Inc. All Rights Reserved.</a:t>
            </a:r>
            <a:endParaRPr lang="en-US"/>
          </a:p>
        </p:txBody>
      </p:sp>
      <p:sp>
        <p:nvSpPr>
          <p:cNvPr id="7" name="Slide Number Placeholder 6"/>
          <p:cNvSpPr>
            <a:spLocks noGrp="1"/>
          </p:cNvSpPr>
          <p:nvPr>
            <p:ph type="sldNum" sz="quarter" idx="12"/>
          </p:nvPr>
        </p:nvSpPr>
        <p:spPr/>
        <p:txBody>
          <a:bodyPr/>
          <a:lstStyle>
            <a:lvl1pPr>
              <a:defRPr/>
            </a:lvl1pPr>
          </a:lstStyle>
          <a:p>
            <a:fld id="{BA1F8B8C-8291-457E-AF92-733AD36F183B}" type="slidenum">
              <a:rPr lang="en-US" smtClean="0"/>
              <a:t>‹#›</a:t>
            </a:fld>
            <a:endParaRPr lang="en-US"/>
          </a:p>
        </p:txBody>
      </p:sp>
    </p:spTree>
    <p:extLst>
      <p:ext uri="{BB962C8B-B14F-4D97-AF65-F5344CB8AC3E}">
        <p14:creationId xmlns:p14="http://schemas.microsoft.com/office/powerpoint/2010/main" val="358937530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smtClean="0"/>
            </a:lvl1pPr>
            <a:extLst/>
          </a:lstStyle>
          <a:p>
            <a:fld id="{31F2A00F-05D4-4436-A499-6799F50EBC66}" type="datetime1">
              <a:rPr lang="en-US" smtClean="0"/>
              <a:t>11/6/2016</a:t>
            </a:fld>
            <a:endParaRPr lang="en-US"/>
          </a:p>
        </p:txBody>
      </p:sp>
      <p:sp>
        <p:nvSpPr>
          <p:cNvPr id="8" name="Footer Placeholder 7"/>
          <p:cNvSpPr>
            <a:spLocks noGrp="1"/>
          </p:cNvSpPr>
          <p:nvPr>
            <p:ph type="ftr" sz="quarter" idx="11"/>
          </p:nvPr>
        </p:nvSpPr>
        <p:spPr/>
        <p:txBody>
          <a:bodyPr/>
          <a:lstStyle>
            <a:lvl1pPr>
              <a:defRPr smtClean="0"/>
            </a:lvl1pPr>
            <a:extLst/>
          </a:lstStyle>
          <a:p>
            <a:r>
              <a:rPr lang="en-US" smtClean="0"/>
              <a:t>©1992-2017 by Pearson Education, Inc. All Rights Reserved.</a:t>
            </a:r>
            <a:endParaRPr lang="en-US"/>
          </a:p>
        </p:txBody>
      </p:sp>
      <p:sp>
        <p:nvSpPr>
          <p:cNvPr id="9" name="Slide Number Placeholder 8"/>
          <p:cNvSpPr>
            <a:spLocks noGrp="1"/>
          </p:cNvSpPr>
          <p:nvPr>
            <p:ph type="sldNum" sz="quarter" idx="12"/>
          </p:nvPr>
        </p:nvSpPr>
        <p:spPr/>
        <p:txBody>
          <a:bodyPr/>
          <a:lstStyle>
            <a:lvl1pPr>
              <a:defRPr/>
            </a:lvl1pPr>
          </a:lstStyle>
          <a:p>
            <a:fld id="{BA1F8B8C-8291-457E-AF92-733AD36F183B}" type="slidenum">
              <a:rPr lang="en-US" smtClean="0"/>
              <a:t>‹#›</a:t>
            </a:fld>
            <a:endParaRPr lang="en-US"/>
          </a:p>
        </p:txBody>
      </p:sp>
    </p:spTree>
    <p:extLst>
      <p:ext uri="{BB962C8B-B14F-4D97-AF65-F5344CB8AC3E}">
        <p14:creationId xmlns:p14="http://schemas.microsoft.com/office/powerpoint/2010/main" val="383806829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extLst/>
          </a:lstStyle>
          <a:p>
            <a:fld id="{ACAB55C8-E866-426A-A87D-0258BF2F2496}" type="datetime1">
              <a:rPr lang="en-US" smtClean="0"/>
              <a:t>11/6/2016</a:t>
            </a:fld>
            <a:endParaRPr lang="en-US"/>
          </a:p>
        </p:txBody>
      </p:sp>
      <p:sp>
        <p:nvSpPr>
          <p:cNvPr id="4" name="Footer Placeholder 3"/>
          <p:cNvSpPr>
            <a:spLocks noGrp="1"/>
          </p:cNvSpPr>
          <p:nvPr>
            <p:ph type="ftr" sz="quarter" idx="11"/>
          </p:nvPr>
        </p:nvSpPr>
        <p:spPr/>
        <p:txBody>
          <a:bodyPr/>
          <a:lstStyle>
            <a:lvl1pPr>
              <a:defRPr smtClean="0"/>
            </a:lvl1pPr>
            <a:extLst/>
          </a:lstStyle>
          <a:p>
            <a:r>
              <a:rPr lang="en-US" smtClean="0"/>
              <a:t>©1992-2017 by Pearson Education, Inc. All Rights Reserved.</a:t>
            </a:r>
            <a:endParaRPr lang="en-US"/>
          </a:p>
        </p:txBody>
      </p:sp>
      <p:sp>
        <p:nvSpPr>
          <p:cNvPr id="5" name="Slide Number Placeholder 4"/>
          <p:cNvSpPr>
            <a:spLocks noGrp="1"/>
          </p:cNvSpPr>
          <p:nvPr>
            <p:ph type="sldNum" sz="quarter" idx="12"/>
          </p:nvPr>
        </p:nvSpPr>
        <p:spPr/>
        <p:txBody>
          <a:bodyPr/>
          <a:lstStyle>
            <a:lvl1pPr>
              <a:defRPr/>
            </a:lvl1pPr>
          </a:lstStyle>
          <a:p>
            <a:fld id="{BA1F8B8C-8291-457E-AF92-733AD36F183B}" type="slidenum">
              <a:rPr lang="en-US" smtClean="0"/>
              <a:t>‹#›</a:t>
            </a:fld>
            <a:endParaRPr lang="en-US"/>
          </a:p>
        </p:txBody>
      </p:sp>
    </p:spTree>
    <p:extLst>
      <p:ext uri="{BB962C8B-B14F-4D97-AF65-F5344CB8AC3E}">
        <p14:creationId xmlns:p14="http://schemas.microsoft.com/office/powerpoint/2010/main" val="365969383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1"/>
          <p:cNvSpPr>
            <a:spLocks noGrp="1"/>
          </p:cNvSpPr>
          <p:nvPr>
            <p:ph type="ftr" sz="quarter" idx="11"/>
          </p:nvPr>
        </p:nvSpPr>
        <p:spPr>
          <a:xfrm>
            <a:off x="5283199" y="6408739"/>
            <a:ext cx="6246284" cy="365125"/>
          </a:xfrm>
        </p:spPr>
        <p:txBody>
          <a:bodyPr/>
          <a:lstStyle>
            <a:lvl1pPr>
              <a:defRPr/>
            </a:lvl1pPr>
          </a:lstStyle>
          <a:p>
            <a:r>
              <a:rPr lang="en-US" smtClean="0"/>
              <a:t>©1992-2017 by Pearson Education, Inc. All Rights Reserved.</a:t>
            </a:r>
            <a:endParaRPr lang="en-US"/>
          </a:p>
        </p:txBody>
      </p:sp>
      <p:sp>
        <p:nvSpPr>
          <p:cNvPr id="4" name="Slide Number Placeholder 17"/>
          <p:cNvSpPr>
            <a:spLocks noGrp="1"/>
          </p:cNvSpPr>
          <p:nvPr>
            <p:ph type="sldNum" sz="quarter" idx="12"/>
          </p:nvPr>
        </p:nvSpPr>
        <p:spPr/>
        <p:txBody>
          <a:bodyPr/>
          <a:lstStyle>
            <a:lvl1pPr>
              <a:defRPr/>
            </a:lvl1pPr>
          </a:lstStyle>
          <a:p>
            <a:fld id="{BA1F8B8C-8291-457E-AF92-733AD36F183B}" type="slidenum">
              <a:rPr lang="en-US" smtClean="0"/>
              <a:t>‹#›</a:t>
            </a:fld>
            <a:endParaRPr lang="en-US"/>
          </a:p>
        </p:txBody>
      </p:sp>
    </p:spTree>
    <p:extLst>
      <p:ext uri="{BB962C8B-B14F-4D97-AF65-F5344CB8AC3E}">
        <p14:creationId xmlns:p14="http://schemas.microsoft.com/office/powerpoint/2010/main" val="3470665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smtClean="0"/>
            </a:lvl1pPr>
            <a:extLst/>
          </a:lstStyle>
          <a:p>
            <a:fld id="{DCC9C3DF-85C6-4033-A41F-305AEE09F087}" type="datetime1">
              <a:rPr lang="en-US" smtClean="0"/>
              <a:t>11/6/2016</a:t>
            </a:fld>
            <a:endParaRPr lang="en-US"/>
          </a:p>
        </p:txBody>
      </p:sp>
      <p:sp>
        <p:nvSpPr>
          <p:cNvPr id="6" name="Footer Placeholder 5"/>
          <p:cNvSpPr>
            <a:spLocks noGrp="1"/>
          </p:cNvSpPr>
          <p:nvPr>
            <p:ph type="ftr" sz="quarter" idx="11"/>
          </p:nvPr>
        </p:nvSpPr>
        <p:spPr/>
        <p:txBody>
          <a:bodyPr/>
          <a:lstStyle>
            <a:lvl1pPr>
              <a:defRPr smtClean="0"/>
            </a:lvl1pPr>
            <a:extLst/>
          </a:lstStyle>
          <a:p>
            <a:r>
              <a:rPr lang="en-US" smtClean="0"/>
              <a:t>©1992-2017 by Pearson Education, Inc. All Rights Reserved.</a:t>
            </a:r>
            <a:endParaRPr lang="en-US"/>
          </a:p>
        </p:txBody>
      </p:sp>
      <p:sp>
        <p:nvSpPr>
          <p:cNvPr id="7" name="Slide Number Placeholder 6"/>
          <p:cNvSpPr>
            <a:spLocks noGrp="1"/>
          </p:cNvSpPr>
          <p:nvPr>
            <p:ph type="sldNum" sz="quarter" idx="12"/>
          </p:nvPr>
        </p:nvSpPr>
        <p:spPr/>
        <p:txBody>
          <a:bodyPr/>
          <a:lstStyle>
            <a:lvl1pPr>
              <a:defRPr/>
            </a:lvl1pPr>
          </a:lstStyle>
          <a:p>
            <a:fld id="{BA1F8B8C-8291-457E-AF92-733AD36F183B}" type="slidenum">
              <a:rPr lang="en-US" smtClean="0"/>
              <a:t>‹#›</a:t>
            </a:fld>
            <a:endParaRPr lang="en-US"/>
          </a:p>
        </p:txBody>
      </p:sp>
    </p:spTree>
    <p:extLst>
      <p:ext uri="{BB962C8B-B14F-4D97-AF65-F5344CB8AC3E}">
        <p14:creationId xmlns:p14="http://schemas.microsoft.com/office/powerpoint/2010/main" val="34523961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sz="1800" dirty="0">
              <a:latin typeface="Consolas" panose="020B0609020204030204" pitchFamily="49" charset="0"/>
              <a:cs typeface="+mn-cs"/>
            </a:endParaRPr>
          </a:p>
        </p:txBody>
      </p:sp>
      <p:sp>
        <p:nvSpPr>
          <p:cNvPr id="6" name="Freeform 18"/>
          <p:cNvSpPr>
            <a:spLocks/>
          </p:cNvSpPr>
          <p:nvPr/>
        </p:nvSpPr>
        <p:spPr bwMode="auto">
          <a:xfrm>
            <a:off x="647700" y="5938838"/>
            <a:ext cx="4921251"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endParaRPr>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sz="1800" dirty="0">
              <a:latin typeface="Consolas" panose="020B0609020204030204" pitchFamily="49"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sz="1800" dirty="0">
              <a:latin typeface="Consolas" panose="020B0609020204030204" pitchFamily="49"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sz="1800" dirty="0">
              <a:latin typeface="Consolas" panose="020B0609020204030204" pitchFamily="49"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smtClean="0">
                <a:solidFill>
                  <a:schemeClr val="tx1"/>
                </a:solidFill>
              </a:defRPr>
            </a:lvl1pPr>
            <a:extLst/>
          </a:lstStyle>
          <a:p>
            <a:fld id="{C6F77B78-AD5A-4E28-A1E1-628666A6FBFF}" type="datetime1">
              <a:rPr lang="en-US" smtClean="0"/>
              <a:t>11/6/2016</a:t>
            </a:fld>
            <a:endParaRPr lang="en-US"/>
          </a:p>
        </p:txBody>
      </p:sp>
      <p:sp>
        <p:nvSpPr>
          <p:cNvPr id="12" name="Footer Placeholder 5"/>
          <p:cNvSpPr>
            <a:spLocks noGrp="1"/>
          </p:cNvSpPr>
          <p:nvPr>
            <p:ph type="ftr" sz="quarter" idx="11"/>
          </p:nvPr>
        </p:nvSpPr>
        <p:spPr>
          <a:xfrm>
            <a:off x="5839884" y="6408739"/>
            <a:ext cx="3134783" cy="365125"/>
          </a:xfrm>
        </p:spPr>
        <p:txBody>
          <a:bodyPr/>
          <a:lstStyle>
            <a:lvl1pPr>
              <a:defRPr smtClean="0">
                <a:solidFill>
                  <a:schemeClr val="tx1"/>
                </a:solidFill>
              </a:defRPr>
            </a:lvl1pPr>
            <a:extLst/>
          </a:lstStyle>
          <a:p>
            <a:r>
              <a:rPr lang="en-US" smtClean="0"/>
              <a:t>©1992-2017 by Pearson Education, Inc. All Rights Reserved.</a:t>
            </a:r>
            <a:endParaRPr lang="en-US"/>
          </a:p>
        </p:txBody>
      </p:sp>
      <p:sp>
        <p:nvSpPr>
          <p:cNvPr id="13" name="Slide Number Placeholder 6"/>
          <p:cNvSpPr>
            <a:spLocks noGrp="1"/>
          </p:cNvSpPr>
          <p:nvPr>
            <p:ph type="sldNum" sz="quarter" idx="12"/>
          </p:nvPr>
        </p:nvSpPr>
        <p:spPr/>
        <p:txBody>
          <a:bodyPr/>
          <a:lstStyle>
            <a:lvl1pPr>
              <a:defRPr/>
            </a:lvl1pPr>
          </a:lstStyle>
          <a:p>
            <a:fld id="{BA1F8B8C-8291-457E-AF92-733AD36F183B}" type="slidenum">
              <a:rPr lang="en-US" smtClean="0"/>
              <a:t>‹#›</a:t>
            </a:fld>
            <a:endParaRPr lang="en-US"/>
          </a:p>
        </p:txBody>
      </p:sp>
    </p:spTree>
    <p:extLst>
      <p:ext uri="{BB962C8B-B14F-4D97-AF65-F5344CB8AC3E}">
        <p14:creationId xmlns:p14="http://schemas.microsoft.com/office/powerpoint/2010/main" val="367080927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dirty="0"/>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onsolas" panose="020B0609020204030204" pitchFamily="49" charset="0"/>
                <a:cs typeface="+mn-cs"/>
              </a:defRPr>
            </a:lvl1pPr>
            <a:extLst/>
          </a:lstStyle>
          <a:p>
            <a:fld id="{D0A4747D-0D4D-47FF-8540-AFB2DFF96F61}" type="datetime1">
              <a:rPr lang="en-US" smtClean="0"/>
              <a:t>11/6/2016</a:t>
            </a:fld>
            <a:endParaRPr lang="en-US"/>
          </a:p>
        </p:txBody>
      </p:sp>
      <p:sp>
        <p:nvSpPr>
          <p:cNvPr id="22" name="Footer Placeholder 21"/>
          <p:cNvSpPr>
            <a:spLocks noGrp="1"/>
          </p:cNvSpPr>
          <p:nvPr>
            <p:ph type="ftr" sz="quarter" idx="3"/>
          </p:nvPr>
        </p:nvSpPr>
        <p:spPr>
          <a:xfrm>
            <a:off x="5283200" y="6408739"/>
            <a:ext cx="3691467" cy="365125"/>
          </a:xfrm>
          <a:prstGeom prst="rect">
            <a:avLst/>
          </a:prstGeom>
        </p:spPr>
        <p:txBody>
          <a:bodyPr vert="horz" anchor="b"/>
          <a:lstStyle>
            <a:lvl1pPr algn="r" eaLnBrk="1" fontAlgn="auto" latinLnBrk="0" hangingPunct="1">
              <a:spcBef>
                <a:spcPts val="0"/>
              </a:spcBef>
              <a:spcAft>
                <a:spcPts val="0"/>
              </a:spcAft>
              <a:defRPr kumimoji="0" sz="1000" smtClean="0">
                <a:solidFill>
                  <a:schemeClr val="tx1"/>
                </a:solidFill>
                <a:latin typeface="Consolas" panose="020B0609020204030204" pitchFamily="49" charset="0"/>
                <a:cs typeface="+mn-cs"/>
              </a:defRPr>
            </a:lvl1pPr>
            <a:extLst/>
          </a:lstStyle>
          <a:p>
            <a:r>
              <a:rPr lang="en-US" smtClean="0"/>
              <a:t>©1992-2017 by Pearson Education, Inc. All Rights Reserved.</a:t>
            </a:r>
            <a:endParaRPr lang="en-US"/>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onsolas" panose="020B0609020204030204" pitchFamily="49" charset="0"/>
              </a:defRPr>
            </a:lvl1pPr>
          </a:lstStyle>
          <a:p>
            <a:fld id="{BA1F8B8C-8291-457E-AF92-733AD36F183B}" type="slidenum">
              <a:rPr lang="en-US" smtClean="0"/>
              <a:t>‹#›</a:t>
            </a:fld>
            <a:endParaRPr lang="en-US"/>
          </a:p>
        </p:txBody>
      </p:sp>
    </p:spTree>
    <p:extLst>
      <p:ext uri="{BB962C8B-B14F-4D97-AF65-F5344CB8AC3E}">
        <p14:creationId xmlns:p14="http://schemas.microsoft.com/office/powerpoint/2010/main" val="29851034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fontAlgn="auto">
              <a:lnSpc>
                <a:spcPct val="100000"/>
              </a:lnSpc>
              <a:spcAft>
                <a:spcPts val="0"/>
              </a:spcAft>
              <a:defRPr/>
            </a:pPr>
            <a:r>
              <a:rPr lang="en-US" dirty="0" smtClean="0">
                <a:solidFill>
                  <a:srgbClr val="3380E6"/>
                </a:solidFill>
              </a:rPr>
              <a:t>Object-Oriented Programming: Polymorphism</a:t>
            </a:r>
          </a:p>
        </p:txBody>
      </p:sp>
      <p:sp>
        <p:nvSpPr>
          <p:cNvPr id="10243" name="Subtitle 3"/>
          <p:cNvSpPr>
            <a:spLocks noGrp="1"/>
          </p:cNvSpPr>
          <p:nvPr>
            <p:ph type="subTitle" idx="1"/>
          </p:nvPr>
        </p:nvSpPr>
        <p:spPr/>
        <p:txBody>
          <a:bodyPr/>
          <a:lstStyle/>
          <a:p>
            <a:pPr marR="0">
              <a:lnSpc>
                <a:spcPct val="100000"/>
              </a:lnSpc>
            </a:pPr>
            <a:r>
              <a:rPr lang="en-US" altLang="en-US" dirty="0" smtClean="0"/>
              <a:t>Based on Chapter 12 of C++ How to Program, 10/e</a:t>
            </a:r>
          </a:p>
        </p:txBody>
      </p:sp>
      <p:sp>
        <p:nvSpPr>
          <p:cNvPr id="5" name="Footer Placeholder 4"/>
          <p:cNvSpPr>
            <a:spLocks noGrp="1"/>
          </p:cNvSpPr>
          <p:nvPr>
            <p:ph type="ftr" sz="quarter" idx="12"/>
          </p:nvPr>
        </p:nvSpPr>
        <p:spPr/>
        <p:txBody>
          <a:bodyPr/>
          <a:lstStyle/>
          <a:p>
            <a:pPr>
              <a:defRPr/>
            </a:pPr>
            <a:r>
              <a:rPr lang="en-US" dirty="0" smtClean="0"/>
              <a:t>©1992-2017 by Pearson Education, Inc. All Rights Reserved.</a:t>
            </a:r>
            <a:endParaRPr lang="en-US" dirty="0"/>
          </a:p>
        </p:txBody>
      </p:sp>
    </p:spTree>
    <p:extLst>
      <p:ext uri="{BB962C8B-B14F-4D97-AF65-F5344CB8AC3E}">
        <p14:creationId xmlns:p14="http://schemas.microsoft.com/office/powerpoint/2010/main" val="1293104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lnSpc>
                <a:spcPct val="100000"/>
              </a:lnSpc>
              <a:spcAft>
                <a:spcPts val="0"/>
              </a:spcAft>
              <a:defRPr/>
            </a:pPr>
            <a:r>
              <a:rPr lang="en-US" dirty="0" smtClean="0">
                <a:solidFill>
                  <a:srgbClr val="24B5A1"/>
                </a:solidFill>
                <a:latin typeface="Arial"/>
              </a:rPr>
              <a:t>12.3  </a:t>
            </a:r>
            <a:r>
              <a:rPr lang="en-US" dirty="0" smtClean="0">
                <a:solidFill>
                  <a:srgbClr val="3380E6"/>
                </a:solidFill>
                <a:latin typeface="Arial"/>
              </a:rPr>
              <a:t>Relationships Among Objects in an Inheritance Hierarchy</a:t>
            </a:r>
          </a:p>
        </p:txBody>
      </p:sp>
      <p:sp>
        <p:nvSpPr>
          <p:cNvPr id="19459" name="Text Placeholder 2"/>
          <p:cNvSpPr>
            <a:spLocks noGrp="1"/>
          </p:cNvSpPr>
          <p:nvPr>
            <p:ph type="body" idx="1"/>
          </p:nvPr>
        </p:nvSpPr>
        <p:spPr/>
        <p:txBody>
          <a:bodyPr/>
          <a:lstStyle/>
          <a:p>
            <a:pPr eaLnBrk="1" hangingPunct="1">
              <a:lnSpc>
                <a:spcPct val="100000"/>
              </a:lnSpc>
            </a:pPr>
            <a:r>
              <a:rPr lang="en-US" altLang="en-US" sz="2800" dirty="0" smtClean="0">
                <a:solidFill>
                  <a:srgbClr val="000000"/>
                </a:solidFill>
              </a:rPr>
              <a:t>How </a:t>
            </a:r>
            <a:r>
              <a:rPr lang="en-US" altLang="en-US" sz="2800" dirty="0">
                <a:solidFill>
                  <a:srgbClr val="000000"/>
                </a:solidFill>
              </a:rPr>
              <a:t>base-class and derived-class pointers can be aimed at base-class and derived-class objects, and how those pointers can be used to invoke member functions that manipulate those objects.</a:t>
            </a:r>
          </a:p>
          <a:p>
            <a:pPr lvl="1"/>
            <a:r>
              <a:rPr lang="en-US" altLang="en-US" sz="2400" dirty="0" smtClean="0">
                <a:solidFill>
                  <a:srgbClr val="000000"/>
                </a:solidFill>
              </a:rPr>
              <a:t>An </a:t>
            </a:r>
            <a:r>
              <a:rPr lang="en-US" altLang="en-US" sz="2400" dirty="0">
                <a:solidFill>
                  <a:srgbClr val="000000"/>
                </a:solidFill>
              </a:rPr>
              <a:t>object of a derived class can be treated as an object of its base class.</a:t>
            </a:r>
          </a:p>
          <a:p>
            <a:pPr eaLnBrk="1" hangingPunct="1">
              <a:lnSpc>
                <a:spcPct val="100000"/>
              </a:lnSpc>
            </a:pPr>
            <a:r>
              <a:rPr lang="en-US" altLang="en-US" sz="2800" dirty="0">
                <a:solidFill>
                  <a:srgbClr val="000000"/>
                </a:solidFill>
              </a:rPr>
              <a:t>Despite the fact that the derived-class objects are of different types, the compiler allows this because each derived-class object </a:t>
            </a:r>
            <a:r>
              <a:rPr lang="en-US" altLang="en-US" sz="2800" i="1" dirty="0">
                <a:solidFill>
                  <a:srgbClr val="000000"/>
                </a:solidFill>
              </a:rPr>
              <a:t>is an </a:t>
            </a:r>
            <a:r>
              <a:rPr lang="en-US" altLang="en-US" sz="2800" dirty="0">
                <a:solidFill>
                  <a:srgbClr val="000000"/>
                </a:solidFill>
              </a:rPr>
              <a:t>object of its base class.</a:t>
            </a:r>
          </a:p>
          <a:p>
            <a:pPr eaLnBrk="1" hangingPunct="1">
              <a:lnSpc>
                <a:spcPct val="100000"/>
              </a:lnSpc>
            </a:pPr>
            <a:r>
              <a:rPr lang="en-US" altLang="en-US" sz="2800" dirty="0" smtClean="0">
                <a:solidFill>
                  <a:srgbClr val="000000"/>
                </a:solidFill>
              </a:rPr>
              <a:t>We </a:t>
            </a:r>
            <a:r>
              <a:rPr lang="en-US" altLang="en-US" sz="2800" dirty="0">
                <a:solidFill>
                  <a:srgbClr val="000000"/>
                </a:solidFill>
              </a:rPr>
              <a:t>cannot treat a base-class object as an </a:t>
            </a:r>
            <a:r>
              <a:rPr lang="en-US" altLang="en-US" sz="2800" dirty="0" smtClean="0">
                <a:solidFill>
                  <a:srgbClr val="000000"/>
                </a:solidFill>
              </a:rPr>
              <a:t>any </a:t>
            </a:r>
            <a:r>
              <a:rPr lang="en-US" altLang="en-US" sz="2800" dirty="0">
                <a:solidFill>
                  <a:srgbClr val="000000"/>
                </a:solidFill>
              </a:rPr>
              <a:t>of its derived classes.</a:t>
            </a:r>
          </a:p>
          <a:p>
            <a:pPr eaLnBrk="1" hangingPunct="1">
              <a:lnSpc>
                <a:spcPct val="100000"/>
              </a:lnSpc>
            </a:pPr>
            <a:r>
              <a:rPr lang="en-US" altLang="en-US" sz="2800" dirty="0">
                <a:solidFill>
                  <a:srgbClr val="000000"/>
                </a:solidFill>
              </a:rPr>
              <a:t>The </a:t>
            </a:r>
            <a:r>
              <a:rPr lang="en-US" altLang="en-US" sz="2800" i="1" dirty="0">
                <a:solidFill>
                  <a:srgbClr val="000000"/>
                </a:solidFill>
              </a:rPr>
              <a:t>is-a </a:t>
            </a:r>
            <a:r>
              <a:rPr lang="en-US" altLang="en-US" sz="2800" dirty="0">
                <a:solidFill>
                  <a:srgbClr val="000000"/>
                </a:solidFill>
              </a:rPr>
              <a:t>relationship applies only from a derived class to its direct and indirect base classes.</a:t>
            </a:r>
          </a:p>
        </p:txBody>
      </p:sp>
      <p:sp>
        <p:nvSpPr>
          <p:cNvPr id="1946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02297317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5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30313" y="0"/>
            <a:ext cx="9729787"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9778612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5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93688"/>
            <a:ext cx="12192000" cy="626903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77583571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6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6213"/>
            <a:ext cx="12192000" cy="650557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05012586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6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63513" y="0"/>
            <a:ext cx="11863387"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79849740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6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6213"/>
            <a:ext cx="12192000" cy="650557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2189720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lnSpc>
                <a:spcPct val="100000"/>
              </a:lnSpc>
              <a:spcAft>
                <a:spcPts val="0"/>
              </a:spcAft>
              <a:defRPr/>
            </a:pPr>
            <a:r>
              <a:rPr lang="en-US" dirty="0" smtClean="0">
                <a:solidFill>
                  <a:srgbClr val="59D9B3"/>
                </a:solidFill>
                <a:latin typeface="Arial"/>
              </a:rPr>
              <a:t>12.7.5</a:t>
            </a:r>
            <a:r>
              <a:rPr lang="en-US" dirty="0" smtClean="0">
                <a:solidFill>
                  <a:srgbClr val="59D9B3"/>
                </a:solidFill>
                <a:latin typeface="Arial"/>
              </a:rPr>
              <a:t> </a:t>
            </a:r>
            <a:r>
              <a:rPr lang="en-US" dirty="0" smtClean="0">
                <a:solidFill>
                  <a:srgbClr val="33B38C"/>
                </a:solidFill>
              </a:rPr>
              <a:t>Demonstrating Polymorphic Processing (cont.)</a:t>
            </a:r>
          </a:p>
        </p:txBody>
      </p:sp>
      <p:sp>
        <p:nvSpPr>
          <p:cNvPr id="120835" name="Text Placeholder 2"/>
          <p:cNvSpPr>
            <a:spLocks noGrp="1"/>
          </p:cNvSpPr>
          <p:nvPr>
            <p:ph type="body" idx="1"/>
          </p:nvPr>
        </p:nvSpPr>
        <p:spPr/>
        <p:txBody>
          <a:bodyPr/>
          <a:lstStyle/>
          <a:p>
            <a:pPr eaLnBrk="1" hangingPunct="1">
              <a:lnSpc>
                <a:spcPct val="100000"/>
              </a:lnSpc>
            </a:pPr>
            <a:r>
              <a:rPr lang="en-US" altLang="en-US" sz="3200" dirty="0" smtClean="0">
                <a:solidFill>
                  <a:srgbClr val="000000"/>
                </a:solidFill>
              </a:rPr>
              <a:t>Lines 37-38 create and initialize the </a:t>
            </a:r>
            <a:r>
              <a:rPr lang="en-US" altLang="en-US" sz="3200" dirty="0">
                <a:solidFill>
                  <a:srgbClr val="000000"/>
                </a:solidFill>
                <a:latin typeface="Consolas" panose="020B0609020204030204" pitchFamily="49" charset="0"/>
              </a:rPr>
              <a:t>vector</a:t>
            </a:r>
            <a:r>
              <a:rPr lang="en-US" altLang="en-US" sz="3200" dirty="0">
                <a:solidFill>
                  <a:srgbClr val="000000"/>
                </a:solidFill>
              </a:rPr>
              <a:t> </a:t>
            </a:r>
            <a:r>
              <a:rPr lang="en-US" altLang="en-US" sz="3200" dirty="0">
                <a:solidFill>
                  <a:srgbClr val="000000"/>
                </a:solidFill>
                <a:latin typeface="Consolas" panose="020B0609020204030204" pitchFamily="49" charset="0"/>
              </a:rPr>
              <a:t>employees</a:t>
            </a:r>
            <a:r>
              <a:rPr lang="en-US" altLang="en-US" sz="3200" dirty="0">
                <a:solidFill>
                  <a:srgbClr val="000000"/>
                </a:solidFill>
              </a:rPr>
              <a:t>, which contains three </a:t>
            </a:r>
            <a:r>
              <a:rPr lang="en-US" altLang="en-US" sz="3200" dirty="0">
                <a:solidFill>
                  <a:srgbClr val="000000"/>
                </a:solidFill>
                <a:latin typeface="Consolas" panose="020B0609020204030204" pitchFamily="49" charset="0"/>
              </a:rPr>
              <a:t>Employee</a:t>
            </a:r>
            <a:r>
              <a:rPr lang="en-US" altLang="en-US" sz="3200" dirty="0">
                <a:solidFill>
                  <a:srgbClr val="000000"/>
                </a:solidFill>
              </a:rPr>
              <a:t> pointers.</a:t>
            </a:r>
          </a:p>
          <a:p>
            <a:pPr eaLnBrk="1" hangingPunct="1">
              <a:lnSpc>
                <a:spcPct val="100000"/>
              </a:lnSpc>
            </a:pPr>
            <a:r>
              <a:rPr lang="en-US" altLang="en-US" sz="3200" dirty="0" smtClean="0">
                <a:solidFill>
                  <a:srgbClr val="000000"/>
                </a:solidFill>
              </a:rPr>
              <a:t>The </a:t>
            </a:r>
            <a:r>
              <a:rPr lang="en-US" altLang="en-US" sz="3200" dirty="0">
                <a:solidFill>
                  <a:srgbClr val="000000"/>
                </a:solidFill>
              </a:rPr>
              <a:t>compiler allows these assignments, because a </a:t>
            </a:r>
            <a:r>
              <a:rPr lang="en-US" altLang="en-US" sz="3200" dirty="0" err="1">
                <a:solidFill>
                  <a:srgbClr val="000000"/>
                </a:solidFill>
                <a:latin typeface="Consolas" panose="020B0609020204030204" pitchFamily="49" charset="0"/>
              </a:rPr>
              <a:t>SalariedEmployee</a:t>
            </a:r>
            <a:r>
              <a:rPr lang="en-US" altLang="en-US" sz="3200" dirty="0">
                <a:solidFill>
                  <a:srgbClr val="000000"/>
                </a:solidFill>
              </a:rPr>
              <a:t> </a:t>
            </a:r>
            <a:r>
              <a:rPr lang="en-US" altLang="en-US" sz="3200" i="1" dirty="0">
                <a:solidFill>
                  <a:srgbClr val="000000"/>
                </a:solidFill>
              </a:rPr>
              <a:t>is an </a:t>
            </a:r>
            <a:r>
              <a:rPr lang="en-US" altLang="en-US" sz="3200" dirty="0">
                <a:solidFill>
                  <a:srgbClr val="000000"/>
                </a:solidFill>
                <a:latin typeface="Consolas" panose="020B0609020204030204" pitchFamily="49" charset="0"/>
              </a:rPr>
              <a:t>Employee</a:t>
            </a:r>
            <a:r>
              <a:rPr lang="en-US" altLang="en-US" sz="3200" dirty="0">
                <a:solidFill>
                  <a:srgbClr val="000000"/>
                </a:solidFill>
              </a:rPr>
              <a:t>, a </a:t>
            </a:r>
            <a:r>
              <a:rPr lang="en-US" altLang="en-US" sz="3200" dirty="0" err="1">
                <a:solidFill>
                  <a:srgbClr val="000000"/>
                </a:solidFill>
                <a:latin typeface="Consolas" panose="020B0609020204030204" pitchFamily="49" charset="0"/>
              </a:rPr>
              <a:t>CommissionEmployee</a:t>
            </a:r>
            <a:r>
              <a:rPr lang="en-US" altLang="en-US" sz="3200" i="1" dirty="0">
                <a:solidFill>
                  <a:srgbClr val="000000"/>
                </a:solidFill>
              </a:rPr>
              <a:t> is an </a:t>
            </a:r>
            <a:r>
              <a:rPr lang="en-US" altLang="en-US" sz="3200" dirty="0">
                <a:solidFill>
                  <a:srgbClr val="000000"/>
                </a:solidFill>
                <a:latin typeface="Consolas" panose="020B0609020204030204" pitchFamily="49" charset="0"/>
              </a:rPr>
              <a:t>Employee</a:t>
            </a:r>
            <a:r>
              <a:rPr lang="en-US" altLang="en-US" sz="3200" dirty="0">
                <a:solidFill>
                  <a:srgbClr val="000000"/>
                </a:solidFill>
              </a:rPr>
              <a:t> and a </a:t>
            </a:r>
            <a:r>
              <a:rPr lang="en-US" altLang="en-US" sz="3200" dirty="0" err="1">
                <a:solidFill>
                  <a:srgbClr val="000000"/>
                </a:solidFill>
                <a:latin typeface="Consolas" panose="020B0609020204030204" pitchFamily="49" charset="0"/>
              </a:rPr>
              <a:t>BasePlusCommissionEmployee</a:t>
            </a:r>
            <a:r>
              <a:rPr lang="en-US" altLang="en-US" sz="3200" dirty="0">
                <a:solidFill>
                  <a:srgbClr val="000000"/>
                </a:solidFill>
              </a:rPr>
              <a:t> </a:t>
            </a:r>
            <a:r>
              <a:rPr lang="en-US" altLang="en-US" sz="3200" i="1" dirty="0">
                <a:solidFill>
                  <a:srgbClr val="000000"/>
                </a:solidFill>
              </a:rPr>
              <a:t>is an </a:t>
            </a:r>
            <a:r>
              <a:rPr lang="en-US" altLang="en-US" sz="3200" dirty="0">
                <a:solidFill>
                  <a:srgbClr val="000000"/>
                </a:solidFill>
                <a:latin typeface="Consolas" panose="020B0609020204030204" pitchFamily="49" charset="0"/>
              </a:rPr>
              <a:t>Employee</a:t>
            </a:r>
            <a:r>
              <a:rPr lang="en-US" altLang="en-US" sz="3200" i="1" dirty="0">
                <a:solidFill>
                  <a:srgbClr val="000000"/>
                </a:solidFill>
              </a:rPr>
              <a:t>.</a:t>
            </a:r>
          </a:p>
        </p:txBody>
      </p:sp>
      <p:sp>
        <p:nvSpPr>
          <p:cNvPr id="13107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51926103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lnSpc>
                <a:spcPct val="100000"/>
              </a:lnSpc>
              <a:spcAft>
                <a:spcPts val="0"/>
              </a:spcAft>
              <a:defRPr/>
            </a:pPr>
            <a:r>
              <a:rPr lang="en-US" dirty="0" smtClean="0">
                <a:solidFill>
                  <a:srgbClr val="59D9B3"/>
                </a:solidFill>
                <a:latin typeface="Arial"/>
              </a:rPr>
              <a:t>12.7.5</a:t>
            </a:r>
            <a:r>
              <a:rPr lang="en-US" dirty="0" smtClean="0">
                <a:solidFill>
                  <a:srgbClr val="59D9B3"/>
                </a:solidFill>
                <a:latin typeface="Arial"/>
              </a:rPr>
              <a:t> </a:t>
            </a:r>
            <a:r>
              <a:rPr lang="en-US" dirty="0" smtClean="0">
                <a:solidFill>
                  <a:srgbClr val="33B38C"/>
                </a:solidFill>
              </a:rPr>
              <a:t>Demonstrating Polymorphic Processing (cont.)</a:t>
            </a:r>
          </a:p>
        </p:txBody>
      </p:sp>
      <p:sp>
        <p:nvSpPr>
          <p:cNvPr id="121859" name="Text Placeholder 2"/>
          <p:cNvSpPr>
            <a:spLocks noGrp="1"/>
          </p:cNvSpPr>
          <p:nvPr>
            <p:ph type="body" idx="1"/>
          </p:nvPr>
        </p:nvSpPr>
        <p:spPr/>
        <p:txBody>
          <a:bodyPr/>
          <a:lstStyle/>
          <a:p>
            <a:pPr eaLnBrk="1" hangingPunct="1">
              <a:lnSpc>
                <a:spcPct val="100000"/>
              </a:lnSpc>
            </a:pPr>
            <a:r>
              <a:rPr lang="en-US" altLang="en-US" sz="2400" dirty="0">
                <a:solidFill>
                  <a:srgbClr val="000000"/>
                </a:solidFill>
              </a:rPr>
              <a:t>Lines </a:t>
            </a:r>
            <a:r>
              <a:rPr lang="en-US" altLang="en-US" sz="2400" dirty="0" smtClean="0">
                <a:solidFill>
                  <a:srgbClr val="000000"/>
                </a:solidFill>
              </a:rPr>
              <a:t>46–48 </a:t>
            </a:r>
            <a:r>
              <a:rPr lang="en-US" altLang="en-US" sz="2400" dirty="0">
                <a:solidFill>
                  <a:srgbClr val="000000"/>
                </a:solidFill>
              </a:rPr>
              <a:t>traverse </a:t>
            </a:r>
            <a:r>
              <a:rPr lang="en-US" altLang="en-US" sz="2400" dirty="0">
                <a:solidFill>
                  <a:srgbClr val="000000"/>
                </a:solidFill>
                <a:latin typeface="Consolas" panose="020B0609020204030204" pitchFamily="49" charset="0"/>
              </a:rPr>
              <a:t>vector</a:t>
            </a:r>
            <a:r>
              <a:rPr lang="en-US" altLang="en-US" sz="2400" dirty="0">
                <a:solidFill>
                  <a:srgbClr val="000000"/>
                </a:solidFill>
              </a:rPr>
              <a:t> </a:t>
            </a:r>
            <a:r>
              <a:rPr lang="en-US" altLang="en-US" sz="2400" dirty="0">
                <a:solidFill>
                  <a:srgbClr val="000000"/>
                </a:solidFill>
                <a:latin typeface="Consolas" panose="020B0609020204030204" pitchFamily="49" charset="0"/>
              </a:rPr>
              <a:t>employees</a:t>
            </a:r>
            <a:r>
              <a:rPr lang="en-US" altLang="en-US" sz="2400" dirty="0">
                <a:solidFill>
                  <a:srgbClr val="000000"/>
                </a:solidFill>
              </a:rPr>
              <a:t> and invoke function </a:t>
            </a:r>
            <a:r>
              <a:rPr lang="en-US" altLang="en-US" sz="2400" dirty="0" err="1">
                <a:solidFill>
                  <a:srgbClr val="000000"/>
                </a:solidFill>
                <a:latin typeface="Consolas" panose="020B0609020204030204" pitchFamily="49" charset="0"/>
              </a:rPr>
              <a:t>virtualViaPointer</a:t>
            </a:r>
            <a:r>
              <a:rPr lang="en-US" altLang="en-US" sz="2400" dirty="0">
                <a:solidFill>
                  <a:srgbClr val="000000"/>
                </a:solidFill>
              </a:rPr>
              <a:t> </a:t>
            </a:r>
            <a:r>
              <a:rPr lang="en-US" altLang="en-US" sz="2400" dirty="0" smtClean="0">
                <a:solidFill>
                  <a:srgbClr val="000000"/>
                </a:solidFill>
              </a:rPr>
              <a:t>for </a:t>
            </a:r>
            <a:r>
              <a:rPr lang="en-US" altLang="en-US" sz="2400" dirty="0">
                <a:solidFill>
                  <a:srgbClr val="000000"/>
                </a:solidFill>
              </a:rPr>
              <a:t>each element in </a:t>
            </a:r>
            <a:r>
              <a:rPr lang="en-US" altLang="en-US" sz="2400" dirty="0">
                <a:solidFill>
                  <a:srgbClr val="000000"/>
                </a:solidFill>
                <a:latin typeface="Consolas" panose="020B0609020204030204" pitchFamily="49" charset="0"/>
              </a:rPr>
              <a:t>employees</a:t>
            </a:r>
            <a:r>
              <a:rPr lang="en-US" altLang="en-US" sz="2400" dirty="0">
                <a:solidFill>
                  <a:srgbClr val="000000"/>
                </a:solidFill>
              </a:rPr>
              <a:t>.</a:t>
            </a:r>
          </a:p>
          <a:p>
            <a:pPr eaLnBrk="1" hangingPunct="1">
              <a:lnSpc>
                <a:spcPct val="100000"/>
              </a:lnSpc>
            </a:pPr>
            <a:r>
              <a:rPr lang="en-US" altLang="en-US" sz="2400" dirty="0">
                <a:solidFill>
                  <a:srgbClr val="000000"/>
                </a:solidFill>
              </a:rPr>
              <a:t>Function </a:t>
            </a:r>
            <a:r>
              <a:rPr lang="en-US" altLang="en-US" sz="2400" dirty="0" err="1">
                <a:solidFill>
                  <a:srgbClr val="000000"/>
                </a:solidFill>
                <a:latin typeface="Consolas" panose="020B0609020204030204" pitchFamily="49" charset="0"/>
              </a:rPr>
              <a:t>virtualViaPointer</a:t>
            </a:r>
            <a:r>
              <a:rPr lang="en-US" altLang="en-US" sz="2400" dirty="0">
                <a:solidFill>
                  <a:srgbClr val="000000"/>
                </a:solidFill>
              </a:rPr>
              <a:t> receives in parameter </a:t>
            </a:r>
            <a:r>
              <a:rPr lang="en-US" altLang="en-US" sz="2400" dirty="0" err="1">
                <a:solidFill>
                  <a:srgbClr val="000000"/>
                </a:solidFill>
                <a:latin typeface="Consolas" panose="020B0609020204030204" pitchFamily="49" charset="0"/>
              </a:rPr>
              <a:t>baseClassPtr</a:t>
            </a:r>
            <a:r>
              <a:rPr lang="en-US" altLang="en-US" sz="2400" dirty="0">
                <a:solidFill>
                  <a:srgbClr val="000000"/>
                </a:solidFill>
              </a:rPr>
              <a:t> (of type </a:t>
            </a:r>
            <a:r>
              <a:rPr lang="en-US" altLang="en-US" sz="2400" dirty="0" err="1">
                <a:solidFill>
                  <a:srgbClr val="000000"/>
                </a:solidFill>
                <a:latin typeface="Consolas" panose="020B0609020204030204" pitchFamily="49" charset="0"/>
              </a:rPr>
              <a:t>const</a:t>
            </a:r>
            <a:r>
              <a:rPr lang="en-US" altLang="en-US" sz="2400" dirty="0">
                <a:solidFill>
                  <a:srgbClr val="000000"/>
                </a:solidFill>
              </a:rPr>
              <a:t> </a:t>
            </a:r>
            <a:r>
              <a:rPr lang="en-US" altLang="en-US" sz="2400" dirty="0">
                <a:solidFill>
                  <a:srgbClr val="000000"/>
                </a:solidFill>
                <a:latin typeface="Consolas" panose="020B0609020204030204" pitchFamily="49" charset="0"/>
              </a:rPr>
              <a:t>Employee</a:t>
            </a:r>
            <a:r>
              <a:rPr lang="en-US" altLang="en-US" sz="2400" dirty="0">
                <a:solidFill>
                  <a:srgbClr val="000000"/>
                </a:solidFill>
              </a:rPr>
              <a:t> </a:t>
            </a:r>
            <a:r>
              <a:rPr lang="en-US" altLang="en-US" sz="2400" dirty="0">
                <a:solidFill>
                  <a:srgbClr val="000000"/>
                </a:solidFill>
                <a:latin typeface="Consolas" panose="020B0609020204030204" pitchFamily="49" charset="0"/>
              </a:rPr>
              <a:t>*</a:t>
            </a:r>
            <a:r>
              <a:rPr lang="en-US" altLang="en-US" sz="2400" dirty="0">
                <a:solidFill>
                  <a:srgbClr val="000000"/>
                </a:solidFill>
              </a:rPr>
              <a:t> </a:t>
            </a:r>
            <a:r>
              <a:rPr lang="en-US" altLang="en-US" sz="2400" dirty="0" err="1">
                <a:solidFill>
                  <a:srgbClr val="000000"/>
                </a:solidFill>
                <a:latin typeface="Consolas" panose="020B0609020204030204" pitchFamily="49" charset="0"/>
              </a:rPr>
              <a:t>const</a:t>
            </a:r>
            <a:r>
              <a:rPr lang="en-US" altLang="en-US" sz="2400" dirty="0">
                <a:solidFill>
                  <a:srgbClr val="000000"/>
                </a:solidFill>
              </a:rPr>
              <a:t>) the address stored in an </a:t>
            </a:r>
            <a:r>
              <a:rPr lang="en-US" altLang="en-US" sz="2400" dirty="0">
                <a:solidFill>
                  <a:srgbClr val="000000"/>
                </a:solidFill>
                <a:latin typeface="Consolas" panose="020B0609020204030204" pitchFamily="49" charset="0"/>
              </a:rPr>
              <a:t>employees</a:t>
            </a:r>
            <a:r>
              <a:rPr lang="en-US" altLang="en-US" sz="2400" dirty="0">
                <a:solidFill>
                  <a:srgbClr val="000000"/>
                </a:solidFill>
              </a:rPr>
              <a:t> element.</a:t>
            </a:r>
          </a:p>
          <a:p>
            <a:pPr eaLnBrk="1" hangingPunct="1">
              <a:lnSpc>
                <a:spcPct val="100000"/>
              </a:lnSpc>
            </a:pPr>
            <a:r>
              <a:rPr lang="en-US" altLang="en-US" sz="2400" dirty="0">
                <a:solidFill>
                  <a:srgbClr val="000000"/>
                </a:solidFill>
              </a:rPr>
              <a:t>Each call to </a:t>
            </a:r>
            <a:r>
              <a:rPr lang="en-US" altLang="en-US" sz="2400" dirty="0" err="1">
                <a:solidFill>
                  <a:srgbClr val="000000"/>
                </a:solidFill>
                <a:latin typeface="Consolas" panose="020B0609020204030204" pitchFamily="49" charset="0"/>
              </a:rPr>
              <a:t>virtualViaPointer</a:t>
            </a:r>
            <a:r>
              <a:rPr lang="en-US" altLang="en-US" sz="2400" dirty="0">
                <a:solidFill>
                  <a:srgbClr val="000000"/>
                </a:solidFill>
              </a:rPr>
              <a:t> uses </a:t>
            </a:r>
            <a:r>
              <a:rPr lang="en-US" altLang="en-US" sz="2400" dirty="0" err="1">
                <a:solidFill>
                  <a:srgbClr val="000000"/>
                </a:solidFill>
                <a:latin typeface="Consolas" panose="020B0609020204030204" pitchFamily="49" charset="0"/>
              </a:rPr>
              <a:t>baseClassPtr</a:t>
            </a:r>
            <a:r>
              <a:rPr lang="en-US" altLang="en-US" sz="2400" dirty="0">
                <a:solidFill>
                  <a:srgbClr val="000000"/>
                </a:solidFill>
              </a:rPr>
              <a:t> to invoke </a:t>
            </a:r>
            <a:r>
              <a:rPr lang="en-US" altLang="en-US" sz="2400" dirty="0">
                <a:solidFill>
                  <a:srgbClr val="000000"/>
                </a:solidFill>
                <a:latin typeface="Consolas" panose="020B0609020204030204" pitchFamily="49" charset="0"/>
              </a:rPr>
              <a:t>virtual</a:t>
            </a:r>
            <a:r>
              <a:rPr lang="en-US" altLang="en-US" sz="2400" dirty="0">
                <a:solidFill>
                  <a:srgbClr val="000000"/>
                </a:solidFill>
              </a:rPr>
              <a:t> functions </a:t>
            </a:r>
            <a:r>
              <a:rPr lang="en-US" altLang="en-US" sz="2400" dirty="0" err="1" smtClean="0">
                <a:solidFill>
                  <a:srgbClr val="000000"/>
                </a:solidFill>
                <a:latin typeface="Consolas" panose="020B0609020204030204" pitchFamily="49" charset="0"/>
              </a:rPr>
              <a:t>toString</a:t>
            </a:r>
            <a:r>
              <a:rPr lang="en-US" altLang="en-US" sz="2400" dirty="0" smtClean="0">
                <a:solidFill>
                  <a:srgbClr val="000000"/>
                </a:solidFill>
              </a:rPr>
              <a:t> and </a:t>
            </a:r>
            <a:r>
              <a:rPr lang="en-US" altLang="en-US" sz="2400" dirty="0" smtClean="0">
                <a:solidFill>
                  <a:srgbClr val="000000"/>
                </a:solidFill>
                <a:latin typeface="Consolas" panose="020B0609020204030204" pitchFamily="49" charset="0"/>
              </a:rPr>
              <a:t>earnings</a:t>
            </a:r>
            <a:endParaRPr lang="en-US" altLang="en-US" sz="2400" dirty="0">
              <a:solidFill>
                <a:srgbClr val="000000"/>
              </a:solidFill>
            </a:endParaRPr>
          </a:p>
          <a:p>
            <a:pPr eaLnBrk="1" hangingPunct="1">
              <a:lnSpc>
                <a:spcPct val="100000"/>
              </a:lnSpc>
            </a:pPr>
            <a:r>
              <a:rPr lang="en-US" altLang="en-US" sz="2400" dirty="0" smtClean="0">
                <a:solidFill>
                  <a:srgbClr val="000000"/>
                </a:solidFill>
              </a:rPr>
              <a:t>Function </a:t>
            </a:r>
            <a:r>
              <a:rPr lang="en-US" altLang="en-US" sz="2400" dirty="0" err="1">
                <a:solidFill>
                  <a:srgbClr val="000000"/>
                </a:solidFill>
                <a:latin typeface="Consolas" panose="020B0609020204030204" pitchFamily="49" charset="0"/>
              </a:rPr>
              <a:t>virtualViaPointer</a:t>
            </a:r>
            <a:r>
              <a:rPr lang="en-US" altLang="en-US" sz="2400" dirty="0">
                <a:solidFill>
                  <a:srgbClr val="000000"/>
                </a:solidFill>
              </a:rPr>
              <a:t> does not contain any </a:t>
            </a:r>
            <a:r>
              <a:rPr lang="en-US" altLang="en-US" sz="2400" dirty="0" err="1">
                <a:solidFill>
                  <a:srgbClr val="000000"/>
                </a:solidFill>
                <a:latin typeface="Consolas" panose="020B0609020204030204" pitchFamily="49" charset="0"/>
              </a:rPr>
              <a:t>SalariedEmployee</a:t>
            </a:r>
            <a:r>
              <a:rPr lang="en-US" altLang="en-US" sz="2400" dirty="0">
                <a:solidFill>
                  <a:srgbClr val="000000"/>
                </a:solidFill>
              </a:rPr>
              <a:t>, </a:t>
            </a:r>
            <a:r>
              <a:rPr lang="en-US" altLang="en-US" sz="2400" dirty="0" err="1">
                <a:solidFill>
                  <a:srgbClr val="000000"/>
                </a:solidFill>
                <a:latin typeface="Consolas" panose="020B0609020204030204" pitchFamily="49" charset="0"/>
              </a:rPr>
              <a:t>CommissionEmployee</a:t>
            </a:r>
            <a:r>
              <a:rPr lang="en-US" altLang="en-US" sz="2400" dirty="0">
                <a:solidFill>
                  <a:srgbClr val="000000"/>
                </a:solidFill>
              </a:rPr>
              <a:t> or </a:t>
            </a:r>
            <a:r>
              <a:rPr lang="en-US" altLang="en-US" sz="2400" dirty="0" err="1">
                <a:solidFill>
                  <a:srgbClr val="000000"/>
                </a:solidFill>
                <a:latin typeface="Consolas" panose="020B0609020204030204" pitchFamily="49" charset="0"/>
              </a:rPr>
              <a:t>BasePlusCommissionEmployee</a:t>
            </a:r>
            <a:r>
              <a:rPr lang="en-US" altLang="en-US" sz="2400" dirty="0">
                <a:solidFill>
                  <a:srgbClr val="000000"/>
                </a:solidFill>
              </a:rPr>
              <a:t> type information.</a:t>
            </a:r>
          </a:p>
          <a:p>
            <a:pPr eaLnBrk="1" hangingPunct="1">
              <a:lnSpc>
                <a:spcPct val="100000"/>
              </a:lnSpc>
            </a:pPr>
            <a:r>
              <a:rPr lang="en-US" altLang="en-US" sz="2400" dirty="0">
                <a:solidFill>
                  <a:srgbClr val="000000"/>
                </a:solidFill>
              </a:rPr>
              <a:t>The function knows only about base-class type </a:t>
            </a:r>
            <a:r>
              <a:rPr lang="en-US" altLang="en-US" sz="2400" dirty="0">
                <a:solidFill>
                  <a:srgbClr val="000000"/>
                </a:solidFill>
                <a:latin typeface="Consolas" panose="020B0609020204030204" pitchFamily="49" charset="0"/>
              </a:rPr>
              <a:t>Employee</a:t>
            </a:r>
            <a:r>
              <a:rPr lang="en-US" altLang="en-US" sz="2400" dirty="0">
                <a:solidFill>
                  <a:srgbClr val="000000"/>
                </a:solidFill>
              </a:rPr>
              <a:t>.</a:t>
            </a:r>
          </a:p>
          <a:p>
            <a:pPr eaLnBrk="1" hangingPunct="1">
              <a:lnSpc>
                <a:spcPct val="100000"/>
              </a:lnSpc>
            </a:pPr>
            <a:r>
              <a:rPr lang="en-US" altLang="en-US" sz="2400" dirty="0">
                <a:solidFill>
                  <a:srgbClr val="000000"/>
                </a:solidFill>
              </a:rPr>
              <a:t>The output illustrates that the appropriate functions for each class are indeed invoked and that each object’s proper information is displayed.</a:t>
            </a:r>
          </a:p>
        </p:txBody>
      </p:sp>
      <p:sp>
        <p:nvSpPr>
          <p:cNvPr id="13210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78446573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lnSpc>
                <a:spcPct val="100000"/>
              </a:lnSpc>
              <a:spcAft>
                <a:spcPts val="0"/>
              </a:spcAft>
              <a:defRPr/>
            </a:pPr>
            <a:r>
              <a:rPr lang="en-US" dirty="0" smtClean="0">
                <a:solidFill>
                  <a:srgbClr val="59D9B3"/>
                </a:solidFill>
                <a:latin typeface="Arial"/>
              </a:rPr>
              <a:t>12.7.5</a:t>
            </a:r>
            <a:r>
              <a:rPr lang="en-US" dirty="0" smtClean="0">
                <a:solidFill>
                  <a:srgbClr val="59D9B3"/>
                </a:solidFill>
                <a:latin typeface="Arial"/>
              </a:rPr>
              <a:t> </a:t>
            </a:r>
            <a:r>
              <a:rPr lang="en-US" dirty="0" smtClean="0">
                <a:solidFill>
                  <a:srgbClr val="33B38C"/>
                </a:solidFill>
              </a:rPr>
              <a:t>Demonstrating Polymorphic Processing (cont.)</a:t>
            </a:r>
          </a:p>
        </p:txBody>
      </p:sp>
      <p:sp>
        <p:nvSpPr>
          <p:cNvPr id="122883" name="Text Placeholder 2"/>
          <p:cNvSpPr>
            <a:spLocks noGrp="1"/>
          </p:cNvSpPr>
          <p:nvPr>
            <p:ph type="body" idx="1"/>
          </p:nvPr>
        </p:nvSpPr>
        <p:spPr/>
        <p:txBody>
          <a:bodyPr/>
          <a:lstStyle/>
          <a:p>
            <a:pPr eaLnBrk="1" hangingPunct="1">
              <a:lnSpc>
                <a:spcPct val="100000"/>
              </a:lnSpc>
            </a:pPr>
            <a:r>
              <a:rPr lang="en-US" altLang="en-US" sz="2800" dirty="0">
                <a:solidFill>
                  <a:srgbClr val="000000"/>
                </a:solidFill>
              </a:rPr>
              <a:t>Lines </a:t>
            </a:r>
            <a:r>
              <a:rPr lang="en-US" altLang="en-US" sz="2800" dirty="0" smtClean="0">
                <a:solidFill>
                  <a:srgbClr val="000000"/>
                </a:solidFill>
              </a:rPr>
              <a:t>54</a:t>
            </a:r>
            <a:r>
              <a:rPr lang="en-US" altLang="en-US" sz="2800" dirty="0" smtClean="0">
                <a:solidFill>
                  <a:srgbClr val="000000"/>
                </a:solidFill>
              </a:rPr>
              <a:t>–59 </a:t>
            </a:r>
            <a:r>
              <a:rPr lang="en-US" altLang="en-US" sz="2800" dirty="0">
                <a:solidFill>
                  <a:srgbClr val="000000"/>
                </a:solidFill>
              </a:rPr>
              <a:t>traverse </a:t>
            </a:r>
            <a:r>
              <a:rPr lang="en-US" altLang="en-US" sz="2800" dirty="0">
                <a:solidFill>
                  <a:srgbClr val="000000"/>
                </a:solidFill>
                <a:latin typeface="Consolas" panose="020B0609020204030204" pitchFamily="49" charset="0"/>
              </a:rPr>
              <a:t>employees</a:t>
            </a:r>
            <a:r>
              <a:rPr lang="en-US" altLang="en-US" sz="2800" dirty="0">
                <a:solidFill>
                  <a:srgbClr val="000000"/>
                </a:solidFill>
              </a:rPr>
              <a:t> and invoke function </a:t>
            </a:r>
            <a:r>
              <a:rPr lang="en-US" altLang="en-US" sz="2800" dirty="0" err="1">
                <a:solidFill>
                  <a:srgbClr val="000000"/>
                </a:solidFill>
                <a:latin typeface="Consolas" panose="020B0609020204030204" pitchFamily="49" charset="0"/>
              </a:rPr>
              <a:t>virtualViaReference</a:t>
            </a:r>
            <a:r>
              <a:rPr lang="en-US" altLang="en-US" sz="2800" dirty="0">
                <a:solidFill>
                  <a:srgbClr val="000000"/>
                </a:solidFill>
              </a:rPr>
              <a:t> </a:t>
            </a:r>
            <a:r>
              <a:rPr lang="en-US" altLang="en-US" sz="2800" dirty="0" smtClean="0">
                <a:solidFill>
                  <a:srgbClr val="000000"/>
                </a:solidFill>
              </a:rPr>
              <a:t>for </a:t>
            </a:r>
            <a:r>
              <a:rPr lang="en-US" altLang="en-US" sz="2800" dirty="0">
                <a:solidFill>
                  <a:srgbClr val="000000"/>
                </a:solidFill>
              </a:rPr>
              <a:t>each </a:t>
            </a:r>
            <a:r>
              <a:rPr lang="en-US" altLang="en-US" sz="2800" dirty="0">
                <a:solidFill>
                  <a:srgbClr val="000000"/>
                </a:solidFill>
                <a:latin typeface="Consolas" panose="020B0609020204030204" pitchFamily="49" charset="0"/>
              </a:rPr>
              <a:t>vector</a:t>
            </a:r>
            <a:r>
              <a:rPr lang="en-US" altLang="en-US" sz="2800" dirty="0">
                <a:solidFill>
                  <a:srgbClr val="000000"/>
                </a:solidFill>
              </a:rPr>
              <a:t> element.</a:t>
            </a:r>
          </a:p>
          <a:p>
            <a:r>
              <a:rPr lang="en-US" altLang="en-US" sz="2800" dirty="0">
                <a:solidFill>
                  <a:srgbClr val="000000"/>
                </a:solidFill>
              </a:rPr>
              <a:t>Function </a:t>
            </a:r>
            <a:r>
              <a:rPr lang="en-US" altLang="en-US" sz="2800" dirty="0" err="1">
                <a:solidFill>
                  <a:srgbClr val="000000"/>
                </a:solidFill>
                <a:latin typeface="Consolas" panose="020B0609020204030204" pitchFamily="49" charset="0"/>
              </a:rPr>
              <a:t>virtualViaReference</a:t>
            </a:r>
            <a:r>
              <a:rPr lang="en-US" altLang="en-US" sz="2800" dirty="0">
                <a:solidFill>
                  <a:srgbClr val="000000"/>
                </a:solidFill>
              </a:rPr>
              <a:t> receives in its parameter </a:t>
            </a:r>
            <a:r>
              <a:rPr lang="en-US" altLang="en-US" sz="2800" dirty="0" err="1">
                <a:solidFill>
                  <a:srgbClr val="000000"/>
                </a:solidFill>
                <a:latin typeface="Consolas" panose="020B0609020204030204" pitchFamily="49" charset="0"/>
              </a:rPr>
              <a:t>baseClassRef</a:t>
            </a:r>
            <a:r>
              <a:rPr lang="en-US" altLang="en-US" sz="2800" dirty="0">
                <a:solidFill>
                  <a:srgbClr val="000000"/>
                </a:solidFill>
              </a:rPr>
              <a:t> (of type </a:t>
            </a:r>
            <a:r>
              <a:rPr lang="en-US" altLang="en-US" sz="2800" dirty="0" err="1">
                <a:solidFill>
                  <a:srgbClr val="000000"/>
                </a:solidFill>
                <a:latin typeface="Consolas" panose="020B0609020204030204" pitchFamily="49" charset="0"/>
              </a:rPr>
              <a:t>const</a:t>
            </a:r>
            <a:r>
              <a:rPr lang="en-US" altLang="en-US" sz="2800" dirty="0">
                <a:solidFill>
                  <a:srgbClr val="000000"/>
                </a:solidFill>
              </a:rPr>
              <a:t> </a:t>
            </a:r>
            <a:r>
              <a:rPr lang="en-US" altLang="en-US" sz="2800" dirty="0">
                <a:solidFill>
                  <a:srgbClr val="000000"/>
                </a:solidFill>
                <a:latin typeface="Consolas" panose="020B0609020204030204" pitchFamily="49" charset="0"/>
              </a:rPr>
              <a:t>Employee</a:t>
            </a:r>
            <a:r>
              <a:rPr lang="en-US" altLang="en-US" sz="2800" dirty="0">
                <a:solidFill>
                  <a:srgbClr val="000000"/>
                </a:solidFill>
              </a:rPr>
              <a:t> </a:t>
            </a:r>
            <a:r>
              <a:rPr lang="en-US" altLang="en-US" sz="2800" dirty="0">
                <a:solidFill>
                  <a:srgbClr val="000000"/>
                </a:solidFill>
                <a:latin typeface="Consolas" panose="020B0609020204030204" pitchFamily="49" charset="0"/>
              </a:rPr>
              <a:t>&amp;</a:t>
            </a:r>
            <a:r>
              <a:rPr lang="en-US" altLang="en-US" sz="2800" dirty="0">
                <a:solidFill>
                  <a:srgbClr val="000000"/>
                </a:solidFill>
              </a:rPr>
              <a:t>) a reference to the object obtained by dereferencing </a:t>
            </a:r>
            <a:r>
              <a:rPr lang="en-US" altLang="en-US" sz="2800" dirty="0">
                <a:solidFill>
                  <a:srgbClr val="000000"/>
                </a:solidFill>
              </a:rPr>
              <a:t>an </a:t>
            </a:r>
            <a:r>
              <a:rPr lang="en-US" altLang="en-US" sz="2800" dirty="0">
                <a:solidFill>
                  <a:srgbClr val="000000"/>
                </a:solidFill>
                <a:latin typeface="Consolas" panose="020B0609020204030204" pitchFamily="49" charset="0"/>
              </a:rPr>
              <a:t>employees</a:t>
            </a:r>
            <a:r>
              <a:rPr lang="en-US" altLang="en-US" sz="2800" dirty="0">
                <a:solidFill>
                  <a:srgbClr val="000000"/>
                </a:solidFill>
              </a:rPr>
              <a:t> element pointer </a:t>
            </a:r>
            <a:endParaRPr lang="en-US" altLang="en-US" sz="2800" dirty="0" smtClean="0">
              <a:solidFill>
                <a:srgbClr val="000000"/>
              </a:solidFill>
            </a:endParaRPr>
          </a:p>
          <a:p>
            <a:r>
              <a:rPr lang="en-US" altLang="en-US" sz="2800" dirty="0" smtClean="0">
                <a:solidFill>
                  <a:srgbClr val="000000"/>
                </a:solidFill>
              </a:rPr>
              <a:t>Each </a:t>
            </a:r>
            <a:r>
              <a:rPr lang="en-US" altLang="en-US" sz="2800" dirty="0">
                <a:solidFill>
                  <a:srgbClr val="000000"/>
                </a:solidFill>
              </a:rPr>
              <a:t>call to </a:t>
            </a:r>
            <a:r>
              <a:rPr lang="en-US" altLang="en-US" sz="2800" dirty="0" err="1">
                <a:solidFill>
                  <a:srgbClr val="000000"/>
                </a:solidFill>
                <a:latin typeface="Consolas" panose="020B0609020204030204" pitchFamily="49" charset="0"/>
              </a:rPr>
              <a:t>virtualViaReference</a:t>
            </a:r>
            <a:r>
              <a:rPr lang="en-US" altLang="en-US" sz="2800" dirty="0">
                <a:solidFill>
                  <a:srgbClr val="000000"/>
                </a:solidFill>
              </a:rPr>
              <a:t> invokes </a:t>
            </a:r>
            <a:r>
              <a:rPr lang="en-US" altLang="en-US" sz="2800" dirty="0">
                <a:solidFill>
                  <a:srgbClr val="000000"/>
                </a:solidFill>
                <a:latin typeface="Consolas" panose="020B0609020204030204" pitchFamily="49" charset="0"/>
              </a:rPr>
              <a:t>virtual</a:t>
            </a:r>
            <a:r>
              <a:rPr lang="en-US" altLang="en-US" sz="2800" dirty="0">
                <a:solidFill>
                  <a:srgbClr val="000000"/>
                </a:solidFill>
              </a:rPr>
              <a:t> </a:t>
            </a:r>
            <a:r>
              <a:rPr lang="en-US" altLang="en-US" sz="2800" dirty="0" smtClean="0">
                <a:solidFill>
                  <a:srgbClr val="000000"/>
                </a:solidFill>
              </a:rPr>
              <a:t>functions </a:t>
            </a:r>
            <a:r>
              <a:rPr lang="en-US" altLang="en-US" sz="2800" dirty="0" err="1" smtClean="0">
                <a:solidFill>
                  <a:srgbClr val="000000"/>
                </a:solidFill>
                <a:latin typeface="Consolas" panose="020B0609020204030204" pitchFamily="49" charset="0"/>
              </a:rPr>
              <a:t>toString</a:t>
            </a:r>
            <a:r>
              <a:rPr lang="en-US" altLang="en-US" sz="2800" dirty="0" smtClean="0">
                <a:solidFill>
                  <a:srgbClr val="000000"/>
                </a:solidFill>
              </a:rPr>
              <a:t> </a:t>
            </a:r>
            <a:r>
              <a:rPr lang="en-US" altLang="en-US" sz="2800" dirty="0" smtClean="0">
                <a:solidFill>
                  <a:srgbClr val="000000"/>
                </a:solidFill>
              </a:rPr>
              <a:t>and </a:t>
            </a:r>
            <a:r>
              <a:rPr lang="en-US" altLang="en-US" sz="2800" dirty="0">
                <a:solidFill>
                  <a:srgbClr val="000000"/>
                </a:solidFill>
                <a:latin typeface="Consolas" panose="020B0609020204030204" pitchFamily="49" charset="0"/>
              </a:rPr>
              <a:t>earnings</a:t>
            </a:r>
            <a:r>
              <a:rPr lang="en-US" altLang="en-US" sz="2800" dirty="0">
                <a:solidFill>
                  <a:srgbClr val="000000"/>
                </a:solidFill>
              </a:rPr>
              <a:t> </a:t>
            </a:r>
            <a:r>
              <a:rPr lang="en-US" altLang="en-US" sz="2800" dirty="0" smtClean="0">
                <a:solidFill>
                  <a:srgbClr val="000000"/>
                </a:solidFill>
              </a:rPr>
              <a:t>via </a:t>
            </a:r>
            <a:r>
              <a:rPr lang="en-US" altLang="en-US" sz="2800" dirty="0" err="1">
                <a:solidFill>
                  <a:srgbClr val="000000"/>
                </a:solidFill>
                <a:latin typeface="Consolas" panose="020B0609020204030204" pitchFamily="49" charset="0"/>
              </a:rPr>
              <a:t>baseClassRef</a:t>
            </a:r>
            <a:r>
              <a:rPr lang="en-US" altLang="en-US" sz="2800" dirty="0">
                <a:solidFill>
                  <a:srgbClr val="000000"/>
                </a:solidFill>
              </a:rPr>
              <a:t> to demonstrate that </a:t>
            </a:r>
            <a:r>
              <a:rPr lang="en-US" altLang="en-US" sz="2800" i="1" dirty="0">
                <a:solidFill>
                  <a:srgbClr val="000000"/>
                </a:solidFill>
              </a:rPr>
              <a:t>polymorphic processing occurs with base-class references as well</a:t>
            </a:r>
            <a:r>
              <a:rPr lang="en-US" altLang="en-US" sz="2800" dirty="0">
                <a:solidFill>
                  <a:srgbClr val="000000"/>
                </a:solidFill>
              </a:rPr>
              <a:t>.</a:t>
            </a:r>
          </a:p>
          <a:p>
            <a:pPr eaLnBrk="1" hangingPunct="1">
              <a:lnSpc>
                <a:spcPct val="100000"/>
              </a:lnSpc>
            </a:pPr>
            <a:r>
              <a:rPr lang="en-US" altLang="en-US" sz="2800" dirty="0">
                <a:solidFill>
                  <a:srgbClr val="000000"/>
                </a:solidFill>
              </a:rPr>
              <a:t>Each </a:t>
            </a:r>
            <a:r>
              <a:rPr lang="en-US" altLang="en-US" sz="2800" dirty="0">
                <a:solidFill>
                  <a:srgbClr val="000000"/>
                </a:solidFill>
                <a:latin typeface="Consolas" panose="020B0609020204030204" pitchFamily="49" charset="0"/>
              </a:rPr>
              <a:t>virtual</a:t>
            </a:r>
            <a:r>
              <a:rPr lang="en-US" altLang="en-US" sz="2800" dirty="0">
                <a:solidFill>
                  <a:srgbClr val="000000"/>
                </a:solidFill>
              </a:rPr>
              <a:t>-function invocation calls the function on the object to which </a:t>
            </a:r>
            <a:r>
              <a:rPr lang="en-US" altLang="en-US" sz="2800" dirty="0" err="1">
                <a:solidFill>
                  <a:srgbClr val="000000"/>
                </a:solidFill>
                <a:latin typeface="Consolas" panose="020B0609020204030204" pitchFamily="49" charset="0"/>
              </a:rPr>
              <a:t>baseClassRef</a:t>
            </a:r>
            <a:r>
              <a:rPr lang="en-US" altLang="en-US" sz="2800" dirty="0">
                <a:solidFill>
                  <a:srgbClr val="000000"/>
                </a:solidFill>
              </a:rPr>
              <a:t> refers at runtime</a:t>
            </a:r>
            <a:r>
              <a:rPr lang="en-US" altLang="en-US" sz="2800" dirty="0" smtClean="0">
                <a:solidFill>
                  <a:srgbClr val="000000"/>
                </a:solidFill>
              </a:rPr>
              <a:t>.</a:t>
            </a:r>
            <a:endParaRPr lang="en-US" altLang="en-US" sz="2800" dirty="0">
              <a:solidFill>
                <a:srgbClr val="000000"/>
              </a:solidFill>
            </a:endParaRPr>
          </a:p>
        </p:txBody>
      </p:sp>
      <p:sp>
        <p:nvSpPr>
          <p:cNvPr id="13312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88164722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lnSpc>
                <a:spcPct val="100000"/>
              </a:lnSpc>
              <a:spcAft>
                <a:spcPts val="0"/>
              </a:spcAft>
              <a:defRPr/>
            </a:pPr>
            <a:r>
              <a:rPr lang="en-US" dirty="0" smtClean="0">
                <a:solidFill>
                  <a:srgbClr val="24B5A1"/>
                </a:solidFill>
                <a:latin typeface="Arial"/>
              </a:rPr>
              <a:t>12.8</a:t>
            </a:r>
            <a:r>
              <a:rPr lang="en-US" dirty="0" smtClean="0">
                <a:solidFill>
                  <a:srgbClr val="24B5A1"/>
                </a:solidFill>
                <a:latin typeface="Arial"/>
              </a:rPr>
              <a:t>  </a:t>
            </a:r>
            <a:r>
              <a:rPr lang="en-US" dirty="0" smtClean="0">
                <a:solidFill>
                  <a:srgbClr val="3380E6"/>
                </a:solidFill>
                <a:latin typeface="Arial"/>
              </a:rPr>
              <a:t>(Optional) Polymorphism, Virtual Functions and Dynamic Binding “Under the Hood”</a:t>
            </a:r>
          </a:p>
        </p:txBody>
      </p:sp>
      <p:sp>
        <p:nvSpPr>
          <p:cNvPr id="123907" name="Text Placeholder 2"/>
          <p:cNvSpPr>
            <a:spLocks noGrp="1"/>
          </p:cNvSpPr>
          <p:nvPr>
            <p:ph type="body" idx="1"/>
          </p:nvPr>
        </p:nvSpPr>
        <p:spPr>
          <a:xfrm>
            <a:off x="609599" y="1646238"/>
            <a:ext cx="10919883" cy="4525962"/>
          </a:xfrm>
        </p:spPr>
        <p:txBody>
          <a:bodyPr/>
          <a:lstStyle/>
          <a:p>
            <a:pPr eaLnBrk="1" hangingPunct="1">
              <a:lnSpc>
                <a:spcPct val="100000"/>
              </a:lnSpc>
            </a:pPr>
            <a:r>
              <a:rPr lang="en-US" altLang="en-US" sz="3200" dirty="0" smtClean="0">
                <a:solidFill>
                  <a:srgbClr val="000000"/>
                </a:solidFill>
              </a:rPr>
              <a:t>How </a:t>
            </a:r>
            <a:r>
              <a:rPr lang="en-US" altLang="en-US" sz="3200" dirty="0">
                <a:solidFill>
                  <a:srgbClr val="000000"/>
                </a:solidFill>
              </a:rPr>
              <a:t>C++ can implement polymorphism, </a:t>
            </a:r>
            <a:r>
              <a:rPr lang="en-US" altLang="en-US" sz="3200" dirty="0">
                <a:solidFill>
                  <a:srgbClr val="000000"/>
                </a:solidFill>
                <a:latin typeface="Consolas" panose="020B0609020204030204" pitchFamily="49" charset="0"/>
              </a:rPr>
              <a:t>virtual</a:t>
            </a:r>
            <a:r>
              <a:rPr lang="en-US" altLang="en-US" sz="3200" dirty="0">
                <a:solidFill>
                  <a:srgbClr val="000000"/>
                </a:solidFill>
              </a:rPr>
              <a:t> functions and dynamic </a:t>
            </a:r>
            <a:r>
              <a:rPr lang="en-US" altLang="en-US" sz="3200" dirty="0" smtClean="0">
                <a:solidFill>
                  <a:srgbClr val="000000"/>
                </a:solidFill>
              </a:rPr>
              <a:t>binding.</a:t>
            </a:r>
            <a:endParaRPr lang="en-US" altLang="en-US" sz="3200" dirty="0">
              <a:solidFill>
                <a:srgbClr val="000000"/>
              </a:solidFill>
            </a:endParaRPr>
          </a:p>
          <a:p>
            <a:pPr eaLnBrk="1" hangingPunct="1">
              <a:lnSpc>
                <a:spcPct val="100000"/>
              </a:lnSpc>
            </a:pPr>
            <a:r>
              <a:rPr lang="en-US" altLang="en-US" sz="3200" dirty="0" smtClean="0">
                <a:solidFill>
                  <a:srgbClr val="000000"/>
                </a:solidFill>
              </a:rPr>
              <a:t>Polymorphism </a:t>
            </a:r>
            <a:r>
              <a:rPr lang="en-US" altLang="en-US" sz="3200" dirty="0">
                <a:solidFill>
                  <a:srgbClr val="000000"/>
                </a:solidFill>
              </a:rPr>
              <a:t>is accomplished through three levels of pointers (i.e., “triple indirection”).</a:t>
            </a:r>
          </a:p>
          <a:p>
            <a:pPr eaLnBrk="1" hangingPunct="1">
              <a:lnSpc>
                <a:spcPct val="100000"/>
              </a:lnSpc>
            </a:pPr>
            <a:r>
              <a:rPr lang="en-US" altLang="en-US" sz="3200" dirty="0" smtClean="0">
                <a:solidFill>
                  <a:srgbClr val="000000"/>
                </a:solidFill>
              </a:rPr>
              <a:t>We’ll </a:t>
            </a:r>
            <a:r>
              <a:rPr lang="en-US" altLang="en-US" sz="3200" dirty="0">
                <a:solidFill>
                  <a:srgbClr val="000000"/>
                </a:solidFill>
              </a:rPr>
              <a:t>show how an executing program uses these data structures to execute </a:t>
            </a:r>
            <a:r>
              <a:rPr lang="en-US" altLang="en-US" sz="3200" dirty="0">
                <a:solidFill>
                  <a:srgbClr val="000000"/>
                </a:solidFill>
                <a:latin typeface="Consolas" panose="020B0609020204030204" pitchFamily="49" charset="0"/>
              </a:rPr>
              <a:t>virtual</a:t>
            </a:r>
            <a:r>
              <a:rPr lang="en-US" altLang="en-US" sz="3200" dirty="0">
                <a:solidFill>
                  <a:srgbClr val="000000"/>
                </a:solidFill>
              </a:rPr>
              <a:t> functions and achieve the dynamic binding associated with polymorphism.</a:t>
            </a:r>
          </a:p>
          <a:p>
            <a:pPr eaLnBrk="1" hangingPunct="1">
              <a:lnSpc>
                <a:spcPct val="100000"/>
              </a:lnSpc>
            </a:pPr>
            <a:r>
              <a:rPr lang="en-US" altLang="en-US" sz="3200" dirty="0">
                <a:solidFill>
                  <a:srgbClr val="000000"/>
                </a:solidFill>
              </a:rPr>
              <a:t>Our discussion explains one possible </a:t>
            </a:r>
            <a:r>
              <a:rPr lang="en-US" altLang="en-US" sz="3200" dirty="0" smtClean="0">
                <a:solidFill>
                  <a:srgbClr val="000000"/>
                </a:solidFill>
              </a:rPr>
              <a:t>implementation.</a:t>
            </a:r>
            <a:endParaRPr lang="en-US" altLang="en-US" sz="3200" dirty="0">
              <a:solidFill>
                <a:srgbClr val="000000"/>
              </a:solidFill>
            </a:endParaRPr>
          </a:p>
        </p:txBody>
      </p:sp>
      <p:sp>
        <p:nvSpPr>
          <p:cNvPr id="13414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39499730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lnSpc>
                <a:spcPct val="100000"/>
              </a:lnSpc>
              <a:spcAft>
                <a:spcPts val="0"/>
              </a:spcAft>
              <a:defRPr/>
            </a:pPr>
            <a:r>
              <a:rPr lang="en-US" dirty="0" smtClean="0">
                <a:solidFill>
                  <a:srgbClr val="24B5A1"/>
                </a:solidFill>
                <a:latin typeface="Arial"/>
              </a:rPr>
              <a:t>12.8 </a:t>
            </a:r>
            <a:r>
              <a:rPr lang="en-US" dirty="0" smtClean="0">
                <a:solidFill>
                  <a:srgbClr val="24B5A1"/>
                </a:solidFill>
                <a:latin typeface="Arial"/>
              </a:rPr>
              <a:t> </a:t>
            </a:r>
            <a:r>
              <a:rPr lang="en-US" dirty="0" smtClean="0">
                <a:solidFill>
                  <a:srgbClr val="3380E6"/>
                </a:solidFill>
                <a:latin typeface="Arial"/>
              </a:rPr>
              <a:t>(Optional) Polymorphism, Virtual Functions and Dynamic Binding “Under the Hood” (cont.)</a:t>
            </a:r>
          </a:p>
        </p:txBody>
      </p:sp>
      <p:sp>
        <p:nvSpPr>
          <p:cNvPr id="124931" name="Text Placeholder 2"/>
          <p:cNvSpPr>
            <a:spLocks noGrp="1"/>
          </p:cNvSpPr>
          <p:nvPr>
            <p:ph type="body" idx="1"/>
          </p:nvPr>
        </p:nvSpPr>
        <p:spPr>
          <a:xfrm>
            <a:off x="609599" y="1646238"/>
            <a:ext cx="10919883" cy="4525962"/>
          </a:xfrm>
        </p:spPr>
        <p:txBody>
          <a:bodyPr/>
          <a:lstStyle/>
          <a:p>
            <a:pPr eaLnBrk="1" hangingPunct="1">
              <a:lnSpc>
                <a:spcPct val="100000"/>
              </a:lnSpc>
            </a:pPr>
            <a:r>
              <a:rPr lang="en-US" altLang="en-US" sz="2800" dirty="0">
                <a:solidFill>
                  <a:srgbClr val="000000"/>
                </a:solidFill>
              </a:rPr>
              <a:t>When C++ compiles a class that has one or more </a:t>
            </a:r>
            <a:r>
              <a:rPr lang="en-US" altLang="en-US" sz="2800" dirty="0">
                <a:solidFill>
                  <a:srgbClr val="000000"/>
                </a:solidFill>
                <a:latin typeface="Consolas" panose="020B0609020204030204" pitchFamily="49" charset="0"/>
              </a:rPr>
              <a:t>virtual</a:t>
            </a:r>
            <a:r>
              <a:rPr lang="en-US" altLang="en-US" sz="2800" dirty="0">
                <a:solidFill>
                  <a:srgbClr val="000000"/>
                </a:solidFill>
              </a:rPr>
              <a:t> functions, it builds a </a:t>
            </a:r>
            <a:r>
              <a:rPr lang="en-US" altLang="en-US" sz="2800" dirty="0">
                <a:solidFill>
                  <a:srgbClr val="0000FF"/>
                </a:solidFill>
              </a:rPr>
              <a:t>virtual</a:t>
            </a:r>
            <a:r>
              <a:rPr lang="en-US" altLang="en-US" sz="2800" dirty="0">
                <a:solidFill>
                  <a:srgbClr val="000000"/>
                </a:solidFill>
              </a:rPr>
              <a:t> </a:t>
            </a:r>
            <a:r>
              <a:rPr lang="en-US" altLang="en-US" sz="2800" dirty="0">
                <a:solidFill>
                  <a:srgbClr val="0000FF"/>
                </a:solidFill>
              </a:rPr>
              <a:t>function table</a:t>
            </a:r>
            <a:r>
              <a:rPr lang="en-US" altLang="en-US" sz="2800" dirty="0">
                <a:solidFill>
                  <a:srgbClr val="000000"/>
                </a:solidFill>
              </a:rPr>
              <a:t> </a:t>
            </a:r>
            <a:r>
              <a:rPr lang="en-US" altLang="en-US" sz="2800" dirty="0">
                <a:solidFill>
                  <a:srgbClr val="0000FF"/>
                </a:solidFill>
              </a:rPr>
              <a:t>(</a:t>
            </a:r>
            <a:r>
              <a:rPr lang="en-US" altLang="en-US" sz="2800" i="1" dirty="0" err="1">
                <a:solidFill>
                  <a:srgbClr val="0000FF"/>
                </a:solidFill>
              </a:rPr>
              <a:t>vtable</a:t>
            </a:r>
            <a:r>
              <a:rPr lang="en-US" altLang="en-US" sz="2800" dirty="0">
                <a:solidFill>
                  <a:srgbClr val="0000FF"/>
                </a:solidFill>
              </a:rPr>
              <a:t>)</a:t>
            </a:r>
            <a:r>
              <a:rPr lang="en-US" altLang="en-US" sz="2800" dirty="0">
                <a:solidFill>
                  <a:srgbClr val="000000"/>
                </a:solidFill>
              </a:rPr>
              <a:t> for that class.</a:t>
            </a:r>
          </a:p>
          <a:p>
            <a:pPr eaLnBrk="1" hangingPunct="1">
              <a:lnSpc>
                <a:spcPct val="100000"/>
              </a:lnSpc>
            </a:pPr>
            <a:r>
              <a:rPr lang="en-US" altLang="en-US" sz="2800" dirty="0">
                <a:solidFill>
                  <a:srgbClr val="000000"/>
                </a:solidFill>
              </a:rPr>
              <a:t>The </a:t>
            </a:r>
            <a:r>
              <a:rPr lang="en-US" altLang="en-US" sz="2800" i="1" dirty="0" err="1">
                <a:solidFill>
                  <a:srgbClr val="000000"/>
                </a:solidFill>
              </a:rPr>
              <a:t>vtable</a:t>
            </a:r>
            <a:r>
              <a:rPr lang="en-US" altLang="en-US" sz="2800" dirty="0">
                <a:solidFill>
                  <a:srgbClr val="000000"/>
                </a:solidFill>
              </a:rPr>
              <a:t> contains pointers to the class’s </a:t>
            </a:r>
            <a:r>
              <a:rPr lang="en-US" altLang="en-US" sz="2800" dirty="0">
                <a:solidFill>
                  <a:srgbClr val="000000"/>
                </a:solidFill>
                <a:latin typeface="Consolas" panose="020B0609020204030204" pitchFamily="49" charset="0"/>
              </a:rPr>
              <a:t>virtual</a:t>
            </a:r>
            <a:r>
              <a:rPr lang="en-US" altLang="en-US" sz="2800" dirty="0">
                <a:solidFill>
                  <a:srgbClr val="000000"/>
                </a:solidFill>
              </a:rPr>
              <a:t> functions. </a:t>
            </a:r>
          </a:p>
          <a:p>
            <a:pPr eaLnBrk="1" hangingPunct="1">
              <a:lnSpc>
                <a:spcPct val="100000"/>
              </a:lnSpc>
            </a:pPr>
            <a:r>
              <a:rPr lang="en-US" altLang="en-US" sz="2800" dirty="0">
                <a:solidFill>
                  <a:srgbClr val="000000"/>
                </a:solidFill>
              </a:rPr>
              <a:t>Just as the name of a built-in array contains the address in memory of the array’s first element, a </a:t>
            </a:r>
            <a:r>
              <a:rPr lang="en-US" altLang="en-US" sz="2800" dirty="0">
                <a:solidFill>
                  <a:srgbClr val="0000FF"/>
                </a:solidFill>
              </a:rPr>
              <a:t>pointer to a function </a:t>
            </a:r>
            <a:r>
              <a:rPr lang="en-US" altLang="en-US" sz="2800" dirty="0">
                <a:solidFill>
                  <a:srgbClr val="000000"/>
                </a:solidFill>
              </a:rPr>
              <a:t>contains the starting address </a:t>
            </a:r>
            <a:r>
              <a:rPr lang="en-US" altLang="en-US" sz="2800" dirty="0" smtClean="0">
                <a:solidFill>
                  <a:srgbClr val="000000"/>
                </a:solidFill>
              </a:rPr>
              <a:t>of </a:t>
            </a:r>
            <a:r>
              <a:rPr lang="en-US" altLang="en-US" sz="2800" dirty="0">
                <a:solidFill>
                  <a:srgbClr val="000000"/>
                </a:solidFill>
              </a:rPr>
              <a:t>the code that performs the function’s task. </a:t>
            </a:r>
          </a:p>
          <a:p>
            <a:pPr eaLnBrk="1" hangingPunct="1">
              <a:lnSpc>
                <a:spcPct val="100000"/>
              </a:lnSpc>
            </a:pPr>
            <a:r>
              <a:rPr lang="en-US" altLang="en-US" sz="2800" dirty="0">
                <a:solidFill>
                  <a:srgbClr val="000000"/>
                </a:solidFill>
              </a:rPr>
              <a:t>An executing program uses the </a:t>
            </a:r>
            <a:r>
              <a:rPr lang="en-US" altLang="en-US" sz="2800" i="1" dirty="0" err="1">
                <a:solidFill>
                  <a:srgbClr val="000000"/>
                </a:solidFill>
              </a:rPr>
              <a:t>vtable</a:t>
            </a:r>
            <a:r>
              <a:rPr lang="en-US" altLang="en-US" sz="2800" i="1" dirty="0">
                <a:solidFill>
                  <a:srgbClr val="000000"/>
                </a:solidFill>
              </a:rPr>
              <a:t> </a:t>
            </a:r>
            <a:r>
              <a:rPr lang="en-US" altLang="en-US" sz="2800" dirty="0">
                <a:solidFill>
                  <a:srgbClr val="000000"/>
                </a:solidFill>
              </a:rPr>
              <a:t>to select the proper function implementation each time a </a:t>
            </a:r>
            <a:r>
              <a:rPr lang="en-US" altLang="en-US" sz="2800" dirty="0">
                <a:solidFill>
                  <a:srgbClr val="000000"/>
                </a:solidFill>
                <a:latin typeface="Consolas" panose="020B0609020204030204" pitchFamily="49" charset="0"/>
              </a:rPr>
              <a:t>virtual</a:t>
            </a:r>
            <a:r>
              <a:rPr lang="en-US" altLang="en-US" sz="2800" dirty="0">
                <a:solidFill>
                  <a:srgbClr val="000000"/>
                </a:solidFill>
              </a:rPr>
              <a:t> function of that class is called.</a:t>
            </a:r>
          </a:p>
          <a:p>
            <a:pPr eaLnBrk="1" hangingPunct="1">
              <a:lnSpc>
                <a:spcPct val="100000"/>
              </a:lnSpc>
            </a:pPr>
            <a:r>
              <a:rPr lang="en-US" altLang="en-US" sz="2800" dirty="0">
                <a:solidFill>
                  <a:srgbClr val="000000"/>
                </a:solidFill>
              </a:rPr>
              <a:t>The leftmost column of Fig. 12.18 illustrates the </a:t>
            </a:r>
            <a:r>
              <a:rPr lang="en-US" altLang="en-US" sz="2800" i="1" dirty="0" err="1">
                <a:solidFill>
                  <a:srgbClr val="000000"/>
                </a:solidFill>
              </a:rPr>
              <a:t>vtables</a:t>
            </a:r>
            <a:r>
              <a:rPr lang="en-US" altLang="en-US" sz="2800" i="1" dirty="0">
                <a:solidFill>
                  <a:srgbClr val="000000"/>
                </a:solidFill>
              </a:rPr>
              <a:t> </a:t>
            </a:r>
            <a:r>
              <a:rPr lang="en-US" altLang="en-US" sz="2800" dirty="0">
                <a:solidFill>
                  <a:srgbClr val="000000"/>
                </a:solidFill>
              </a:rPr>
              <a:t>for </a:t>
            </a:r>
            <a:r>
              <a:rPr lang="en-US" altLang="en-US" sz="2800" dirty="0" smtClean="0">
                <a:solidFill>
                  <a:srgbClr val="000000"/>
                </a:solidFill>
              </a:rPr>
              <a:t>the </a:t>
            </a:r>
            <a:r>
              <a:rPr lang="en-US" altLang="en-US" sz="2800" dirty="0" smtClean="0">
                <a:solidFill>
                  <a:srgbClr val="000000"/>
                </a:solidFill>
                <a:latin typeface="Consolas" panose="020B0609020204030204" pitchFamily="49" charset="0"/>
              </a:rPr>
              <a:t>Employee</a:t>
            </a:r>
            <a:r>
              <a:rPr lang="en-US" altLang="en-US" sz="2800" dirty="0" smtClean="0">
                <a:solidFill>
                  <a:srgbClr val="000000"/>
                </a:solidFill>
              </a:rPr>
              <a:t> hierarchy.</a:t>
            </a:r>
            <a:endParaRPr lang="en-US" altLang="en-US" sz="2800" dirty="0">
              <a:solidFill>
                <a:srgbClr val="000000"/>
              </a:solidFill>
            </a:endParaRPr>
          </a:p>
        </p:txBody>
      </p:sp>
      <p:sp>
        <p:nvSpPr>
          <p:cNvPr id="13517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563742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lnSpc>
                <a:spcPct val="100000"/>
              </a:lnSpc>
              <a:spcAft>
                <a:spcPts val="0"/>
              </a:spcAft>
              <a:defRPr/>
            </a:pPr>
            <a:r>
              <a:rPr lang="en-US" dirty="0" smtClean="0">
                <a:solidFill>
                  <a:srgbClr val="59D9B3"/>
                </a:solidFill>
                <a:latin typeface="Arial"/>
              </a:rPr>
              <a:t>12.3.1 </a:t>
            </a:r>
            <a:r>
              <a:rPr lang="en-US" dirty="0" smtClean="0">
                <a:solidFill>
                  <a:srgbClr val="33B38C"/>
                </a:solidFill>
              </a:rPr>
              <a:t>Invoking Base-Class Functions from Derived-Class Objects</a:t>
            </a:r>
          </a:p>
        </p:txBody>
      </p:sp>
      <p:sp>
        <p:nvSpPr>
          <p:cNvPr id="20483" name="Text Placeholder 2"/>
          <p:cNvSpPr>
            <a:spLocks noGrp="1"/>
          </p:cNvSpPr>
          <p:nvPr>
            <p:ph type="body" idx="1"/>
          </p:nvPr>
        </p:nvSpPr>
        <p:spPr/>
        <p:txBody>
          <a:bodyPr/>
          <a:lstStyle/>
          <a:p>
            <a:pPr eaLnBrk="1" hangingPunct="1">
              <a:lnSpc>
                <a:spcPct val="100000"/>
              </a:lnSpc>
            </a:pPr>
            <a:r>
              <a:rPr lang="en-US" altLang="en-US" sz="2800" dirty="0" smtClean="0">
                <a:solidFill>
                  <a:srgbClr val="000000"/>
                </a:solidFill>
              </a:rPr>
              <a:t>Fig</a:t>
            </a:r>
            <a:r>
              <a:rPr lang="en-US" altLang="en-US" sz="2800" dirty="0">
                <a:solidFill>
                  <a:srgbClr val="000000"/>
                </a:solidFill>
              </a:rPr>
              <a:t>. 12.1 reuses the final versions of classes </a:t>
            </a:r>
            <a:r>
              <a:rPr lang="en-US" altLang="en-US" sz="2800" dirty="0" err="1">
                <a:solidFill>
                  <a:srgbClr val="000000"/>
                </a:solidFill>
                <a:latin typeface="Consolas" panose="020B0609020204030204" pitchFamily="49" charset="0"/>
              </a:rPr>
              <a:t>CommissionEmployee</a:t>
            </a:r>
            <a:r>
              <a:rPr lang="en-US" altLang="en-US" sz="2800" dirty="0">
                <a:solidFill>
                  <a:srgbClr val="000000"/>
                </a:solidFill>
              </a:rPr>
              <a:t> and </a:t>
            </a:r>
            <a:r>
              <a:rPr lang="en-US" altLang="en-US" sz="2800" dirty="0" err="1">
                <a:solidFill>
                  <a:srgbClr val="000000"/>
                </a:solidFill>
                <a:latin typeface="Consolas" panose="020B0609020204030204" pitchFamily="49" charset="0"/>
              </a:rPr>
              <a:t>BasePlusCommissionEmployee</a:t>
            </a:r>
            <a:r>
              <a:rPr lang="en-US" altLang="en-US" sz="2800" dirty="0">
                <a:solidFill>
                  <a:srgbClr val="000000"/>
                </a:solidFill>
              </a:rPr>
              <a:t> from Section 11.3.5.</a:t>
            </a:r>
          </a:p>
          <a:p>
            <a:pPr eaLnBrk="1" hangingPunct="1">
              <a:lnSpc>
                <a:spcPct val="100000"/>
              </a:lnSpc>
            </a:pPr>
            <a:r>
              <a:rPr lang="en-US" altLang="en-US" sz="2800" dirty="0">
                <a:solidFill>
                  <a:srgbClr val="000000"/>
                </a:solidFill>
              </a:rPr>
              <a:t>The first two are natural and straightforward—we aim a base-class pointer at a base-class object and invoke base-class functionality, and we aim a derived-class pointer at a derived-class object and invoke derived-class functionality.</a:t>
            </a:r>
          </a:p>
          <a:p>
            <a:pPr eaLnBrk="1" hangingPunct="1">
              <a:lnSpc>
                <a:spcPct val="100000"/>
              </a:lnSpc>
            </a:pPr>
            <a:r>
              <a:rPr lang="en-US" altLang="en-US" sz="2800" dirty="0" smtClean="0">
                <a:solidFill>
                  <a:srgbClr val="000000"/>
                </a:solidFill>
              </a:rPr>
              <a:t>We </a:t>
            </a:r>
            <a:r>
              <a:rPr lang="en-US" altLang="en-US" sz="2800" dirty="0">
                <a:solidFill>
                  <a:srgbClr val="000000"/>
                </a:solidFill>
              </a:rPr>
              <a:t>demonstrate the relationship between derived classes and base classes (i.e., the </a:t>
            </a:r>
            <a:r>
              <a:rPr lang="en-US" altLang="en-US" sz="2800" i="1" dirty="0">
                <a:solidFill>
                  <a:srgbClr val="000000"/>
                </a:solidFill>
              </a:rPr>
              <a:t>is-a </a:t>
            </a:r>
            <a:r>
              <a:rPr lang="en-US" altLang="en-US" sz="2800" dirty="0">
                <a:solidFill>
                  <a:srgbClr val="000000"/>
                </a:solidFill>
              </a:rPr>
              <a:t>relationship of inheritance) by aiming a base-class pointer at a derived-class object and showing that the base-class functionality is indeed available in the derived-class object.</a:t>
            </a:r>
          </a:p>
        </p:txBody>
      </p:sp>
      <p:sp>
        <p:nvSpPr>
          <p:cNvPr id="2048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29319123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6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660525" y="0"/>
            <a:ext cx="8869363"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2722158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lnSpc>
                <a:spcPct val="100000"/>
              </a:lnSpc>
              <a:spcAft>
                <a:spcPts val="0"/>
              </a:spcAft>
              <a:defRPr/>
            </a:pPr>
            <a:r>
              <a:rPr lang="en-US" dirty="0" smtClean="0">
                <a:solidFill>
                  <a:srgbClr val="24B5A1"/>
                </a:solidFill>
                <a:latin typeface="Arial"/>
              </a:rPr>
              <a:t>12.8</a:t>
            </a:r>
            <a:r>
              <a:rPr lang="en-US" dirty="0" smtClean="0">
                <a:solidFill>
                  <a:srgbClr val="24B5A1"/>
                </a:solidFill>
                <a:latin typeface="Arial"/>
              </a:rPr>
              <a:t>  </a:t>
            </a:r>
            <a:r>
              <a:rPr lang="en-US" dirty="0" smtClean="0">
                <a:solidFill>
                  <a:srgbClr val="3380E6"/>
                </a:solidFill>
                <a:latin typeface="Arial"/>
              </a:rPr>
              <a:t>(Optional) Polymorphism, Virtual Functions and Dynamic Binding “Under the Hood” (cont.)</a:t>
            </a:r>
          </a:p>
        </p:txBody>
      </p:sp>
      <p:sp>
        <p:nvSpPr>
          <p:cNvPr id="114691" name="Text Placeholder 2"/>
          <p:cNvSpPr>
            <a:spLocks noGrp="1"/>
          </p:cNvSpPr>
          <p:nvPr>
            <p:ph type="body" idx="1"/>
          </p:nvPr>
        </p:nvSpPr>
        <p:spPr>
          <a:xfrm>
            <a:off x="609599" y="1646238"/>
            <a:ext cx="10919883" cy="4525962"/>
          </a:xfrm>
        </p:spPr>
        <p:txBody>
          <a:bodyPr/>
          <a:lstStyle/>
          <a:p>
            <a:pPr eaLnBrk="1" hangingPunct="1">
              <a:lnSpc>
                <a:spcPct val="100000"/>
              </a:lnSpc>
              <a:defRPr/>
            </a:pPr>
            <a:r>
              <a:rPr lang="en-US" sz="3200" dirty="0" smtClean="0">
                <a:solidFill>
                  <a:srgbClr val="000000"/>
                </a:solidFill>
              </a:rPr>
              <a:t>In </a:t>
            </a:r>
            <a:r>
              <a:rPr lang="en-US" sz="3200" dirty="0">
                <a:solidFill>
                  <a:srgbClr val="000000"/>
                </a:solidFill>
              </a:rPr>
              <a:t>the </a:t>
            </a:r>
            <a:r>
              <a:rPr lang="en-US" sz="3200" dirty="0">
                <a:solidFill>
                  <a:srgbClr val="000000"/>
                </a:solidFill>
                <a:latin typeface="Consolas" panose="020B0609020204030204" pitchFamily="49" charset="0"/>
              </a:rPr>
              <a:t>Employee</a:t>
            </a:r>
            <a:r>
              <a:rPr lang="en-US" sz="3200" dirty="0">
                <a:solidFill>
                  <a:srgbClr val="000000"/>
                </a:solidFill>
              </a:rPr>
              <a:t> class </a:t>
            </a:r>
            <a:r>
              <a:rPr lang="en-US" sz="3200" i="1" dirty="0">
                <a:solidFill>
                  <a:srgbClr val="000000"/>
                </a:solidFill>
              </a:rPr>
              <a:t>vtable</a:t>
            </a:r>
            <a:r>
              <a:rPr lang="en-US" sz="3200" dirty="0">
                <a:solidFill>
                  <a:srgbClr val="000000"/>
                </a:solidFill>
              </a:rPr>
              <a:t>, the first function pointer is set to 0 </a:t>
            </a:r>
            <a:r>
              <a:rPr lang="en-US" sz="3200" dirty="0" smtClean="0">
                <a:solidFill>
                  <a:srgbClr val="000000"/>
                </a:solidFill>
              </a:rPr>
              <a:t>(</a:t>
            </a:r>
            <a:r>
              <a:rPr lang="en-US" sz="3200" dirty="0" err="1" smtClean="0">
                <a:solidFill>
                  <a:srgbClr val="000000"/>
                </a:solidFill>
                <a:latin typeface="Consolas" panose="020B0609020204030204" pitchFamily="49" charset="0"/>
              </a:rPr>
              <a:t>nullptr</a:t>
            </a:r>
            <a:r>
              <a:rPr lang="en-US" sz="3200" dirty="0">
                <a:solidFill>
                  <a:srgbClr val="000000"/>
                </a:solidFill>
              </a:rPr>
              <a:t>), because function </a:t>
            </a:r>
            <a:r>
              <a:rPr lang="en-US" sz="3200" dirty="0">
                <a:solidFill>
                  <a:srgbClr val="000000"/>
                </a:solidFill>
                <a:latin typeface="Consolas" panose="020B0609020204030204" pitchFamily="49" charset="0"/>
              </a:rPr>
              <a:t>earnings</a:t>
            </a:r>
            <a:r>
              <a:rPr lang="en-US" sz="3200" dirty="0">
                <a:solidFill>
                  <a:srgbClr val="000000"/>
                </a:solidFill>
              </a:rPr>
              <a:t> is a </a:t>
            </a:r>
            <a:r>
              <a:rPr lang="en-US" sz="3200" i="1" dirty="0">
                <a:solidFill>
                  <a:srgbClr val="000000"/>
                </a:solidFill>
              </a:rPr>
              <a:t>pure</a:t>
            </a:r>
            <a:r>
              <a:rPr lang="en-US" sz="3200" dirty="0">
                <a:solidFill>
                  <a:srgbClr val="000000"/>
                </a:solidFill>
              </a:rPr>
              <a:t> </a:t>
            </a:r>
            <a:r>
              <a:rPr lang="en-US" sz="3200" dirty="0">
                <a:solidFill>
                  <a:srgbClr val="000000"/>
                </a:solidFill>
                <a:latin typeface="Consolas" panose="020B0609020204030204" pitchFamily="49" charset="0"/>
              </a:rPr>
              <a:t>virtual</a:t>
            </a:r>
            <a:r>
              <a:rPr lang="en-US" sz="3200" dirty="0">
                <a:solidFill>
                  <a:srgbClr val="000000"/>
                </a:solidFill>
              </a:rPr>
              <a:t> function and therefore lacks an implementation.</a:t>
            </a:r>
          </a:p>
          <a:p>
            <a:pPr eaLnBrk="1" hangingPunct="1">
              <a:lnSpc>
                <a:spcPct val="100000"/>
              </a:lnSpc>
              <a:defRPr/>
            </a:pPr>
            <a:r>
              <a:rPr lang="en-US" sz="3200" dirty="0">
                <a:solidFill>
                  <a:srgbClr val="000000"/>
                </a:solidFill>
              </a:rPr>
              <a:t>The second function pointer points to function </a:t>
            </a:r>
            <a:r>
              <a:rPr lang="en-US" sz="3200" dirty="0" err="1" smtClean="0">
                <a:solidFill>
                  <a:srgbClr val="000000"/>
                </a:solidFill>
                <a:latin typeface="Consolas" panose="020B0609020204030204" pitchFamily="49" charset="0"/>
              </a:rPr>
              <a:t>toString</a:t>
            </a:r>
            <a:r>
              <a:rPr lang="en-US" sz="3200" dirty="0" smtClean="0">
                <a:solidFill>
                  <a:srgbClr val="000000"/>
                </a:solidFill>
              </a:rPr>
              <a:t>, </a:t>
            </a:r>
            <a:r>
              <a:rPr lang="en-US" sz="3200" dirty="0">
                <a:solidFill>
                  <a:srgbClr val="000000"/>
                </a:solidFill>
              </a:rPr>
              <a:t>which </a:t>
            </a:r>
            <a:r>
              <a:rPr lang="en-US" sz="3200" dirty="0" smtClean="0">
                <a:solidFill>
                  <a:srgbClr val="000000"/>
                </a:solidFill>
              </a:rPr>
              <a:t>returns the </a:t>
            </a:r>
            <a:r>
              <a:rPr lang="en-US" sz="3200" dirty="0">
                <a:solidFill>
                  <a:srgbClr val="000000"/>
                </a:solidFill>
              </a:rPr>
              <a:t>employee’s full name and </a:t>
            </a:r>
            <a:r>
              <a:rPr lang="en-US" sz="3200" dirty="0" smtClean="0">
                <a:solidFill>
                  <a:srgbClr val="000000"/>
                </a:solidFill>
              </a:rPr>
              <a:t>SSN.</a:t>
            </a:r>
            <a:endParaRPr lang="en-US" sz="3200" dirty="0">
              <a:solidFill>
                <a:srgbClr val="000000"/>
              </a:solidFill>
            </a:endParaRPr>
          </a:p>
          <a:p>
            <a:pPr eaLnBrk="1" hangingPunct="1">
              <a:lnSpc>
                <a:spcPct val="100000"/>
              </a:lnSpc>
              <a:defRPr/>
            </a:pPr>
            <a:r>
              <a:rPr lang="en-US" sz="3200" dirty="0" smtClean="0">
                <a:solidFill>
                  <a:srgbClr val="000000"/>
                </a:solidFill>
              </a:rPr>
              <a:t>A class with at least </a:t>
            </a:r>
            <a:r>
              <a:rPr lang="en-US" sz="3200" dirty="0">
                <a:solidFill>
                  <a:srgbClr val="000000"/>
                </a:solidFill>
              </a:rPr>
              <a:t>one </a:t>
            </a:r>
            <a:r>
              <a:rPr lang="en-US" sz="3200" dirty="0" smtClean="0">
                <a:solidFill>
                  <a:srgbClr val="000000"/>
                </a:solidFill>
              </a:rPr>
              <a:t>null pointer </a:t>
            </a:r>
            <a:r>
              <a:rPr lang="en-US" sz="3200" dirty="0">
                <a:solidFill>
                  <a:srgbClr val="000000"/>
                </a:solidFill>
              </a:rPr>
              <a:t>in its </a:t>
            </a:r>
            <a:r>
              <a:rPr lang="en-US" sz="3200" i="1" dirty="0" err="1">
                <a:solidFill>
                  <a:srgbClr val="000000"/>
                </a:solidFill>
              </a:rPr>
              <a:t>vtable</a:t>
            </a:r>
            <a:r>
              <a:rPr lang="en-US" sz="3200" dirty="0">
                <a:solidFill>
                  <a:srgbClr val="000000"/>
                </a:solidFill>
              </a:rPr>
              <a:t> </a:t>
            </a:r>
            <a:r>
              <a:rPr lang="en-US" sz="3200" dirty="0" smtClean="0">
                <a:solidFill>
                  <a:srgbClr val="000000"/>
                </a:solidFill>
              </a:rPr>
              <a:t>is </a:t>
            </a:r>
            <a:r>
              <a:rPr lang="en-US" sz="3200" i="1" dirty="0" smtClean="0">
                <a:solidFill>
                  <a:srgbClr val="000000"/>
                </a:solidFill>
              </a:rPr>
              <a:t>abstract</a:t>
            </a:r>
            <a:r>
              <a:rPr lang="en-US" sz="3200" dirty="0" smtClean="0">
                <a:solidFill>
                  <a:srgbClr val="000000"/>
                </a:solidFill>
              </a:rPr>
              <a:t>.</a:t>
            </a:r>
            <a:endParaRPr lang="en-US" sz="3200" dirty="0">
              <a:solidFill>
                <a:srgbClr val="000000"/>
              </a:solidFill>
            </a:endParaRPr>
          </a:p>
          <a:p>
            <a:pPr eaLnBrk="1" hangingPunct="1">
              <a:lnSpc>
                <a:spcPct val="100000"/>
              </a:lnSpc>
              <a:defRPr/>
            </a:pPr>
            <a:r>
              <a:rPr lang="en-US" sz="3200" dirty="0">
                <a:solidFill>
                  <a:srgbClr val="000000"/>
                </a:solidFill>
              </a:rPr>
              <a:t>Classes without any null </a:t>
            </a:r>
            <a:r>
              <a:rPr lang="en-US" sz="3200" i="1" dirty="0">
                <a:solidFill>
                  <a:srgbClr val="000000"/>
                </a:solidFill>
              </a:rPr>
              <a:t>vtable </a:t>
            </a:r>
            <a:r>
              <a:rPr lang="en-US" sz="3200" dirty="0">
                <a:solidFill>
                  <a:srgbClr val="000000"/>
                </a:solidFill>
              </a:rPr>
              <a:t>pointers are </a:t>
            </a:r>
            <a:r>
              <a:rPr lang="en-US" sz="3200" dirty="0" smtClean="0">
                <a:solidFill>
                  <a:srgbClr val="000000"/>
                </a:solidFill>
              </a:rPr>
              <a:t>concrete.</a:t>
            </a:r>
            <a:endParaRPr lang="en-US" sz="3200" dirty="0">
              <a:solidFill>
                <a:srgbClr val="000000"/>
              </a:solidFill>
            </a:endParaRPr>
          </a:p>
          <a:p>
            <a:pPr marL="109537" indent="0">
              <a:lnSpc>
                <a:spcPct val="100000"/>
              </a:lnSpc>
              <a:buNone/>
              <a:defRPr/>
            </a:pPr>
            <a:endParaRPr lang="en-US" sz="3200" dirty="0">
              <a:solidFill>
                <a:srgbClr val="000000"/>
              </a:solidFill>
            </a:endParaRPr>
          </a:p>
        </p:txBody>
      </p:sp>
      <p:sp>
        <p:nvSpPr>
          <p:cNvPr id="13517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59009044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lnSpc>
                <a:spcPct val="100000"/>
              </a:lnSpc>
              <a:spcAft>
                <a:spcPts val="0"/>
              </a:spcAft>
              <a:defRPr/>
            </a:pPr>
            <a:r>
              <a:rPr lang="en-US" dirty="0" smtClean="0">
                <a:solidFill>
                  <a:srgbClr val="24B5A1"/>
                </a:solidFill>
                <a:latin typeface="Arial"/>
              </a:rPr>
              <a:t>12.8</a:t>
            </a:r>
            <a:r>
              <a:rPr lang="en-US" dirty="0" smtClean="0">
                <a:solidFill>
                  <a:srgbClr val="24B5A1"/>
                </a:solidFill>
                <a:latin typeface="Arial"/>
              </a:rPr>
              <a:t>  </a:t>
            </a:r>
            <a:r>
              <a:rPr lang="en-US" dirty="0" smtClean="0">
                <a:solidFill>
                  <a:srgbClr val="3380E6"/>
                </a:solidFill>
                <a:latin typeface="Arial"/>
              </a:rPr>
              <a:t>(Optional) Polymorphism, Virtual Functions and Dynamic Binding “Under the Hood” (cont.)</a:t>
            </a:r>
          </a:p>
        </p:txBody>
      </p:sp>
      <p:sp>
        <p:nvSpPr>
          <p:cNvPr id="115715" name="Text Placeholder 2"/>
          <p:cNvSpPr>
            <a:spLocks noGrp="1"/>
          </p:cNvSpPr>
          <p:nvPr>
            <p:ph type="body" idx="1"/>
          </p:nvPr>
        </p:nvSpPr>
        <p:spPr>
          <a:xfrm>
            <a:off x="609599" y="1722438"/>
            <a:ext cx="10919883" cy="4525962"/>
          </a:xfrm>
        </p:spPr>
        <p:txBody>
          <a:bodyPr/>
          <a:lstStyle/>
          <a:p>
            <a:pPr eaLnBrk="1" hangingPunct="1">
              <a:lnSpc>
                <a:spcPct val="100000"/>
              </a:lnSpc>
              <a:defRPr/>
            </a:pPr>
            <a:r>
              <a:rPr lang="en-US" sz="3200" dirty="0" smtClean="0">
                <a:solidFill>
                  <a:srgbClr val="000000"/>
                </a:solidFill>
              </a:rPr>
              <a:t>Class </a:t>
            </a:r>
            <a:r>
              <a:rPr lang="en-US" sz="3200" dirty="0">
                <a:solidFill>
                  <a:srgbClr val="000000"/>
                </a:solidFill>
                <a:latin typeface="Consolas" panose="020B0609020204030204" pitchFamily="49" charset="0"/>
              </a:rPr>
              <a:t>SalariedEmployee</a:t>
            </a:r>
            <a:r>
              <a:rPr lang="en-US" sz="3200" dirty="0">
                <a:solidFill>
                  <a:srgbClr val="000000"/>
                </a:solidFill>
              </a:rPr>
              <a:t> overrides function </a:t>
            </a:r>
            <a:r>
              <a:rPr lang="en-US" sz="3200" dirty="0">
                <a:solidFill>
                  <a:srgbClr val="000000"/>
                </a:solidFill>
                <a:latin typeface="Consolas" panose="020B0609020204030204" pitchFamily="49" charset="0"/>
              </a:rPr>
              <a:t>earnings</a:t>
            </a:r>
            <a:r>
              <a:rPr lang="en-US" sz="3200" dirty="0">
                <a:solidFill>
                  <a:srgbClr val="000000"/>
                </a:solidFill>
              </a:rPr>
              <a:t> to return the employee’s weekly salary, so the function pointer points to the </a:t>
            </a:r>
            <a:r>
              <a:rPr lang="en-US" sz="3200" dirty="0">
                <a:solidFill>
                  <a:srgbClr val="000000"/>
                </a:solidFill>
                <a:latin typeface="Consolas" panose="020B0609020204030204" pitchFamily="49" charset="0"/>
              </a:rPr>
              <a:t>earnings</a:t>
            </a:r>
            <a:r>
              <a:rPr lang="en-US" sz="3200" dirty="0">
                <a:solidFill>
                  <a:srgbClr val="000000"/>
                </a:solidFill>
              </a:rPr>
              <a:t> function of class </a:t>
            </a:r>
            <a:r>
              <a:rPr lang="en-US" sz="3200" dirty="0">
                <a:solidFill>
                  <a:srgbClr val="000000"/>
                </a:solidFill>
                <a:latin typeface="Consolas" panose="020B0609020204030204" pitchFamily="49" charset="0"/>
              </a:rPr>
              <a:t>SalariedEmployee</a:t>
            </a:r>
            <a:r>
              <a:rPr lang="en-US" sz="3200" dirty="0">
                <a:solidFill>
                  <a:srgbClr val="000000"/>
                </a:solidFill>
              </a:rPr>
              <a:t>.</a:t>
            </a:r>
          </a:p>
          <a:p>
            <a:pPr>
              <a:defRPr/>
            </a:pPr>
            <a:r>
              <a:rPr lang="en-US" sz="3200" dirty="0">
                <a:solidFill>
                  <a:srgbClr val="000000"/>
                </a:solidFill>
                <a:latin typeface="Consolas" panose="020B0609020204030204" pitchFamily="49" charset="0"/>
              </a:rPr>
              <a:t>SalariedEmployee</a:t>
            </a:r>
            <a:r>
              <a:rPr lang="en-US" sz="3200" dirty="0">
                <a:solidFill>
                  <a:srgbClr val="000000"/>
                </a:solidFill>
              </a:rPr>
              <a:t> also overrides </a:t>
            </a:r>
            <a:r>
              <a:rPr lang="en-US" sz="3200" dirty="0" err="1" smtClean="0">
                <a:solidFill>
                  <a:srgbClr val="000000"/>
                </a:solidFill>
                <a:latin typeface="Consolas" panose="020B0609020204030204" pitchFamily="49" charset="0"/>
              </a:rPr>
              <a:t>toString</a:t>
            </a:r>
            <a:r>
              <a:rPr lang="en-US" sz="3200" dirty="0" smtClean="0">
                <a:solidFill>
                  <a:srgbClr val="000000"/>
                </a:solidFill>
              </a:rPr>
              <a:t>, </a:t>
            </a:r>
            <a:r>
              <a:rPr lang="en-US" sz="3200" dirty="0">
                <a:solidFill>
                  <a:srgbClr val="000000"/>
                </a:solidFill>
              </a:rPr>
              <a:t>so the corresponding function pointer points to the </a:t>
            </a:r>
            <a:r>
              <a:rPr lang="en-US" sz="3200" dirty="0" err="1">
                <a:solidFill>
                  <a:srgbClr val="000000"/>
                </a:solidFill>
                <a:latin typeface="Consolas" panose="020B0609020204030204" pitchFamily="49" charset="0"/>
              </a:rPr>
              <a:t>SalariedEmployee</a:t>
            </a:r>
            <a:r>
              <a:rPr lang="en-US" sz="3200" dirty="0">
                <a:solidFill>
                  <a:srgbClr val="000000"/>
                </a:solidFill>
              </a:rPr>
              <a:t> </a:t>
            </a:r>
            <a:r>
              <a:rPr lang="en-US" sz="3200" dirty="0" smtClean="0">
                <a:solidFill>
                  <a:srgbClr val="000000"/>
                </a:solidFill>
              </a:rPr>
              <a:t>version of </a:t>
            </a:r>
            <a:r>
              <a:rPr lang="en-US" sz="3200" dirty="0" err="1">
                <a:solidFill>
                  <a:srgbClr val="000000"/>
                </a:solidFill>
                <a:latin typeface="Consolas" panose="020B0609020204030204" pitchFamily="49" charset="0"/>
              </a:rPr>
              <a:t>toString</a:t>
            </a:r>
            <a:r>
              <a:rPr lang="en-US" sz="3200" dirty="0" smtClean="0">
                <a:solidFill>
                  <a:srgbClr val="000000"/>
                </a:solidFill>
              </a:rPr>
              <a:t>.</a:t>
            </a:r>
            <a:endParaRPr lang="en-US" sz="3200" dirty="0">
              <a:solidFill>
                <a:srgbClr val="000000"/>
              </a:solidFill>
            </a:endParaRPr>
          </a:p>
        </p:txBody>
      </p:sp>
      <p:sp>
        <p:nvSpPr>
          <p:cNvPr id="13619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16677355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lnSpc>
                <a:spcPct val="100000"/>
              </a:lnSpc>
              <a:spcAft>
                <a:spcPts val="0"/>
              </a:spcAft>
              <a:defRPr/>
            </a:pPr>
            <a:r>
              <a:rPr lang="en-US" dirty="0" smtClean="0">
                <a:solidFill>
                  <a:srgbClr val="24B5A1"/>
                </a:solidFill>
                <a:latin typeface="Arial"/>
              </a:rPr>
              <a:t>12.8</a:t>
            </a:r>
            <a:r>
              <a:rPr lang="en-US" dirty="0" smtClean="0">
                <a:solidFill>
                  <a:srgbClr val="24B5A1"/>
                </a:solidFill>
                <a:latin typeface="Arial"/>
              </a:rPr>
              <a:t>  </a:t>
            </a:r>
            <a:r>
              <a:rPr lang="en-US" dirty="0" smtClean="0">
                <a:solidFill>
                  <a:srgbClr val="3380E6"/>
                </a:solidFill>
                <a:latin typeface="Arial"/>
              </a:rPr>
              <a:t>(Optional) Polymorphism, Virtual Functions and Dynamic Binding “Under the Hood” (cont.)</a:t>
            </a:r>
          </a:p>
        </p:txBody>
      </p:sp>
      <p:sp>
        <p:nvSpPr>
          <p:cNvPr id="117763" name="Text Placeholder 2"/>
          <p:cNvSpPr>
            <a:spLocks noGrp="1"/>
          </p:cNvSpPr>
          <p:nvPr>
            <p:ph type="body" idx="1"/>
          </p:nvPr>
        </p:nvSpPr>
        <p:spPr>
          <a:xfrm>
            <a:off x="609599" y="1722438"/>
            <a:ext cx="10919883" cy="4525962"/>
          </a:xfrm>
        </p:spPr>
        <p:txBody>
          <a:bodyPr/>
          <a:lstStyle/>
          <a:p>
            <a:pPr eaLnBrk="1" hangingPunct="1">
              <a:lnSpc>
                <a:spcPct val="100000"/>
              </a:lnSpc>
              <a:defRPr/>
            </a:pPr>
            <a:r>
              <a:rPr lang="en-US" sz="3200" dirty="0" smtClean="0">
                <a:solidFill>
                  <a:srgbClr val="000000"/>
                </a:solidFill>
              </a:rPr>
              <a:t>The </a:t>
            </a:r>
            <a:r>
              <a:rPr lang="en-US" sz="3200" dirty="0">
                <a:solidFill>
                  <a:srgbClr val="000000"/>
                </a:solidFill>
                <a:latin typeface="Consolas" panose="020B0609020204030204" pitchFamily="49" charset="0"/>
              </a:rPr>
              <a:t>earnings</a:t>
            </a:r>
            <a:r>
              <a:rPr lang="en-US" sz="3200" dirty="0">
                <a:solidFill>
                  <a:srgbClr val="000000"/>
                </a:solidFill>
              </a:rPr>
              <a:t> function pointer in the </a:t>
            </a:r>
            <a:r>
              <a:rPr lang="en-US" sz="3200" i="1" dirty="0">
                <a:solidFill>
                  <a:srgbClr val="000000"/>
                </a:solidFill>
              </a:rPr>
              <a:t>vtable </a:t>
            </a:r>
            <a:r>
              <a:rPr lang="en-US" sz="3200" dirty="0">
                <a:solidFill>
                  <a:srgbClr val="000000"/>
                </a:solidFill>
              </a:rPr>
              <a:t>for class </a:t>
            </a:r>
            <a:r>
              <a:rPr lang="en-US" sz="3200" dirty="0">
                <a:solidFill>
                  <a:srgbClr val="000000"/>
                </a:solidFill>
                <a:latin typeface="Consolas" panose="020B0609020204030204" pitchFamily="49" charset="0"/>
              </a:rPr>
              <a:t>CommissionEmployee</a:t>
            </a:r>
            <a:r>
              <a:rPr lang="en-US" sz="3200" dirty="0">
                <a:solidFill>
                  <a:srgbClr val="000000"/>
                </a:solidFill>
              </a:rPr>
              <a:t> points to </a:t>
            </a:r>
            <a:r>
              <a:rPr lang="en-US" sz="3200" dirty="0">
                <a:solidFill>
                  <a:srgbClr val="000000"/>
                </a:solidFill>
                <a:latin typeface="Consolas" panose="020B0609020204030204" pitchFamily="49" charset="0"/>
              </a:rPr>
              <a:t>CommissionEmployee</a:t>
            </a:r>
            <a:r>
              <a:rPr lang="en-US" sz="3200" dirty="0">
                <a:solidFill>
                  <a:srgbClr val="000000"/>
                </a:solidFill>
              </a:rPr>
              <a:t>’s </a:t>
            </a:r>
            <a:r>
              <a:rPr lang="en-US" sz="3200" dirty="0">
                <a:solidFill>
                  <a:srgbClr val="000000"/>
                </a:solidFill>
                <a:latin typeface="Consolas" panose="020B0609020204030204" pitchFamily="49" charset="0"/>
              </a:rPr>
              <a:t>earnings</a:t>
            </a:r>
            <a:r>
              <a:rPr lang="en-US" sz="3200" dirty="0">
                <a:solidFill>
                  <a:srgbClr val="000000"/>
                </a:solidFill>
              </a:rPr>
              <a:t> </a:t>
            </a:r>
            <a:r>
              <a:rPr lang="en-US" sz="3200" dirty="0" smtClean="0">
                <a:solidFill>
                  <a:srgbClr val="000000"/>
                </a:solidFill>
              </a:rPr>
              <a:t>function.</a:t>
            </a:r>
            <a:endParaRPr lang="en-US" sz="3200" dirty="0">
              <a:solidFill>
                <a:srgbClr val="000000"/>
              </a:solidFill>
            </a:endParaRPr>
          </a:p>
          <a:p>
            <a:pPr eaLnBrk="1" hangingPunct="1">
              <a:lnSpc>
                <a:spcPct val="100000"/>
              </a:lnSpc>
              <a:defRPr/>
            </a:pPr>
            <a:r>
              <a:rPr lang="en-US" sz="3200" dirty="0">
                <a:solidFill>
                  <a:srgbClr val="000000"/>
                </a:solidFill>
              </a:rPr>
              <a:t>The </a:t>
            </a:r>
            <a:r>
              <a:rPr lang="en-US" sz="3200" dirty="0" err="1" smtClean="0">
                <a:solidFill>
                  <a:srgbClr val="000000"/>
                </a:solidFill>
                <a:latin typeface="Consolas" panose="020B0609020204030204" pitchFamily="49" charset="0"/>
              </a:rPr>
              <a:t>toString</a:t>
            </a:r>
            <a:r>
              <a:rPr lang="en-US" sz="3200" dirty="0" smtClean="0">
                <a:solidFill>
                  <a:srgbClr val="000000"/>
                </a:solidFill>
              </a:rPr>
              <a:t> </a:t>
            </a:r>
            <a:r>
              <a:rPr lang="en-US" sz="3200" dirty="0">
                <a:solidFill>
                  <a:srgbClr val="000000"/>
                </a:solidFill>
              </a:rPr>
              <a:t>function pointer points to the </a:t>
            </a:r>
            <a:r>
              <a:rPr lang="en-US" sz="3200" dirty="0">
                <a:solidFill>
                  <a:srgbClr val="000000"/>
                </a:solidFill>
                <a:latin typeface="Consolas" panose="020B0609020204030204" pitchFamily="49" charset="0"/>
              </a:rPr>
              <a:t>CommissionEmployee</a:t>
            </a:r>
            <a:r>
              <a:rPr lang="en-US" sz="3200" dirty="0">
                <a:solidFill>
                  <a:srgbClr val="000000"/>
                </a:solidFill>
              </a:rPr>
              <a:t> version of the </a:t>
            </a:r>
            <a:r>
              <a:rPr lang="en-US" sz="3200" dirty="0" smtClean="0">
                <a:solidFill>
                  <a:srgbClr val="000000"/>
                </a:solidFill>
              </a:rPr>
              <a:t>function.</a:t>
            </a:r>
            <a:endParaRPr lang="en-US" sz="3200" dirty="0">
              <a:solidFill>
                <a:srgbClr val="000000"/>
              </a:solidFill>
            </a:endParaRPr>
          </a:p>
          <a:p>
            <a:pPr eaLnBrk="1" hangingPunct="1">
              <a:lnSpc>
                <a:spcPct val="100000"/>
              </a:lnSpc>
              <a:defRPr/>
            </a:pPr>
            <a:r>
              <a:rPr lang="en-US" sz="3200" dirty="0">
                <a:solidFill>
                  <a:srgbClr val="000000"/>
                </a:solidFill>
              </a:rPr>
              <a:t>As in class </a:t>
            </a:r>
            <a:r>
              <a:rPr lang="en-US" sz="3200" dirty="0">
                <a:solidFill>
                  <a:srgbClr val="000000"/>
                </a:solidFill>
                <a:latin typeface="Consolas" panose="020B0609020204030204" pitchFamily="49" charset="0"/>
              </a:rPr>
              <a:t>SalariedEmployee</a:t>
            </a:r>
            <a:r>
              <a:rPr lang="en-US" sz="3200" dirty="0">
                <a:solidFill>
                  <a:srgbClr val="000000"/>
                </a:solidFill>
              </a:rPr>
              <a:t>, both functions override the functions in class </a:t>
            </a:r>
            <a:r>
              <a:rPr lang="en-US" sz="3200" dirty="0">
                <a:solidFill>
                  <a:srgbClr val="000000"/>
                </a:solidFill>
                <a:latin typeface="Consolas" panose="020B0609020204030204" pitchFamily="49" charset="0"/>
              </a:rPr>
              <a:t>Employee</a:t>
            </a:r>
            <a:r>
              <a:rPr lang="en-US" sz="3200" dirty="0">
                <a:solidFill>
                  <a:srgbClr val="000000"/>
                </a:solidFill>
              </a:rPr>
              <a:t>.</a:t>
            </a:r>
          </a:p>
        </p:txBody>
      </p:sp>
      <p:sp>
        <p:nvSpPr>
          <p:cNvPr id="13824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50812101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lnSpc>
                <a:spcPct val="100000"/>
              </a:lnSpc>
              <a:spcAft>
                <a:spcPts val="0"/>
              </a:spcAft>
              <a:defRPr/>
            </a:pPr>
            <a:r>
              <a:rPr lang="en-US" dirty="0" smtClean="0">
                <a:solidFill>
                  <a:srgbClr val="24B5A1"/>
                </a:solidFill>
                <a:latin typeface="Arial"/>
              </a:rPr>
              <a:t>12.8</a:t>
            </a:r>
            <a:r>
              <a:rPr lang="en-US" dirty="0" smtClean="0">
                <a:solidFill>
                  <a:srgbClr val="24B5A1"/>
                </a:solidFill>
                <a:latin typeface="Arial"/>
              </a:rPr>
              <a:t>  </a:t>
            </a:r>
            <a:r>
              <a:rPr lang="en-US" dirty="0" smtClean="0">
                <a:solidFill>
                  <a:srgbClr val="3380E6"/>
                </a:solidFill>
                <a:latin typeface="Arial"/>
              </a:rPr>
              <a:t>(Optional) Polymorphism, Virtual Functions and Dynamic Binding “Under the Hood” (cont.)</a:t>
            </a:r>
          </a:p>
        </p:txBody>
      </p:sp>
      <p:sp>
        <p:nvSpPr>
          <p:cNvPr id="118787" name="Text Placeholder 2"/>
          <p:cNvSpPr>
            <a:spLocks noGrp="1"/>
          </p:cNvSpPr>
          <p:nvPr>
            <p:ph type="body" idx="1"/>
          </p:nvPr>
        </p:nvSpPr>
        <p:spPr>
          <a:xfrm>
            <a:off x="609599" y="1570038"/>
            <a:ext cx="10919883" cy="4525962"/>
          </a:xfrm>
        </p:spPr>
        <p:txBody>
          <a:bodyPr/>
          <a:lstStyle/>
          <a:p>
            <a:pPr eaLnBrk="1" hangingPunct="1">
              <a:lnSpc>
                <a:spcPct val="100000"/>
              </a:lnSpc>
              <a:defRPr/>
            </a:pPr>
            <a:r>
              <a:rPr lang="en-US" sz="3200" dirty="0" smtClean="0">
                <a:solidFill>
                  <a:srgbClr val="000000"/>
                </a:solidFill>
              </a:rPr>
              <a:t>The </a:t>
            </a:r>
            <a:r>
              <a:rPr lang="en-US" sz="3200" dirty="0">
                <a:solidFill>
                  <a:srgbClr val="000000"/>
                </a:solidFill>
                <a:latin typeface="Consolas" panose="020B0609020204030204" pitchFamily="49" charset="0"/>
              </a:rPr>
              <a:t>earnings</a:t>
            </a:r>
            <a:r>
              <a:rPr lang="en-US" sz="3200" dirty="0">
                <a:solidFill>
                  <a:srgbClr val="000000"/>
                </a:solidFill>
              </a:rPr>
              <a:t> function pointer in the </a:t>
            </a:r>
            <a:r>
              <a:rPr lang="en-US" sz="3200" i="1" dirty="0">
                <a:solidFill>
                  <a:srgbClr val="000000"/>
                </a:solidFill>
              </a:rPr>
              <a:t>vtable </a:t>
            </a:r>
            <a:r>
              <a:rPr lang="en-US" sz="3200" dirty="0">
                <a:solidFill>
                  <a:srgbClr val="000000"/>
                </a:solidFill>
              </a:rPr>
              <a:t>for class </a:t>
            </a:r>
            <a:r>
              <a:rPr lang="en-US" sz="3200" dirty="0">
                <a:solidFill>
                  <a:srgbClr val="000000"/>
                </a:solidFill>
                <a:latin typeface="Consolas" panose="020B0609020204030204" pitchFamily="49" charset="0"/>
              </a:rPr>
              <a:t>BasePlusCommissionEmployee</a:t>
            </a:r>
            <a:r>
              <a:rPr lang="en-US" sz="3200" dirty="0">
                <a:solidFill>
                  <a:srgbClr val="000000"/>
                </a:solidFill>
              </a:rPr>
              <a:t> points to the </a:t>
            </a:r>
            <a:r>
              <a:rPr lang="en-US" sz="3200" dirty="0">
                <a:solidFill>
                  <a:srgbClr val="000000"/>
                </a:solidFill>
                <a:latin typeface="Consolas" panose="020B0609020204030204" pitchFamily="49" charset="0"/>
              </a:rPr>
              <a:t>BasePlusCommissionEmployee</a:t>
            </a:r>
            <a:r>
              <a:rPr lang="en-US" sz="3200" dirty="0">
                <a:solidFill>
                  <a:srgbClr val="000000"/>
                </a:solidFill>
              </a:rPr>
              <a:t>’s </a:t>
            </a:r>
            <a:r>
              <a:rPr lang="en-US" sz="3200" dirty="0">
                <a:solidFill>
                  <a:srgbClr val="000000"/>
                </a:solidFill>
                <a:latin typeface="Consolas" panose="020B0609020204030204" pitchFamily="49" charset="0"/>
              </a:rPr>
              <a:t>earnings</a:t>
            </a:r>
            <a:r>
              <a:rPr lang="en-US" sz="3200" dirty="0">
                <a:solidFill>
                  <a:srgbClr val="000000"/>
                </a:solidFill>
              </a:rPr>
              <a:t> </a:t>
            </a:r>
            <a:r>
              <a:rPr lang="en-US" sz="3200" dirty="0" smtClean="0">
                <a:solidFill>
                  <a:srgbClr val="000000"/>
                </a:solidFill>
              </a:rPr>
              <a:t>function.</a:t>
            </a:r>
            <a:endParaRPr lang="en-US" sz="3200" dirty="0">
              <a:solidFill>
                <a:srgbClr val="000000"/>
              </a:solidFill>
            </a:endParaRPr>
          </a:p>
          <a:p>
            <a:pPr eaLnBrk="1" hangingPunct="1">
              <a:lnSpc>
                <a:spcPct val="100000"/>
              </a:lnSpc>
              <a:defRPr/>
            </a:pPr>
            <a:r>
              <a:rPr lang="en-US" sz="3200" dirty="0">
                <a:solidFill>
                  <a:srgbClr val="000000"/>
                </a:solidFill>
              </a:rPr>
              <a:t>The </a:t>
            </a:r>
            <a:r>
              <a:rPr lang="en-US" sz="3200" dirty="0" err="1" smtClean="0">
                <a:solidFill>
                  <a:srgbClr val="000000"/>
                </a:solidFill>
                <a:latin typeface="Consolas" panose="020B0609020204030204" pitchFamily="49" charset="0"/>
              </a:rPr>
              <a:t>toString</a:t>
            </a:r>
            <a:r>
              <a:rPr lang="en-US" sz="3200" dirty="0" smtClean="0">
                <a:solidFill>
                  <a:srgbClr val="000000"/>
                </a:solidFill>
              </a:rPr>
              <a:t> </a:t>
            </a:r>
            <a:r>
              <a:rPr lang="en-US" sz="3200" dirty="0">
                <a:solidFill>
                  <a:srgbClr val="000000"/>
                </a:solidFill>
              </a:rPr>
              <a:t>function pointer points to the </a:t>
            </a:r>
            <a:r>
              <a:rPr lang="en-US" sz="3200" dirty="0">
                <a:solidFill>
                  <a:srgbClr val="000000"/>
                </a:solidFill>
                <a:latin typeface="Consolas" panose="020B0609020204030204" pitchFamily="49" charset="0"/>
              </a:rPr>
              <a:t>BasePlusCommissionEmployee</a:t>
            </a:r>
            <a:r>
              <a:rPr lang="en-US" sz="3200" dirty="0">
                <a:solidFill>
                  <a:srgbClr val="000000"/>
                </a:solidFill>
              </a:rPr>
              <a:t> version of the </a:t>
            </a:r>
            <a:r>
              <a:rPr lang="en-US" sz="3200" dirty="0" smtClean="0">
                <a:solidFill>
                  <a:srgbClr val="000000"/>
                </a:solidFill>
              </a:rPr>
              <a:t>function.</a:t>
            </a:r>
            <a:endParaRPr lang="en-US" sz="3200" dirty="0">
              <a:solidFill>
                <a:srgbClr val="000000"/>
              </a:solidFill>
            </a:endParaRPr>
          </a:p>
          <a:p>
            <a:pPr eaLnBrk="1" hangingPunct="1">
              <a:lnSpc>
                <a:spcPct val="100000"/>
              </a:lnSpc>
              <a:defRPr/>
            </a:pPr>
            <a:r>
              <a:rPr lang="en-US" sz="3200" dirty="0">
                <a:solidFill>
                  <a:srgbClr val="000000"/>
                </a:solidFill>
              </a:rPr>
              <a:t>Both functions override the functions in class </a:t>
            </a:r>
            <a:r>
              <a:rPr lang="en-US" sz="3200" dirty="0">
                <a:solidFill>
                  <a:srgbClr val="000000"/>
                </a:solidFill>
                <a:latin typeface="Consolas" panose="020B0609020204030204" pitchFamily="49" charset="0"/>
              </a:rPr>
              <a:t>CommissionEmployee</a:t>
            </a:r>
            <a:r>
              <a:rPr lang="en-US" sz="3200" dirty="0">
                <a:solidFill>
                  <a:srgbClr val="000000"/>
                </a:solidFill>
              </a:rPr>
              <a:t>.</a:t>
            </a:r>
          </a:p>
        </p:txBody>
      </p:sp>
      <p:sp>
        <p:nvSpPr>
          <p:cNvPr id="13926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18266982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lnSpc>
                <a:spcPct val="100000"/>
              </a:lnSpc>
              <a:spcAft>
                <a:spcPts val="0"/>
              </a:spcAft>
              <a:defRPr/>
            </a:pPr>
            <a:r>
              <a:rPr lang="en-US" dirty="0" smtClean="0">
                <a:solidFill>
                  <a:srgbClr val="24B5A1"/>
                </a:solidFill>
                <a:latin typeface="Arial"/>
              </a:rPr>
              <a:t>12.8</a:t>
            </a:r>
            <a:r>
              <a:rPr lang="en-US" dirty="0" smtClean="0">
                <a:solidFill>
                  <a:srgbClr val="24B5A1"/>
                </a:solidFill>
                <a:latin typeface="Arial"/>
              </a:rPr>
              <a:t>  </a:t>
            </a:r>
            <a:r>
              <a:rPr lang="en-US" dirty="0" smtClean="0">
                <a:solidFill>
                  <a:srgbClr val="3380E6"/>
                </a:solidFill>
                <a:latin typeface="Arial"/>
              </a:rPr>
              <a:t>(Optional) Polymorphism, Virtual Functions and Dynamic Binding “Under the Hood” (cont.)</a:t>
            </a:r>
          </a:p>
        </p:txBody>
      </p:sp>
      <p:sp>
        <p:nvSpPr>
          <p:cNvPr id="119811" name="Text Placeholder 2"/>
          <p:cNvSpPr>
            <a:spLocks noGrp="1"/>
          </p:cNvSpPr>
          <p:nvPr>
            <p:ph type="body" idx="1"/>
          </p:nvPr>
        </p:nvSpPr>
        <p:spPr>
          <a:xfrm>
            <a:off x="609600" y="1722438"/>
            <a:ext cx="10972800" cy="4525962"/>
          </a:xfrm>
        </p:spPr>
        <p:txBody>
          <a:bodyPr/>
          <a:lstStyle/>
          <a:p>
            <a:pPr eaLnBrk="1" hangingPunct="1">
              <a:lnSpc>
                <a:spcPct val="100000"/>
              </a:lnSpc>
              <a:defRPr/>
            </a:pPr>
            <a:r>
              <a:rPr lang="en-US" sz="2800" dirty="0" smtClean="0">
                <a:solidFill>
                  <a:srgbClr val="000000"/>
                </a:solidFill>
              </a:rPr>
              <a:t>Polymorphism </a:t>
            </a:r>
            <a:r>
              <a:rPr lang="en-US" sz="2800" dirty="0">
                <a:solidFill>
                  <a:srgbClr val="000000"/>
                </a:solidFill>
              </a:rPr>
              <a:t>is accomplished through an elegant data structure involving three levels of pointers.</a:t>
            </a:r>
          </a:p>
          <a:p>
            <a:pPr eaLnBrk="1" hangingPunct="1">
              <a:lnSpc>
                <a:spcPct val="100000"/>
              </a:lnSpc>
              <a:defRPr/>
            </a:pPr>
            <a:r>
              <a:rPr lang="en-US" sz="2800" dirty="0">
                <a:solidFill>
                  <a:srgbClr val="000000"/>
                </a:solidFill>
              </a:rPr>
              <a:t>We’ve discussed one level—the function pointers in the </a:t>
            </a:r>
            <a:r>
              <a:rPr lang="en-US" sz="2800" i="1" dirty="0">
                <a:solidFill>
                  <a:srgbClr val="000000"/>
                </a:solidFill>
              </a:rPr>
              <a:t>vtable.</a:t>
            </a:r>
          </a:p>
          <a:p>
            <a:pPr eaLnBrk="1" hangingPunct="1">
              <a:lnSpc>
                <a:spcPct val="100000"/>
              </a:lnSpc>
              <a:defRPr/>
            </a:pPr>
            <a:r>
              <a:rPr lang="en-US" sz="2800" dirty="0">
                <a:solidFill>
                  <a:srgbClr val="000000"/>
                </a:solidFill>
              </a:rPr>
              <a:t>These point to the actual functions that execute when a </a:t>
            </a:r>
            <a:r>
              <a:rPr lang="en-US" sz="2800" dirty="0">
                <a:solidFill>
                  <a:srgbClr val="000000"/>
                </a:solidFill>
                <a:latin typeface="Consolas" panose="020B0609020204030204" pitchFamily="49" charset="0"/>
              </a:rPr>
              <a:t>virtual</a:t>
            </a:r>
            <a:r>
              <a:rPr lang="en-US" sz="2800" dirty="0">
                <a:solidFill>
                  <a:srgbClr val="000000"/>
                </a:solidFill>
              </a:rPr>
              <a:t> function is invoked.</a:t>
            </a:r>
          </a:p>
          <a:p>
            <a:pPr eaLnBrk="1" hangingPunct="1">
              <a:lnSpc>
                <a:spcPct val="100000"/>
              </a:lnSpc>
              <a:defRPr/>
            </a:pPr>
            <a:r>
              <a:rPr lang="en-US" sz="2800" dirty="0">
                <a:solidFill>
                  <a:srgbClr val="000000"/>
                </a:solidFill>
              </a:rPr>
              <a:t>Now we consider the second level of pointers.</a:t>
            </a:r>
          </a:p>
          <a:p>
            <a:pPr eaLnBrk="1" hangingPunct="1">
              <a:lnSpc>
                <a:spcPct val="100000"/>
              </a:lnSpc>
              <a:defRPr/>
            </a:pPr>
            <a:r>
              <a:rPr lang="en-US" sz="2800" i="1" dirty="0" smtClean="0">
                <a:solidFill>
                  <a:srgbClr val="000000"/>
                </a:solidFill>
              </a:rPr>
              <a:t>For each new </a:t>
            </a:r>
            <a:r>
              <a:rPr lang="en-US" sz="2800" i="1" dirty="0">
                <a:solidFill>
                  <a:srgbClr val="000000"/>
                </a:solidFill>
              </a:rPr>
              <a:t>object of a class with one or more </a:t>
            </a:r>
            <a:r>
              <a:rPr lang="en-US" sz="2800" i="1" dirty="0">
                <a:solidFill>
                  <a:srgbClr val="000000"/>
                </a:solidFill>
                <a:latin typeface="Consolas" panose="020B0609020204030204" pitchFamily="49" charset="0"/>
              </a:rPr>
              <a:t>virtual</a:t>
            </a:r>
            <a:r>
              <a:rPr lang="en-US" sz="2800" i="1" dirty="0">
                <a:solidFill>
                  <a:srgbClr val="000000"/>
                </a:solidFill>
              </a:rPr>
              <a:t> </a:t>
            </a:r>
            <a:r>
              <a:rPr lang="en-US" sz="2800" i="1" dirty="0" smtClean="0">
                <a:solidFill>
                  <a:srgbClr val="000000"/>
                </a:solidFill>
              </a:rPr>
              <a:t>functions, </a:t>
            </a:r>
            <a:r>
              <a:rPr lang="en-US" sz="2800" i="1" dirty="0">
                <a:solidFill>
                  <a:srgbClr val="000000"/>
                </a:solidFill>
              </a:rPr>
              <a:t>the compiler attaches </a:t>
            </a:r>
            <a:r>
              <a:rPr lang="en-US" sz="2800" i="1" dirty="0" smtClean="0">
                <a:solidFill>
                  <a:srgbClr val="000000"/>
                </a:solidFill>
              </a:rPr>
              <a:t>a </a:t>
            </a:r>
            <a:r>
              <a:rPr lang="en-US" sz="2800" i="1" dirty="0">
                <a:solidFill>
                  <a:srgbClr val="000000"/>
                </a:solidFill>
              </a:rPr>
              <a:t>pointer to the vtable for that class.</a:t>
            </a:r>
          </a:p>
          <a:p>
            <a:pPr eaLnBrk="1" hangingPunct="1">
              <a:lnSpc>
                <a:spcPct val="100000"/>
              </a:lnSpc>
              <a:defRPr/>
            </a:pPr>
            <a:r>
              <a:rPr lang="en-US" sz="2800" dirty="0">
                <a:solidFill>
                  <a:srgbClr val="000000"/>
                </a:solidFill>
              </a:rPr>
              <a:t>This pointer is normally at the front of the object, but it isn’t required to be implemented that way.</a:t>
            </a:r>
          </a:p>
        </p:txBody>
      </p:sp>
      <p:sp>
        <p:nvSpPr>
          <p:cNvPr id="14131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09685810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lnSpc>
                <a:spcPct val="100000"/>
              </a:lnSpc>
              <a:spcAft>
                <a:spcPts val="0"/>
              </a:spcAft>
              <a:defRPr/>
            </a:pPr>
            <a:r>
              <a:rPr lang="en-US" dirty="0" smtClean="0">
                <a:solidFill>
                  <a:srgbClr val="24B5A1"/>
                </a:solidFill>
                <a:latin typeface="Arial"/>
              </a:rPr>
              <a:t>12.8</a:t>
            </a:r>
            <a:r>
              <a:rPr lang="en-US" dirty="0" smtClean="0">
                <a:solidFill>
                  <a:srgbClr val="24B5A1"/>
                </a:solidFill>
                <a:latin typeface="Arial"/>
              </a:rPr>
              <a:t>  </a:t>
            </a:r>
            <a:r>
              <a:rPr lang="en-US" dirty="0" smtClean="0">
                <a:solidFill>
                  <a:srgbClr val="3380E6"/>
                </a:solidFill>
                <a:latin typeface="Arial"/>
              </a:rPr>
              <a:t>(Optional) Polymorphism, Virtual Functions and Dynamic Binding “Under the Hood” (cont.)</a:t>
            </a:r>
          </a:p>
        </p:txBody>
      </p:sp>
      <p:sp>
        <p:nvSpPr>
          <p:cNvPr id="132099" name="Text Placeholder 2"/>
          <p:cNvSpPr>
            <a:spLocks noGrp="1"/>
          </p:cNvSpPr>
          <p:nvPr>
            <p:ph type="body" idx="1"/>
          </p:nvPr>
        </p:nvSpPr>
        <p:spPr>
          <a:xfrm>
            <a:off x="609599" y="1722438"/>
            <a:ext cx="10919883" cy="4525962"/>
          </a:xfrm>
        </p:spPr>
        <p:txBody>
          <a:bodyPr/>
          <a:lstStyle/>
          <a:p>
            <a:pPr eaLnBrk="1" hangingPunct="1">
              <a:lnSpc>
                <a:spcPct val="100000"/>
              </a:lnSpc>
            </a:pPr>
            <a:r>
              <a:rPr lang="en-US" altLang="en-US" sz="3200" dirty="0">
                <a:solidFill>
                  <a:srgbClr val="000000"/>
                </a:solidFill>
              </a:rPr>
              <a:t>In Fig. 12.18, these pointers are associated with the objects created in Fig. 12.17.</a:t>
            </a:r>
          </a:p>
          <a:p>
            <a:pPr eaLnBrk="1" hangingPunct="1">
              <a:lnSpc>
                <a:spcPct val="100000"/>
              </a:lnSpc>
            </a:pPr>
            <a:r>
              <a:rPr lang="en-US" altLang="en-US" sz="3200" dirty="0">
                <a:solidFill>
                  <a:srgbClr val="000000"/>
                </a:solidFill>
              </a:rPr>
              <a:t>Notice that the diagram displays each of the object’s data member values.</a:t>
            </a:r>
          </a:p>
          <a:p>
            <a:pPr eaLnBrk="1" hangingPunct="1">
              <a:lnSpc>
                <a:spcPct val="100000"/>
              </a:lnSpc>
            </a:pPr>
            <a:r>
              <a:rPr lang="en-US" altLang="en-US" sz="3200" dirty="0" smtClean="0">
                <a:solidFill>
                  <a:srgbClr val="000000"/>
                </a:solidFill>
              </a:rPr>
              <a:t>The third level of pointers simply contains the handles to the objects that receive the </a:t>
            </a:r>
            <a:r>
              <a:rPr lang="en-US" altLang="en-US" sz="3200" dirty="0" smtClean="0">
                <a:solidFill>
                  <a:srgbClr val="000000"/>
                </a:solidFill>
                <a:latin typeface="Consolas" panose="020B0609020204030204" pitchFamily="49" charset="0"/>
              </a:rPr>
              <a:t>virtual</a:t>
            </a:r>
            <a:r>
              <a:rPr lang="en-US" altLang="en-US" sz="3200" dirty="0" smtClean="0">
                <a:solidFill>
                  <a:srgbClr val="000000"/>
                </a:solidFill>
              </a:rPr>
              <a:t> function calls.</a:t>
            </a:r>
          </a:p>
          <a:p>
            <a:pPr eaLnBrk="1" hangingPunct="1">
              <a:lnSpc>
                <a:spcPct val="100000"/>
              </a:lnSpc>
            </a:pPr>
            <a:r>
              <a:rPr lang="en-US" altLang="en-US" sz="3200" dirty="0" smtClean="0">
                <a:solidFill>
                  <a:srgbClr val="000000"/>
                </a:solidFill>
              </a:rPr>
              <a:t>The handles in this level may also be references.</a:t>
            </a:r>
            <a:endParaRPr lang="en-US" altLang="en-US" sz="2800" dirty="0" smtClean="0">
              <a:solidFill>
                <a:srgbClr val="000000"/>
              </a:solidFill>
            </a:endParaRPr>
          </a:p>
          <a:p>
            <a:pPr eaLnBrk="1" hangingPunct="1">
              <a:lnSpc>
                <a:spcPct val="100000"/>
              </a:lnSpc>
            </a:pPr>
            <a:r>
              <a:rPr lang="en-US" altLang="en-US" sz="3200" dirty="0">
                <a:solidFill>
                  <a:srgbClr val="000000"/>
                </a:solidFill>
              </a:rPr>
              <a:t>Fig. 12.18 depicts the </a:t>
            </a:r>
            <a:r>
              <a:rPr lang="en-US" altLang="en-US" sz="3200" dirty="0">
                <a:solidFill>
                  <a:srgbClr val="000000"/>
                </a:solidFill>
                <a:latin typeface="Consolas" panose="020B0609020204030204" pitchFamily="49" charset="0"/>
              </a:rPr>
              <a:t>vector</a:t>
            </a:r>
            <a:r>
              <a:rPr lang="en-US" altLang="en-US" sz="3200" dirty="0">
                <a:solidFill>
                  <a:srgbClr val="000000"/>
                </a:solidFill>
              </a:rPr>
              <a:t> </a:t>
            </a:r>
            <a:r>
              <a:rPr lang="en-US" altLang="en-US" sz="3200" dirty="0">
                <a:solidFill>
                  <a:srgbClr val="000000"/>
                </a:solidFill>
                <a:latin typeface="Consolas" panose="020B0609020204030204" pitchFamily="49" charset="0"/>
              </a:rPr>
              <a:t>employees</a:t>
            </a:r>
            <a:r>
              <a:rPr lang="en-US" altLang="en-US" sz="3200" dirty="0">
                <a:solidFill>
                  <a:srgbClr val="000000"/>
                </a:solidFill>
              </a:rPr>
              <a:t> that contains </a:t>
            </a:r>
            <a:r>
              <a:rPr lang="en-US" altLang="en-US" sz="3200" dirty="0">
                <a:solidFill>
                  <a:srgbClr val="000000"/>
                </a:solidFill>
                <a:latin typeface="Consolas" panose="020B0609020204030204" pitchFamily="49" charset="0"/>
              </a:rPr>
              <a:t>Employee</a:t>
            </a:r>
            <a:r>
              <a:rPr lang="en-US" altLang="en-US" sz="3200" dirty="0">
                <a:solidFill>
                  <a:srgbClr val="000000"/>
                </a:solidFill>
              </a:rPr>
              <a:t> pointers.</a:t>
            </a:r>
          </a:p>
          <a:p>
            <a:pPr eaLnBrk="1" hangingPunct="1">
              <a:lnSpc>
                <a:spcPct val="100000"/>
              </a:lnSpc>
            </a:pPr>
            <a:endParaRPr lang="en-US" altLang="en-US" sz="2800" dirty="0" smtClean="0">
              <a:solidFill>
                <a:srgbClr val="000000"/>
              </a:solidFill>
            </a:endParaRPr>
          </a:p>
        </p:txBody>
      </p:sp>
      <p:sp>
        <p:nvSpPr>
          <p:cNvPr id="14234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48334778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lnSpc>
                <a:spcPct val="100000"/>
              </a:lnSpc>
              <a:spcAft>
                <a:spcPts val="0"/>
              </a:spcAft>
              <a:defRPr/>
            </a:pPr>
            <a:r>
              <a:rPr lang="en-US" dirty="0" smtClean="0">
                <a:solidFill>
                  <a:srgbClr val="24B5A1"/>
                </a:solidFill>
                <a:latin typeface="Arial"/>
              </a:rPr>
              <a:t>12.8</a:t>
            </a:r>
            <a:r>
              <a:rPr lang="en-US" dirty="0" smtClean="0">
                <a:solidFill>
                  <a:srgbClr val="24B5A1"/>
                </a:solidFill>
                <a:latin typeface="Arial"/>
              </a:rPr>
              <a:t>  </a:t>
            </a:r>
            <a:r>
              <a:rPr lang="en-US" dirty="0" smtClean="0">
                <a:solidFill>
                  <a:srgbClr val="3380E6"/>
                </a:solidFill>
                <a:latin typeface="Arial"/>
              </a:rPr>
              <a:t>(Optional) Polymorphism, Virtual Functions and Dynamic Binding “Under the Hood” (cont.)</a:t>
            </a:r>
          </a:p>
        </p:txBody>
      </p:sp>
      <p:sp>
        <p:nvSpPr>
          <p:cNvPr id="133123" name="Text Placeholder 2"/>
          <p:cNvSpPr>
            <a:spLocks noGrp="1"/>
          </p:cNvSpPr>
          <p:nvPr>
            <p:ph type="body" idx="1"/>
          </p:nvPr>
        </p:nvSpPr>
        <p:spPr>
          <a:xfrm>
            <a:off x="609599" y="1722438"/>
            <a:ext cx="10919883" cy="4525962"/>
          </a:xfrm>
        </p:spPr>
        <p:txBody>
          <a:bodyPr/>
          <a:lstStyle/>
          <a:p>
            <a:pPr eaLnBrk="1" hangingPunct="1">
              <a:lnSpc>
                <a:spcPct val="100000"/>
              </a:lnSpc>
            </a:pPr>
            <a:r>
              <a:rPr lang="en-US" altLang="en-US" sz="2800" dirty="0" smtClean="0">
                <a:solidFill>
                  <a:srgbClr val="000000"/>
                </a:solidFill>
              </a:rPr>
              <a:t>Consider </a:t>
            </a:r>
            <a:r>
              <a:rPr lang="en-US" altLang="en-US" sz="2800" dirty="0">
                <a:solidFill>
                  <a:srgbClr val="000000"/>
                </a:solidFill>
              </a:rPr>
              <a:t>the call </a:t>
            </a:r>
            <a:r>
              <a:rPr lang="en-US" altLang="en-US" sz="2800" dirty="0" err="1">
                <a:solidFill>
                  <a:srgbClr val="000000"/>
                </a:solidFill>
                <a:latin typeface="Consolas" panose="020B0609020204030204" pitchFamily="49" charset="0"/>
              </a:rPr>
              <a:t>baseClassPtr</a:t>
            </a:r>
            <a:r>
              <a:rPr lang="en-US" altLang="en-US" sz="2800" dirty="0">
                <a:solidFill>
                  <a:srgbClr val="000000"/>
                </a:solidFill>
                <a:latin typeface="Consolas" panose="020B0609020204030204" pitchFamily="49" charset="0"/>
              </a:rPr>
              <a:t>-</a:t>
            </a:r>
            <a:r>
              <a:rPr lang="en-US" altLang="en-US" sz="2800" dirty="0" smtClean="0">
                <a:solidFill>
                  <a:srgbClr val="000000"/>
                </a:solidFill>
                <a:latin typeface="Consolas" panose="020B0609020204030204" pitchFamily="49" charset="0"/>
              </a:rPr>
              <a:t>&gt;</a:t>
            </a:r>
            <a:r>
              <a:rPr lang="en-US" altLang="en-US" sz="2800" dirty="0" err="1" smtClean="0">
                <a:solidFill>
                  <a:srgbClr val="000000"/>
                </a:solidFill>
                <a:latin typeface="Consolas" panose="020B0609020204030204" pitchFamily="49" charset="0"/>
              </a:rPr>
              <a:t>toString</a:t>
            </a:r>
            <a:r>
              <a:rPr lang="en-US" altLang="en-US" sz="2800" dirty="0" smtClean="0">
                <a:solidFill>
                  <a:srgbClr val="000000"/>
                </a:solidFill>
                <a:latin typeface="Consolas" panose="020B0609020204030204" pitchFamily="49" charset="0"/>
              </a:rPr>
              <a:t>()</a:t>
            </a:r>
            <a:r>
              <a:rPr lang="en-US" altLang="en-US" sz="2800" dirty="0" smtClean="0">
                <a:solidFill>
                  <a:srgbClr val="000000"/>
                </a:solidFill>
              </a:rPr>
              <a:t> </a:t>
            </a:r>
            <a:r>
              <a:rPr lang="en-US" altLang="en-US" sz="2800" dirty="0">
                <a:solidFill>
                  <a:srgbClr val="000000"/>
                </a:solidFill>
              </a:rPr>
              <a:t>in function </a:t>
            </a:r>
            <a:r>
              <a:rPr lang="en-US" altLang="en-US" sz="2800" dirty="0" err="1" smtClean="0">
                <a:solidFill>
                  <a:srgbClr val="000000"/>
                </a:solidFill>
                <a:latin typeface="Consolas" panose="020B0609020204030204" pitchFamily="49" charset="0"/>
              </a:rPr>
              <a:t>virtualViaPointer</a:t>
            </a:r>
            <a:endParaRPr lang="en-US" altLang="en-US" sz="2800" dirty="0">
              <a:solidFill>
                <a:srgbClr val="000000"/>
              </a:solidFill>
            </a:endParaRPr>
          </a:p>
          <a:p>
            <a:pPr eaLnBrk="1" hangingPunct="1">
              <a:lnSpc>
                <a:spcPct val="100000"/>
              </a:lnSpc>
            </a:pPr>
            <a:r>
              <a:rPr lang="en-US" altLang="en-US" sz="2800" dirty="0" smtClean="0">
                <a:solidFill>
                  <a:srgbClr val="000000"/>
                </a:solidFill>
              </a:rPr>
              <a:t>Assume </a:t>
            </a:r>
            <a:r>
              <a:rPr lang="en-US" altLang="en-US" sz="2800" dirty="0">
                <a:solidFill>
                  <a:srgbClr val="000000"/>
                </a:solidFill>
              </a:rPr>
              <a:t>that </a:t>
            </a:r>
            <a:r>
              <a:rPr lang="en-US" altLang="en-US" sz="2800" dirty="0" err="1">
                <a:solidFill>
                  <a:srgbClr val="000000"/>
                </a:solidFill>
                <a:latin typeface="Consolas" panose="020B0609020204030204" pitchFamily="49" charset="0"/>
              </a:rPr>
              <a:t>baseClassPtr</a:t>
            </a:r>
            <a:r>
              <a:rPr lang="en-US" altLang="en-US" sz="2800" dirty="0">
                <a:solidFill>
                  <a:srgbClr val="000000"/>
                </a:solidFill>
              </a:rPr>
              <a:t> contains </a:t>
            </a:r>
            <a:r>
              <a:rPr lang="en-US" altLang="en-US" sz="2800" dirty="0" smtClean="0">
                <a:solidFill>
                  <a:srgbClr val="000000"/>
                </a:solidFill>
                <a:latin typeface="Consolas" panose="020B0609020204030204" pitchFamily="49" charset="0"/>
              </a:rPr>
              <a:t>employees[1]</a:t>
            </a:r>
            <a:r>
              <a:rPr lang="en-US" altLang="en-US" sz="2800" dirty="0" smtClean="0">
                <a:solidFill>
                  <a:srgbClr val="000000"/>
                </a:solidFill>
              </a:rPr>
              <a:t> </a:t>
            </a:r>
            <a:r>
              <a:rPr lang="en-US" altLang="en-US" sz="2800" dirty="0">
                <a:solidFill>
                  <a:srgbClr val="000000"/>
                </a:solidFill>
              </a:rPr>
              <a:t>(i.e., the address of object </a:t>
            </a:r>
            <a:r>
              <a:rPr lang="en-US" altLang="en-US" sz="2800" dirty="0" err="1">
                <a:solidFill>
                  <a:srgbClr val="000000"/>
                </a:solidFill>
                <a:latin typeface="Consolas" panose="020B0609020204030204" pitchFamily="49" charset="0"/>
              </a:rPr>
              <a:t>commissionEmployee</a:t>
            </a:r>
            <a:r>
              <a:rPr lang="en-US" altLang="en-US" sz="2800" dirty="0">
                <a:solidFill>
                  <a:srgbClr val="000000"/>
                </a:solidFill>
              </a:rPr>
              <a:t> in </a:t>
            </a:r>
            <a:r>
              <a:rPr lang="en-US" altLang="en-US" sz="2800" dirty="0">
                <a:solidFill>
                  <a:srgbClr val="000000"/>
                </a:solidFill>
                <a:latin typeface="Consolas" panose="020B0609020204030204" pitchFamily="49" charset="0"/>
              </a:rPr>
              <a:t>employees</a:t>
            </a:r>
            <a:r>
              <a:rPr lang="en-US" altLang="en-US" sz="2800" dirty="0">
                <a:solidFill>
                  <a:srgbClr val="000000"/>
                </a:solidFill>
              </a:rPr>
              <a:t>).</a:t>
            </a:r>
          </a:p>
          <a:p>
            <a:pPr eaLnBrk="1" hangingPunct="1">
              <a:lnSpc>
                <a:spcPct val="100000"/>
              </a:lnSpc>
            </a:pPr>
            <a:r>
              <a:rPr lang="en-US" altLang="en-US" sz="2800" dirty="0" smtClean="0">
                <a:solidFill>
                  <a:srgbClr val="000000"/>
                </a:solidFill>
              </a:rPr>
              <a:t>The </a:t>
            </a:r>
            <a:r>
              <a:rPr lang="en-US" altLang="en-US" sz="2800" dirty="0">
                <a:solidFill>
                  <a:srgbClr val="000000"/>
                </a:solidFill>
              </a:rPr>
              <a:t>compiler </a:t>
            </a:r>
            <a:r>
              <a:rPr lang="en-US" altLang="en-US" sz="2800" dirty="0" smtClean="0">
                <a:solidFill>
                  <a:srgbClr val="000000"/>
                </a:solidFill>
              </a:rPr>
              <a:t>determines </a:t>
            </a:r>
            <a:r>
              <a:rPr lang="en-US" altLang="en-US" sz="2800" dirty="0">
                <a:solidFill>
                  <a:srgbClr val="000000"/>
                </a:solidFill>
              </a:rPr>
              <a:t>that the call is indeed being made via a </a:t>
            </a:r>
            <a:r>
              <a:rPr lang="en-US" altLang="en-US" sz="2800" i="1" dirty="0">
                <a:solidFill>
                  <a:srgbClr val="000000"/>
                </a:solidFill>
              </a:rPr>
              <a:t>base-class pointer </a:t>
            </a:r>
            <a:r>
              <a:rPr lang="en-US" altLang="en-US" sz="2800" dirty="0">
                <a:solidFill>
                  <a:srgbClr val="000000"/>
                </a:solidFill>
              </a:rPr>
              <a:t>and that </a:t>
            </a:r>
            <a:r>
              <a:rPr lang="en-US" altLang="en-US" sz="2800" dirty="0" err="1" smtClean="0">
                <a:solidFill>
                  <a:srgbClr val="000000"/>
                </a:solidFill>
                <a:latin typeface="Consolas" panose="020B0609020204030204" pitchFamily="49" charset="0"/>
              </a:rPr>
              <a:t>toString</a:t>
            </a:r>
            <a:r>
              <a:rPr lang="en-US" altLang="en-US" sz="2800" dirty="0" smtClean="0">
                <a:solidFill>
                  <a:srgbClr val="000000"/>
                </a:solidFill>
              </a:rPr>
              <a:t> </a:t>
            </a:r>
            <a:r>
              <a:rPr lang="en-US" altLang="en-US" sz="2800" dirty="0">
                <a:solidFill>
                  <a:srgbClr val="000000"/>
                </a:solidFill>
              </a:rPr>
              <a:t>is a </a:t>
            </a:r>
            <a:r>
              <a:rPr lang="en-US" altLang="en-US" sz="2800" dirty="0">
                <a:solidFill>
                  <a:srgbClr val="000000"/>
                </a:solidFill>
                <a:latin typeface="Consolas" panose="020B0609020204030204" pitchFamily="49" charset="0"/>
              </a:rPr>
              <a:t>virtual</a:t>
            </a:r>
            <a:r>
              <a:rPr lang="en-US" altLang="en-US" sz="2800" dirty="0">
                <a:solidFill>
                  <a:srgbClr val="000000"/>
                </a:solidFill>
              </a:rPr>
              <a:t> </a:t>
            </a:r>
            <a:r>
              <a:rPr lang="en-US" altLang="en-US" sz="2800" dirty="0" smtClean="0">
                <a:solidFill>
                  <a:srgbClr val="000000"/>
                </a:solidFill>
              </a:rPr>
              <a:t>function and that </a:t>
            </a:r>
            <a:r>
              <a:rPr lang="en-US" altLang="en-US" sz="2800" dirty="0" err="1" smtClean="0">
                <a:solidFill>
                  <a:srgbClr val="000000"/>
                </a:solidFill>
                <a:latin typeface="Consolas" panose="020B0609020204030204" pitchFamily="49" charset="0"/>
              </a:rPr>
              <a:t>toString</a:t>
            </a:r>
            <a:r>
              <a:rPr lang="en-US" altLang="en-US" sz="2800" dirty="0" smtClean="0">
                <a:solidFill>
                  <a:srgbClr val="000000"/>
                </a:solidFill>
              </a:rPr>
              <a:t> </a:t>
            </a:r>
            <a:r>
              <a:rPr lang="en-US" altLang="en-US" sz="2800" dirty="0">
                <a:solidFill>
                  <a:srgbClr val="000000"/>
                </a:solidFill>
              </a:rPr>
              <a:t>is the </a:t>
            </a:r>
            <a:r>
              <a:rPr lang="en-US" altLang="en-US" sz="2800" i="1" dirty="0">
                <a:solidFill>
                  <a:srgbClr val="000000"/>
                </a:solidFill>
              </a:rPr>
              <a:t>second </a:t>
            </a:r>
            <a:r>
              <a:rPr lang="en-US" altLang="en-US" sz="2800" dirty="0">
                <a:solidFill>
                  <a:srgbClr val="000000"/>
                </a:solidFill>
              </a:rPr>
              <a:t>entry in each of the </a:t>
            </a:r>
            <a:r>
              <a:rPr lang="en-US" altLang="en-US" sz="2800" i="1" dirty="0" err="1">
                <a:solidFill>
                  <a:srgbClr val="000000"/>
                </a:solidFill>
              </a:rPr>
              <a:t>vtables</a:t>
            </a:r>
            <a:r>
              <a:rPr lang="en-US" altLang="en-US" sz="2800" i="1" dirty="0">
                <a:solidFill>
                  <a:srgbClr val="000000"/>
                </a:solidFill>
              </a:rPr>
              <a:t>.</a:t>
            </a:r>
          </a:p>
          <a:p>
            <a:pPr eaLnBrk="1" hangingPunct="1">
              <a:lnSpc>
                <a:spcPct val="100000"/>
              </a:lnSpc>
            </a:pPr>
            <a:r>
              <a:rPr lang="en-US" altLang="en-US" sz="2800" dirty="0">
                <a:solidFill>
                  <a:srgbClr val="000000"/>
                </a:solidFill>
              </a:rPr>
              <a:t>To locate this entry, the compiler notes that it will need to skip the first entry.</a:t>
            </a:r>
          </a:p>
        </p:txBody>
      </p:sp>
      <p:sp>
        <p:nvSpPr>
          <p:cNvPr id="14336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597714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lnSpc>
                <a:spcPct val="100000"/>
              </a:lnSpc>
              <a:spcAft>
                <a:spcPts val="0"/>
              </a:spcAft>
              <a:defRPr/>
            </a:pPr>
            <a:r>
              <a:rPr lang="en-US" dirty="0" smtClean="0">
                <a:solidFill>
                  <a:srgbClr val="24B5A1"/>
                </a:solidFill>
                <a:latin typeface="Arial"/>
              </a:rPr>
              <a:t>12.8</a:t>
            </a:r>
            <a:r>
              <a:rPr lang="en-US" dirty="0" smtClean="0">
                <a:solidFill>
                  <a:srgbClr val="24B5A1"/>
                </a:solidFill>
                <a:latin typeface="Arial"/>
              </a:rPr>
              <a:t>  </a:t>
            </a:r>
            <a:r>
              <a:rPr lang="en-US" dirty="0" smtClean="0">
                <a:solidFill>
                  <a:srgbClr val="3380E6"/>
                </a:solidFill>
                <a:latin typeface="Arial"/>
              </a:rPr>
              <a:t>(Optional) Polymorphism, Virtual Functions and Dynamic Binding “Under the Hood” (cont.)</a:t>
            </a:r>
          </a:p>
        </p:txBody>
      </p:sp>
      <p:sp>
        <p:nvSpPr>
          <p:cNvPr id="134147" name="Text Placeholder 2"/>
          <p:cNvSpPr>
            <a:spLocks noGrp="1"/>
          </p:cNvSpPr>
          <p:nvPr>
            <p:ph type="body" idx="1"/>
          </p:nvPr>
        </p:nvSpPr>
        <p:spPr/>
        <p:txBody>
          <a:bodyPr/>
          <a:lstStyle/>
          <a:p>
            <a:pPr eaLnBrk="1" hangingPunct="1">
              <a:lnSpc>
                <a:spcPct val="100000"/>
              </a:lnSpc>
            </a:pPr>
            <a:r>
              <a:rPr lang="en-US" altLang="en-US" sz="3200" dirty="0" smtClean="0">
                <a:solidFill>
                  <a:srgbClr val="000000"/>
                </a:solidFill>
              </a:rPr>
              <a:t>Thus, the compiler compiles an </a:t>
            </a:r>
            <a:r>
              <a:rPr lang="en-US" altLang="en-US" sz="3200" dirty="0" smtClean="0">
                <a:solidFill>
                  <a:srgbClr val="0000FF"/>
                </a:solidFill>
              </a:rPr>
              <a:t>offset</a:t>
            </a:r>
            <a:r>
              <a:rPr lang="en-US" altLang="en-US" sz="3200" dirty="0" smtClean="0">
                <a:solidFill>
                  <a:srgbClr val="000000"/>
                </a:solidFill>
              </a:rPr>
              <a:t> or </a:t>
            </a:r>
            <a:r>
              <a:rPr lang="en-US" altLang="en-US" sz="3200" dirty="0" smtClean="0">
                <a:solidFill>
                  <a:srgbClr val="0000FF"/>
                </a:solidFill>
              </a:rPr>
              <a:t>displacement</a:t>
            </a:r>
            <a:r>
              <a:rPr lang="en-US" altLang="en-US" sz="3200" dirty="0" smtClean="0">
                <a:solidFill>
                  <a:srgbClr val="000000"/>
                </a:solidFill>
              </a:rPr>
              <a:t> of four bytes (four bytes for each pointer on today’s popular 32-bit machines, and only one pointer needs to be skipped) into the table of machine-language object-code pointers to find the code that will execute the </a:t>
            </a:r>
            <a:r>
              <a:rPr lang="en-US" altLang="en-US" sz="3200" dirty="0" smtClean="0">
                <a:solidFill>
                  <a:srgbClr val="000000"/>
                </a:solidFill>
                <a:latin typeface="Consolas" panose="020B0609020204030204" pitchFamily="49" charset="0"/>
              </a:rPr>
              <a:t>virtual</a:t>
            </a:r>
            <a:r>
              <a:rPr lang="en-US" altLang="en-US" sz="3200" dirty="0" smtClean="0">
                <a:solidFill>
                  <a:srgbClr val="000000"/>
                </a:solidFill>
              </a:rPr>
              <a:t> function call.</a:t>
            </a:r>
          </a:p>
        </p:txBody>
      </p:sp>
      <p:sp>
        <p:nvSpPr>
          <p:cNvPr id="14438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37386908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lnSpc>
                <a:spcPct val="100000"/>
              </a:lnSpc>
              <a:spcAft>
                <a:spcPts val="0"/>
              </a:spcAft>
              <a:defRPr/>
            </a:pPr>
            <a:r>
              <a:rPr lang="en-US" dirty="0" smtClean="0">
                <a:solidFill>
                  <a:srgbClr val="24B5A1"/>
                </a:solidFill>
                <a:latin typeface="Arial"/>
              </a:rPr>
              <a:t>12.8</a:t>
            </a:r>
            <a:r>
              <a:rPr lang="en-US" dirty="0" smtClean="0">
                <a:solidFill>
                  <a:srgbClr val="24B5A1"/>
                </a:solidFill>
                <a:latin typeface="Arial"/>
              </a:rPr>
              <a:t>  </a:t>
            </a:r>
            <a:r>
              <a:rPr lang="en-US" dirty="0" smtClean="0">
                <a:solidFill>
                  <a:srgbClr val="3380E6"/>
                </a:solidFill>
                <a:latin typeface="Arial"/>
              </a:rPr>
              <a:t>(Optional) Polymorphism, Virtual Functions and Dynamic Binding “Under the Hood” (cont.)</a:t>
            </a:r>
          </a:p>
        </p:txBody>
      </p:sp>
      <p:sp>
        <p:nvSpPr>
          <p:cNvPr id="3" name="Text Placeholder 2"/>
          <p:cNvSpPr>
            <a:spLocks noGrp="1"/>
          </p:cNvSpPr>
          <p:nvPr>
            <p:ph type="body" idx="1"/>
          </p:nvPr>
        </p:nvSpPr>
        <p:spPr/>
        <p:txBody>
          <a:bodyPr>
            <a:noAutofit/>
          </a:bodyPr>
          <a:lstStyle/>
          <a:p>
            <a:pPr eaLnBrk="1" hangingPunct="1">
              <a:lnSpc>
                <a:spcPct val="100000"/>
              </a:lnSpc>
              <a:defRPr/>
            </a:pPr>
            <a:r>
              <a:rPr lang="en-US" sz="2800" dirty="0">
                <a:solidFill>
                  <a:srgbClr val="000000"/>
                </a:solidFill>
              </a:rPr>
              <a:t>The compiler generates code that performs the following operations. </a:t>
            </a:r>
          </a:p>
          <a:p>
            <a:pPr marL="849313" lvl="1" indent="-457200">
              <a:lnSpc>
                <a:spcPct val="100000"/>
              </a:lnSpc>
              <a:buFont typeface="+mj-lt"/>
              <a:buAutoNum type="arabicPeriod"/>
              <a:defRPr/>
            </a:pPr>
            <a:r>
              <a:rPr lang="en-US" sz="2400" dirty="0">
                <a:solidFill>
                  <a:srgbClr val="000000"/>
                </a:solidFill>
              </a:rPr>
              <a:t>Select the </a:t>
            </a:r>
            <a:r>
              <a:rPr lang="en-US" sz="2400" i="1" dirty="0">
                <a:solidFill>
                  <a:srgbClr val="000000"/>
                </a:solidFill>
              </a:rPr>
              <a:t>i</a:t>
            </a:r>
            <a:r>
              <a:rPr lang="en-US" sz="2400" i="1" baseline="30000" dirty="0">
                <a:solidFill>
                  <a:srgbClr val="000000"/>
                </a:solidFill>
              </a:rPr>
              <a:t>th</a:t>
            </a:r>
            <a:r>
              <a:rPr lang="en-US" sz="2400" i="1" dirty="0">
                <a:solidFill>
                  <a:srgbClr val="000000"/>
                </a:solidFill>
              </a:rPr>
              <a:t> </a:t>
            </a:r>
            <a:r>
              <a:rPr lang="en-US" sz="2400" dirty="0">
                <a:solidFill>
                  <a:srgbClr val="000000"/>
                </a:solidFill>
              </a:rPr>
              <a:t>entry of </a:t>
            </a:r>
            <a:r>
              <a:rPr lang="en-US" sz="2400" dirty="0">
                <a:solidFill>
                  <a:srgbClr val="000000"/>
                </a:solidFill>
                <a:latin typeface="Consolas" panose="020B0609020204030204" pitchFamily="49" charset="0"/>
              </a:rPr>
              <a:t>employees</a:t>
            </a:r>
            <a:r>
              <a:rPr lang="en-US" sz="2400" dirty="0">
                <a:solidFill>
                  <a:srgbClr val="000000"/>
                </a:solidFill>
              </a:rPr>
              <a:t>, and pass it as an argument to function </a:t>
            </a:r>
            <a:r>
              <a:rPr lang="en-US" sz="2400" dirty="0">
                <a:solidFill>
                  <a:srgbClr val="000000"/>
                </a:solidFill>
                <a:latin typeface="Consolas" panose="020B0609020204030204" pitchFamily="49" charset="0"/>
              </a:rPr>
              <a:t>virtualViaPointer</a:t>
            </a:r>
            <a:r>
              <a:rPr lang="en-US" sz="2400" dirty="0">
                <a:solidFill>
                  <a:srgbClr val="000000"/>
                </a:solidFill>
              </a:rPr>
              <a:t>. This sets parameter </a:t>
            </a:r>
            <a:r>
              <a:rPr lang="en-US" sz="2400" dirty="0">
                <a:solidFill>
                  <a:srgbClr val="000000"/>
                </a:solidFill>
                <a:latin typeface="Consolas" panose="020B0609020204030204" pitchFamily="49" charset="0"/>
              </a:rPr>
              <a:t>baseClassPtr</a:t>
            </a:r>
            <a:r>
              <a:rPr lang="en-US" sz="2400" dirty="0">
                <a:solidFill>
                  <a:srgbClr val="000000"/>
                </a:solidFill>
              </a:rPr>
              <a:t> to point to </a:t>
            </a:r>
            <a:r>
              <a:rPr lang="en-US" sz="2400" dirty="0">
                <a:solidFill>
                  <a:srgbClr val="000000"/>
                </a:solidFill>
                <a:latin typeface="Consolas" panose="020B0609020204030204" pitchFamily="49" charset="0"/>
              </a:rPr>
              <a:t>commissionEmployee</a:t>
            </a:r>
            <a:r>
              <a:rPr lang="en-US" sz="2400" dirty="0">
                <a:solidFill>
                  <a:srgbClr val="000000"/>
                </a:solidFill>
              </a:rPr>
              <a:t>.</a:t>
            </a:r>
          </a:p>
          <a:p>
            <a:pPr marL="849313" lvl="1" indent="-457200">
              <a:lnSpc>
                <a:spcPct val="100000"/>
              </a:lnSpc>
              <a:buFont typeface="+mj-lt"/>
              <a:buAutoNum type="arabicPeriod"/>
              <a:defRPr/>
            </a:pPr>
            <a:r>
              <a:rPr lang="en-US" sz="2400" i="1" dirty="0">
                <a:solidFill>
                  <a:srgbClr val="000000"/>
                </a:solidFill>
              </a:rPr>
              <a:t>Dereference</a:t>
            </a:r>
            <a:r>
              <a:rPr lang="en-US" sz="2400" dirty="0">
                <a:solidFill>
                  <a:srgbClr val="000000"/>
                </a:solidFill>
              </a:rPr>
              <a:t> that pointer to get to the </a:t>
            </a:r>
            <a:r>
              <a:rPr lang="en-US" sz="2400" dirty="0" err="1" smtClean="0">
                <a:solidFill>
                  <a:srgbClr val="000000"/>
                </a:solidFill>
                <a:latin typeface="Consolas" panose="020B0609020204030204" pitchFamily="49" charset="0"/>
              </a:rPr>
              <a:t>commissionEmployee</a:t>
            </a:r>
            <a:r>
              <a:rPr lang="en-US" sz="2400" dirty="0" smtClean="0">
                <a:solidFill>
                  <a:srgbClr val="000000"/>
                </a:solidFill>
              </a:rPr>
              <a:t> object.</a:t>
            </a:r>
            <a:endParaRPr lang="en-US" sz="2400" dirty="0">
              <a:solidFill>
                <a:srgbClr val="000000"/>
              </a:solidFill>
            </a:endParaRPr>
          </a:p>
          <a:p>
            <a:pPr marL="849313" lvl="1" indent="-457200">
              <a:lnSpc>
                <a:spcPct val="100000"/>
              </a:lnSpc>
              <a:buFont typeface="+mj-lt"/>
              <a:buAutoNum type="arabicPeriod"/>
              <a:defRPr/>
            </a:pPr>
            <a:r>
              <a:rPr lang="en-US" sz="2400" i="1" dirty="0">
                <a:solidFill>
                  <a:srgbClr val="000000"/>
                </a:solidFill>
              </a:rPr>
              <a:t>Dereference</a:t>
            </a:r>
            <a:r>
              <a:rPr lang="en-US" sz="2400" dirty="0">
                <a:solidFill>
                  <a:srgbClr val="000000"/>
                </a:solidFill>
              </a:rPr>
              <a:t> </a:t>
            </a:r>
            <a:r>
              <a:rPr lang="en-US" sz="2400" dirty="0">
                <a:solidFill>
                  <a:srgbClr val="000000"/>
                </a:solidFill>
                <a:latin typeface="Consolas" panose="020B0609020204030204" pitchFamily="49" charset="0"/>
              </a:rPr>
              <a:t>commissionEmployee</a:t>
            </a:r>
            <a:r>
              <a:rPr lang="en-US" sz="2400" dirty="0">
                <a:solidFill>
                  <a:srgbClr val="000000"/>
                </a:solidFill>
              </a:rPr>
              <a:t>’s </a:t>
            </a:r>
            <a:r>
              <a:rPr lang="en-US" sz="2400" i="1" dirty="0">
                <a:solidFill>
                  <a:srgbClr val="000000"/>
                </a:solidFill>
              </a:rPr>
              <a:t>vtable</a:t>
            </a:r>
            <a:r>
              <a:rPr lang="en-US" sz="2400" dirty="0">
                <a:solidFill>
                  <a:srgbClr val="000000"/>
                </a:solidFill>
              </a:rPr>
              <a:t> pointer to get to the </a:t>
            </a:r>
            <a:r>
              <a:rPr lang="en-US" sz="2400" dirty="0">
                <a:solidFill>
                  <a:srgbClr val="000000"/>
                </a:solidFill>
                <a:latin typeface="Consolas" panose="020B0609020204030204" pitchFamily="49" charset="0"/>
              </a:rPr>
              <a:t>CommissionEmployee</a:t>
            </a:r>
            <a:r>
              <a:rPr lang="en-US" sz="2400" i="1" dirty="0">
                <a:solidFill>
                  <a:srgbClr val="000000"/>
                </a:solidFill>
              </a:rPr>
              <a:t> vtable.</a:t>
            </a:r>
          </a:p>
          <a:p>
            <a:pPr marL="849313" lvl="1" indent="-457200">
              <a:lnSpc>
                <a:spcPct val="100000"/>
              </a:lnSpc>
              <a:buFont typeface="+mj-lt"/>
              <a:buAutoNum type="arabicPeriod"/>
              <a:defRPr/>
            </a:pPr>
            <a:r>
              <a:rPr lang="en-US" sz="2400" dirty="0">
                <a:solidFill>
                  <a:srgbClr val="000000"/>
                </a:solidFill>
              </a:rPr>
              <a:t>Skip the offset of four bytes to select the </a:t>
            </a:r>
            <a:r>
              <a:rPr lang="en-US" sz="2400" dirty="0" err="1" smtClean="0">
                <a:solidFill>
                  <a:srgbClr val="000000"/>
                </a:solidFill>
                <a:latin typeface="Consolas" panose="020B0609020204030204" pitchFamily="49" charset="0"/>
              </a:rPr>
              <a:t>toString</a:t>
            </a:r>
            <a:r>
              <a:rPr lang="en-US" sz="2400" dirty="0" smtClean="0">
                <a:solidFill>
                  <a:srgbClr val="000000"/>
                </a:solidFill>
              </a:rPr>
              <a:t> </a:t>
            </a:r>
            <a:r>
              <a:rPr lang="en-US" sz="2400" dirty="0">
                <a:solidFill>
                  <a:srgbClr val="000000"/>
                </a:solidFill>
              </a:rPr>
              <a:t>function pointer.</a:t>
            </a:r>
          </a:p>
          <a:p>
            <a:pPr marL="849313" lvl="1" indent="-457200">
              <a:lnSpc>
                <a:spcPct val="100000"/>
              </a:lnSpc>
              <a:buFont typeface="+mj-lt"/>
              <a:buAutoNum type="arabicPeriod"/>
              <a:defRPr/>
            </a:pPr>
            <a:r>
              <a:rPr lang="en-US" sz="2400" i="1" dirty="0">
                <a:solidFill>
                  <a:srgbClr val="000000"/>
                </a:solidFill>
              </a:rPr>
              <a:t>Dereference</a:t>
            </a:r>
            <a:r>
              <a:rPr lang="en-US" sz="2400" dirty="0">
                <a:solidFill>
                  <a:srgbClr val="000000"/>
                </a:solidFill>
              </a:rPr>
              <a:t> the </a:t>
            </a:r>
            <a:r>
              <a:rPr lang="en-US" sz="2400" dirty="0" err="1" smtClean="0">
                <a:solidFill>
                  <a:srgbClr val="000000"/>
                </a:solidFill>
                <a:latin typeface="Consolas" panose="020B0609020204030204" pitchFamily="49" charset="0"/>
              </a:rPr>
              <a:t>toString</a:t>
            </a:r>
            <a:r>
              <a:rPr lang="en-US" sz="2400" dirty="0" smtClean="0">
                <a:solidFill>
                  <a:srgbClr val="000000"/>
                </a:solidFill>
              </a:rPr>
              <a:t> </a:t>
            </a:r>
            <a:r>
              <a:rPr lang="en-US" sz="2400" dirty="0">
                <a:solidFill>
                  <a:srgbClr val="000000"/>
                </a:solidFill>
              </a:rPr>
              <a:t>function pointer to form the “name” of the actual function to execute, and use the function call operator </a:t>
            </a:r>
            <a:r>
              <a:rPr lang="en-US" sz="2400" dirty="0">
                <a:solidFill>
                  <a:srgbClr val="000000"/>
                </a:solidFill>
                <a:latin typeface="Consolas" panose="020B0609020204030204" pitchFamily="49" charset="0"/>
              </a:rPr>
              <a:t>()</a:t>
            </a:r>
            <a:r>
              <a:rPr lang="en-US" sz="2400" dirty="0">
                <a:solidFill>
                  <a:srgbClr val="000000"/>
                </a:solidFill>
              </a:rPr>
              <a:t> to execute the appropriate </a:t>
            </a:r>
            <a:r>
              <a:rPr lang="en-US" sz="2400" dirty="0" err="1" smtClean="0">
                <a:solidFill>
                  <a:srgbClr val="000000"/>
                </a:solidFill>
                <a:latin typeface="Consolas" panose="020B0609020204030204" pitchFamily="49" charset="0"/>
              </a:rPr>
              <a:t>toString</a:t>
            </a:r>
            <a:r>
              <a:rPr lang="en-US" sz="2400" dirty="0" smtClean="0">
                <a:solidFill>
                  <a:srgbClr val="000000"/>
                </a:solidFill>
              </a:rPr>
              <a:t> </a:t>
            </a:r>
            <a:r>
              <a:rPr lang="en-US" sz="2400" dirty="0">
                <a:solidFill>
                  <a:srgbClr val="000000"/>
                </a:solidFill>
              </a:rPr>
              <a:t>function.</a:t>
            </a:r>
          </a:p>
        </p:txBody>
      </p:sp>
      <p:sp>
        <p:nvSpPr>
          <p:cNvPr id="14541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728466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0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71538" y="0"/>
            <a:ext cx="10448925"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11675008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6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87488"/>
            <a:ext cx="12192000" cy="388302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52121823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6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0650"/>
            <a:ext cx="12192000" cy="66167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79026868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auto">
              <a:lnSpc>
                <a:spcPct val="100000"/>
              </a:lnSpc>
              <a:spcAft>
                <a:spcPts val="0"/>
              </a:spcAft>
              <a:defRPr/>
            </a:pPr>
            <a:r>
              <a:rPr lang="en-US" sz="2400" dirty="0" smtClean="0">
                <a:solidFill>
                  <a:srgbClr val="24B5A1"/>
                </a:solidFill>
                <a:latin typeface="Arial"/>
              </a:rPr>
              <a:t>12.9</a:t>
            </a:r>
            <a:r>
              <a:rPr lang="en-US" sz="2400" dirty="0">
                <a:solidFill>
                  <a:srgbClr val="24B5A1"/>
                </a:solidFill>
                <a:latin typeface="Arial"/>
              </a:rPr>
              <a:t>  </a:t>
            </a:r>
            <a:r>
              <a:rPr lang="en-US" sz="2400" dirty="0">
                <a:solidFill>
                  <a:srgbClr val="3380E6"/>
                </a:solidFill>
                <a:latin typeface="Arial"/>
              </a:rPr>
              <a:t>Case Study: Payroll System Using Polymorphism and Runtime Type Information with Downcasting, </a:t>
            </a:r>
            <a:r>
              <a:rPr lang="en-US" sz="2400" dirty="0">
                <a:solidFill>
                  <a:srgbClr val="3380E6"/>
                </a:solidFill>
                <a:latin typeface="Consolas" panose="020B0609020204030204" pitchFamily="49" charset="0"/>
              </a:rPr>
              <a:t>dynamic_cast</a:t>
            </a:r>
            <a:r>
              <a:rPr lang="en-US" sz="2400" dirty="0">
                <a:solidFill>
                  <a:srgbClr val="3380E6"/>
                </a:solidFill>
                <a:latin typeface="Arial"/>
              </a:rPr>
              <a:t>, </a:t>
            </a:r>
            <a:r>
              <a:rPr lang="en-US" sz="2400" dirty="0">
                <a:solidFill>
                  <a:srgbClr val="3380E6"/>
                </a:solidFill>
                <a:latin typeface="Consolas" panose="020B0609020204030204" pitchFamily="49" charset="0"/>
              </a:rPr>
              <a:t>typeid</a:t>
            </a:r>
            <a:r>
              <a:rPr lang="en-US" sz="2400" dirty="0">
                <a:solidFill>
                  <a:srgbClr val="3380E6"/>
                </a:solidFill>
                <a:latin typeface="Arial"/>
              </a:rPr>
              <a:t> and </a:t>
            </a:r>
            <a:r>
              <a:rPr lang="en-US" sz="2400" dirty="0">
                <a:solidFill>
                  <a:srgbClr val="3380E6"/>
                </a:solidFill>
                <a:latin typeface="Consolas" panose="020B0609020204030204" pitchFamily="49" charset="0"/>
              </a:rPr>
              <a:t>type_info</a:t>
            </a:r>
          </a:p>
        </p:txBody>
      </p:sp>
      <p:sp>
        <p:nvSpPr>
          <p:cNvPr id="138243" name="Text Placeholder 2"/>
          <p:cNvSpPr>
            <a:spLocks noGrp="1"/>
          </p:cNvSpPr>
          <p:nvPr>
            <p:ph type="body" idx="1"/>
          </p:nvPr>
        </p:nvSpPr>
        <p:spPr>
          <a:xfrm>
            <a:off x="609600" y="1646238"/>
            <a:ext cx="10972800" cy="4525962"/>
          </a:xfrm>
        </p:spPr>
        <p:txBody>
          <a:bodyPr/>
          <a:lstStyle/>
          <a:p>
            <a:pPr eaLnBrk="1" hangingPunct="1">
              <a:lnSpc>
                <a:spcPct val="100000"/>
              </a:lnSpc>
            </a:pPr>
            <a:r>
              <a:rPr lang="en-US" altLang="en-US" sz="3200" dirty="0" smtClean="0">
                <a:solidFill>
                  <a:srgbClr val="000000"/>
                </a:solidFill>
              </a:rPr>
              <a:t>For </a:t>
            </a:r>
            <a:r>
              <a:rPr lang="en-US" altLang="en-US" sz="3200" dirty="0">
                <a:solidFill>
                  <a:srgbClr val="000000"/>
                </a:solidFill>
              </a:rPr>
              <a:t>the current pay period, our fictitious company has decided to reward </a:t>
            </a:r>
            <a:r>
              <a:rPr lang="en-US" altLang="en-US" sz="3200" dirty="0" err="1">
                <a:solidFill>
                  <a:srgbClr val="000000"/>
                </a:solidFill>
                <a:latin typeface="Consolas" panose="020B0609020204030204" pitchFamily="49" charset="0"/>
              </a:rPr>
              <a:t>BasePlusCommissionEmployee</a:t>
            </a:r>
            <a:r>
              <a:rPr lang="en-US" altLang="en-US" sz="3200" dirty="0" err="1">
                <a:solidFill>
                  <a:srgbClr val="000000"/>
                </a:solidFill>
              </a:rPr>
              <a:t>s</a:t>
            </a:r>
            <a:r>
              <a:rPr lang="en-US" altLang="en-US" sz="3200" dirty="0">
                <a:solidFill>
                  <a:srgbClr val="000000"/>
                </a:solidFill>
              </a:rPr>
              <a:t> by adding 10 percent to their base salaries.</a:t>
            </a:r>
          </a:p>
          <a:p>
            <a:pPr eaLnBrk="1" hangingPunct="1">
              <a:lnSpc>
                <a:spcPct val="100000"/>
              </a:lnSpc>
            </a:pPr>
            <a:r>
              <a:rPr lang="en-US" altLang="en-US" sz="3200" dirty="0">
                <a:solidFill>
                  <a:srgbClr val="000000"/>
                </a:solidFill>
              </a:rPr>
              <a:t>When processing </a:t>
            </a:r>
            <a:r>
              <a:rPr lang="en-US" altLang="en-US" sz="3200" dirty="0" smtClean="0">
                <a:solidFill>
                  <a:srgbClr val="000000"/>
                </a:solidFill>
                <a:latin typeface="Consolas" panose="020B0609020204030204" pitchFamily="49" charset="0"/>
              </a:rPr>
              <a:t>Employee</a:t>
            </a:r>
            <a:r>
              <a:rPr lang="en-US" altLang="en-US" sz="3200" dirty="0" smtClean="0">
                <a:solidFill>
                  <a:srgbClr val="000000"/>
                </a:solidFill>
              </a:rPr>
              <a:t>s </a:t>
            </a:r>
            <a:r>
              <a:rPr lang="en-US" altLang="en-US" sz="3200" dirty="0" err="1" smtClean="0">
                <a:solidFill>
                  <a:srgbClr val="000000"/>
                </a:solidFill>
              </a:rPr>
              <a:t>polymorphically</a:t>
            </a:r>
            <a:r>
              <a:rPr lang="en-US" altLang="en-US" sz="3200" dirty="0" smtClean="0">
                <a:solidFill>
                  <a:srgbClr val="000000"/>
                </a:solidFill>
              </a:rPr>
              <a:t> </a:t>
            </a:r>
            <a:r>
              <a:rPr lang="en-US" altLang="en-US" sz="3200" dirty="0">
                <a:solidFill>
                  <a:srgbClr val="000000"/>
                </a:solidFill>
              </a:rPr>
              <a:t>in Section 12.6.5, we did </a:t>
            </a:r>
            <a:r>
              <a:rPr lang="en-US" altLang="en-US" sz="3200" dirty="0" smtClean="0">
                <a:solidFill>
                  <a:srgbClr val="000000"/>
                </a:solidFill>
              </a:rPr>
              <a:t>not </a:t>
            </a:r>
            <a:r>
              <a:rPr lang="en-US" altLang="en-US" sz="3200" dirty="0">
                <a:solidFill>
                  <a:srgbClr val="000000"/>
                </a:solidFill>
              </a:rPr>
              <a:t>worry about the “specifics.”</a:t>
            </a:r>
          </a:p>
          <a:p>
            <a:pPr eaLnBrk="1" hangingPunct="1">
              <a:lnSpc>
                <a:spcPct val="100000"/>
              </a:lnSpc>
            </a:pPr>
            <a:r>
              <a:rPr lang="en-US" altLang="en-US" sz="3200" dirty="0">
                <a:solidFill>
                  <a:srgbClr val="000000"/>
                </a:solidFill>
              </a:rPr>
              <a:t>To adjust the base salaries of </a:t>
            </a:r>
            <a:r>
              <a:rPr lang="en-US" altLang="en-US" sz="3200" dirty="0" err="1">
                <a:solidFill>
                  <a:srgbClr val="000000"/>
                </a:solidFill>
                <a:latin typeface="Consolas" panose="020B0609020204030204" pitchFamily="49" charset="0"/>
              </a:rPr>
              <a:t>BasePlusCommissionEmployee</a:t>
            </a:r>
            <a:r>
              <a:rPr lang="en-US" altLang="en-US" sz="3200" dirty="0" err="1">
                <a:solidFill>
                  <a:srgbClr val="000000"/>
                </a:solidFill>
              </a:rPr>
              <a:t>s</a:t>
            </a:r>
            <a:r>
              <a:rPr lang="en-US" altLang="en-US" sz="3200" dirty="0">
                <a:solidFill>
                  <a:srgbClr val="000000"/>
                </a:solidFill>
              </a:rPr>
              <a:t>, we have to determine the specific type of each </a:t>
            </a:r>
            <a:r>
              <a:rPr lang="en-US" altLang="en-US" sz="3200" dirty="0">
                <a:solidFill>
                  <a:srgbClr val="000000"/>
                </a:solidFill>
                <a:latin typeface="Consolas" panose="020B0609020204030204" pitchFamily="49" charset="0"/>
              </a:rPr>
              <a:t>Employee</a:t>
            </a:r>
            <a:r>
              <a:rPr lang="en-US" altLang="en-US" sz="3200" dirty="0">
                <a:solidFill>
                  <a:srgbClr val="000000"/>
                </a:solidFill>
              </a:rPr>
              <a:t> object at execution time, then act appropriately.</a:t>
            </a:r>
          </a:p>
        </p:txBody>
      </p:sp>
      <p:sp>
        <p:nvSpPr>
          <p:cNvPr id="14950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4097941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auto">
              <a:lnSpc>
                <a:spcPct val="100000"/>
              </a:lnSpc>
              <a:spcAft>
                <a:spcPts val="0"/>
              </a:spcAft>
              <a:defRPr/>
            </a:pPr>
            <a:r>
              <a:rPr lang="en-US" sz="2400" dirty="0" smtClean="0">
                <a:solidFill>
                  <a:srgbClr val="24B5A1"/>
                </a:solidFill>
                <a:latin typeface="Arial"/>
              </a:rPr>
              <a:t>12.9</a:t>
            </a:r>
            <a:r>
              <a:rPr lang="en-US" sz="2400" dirty="0">
                <a:solidFill>
                  <a:srgbClr val="24B5A1"/>
                </a:solidFill>
                <a:latin typeface="Arial"/>
              </a:rPr>
              <a:t>  </a:t>
            </a:r>
            <a:r>
              <a:rPr lang="en-US" sz="2400" dirty="0">
                <a:solidFill>
                  <a:srgbClr val="3380E6"/>
                </a:solidFill>
                <a:latin typeface="Arial"/>
              </a:rPr>
              <a:t>Case Study: Payroll System Using Polymorphism and Runtime Type Information with Downcasting, </a:t>
            </a:r>
            <a:r>
              <a:rPr lang="en-US" sz="2400" dirty="0">
                <a:solidFill>
                  <a:srgbClr val="3380E6"/>
                </a:solidFill>
                <a:latin typeface="Consolas" panose="020B0609020204030204" pitchFamily="49" charset="0"/>
              </a:rPr>
              <a:t>dynamic_cast</a:t>
            </a:r>
            <a:r>
              <a:rPr lang="en-US" sz="2400" dirty="0">
                <a:solidFill>
                  <a:srgbClr val="3380E6"/>
                </a:solidFill>
                <a:latin typeface="Arial"/>
              </a:rPr>
              <a:t>, </a:t>
            </a:r>
            <a:r>
              <a:rPr lang="en-US" sz="2400" dirty="0">
                <a:solidFill>
                  <a:srgbClr val="3380E6"/>
                </a:solidFill>
                <a:latin typeface="Consolas" panose="020B0609020204030204" pitchFamily="49" charset="0"/>
              </a:rPr>
              <a:t>typeid</a:t>
            </a:r>
            <a:r>
              <a:rPr lang="en-US" sz="2400" dirty="0">
                <a:solidFill>
                  <a:srgbClr val="3380E6"/>
                </a:solidFill>
                <a:latin typeface="Arial"/>
              </a:rPr>
              <a:t> and </a:t>
            </a:r>
            <a:r>
              <a:rPr lang="en-US" sz="2400" dirty="0">
                <a:solidFill>
                  <a:srgbClr val="3380E6"/>
                </a:solidFill>
                <a:latin typeface="Consolas" panose="020B0609020204030204" pitchFamily="49" charset="0"/>
              </a:rPr>
              <a:t>type_info </a:t>
            </a:r>
            <a:r>
              <a:rPr lang="en-US" sz="2400" dirty="0">
                <a:solidFill>
                  <a:srgbClr val="3380E6"/>
                </a:solidFill>
                <a:latin typeface="Arial"/>
              </a:rPr>
              <a:t>(cont.)</a:t>
            </a:r>
            <a:endParaRPr lang="en-US" sz="2400" dirty="0">
              <a:solidFill>
                <a:srgbClr val="3380E6"/>
              </a:solidFill>
              <a:latin typeface="Consolas" panose="020B0609020204030204" pitchFamily="49" charset="0"/>
            </a:endParaRPr>
          </a:p>
        </p:txBody>
      </p:sp>
      <p:sp>
        <p:nvSpPr>
          <p:cNvPr id="139267" name="Text Placeholder 2"/>
          <p:cNvSpPr>
            <a:spLocks noGrp="1"/>
          </p:cNvSpPr>
          <p:nvPr>
            <p:ph type="body" idx="1"/>
          </p:nvPr>
        </p:nvSpPr>
        <p:spPr/>
        <p:txBody>
          <a:bodyPr/>
          <a:lstStyle/>
          <a:p>
            <a:pPr eaLnBrk="1" hangingPunct="1">
              <a:lnSpc>
                <a:spcPct val="100000"/>
              </a:lnSpc>
            </a:pPr>
            <a:r>
              <a:rPr lang="en-US" altLang="en-US" sz="3600" dirty="0">
                <a:solidFill>
                  <a:srgbClr val="000000"/>
                </a:solidFill>
              </a:rPr>
              <a:t>This section demonstrates the powerful capabilities of </a:t>
            </a:r>
            <a:r>
              <a:rPr lang="en-US" altLang="en-US" sz="3600" dirty="0">
                <a:solidFill>
                  <a:srgbClr val="0000FF"/>
                </a:solidFill>
              </a:rPr>
              <a:t>runtime type information (RTTI)</a:t>
            </a:r>
            <a:r>
              <a:rPr lang="en-US" altLang="en-US" sz="3600" dirty="0">
                <a:solidFill>
                  <a:srgbClr val="000000"/>
                </a:solidFill>
              </a:rPr>
              <a:t> and dynamic casting, which enable a program to determine an object’s type at execution time and act on that object accordingly.</a:t>
            </a:r>
          </a:p>
          <a:p>
            <a:pPr eaLnBrk="1" hangingPunct="1">
              <a:lnSpc>
                <a:spcPct val="100000"/>
              </a:lnSpc>
            </a:pPr>
            <a:r>
              <a:rPr lang="en-US" altLang="en-US" sz="3200" dirty="0" smtClean="0">
                <a:solidFill>
                  <a:srgbClr val="000000"/>
                </a:solidFill>
              </a:rPr>
              <a:t>Figure 12.19 uses the </a:t>
            </a:r>
            <a:r>
              <a:rPr lang="en-US" altLang="en-US" sz="3200" dirty="0" smtClean="0">
                <a:solidFill>
                  <a:srgbClr val="000000"/>
                </a:solidFill>
                <a:latin typeface="Consolas" panose="020B0609020204030204" pitchFamily="49" charset="0"/>
              </a:rPr>
              <a:t>Employee</a:t>
            </a:r>
            <a:r>
              <a:rPr lang="en-US" altLang="en-US" sz="3200" dirty="0" smtClean="0">
                <a:solidFill>
                  <a:srgbClr val="000000"/>
                </a:solidFill>
              </a:rPr>
              <a:t> hierarchy developed in Section 12.6 and increases by 10 percent the base salary of each </a:t>
            </a:r>
            <a:r>
              <a:rPr lang="en-US" altLang="en-US" sz="3200" dirty="0" err="1" smtClean="0">
                <a:solidFill>
                  <a:srgbClr val="000000"/>
                </a:solidFill>
                <a:latin typeface="Consolas" panose="020B0609020204030204" pitchFamily="49" charset="0"/>
              </a:rPr>
              <a:t>BasePlusCommissionEmployee</a:t>
            </a:r>
            <a:r>
              <a:rPr lang="en-US" altLang="en-US" sz="3200" dirty="0" smtClean="0">
                <a:solidFill>
                  <a:srgbClr val="000000"/>
                </a:solidFill>
              </a:rPr>
              <a:t>.</a:t>
            </a:r>
          </a:p>
        </p:txBody>
      </p:sp>
      <p:sp>
        <p:nvSpPr>
          <p:cNvPr id="15053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57817197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66"/>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62075" y="0"/>
            <a:ext cx="9466263"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65751395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6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70010845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6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044575"/>
            <a:ext cx="12192000" cy="47688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44089874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6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42925" y="0"/>
            <a:ext cx="1110615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400768495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auto">
              <a:lnSpc>
                <a:spcPct val="100000"/>
              </a:lnSpc>
              <a:spcAft>
                <a:spcPts val="0"/>
              </a:spcAft>
              <a:defRPr/>
            </a:pPr>
            <a:r>
              <a:rPr lang="en-US" sz="2400" dirty="0" smtClean="0">
                <a:solidFill>
                  <a:srgbClr val="24B5A1"/>
                </a:solidFill>
                <a:latin typeface="Arial"/>
              </a:rPr>
              <a:t>12.9</a:t>
            </a:r>
            <a:r>
              <a:rPr lang="en-US" sz="2400" dirty="0">
                <a:solidFill>
                  <a:srgbClr val="24B5A1"/>
                </a:solidFill>
                <a:latin typeface="Arial"/>
              </a:rPr>
              <a:t>  </a:t>
            </a:r>
            <a:r>
              <a:rPr lang="en-US" sz="2400" dirty="0">
                <a:solidFill>
                  <a:srgbClr val="3380E6"/>
                </a:solidFill>
                <a:latin typeface="Arial"/>
              </a:rPr>
              <a:t>Case Study: Payroll System Using Polymorphism and Runtime Type Information with Downcasting, </a:t>
            </a:r>
            <a:r>
              <a:rPr lang="en-US" sz="2400" dirty="0">
                <a:solidFill>
                  <a:srgbClr val="3380E6"/>
                </a:solidFill>
                <a:latin typeface="Consolas" panose="020B0609020204030204" pitchFamily="49" charset="0"/>
              </a:rPr>
              <a:t>dynamic_cast</a:t>
            </a:r>
            <a:r>
              <a:rPr lang="en-US" sz="2400" dirty="0">
                <a:solidFill>
                  <a:srgbClr val="3380E6"/>
                </a:solidFill>
                <a:latin typeface="Arial"/>
              </a:rPr>
              <a:t>, </a:t>
            </a:r>
            <a:r>
              <a:rPr lang="en-US" sz="2400" dirty="0">
                <a:solidFill>
                  <a:srgbClr val="3380E6"/>
                </a:solidFill>
                <a:latin typeface="Consolas" panose="020B0609020204030204" pitchFamily="49" charset="0"/>
              </a:rPr>
              <a:t>typeid</a:t>
            </a:r>
            <a:r>
              <a:rPr lang="en-US" sz="2400" dirty="0">
                <a:solidFill>
                  <a:srgbClr val="3380E6"/>
                </a:solidFill>
                <a:latin typeface="Arial"/>
              </a:rPr>
              <a:t> and </a:t>
            </a:r>
            <a:r>
              <a:rPr lang="en-US" sz="2400" dirty="0">
                <a:solidFill>
                  <a:srgbClr val="3380E6"/>
                </a:solidFill>
                <a:latin typeface="Consolas" panose="020B0609020204030204" pitchFamily="49" charset="0"/>
              </a:rPr>
              <a:t>type_info</a:t>
            </a:r>
            <a:r>
              <a:rPr lang="en-US" sz="2400" dirty="0">
                <a:solidFill>
                  <a:srgbClr val="3380E6"/>
                </a:solidFill>
                <a:latin typeface="Arial"/>
              </a:rPr>
              <a:t> (cont.)</a:t>
            </a:r>
          </a:p>
        </p:txBody>
      </p:sp>
      <p:sp>
        <p:nvSpPr>
          <p:cNvPr id="144387" name="Text Placeholder 2"/>
          <p:cNvSpPr>
            <a:spLocks noGrp="1"/>
          </p:cNvSpPr>
          <p:nvPr>
            <p:ph type="body" idx="1"/>
          </p:nvPr>
        </p:nvSpPr>
        <p:spPr/>
        <p:txBody>
          <a:bodyPr/>
          <a:lstStyle/>
          <a:p>
            <a:pPr eaLnBrk="1" hangingPunct="1">
              <a:lnSpc>
                <a:spcPct val="100000"/>
              </a:lnSpc>
            </a:pPr>
            <a:r>
              <a:rPr lang="en-US" altLang="en-US" sz="2800" dirty="0">
                <a:solidFill>
                  <a:srgbClr val="000000"/>
                </a:solidFill>
              </a:rPr>
              <a:t>Since we process the </a:t>
            </a:r>
            <a:r>
              <a:rPr lang="en-US" altLang="en-US" sz="2800" dirty="0">
                <a:solidFill>
                  <a:srgbClr val="000000"/>
                </a:solidFill>
                <a:latin typeface="Consolas" panose="020B0609020204030204" pitchFamily="49" charset="0"/>
              </a:rPr>
              <a:t>Employee</a:t>
            </a:r>
            <a:r>
              <a:rPr lang="en-US" altLang="en-US" sz="2800" dirty="0">
                <a:solidFill>
                  <a:srgbClr val="000000"/>
                </a:solidFill>
              </a:rPr>
              <a:t>s </a:t>
            </a:r>
            <a:r>
              <a:rPr lang="en-US" altLang="en-US" sz="2800" dirty="0" err="1" smtClean="0">
                <a:solidFill>
                  <a:srgbClr val="000000"/>
                </a:solidFill>
              </a:rPr>
              <a:t>polymorphically</a:t>
            </a:r>
            <a:r>
              <a:rPr lang="en-US" altLang="en-US" sz="2800" dirty="0">
                <a:solidFill>
                  <a:srgbClr val="000000"/>
                </a:solidFill>
              </a:rPr>
              <a:t>, we cannot (with the techniques you’ve learned so far) be certain as to which type of </a:t>
            </a:r>
            <a:r>
              <a:rPr lang="en-US" altLang="en-US" sz="2800" dirty="0">
                <a:solidFill>
                  <a:srgbClr val="000000"/>
                </a:solidFill>
                <a:latin typeface="Consolas" panose="020B0609020204030204" pitchFamily="49" charset="0"/>
              </a:rPr>
              <a:t>Employee</a:t>
            </a:r>
            <a:r>
              <a:rPr lang="en-US" altLang="en-US" sz="2800" dirty="0">
                <a:solidFill>
                  <a:srgbClr val="000000"/>
                </a:solidFill>
              </a:rPr>
              <a:t> is being manipulated at any given time.</a:t>
            </a:r>
          </a:p>
          <a:p>
            <a:pPr eaLnBrk="1" hangingPunct="1">
              <a:lnSpc>
                <a:spcPct val="100000"/>
              </a:lnSpc>
            </a:pPr>
            <a:r>
              <a:rPr lang="en-US" altLang="en-US" sz="2800" dirty="0" err="1">
                <a:solidFill>
                  <a:srgbClr val="000000"/>
                </a:solidFill>
                <a:latin typeface="Consolas" panose="020B0609020204030204" pitchFamily="49" charset="0"/>
              </a:rPr>
              <a:t>BasePlusCommissionEmployee</a:t>
            </a:r>
            <a:r>
              <a:rPr lang="en-US" altLang="en-US" sz="2800" dirty="0">
                <a:solidFill>
                  <a:srgbClr val="000000"/>
                </a:solidFill>
              </a:rPr>
              <a:t> employees </a:t>
            </a:r>
            <a:r>
              <a:rPr lang="en-US" altLang="en-US" sz="2800" i="1" dirty="0">
                <a:solidFill>
                  <a:srgbClr val="000000"/>
                </a:solidFill>
              </a:rPr>
              <a:t>must</a:t>
            </a:r>
            <a:r>
              <a:rPr lang="en-US" altLang="en-US" sz="2800" dirty="0">
                <a:solidFill>
                  <a:srgbClr val="000000"/>
                </a:solidFill>
              </a:rPr>
              <a:t> be identified </a:t>
            </a:r>
            <a:r>
              <a:rPr lang="en-US" altLang="en-US" sz="2800" dirty="0" smtClean="0">
                <a:solidFill>
                  <a:srgbClr val="000000"/>
                </a:solidFill>
              </a:rPr>
              <a:t>so </a:t>
            </a:r>
            <a:r>
              <a:rPr lang="en-US" altLang="en-US" sz="2800" dirty="0">
                <a:solidFill>
                  <a:srgbClr val="000000"/>
                </a:solidFill>
              </a:rPr>
              <a:t>they can receive the 10 percent salary increase.</a:t>
            </a:r>
          </a:p>
          <a:p>
            <a:pPr eaLnBrk="1" hangingPunct="1">
              <a:lnSpc>
                <a:spcPct val="100000"/>
              </a:lnSpc>
            </a:pPr>
            <a:r>
              <a:rPr lang="en-US" altLang="en-US" sz="2800" dirty="0">
                <a:solidFill>
                  <a:srgbClr val="000000"/>
                </a:solidFill>
              </a:rPr>
              <a:t>To accomplish this, we use operator </a:t>
            </a:r>
            <a:r>
              <a:rPr lang="en-US" altLang="en-US" sz="2800" dirty="0" err="1">
                <a:solidFill>
                  <a:srgbClr val="0000FF"/>
                </a:solidFill>
                <a:latin typeface="Consolas" panose="020B0609020204030204" pitchFamily="49" charset="0"/>
              </a:rPr>
              <a:t>dynamic_cast</a:t>
            </a:r>
            <a:r>
              <a:rPr lang="en-US" altLang="en-US" sz="2800" dirty="0">
                <a:solidFill>
                  <a:srgbClr val="000000"/>
                </a:solidFill>
              </a:rPr>
              <a:t> </a:t>
            </a:r>
            <a:r>
              <a:rPr lang="en-US" altLang="en-US" sz="2800" dirty="0" smtClean="0">
                <a:solidFill>
                  <a:srgbClr val="000000"/>
                </a:solidFill>
              </a:rPr>
              <a:t>to </a:t>
            </a:r>
            <a:r>
              <a:rPr lang="en-US" altLang="en-US" sz="2800" dirty="0">
                <a:solidFill>
                  <a:srgbClr val="000000"/>
                </a:solidFill>
              </a:rPr>
              <a:t>determine whether the current </a:t>
            </a:r>
            <a:r>
              <a:rPr lang="en-US" altLang="en-US" sz="2800" dirty="0">
                <a:solidFill>
                  <a:srgbClr val="000000"/>
                </a:solidFill>
                <a:latin typeface="Consolas" panose="020B0609020204030204" pitchFamily="49" charset="0"/>
              </a:rPr>
              <a:t>Employee</a:t>
            </a:r>
            <a:r>
              <a:rPr lang="en-US" altLang="en-US" sz="2800" dirty="0">
                <a:solidFill>
                  <a:srgbClr val="000000"/>
                </a:solidFill>
              </a:rPr>
              <a:t>’s type is </a:t>
            </a:r>
            <a:r>
              <a:rPr lang="en-US" altLang="en-US" sz="2800" dirty="0" err="1">
                <a:solidFill>
                  <a:srgbClr val="000000"/>
                </a:solidFill>
                <a:latin typeface="Consolas" panose="020B0609020204030204" pitchFamily="49" charset="0"/>
              </a:rPr>
              <a:t>BasePlusCommissionEmployee</a:t>
            </a:r>
            <a:r>
              <a:rPr lang="en-US" altLang="en-US" sz="2800" dirty="0">
                <a:solidFill>
                  <a:srgbClr val="000000"/>
                </a:solidFill>
              </a:rPr>
              <a:t>.</a:t>
            </a:r>
          </a:p>
          <a:p>
            <a:pPr eaLnBrk="1" hangingPunct="1">
              <a:lnSpc>
                <a:spcPct val="100000"/>
              </a:lnSpc>
            </a:pPr>
            <a:r>
              <a:rPr lang="en-US" altLang="en-US" sz="2800" dirty="0">
                <a:solidFill>
                  <a:srgbClr val="000000"/>
                </a:solidFill>
              </a:rPr>
              <a:t>This is the </a:t>
            </a:r>
            <a:r>
              <a:rPr lang="en-US" altLang="en-US" sz="2800" i="1" dirty="0">
                <a:solidFill>
                  <a:srgbClr val="000000"/>
                </a:solidFill>
              </a:rPr>
              <a:t>downcast</a:t>
            </a:r>
            <a:r>
              <a:rPr lang="en-US" altLang="en-US" sz="2800" dirty="0">
                <a:solidFill>
                  <a:srgbClr val="000000"/>
                </a:solidFill>
              </a:rPr>
              <a:t> operation we referred to in Section 12.3.3.</a:t>
            </a:r>
          </a:p>
          <a:p>
            <a:pPr eaLnBrk="1" hangingPunct="1">
              <a:lnSpc>
                <a:spcPct val="100000"/>
              </a:lnSpc>
            </a:pPr>
            <a:r>
              <a:rPr lang="en-US" altLang="en-US" sz="2800" dirty="0">
                <a:solidFill>
                  <a:srgbClr val="000000"/>
                </a:solidFill>
              </a:rPr>
              <a:t>Lines </a:t>
            </a:r>
            <a:r>
              <a:rPr lang="en-US" altLang="en-US" sz="2800" dirty="0" smtClean="0">
                <a:solidFill>
                  <a:srgbClr val="000000"/>
                </a:solidFill>
              </a:rPr>
              <a:t>31–32 </a:t>
            </a:r>
            <a:r>
              <a:rPr lang="en-US" altLang="en-US" sz="2800" dirty="0">
                <a:solidFill>
                  <a:srgbClr val="000000"/>
                </a:solidFill>
              </a:rPr>
              <a:t>dynamically downcast </a:t>
            </a:r>
            <a:r>
              <a:rPr lang="en-US" altLang="en-US" sz="2800" dirty="0" err="1">
                <a:solidFill>
                  <a:srgbClr val="000000"/>
                </a:solidFill>
                <a:latin typeface="Consolas" panose="020B0609020204030204" pitchFamily="49" charset="0"/>
              </a:rPr>
              <a:t>employeePtr</a:t>
            </a:r>
            <a:r>
              <a:rPr lang="en-US" altLang="en-US" sz="2800" dirty="0">
                <a:solidFill>
                  <a:srgbClr val="000000"/>
                </a:solidFill>
              </a:rPr>
              <a:t> from type </a:t>
            </a:r>
            <a:r>
              <a:rPr lang="en-US" altLang="en-US" sz="2800" dirty="0">
                <a:solidFill>
                  <a:srgbClr val="000000"/>
                </a:solidFill>
                <a:latin typeface="Consolas" panose="020B0609020204030204" pitchFamily="49" charset="0"/>
              </a:rPr>
              <a:t>Employee</a:t>
            </a:r>
            <a:r>
              <a:rPr lang="en-US" altLang="en-US" sz="2800" dirty="0">
                <a:solidFill>
                  <a:srgbClr val="000000"/>
                </a:solidFill>
              </a:rPr>
              <a:t> </a:t>
            </a:r>
            <a:r>
              <a:rPr lang="en-US" altLang="en-US" sz="2800" dirty="0">
                <a:solidFill>
                  <a:srgbClr val="000000"/>
                </a:solidFill>
                <a:latin typeface="Consolas" panose="020B0609020204030204" pitchFamily="49" charset="0"/>
              </a:rPr>
              <a:t>*</a:t>
            </a:r>
            <a:r>
              <a:rPr lang="en-US" altLang="en-US" sz="2800" dirty="0">
                <a:solidFill>
                  <a:srgbClr val="000000"/>
                </a:solidFill>
              </a:rPr>
              <a:t> to type </a:t>
            </a:r>
            <a:r>
              <a:rPr lang="en-US" altLang="en-US" sz="2800" dirty="0" err="1">
                <a:solidFill>
                  <a:srgbClr val="000000"/>
                </a:solidFill>
                <a:latin typeface="Consolas" panose="020B0609020204030204" pitchFamily="49" charset="0"/>
              </a:rPr>
              <a:t>BasePlusCommissionEmployee</a:t>
            </a:r>
            <a:r>
              <a:rPr lang="en-US" altLang="en-US" sz="2800" dirty="0">
                <a:solidFill>
                  <a:srgbClr val="000000"/>
                </a:solidFill>
              </a:rPr>
              <a:t> </a:t>
            </a:r>
            <a:r>
              <a:rPr lang="en-US" altLang="en-US" sz="2800" dirty="0">
                <a:solidFill>
                  <a:srgbClr val="000000"/>
                </a:solidFill>
                <a:latin typeface="Consolas" panose="020B0609020204030204" pitchFamily="49" charset="0"/>
              </a:rPr>
              <a:t>*</a:t>
            </a:r>
            <a:r>
              <a:rPr lang="en-US" altLang="en-US" sz="2800" dirty="0">
                <a:solidFill>
                  <a:srgbClr val="000000"/>
                </a:solidFill>
              </a:rPr>
              <a:t>.</a:t>
            </a:r>
          </a:p>
        </p:txBody>
      </p:sp>
      <p:sp>
        <p:nvSpPr>
          <p:cNvPr id="15565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18339439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auto">
              <a:lnSpc>
                <a:spcPct val="100000"/>
              </a:lnSpc>
              <a:spcAft>
                <a:spcPts val="0"/>
              </a:spcAft>
              <a:defRPr/>
            </a:pPr>
            <a:r>
              <a:rPr lang="en-US" sz="2400" dirty="0">
                <a:solidFill>
                  <a:srgbClr val="24B5A1"/>
                </a:solidFill>
                <a:latin typeface="Arial"/>
              </a:rPr>
              <a:t>12.8  </a:t>
            </a:r>
            <a:r>
              <a:rPr lang="en-US" sz="2400" dirty="0">
                <a:solidFill>
                  <a:srgbClr val="3380E6"/>
                </a:solidFill>
                <a:latin typeface="Arial"/>
              </a:rPr>
              <a:t>Case Study: Payroll System Using Polymorphism and Runtime Type Information with Downcasting, </a:t>
            </a:r>
            <a:r>
              <a:rPr lang="en-US" sz="2400" dirty="0">
                <a:solidFill>
                  <a:srgbClr val="3380E6"/>
                </a:solidFill>
                <a:latin typeface="Consolas" panose="020B0609020204030204" pitchFamily="49" charset="0"/>
              </a:rPr>
              <a:t>dynamic_cast</a:t>
            </a:r>
            <a:r>
              <a:rPr lang="en-US" sz="2400" dirty="0">
                <a:solidFill>
                  <a:srgbClr val="3380E6"/>
                </a:solidFill>
                <a:latin typeface="Arial"/>
              </a:rPr>
              <a:t>, </a:t>
            </a:r>
            <a:r>
              <a:rPr lang="en-US" sz="2400" dirty="0">
                <a:solidFill>
                  <a:srgbClr val="3380E6"/>
                </a:solidFill>
                <a:latin typeface="Consolas" panose="020B0609020204030204" pitchFamily="49" charset="0"/>
              </a:rPr>
              <a:t>typeid</a:t>
            </a:r>
            <a:r>
              <a:rPr lang="en-US" sz="2400" dirty="0">
                <a:solidFill>
                  <a:srgbClr val="3380E6"/>
                </a:solidFill>
                <a:latin typeface="Arial"/>
              </a:rPr>
              <a:t> and </a:t>
            </a:r>
            <a:r>
              <a:rPr lang="en-US" sz="2400" dirty="0">
                <a:solidFill>
                  <a:srgbClr val="3380E6"/>
                </a:solidFill>
                <a:latin typeface="Consolas" panose="020B0609020204030204" pitchFamily="49" charset="0"/>
              </a:rPr>
              <a:t>type_info</a:t>
            </a:r>
            <a:r>
              <a:rPr lang="en-US" sz="2400" dirty="0">
                <a:solidFill>
                  <a:srgbClr val="3380E6"/>
                </a:solidFill>
                <a:latin typeface="Arial"/>
              </a:rPr>
              <a:t> (cont.)</a:t>
            </a:r>
          </a:p>
        </p:txBody>
      </p:sp>
      <p:sp>
        <p:nvSpPr>
          <p:cNvPr id="145411" name="Text Placeholder 2"/>
          <p:cNvSpPr>
            <a:spLocks noGrp="1"/>
          </p:cNvSpPr>
          <p:nvPr>
            <p:ph type="body" idx="1"/>
          </p:nvPr>
        </p:nvSpPr>
        <p:spPr/>
        <p:txBody>
          <a:bodyPr/>
          <a:lstStyle/>
          <a:p>
            <a:pPr eaLnBrk="1" hangingPunct="1">
              <a:lnSpc>
                <a:spcPct val="100000"/>
              </a:lnSpc>
            </a:pPr>
            <a:r>
              <a:rPr lang="en-US" altLang="en-US" sz="3200" dirty="0">
                <a:solidFill>
                  <a:srgbClr val="000000"/>
                </a:solidFill>
              </a:rPr>
              <a:t>If </a:t>
            </a:r>
            <a:r>
              <a:rPr lang="en-US" altLang="en-US" sz="3200" dirty="0" err="1">
                <a:solidFill>
                  <a:srgbClr val="000000"/>
                </a:solidFill>
                <a:latin typeface="Consolas" panose="020B0609020204030204" pitchFamily="49" charset="0"/>
              </a:rPr>
              <a:t>employeePtr</a:t>
            </a:r>
            <a:r>
              <a:rPr lang="en-US" altLang="en-US" sz="3200" dirty="0">
                <a:solidFill>
                  <a:srgbClr val="000000"/>
                </a:solidFill>
              </a:rPr>
              <a:t> element points to an object that </a:t>
            </a:r>
            <a:r>
              <a:rPr lang="en-US" altLang="en-US" sz="3200" i="1" dirty="0">
                <a:solidFill>
                  <a:srgbClr val="000000"/>
                </a:solidFill>
              </a:rPr>
              <a:t>is a </a:t>
            </a:r>
            <a:r>
              <a:rPr lang="en-US" altLang="en-US" sz="3200" dirty="0" err="1">
                <a:solidFill>
                  <a:srgbClr val="000000"/>
                </a:solidFill>
                <a:latin typeface="Consolas" panose="020B0609020204030204" pitchFamily="49" charset="0"/>
              </a:rPr>
              <a:t>BasePlusCommissionEmployee</a:t>
            </a:r>
            <a:r>
              <a:rPr lang="en-US" altLang="en-US" sz="3200" dirty="0">
                <a:solidFill>
                  <a:srgbClr val="000000"/>
                </a:solidFill>
              </a:rPr>
              <a:t> object, then that object’s address is assigned to derived-class pointer </a:t>
            </a:r>
            <a:r>
              <a:rPr lang="en-US" altLang="en-US" sz="3200" dirty="0" err="1">
                <a:solidFill>
                  <a:srgbClr val="000000"/>
                </a:solidFill>
                <a:latin typeface="Consolas" panose="020B0609020204030204" pitchFamily="49" charset="0"/>
              </a:rPr>
              <a:t>derivedPtr</a:t>
            </a:r>
            <a:r>
              <a:rPr lang="en-US" altLang="en-US" sz="3200" dirty="0">
                <a:solidFill>
                  <a:srgbClr val="000000"/>
                </a:solidFill>
              </a:rPr>
              <a:t>; otherwise, </a:t>
            </a:r>
            <a:r>
              <a:rPr lang="en-US" altLang="en-US" sz="3200" dirty="0" err="1">
                <a:solidFill>
                  <a:srgbClr val="000000"/>
                </a:solidFill>
                <a:latin typeface="Consolas" panose="020B0609020204030204" pitchFamily="49" charset="0"/>
              </a:rPr>
              <a:t>nullptr</a:t>
            </a:r>
            <a:r>
              <a:rPr lang="en-US" altLang="en-US" sz="3200" dirty="0">
                <a:solidFill>
                  <a:srgbClr val="000000"/>
                </a:solidFill>
              </a:rPr>
              <a:t> is assigned to </a:t>
            </a:r>
            <a:r>
              <a:rPr lang="en-US" altLang="en-US" sz="3200" dirty="0" err="1">
                <a:solidFill>
                  <a:srgbClr val="000000"/>
                </a:solidFill>
                <a:latin typeface="Consolas" panose="020B0609020204030204" pitchFamily="49" charset="0"/>
              </a:rPr>
              <a:t>derivedPtr</a:t>
            </a:r>
            <a:r>
              <a:rPr lang="en-US" altLang="en-US" sz="3200" dirty="0">
                <a:solidFill>
                  <a:srgbClr val="000000"/>
                </a:solidFill>
              </a:rPr>
              <a:t>.</a:t>
            </a:r>
          </a:p>
          <a:p>
            <a:pPr eaLnBrk="1" hangingPunct="1">
              <a:lnSpc>
                <a:spcPct val="100000"/>
              </a:lnSpc>
            </a:pPr>
            <a:r>
              <a:rPr lang="en-US" altLang="en-US" sz="3200" dirty="0">
                <a:solidFill>
                  <a:srgbClr val="000000"/>
                </a:solidFill>
              </a:rPr>
              <a:t>Note that </a:t>
            </a:r>
            <a:r>
              <a:rPr lang="en-US" altLang="en-US" sz="3200" dirty="0" err="1">
                <a:solidFill>
                  <a:srgbClr val="000000"/>
                </a:solidFill>
                <a:latin typeface="Consolas" panose="020B0609020204030204" pitchFamily="49" charset="0"/>
              </a:rPr>
              <a:t>dynamic_cast</a:t>
            </a:r>
            <a:r>
              <a:rPr lang="en-US" altLang="en-US" sz="3200" dirty="0">
                <a:solidFill>
                  <a:srgbClr val="000000"/>
                </a:solidFill>
              </a:rPr>
              <a:t> rather than </a:t>
            </a:r>
            <a:r>
              <a:rPr lang="en-US" altLang="en-US" sz="3200" dirty="0" err="1">
                <a:solidFill>
                  <a:srgbClr val="000000"/>
                </a:solidFill>
                <a:latin typeface="Consolas" panose="020B0609020204030204" pitchFamily="49" charset="0"/>
              </a:rPr>
              <a:t>static_cast</a:t>
            </a:r>
            <a:r>
              <a:rPr lang="en-US" altLang="en-US" sz="3200" dirty="0">
                <a:solidFill>
                  <a:srgbClr val="000000"/>
                </a:solidFill>
              </a:rPr>
              <a:t> is </a:t>
            </a:r>
            <a:r>
              <a:rPr lang="en-US" altLang="en-US" sz="3200" i="1" dirty="0">
                <a:solidFill>
                  <a:srgbClr val="000000"/>
                </a:solidFill>
              </a:rPr>
              <a:t>required</a:t>
            </a:r>
            <a:r>
              <a:rPr lang="en-US" altLang="en-US" sz="3200" dirty="0">
                <a:solidFill>
                  <a:srgbClr val="000000"/>
                </a:solidFill>
              </a:rPr>
              <a:t> here to perform type checking on the underlying object—a </a:t>
            </a:r>
            <a:r>
              <a:rPr lang="en-US" altLang="en-US" sz="3200" dirty="0" err="1">
                <a:solidFill>
                  <a:srgbClr val="000000"/>
                </a:solidFill>
                <a:latin typeface="Consolas" panose="020B0609020204030204" pitchFamily="49" charset="0"/>
              </a:rPr>
              <a:t>static_cast</a:t>
            </a:r>
            <a:r>
              <a:rPr lang="en-US" altLang="en-US" sz="3200" dirty="0">
                <a:solidFill>
                  <a:srgbClr val="000000"/>
                </a:solidFill>
              </a:rPr>
              <a:t> would simply cast the </a:t>
            </a:r>
            <a:r>
              <a:rPr lang="en-US" altLang="en-US" sz="3200" dirty="0">
                <a:solidFill>
                  <a:srgbClr val="000000"/>
                </a:solidFill>
                <a:latin typeface="Consolas" panose="020B0609020204030204" pitchFamily="49" charset="0"/>
              </a:rPr>
              <a:t>Employee *</a:t>
            </a:r>
            <a:r>
              <a:rPr lang="en-US" altLang="en-US" sz="3200" dirty="0">
                <a:solidFill>
                  <a:srgbClr val="000000"/>
                </a:solidFill>
              </a:rPr>
              <a:t> to a </a:t>
            </a:r>
            <a:r>
              <a:rPr lang="en-US" altLang="en-US" sz="3200" dirty="0" err="1">
                <a:solidFill>
                  <a:srgbClr val="000000"/>
                </a:solidFill>
                <a:latin typeface="Consolas" panose="020B0609020204030204" pitchFamily="49" charset="0"/>
              </a:rPr>
              <a:t>BasePlusCommissionEmployee</a:t>
            </a:r>
            <a:r>
              <a:rPr lang="en-US" altLang="en-US" sz="3200" dirty="0">
                <a:solidFill>
                  <a:srgbClr val="000000"/>
                </a:solidFill>
                <a:latin typeface="Consolas" panose="020B0609020204030204" pitchFamily="49" charset="0"/>
              </a:rPr>
              <a:t> *</a:t>
            </a:r>
            <a:r>
              <a:rPr lang="en-US" altLang="en-US" sz="3200" dirty="0">
                <a:solidFill>
                  <a:srgbClr val="000000"/>
                </a:solidFill>
              </a:rPr>
              <a:t> regardless of the underlying object’s type. </a:t>
            </a:r>
          </a:p>
        </p:txBody>
      </p:sp>
      <p:sp>
        <p:nvSpPr>
          <p:cNvPr id="15667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335650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1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71538" y="0"/>
            <a:ext cx="10448925"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10372553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auto">
              <a:lnSpc>
                <a:spcPct val="100000"/>
              </a:lnSpc>
              <a:spcAft>
                <a:spcPts val="0"/>
              </a:spcAft>
              <a:defRPr/>
            </a:pPr>
            <a:r>
              <a:rPr lang="en-US" sz="2400" dirty="0">
                <a:solidFill>
                  <a:srgbClr val="24B5A1"/>
                </a:solidFill>
                <a:latin typeface="Arial"/>
              </a:rPr>
              <a:t>12.8  </a:t>
            </a:r>
            <a:r>
              <a:rPr lang="en-US" sz="2400" dirty="0">
                <a:solidFill>
                  <a:srgbClr val="3380E6"/>
                </a:solidFill>
                <a:latin typeface="Arial"/>
              </a:rPr>
              <a:t>Case Study: Payroll System Using Polymorphism and Runtime Type Information with Downcasting, </a:t>
            </a:r>
            <a:r>
              <a:rPr lang="en-US" sz="2400" dirty="0">
                <a:solidFill>
                  <a:srgbClr val="3380E6"/>
                </a:solidFill>
                <a:latin typeface="Consolas" panose="020B0609020204030204" pitchFamily="49" charset="0"/>
              </a:rPr>
              <a:t>dynamic_cast</a:t>
            </a:r>
            <a:r>
              <a:rPr lang="en-US" sz="2400" dirty="0">
                <a:solidFill>
                  <a:srgbClr val="3380E6"/>
                </a:solidFill>
                <a:latin typeface="Arial"/>
              </a:rPr>
              <a:t>, </a:t>
            </a:r>
            <a:r>
              <a:rPr lang="en-US" sz="2400" dirty="0">
                <a:solidFill>
                  <a:srgbClr val="3380E6"/>
                </a:solidFill>
                <a:latin typeface="Consolas" panose="020B0609020204030204" pitchFamily="49" charset="0"/>
              </a:rPr>
              <a:t>typeid</a:t>
            </a:r>
            <a:r>
              <a:rPr lang="en-US" sz="2400" dirty="0">
                <a:solidFill>
                  <a:srgbClr val="3380E6"/>
                </a:solidFill>
                <a:latin typeface="Arial"/>
              </a:rPr>
              <a:t> and </a:t>
            </a:r>
            <a:r>
              <a:rPr lang="en-US" sz="2400" dirty="0">
                <a:solidFill>
                  <a:srgbClr val="3380E6"/>
                </a:solidFill>
                <a:latin typeface="Consolas" panose="020B0609020204030204" pitchFamily="49" charset="0"/>
              </a:rPr>
              <a:t>type_info</a:t>
            </a:r>
            <a:r>
              <a:rPr lang="en-US" sz="2400" dirty="0">
                <a:solidFill>
                  <a:srgbClr val="3380E6"/>
                </a:solidFill>
                <a:latin typeface="Arial"/>
              </a:rPr>
              <a:t> (cont.)</a:t>
            </a:r>
          </a:p>
        </p:txBody>
      </p:sp>
      <p:sp>
        <p:nvSpPr>
          <p:cNvPr id="146435" name="Text Placeholder 2"/>
          <p:cNvSpPr>
            <a:spLocks noGrp="1"/>
          </p:cNvSpPr>
          <p:nvPr>
            <p:ph type="body" idx="1"/>
          </p:nvPr>
        </p:nvSpPr>
        <p:spPr/>
        <p:txBody>
          <a:bodyPr/>
          <a:lstStyle/>
          <a:p>
            <a:pPr eaLnBrk="1" hangingPunct="1">
              <a:lnSpc>
                <a:spcPct val="100000"/>
              </a:lnSpc>
            </a:pPr>
            <a:r>
              <a:rPr lang="en-US" altLang="en-US" sz="3200" dirty="0">
                <a:solidFill>
                  <a:srgbClr val="000000"/>
                </a:solidFill>
              </a:rPr>
              <a:t>With a </a:t>
            </a:r>
            <a:r>
              <a:rPr lang="en-US" altLang="en-US" sz="3200" dirty="0" err="1">
                <a:solidFill>
                  <a:srgbClr val="000000"/>
                </a:solidFill>
                <a:latin typeface="Consolas" panose="020B0609020204030204" pitchFamily="49" charset="0"/>
              </a:rPr>
              <a:t>static_cast</a:t>
            </a:r>
            <a:r>
              <a:rPr lang="en-US" altLang="en-US" sz="3200" dirty="0">
                <a:solidFill>
                  <a:srgbClr val="000000"/>
                </a:solidFill>
              </a:rPr>
              <a:t>, the program would attempt to increase every </a:t>
            </a:r>
            <a:r>
              <a:rPr lang="en-US" altLang="en-US" sz="3200" dirty="0">
                <a:solidFill>
                  <a:srgbClr val="000000"/>
                </a:solidFill>
                <a:latin typeface="Consolas" panose="020B0609020204030204" pitchFamily="49" charset="0"/>
              </a:rPr>
              <a:t>Employee</a:t>
            </a:r>
            <a:r>
              <a:rPr lang="en-US" altLang="en-US" sz="3200" dirty="0">
                <a:solidFill>
                  <a:srgbClr val="000000"/>
                </a:solidFill>
              </a:rPr>
              <a:t>’s base salary, resulting in undefined behavior for each object that is not a </a:t>
            </a:r>
            <a:r>
              <a:rPr lang="en-US" altLang="en-US" sz="3200" dirty="0" err="1">
                <a:solidFill>
                  <a:srgbClr val="000000"/>
                </a:solidFill>
                <a:latin typeface="Consolas" panose="020B0609020204030204" pitchFamily="49" charset="0"/>
              </a:rPr>
              <a:t>BasePlusCommissionEmployee</a:t>
            </a:r>
            <a:r>
              <a:rPr lang="en-US" altLang="en-US" sz="3200" dirty="0">
                <a:solidFill>
                  <a:srgbClr val="000000"/>
                </a:solidFill>
              </a:rPr>
              <a:t>.</a:t>
            </a:r>
          </a:p>
          <a:p>
            <a:pPr eaLnBrk="1" hangingPunct="1">
              <a:lnSpc>
                <a:spcPct val="100000"/>
              </a:lnSpc>
            </a:pPr>
            <a:r>
              <a:rPr lang="en-US" altLang="en-US" sz="3200" dirty="0">
                <a:solidFill>
                  <a:srgbClr val="000000"/>
                </a:solidFill>
              </a:rPr>
              <a:t>If the value returned by the </a:t>
            </a:r>
            <a:r>
              <a:rPr lang="en-US" altLang="en-US" sz="3200" dirty="0" err="1">
                <a:solidFill>
                  <a:srgbClr val="000000"/>
                </a:solidFill>
                <a:latin typeface="Consolas" panose="020B0609020204030204" pitchFamily="49" charset="0"/>
              </a:rPr>
              <a:t>dynamic_cast</a:t>
            </a:r>
            <a:r>
              <a:rPr lang="en-US" altLang="en-US" sz="3200" dirty="0">
                <a:solidFill>
                  <a:srgbClr val="000000"/>
                </a:solidFill>
              </a:rPr>
              <a:t> operator in lines </a:t>
            </a:r>
            <a:r>
              <a:rPr lang="en-US" altLang="en-US" sz="3200" dirty="0" smtClean="0">
                <a:solidFill>
                  <a:srgbClr val="000000"/>
                </a:solidFill>
              </a:rPr>
              <a:t>31–32 </a:t>
            </a:r>
            <a:r>
              <a:rPr lang="en-US" altLang="en-US" sz="3200" i="1" dirty="0">
                <a:solidFill>
                  <a:srgbClr val="000000"/>
                </a:solidFill>
              </a:rPr>
              <a:t>is not</a:t>
            </a:r>
            <a:r>
              <a:rPr lang="en-US" altLang="en-US" sz="3200" dirty="0">
                <a:solidFill>
                  <a:srgbClr val="000000"/>
                </a:solidFill>
              </a:rPr>
              <a:t> </a:t>
            </a:r>
            <a:r>
              <a:rPr lang="en-US" altLang="en-US" sz="3200" dirty="0" err="1">
                <a:solidFill>
                  <a:srgbClr val="000000"/>
                </a:solidFill>
                <a:latin typeface="Consolas" panose="020B0609020204030204" pitchFamily="49" charset="0"/>
              </a:rPr>
              <a:t>nullptr</a:t>
            </a:r>
            <a:r>
              <a:rPr lang="en-US" altLang="en-US" sz="3200" dirty="0">
                <a:solidFill>
                  <a:srgbClr val="000000"/>
                </a:solidFill>
              </a:rPr>
              <a:t>, the object </a:t>
            </a:r>
            <a:r>
              <a:rPr lang="en-US" altLang="en-US" sz="3200" i="1" dirty="0">
                <a:solidFill>
                  <a:srgbClr val="000000"/>
                </a:solidFill>
              </a:rPr>
              <a:t>is</a:t>
            </a:r>
            <a:r>
              <a:rPr lang="en-US" altLang="en-US" sz="3200" dirty="0">
                <a:solidFill>
                  <a:srgbClr val="000000"/>
                </a:solidFill>
              </a:rPr>
              <a:t> the correct type, and the </a:t>
            </a:r>
            <a:r>
              <a:rPr lang="en-US" altLang="en-US" sz="3200" dirty="0">
                <a:solidFill>
                  <a:srgbClr val="000000"/>
                </a:solidFill>
                <a:latin typeface="Consolas" panose="020B0609020204030204" pitchFamily="49" charset="0"/>
              </a:rPr>
              <a:t>if</a:t>
            </a:r>
            <a:r>
              <a:rPr lang="en-US" altLang="en-US" sz="3200" dirty="0">
                <a:solidFill>
                  <a:srgbClr val="000000"/>
                </a:solidFill>
              </a:rPr>
              <a:t> statement </a:t>
            </a:r>
            <a:r>
              <a:rPr lang="en-US" altLang="en-US" sz="3200" dirty="0" smtClean="0">
                <a:solidFill>
                  <a:srgbClr val="000000"/>
                </a:solidFill>
              </a:rPr>
              <a:t>performs </a:t>
            </a:r>
            <a:r>
              <a:rPr lang="en-US" altLang="en-US" sz="3200" dirty="0">
                <a:solidFill>
                  <a:srgbClr val="000000"/>
                </a:solidFill>
              </a:rPr>
              <a:t>the special processing required for the </a:t>
            </a:r>
            <a:r>
              <a:rPr lang="en-US" altLang="en-US" sz="3200" dirty="0" err="1">
                <a:solidFill>
                  <a:srgbClr val="000000"/>
                </a:solidFill>
                <a:latin typeface="Consolas" panose="020B0609020204030204" pitchFamily="49" charset="0"/>
              </a:rPr>
              <a:t>BasePlusCommissionEmployee</a:t>
            </a:r>
            <a:r>
              <a:rPr lang="en-US" altLang="en-US" sz="3200" dirty="0">
                <a:solidFill>
                  <a:srgbClr val="000000"/>
                </a:solidFill>
              </a:rPr>
              <a:t> object.</a:t>
            </a:r>
          </a:p>
        </p:txBody>
      </p:sp>
      <p:sp>
        <p:nvSpPr>
          <p:cNvPr id="15667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65882261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auto">
              <a:lnSpc>
                <a:spcPct val="100000"/>
              </a:lnSpc>
              <a:spcAft>
                <a:spcPts val="0"/>
              </a:spcAft>
              <a:defRPr/>
            </a:pPr>
            <a:r>
              <a:rPr lang="en-US" sz="2400" dirty="0">
                <a:solidFill>
                  <a:srgbClr val="24B5A1"/>
                </a:solidFill>
                <a:latin typeface="Arial"/>
              </a:rPr>
              <a:t>12.8  </a:t>
            </a:r>
            <a:r>
              <a:rPr lang="en-US" sz="2400" dirty="0">
                <a:solidFill>
                  <a:srgbClr val="3380E6"/>
                </a:solidFill>
                <a:latin typeface="Arial"/>
              </a:rPr>
              <a:t>Case Study: Payroll System Using Polymorphism and Runtime Type Information with Downcasting, </a:t>
            </a:r>
            <a:r>
              <a:rPr lang="en-US" sz="2400" dirty="0">
                <a:solidFill>
                  <a:srgbClr val="3380E6"/>
                </a:solidFill>
                <a:latin typeface="Consolas" panose="020B0609020204030204" pitchFamily="49" charset="0"/>
              </a:rPr>
              <a:t>dynamic_cast</a:t>
            </a:r>
            <a:r>
              <a:rPr lang="en-US" sz="2400" dirty="0">
                <a:solidFill>
                  <a:srgbClr val="3380E6"/>
                </a:solidFill>
                <a:latin typeface="Arial"/>
              </a:rPr>
              <a:t>, </a:t>
            </a:r>
            <a:r>
              <a:rPr lang="en-US" sz="2400" dirty="0">
                <a:solidFill>
                  <a:srgbClr val="3380E6"/>
                </a:solidFill>
                <a:latin typeface="Consolas" panose="020B0609020204030204" pitchFamily="49" charset="0"/>
              </a:rPr>
              <a:t>typeid</a:t>
            </a:r>
            <a:r>
              <a:rPr lang="en-US" sz="2400" dirty="0">
                <a:solidFill>
                  <a:srgbClr val="3380E6"/>
                </a:solidFill>
                <a:latin typeface="Arial"/>
              </a:rPr>
              <a:t> and </a:t>
            </a:r>
            <a:r>
              <a:rPr lang="en-US" sz="2400" dirty="0">
                <a:solidFill>
                  <a:srgbClr val="3380E6"/>
                </a:solidFill>
                <a:latin typeface="Consolas" panose="020B0609020204030204" pitchFamily="49" charset="0"/>
              </a:rPr>
              <a:t>type_info</a:t>
            </a:r>
            <a:r>
              <a:rPr lang="en-US" sz="2400" dirty="0">
                <a:solidFill>
                  <a:srgbClr val="3380E6"/>
                </a:solidFill>
                <a:latin typeface="Arial"/>
              </a:rPr>
              <a:t> (cont.)</a:t>
            </a:r>
          </a:p>
        </p:txBody>
      </p:sp>
      <p:sp>
        <p:nvSpPr>
          <p:cNvPr id="147459" name="Text Placeholder 2"/>
          <p:cNvSpPr>
            <a:spLocks noGrp="1"/>
          </p:cNvSpPr>
          <p:nvPr>
            <p:ph type="body" idx="1"/>
          </p:nvPr>
        </p:nvSpPr>
        <p:spPr/>
        <p:txBody>
          <a:bodyPr/>
          <a:lstStyle/>
          <a:p>
            <a:pPr eaLnBrk="1" hangingPunct="1">
              <a:lnSpc>
                <a:spcPct val="100000"/>
              </a:lnSpc>
            </a:pPr>
            <a:r>
              <a:rPr lang="en-US" altLang="en-US" sz="3200" dirty="0" smtClean="0">
                <a:solidFill>
                  <a:srgbClr val="000000"/>
                </a:solidFill>
              </a:rPr>
              <a:t>Operator </a:t>
            </a:r>
            <a:r>
              <a:rPr lang="en-US" altLang="en-US" sz="3200" dirty="0" err="1" smtClean="0">
                <a:solidFill>
                  <a:srgbClr val="0000FF"/>
                </a:solidFill>
                <a:latin typeface="Consolas" panose="020B0609020204030204" pitchFamily="49" charset="0"/>
              </a:rPr>
              <a:t>typeid</a:t>
            </a:r>
            <a:r>
              <a:rPr lang="en-US" altLang="en-US" sz="3200" dirty="0" smtClean="0">
                <a:solidFill>
                  <a:srgbClr val="000000"/>
                </a:solidFill>
              </a:rPr>
              <a:t> </a:t>
            </a:r>
            <a:r>
              <a:rPr lang="en-US" altLang="en-US" sz="3200" dirty="0" smtClean="0">
                <a:solidFill>
                  <a:srgbClr val="000000"/>
                </a:solidFill>
              </a:rPr>
              <a:t>returns </a:t>
            </a:r>
            <a:r>
              <a:rPr lang="en-US" altLang="en-US" sz="3200" dirty="0" smtClean="0">
                <a:solidFill>
                  <a:srgbClr val="000000"/>
                </a:solidFill>
              </a:rPr>
              <a:t>a </a:t>
            </a:r>
            <a:r>
              <a:rPr lang="en-US" altLang="en-US" sz="3200" i="1" dirty="0" smtClean="0">
                <a:solidFill>
                  <a:srgbClr val="000000"/>
                </a:solidFill>
              </a:rPr>
              <a:t>reference</a:t>
            </a:r>
            <a:r>
              <a:rPr lang="en-US" altLang="en-US" sz="3200" dirty="0" smtClean="0">
                <a:solidFill>
                  <a:srgbClr val="000000"/>
                </a:solidFill>
              </a:rPr>
              <a:t> to an object of class </a:t>
            </a:r>
            <a:r>
              <a:rPr lang="en-US" altLang="en-US" sz="3200" dirty="0" err="1" smtClean="0">
                <a:solidFill>
                  <a:srgbClr val="0000FF"/>
                </a:solidFill>
                <a:latin typeface="Consolas" panose="020B0609020204030204" pitchFamily="49" charset="0"/>
              </a:rPr>
              <a:t>type_info</a:t>
            </a:r>
            <a:r>
              <a:rPr lang="en-US" altLang="en-US" sz="3200" dirty="0" smtClean="0">
                <a:solidFill>
                  <a:srgbClr val="000000"/>
                </a:solidFill>
              </a:rPr>
              <a:t> that contains the information about the type of its operand, including the name of that type.</a:t>
            </a:r>
          </a:p>
          <a:p>
            <a:pPr eaLnBrk="1" hangingPunct="1">
              <a:lnSpc>
                <a:spcPct val="100000"/>
              </a:lnSpc>
            </a:pPr>
            <a:r>
              <a:rPr lang="en-US" altLang="en-US" sz="3200" dirty="0" smtClean="0">
                <a:solidFill>
                  <a:srgbClr val="000000"/>
                </a:solidFill>
              </a:rPr>
              <a:t>When invoked, </a:t>
            </a:r>
            <a:r>
              <a:rPr lang="en-US" altLang="en-US" sz="3200" dirty="0" err="1" smtClean="0">
                <a:solidFill>
                  <a:srgbClr val="000000"/>
                </a:solidFill>
                <a:latin typeface="Consolas" panose="020B0609020204030204" pitchFamily="49" charset="0"/>
              </a:rPr>
              <a:t>type_info</a:t>
            </a:r>
            <a:r>
              <a:rPr lang="en-US" altLang="en-US" sz="3200" dirty="0" smtClean="0">
                <a:solidFill>
                  <a:srgbClr val="000000"/>
                </a:solidFill>
              </a:rPr>
              <a:t> member function </a:t>
            </a:r>
            <a:r>
              <a:rPr lang="en-US" altLang="en-US" sz="3200" dirty="0" smtClean="0">
                <a:solidFill>
                  <a:srgbClr val="0000FF"/>
                </a:solidFill>
                <a:latin typeface="Consolas" panose="020B0609020204030204" pitchFamily="49" charset="0"/>
              </a:rPr>
              <a:t>name</a:t>
            </a:r>
            <a:r>
              <a:rPr lang="en-US" altLang="en-US" sz="3200" dirty="0" smtClean="0">
                <a:solidFill>
                  <a:srgbClr val="000000"/>
                </a:solidFill>
              </a:rPr>
              <a:t> </a:t>
            </a:r>
            <a:r>
              <a:rPr lang="en-US" altLang="en-US" sz="3200" dirty="0" smtClean="0">
                <a:solidFill>
                  <a:srgbClr val="000000"/>
                </a:solidFill>
              </a:rPr>
              <a:t>returns </a:t>
            </a:r>
            <a:r>
              <a:rPr lang="en-US" altLang="en-US" sz="3200" dirty="0" smtClean="0">
                <a:solidFill>
                  <a:srgbClr val="000000"/>
                </a:solidFill>
              </a:rPr>
              <a:t>a pointer-based string containing the </a:t>
            </a:r>
            <a:r>
              <a:rPr lang="en-US" altLang="en-US" sz="3200" dirty="0" err="1" smtClean="0">
                <a:solidFill>
                  <a:srgbClr val="000000"/>
                </a:solidFill>
                <a:latin typeface="Consolas" panose="020B0609020204030204" pitchFamily="49" charset="0"/>
              </a:rPr>
              <a:t>typeid</a:t>
            </a:r>
            <a:r>
              <a:rPr lang="en-US" altLang="en-US" sz="3200" dirty="0" smtClean="0">
                <a:solidFill>
                  <a:srgbClr val="000000"/>
                </a:solidFill>
              </a:rPr>
              <a:t> argument’s type name (e.g., </a:t>
            </a:r>
            <a:r>
              <a:rPr lang="en-US" altLang="en-US" sz="3200" dirty="0" smtClean="0">
                <a:solidFill>
                  <a:srgbClr val="000000"/>
                </a:solidFill>
                <a:latin typeface="Consolas" panose="020B0609020204030204" pitchFamily="49" charset="0"/>
              </a:rPr>
              <a:t>"class</a:t>
            </a:r>
            <a:r>
              <a:rPr lang="en-US" altLang="en-US" sz="3200" dirty="0" smtClean="0">
                <a:solidFill>
                  <a:srgbClr val="000000"/>
                </a:solidFill>
              </a:rPr>
              <a:t> </a:t>
            </a:r>
            <a:r>
              <a:rPr lang="en-US" altLang="en-US" sz="3200" dirty="0" err="1" smtClean="0">
                <a:solidFill>
                  <a:srgbClr val="000000"/>
                </a:solidFill>
                <a:latin typeface="Consolas" panose="020B0609020204030204" pitchFamily="49" charset="0"/>
              </a:rPr>
              <a:t>BasePlusCommissionEmployee</a:t>
            </a:r>
            <a:r>
              <a:rPr lang="en-US" altLang="en-US" sz="3200" dirty="0" smtClean="0">
                <a:solidFill>
                  <a:srgbClr val="000000"/>
                </a:solidFill>
                <a:latin typeface="Consolas" panose="020B0609020204030204" pitchFamily="49" charset="0"/>
              </a:rPr>
              <a:t>"</a:t>
            </a:r>
            <a:r>
              <a:rPr lang="en-US" altLang="en-US" sz="3200" dirty="0" smtClean="0">
                <a:solidFill>
                  <a:srgbClr val="000000"/>
                </a:solidFill>
              </a:rPr>
              <a:t>).</a:t>
            </a:r>
          </a:p>
          <a:p>
            <a:pPr eaLnBrk="1" hangingPunct="1">
              <a:lnSpc>
                <a:spcPct val="100000"/>
              </a:lnSpc>
            </a:pPr>
            <a:r>
              <a:rPr lang="en-US" altLang="en-US" sz="3200" dirty="0" smtClean="0">
                <a:solidFill>
                  <a:srgbClr val="000000"/>
                </a:solidFill>
              </a:rPr>
              <a:t>To use </a:t>
            </a:r>
            <a:r>
              <a:rPr lang="en-US" altLang="en-US" sz="3200" dirty="0" err="1" smtClean="0">
                <a:solidFill>
                  <a:srgbClr val="000000"/>
                </a:solidFill>
                <a:latin typeface="Consolas" panose="020B0609020204030204" pitchFamily="49" charset="0"/>
              </a:rPr>
              <a:t>typeid</a:t>
            </a:r>
            <a:r>
              <a:rPr lang="en-US" altLang="en-US" sz="3200" dirty="0" smtClean="0">
                <a:solidFill>
                  <a:srgbClr val="000000"/>
                </a:solidFill>
              </a:rPr>
              <a:t>, the program must include header </a:t>
            </a:r>
            <a:r>
              <a:rPr lang="en-US" altLang="en-US" sz="3200" dirty="0" smtClean="0">
                <a:solidFill>
                  <a:srgbClr val="0000FF"/>
                </a:solidFill>
                <a:latin typeface="Consolas" panose="020B0609020204030204" pitchFamily="49" charset="0"/>
              </a:rPr>
              <a:t>&lt;</a:t>
            </a:r>
            <a:r>
              <a:rPr lang="en-US" altLang="en-US" sz="3200" dirty="0" err="1" smtClean="0">
                <a:solidFill>
                  <a:srgbClr val="0000FF"/>
                </a:solidFill>
                <a:latin typeface="Consolas" panose="020B0609020204030204" pitchFamily="49" charset="0"/>
              </a:rPr>
              <a:t>typeinfo</a:t>
            </a:r>
            <a:r>
              <a:rPr lang="en-US" altLang="en-US" sz="3200" dirty="0" smtClean="0">
                <a:solidFill>
                  <a:srgbClr val="0000FF"/>
                </a:solidFill>
                <a:latin typeface="Consolas" panose="020B0609020204030204" pitchFamily="49" charset="0"/>
              </a:rPr>
              <a:t>&gt;</a:t>
            </a:r>
            <a:r>
              <a:rPr lang="en-US" altLang="en-US" sz="3200" dirty="0" smtClean="0">
                <a:solidFill>
                  <a:srgbClr val="000000"/>
                </a:solidFill>
              </a:rPr>
              <a:t> </a:t>
            </a:r>
          </a:p>
        </p:txBody>
      </p:sp>
      <p:sp>
        <p:nvSpPr>
          <p:cNvPr id="15770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28961413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7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00250"/>
            <a:ext cx="12192000" cy="28575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1846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1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919163" y="0"/>
            <a:ext cx="10353675"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506508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1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955675" y="0"/>
            <a:ext cx="1028065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427207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lnSpc>
                <a:spcPct val="100000"/>
              </a:lnSpc>
              <a:spcAft>
                <a:spcPts val="0"/>
              </a:spcAft>
              <a:defRPr/>
            </a:pPr>
            <a:r>
              <a:rPr lang="en-US" dirty="0" smtClean="0">
                <a:solidFill>
                  <a:srgbClr val="59D9B3"/>
                </a:solidFill>
                <a:latin typeface="Arial"/>
              </a:rPr>
              <a:t>12.3.1 </a:t>
            </a:r>
            <a:r>
              <a:rPr lang="en-US" dirty="0" smtClean="0">
                <a:solidFill>
                  <a:srgbClr val="33B38C"/>
                </a:solidFill>
              </a:rPr>
              <a:t>Invoking Base-Class Functions from Derived-Class Objects (cont.)</a:t>
            </a:r>
          </a:p>
        </p:txBody>
      </p:sp>
      <p:sp>
        <p:nvSpPr>
          <p:cNvPr id="26627" name="Text Placeholder 2"/>
          <p:cNvSpPr>
            <a:spLocks noGrp="1"/>
          </p:cNvSpPr>
          <p:nvPr>
            <p:ph type="body" idx="1"/>
          </p:nvPr>
        </p:nvSpPr>
        <p:spPr/>
        <p:txBody>
          <a:bodyPr/>
          <a:lstStyle/>
          <a:p>
            <a:pPr marL="109537" indent="0">
              <a:lnSpc>
                <a:spcPct val="100000"/>
              </a:lnSpc>
              <a:buNone/>
              <a:defRPr/>
            </a:pPr>
            <a:r>
              <a:rPr lang="en-US" sz="3600" b="1" i="1" dirty="0">
                <a:solidFill>
                  <a:srgbClr val="000000"/>
                </a:solidFill>
              </a:rPr>
              <a:t>Aiming a Base-Class Pointer at a Base-Class Object</a:t>
            </a:r>
          </a:p>
          <a:p>
            <a:pPr>
              <a:defRPr/>
            </a:pPr>
            <a:r>
              <a:rPr lang="en-US" sz="3600" dirty="0" smtClean="0">
                <a:solidFill>
                  <a:srgbClr val="000000"/>
                </a:solidFill>
              </a:rPr>
              <a:t>Line 28 creates base-class </a:t>
            </a:r>
            <a:r>
              <a:rPr lang="en-US" sz="3600" dirty="0">
                <a:solidFill>
                  <a:srgbClr val="000000"/>
                </a:solidFill>
              </a:rPr>
              <a:t>pointer </a:t>
            </a:r>
            <a:r>
              <a:rPr lang="en-US" sz="3600" dirty="0" err="1" smtClean="0">
                <a:solidFill>
                  <a:srgbClr val="000000"/>
                </a:solidFill>
                <a:latin typeface="Consolas" panose="020B0609020204030204" pitchFamily="49" charset="0"/>
              </a:rPr>
              <a:t>commissionEmployeePtr</a:t>
            </a:r>
            <a:r>
              <a:rPr lang="en-US" sz="3600" dirty="0" smtClean="0">
                <a:solidFill>
                  <a:srgbClr val="000000"/>
                </a:solidFill>
              </a:rPr>
              <a:t> </a:t>
            </a:r>
            <a:r>
              <a:rPr lang="en-US" sz="3600" dirty="0">
                <a:solidFill>
                  <a:srgbClr val="000000"/>
                </a:solidFill>
              </a:rPr>
              <a:t>and initializes it with </a:t>
            </a:r>
            <a:r>
              <a:rPr lang="en-US" sz="3600" dirty="0" smtClean="0">
                <a:solidFill>
                  <a:srgbClr val="000000"/>
                </a:solidFill>
              </a:rPr>
              <a:t>the </a:t>
            </a:r>
            <a:r>
              <a:rPr lang="en-US" sz="3600" dirty="0">
                <a:solidFill>
                  <a:srgbClr val="000000"/>
                </a:solidFill>
              </a:rPr>
              <a:t>address of base-class object </a:t>
            </a:r>
            <a:r>
              <a:rPr lang="en-US" sz="3600" dirty="0" err="1">
                <a:solidFill>
                  <a:srgbClr val="000000"/>
                </a:solidFill>
                <a:latin typeface="Consolas" panose="020B0609020204030204" pitchFamily="49" charset="0"/>
              </a:rPr>
              <a:t>commissionEmployee</a:t>
            </a:r>
            <a:r>
              <a:rPr lang="en-US" sz="3600" dirty="0">
                <a:solidFill>
                  <a:srgbClr val="000000"/>
                </a:solidFill>
              </a:rPr>
              <a:t> </a:t>
            </a:r>
            <a:endParaRPr lang="en-US" sz="3600" dirty="0" smtClean="0">
              <a:solidFill>
                <a:srgbClr val="000000"/>
              </a:solidFill>
            </a:endParaRPr>
          </a:p>
          <a:p>
            <a:pPr>
              <a:defRPr/>
            </a:pPr>
            <a:r>
              <a:rPr lang="en-US" sz="3600" dirty="0" smtClean="0">
                <a:solidFill>
                  <a:srgbClr val="000000"/>
                </a:solidFill>
              </a:rPr>
              <a:t>Line 31 </a:t>
            </a:r>
            <a:r>
              <a:rPr lang="en-US" sz="3600" dirty="0" smtClean="0">
                <a:solidFill>
                  <a:srgbClr val="000000"/>
                </a:solidFill>
              </a:rPr>
              <a:t>uses this pointer </a:t>
            </a:r>
            <a:r>
              <a:rPr lang="en-US" sz="3600" dirty="0">
                <a:solidFill>
                  <a:srgbClr val="000000"/>
                </a:solidFill>
              </a:rPr>
              <a:t>to invoke member function </a:t>
            </a:r>
            <a:r>
              <a:rPr lang="en-US" sz="3600" dirty="0" err="1" smtClean="0">
                <a:solidFill>
                  <a:srgbClr val="000000"/>
                </a:solidFill>
                <a:latin typeface="Consolas" panose="020B0609020204030204" pitchFamily="49" charset="0"/>
              </a:rPr>
              <a:t>toString</a:t>
            </a:r>
            <a:r>
              <a:rPr lang="en-US" sz="3600" dirty="0" smtClean="0">
                <a:solidFill>
                  <a:srgbClr val="000000"/>
                </a:solidFill>
              </a:rPr>
              <a:t> on </a:t>
            </a:r>
            <a:r>
              <a:rPr lang="en-US" sz="3600" dirty="0">
                <a:solidFill>
                  <a:srgbClr val="000000"/>
                </a:solidFill>
              </a:rPr>
              <a:t>that </a:t>
            </a:r>
            <a:r>
              <a:rPr lang="en-US" sz="3600" dirty="0">
                <a:solidFill>
                  <a:srgbClr val="000000"/>
                </a:solidFill>
                <a:latin typeface="Consolas" panose="020B0609020204030204" pitchFamily="49" charset="0"/>
              </a:rPr>
              <a:t>CommissionEmployee</a:t>
            </a:r>
            <a:r>
              <a:rPr lang="en-US" sz="3600" dirty="0">
                <a:solidFill>
                  <a:srgbClr val="000000"/>
                </a:solidFill>
              </a:rPr>
              <a:t> object.</a:t>
            </a:r>
          </a:p>
          <a:p>
            <a:pPr lvl="1" eaLnBrk="1" hangingPunct="1">
              <a:lnSpc>
                <a:spcPct val="100000"/>
              </a:lnSpc>
              <a:defRPr/>
            </a:pPr>
            <a:r>
              <a:rPr lang="en-US" sz="3200" dirty="0" smtClean="0">
                <a:solidFill>
                  <a:srgbClr val="000000"/>
                </a:solidFill>
              </a:rPr>
              <a:t>Invokes </a:t>
            </a:r>
            <a:r>
              <a:rPr lang="en-US" sz="3200" dirty="0">
                <a:solidFill>
                  <a:srgbClr val="000000"/>
                </a:solidFill>
              </a:rPr>
              <a:t>the version of </a:t>
            </a:r>
            <a:r>
              <a:rPr lang="en-US" sz="3200" dirty="0" err="1" smtClean="0">
                <a:solidFill>
                  <a:srgbClr val="000000"/>
                </a:solidFill>
                <a:latin typeface="Consolas" panose="020B0609020204030204" pitchFamily="49" charset="0"/>
              </a:rPr>
              <a:t>toString</a:t>
            </a:r>
            <a:r>
              <a:rPr lang="en-US" sz="3200" dirty="0" smtClean="0">
                <a:solidFill>
                  <a:srgbClr val="000000"/>
                </a:solidFill>
              </a:rPr>
              <a:t> </a:t>
            </a:r>
            <a:r>
              <a:rPr lang="en-US" sz="3200" dirty="0">
                <a:solidFill>
                  <a:srgbClr val="000000"/>
                </a:solidFill>
              </a:rPr>
              <a:t>defined in base class </a:t>
            </a:r>
            <a:r>
              <a:rPr lang="en-US" sz="3200" dirty="0">
                <a:solidFill>
                  <a:srgbClr val="000000"/>
                </a:solidFill>
                <a:latin typeface="Consolas" panose="020B0609020204030204" pitchFamily="49" charset="0"/>
              </a:rPr>
              <a:t>CommissionEmployee</a:t>
            </a:r>
            <a:r>
              <a:rPr lang="en-US" sz="3200" dirty="0">
                <a:solidFill>
                  <a:srgbClr val="000000"/>
                </a:solidFill>
              </a:rPr>
              <a:t>.</a:t>
            </a:r>
          </a:p>
        </p:txBody>
      </p:sp>
      <p:sp>
        <p:nvSpPr>
          <p:cNvPr id="3277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060469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lnSpc>
                <a:spcPct val="100000"/>
              </a:lnSpc>
              <a:spcAft>
                <a:spcPts val="0"/>
              </a:spcAft>
              <a:defRPr/>
            </a:pPr>
            <a:r>
              <a:rPr lang="en-US" dirty="0" smtClean="0">
                <a:solidFill>
                  <a:srgbClr val="59D9B3"/>
                </a:solidFill>
                <a:latin typeface="Arial"/>
              </a:rPr>
              <a:t>12.3.1 </a:t>
            </a:r>
            <a:r>
              <a:rPr lang="en-US" dirty="0" smtClean="0">
                <a:solidFill>
                  <a:srgbClr val="33B38C"/>
                </a:solidFill>
              </a:rPr>
              <a:t>Invoking Base-Class Functions from Derived-Class Objects (cont.)</a:t>
            </a:r>
          </a:p>
        </p:txBody>
      </p:sp>
      <p:sp>
        <p:nvSpPr>
          <p:cNvPr id="26627" name="Text Placeholder 2"/>
          <p:cNvSpPr>
            <a:spLocks noGrp="1"/>
          </p:cNvSpPr>
          <p:nvPr>
            <p:ph type="body" idx="1"/>
          </p:nvPr>
        </p:nvSpPr>
        <p:spPr/>
        <p:txBody>
          <a:bodyPr/>
          <a:lstStyle/>
          <a:p>
            <a:pPr marL="109537" indent="0">
              <a:lnSpc>
                <a:spcPct val="100000"/>
              </a:lnSpc>
              <a:buNone/>
              <a:defRPr/>
            </a:pPr>
            <a:r>
              <a:rPr lang="en-US" sz="3200" b="1" i="1" dirty="0">
                <a:solidFill>
                  <a:srgbClr val="000000"/>
                </a:solidFill>
              </a:rPr>
              <a:t>Aiming a Derived-Class Pointer at a Derived-Class Object</a:t>
            </a:r>
          </a:p>
          <a:p>
            <a:pPr>
              <a:defRPr/>
            </a:pPr>
            <a:r>
              <a:rPr lang="en-US" sz="3200" dirty="0" smtClean="0">
                <a:solidFill>
                  <a:srgbClr val="000000"/>
                </a:solidFill>
              </a:rPr>
              <a:t>Lines </a:t>
            </a:r>
            <a:r>
              <a:rPr lang="en-US" sz="3200" dirty="0">
                <a:solidFill>
                  <a:srgbClr val="000000"/>
                </a:solidFill>
              </a:rPr>
              <a:t>34-35 </a:t>
            </a:r>
            <a:r>
              <a:rPr lang="en-US" sz="3200" dirty="0" smtClean="0">
                <a:solidFill>
                  <a:srgbClr val="000000"/>
                </a:solidFill>
              </a:rPr>
              <a:t>create </a:t>
            </a:r>
            <a:r>
              <a:rPr lang="en-US" sz="3200" dirty="0" err="1" smtClean="0">
                <a:solidFill>
                  <a:srgbClr val="000000"/>
                </a:solidFill>
                <a:latin typeface="Consolas" panose="020B0609020204030204" pitchFamily="49" charset="0"/>
              </a:rPr>
              <a:t>basePlusCommissionEmployeePtr</a:t>
            </a:r>
            <a:r>
              <a:rPr lang="en-US" sz="3200" dirty="0" smtClean="0">
                <a:solidFill>
                  <a:srgbClr val="000000"/>
                </a:solidFill>
              </a:rPr>
              <a:t> and </a:t>
            </a:r>
            <a:r>
              <a:rPr lang="en-US" sz="3200" dirty="0">
                <a:solidFill>
                  <a:srgbClr val="000000"/>
                </a:solidFill>
              </a:rPr>
              <a:t>initialize it with the address of derived-class object </a:t>
            </a:r>
            <a:r>
              <a:rPr lang="en-US" sz="3200" dirty="0" err="1">
                <a:solidFill>
                  <a:srgbClr val="000000"/>
                </a:solidFill>
                <a:latin typeface="Consolas" panose="020B0609020204030204" pitchFamily="49" charset="0"/>
              </a:rPr>
              <a:t>basePlusCommissionEmployee</a:t>
            </a:r>
            <a:r>
              <a:rPr lang="en-US" sz="3200" dirty="0">
                <a:solidFill>
                  <a:srgbClr val="000000"/>
                </a:solidFill>
              </a:rPr>
              <a:t> </a:t>
            </a:r>
            <a:endParaRPr lang="en-US" sz="3200" dirty="0" smtClean="0">
              <a:solidFill>
                <a:srgbClr val="000000"/>
              </a:solidFill>
            </a:endParaRPr>
          </a:p>
          <a:p>
            <a:pPr>
              <a:defRPr/>
            </a:pPr>
            <a:r>
              <a:rPr lang="en-US" sz="3200" dirty="0" smtClean="0">
                <a:solidFill>
                  <a:srgbClr val="000000"/>
                </a:solidFill>
              </a:rPr>
              <a:t>Line 39 uses this pointer </a:t>
            </a:r>
            <a:r>
              <a:rPr lang="en-US" sz="3200" dirty="0">
                <a:solidFill>
                  <a:srgbClr val="000000"/>
                </a:solidFill>
              </a:rPr>
              <a:t>to invoke member function </a:t>
            </a:r>
            <a:r>
              <a:rPr lang="en-US" sz="3200" dirty="0" err="1" smtClean="0">
                <a:solidFill>
                  <a:srgbClr val="000000"/>
                </a:solidFill>
                <a:latin typeface="Consolas" panose="020B0609020204030204" pitchFamily="49" charset="0"/>
              </a:rPr>
              <a:t>toString</a:t>
            </a:r>
            <a:r>
              <a:rPr lang="en-US" sz="3200" dirty="0" smtClean="0">
                <a:solidFill>
                  <a:srgbClr val="000000"/>
                </a:solidFill>
              </a:rPr>
              <a:t> </a:t>
            </a:r>
            <a:r>
              <a:rPr lang="en-US" sz="3200" dirty="0">
                <a:solidFill>
                  <a:srgbClr val="000000"/>
                </a:solidFill>
              </a:rPr>
              <a:t>on that </a:t>
            </a:r>
            <a:r>
              <a:rPr lang="en-US" sz="3200" dirty="0" err="1" smtClean="0">
                <a:solidFill>
                  <a:srgbClr val="000000"/>
                </a:solidFill>
                <a:latin typeface="Consolas" panose="020B0609020204030204" pitchFamily="49" charset="0"/>
              </a:rPr>
              <a:t>BasePlusCommissionEmployee</a:t>
            </a:r>
            <a:r>
              <a:rPr lang="en-US" sz="3200" dirty="0" smtClean="0">
                <a:solidFill>
                  <a:srgbClr val="000000"/>
                </a:solidFill>
              </a:rPr>
              <a:t>.</a:t>
            </a:r>
            <a:endParaRPr lang="en-US" sz="3200" dirty="0">
              <a:solidFill>
                <a:srgbClr val="000000"/>
              </a:solidFill>
            </a:endParaRPr>
          </a:p>
          <a:p>
            <a:pPr lvl="1" eaLnBrk="1" hangingPunct="1">
              <a:lnSpc>
                <a:spcPct val="100000"/>
              </a:lnSpc>
              <a:defRPr/>
            </a:pPr>
            <a:r>
              <a:rPr lang="en-US" sz="2800" dirty="0">
                <a:solidFill>
                  <a:srgbClr val="000000"/>
                </a:solidFill>
              </a:rPr>
              <a:t>This invokes the version of </a:t>
            </a:r>
            <a:r>
              <a:rPr lang="en-US" sz="2800" dirty="0" err="1" smtClean="0">
                <a:solidFill>
                  <a:srgbClr val="000000"/>
                </a:solidFill>
                <a:latin typeface="Consolas" panose="020B0609020204030204" pitchFamily="49" charset="0"/>
              </a:rPr>
              <a:t>toString</a:t>
            </a:r>
            <a:r>
              <a:rPr lang="en-US" sz="2800" dirty="0" smtClean="0">
                <a:solidFill>
                  <a:srgbClr val="000000"/>
                </a:solidFill>
              </a:rPr>
              <a:t> </a:t>
            </a:r>
            <a:r>
              <a:rPr lang="en-US" sz="2800" dirty="0">
                <a:solidFill>
                  <a:srgbClr val="000000"/>
                </a:solidFill>
              </a:rPr>
              <a:t>defined in derived class </a:t>
            </a:r>
            <a:r>
              <a:rPr lang="en-US" sz="2800" dirty="0">
                <a:solidFill>
                  <a:srgbClr val="000000"/>
                </a:solidFill>
                <a:latin typeface="Consolas" panose="020B0609020204030204" pitchFamily="49" charset="0"/>
              </a:rPr>
              <a:t>BasePlusCommissionEmployee</a:t>
            </a:r>
            <a:r>
              <a:rPr lang="en-US" sz="2800" dirty="0">
                <a:solidFill>
                  <a:srgbClr val="000000"/>
                </a:solidFill>
              </a:rPr>
              <a:t>.</a:t>
            </a:r>
          </a:p>
        </p:txBody>
      </p:sp>
      <p:sp>
        <p:nvSpPr>
          <p:cNvPr id="3277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679256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lnSpc>
                <a:spcPct val="100000"/>
              </a:lnSpc>
              <a:spcAft>
                <a:spcPts val="0"/>
              </a:spcAft>
              <a:defRPr/>
            </a:pPr>
            <a:r>
              <a:rPr lang="en-US" dirty="0" smtClean="0">
                <a:solidFill>
                  <a:srgbClr val="59D9B3"/>
                </a:solidFill>
                <a:latin typeface="Arial"/>
              </a:rPr>
              <a:t>12.3.1 </a:t>
            </a:r>
            <a:r>
              <a:rPr lang="en-US" dirty="0" smtClean="0">
                <a:solidFill>
                  <a:srgbClr val="33B38C"/>
                </a:solidFill>
              </a:rPr>
              <a:t>Invoking Base-Class Functions from Derived-Class Objects (cont.)</a:t>
            </a:r>
          </a:p>
        </p:txBody>
      </p:sp>
      <p:sp>
        <p:nvSpPr>
          <p:cNvPr id="27651" name="Text Placeholder 2"/>
          <p:cNvSpPr>
            <a:spLocks noGrp="1"/>
          </p:cNvSpPr>
          <p:nvPr>
            <p:ph type="body" idx="1"/>
          </p:nvPr>
        </p:nvSpPr>
        <p:spPr>
          <a:xfrm>
            <a:off x="609599" y="1341438"/>
            <a:ext cx="10919883" cy="4525962"/>
          </a:xfrm>
        </p:spPr>
        <p:txBody>
          <a:bodyPr/>
          <a:lstStyle/>
          <a:p>
            <a:pPr marL="109537" indent="0">
              <a:lnSpc>
                <a:spcPct val="100000"/>
              </a:lnSpc>
              <a:buNone/>
              <a:defRPr/>
            </a:pPr>
            <a:r>
              <a:rPr lang="en-US" sz="2800" b="1" i="1" dirty="0">
                <a:solidFill>
                  <a:srgbClr val="000000"/>
                </a:solidFill>
              </a:rPr>
              <a:t>Aiming a Base-Class Pointer at a Derived-Class Object</a:t>
            </a:r>
          </a:p>
          <a:p>
            <a:pPr eaLnBrk="1" hangingPunct="1">
              <a:lnSpc>
                <a:spcPct val="100000"/>
              </a:lnSpc>
              <a:defRPr/>
            </a:pPr>
            <a:r>
              <a:rPr lang="en-US" sz="2800" dirty="0" smtClean="0">
                <a:solidFill>
                  <a:srgbClr val="000000"/>
                </a:solidFill>
              </a:rPr>
              <a:t>Line 42 assigns the address </a:t>
            </a:r>
            <a:r>
              <a:rPr lang="en-US" sz="2800" dirty="0">
                <a:solidFill>
                  <a:srgbClr val="000000"/>
                </a:solidFill>
              </a:rPr>
              <a:t>of derived-class object </a:t>
            </a:r>
            <a:r>
              <a:rPr lang="en-US" sz="2800" dirty="0" err="1" smtClean="0">
                <a:solidFill>
                  <a:srgbClr val="000000"/>
                </a:solidFill>
                <a:latin typeface="Consolas" panose="020B0609020204030204" pitchFamily="49" charset="0"/>
              </a:rPr>
              <a:t>basePlusCommissionEmployee</a:t>
            </a:r>
            <a:r>
              <a:rPr lang="en-US" sz="2800" dirty="0" smtClean="0">
                <a:solidFill>
                  <a:srgbClr val="000000"/>
                </a:solidFill>
              </a:rPr>
              <a:t> </a:t>
            </a:r>
            <a:r>
              <a:rPr lang="en-US" sz="2800" dirty="0">
                <a:solidFill>
                  <a:srgbClr val="000000"/>
                </a:solidFill>
              </a:rPr>
              <a:t>to base-class pointer </a:t>
            </a:r>
            <a:r>
              <a:rPr lang="en-US" sz="2800" dirty="0">
                <a:solidFill>
                  <a:srgbClr val="000000"/>
                </a:solidFill>
                <a:latin typeface="Consolas" panose="020B0609020204030204" pitchFamily="49" charset="0"/>
              </a:rPr>
              <a:t>commissionEmployeePtr</a:t>
            </a:r>
            <a:r>
              <a:rPr lang="en-US" sz="2800" dirty="0">
                <a:solidFill>
                  <a:srgbClr val="000000"/>
                </a:solidFill>
              </a:rPr>
              <a:t>, which line </a:t>
            </a:r>
            <a:r>
              <a:rPr lang="en-US" sz="2800" dirty="0" smtClean="0">
                <a:solidFill>
                  <a:srgbClr val="000000"/>
                </a:solidFill>
              </a:rPr>
              <a:t>46uses </a:t>
            </a:r>
            <a:r>
              <a:rPr lang="en-US" sz="2800" dirty="0">
                <a:solidFill>
                  <a:srgbClr val="000000"/>
                </a:solidFill>
              </a:rPr>
              <a:t>to invoke </a:t>
            </a:r>
            <a:r>
              <a:rPr lang="en-US" sz="2800" dirty="0" err="1" smtClean="0">
                <a:solidFill>
                  <a:srgbClr val="000000"/>
                </a:solidFill>
                <a:latin typeface="Consolas" panose="020B0609020204030204" pitchFamily="49" charset="0"/>
              </a:rPr>
              <a:t>toString</a:t>
            </a:r>
            <a:r>
              <a:rPr lang="en-US" sz="2800" dirty="0" smtClean="0">
                <a:solidFill>
                  <a:srgbClr val="000000"/>
                </a:solidFill>
              </a:rPr>
              <a:t>.</a:t>
            </a:r>
            <a:endParaRPr lang="en-US" sz="2800" dirty="0">
              <a:solidFill>
                <a:srgbClr val="000000"/>
              </a:solidFill>
            </a:endParaRPr>
          </a:p>
          <a:p>
            <a:pPr lvl="1" eaLnBrk="1" hangingPunct="1">
              <a:lnSpc>
                <a:spcPct val="100000"/>
              </a:lnSpc>
              <a:defRPr/>
            </a:pPr>
            <a:r>
              <a:rPr lang="en-US" sz="2800" dirty="0" smtClean="0">
                <a:solidFill>
                  <a:srgbClr val="000000"/>
                </a:solidFill>
              </a:rPr>
              <a:t>“</a:t>
            </a:r>
            <a:r>
              <a:rPr lang="en-US" sz="2800" dirty="0">
                <a:solidFill>
                  <a:srgbClr val="000000"/>
                </a:solidFill>
              </a:rPr>
              <a:t>crossover” </a:t>
            </a:r>
            <a:r>
              <a:rPr lang="en-US" sz="2800" dirty="0" smtClean="0">
                <a:solidFill>
                  <a:srgbClr val="000000"/>
                </a:solidFill>
              </a:rPr>
              <a:t>allowed </a:t>
            </a:r>
            <a:r>
              <a:rPr lang="en-US" sz="2800" dirty="0">
                <a:solidFill>
                  <a:srgbClr val="000000"/>
                </a:solidFill>
              </a:rPr>
              <a:t>because </a:t>
            </a:r>
            <a:r>
              <a:rPr lang="en-US" sz="2800" dirty="0" smtClean="0">
                <a:solidFill>
                  <a:srgbClr val="000000"/>
                </a:solidFill>
              </a:rPr>
              <a:t>of the </a:t>
            </a:r>
            <a:r>
              <a:rPr lang="en-US" sz="2800" i="1" dirty="0" smtClean="0">
                <a:solidFill>
                  <a:srgbClr val="000000"/>
                </a:solidFill>
              </a:rPr>
              <a:t>is </a:t>
            </a:r>
            <a:r>
              <a:rPr lang="en-US" sz="2800" i="1" dirty="0">
                <a:solidFill>
                  <a:srgbClr val="000000"/>
                </a:solidFill>
              </a:rPr>
              <a:t>an </a:t>
            </a:r>
            <a:r>
              <a:rPr lang="en-US" sz="2800" dirty="0" smtClean="0">
                <a:solidFill>
                  <a:srgbClr val="000000"/>
                </a:solidFill>
              </a:rPr>
              <a:t>relationship</a:t>
            </a:r>
            <a:endParaRPr lang="en-US" sz="2800" dirty="0">
              <a:solidFill>
                <a:srgbClr val="000000"/>
              </a:solidFill>
            </a:endParaRPr>
          </a:p>
          <a:p>
            <a:pPr lvl="1" eaLnBrk="1" hangingPunct="1">
              <a:lnSpc>
                <a:spcPct val="100000"/>
              </a:lnSpc>
              <a:defRPr/>
            </a:pPr>
            <a:r>
              <a:rPr lang="en-US" sz="2800" i="1" dirty="0" smtClean="0">
                <a:solidFill>
                  <a:srgbClr val="000000"/>
                </a:solidFill>
              </a:rPr>
              <a:t>base </a:t>
            </a:r>
            <a:r>
              <a:rPr lang="en-US" sz="2800" i="1" dirty="0">
                <a:solidFill>
                  <a:srgbClr val="000000"/>
                </a:solidFill>
              </a:rPr>
              <a:t>class </a:t>
            </a:r>
            <a:r>
              <a:rPr lang="en-US" sz="2800" dirty="0" err="1">
                <a:solidFill>
                  <a:srgbClr val="000000"/>
                </a:solidFill>
                <a:latin typeface="Consolas" panose="020B0609020204030204" pitchFamily="49" charset="0"/>
              </a:rPr>
              <a:t>CommissionEmployee</a:t>
            </a:r>
            <a:r>
              <a:rPr lang="en-US" sz="2800" dirty="0" err="1">
                <a:solidFill>
                  <a:srgbClr val="000000"/>
                </a:solidFill>
              </a:rPr>
              <a:t>’s</a:t>
            </a:r>
            <a:r>
              <a:rPr lang="en-US" sz="2800" dirty="0">
                <a:solidFill>
                  <a:srgbClr val="000000"/>
                </a:solidFill>
              </a:rPr>
              <a:t> </a:t>
            </a:r>
            <a:r>
              <a:rPr lang="en-US" sz="2800" dirty="0" err="1" smtClean="0">
                <a:solidFill>
                  <a:srgbClr val="000000"/>
                </a:solidFill>
                <a:latin typeface="Consolas" panose="020B0609020204030204" pitchFamily="49" charset="0"/>
              </a:rPr>
              <a:t>toString</a:t>
            </a:r>
            <a:r>
              <a:rPr lang="en-US" sz="2800" dirty="0" smtClean="0">
                <a:solidFill>
                  <a:srgbClr val="000000"/>
                </a:solidFill>
              </a:rPr>
              <a:t> </a:t>
            </a:r>
            <a:r>
              <a:rPr lang="en-US" sz="2800" dirty="0">
                <a:solidFill>
                  <a:srgbClr val="000000"/>
                </a:solidFill>
              </a:rPr>
              <a:t>member function is invoked (rather than </a:t>
            </a:r>
            <a:r>
              <a:rPr lang="en-US" sz="2800" dirty="0" err="1">
                <a:solidFill>
                  <a:srgbClr val="000000"/>
                </a:solidFill>
                <a:latin typeface="Consolas" panose="020B0609020204030204" pitchFamily="49" charset="0"/>
              </a:rPr>
              <a:t>BasePlusCommissionEmployee</a:t>
            </a:r>
            <a:r>
              <a:rPr lang="en-US" sz="2800" dirty="0" err="1">
                <a:solidFill>
                  <a:srgbClr val="000000"/>
                </a:solidFill>
              </a:rPr>
              <a:t>’s</a:t>
            </a:r>
            <a:r>
              <a:rPr lang="en-US" sz="2800" dirty="0">
                <a:solidFill>
                  <a:srgbClr val="000000"/>
                </a:solidFill>
              </a:rPr>
              <a:t> </a:t>
            </a:r>
            <a:r>
              <a:rPr lang="en-US" sz="2800" dirty="0" err="1" smtClean="0">
                <a:solidFill>
                  <a:srgbClr val="000000"/>
                </a:solidFill>
                <a:latin typeface="Consolas" panose="020B0609020204030204" pitchFamily="49" charset="0"/>
              </a:rPr>
              <a:t>toString</a:t>
            </a:r>
            <a:r>
              <a:rPr lang="en-US" sz="2800" dirty="0" smtClean="0">
                <a:solidFill>
                  <a:srgbClr val="000000"/>
                </a:solidFill>
              </a:rPr>
              <a:t> </a:t>
            </a:r>
            <a:r>
              <a:rPr lang="en-US" sz="2800" dirty="0">
                <a:solidFill>
                  <a:srgbClr val="000000"/>
                </a:solidFill>
              </a:rPr>
              <a:t>function).</a:t>
            </a:r>
          </a:p>
          <a:p>
            <a:pPr eaLnBrk="1" hangingPunct="1">
              <a:lnSpc>
                <a:spcPct val="100000"/>
              </a:lnSpc>
              <a:defRPr/>
            </a:pPr>
            <a:r>
              <a:rPr lang="en-US" sz="2800" i="1" dirty="0" smtClean="0">
                <a:solidFill>
                  <a:srgbClr val="000000"/>
                </a:solidFill>
              </a:rPr>
              <a:t>The </a:t>
            </a:r>
            <a:r>
              <a:rPr lang="en-US" sz="2800" i="1" dirty="0">
                <a:solidFill>
                  <a:srgbClr val="000000"/>
                </a:solidFill>
              </a:rPr>
              <a:t>invoked functionality depends on the type of the pointer (or reference) used to invoke the function, not the type of the object for which the member function is called. </a:t>
            </a:r>
          </a:p>
        </p:txBody>
      </p:sp>
      <p:sp>
        <p:nvSpPr>
          <p:cNvPr id="3379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989105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lnSpc>
                <a:spcPct val="100000"/>
              </a:lnSpc>
              <a:spcAft>
                <a:spcPts val="0"/>
              </a:spcAft>
              <a:defRPr/>
            </a:pPr>
            <a:r>
              <a:rPr lang="en-US" dirty="0" smtClean="0">
                <a:solidFill>
                  <a:srgbClr val="59D9B3"/>
                </a:solidFill>
                <a:latin typeface="Arial"/>
              </a:rPr>
              <a:t>12.3.2 </a:t>
            </a:r>
            <a:r>
              <a:rPr lang="en-US" dirty="0" smtClean="0">
                <a:solidFill>
                  <a:srgbClr val="33B38C"/>
                </a:solidFill>
              </a:rPr>
              <a:t>Aiming Derived-Class Pointers at Base-Class Objects</a:t>
            </a:r>
          </a:p>
        </p:txBody>
      </p:sp>
      <p:sp>
        <p:nvSpPr>
          <p:cNvPr id="29699" name="Text Placeholder 2"/>
          <p:cNvSpPr>
            <a:spLocks noGrp="1"/>
          </p:cNvSpPr>
          <p:nvPr>
            <p:ph type="body" idx="1"/>
          </p:nvPr>
        </p:nvSpPr>
        <p:spPr/>
        <p:txBody>
          <a:bodyPr/>
          <a:lstStyle/>
          <a:p>
            <a:pPr eaLnBrk="1" hangingPunct="1">
              <a:lnSpc>
                <a:spcPct val="100000"/>
              </a:lnSpc>
            </a:pPr>
            <a:r>
              <a:rPr lang="en-US" altLang="en-US" sz="3200" dirty="0" smtClean="0">
                <a:solidFill>
                  <a:srgbClr val="000000"/>
                </a:solidFill>
              </a:rPr>
              <a:t>In Fig. 12.2, we </a:t>
            </a:r>
            <a:r>
              <a:rPr lang="en-US" altLang="en-US" sz="3200" dirty="0" smtClean="0">
                <a:solidFill>
                  <a:srgbClr val="000000"/>
                </a:solidFill>
              </a:rPr>
              <a:t>attempt to aim </a:t>
            </a:r>
            <a:r>
              <a:rPr lang="en-US" altLang="en-US" sz="3200" dirty="0" smtClean="0">
                <a:solidFill>
                  <a:srgbClr val="000000"/>
                </a:solidFill>
              </a:rPr>
              <a:t>a derived-class pointer at a base-class object.</a:t>
            </a:r>
          </a:p>
          <a:p>
            <a:pPr eaLnBrk="1" hangingPunct="1">
              <a:lnSpc>
                <a:spcPct val="100000"/>
              </a:lnSpc>
            </a:pPr>
            <a:r>
              <a:rPr lang="en-US" altLang="en-US" sz="3200" dirty="0" smtClean="0">
                <a:solidFill>
                  <a:srgbClr val="000000"/>
                </a:solidFill>
              </a:rPr>
              <a:t>C</a:t>
            </a:r>
            <a:r>
              <a:rPr lang="en-US" altLang="en-US" sz="3200" dirty="0" smtClean="0">
                <a:solidFill>
                  <a:srgbClr val="000000"/>
                </a:solidFill>
              </a:rPr>
              <a:t>++ compiler generates an error. </a:t>
            </a:r>
          </a:p>
          <a:p>
            <a:pPr eaLnBrk="1" hangingPunct="1">
              <a:lnSpc>
                <a:spcPct val="100000"/>
              </a:lnSpc>
            </a:pPr>
            <a:r>
              <a:rPr lang="en-US" altLang="en-US" sz="3200" dirty="0" smtClean="0">
                <a:solidFill>
                  <a:srgbClr val="000000"/>
                </a:solidFill>
              </a:rPr>
              <a:t>The compiler prevents this assignment, because a </a:t>
            </a:r>
            <a:r>
              <a:rPr lang="en-US" altLang="en-US" sz="3200" dirty="0" err="1" smtClean="0">
                <a:solidFill>
                  <a:srgbClr val="000000"/>
                </a:solidFill>
                <a:latin typeface="Consolas" panose="020B0609020204030204" pitchFamily="49" charset="0"/>
              </a:rPr>
              <a:t>CommissionEmployee</a:t>
            </a:r>
            <a:r>
              <a:rPr lang="en-US" altLang="en-US" sz="3200" dirty="0" smtClean="0">
                <a:solidFill>
                  <a:srgbClr val="000000"/>
                </a:solidFill>
              </a:rPr>
              <a:t> is </a:t>
            </a:r>
            <a:r>
              <a:rPr lang="en-US" altLang="en-US" sz="3200" i="1" dirty="0" smtClean="0">
                <a:solidFill>
                  <a:srgbClr val="000000"/>
                </a:solidFill>
              </a:rPr>
              <a:t>not</a:t>
            </a:r>
            <a:r>
              <a:rPr lang="en-US" altLang="en-US" sz="3200" dirty="0" smtClean="0">
                <a:solidFill>
                  <a:srgbClr val="000000"/>
                </a:solidFill>
              </a:rPr>
              <a:t> a </a:t>
            </a:r>
            <a:r>
              <a:rPr lang="en-US" altLang="en-US" sz="3200" dirty="0" err="1" smtClean="0">
                <a:solidFill>
                  <a:srgbClr val="000000"/>
                </a:solidFill>
                <a:latin typeface="Consolas" panose="020B0609020204030204" pitchFamily="49" charset="0"/>
              </a:rPr>
              <a:t>BasePlusCommissionEmployee</a:t>
            </a:r>
            <a:r>
              <a:rPr lang="en-US" altLang="en-US" sz="3200" dirty="0" smtClean="0">
                <a:solidFill>
                  <a:srgbClr val="000000"/>
                </a:solidFill>
              </a:rPr>
              <a:t>.</a:t>
            </a:r>
          </a:p>
        </p:txBody>
      </p:sp>
      <p:sp>
        <p:nvSpPr>
          <p:cNvPr id="3994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929456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0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288"/>
            <a:ext cx="12192000" cy="682783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183447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1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03275" y="0"/>
            <a:ext cx="1058545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4161733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lnSpc>
                <a:spcPct val="100000"/>
              </a:lnSpc>
              <a:spcAft>
                <a:spcPts val="0"/>
              </a:spcAft>
              <a:defRPr/>
            </a:pPr>
            <a:r>
              <a:rPr lang="en-US" dirty="0" smtClean="0">
                <a:solidFill>
                  <a:srgbClr val="59D9B3"/>
                </a:solidFill>
                <a:latin typeface="Arial"/>
              </a:rPr>
              <a:t>12.3.3 </a:t>
            </a:r>
            <a:r>
              <a:rPr lang="en-US" dirty="0" smtClean="0">
                <a:solidFill>
                  <a:srgbClr val="33B38C"/>
                </a:solidFill>
              </a:rPr>
              <a:t>Derived-Class Member-Function Calls via Base-Class Pointers</a:t>
            </a:r>
          </a:p>
        </p:txBody>
      </p:sp>
      <p:sp>
        <p:nvSpPr>
          <p:cNvPr id="31747" name="Text Placeholder 2"/>
          <p:cNvSpPr>
            <a:spLocks noGrp="1"/>
          </p:cNvSpPr>
          <p:nvPr>
            <p:ph type="body" idx="1"/>
          </p:nvPr>
        </p:nvSpPr>
        <p:spPr/>
        <p:txBody>
          <a:bodyPr/>
          <a:lstStyle/>
          <a:p>
            <a:pPr eaLnBrk="1" hangingPunct="1">
              <a:lnSpc>
                <a:spcPct val="100000"/>
              </a:lnSpc>
            </a:pPr>
            <a:r>
              <a:rPr lang="en-US" altLang="en-US" sz="3200" dirty="0" smtClean="0">
                <a:solidFill>
                  <a:srgbClr val="000000"/>
                </a:solidFill>
              </a:rPr>
              <a:t>Off a base-class pointer, the compiler allows us to invoke </a:t>
            </a:r>
            <a:r>
              <a:rPr lang="en-US" altLang="en-US" sz="3200" i="1" dirty="0" smtClean="0">
                <a:solidFill>
                  <a:srgbClr val="000000"/>
                </a:solidFill>
              </a:rPr>
              <a:t>only</a:t>
            </a:r>
            <a:r>
              <a:rPr lang="en-US" altLang="en-US" sz="3200" dirty="0" smtClean="0">
                <a:solidFill>
                  <a:srgbClr val="000000"/>
                </a:solidFill>
              </a:rPr>
              <a:t> base-class member functions.</a:t>
            </a:r>
          </a:p>
          <a:p>
            <a:pPr eaLnBrk="1" hangingPunct="1">
              <a:lnSpc>
                <a:spcPct val="100000"/>
              </a:lnSpc>
            </a:pPr>
            <a:r>
              <a:rPr lang="en-US" altLang="en-US" sz="3200" dirty="0" smtClean="0">
                <a:solidFill>
                  <a:srgbClr val="000000"/>
                </a:solidFill>
              </a:rPr>
              <a:t>If a base-class pointer is aimed at a derived-class object, and an attempt is made to access a </a:t>
            </a:r>
            <a:r>
              <a:rPr lang="en-US" altLang="en-US" sz="3200" i="1" dirty="0" smtClean="0">
                <a:solidFill>
                  <a:srgbClr val="000000"/>
                </a:solidFill>
              </a:rPr>
              <a:t>derived-class-only</a:t>
            </a:r>
            <a:r>
              <a:rPr lang="en-US" altLang="en-US" sz="3200" dirty="0" smtClean="0">
                <a:solidFill>
                  <a:srgbClr val="000000"/>
                </a:solidFill>
              </a:rPr>
              <a:t> </a:t>
            </a:r>
            <a:r>
              <a:rPr lang="en-US" altLang="en-US" sz="3200" i="1" dirty="0" smtClean="0">
                <a:solidFill>
                  <a:srgbClr val="000000"/>
                </a:solidFill>
              </a:rPr>
              <a:t>member function</a:t>
            </a:r>
            <a:r>
              <a:rPr lang="en-US" altLang="en-US" sz="3200" dirty="0" smtClean="0">
                <a:solidFill>
                  <a:srgbClr val="000000"/>
                </a:solidFill>
              </a:rPr>
              <a:t>, a compilation error will occur.</a:t>
            </a:r>
          </a:p>
          <a:p>
            <a:r>
              <a:rPr lang="en-US" altLang="en-US" sz="3200" dirty="0" smtClean="0">
                <a:solidFill>
                  <a:srgbClr val="000000"/>
                </a:solidFill>
              </a:rPr>
              <a:t>Figure 12.3 </a:t>
            </a:r>
            <a:r>
              <a:rPr lang="en-US" altLang="en-US" sz="3200" dirty="0">
                <a:solidFill>
                  <a:srgbClr val="000000"/>
                </a:solidFill>
              </a:rPr>
              <a:t>shows the consequences of attempting to invoke a derived-class-only member function off a base-class pointer.</a:t>
            </a:r>
            <a:endParaRPr lang="en-US" altLang="en-US" sz="3200" dirty="0" smtClean="0">
              <a:solidFill>
                <a:srgbClr val="000000"/>
              </a:solidFill>
            </a:endParaRPr>
          </a:p>
        </p:txBody>
      </p:sp>
      <p:sp>
        <p:nvSpPr>
          <p:cNvPr id="4301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866662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1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27138" y="0"/>
            <a:ext cx="9736137"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160317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1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3825" y="0"/>
            <a:ext cx="11942763"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784127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lnSpc>
                <a:spcPct val="100000"/>
              </a:lnSpc>
              <a:spcAft>
                <a:spcPts val="0"/>
              </a:spcAft>
              <a:defRPr/>
            </a:pPr>
            <a:r>
              <a:rPr lang="en-US" dirty="0" smtClean="0">
                <a:solidFill>
                  <a:srgbClr val="59D9B3"/>
                </a:solidFill>
                <a:latin typeface="Arial"/>
              </a:rPr>
              <a:t>12.3.3 </a:t>
            </a:r>
            <a:r>
              <a:rPr lang="en-US" dirty="0" smtClean="0">
                <a:solidFill>
                  <a:srgbClr val="33B38C"/>
                </a:solidFill>
              </a:rPr>
              <a:t>Derived-Class Member-Function Calls via Base-Class Pointers (cont.)</a:t>
            </a:r>
          </a:p>
        </p:txBody>
      </p:sp>
      <p:sp>
        <p:nvSpPr>
          <p:cNvPr id="3" name="Text Placeholder 2"/>
          <p:cNvSpPr>
            <a:spLocks noGrp="1"/>
          </p:cNvSpPr>
          <p:nvPr>
            <p:ph type="body" idx="1"/>
          </p:nvPr>
        </p:nvSpPr>
        <p:spPr/>
        <p:txBody>
          <a:bodyPr>
            <a:normAutofit/>
          </a:bodyPr>
          <a:lstStyle/>
          <a:p>
            <a:pPr marL="109537" indent="0">
              <a:lnSpc>
                <a:spcPct val="100000"/>
              </a:lnSpc>
              <a:buNone/>
              <a:defRPr/>
            </a:pPr>
            <a:r>
              <a:rPr lang="en-US" b="1" i="1" dirty="0" smtClean="0">
                <a:solidFill>
                  <a:srgbClr val="000000"/>
                </a:solidFill>
              </a:rPr>
              <a:t>Downcasting</a:t>
            </a:r>
          </a:p>
          <a:p>
            <a:pPr eaLnBrk="1" hangingPunct="1">
              <a:lnSpc>
                <a:spcPct val="100000"/>
              </a:lnSpc>
              <a:defRPr/>
            </a:pPr>
            <a:r>
              <a:rPr lang="en-US" dirty="0" smtClean="0">
                <a:solidFill>
                  <a:srgbClr val="000000"/>
                </a:solidFill>
              </a:rPr>
              <a:t>The compiler will allow access to derived-class-only members from a base-class pointer that is aimed at a derived-class object </a:t>
            </a:r>
            <a:r>
              <a:rPr lang="en-US" i="1" dirty="0" smtClean="0">
                <a:solidFill>
                  <a:srgbClr val="000000"/>
                </a:solidFill>
              </a:rPr>
              <a:t>if </a:t>
            </a:r>
            <a:r>
              <a:rPr lang="en-US" dirty="0" smtClean="0">
                <a:solidFill>
                  <a:srgbClr val="000000"/>
                </a:solidFill>
              </a:rPr>
              <a:t>we explicitly cast the base-class pointer to a derived-class pointer—known as </a:t>
            </a:r>
            <a:r>
              <a:rPr lang="en-US" dirty="0" smtClean="0">
                <a:solidFill>
                  <a:srgbClr val="0000FF"/>
                </a:solidFill>
              </a:rPr>
              <a:t>downcasting</a:t>
            </a:r>
            <a:r>
              <a:rPr lang="en-US" i="1" dirty="0" smtClean="0">
                <a:solidFill>
                  <a:srgbClr val="000000"/>
                </a:solidFill>
              </a:rPr>
              <a:t>.</a:t>
            </a:r>
          </a:p>
          <a:p>
            <a:pPr eaLnBrk="1" hangingPunct="1">
              <a:lnSpc>
                <a:spcPct val="100000"/>
              </a:lnSpc>
              <a:defRPr/>
            </a:pPr>
            <a:r>
              <a:rPr lang="en-US" dirty="0" smtClean="0">
                <a:solidFill>
                  <a:srgbClr val="000000"/>
                </a:solidFill>
              </a:rPr>
              <a:t>Downcasting allows a derived-class-specific operation on a derived-class object pointed to by a base-class pointer.</a:t>
            </a:r>
          </a:p>
          <a:p>
            <a:pPr eaLnBrk="1" hangingPunct="1">
              <a:lnSpc>
                <a:spcPct val="100000"/>
              </a:lnSpc>
              <a:defRPr/>
            </a:pPr>
            <a:r>
              <a:rPr lang="en-US" dirty="0" smtClean="0">
                <a:solidFill>
                  <a:srgbClr val="000000"/>
                </a:solidFill>
              </a:rPr>
              <a:t>After a downcast, the program </a:t>
            </a:r>
            <a:r>
              <a:rPr lang="en-US" i="1" dirty="0" smtClean="0">
                <a:solidFill>
                  <a:srgbClr val="000000"/>
                </a:solidFill>
              </a:rPr>
              <a:t>can</a:t>
            </a:r>
            <a:r>
              <a:rPr lang="en-US" dirty="0" smtClean="0">
                <a:solidFill>
                  <a:srgbClr val="000000"/>
                </a:solidFill>
              </a:rPr>
              <a:t> invoke derived-class functions that are not in the base class.</a:t>
            </a:r>
          </a:p>
          <a:p>
            <a:pPr eaLnBrk="1" hangingPunct="1">
              <a:lnSpc>
                <a:spcPct val="100000"/>
              </a:lnSpc>
              <a:defRPr/>
            </a:pPr>
            <a:r>
              <a:rPr lang="en-US" dirty="0" smtClean="0">
                <a:solidFill>
                  <a:srgbClr val="000000"/>
                </a:solidFill>
              </a:rPr>
              <a:t>Section 12.8 demonstrates how to </a:t>
            </a:r>
            <a:r>
              <a:rPr lang="en-US" i="1" dirty="0" smtClean="0">
                <a:solidFill>
                  <a:srgbClr val="000000"/>
                </a:solidFill>
              </a:rPr>
              <a:t>safely</a:t>
            </a:r>
            <a:r>
              <a:rPr lang="en-US" dirty="0" smtClean="0">
                <a:solidFill>
                  <a:srgbClr val="000000"/>
                </a:solidFill>
              </a:rPr>
              <a:t> use downcasting.</a:t>
            </a:r>
          </a:p>
        </p:txBody>
      </p:sp>
      <p:sp>
        <p:nvSpPr>
          <p:cNvPr id="4710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4095269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lnSpc>
                <a:spcPct val="100000"/>
              </a:lnSpc>
              <a:spcAft>
                <a:spcPts val="0"/>
              </a:spcAft>
              <a:defRPr/>
            </a:pPr>
            <a:r>
              <a:rPr lang="en-US" dirty="0" smtClean="0">
                <a:solidFill>
                  <a:srgbClr val="24B5A1"/>
                </a:solidFill>
                <a:latin typeface="Arial"/>
              </a:rPr>
              <a:t>12.4.1</a:t>
            </a:r>
            <a:r>
              <a:rPr lang="en-US" dirty="0">
                <a:solidFill>
                  <a:srgbClr val="24B5A1"/>
                </a:solidFill>
                <a:latin typeface="Arial"/>
              </a:rPr>
              <a:t>  </a:t>
            </a:r>
            <a:r>
              <a:rPr lang="en-US" dirty="0">
                <a:solidFill>
                  <a:srgbClr val="3380E6"/>
                </a:solidFill>
                <a:latin typeface="Arial"/>
              </a:rPr>
              <a:t>Why </a:t>
            </a:r>
            <a:r>
              <a:rPr lang="en-US" dirty="0">
                <a:solidFill>
                  <a:srgbClr val="3380E6"/>
                </a:solidFill>
                <a:latin typeface="Consolas" panose="020B0609020204030204" pitchFamily="49" charset="0"/>
              </a:rPr>
              <a:t>virtual</a:t>
            </a:r>
            <a:r>
              <a:rPr lang="en-US" dirty="0">
                <a:solidFill>
                  <a:srgbClr val="3380E6"/>
                </a:solidFill>
                <a:latin typeface="Arial"/>
              </a:rPr>
              <a:t> Functions Are Useful</a:t>
            </a:r>
            <a:endParaRPr lang="en-US" dirty="0" smtClean="0">
              <a:solidFill>
                <a:srgbClr val="33B38C"/>
              </a:solidFill>
            </a:endParaRPr>
          </a:p>
        </p:txBody>
      </p:sp>
      <p:sp>
        <p:nvSpPr>
          <p:cNvPr id="36867" name="Text Placeholder 2"/>
          <p:cNvSpPr>
            <a:spLocks noGrp="1"/>
          </p:cNvSpPr>
          <p:nvPr>
            <p:ph type="body" idx="1"/>
          </p:nvPr>
        </p:nvSpPr>
        <p:spPr/>
        <p:txBody>
          <a:bodyPr/>
          <a:lstStyle/>
          <a:p>
            <a:pPr eaLnBrk="1" hangingPunct="1">
              <a:lnSpc>
                <a:spcPct val="100000"/>
              </a:lnSpc>
              <a:defRPr/>
            </a:pPr>
            <a:r>
              <a:rPr lang="en-US" sz="2800" dirty="0" smtClean="0">
                <a:solidFill>
                  <a:srgbClr val="000000"/>
                </a:solidFill>
              </a:rPr>
              <a:t>Suppose </a:t>
            </a:r>
            <a:r>
              <a:rPr lang="en-US" sz="2800" dirty="0">
                <a:solidFill>
                  <a:srgbClr val="000000"/>
                </a:solidFill>
              </a:rPr>
              <a:t>that shape classes such as </a:t>
            </a:r>
            <a:r>
              <a:rPr lang="en-US" sz="2800" dirty="0">
                <a:solidFill>
                  <a:srgbClr val="000000"/>
                </a:solidFill>
                <a:latin typeface="Consolas" panose="020B0609020204030204" pitchFamily="49" charset="0"/>
              </a:rPr>
              <a:t>Circle</a:t>
            </a:r>
            <a:r>
              <a:rPr lang="en-US" sz="2800" dirty="0">
                <a:solidFill>
                  <a:srgbClr val="000000"/>
                </a:solidFill>
              </a:rPr>
              <a:t>, </a:t>
            </a:r>
            <a:r>
              <a:rPr lang="en-US" sz="2800" dirty="0">
                <a:solidFill>
                  <a:srgbClr val="000000"/>
                </a:solidFill>
                <a:latin typeface="Consolas" panose="020B0609020204030204" pitchFamily="49" charset="0"/>
              </a:rPr>
              <a:t>Triangle</a:t>
            </a:r>
            <a:r>
              <a:rPr lang="en-US" sz="2800" dirty="0">
                <a:solidFill>
                  <a:srgbClr val="000000"/>
                </a:solidFill>
              </a:rPr>
              <a:t>, </a:t>
            </a:r>
            <a:r>
              <a:rPr lang="en-US" sz="2800" dirty="0">
                <a:solidFill>
                  <a:srgbClr val="000000"/>
                </a:solidFill>
                <a:latin typeface="Consolas" panose="020B0609020204030204" pitchFamily="49" charset="0"/>
              </a:rPr>
              <a:t>Rectangle</a:t>
            </a:r>
            <a:r>
              <a:rPr lang="en-US" sz="2800" dirty="0">
                <a:solidFill>
                  <a:srgbClr val="000000"/>
                </a:solidFill>
              </a:rPr>
              <a:t> and </a:t>
            </a:r>
            <a:r>
              <a:rPr lang="en-US" sz="2800" dirty="0">
                <a:solidFill>
                  <a:srgbClr val="000000"/>
                </a:solidFill>
                <a:latin typeface="Consolas" panose="020B0609020204030204" pitchFamily="49" charset="0"/>
              </a:rPr>
              <a:t>Square</a:t>
            </a:r>
            <a:r>
              <a:rPr lang="en-US" sz="2800" dirty="0">
                <a:solidFill>
                  <a:srgbClr val="000000"/>
                </a:solidFill>
              </a:rPr>
              <a:t> are all derived from base class </a:t>
            </a:r>
            <a:r>
              <a:rPr lang="en-US" sz="2800" dirty="0">
                <a:solidFill>
                  <a:srgbClr val="000000"/>
                </a:solidFill>
                <a:latin typeface="Consolas" panose="020B0609020204030204" pitchFamily="49" charset="0"/>
              </a:rPr>
              <a:t>Shape</a:t>
            </a:r>
            <a:r>
              <a:rPr lang="en-US" sz="2800" dirty="0">
                <a:solidFill>
                  <a:srgbClr val="000000"/>
                </a:solidFill>
              </a:rPr>
              <a:t>.</a:t>
            </a:r>
          </a:p>
          <a:p>
            <a:pPr lvl="1" eaLnBrk="1" hangingPunct="1">
              <a:lnSpc>
                <a:spcPct val="100000"/>
              </a:lnSpc>
              <a:defRPr/>
            </a:pPr>
            <a:r>
              <a:rPr lang="en-US" sz="2400" dirty="0">
                <a:solidFill>
                  <a:srgbClr val="000000"/>
                </a:solidFill>
              </a:rPr>
              <a:t>Each of these classes might be endowed with the ability to </a:t>
            </a:r>
            <a:r>
              <a:rPr lang="en-US" sz="2400" i="1" dirty="0">
                <a:solidFill>
                  <a:srgbClr val="000000"/>
                </a:solidFill>
              </a:rPr>
              <a:t>draw itself </a:t>
            </a:r>
            <a:r>
              <a:rPr lang="en-US" sz="2400" dirty="0">
                <a:solidFill>
                  <a:srgbClr val="000000"/>
                </a:solidFill>
              </a:rPr>
              <a:t>via a member function </a:t>
            </a:r>
            <a:r>
              <a:rPr lang="en-US" sz="2400" dirty="0">
                <a:solidFill>
                  <a:srgbClr val="000000"/>
                </a:solidFill>
                <a:latin typeface="Consolas" panose="020B0609020204030204" pitchFamily="49" charset="0"/>
              </a:rPr>
              <a:t>draw</a:t>
            </a:r>
            <a:r>
              <a:rPr lang="en-US" sz="2400" dirty="0">
                <a:solidFill>
                  <a:srgbClr val="000000"/>
                </a:solidFill>
              </a:rPr>
              <a:t>, but the function for each shape is quite different.</a:t>
            </a:r>
          </a:p>
          <a:p>
            <a:pPr lvl="1" eaLnBrk="1" hangingPunct="1">
              <a:lnSpc>
                <a:spcPct val="100000"/>
              </a:lnSpc>
              <a:defRPr/>
            </a:pPr>
            <a:r>
              <a:rPr lang="en-US" sz="2400" dirty="0">
                <a:solidFill>
                  <a:srgbClr val="000000"/>
                </a:solidFill>
              </a:rPr>
              <a:t>In a program that draws a set of shapes, it would be useful to be able to treat all the shapes generally as objects of the base class </a:t>
            </a:r>
            <a:r>
              <a:rPr lang="en-US" sz="2400" dirty="0">
                <a:solidFill>
                  <a:srgbClr val="000000"/>
                </a:solidFill>
                <a:latin typeface="Consolas" panose="020B0609020204030204" pitchFamily="49" charset="0"/>
              </a:rPr>
              <a:t>Shape</a:t>
            </a:r>
            <a:r>
              <a:rPr lang="en-US" sz="2400" dirty="0">
                <a:solidFill>
                  <a:srgbClr val="000000"/>
                </a:solidFill>
              </a:rPr>
              <a:t>.</a:t>
            </a:r>
          </a:p>
          <a:p>
            <a:pPr lvl="1" eaLnBrk="1" hangingPunct="1">
              <a:lnSpc>
                <a:spcPct val="100000"/>
              </a:lnSpc>
              <a:defRPr/>
            </a:pPr>
            <a:r>
              <a:rPr lang="en-US" sz="2400" dirty="0">
                <a:solidFill>
                  <a:srgbClr val="000000"/>
                </a:solidFill>
              </a:rPr>
              <a:t>To draw any shape, we could simply use a base-class </a:t>
            </a:r>
            <a:r>
              <a:rPr lang="en-US" sz="2400" dirty="0">
                <a:solidFill>
                  <a:srgbClr val="000000"/>
                </a:solidFill>
                <a:latin typeface="Consolas" panose="020B0609020204030204" pitchFamily="49" charset="0"/>
              </a:rPr>
              <a:t>Shape</a:t>
            </a:r>
            <a:r>
              <a:rPr lang="en-US" sz="2400" dirty="0">
                <a:solidFill>
                  <a:srgbClr val="000000"/>
                </a:solidFill>
              </a:rPr>
              <a:t> pointer to invoke function </a:t>
            </a:r>
            <a:r>
              <a:rPr lang="en-US" sz="2400" dirty="0">
                <a:solidFill>
                  <a:srgbClr val="000000"/>
                </a:solidFill>
                <a:latin typeface="Consolas" panose="020B0609020204030204" pitchFamily="49" charset="0"/>
              </a:rPr>
              <a:t>draw</a:t>
            </a:r>
            <a:r>
              <a:rPr lang="en-US" sz="2400" dirty="0">
                <a:solidFill>
                  <a:srgbClr val="000000"/>
                </a:solidFill>
              </a:rPr>
              <a:t> and let the program determine dynamically (i.e., at runtime) which derived-class </a:t>
            </a:r>
            <a:r>
              <a:rPr lang="en-US" sz="2400" dirty="0">
                <a:solidFill>
                  <a:srgbClr val="000000"/>
                </a:solidFill>
                <a:latin typeface="Consolas" panose="020B0609020204030204" pitchFamily="49" charset="0"/>
              </a:rPr>
              <a:t>draw</a:t>
            </a:r>
            <a:r>
              <a:rPr lang="en-US" sz="2400" dirty="0">
                <a:solidFill>
                  <a:srgbClr val="000000"/>
                </a:solidFill>
              </a:rPr>
              <a:t> function to use, based on the type of the object to which the base-class </a:t>
            </a:r>
            <a:r>
              <a:rPr lang="en-US" sz="2400" dirty="0">
                <a:solidFill>
                  <a:srgbClr val="000000"/>
                </a:solidFill>
                <a:latin typeface="Consolas" panose="020B0609020204030204" pitchFamily="49" charset="0"/>
              </a:rPr>
              <a:t>Shape</a:t>
            </a:r>
            <a:r>
              <a:rPr lang="en-US" sz="2400" dirty="0">
                <a:solidFill>
                  <a:srgbClr val="000000"/>
                </a:solidFill>
              </a:rPr>
              <a:t> pointer points at any given time.</a:t>
            </a:r>
          </a:p>
          <a:p>
            <a:pPr lvl="1" eaLnBrk="1" hangingPunct="1">
              <a:lnSpc>
                <a:spcPct val="100000"/>
              </a:lnSpc>
              <a:defRPr/>
            </a:pPr>
            <a:r>
              <a:rPr lang="en-US" sz="2400" dirty="0">
                <a:solidFill>
                  <a:srgbClr val="000000"/>
                </a:solidFill>
              </a:rPr>
              <a:t>This is </a:t>
            </a:r>
            <a:r>
              <a:rPr lang="en-US" sz="2400" i="1" dirty="0">
                <a:solidFill>
                  <a:srgbClr val="000000"/>
                </a:solidFill>
              </a:rPr>
              <a:t>polymorphic behavior</a:t>
            </a:r>
            <a:r>
              <a:rPr lang="en-US" sz="2400" dirty="0">
                <a:solidFill>
                  <a:srgbClr val="000000"/>
                </a:solidFill>
              </a:rPr>
              <a:t>.</a:t>
            </a:r>
          </a:p>
        </p:txBody>
      </p:sp>
      <p:sp>
        <p:nvSpPr>
          <p:cNvPr id="4915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458538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1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98600"/>
            <a:ext cx="12192000" cy="38592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0356100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lnSpc>
                <a:spcPct val="100000"/>
              </a:lnSpc>
              <a:spcAft>
                <a:spcPts val="0"/>
              </a:spcAft>
              <a:defRPr/>
            </a:pPr>
            <a:r>
              <a:rPr lang="en-US" dirty="0" smtClean="0">
                <a:solidFill>
                  <a:srgbClr val="24B5A1"/>
                </a:solidFill>
                <a:latin typeface="Arial"/>
              </a:rPr>
              <a:t>12.4.2</a:t>
            </a:r>
            <a:r>
              <a:rPr lang="en-US" dirty="0">
                <a:solidFill>
                  <a:srgbClr val="24B5A1"/>
                </a:solidFill>
                <a:latin typeface="Arial"/>
              </a:rPr>
              <a:t>  </a:t>
            </a:r>
            <a:r>
              <a:rPr lang="en-US" dirty="0">
                <a:solidFill>
                  <a:srgbClr val="3380E6"/>
                </a:solidFill>
                <a:latin typeface="Arial"/>
              </a:rPr>
              <a:t>Declaring </a:t>
            </a:r>
            <a:r>
              <a:rPr lang="en-US" dirty="0">
                <a:solidFill>
                  <a:srgbClr val="3380E6"/>
                </a:solidFill>
                <a:latin typeface="Consolas" panose="020B0609020204030204" pitchFamily="49" charset="0"/>
              </a:rPr>
              <a:t>virtual</a:t>
            </a:r>
            <a:r>
              <a:rPr lang="en-US" dirty="0">
                <a:solidFill>
                  <a:srgbClr val="3380E6"/>
                </a:solidFill>
                <a:latin typeface="Arial"/>
              </a:rPr>
              <a:t> Functions</a:t>
            </a:r>
            <a:endParaRPr lang="en-US" dirty="0" smtClean="0">
              <a:solidFill>
                <a:srgbClr val="33B38C"/>
              </a:solidFill>
            </a:endParaRPr>
          </a:p>
        </p:txBody>
      </p:sp>
      <p:sp>
        <p:nvSpPr>
          <p:cNvPr id="38915" name="Text Placeholder 2"/>
          <p:cNvSpPr>
            <a:spLocks noGrp="1"/>
          </p:cNvSpPr>
          <p:nvPr>
            <p:ph type="body" idx="1"/>
          </p:nvPr>
        </p:nvSpPr>
        <p:spPr/>
        <p:txBody>
          <a:bodyPr/>
          <a:lstStyle/>
          <a:p>
            <a:pPr eaLnBrk="1" hangingPunct="1">
              <a:lnSpc>
                <a:spcPct val="100000"/>
              </a:lnSpc>
              <a:defRPr/>
            </a:pPr>
            <a:r>
              <a:rPr lang="en-US" sz="2800" dirty="0" smtClean="0">
                <a:solidFill>
                  <a:srgbClr val="000000"/>
                </a:solidFill>
              </a:rPr>
              <a:t>To </a:t>
            </a:r>
            <a:r>
              <a:rPr lang="en-US" sz="2800" dirty="0">
                <a:solidFill>
                  <a:srgbClr val="000000"/>
                </a:solidFill>
              </a:rPr>
              <a:t>enable this behavior, we declare </a:t>
            </a:r>
            <a:r>
              <a:rPr lang="en-US" sz="2800" dirty="0">
                <a:solidFill>
                  <a:srgbClr val="000000"/>
                </a:solidFill>
                <a:latin typeface="Consolas" panose="020B0609020204030204" pitchFamily="49" charset="0"/>
              </a:rPr>
              <a:t>draw</a:t>
            </a:r>
            <a:r>
              <a:rPr lang="en-US" sz="2800" dirty="0">
                <a:solidFill>
                  <a:srgbClr val="000000"/>
                </a:solidFill>
              </a:rPr>
              <a:t> in the base class as a </a:t>
            </a:r>
            <a:r>
              <a:rPr lang="en-US" sz="2800" dirty="0">
                <a:solidFill>
                  <a:srgbClr val="0000FF"/>
                </a:solidFill>
                <a:latin typeface="Consolas" panose="020B0609020204030204" pitchFamily="49" charset="0"/>
              </a:rPr>
              <a:t>virtual</a:t>
            </a:r>
            <a:r>
              <a:rPr lang="en-US" sz="2800" dirty="0">
                <a:solidFill>
                  <a:srgbClr val="0000FF"/>
                </a:solidFill>
              </a:rPr>
              <a:t> function</a:t>
            </a:r>
            <a:r>
              <a:rPr lang="en-US" sz="2800" dirty="0">
                <a:solidFill>
                  <a:srgbClr val="000000"/>
                </a:solidFill>
              </a:rPr>
              <a:t>, and we </a:t>
            </a:r>
            <a:r>
              <a:rPr lang="en-US" sz="2800" dirty="0">
                <a:solidFill>
                  <a:srgbClr val="0000FF"/>
                </a:solidFill>
              </a:rPr>
              <a:t>override</a:t>
            </a:r>
            <a:r>
              <a:rPr lang="en-US" sz="2800" dirty="0">
                <a:solidFill>
                  <a:srgbClr val="000000"/>
                </a:solidFill>
              </a:rPr>
              <a:t> </a:t>
            </a:r>
            <a:r>
              <a:rPr lang="en-US" sz="2800" dirty="0">
                <a:solidFill>
                  <a:srgbClr val="000000"/>
                </a:solidFill>
                <a:latin typeface="Consolas" panose="020B0609020204030204" pitchFamily="49" charset="0"/>
              </a:rPr>
              <a:t>draw</a:t>
            </a:r>
            <a:r>
              <a:rPr lang="en-US" sz="2800" dirty="0">
                <a:solidFill>
                  <a:srgbClr val="000000"/>
                </a:solidFill>
              </a:rPr>
              <a:t> in each of the derived classes to draw the appropriate shape.</a:t>
            </a:r>
          </a:p>
          <a:p>
            <a:pPr eaLnBrk="1" hangingPunct="1">
              <a:lnSpc>
                <a:spcPct val="100000"/>
              </a:lnSpc>
              <a:defRPr/>
            </a:pPr>
            <a:r>
              <a:rPr lang="en-US" sz="2800" dirty="0" smtClean="0">
                <a:solidFill>
                  <a:srgbClr val="000000"/>
                </a:solidFill>
              </a:rPr>
              <a:t>An overridden </a:t>
            </a:r>
            <a:r>
              <a:rPr lang="en-US" sz="2800" dirty="0">
                <a:solidFill>
                  <a:srgbClr val="000000"/>
                </a:solidFill>
              </a:rPr>
              <a:t>function in a derived class has the </a:t>
            </a:r>
            <a:r>
              <a:rPr lang="en-US" sz="2800" i="1" dirty="0">
                <a:solidFill>
                  <a:srgbClr val="000000"/>
                </a:solidFill>
              </a:rPr>
              <a:t>same signature and return type</a:t>
            </a:r>
            <a:r>
              <a:rPr lang="en-US" sz="2800" dirty="0">
                <a:solidFill>
                  <a:srgbClr val="000000"/>
                </a:solidFill>
              </a:rPr>
              <a:t> (i.e., </a:t>
            </a:r>
            <a:r>
              <a:rPr lang="en-US" sz="2800" i="1" dirty="0">
                <a:solidFill>
                  <a:srgbClr val="000000"/>
                </a:solidFill>
              </a:rPr>
              <a:t>prototype</a:t>
            </a:r>
            <a:r>
              <a:rPr lang="en-US" sz="2800" dirty="0">
                <a:solidFill>
                  <a:srgbClr val="000000"/>
                </a:solidFill>
              </a:rPr>
              <a:t>) as the function it overrides in its base class.</a:t>
            </a:r>
          </a:p>
          <a:p>
            <a:pPr eaLnBrk="1" hangingPunct="1">
              <a:lnSpc>
                <a:spcPct val="100000"/>
              </a:lnSpc>
              <a:defRPr/>
            </a:pPr>
            <a:r>
              <a:rPr lang="en-US" sz="2800" dirty="0" smtClean="0">
                <a:solidFill>
                  <a:srgbClr val="000000"/>
                </a:solidFill>
              </a:rPr>
              <a:t>If </a:t>
            </a:r>
            <a:r>
              <a:rPr lang="en-US" sz="2800" dirty="0">
                <a:solidFill>
                  <a:srgbClr val="000000"/>
                </a:solidFill>
              </a:rPr>
              <a:t>we declare the base-class function as </a:t>
            </a:r>
            <a:r>
              <a:rPr lang="en-US" sz="2800" dirty="0">
                <a:solidFill>
                  <a:srgbClr val="000000"/>
                </a:solidFill>
                <a:latin typeface="Consolas" panose="020B0609020204030204" pitchFamily="49" charset="0"/>
              </a:rPr>
              <a:t>virtual</a:t>
            </a:r>
            <a:r>
              <a:rPr lang="en-US" sz="2800" dirty="0">
                <a:solidFill>
                  <a:srgbClr val="000000"/>
                </a:solidFill>
              </a:rPr>
              <a:t>, we can </a:t>
            </a:r>
            <a:r>
              <a:rPr lang="en-US" sz="2800" i="1" dirty="0">
                <a:solidFill>
                  <a:srgbClr val="000000"/>
                </a:solidFill>
              </a:rPr>
              <a:t>override</a:t>
            </a:r>
            <a:r>
              <a:rPr lang="en-US" sz="2800" dirty="0">
                <a:solidFill>
                  <a:srgbClr val="000000"/>
                </a:solidFill>
              </a:rPr>
              <a:t> that function to enable </a:t>
            </a:r>
            <a:r>
              <a:rPr lang="en-US" sz="2800" i="1" dirty="0">
                <a:solidFill>
                  <a:srgbClr val="000000"/>
                </a:solidFill>
              </a:rPr>
              <a:t>polymorphic behavior</a:t>
            </a:r>
            <a:r>
              <a:rPr lang="en-US" sz="2800" dirty="0">
                <a:solidFill>
                  <a:srgbClr val="000000"/>
                </a:solidFill>
              </a:rPr>
              <a:t>.</a:t>
            </a:r>
          </a:p>
          <a:p>
            <a:pPr eaLnBrk="1" hangingPunct="1">
              <a:lnSpc>
                <a:spcPct val="100000"/>
              </a:lnSpc>
              <a:defRPr/>
            </a:pPr>
            <a:r>
              <a:rPr lang="en-US" sz="2800" dirty="0">
                <a:solidFill>
                  <a:srgbClr val="000000"/>
                </a:solidFill>
              </a:rPr>
              <a:t>We declare a </a:t>
            </a:r>
            <a:r>
              <a:rPr lang="en-US" sz="2800" dirty="0">
                <a:solidFill>
                  <a:srgbClr val="000000"/>
                </a:solidFill>
                <a:latin typeface="Consolas" panose="020B0609020204030204" pitchFamily="49" charset="0"/>
              </a:rPr>
              <a:t>virtual</a:t>
            </a:r>
            <a:r>
              <a:rPr lang="en-US" sz="2800" dirty="0">
                <a:solidFill>
                  <a:srgbClr val="000000"/>
                </a:solidFill>
              </a:rPr>
              <a:t> function by preceding the function’s prototype with the key-word </a:t>
            </a:r>
            <a:r>
              <a:rPr lang="en-US" sz="2800" dirty="0">
                <a:solidFill>
                  <a:srgbClr val="000000"/>
                </a:solidFill>
                <a:latin typeface="Consolas" panose="020B0609020204030204" pitchFamily="49" charset="0"/>
              </a:rPr>
              <a:t>virtual</a:t>
            </a:r>
            <a:r>
              <a:rPr lang="en-US" sz="2800" dirty="0">
                <a:solidFill>
                  <a:srgbClr val="000000"/>
                </a:solidFill>
              </a:rPr>
              <a:t> in the base class.</a:t>
            </a:r>
          </a:p>
        </p:txBody>
      </p:sp>
      <p:sp>
        <p:nvSpPr>
          <p:cNvPr id="5018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868609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1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00188"/>
            <a:ext cx="12192000" cy="385603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163210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1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01775"/>
            <a:ext cx="12192000" cy="385286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851213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0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39788" y="0"/>
            <a:ext cx="10510837"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687447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1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89075"/>
            <a:ext cx="12192000" cy="387826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4148701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lnSpc>
                <a:spcPct val="100000"/>
              </a:lnSpc>
              <a:spcAft>
                <a:spcPts val="0"/>
              </a:spcAft>
              <a:defRPr/>
            </a:pPr>
            <a:r>
              <a:rPr lang="en-US" dirty="0" smtClean="0">
                <a:solidFill>
                  <a:srgbClr val="24B5A1"/>
                </a:solidFill>
                <a:latin typeface="Arial"/>
              </a:rPr>
              <a:t>12.4.3</a:t>
            </a:r>
            <a:r>
              <a:rPr lang="en-US" dirty="0">
                <a:solidFill>
                  <a:srgbClr val="24B5A1"/>
                </a:solidFill>
                <a:latin typeface="Arial"/>
              </a:rPr>
              <a:t>  </a:t>
            </a:r>
            <a:r>
              <a:rPr lang="en-US" dirty="0">
                <a:solidFill>
                  <a:srgbClr val="3380E6"/>
                </a:solidFill>
                <a:latin typeface="Arial"/>
              </a:rPr>
              <a:t>Invoking a </a:t>
            </a:r>
            <a:r>
              <a:rPr lang="en-US" dirty="0">
                <a:solidFill>
                  <a:srgbClr val="3380E6"/>
                </a:solidFill>
                <a:latin typeface="Consolas" panose="020B0609020204030204" pitchFamily="49" charset="0"/>
              </a:rPr>
              <a:t>virtual</a:t>
            </a:r>
            <a:r>
              <a:rPr lang="en-US" dirty="0">
                <a:solidFill>
                  <a:srgbClr val="3380E6"/>
                </a:solidFill>
                <a:latin typeface="Arial"/>
              </a:rPr>
              <a:t> Function Through a Base-Class Pointer or Reference</a:t>
            </a:r>
            <a:endParaRPr lang="en-US" dirty="0" smtClean="0">
              <a:solidFill>
                <a:srgbClr val="33B38C"/>
              </a:solidFill>
            </a:endParaRPr>
          </a:p>
        </p:txBody>
      </p:sp>
      <p:sp>
        <p:nvSpPr>
          <p:cNvPr id="44035" name="Text Placeholder 2"/>
          <p:cNvSpPr>
            <a:spLocks noGrp="1"/>
          </p:cNvSpPr>
          <p:nvPr>
            <p:ph type="body" idx="1"/>
          </p:nvPr>
        </p:nvSpPr>
        <p:spPr/>
        <p:txBody>
          <a:bodyPr/>
          <a:lstStyle/>
          <a:p>
            <a:pPr eaLnBrk="1" hangingPunct="1">
              <a:lnSpc>
                <a:spcPct val="100000"/>
              </a:lnSpc>
              <a:defRPr/>
            </a:pPr>
            <a:r>
              <a:rPr lang="en-US" sz="3200" dirty="0" smtClean="0">
                <a:solidFill>
                  <a:srgbClr val="000000"/>
                </a:solidFill>
              </a:rPr>
              <a:t>If </a:t>
            </a:r>
            <a:r>
              <a:rPr lang="en-US" sz="3200" dirty="0" smtClean="0">
                <a:solidFill>
                  <a:srgbClr val="000000"/>
                </a:solidFill>
              </a:rPr>
              <a:t>a program invokes a </a:t>
            </a:r>
            <a:r>
              <a:rPr lang="en-US" sz="3200" dirty="0" smtClean="0">
                <a:solidFill>
                  <a:srgbClr val="000000"/>
                </a:solidFill>
                <a:latin typeface="Consolas" panose="020B0609020204030204" pitchFamily="49" charset="0"/>
              </a:rPr>
              <a:t>virtual</a:t>
            </a:r>
            <a:r>
              <a:rPr lang="en-US" sz="3200" dirty="0" smtClean="0">
                <a:solidFill>
                  <a:srgbClr val="000000"/>
                </a:solidFill>
              </a:rPr>
              <a:t> function through a base-class pointer to a derived-class object </a:t>
            </a:r>
            <a:r>
              <a:rPr lang="en-US" sz="3200" dirty="0" smtClean="0">
                <a:solidFill>
                  <a:srgbClr val="000000"/>
                </a:solidFill>
              </a:rPr>
              <a:t>or </a:t>
            </a:r>
            <a:r>
              <a:rPr lang="en-US" sz="3200" dirty="0" smtClean="0">
                <a:solidFill>
                  <a:srgbClr val="000000"/>
                </a:solidFill>
              </a:rPr>
              <a:t>a base-class reference to a </a:t>
            </a:r>
            <a:r>
              <a:rPr lang="en-US" sz="3200" dirty="0" smtClean="0">
                <a:solidFill>
                  <a:srgbClr val="000000"/>
                </a:solidFill>
              </a:rPr>
              <a:t>derived-class, </a:t>
            </a:r>
            <a:r>
              <a:rPr lang="en-US" sz="3200" dirty="0" smtClean="0">
                <a:solidFill>
                  <a:srgbClr val="000000"/>
                </a:solidFill>
              </a:rPr>
              <a:t>the program will choose the correct derived-class function dynamically (i.e., at execution time) </a:t>
            </a:r>
            <a:r>
              <a:rPr lang="en-US" sz="3200" i="1" dirty="0" smtClean="0">
                <a:solidFill>
                  <a:srgbClr val="000000"/>
                </a:solidFill>
              </a:rPr>
              <a:t>based on the object type—not the pointer or reference type</a:t>
            </a:r>
            <a:r>
              <a:rPr lang="en-US" sz="3200" dirty="0" smtClean="0">
                <a:solidFill>
                  <a:srgbClr val="000000"/>
                </a:solidFill>
              </a:rPr>
              <a:t>.</a:t>
            </a:r>
          </a:p>
          <a:p>
            <a:pPr>
              <a:defRPr/>
            </a:pPr>
            <a:r>
              <a:rPr lang="en-US" sz="3600" dirty="0">
                <a:solidFill>
                  <a:srgbClr val="000000"/>
                </a:solidFill>
              </a:rPr>
              <a:t>Known as </a:t>
            </a:r>
            <a:r>
              <a:rPr lang="en-US" sz="3600" dirty="0">
                <a:solidFill>
                  <a:srgbClr val="0000FF"/>
                </a:solidFill>
              </a:rPr>
              <a:t>dynamic binding</a:t>
            </a:r>
            <a:r>
              <a:rPr lang="en-US" sz="3600" dirty="0">
                <a:solidFill>
                  <a:srgbClr val="000000"/>
                </a:solidFill>
              </a:rPr>
              <a:t> or </a:t>
            </a:r>
            <a:r>
              <a:rPr lang="en-US" sz="3600" dirty="0">
                <a:solidFill>
                  <a:srgbClr val="0000FF"/>
                </a:solidFill>
              </a:rPr>
              <a:t>late binding</a:t>
            </a:r>
            <a:r>
              <a:rPr lang="en-US" sz="3600" dirty="0">
                <a:solidFill>
                  <a:srgbClr val="000000"/>
                </a:solidFill>
              </a:rPr>
              <a:t>.</a:t>
            </a:r>
          </a:p>
        </p:txBody>
      </p:sp>
      <p:sp>
        <p:nvSpPr>
          <p:cNvPr id="5530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43067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lnSpc>
                <a:spcPct val="100000"/>
              </a:lnSpc>
              <a:spcAft>
                <a:spcPts val="0"/>
              </a:spcAft>
              <a:defRPr/>
            </a:pPr>
            <a:r>
              <a:rPr lang="en-US" dirty="0" smtClean="0">
                <a:solidFill>
                  <a:srgbClr val="24B5A1"/>
                </a:solidFill>
                <a:latin typeface="Arial"/>
              </a:rPr>
              <a:t>12.4.4</a:t>
            </a:r>
            <a:r>
              <a:rPr lang="en-US" dirty="0">
                <a:solidFill>
                  <a:srgbClr val="24B5A1"/>
                </a:solidFill>
                <a:latin typeface="Arial"/>
              </a:rPr>
              <a:t>  </a:t>
            </a:r>
            <a:r>
              <a:rPr lang="en-US" dirty="0">
                <a:solidFill>
                  <a:srgbClr val="3380E6"/>
                </a:solidFill>
                <a:latin typeface="Arial"/>
              </a:rPr>
              <a:t>Invoking a </a:t>
            </a:r>
            <a:r>
              <a:rPr lang="en-US" dirty="0">
                <a:solidFill>
                  <a:srgbClr val="3380E6"/>
                </a:solidFill>
                <a:latin typeface="Consolas" panose="020B0609020204030204" pitchFamily="49" charset="0"/>
              </a:rPr>
              <a:t>virtual</a:t>
            </a:r>
            <a:r>
              <a:rPr lang="en-US" dirty="0">
                <a:solidFill>
                  <a:srgbClr val="3380E6"/>
                </a:solidFill>
                <a:latin typeface="Arial"/>
              </a:rPr>
              <a:t> Function Through </a:t>
            </a:r>
            <a:r>
              <a:rPr lang="en-US" dirty="0" smtClean="0">
                <a:solidFill>
                  <a:srgbClr val="3380E6"/>
                </a:solidFill>
                <a:latin typeface="Arial"/>
              </a:rPr>
              <a:t>an Object’s Name</a:t>
            </a:r>
            <a:endParaRPr lang="en-US" dirty="0" smtClean="0">
              <a:solidFill>
                <a:srgbClr val="33B38C"/>
              </a:solidFill>
            </a:endParaRPr>
          </a:p>
        </p:txBody>
      </p:sp>
      <p:sp>
        <p:nvSpPr>
          <p:cNvPr id="44035" name="Text Placeholder 2"/>
          <p:cNvSpPr>
            <a:spLocks noGrp="1"/>
          </p:cNvSpPr>
          <p:nvPr>
            <p:ph type="body" idx="1"/>
          </p:nvPr>
        </p:nvSpPr>
        <p:spPr/>
        <p:txBody>
          <a:bodyPr/>
          <a:lstStyle/>
          <a:p>
            <a:pPr eaLnBrk="1" hangingPunct="1">
              <a:lnSpc>
                <a:spcPct val="100000"/>
              </a:lnSpc>
              <a:defRPr/>
            </a:pPr>
            <a:r>
              <a:rPr lang="en-US" sz="3200" dirty="0" smtClean="0">
                <a:solidFill>
                  <a:srgbClr val="000000"/>
                </a:solidFill>
              </a:rPr>
              <a:t>When </a:t>
            </a:r>
            <a:r>
              <a:rPr lang="en-US" sz="3200" dirty="0" smtClean="0">
                <a:solidFill>
                  <a:srgbClr val="000000"/>
                </a:solidFill>
              </a:rPr>
              <a:t>a </a:t>
            </a:r>
            <a:r>
              <a:rPr lang="en-US" sz="3200" dirty="0" smtClean="0">
                <a:solidFill>
                  <a:srgbClr val="000000"/>
                </a:solidFill>
                <a:latin typeface="Consolas" panose="020B0609020204030204" pitchFamily="49" charset="0"/>
              </a:rPr>
              <a:t>virtual</a:t>
            </a:r>
            <a:r>
              <a:rPr lang="en-US" sz="3200" dirty="0" smtClean="0">
                <a:solidFill>
                  <a:srgbClr val="000000"/>
                </a:solidFill>
              </a:rPr>
              <a:t> function is called by referencing a specific object by name and using the dot member-selection </a:t>
            </a:r>
            <a:r>
              <a:rPr lang="en-US" sz="3200" dirty="0" smtClean="0">
                <a:solidFill>
                  <a:srgbClr val="000000"/>
                </a:solidFill>
              </a:rPr>
              <a:t>operator, </a:t>
            </a:r>
            <a:r>
              <a:rPr lang="en-US" sz="3200" dirty="0" smtClean="0">
                <a:solidFill>
                  <a:srgbClr val="000000"/>
                </a:solidFill>
              </a:rPr>
              <a:t>the function invocation is re-solved at compile time (this is called </a:t>
            </a:r>
            <a:r>
              <a:rPr lang="en-US" sz="3200" dirty="0" smtClean="0">
                <a:solidFill>
                  <a:srgbClr val="0000FF"/>
                </a:solidFill>
              </a:rPr>
              <a:t>static binding</a:t>
            </a:r>
            <a:r>
              <a:rPr lang="en-US" sz="3200" dirty="0" smtClean="0">
                <a:solidFill>
                  <a:srgbClr val="000000"/>
                </a:solidFill>
              </a:rPr>
              <a:t>) and the </a:t>
            </a:r>
            <a:r>
              <a:rPr lang="en-US" sz="3200" dirty="0" smtClean="0">
                <a:solidFill>
                  <a:srgbClr val="000000"/>
                </a:solidFill>
                <a:latin typeface="Consolas" panose="020B0609020204030204" pitchFamily="49" charset="0"/>
              </a:rPr>
              <a:t>virtual</a:t>
            </a:r>
            <a:r>
              <a:rPr lang="en-US" sz="3200" dirty="0" smtClean="0">
                <a:solidFill>
                  <a:srgbClr val="000000"/>
                </a:solidFill>
              </a:rPr>
              <a:t> function that is called is the one defined for (or inherited by) the class of that particular object—this is </a:t>
            </a:r>
            <a:r>
              <a:rPr lang="en-US" sz="3200" i="1" dirty="0" smtClean="0">
                <a:solidFill>
                  <a:srgbClr val="000000"/>
                </a:solidFill>
              </a:rPr>
              <a:t>not</a:t>
            </a:r>
            <a:r>
              <a:rPr lang="en-US" sz="3200" dirty="0" smtClean="0">
                <a:solidFill>
                  <a:srgbClr val="000000"/>
                </a:solidFill>
              </a:rPr>
              <a:t> polymorphic behavior.</a:t>
            </a:r>
          </a:p>
          <a:p>
            <a:pPr eaLnBrk="1" hangingPunct="1">
              <a:lnSpc>
                <a:spcPct val="100000"/>
              </a:lnSpc>
              <a:defRPr/>
            </a:pPr>
            <a:r>
              <a:rPr lang="en-US" sz="3200" dirty="0" smtClean="0">
                <a:solidFill>
                  <a:srgbClr val="000000"/>
                </a:solidFill>
              </a:rPr>
              <a:t>Dynamic binding with </a:t>
            </a:r>
            <a:r>
              <a:rPr lang="en-US" sz="3200" dirty="0" smtClean="0">
                <a:solidFill>
                  <a:srgbClr val="000000"/>
                </a:solidFill>
                <a:latin typeface="Consolas" panose="020B0609020204030204" pitchFamily="49" charset="0"/>
              </a:rPr>
              <a:t>virtual</a:t>
            </a:r>
            <a:r>
              <a:rPr lang="en-US" sz="3200" dirty="0" smtClean="0">
                <a:solidFill>
                  <a:srgbClr val="000000"/>
                </a:solidFill>
              </a:rPr>
              <a:t> functions occurs only off pointers (and, as we’ll soon see, references).</a:t>
            </a:r>
          </a:p>
        </p:txBody>
      </p:sp>
      <p:sp>
        <p:nvSpPr>
          <p:cNvPr id="5530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201891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lnSpc>
                <a:spcPct val="100000"/>
              </a:lnSpc>
              <a:spcAft>
                <a:spcPts val="0"/>
              </a:spcAft>
              <a:defRPr/>
            </a:pPr>
            <a:r>
              <a:rPr lang="en-US" dirty="0">
                <a:solidFill>
                  <a:srgbClr val="24B5A1"/>
                </a:solidFill>
                <a:latin typeface="Arial"/>
              </a:rPr>
              <a:t>12.4.4  </a:t>
            </a:r>
            <a:r>
              <a:rPr lang="en-US" dirty="0" smtClean="0">
                <a:solidFill>
                  <a:srgbClr val="3380E6"/>
                </a:solidFill>
                <a:latin typeface="Consolas" panose="020B0609020204030204" pitchFamily="49" charset="0"/>
              </a:rPr>
              <a:t>virtual</a:t>
            </a:r>
            <a:r>
              <a:rPr lang="en-US" dirty="0" smtClean="0">
                <a:solidFill>
                  <a:srgbClr val="3380E6"/>
                </a:solidFill>
                <a:latin typeface="Arial"/>
              </a:rPr>
              <a:t> </a:t>
            </a:r>
            <a:r>
              <a:rPr lang="en-US" dirty="0">
                <a:solidFill>
                  <a:srgbClr val="3380E6"/>
                </a:solidFill>
                <a:latin typeface="Arial"/>
              </a:rPr>
              <a:t>Functions in the </a:t>
            </a:r>
            <a:r>
              <a:rPr lang="en-US" dirty="0" err="1">
                <a:solidFill>
                  <a:srgbClr val="3380E6"/>
                </a:solidFill>
                <a:latin typeface="Consolas" panose="020B0609020204030204" pitchFamily="49" charset="0"/>
              </a:rPr>
              <a:t>CommissionEmployee</a:t>
            </a:r>
            <a:r>
              <a:rPr lang="en-US" dirty="0">
                <a:solidFill>
                  <a:srgbClr val="3380E6"/>
                </a:solidFill>
                <a:latin typeface="Arial"/>
              </a:rPr>
              <a:t> Hierarchy</a:t>
            </a:r>
            <a:endParaRPr lang="en-US" dirty="0" smtClean="0">
              <a:solidFill>
                <a:srgbClr val="33B38C"/>
              </a:solidFill>
            </a:endParaRPr>
          </a:p>
        </p:txBody>
      </p:sp>
      <p:sp>
        <p:nvSpPr>
          <p:cNvPr id="45059" name="Text Placeholder 2"/>
          <p:cNvSpPr>
            <a:spLocks noGrp="1"/>
          </p:cNvSpPr>
          <p:nvPr>
            <p:ph type="body" idx="1"/>
          </p:nvPr>
        </p:nvSpPr>
        <p:spPr/>
        <p:txBody>
          <a:bodyPr/>
          <a:lstStyle/>
          <a:p>
            <a:pPr eaLnBrk="1" hangingPunct="1">
              <a:lnSpc>
                <a:spcPct val="100000"/>
              </a:lnSpc>
              <a:defRPr/>
            </a:pPr>
            <a:r>
              <a:rPr lang="en-US" sz="2800" dirty="0" smtClean="0">
                <a:solidFill>
                  <a:srgbClr val="000000"/>
                </a:solidFill>
              </a:rPr>
              <a:t>Figures</a:t>
            </a:r>
            <a:r>
              <a:rPr lang="en-US" sz="2800" dirty="0">
                <a:solidFill>
                  <a:srgbClr val="000000"/>
                </a:solidFill>
              </a:rPr>
              <a:t> 12.4–12.5 are the headers for classes </a:t>
            </a:r>
            <a:r>
              <a:rPr lang="en-US" sz="2800" dirty="0">
                <a:solidFill>
                  <a:srgbClr val="000000"/>
                </a:solidFill>
                <a:latin typeface="Consolas" panose="020B0609020204030204" pitchFamily="49" charset="0"/>
              </a:rPr>
              <a:t>CommissionEmployee</a:t>
            </a:r>
            <a:r>
              <a:rPr lang="en-US" sz="2800" dirty="0">
                <a:solidFill>
                  <a:srgbClr val="000000"/>
                </a:solidFill>
              </a:rPr>
              <a:t> and </a:t>
            </a:r>
            <a:r>
              <a:rPr lang="en-US" sz="2800" dirty="0">
                <a:solidFill>
                  <a:srgbClr val="000000"/>
                </a:solidFill>
                <a:latin typeface="Consolas" panose="020B0609020204030204" pitchFamily="49" charset="0"/>
              </a:rPr>
              <a:t>BasePlusCommissionEmployee</a:t>
            </a:r>
            <a:r>
              <a:rPr lang="en-US" sz="2800" dirty="0">
                <a:solidFill>
                  <a:srgbClr val="000000"/>
                </a:solidFill>
              </a:rPr>
              <a:t>, respectively.</a:t>
            </a:r>
          </a:p>
          <a:p>
            <a:pPr eaLnBrk="1" hangingPunct="1">
              <a:lnSpc>
                <a:spcPct val="100000"/>
              </a:lnSpc>
              <a:defRPr/>
            </a:pPr>
            <a:r>
              <a:rPr lang="en-US" sz="2800" dirty="0">
                <a:solidFill>
                  <a:srgbClr val="000000"/>
                </a:solidFill>
              </a:rPr>
              <a:t>We modified these to declare each class’s </a:t>
            </a:r>
            <a:r>
              <a:rPr lang="en-US" sz="2800" dirty="0">
                <a:solidFill>
                  <a:srgbClr val="000000"/>
                </a:solidFill>
                <a:latin typeface="Consolas" panose="020B0609020204030204" pitchFamily="49" charset="0"/>
              </a:rPr>
              <a:t>earnings</a:t>
            </a:r>
            <a:r>
              <a:rPr lang="en-US" sz="2800" dirty="0">
                <a:solidFill>
                  <a:srgbClr val="000000"/>
                </a:solidFill>
              </a:rPr>
              <a:t> and </a:t>
            </a:r>
            <a:r>
              <a:rPr lang="en-US" sz="2800" dirty="0" err="1" smtClean="0">
                <a:solidFill>
                  <a:srgbClr val="000000"/>
                </a:solidFill>
                <a:latin typeface="Consolas" panose="020B0609020204030204" pitchFamily="49" charset="0"/>
              </a:rPr>
              <a:t>toString</a:t>
            </a:r>
            <a:r>
              <a:rPr lang="en-US" sz="2800" dirty="0" smtClean="0">
                <a:solidFill>
                  <a:srgbClr val="000000"/>
                </a:solidFill>
              </a:rPr>
              <a:t> </a:t>
            </a:r>
            <a:r>
              <a:rPr lang="en-US" sz="2800" dirty="0">
                <a:solidFill>
                  <a:srgbClr val="000000"/>
                </a:solidFill>
              </a:rPr>
              <a:t>member functions as </a:t>
            </a:r>
            <a:r>
              <a:rPr lang="en-US" sz="2800" dirty="0" smtClean="0">
                <a:solidFill>
                  <a:srgbClr val="000000"/>
                </a:solidFill>
                <a:latin typeface="Consolas" panose="020B0609020204030204" pitchFamily="49" charset="0"/>
              </a:rPr>
              <a:t>virtual</a:t>
            </a:r>
            <a:r>
              <a:rPr lang="en-US" sz="2800" dirty="0" smtClean="0">
                <a:solidFill>
                  <a:srgbClr val="000000"/>
                </a:solidFill>
              </a:rPr>
              <a:t>.</a:t>
            </a:r>
            <a:endParaRPr lang="en-US" sz="2800" dirty="0">
              <a:solidFill>
                <a:srgbClr val="000000"/>
              </a:solidFill>
            </a:endParaRPr>
          </a:p>
          <a:p>
            <a:pPr eaLnBrk="1" hangingPunct="1">
              <a:lnSpc>
                <a:spcPct val="100000"/>
              </a:lnSpc>
              <a:defRPr/>
            </a:pPr>
            <a:r>
              <a:rPr lang="en-US" sz="2800" dirty="0">
                <a:solidFill>
                  <a:srgbClr val="000000"/>
                </a:solidFill>
              </a:rPr>
              <a:t>Because functions </a:t>
            </a:r>
            <a:r>
              <a:rPr lang="en-US" sz="2800" dirty="0">
                <a:solidFill>
                  <a:srgbClr val="000000"/>
                </a:solidFill>
                <a:latin typeface="Consolas" panose="020B0609020204030204" pitchFamily="49" charset="0"/>
              </a:rPr>
              <a:t>earnings</a:t>
            </a:r>
            <a:r>
              <a:rPr lang="en-US" sz="2800" dirty="0">
                <a:solidFill>
                  <a:srgbClr val="000000"/>
                </a:solidFill>
              </a:rPr>
              <a:t> and </a:t>
            </a:r>
            <a:r>
              <a:rPr lang="en-US" sz="2800" dirty="0" err="1" smtClean="0">
                <a:solidFill>
                  <a:srgbClr val="000000"/>
                </a:solidFill>
                <a:latin typeface="Consolas" panose="020B0609020204030204" pitchFamily="49" charset="0"/>
              </a:rPr>
              <a:t>toString</a:t>
            </a:r>
            <a:r>
              <a:rPr lang="en-US" sz="2800" dirty="0" smtClean="0">
                <a:solidFill>
                  <a:srgbClr val="000000"/>
                </a:solidFill>
              </a:rPr>
              <a:t> </a:t>
            </a:r>
            <a:r>
              <a:rPr lang="en-US" sz="2800" dirty="0">
                <a:solidFill>
                  <a:srgbClr val="000000"/>
                </a:solidFill>
              </a:rPr>
              <a:t>are </a:t>
            </a:r>
            <a:r>
              <a:rPr lang="en-US" sz="2800" dirty="0">
                <a:solidFill>
                  <a:srgbClr val="000000"/>
                </a:solidFill>
                <a:latin typeface="Consolas" panose="020B0609020204030204" pitchFamily="49" charset="0"/>
              </a:rPr>
              <a:t>virtual</a:t>
            </a:r>
            <a:r>
              <a:rPr lang="en-US" sz="2800" dirty="0">
                <a:solidFill>
                  <a:srgbClr val="000000"/>
                </a:solidFill>
              </a:rPr>
              <a:t> in class </a:t>
            </a:r>
            <a:r>
              <a:rPr lang="en-US" sz="2800" dirty="0">
                <a:solidFill>
                  <a:srgbClr val="000000"/>
                </a:solidFill>
                <a:latin typeface="Consolas" panose="020B0609020204030204" pitchFamily="49" charset="0"/>
              </a:rPr>
              <a:t>CommissionEmployee</a:t>
            </a:r>
            <a:r>
              <a:rPr lang="en-US" sz="2800" dirty="0">
                <a:solidFill>
                  <a:srgbClr val="000000"/>
                </a:solidFill>
              </a:rPr>
              <a:t>, class </a:t>
            </a:r>
            <a:r>
              <a:rPr lang="en-US" sz="2800" dirty="0">
                <a:solidFill>
                  <a:srgbClr val="000000"/>
                </a:solidFill>
                <a:latin typeface="Consolas" panose="020B0609020204030204" pitchFamily="49" charset="0"/>
              </a:rPr>
              <a:t>BasePlusCommissionEmployee</a:t>
            </a:r>
            <a:r>
              <a:rPr lang="en-US" sz="2800" dirty="0">
                <a:solidFill>
                  <a:srgbClr val="000000"/>
                </a:solidFill>
              </a:rPr>
              <a:t>’s </a:t>
            </a:r>
            <a:r>
              <a:rPr lang="en-US" sz="2800" dirty="0">
                <a:solidFill>
                  <a:srgbClr val="000000"/>
                </a:solidFill>
                <a:latin typeface="Consolas" panose="020B0609020204030204" pitchFamily="49" charset="0"/>
              </a:rPr>
              <a:t>earnings</a:t>
            </a:r>
            <a:r>
              <a:rPr lang="en-US" sz="2800" dirty="0">
                <a:solidFill>
                  <a:srgbClr val="000000"/>
                </a:solidFill>
              </a:rPr>
              <a:t> and </a:t>
            </a:r>
            <a:r>
              <a:rPr lang="en-US" sz="2800" dirty="0" err="1" smtClean="0">
                <a:solidFill>
                  <a:srgbClr val="000000"/>
                </a:solidFill>
                <a:latin typeface="Consolas" panose="020B0609020204030204" pitchFamily="49" charset="0"/>
              </a:rPr>
              <a:t>toString</a:t>
            </a:r>
            <a:r>
              <a:rPr lang="en-US" sz="2800" dirty="0" smtClean="0">
                <a:solidFill>
                  <a:srgbClr val="000000"/>
                </a:solidFill>
              </a:rPr>
              <a:t> </a:t>
            </a:r>
            <a:r>
              <a:rPr lang="en-US" sz="2800" dirty="0">
                <a:solidFill>
                  <a:srgbClr val="000000"/>
                </a:solidFill>
              </a:rPr>
              <a:t>functions </a:t>
            </a:r>
            <a:r>
              <a:rPr lang="en-US" sz="2800" i="1" dirty="0">
                <a:solidFill>
                  <a:srgbClr val="000000"/>
                </a:solidFill>
              </a:rPr>
              <a:t>override</a:t>
            </a:r>
            <a:r>
              <a:rPr lang="en-US" sz="2800" dirty="0">
                <a:solidFill>
                  <a:srgbClr val="000000"/>
                </a:solidFill>
              </a:rPr>
              <a:t> class </a:t>
            </a:r>
            <a:r>
              <a:rPr lang="en-US" sz="2800" dirty="0">
                <a:solidFill>
                  <a:srgbClr val="000000"/>
                </a:solidFill>
                <a:latin typeface="Consolas" panose="020B0609020204030204" pitchFamily="49" charset="0"/>
              </a:rPr>
              <a:t>CommissionEmployee</a:t>
            </a:r>
            <a:r>
              <a:rPr lang="en-US" sz="2800" dirty="0">
                <a:solidFill>
                  <a:srgbClr val="000000"/>
                </a:solidFill>
              </a:rPr>
              <a:t>’s.</a:t>
            </a:r>
          </a:p>
          <a:p>
            <a:pPr eaLnBrk="1" hangingPunct="1">
              <a:lnSpc>
                <a:spcPct val="100000"/>
              </a:lnSpc>
              <a:defRPr/>
            </a:pPr>
            <a:r>
              <a:rPr lang="en-US" sz="2800" dirty="0">
                <a:solidFill>
                  <a:srgbClr val="000000"/>
                </a:solidFill>
              </a:rPr>
              <a:t>In addition, class </a:t>
            </a:r>
            <a:r>
              <a:rPr lang="en-US" sz="2800" dirty="0">
                <a:solidFill>
                  <a:srgbClr val="000000"/>
                </a:solidFill>
                <a:latin typeface="Consolas" panose="020B0609020204030204" pitchFamily="49" charset="0"/>
              </a:rPr>
              <a:t>BasePlusCommissionEmployee</a:t>
            </a:r>
            <a:r>
              <a:rPr lang="en-US" sz="2800" dirty="0">
                <a:solidFill>
                  <a:srgbClr val="000000"/>
                </a:solidFill>
              </a:rPr>
              <a:t>’s </a:t>
            </a:r>
            <a:r>
              <a:rPr lang="en-US" sz="2800" dirty="0">
                <a:solidFill>
                  <a:srgbClr val="000000"/>
                </a:solidFill>
                <a:latin typeface="Consolas" panose="020B0609020204030204" pitchFamily="49" charset="0"/>
              </a:rPr>
              <a:t>earnings</a:t>
            </a:r>
            <a:r>
              <a:rPr lang="en-US" sz="2800" dirty="0">
                <a:solidFill>
                  <a:srgbClr val="000000"/>
                </a:solidFill>
              </a:rPr>
              <a:t> and </a:t>
            </a:r>
            <a:r>
              <a:rPr lang="en-US" sz="2800" dirty="0" err="1" smtClean="0">
                <a:solidFill>
                  <a:srgbClr val="000000"/>
                </a:solidFill>
                <a:latin typeface="Consolas" panose="020B0609020204030204" pitchFamily="49" charset="0"/>
              </a:rPr>
              <a:t>toString</a:t>
            </a:r>
            <a:r>
              <a:rPr lang="en-US" sz="2800" dirty="0" smtClean="0">
                <a:solidFill>
                  <a:srgbClr val="000000"/>
                </a:solidFill>
              </a:rPr>
              <a:t> </a:t>
            </a:r>
            <a:r>
              <a:rPr lang="en-US" sz="2800" dirty="0">
                <a:solidFill>
                  <a:srgbClr val="000000"/>
                </a:solidFill>
              </a:rPr>
              <a:t>functions are declare </a:t>
            </a:r>
            <a:r>
              <a:rPr lang="en-US" sz="2800" dirty="0">
                <a:solidFill>
                  <a:srgbClr val="0000FF"/>
                </a:solidFill>
                <a:latin typeface="Consolas" panose="020B0609020204030204" pitchFamily="49" charset="0"/>
              </a:rPr>
              <a:t>override</a:t>
            </a:r>
            <a:r>
              <a:rPr lang="en-US" sz="2800" dirty="0">
                <a:solidFill>
                  <a:srgbClr val="000000"/>
                </a:solidFill>
              </a:rPr>
              <a:t>.</a:t>
            </a:r>
          </a:p>
        </p:txBody>
      </p:sp>
      <p:sp>
        <p:nvSpPr>
          <p:cNvPr id="5632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7844168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2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74638" y="0"/>
            <a:ext cx="11641137"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206862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2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71538" y="0"/>
            <a:ext cx="10448925"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0904603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2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63550" y="0"/>
            <a:ext cx="112649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7384658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2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46200" y="0"/>
            <a:ext cx="94996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3274562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lnSpc>
                <a:spcPct val="100000"/>
              </a:lnSpc>
              <a:spcAft>
                <a:spcPts val="0"/>
              </a:spcAft>
              <a:defRPr/>
            </a:pPr>
            <a:r>
              <a:rPr lang="en-US" dirty="0">
                <a:solidFill>
                  <a:srgbClr val="24B5A1"/>
                </a:solidFill>
                <a:latin typeface="Arial"/>
              </a:rPr>
              <a:t>12.4.4  </a:t>
            </a:r>
            <a:r>
              <a:rPr lang="en-US" dirty="0">
                <a:solidFill>
                  <a:srgbClr val="3380E6"/>
                </a:solidFill>
                <a:latin typeface="Consolas" panose="020B0609020204030204" pitchFamily="49" charset="0"/>
              </a:rPr>
              <a:t>virtual</a:t>
            </a:r>
            <a:r>
              <a:rPr lang="en-US" dirty="0">
                <a:solidFill>
                  <a:srgbClr val="3380E6"/>
                </a:solidFill>
                <a:latin typeface="Arial"/>
              </a:rPr>
              <a:t> Functions in the </a:t>
            </a:r>
            <a:r>
              <a:rPr lang="en-US" dirty="0" err="1">
                <a:solidFill>
                  <a:srgbClr val="3380E6"/>
                </a:solidFill>
                <a:latin typeface="Consolas" panose="020B0609020204030204" pitchFamily="49" charset="0"/>
              </a:rPr>
              <a:t>CommissionEmployee</a:t>
            </a:r>
            <a:r>
              <a:rPr lang="en-US" dirty="0">
                <a:solidFill>
                  <a:srgbClr val="3380E6"/>
                </a:solidFill>
                <a:latin typeface="Arial"/>
              </a:rPr>
              <a:t> Hierarchy</a:t>
            </a:r>
            <a:endParaRPr lang="en-US" dirty="0" smtClean="0">
              <a:solidFill>
                <a:srgbClr val="33B38C"/>
              </a:solidFill>
            </a:endParaRPr>
          </a:p>
        </p:txBody>
      </p:sp>
      <p:sp>
        <p:nvSpPr>
          <p:cNvPr id="51203" name="Text Placeholder 2"/>
          <p:cNvSpPr>
            <a:spLocks noGrp="1"/>
          </p:cNvSpPr>
          <p:nvPr>
            <p:ph type="body" idx="1"/>
          </p:nvPr>
        </p:nvSpPr>
        <p:spPr/>
        <p:txBody>
          <a:bodyPr/>
          <a:lstStyle/>
          <a:p>
            <a:pPr eaLnBrk="1" hangingPunct="1">
              <a:lnSpc>
                <a:spcPct val="100000"/>
              </a:lnSpc>
            </a:pPr>
            <a:r>
              <a:rPr lang="en-US" altLang="en-US" sz="2800" dirty="0">
                <a:solidFill>
                  <a:srgbClr val="000000"/>
                </a:solidFill>
              </a:rPr>
              <a:t>We modified Fig. 12.1 to create the program of Fig. 12.6.</a:t>
            </a:r>
          </a:p>
          <a:p>
            <a:pPr eaLnBrk="1" hangingPunct="1">
              <a:lnSpc>
                <a:spcPct val="100000"/>
              </a:lnSpc>
            </a:pPr>
            <a:r>
              <a:rPr lang="en-US" altLang="en-US" sz="2800" dirty="0" smtClean="0">
                <a:solidFill>
                  <a:srgbClr val="000000"/>
                </a:solidFill>
              </a:rPr>
              <a:t>Line 47 aims </a:t>
            </a:r>
            <a:r>
              <a:rPr lang="en-US" altLang="en-US" sz="2800" dirty="0">
                <a:solidFill>
                  <a:srgbClr val="000000"/>
                </a:solidFill>
              </a:rPr>
              <a:t>base-class pointer </a:t>
            </a:r>
            <a:r>
              <a:rPr lang="en-US" altLang="en-US" sz="2800" dirty="0" err="1">
                <a:solidFill>
                  <a:srgbClr val="000000"/>
                </a:solidFill>
                <a:latin typeface="Consolas" panose="020B0609020204030204" pitchFamily="49" charset="0"/>
              </a:rPr>
              <a:t>commissionEmployeePtr</a:t>
            </a:r>
            <a:r>
              <a:rPr lang="en-US" altLang="en-US" sz="2800" dirty="0">
                <a:solidFill>
                  <a:srgbClr val="000000"/>
                </a:solidFill>
              </a:rPr>
              <a:t> at derived-class object </a:t>
            </a:r>
            <a:r>
              <a:rPr lang="en-US" altLang="en-US" sz="2800" dirty="0" err="1">
                <a:solidFill>
                  <a:srgbClr val="000000"/>
                </a:solidFill>
                <a:latin typeface="Consolas" panose="020B0609020204030204" pitchFamily="49" charset="0"/>
              </a:rPr>
              <a:t>basePlusCommissionEmployee</a:t>
            </a:r>
            <a:r>
              <a:rPr lang="en-US" altLang="en-US" sz="2800" dirty="0">
                <a:solidFill>
                  <a:srgbClr val="000000"/>
                </a:solidFill>
              </a:rPr>
              <a:t>.</a:t>
            </a:r>
          </a:p>
          <a:p>
            <a:pPr eaLnBrk="1" hangingPunct="1">
              <a:lnSpc>
                <a:spcPct val="100000"/>
              </a:lnSpc>
            </a:pPr>
            <a:r>
              <a:rPr lang="en-US" altLang="en-US" sz="2800" dirty="0">
                <a:solidFill>
                  <a:srgbClr val="000000"/>
                </a:solidFill>
              </a:rPr>
              <a:t>W</a:t>
            </a:r>
            <a:r>
              <a:rPr lang="en-US" altLang="en-US" sz="2800" dirty="0" smtClean="0">
                <a:solidFill>
                  <a:srgbClr val="000000"/>
                </a:solidFill>
              </a:rPr>
              <a:t>hen </a:t>
            </a:r>
            <a:r>
              <a:rPr lang="en-US" altLang="en-US" sz="2800" dirty="0">
                <a:solidFill>
                  <a:srgbClr val="000000"/>
                </a:solidFill>
              </a:rPr>
              <a:t>line </a:t>
            </a:r>
            <a:r>
              <a:rPr lang="en-US" altLang="en-US" sz="2800" dirty="0" smtClean="0">
                <a:solidFill>
                  <a:srgbClr val="000000"/>
                </a:solidFill>
              </a:rPr>
              <a:t>54 invokes </a:t>
            </a:r>
            <a:r>
              <a:rPr lang="en-US" altLang="en-US" sz="2800" dirty="0">
                <a:solidFill>
                  <a:srgbClr val="000000"/>
                </a:solidFill>
              </a:rPr>
              <a:t>member function </a:t>
            </a:r>
            <a:r>
              <a:rPr lang="en-US" altLang="en-US" sz="2800" dirty="0" err="1" smtClean="0">
                <a:solidFill>
                  <a:srgbClr val="000000"/>
                </a:solidFill>
                <a:latin typeface="Consolas" panose="020B0609020204030204" pitchFamily="49" charset="0"/>
              </a:rPr>
              <a:t>toString</a:t>
            </a:r>
            <a:r>
              <a:rPr lang="en-US" altLang="en-US" sz="2800" dirty="0" smtClean="0">
                <a:solidFill>
                  <a:srgbClr val="000000"/>
                </a:solidFill>
              </a:rPr>
              <a:t> </a:t>
            </a:r>
            <a:r>
              <a:rPr lang="en-US" altLang="en-US" sz="2800" dirty="0">
                <a:solidFill>
                  <a:srgbClr val="000000"/>
                </a:solidFill>
              </a:rPr>
              <a:t>off the base-class pointer, the derived-class </a:t>
            </a:r>
            <a:r>
              <a:rPr lang="en-US" altLang="en-US" sz="2800" dirty="0" err="1">
                <a:solidFill>
                  <a:srgbClr val="000000"/>
                </a:solidFill>
                <a:latin typeface="Consolas" panose="020B0609020204030204" pitchFamily="49" charset="0"/>
              </a:rPr>
              <a:t>BasePlusCommissionEmployee</a:t>
            </a:r>
            <a:r>
              <a:rPr lang="en-US" altLang="en-US" sz="2800" dirty="0" err="1">
                <a:solidFill>
                  <a:srgbClr val="000000"/>
                </a:solidFill>
              </a:rPr>
              <a:t>’s</a:t>
            </a:r>
            <a:r>
              <a:rPr lang="en-US" altLang="en-US" sz="2800" dirty="0">
                <a:solidFill>
                  <a:srgbClr val="000000"/>
                </a:solidFill>
              </a:rPr>
              <a:t> </a:t>
            </a:r>
            <a:r>
              <a:rPr lang="en-US" altLang="en-US" sz="2800" dirty="0" err="1" smtClean="0">
                <a:solidFill>
                  <a:srgbClr val="000000"/>
                </a:solidFill>
                <a:latin typeface="Consolas" panose="020B0609020204030204" pitchFamily="49" charset="0"/>
              </a:rPr>
              <a:t>toString</a:t>
            </a:r>
            <a:r>
              <a:rPr lang="en-US" altLang="en-US" sz="2800" dirty="0" smtClean="0">
                <a:solidFill>
                  <a:srgbClr val="000000"/>
                </a:solidFill>
              </a:rPr>
              <a:t> </a:t>
            </a:r>
            <a:r>
              <a:rPr lang="en-US" altLang="en-US" sz="2800" dirty="0">
                <a:solidFill>
                  <a:srgbClr val="000000"/>
                </a:solidFill>
              </a:rPr>
              <a:t>member function is </a:t>
            </a:r>
            <a:r>
              <a:rPr lang="en-US" altLang="en-US" sz="2800" dirty="0" smtClean="0">
                <a:solidFill>
                  <a:srgbClr val="000000"/>
                </a:solidFill>
              </a:rPr>
              <a:t>invoked.</a:t>
            </a:r>
            <a:endParaRPr lang="en-US" altLang="en-US" sz="2800" dirty="0">
              <a:solidFill>
                <a:srgbClr val="000000"/>
              </a:solidFill>
            </a:endParaRPr>
          </a:p>
          <a:p>
            <a:pPr eaLnBrk="1" hangingPunct="1">
              <a:lnSpc>
                <a:spcPct val="100000"/>
              </a:lnSpc>
            </a:pPr>
            <a:r>
              <a:rPr lang="en-US" altLang="en-US" sz="2800" dirty="0">
                <a:solidFill>
                  <a:srgbClr val="000000"/>
                </a:solidFill>
              </a:rPr>
              <a:t>We see that declaring a member function </a:t>
            </a:r>
            <a:r>
              <a:rPr lang="en-US" altLang="en-US" sz="2800" dirty="0">
                <a:solidFill>
                  <a:srgbClr val="000000"/>
                </a:solidFill>
                <a:latin typeface="Consolas" panose="020B0609020204030204" pitchFamily="49" charset="0"/>
              </a:rPr>
              <a:t>virtual</a:t>
            </a:r>
            <a:r>
              <a:rPr lang="en-US" altLang="en-US" sz="2800" dirty="0">
                <a:solidFill>
                  <a:srgbClr val="000000"/>
                </a:solidFill>
              </a:rPr>
              <a:t> causes the program to dynamically determine which function to invoke </a:t>
            </a:r>
            <a:r>
              <a:rPr lang="en-US" altLang="en-US" sz="2800" i="1" dirty="0">
                <a:solidFill>
                  <a:srgbClr val="000000"/>
                </a:solidFill>
              </a:rPr>
              <a:t>based on the type of object to which the handle points, rather than on the type of the handle</a:t>
            </a:r>
            <a:r>
              <a:rPr lang="en-US" altLang="en-US" sz="2800" dirty="0">
                <a:solidFill>
                  <a:srgbClr val="000000"/>
                </a:solidFill>
              </a:rPr>
              <a:t>.</a:t>
            </a:r>
          </a:p>
        </p:txBody>
      </p:sp>
      <p:sp>
        <p:nvSpPr>
          <p:cNvPr id="6144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7828760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2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76275" y="0"/>
            <a:ext cx="10837863"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4131629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0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00050"/>
            <a:ext cx="12192000" cy="60579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3806085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2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63550" y="0"/>
            <a:ext cx="112649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7781760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2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63550" y="0"/>
            <a:ext cx="112649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7038416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2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120775" y="0"/>
            <a:ext cx="9948863"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7199850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2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7800"/>
            <a:ext cx="12192000" cy="65008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0071361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lnSpc>
                <a:spcPct val="100000"/>
              </a:lnSpc>
              <a:spcAft>
                <a:spcPts val="0"/>
              </a:spcAft>
              <a:defRPr/>
            </a:pPr>
            <a:r>
              <a:rPr lang="en-US" dirty="0" smtClean="0">
                <a:solidFill>
                  <a:srgbClr val="24B5A1"/>
                </a:solidFill>
                <a:latin typeface="Arial"/>
              </a:rPr>
              <a:t>12.4.6</a:t>
            </a:r>
            <a:r>
              <a:rPr lang="en-US" dirty="0">
                <a:solidFill>
                  <a:srgbClr val="24B5A1"/>
                </a:solidFill>
                <a:latin typeface="Arial"/>
              </a:rPr>
              <a:t>  </a:t>
            </a:r>
            <a:r>
              <a:rPr lang="en-US" dirty="0" smtClean="0">
                <a:solidFill>
                  <a:srgbClr val="3380E6"/>
                </a:solidFill>
                <a:latin typeface="Consolas" panose="020B0609020204030204" pitchFamily="49" charset="0"/>
              </a:rPr>
              <a:t>virtual</a:t>
            </a:r>
            <a:r>
              <a:rPr lang="en-US" dirty="0" smtClean="0">
                <a:solidFill>
                  <a:srgbClr val="3380E6"/>
                </a:solidFill>
                <a:latin typeface="Arial"/>
              </a:rPr>
              <a:t> </a:t>
            </a:r>
            <a:r>
              <a:rPr lang="en-US" dirty="0">
                <a:solidFill>
                  <a:srgbClr val="3380E6"/>
                </a:solidFill>
                <a:latin typeface="Arial"/>
              </a:rPr>
              <a:t>Destructors</a:t>
            </a:r>
            <a:endParaRPr lang="en-US" dirty="0" smtClean="0">
              <a:solidFill>
                <a:srgbClr val="33B38C"/>
              </a:solidFill>
            </a:endParaRPr>
          </a:p>
        </p:txBody>
      </p:sp>
      <p:sp>
        <p:nvSpPr>
          <p:cNvPr id="50179" name="Text Placeholder 2"/>
          <p:cNvSpPr>
            <a:spLocks noGrp="1"/>
          </p:cNvSpPr>
          <p:nvPr>
            <p:ph type="body" idx="1"/>
          </p:nvPr>
        </p:nvSpPr>
        <p:spPr/>
        <p:txBody>
          <a:bodyPr/>
          <a:lstStyle/>
          <a:p>
            <a:pPr eaLnBrk="1" hangingPunct="1">
              <a:lnSpc>
                <a:spcPct val="100000"/>
              </a:lnSpc>
              <a:defRPr/>
            </a:pPr>
            <a:r>
              <a:rPr lang="en-US" sz="2800" dirty="0" smtClean="0">
                <a:solidFill>
                  <a:srgbClr val="000000"/>
                </a:solidFill>
              </a:rPr>
              <a:t>A </a:t>
            </a:r>
            <a:r>
              <a:rPr lang="en-US" sz="2800" dirty="0">
                <a:solidFill>
                  <a:srgbClr val="000000"/>
                </a:solidFill>
              </a:rPr>
              <a:t>problem can occur when using polymorphism to process dynamically allocated objects of a class hierarchy. </a:t>
            </a:r>
          </a:p>
          <a:p>
            <a:pPr eaLnBrk="1" hangingPunct="1">
              <a:lnSpc>
                <a:spcPct val="100000"/>
              </a:lnSpc>
              <a:defRPr/>
            </a:pPr>
            <a:r>
              <a:rPr lang="en-US" sz="2800" dirty="0">
                <a:solidFill>
                  <a:srgbClr val="000000"/>
                </a:solidFill>
              </a:rPr>
              <a:t>If a derived-class object with a non-virtual destructor is destroyed by applying the delete operator to a base-class pointer to the object, the C++ standard specifies that the behavior is undefined.</a:t>
            </a:r>
          </a:p>
          <a:p>
            <a:pPr eaLnBrk="1" hangingPunct="1">
              <a:lnSpc>
                <a:spcPct val="100000"/>
              </a:lnSpc>
              <a:defRPr/>
            </a:pPr>
            <a:r>
              <a:rPr lang="en-US" sz="2800" dirty="0">
                <a:solidFill>
                  <a:srgbClr val="000000"/>
                </a:solidFill>
              </a:rPr>
              <a:t>The simple solution to this problem is to create a </a:t>
            </a:r>
            <a:r>
              <a:rPr lang="en-US" sz="2800" dirty="0">
                <a:solidFill>
                  <a:srgbClr val="0000FF"/>
                </a:solidFill>
                <a:latin typeface="Consolas" panose="020B0609020204030204" pitchFamily="49" charset="0"/>
              </a:rPr>
              <a:t>public virtual</a:t>
            </a:r>
            <a:r>
              <a:rPr lang="en-US" sz="2800" dirty="0">
                <a:solidFill>
                  <a:srgbClr val="0000FF"/>
                </a:solidFill>
              </a:rPr>
              <a:t> destructor</a:t>
            </a:r>
            <a:r>
              <a:rPr lang="en-US" sz="2800" dirty="0">
                <a:solidFill>
                  <a:srgbClr val="000000"/>
                </a:solidFill>
              </a:rPr>
              <a:t> in the base class. </a:t>
            </a:r>
          </a:p>
          <a:p>
            <a:pPr eaLnBrk="1" hangingPunct="1">
              <a:lnSpc>
                <a:spcPct val="100000"/>
              </a:lnSpc>
              <a:defRPr/>
            </a:pPr>
            <a:r>
              <a:rPr lang="en-US" sz="2800" dirty="0">
                <a:solidFill>
                  <a:srgbClr val="000000"/>
                </a:solidFill>
              </a:rPr>
              <a:t>If a base class destructor is declared </a:t>
            </a:r>
            <a:r>
              <a:rPr lang="en-US" sz="2800" dirty="0">
                <a:solidFill>
                  <a:srgbClr val="000000"/>
                </a:solidFill>
                <a:latin typeface="Consolas" panose="020B0609020204030204" pitchFamily="49" charset="0"/>
              </a:rPr>
              <a:t>virtual</a:t>
            </a:r>
            <a:r>
              <a:rPr lang="en-US" sz="2800" dirty="0">
                <a:solidFill>
                  <a:srgbClr val="000000"/>
                </a:solidFill>
              </a:rPr>
              <a:t>, the destructors of any derived classes are </a:t>
            </a:r>
            <a:r>
              <a:rPr lang="en-US" sz="2800" i="1" dirty="0">
                <a:solidFill>
                  <a:srgbClr val="000000"/>
                </a:solidFill>
              </a:rPr>
              <a:t>also</a:t>
            </a:r>
            <a:r>
              <a:rPr lang="en-US" sz="2800" dirty="0">
                <a:solidFill>
                  <a:srgbClr val="000000"/>
                </a:solidFill>
              </a:rPr>
              <a:t> </a:t>
            </a:r>
            <a:r>
              <a:rPr lang="en-US" sz="2800" dirty="0" smtClean="0">
                <a:solidFill>
                  <a:srgbClr val="000000"/>
                </a:solidFill>
                <a:latin typeface="Consolas" panose="020B0609020204030204" pitchFamily="49" charset="0"/>
              </a:rPr>
              <a:t>virtual</a:t>
            </a:r>
            <a:r>
              <a:rPr lang="en-US" sz="2800" dirty="0" smtClean="0">
                <a:solidFill>
                  <a:srgbClr val="000000"/>
                </a:solidFill>
              </a:rPr>
              <a:t>. </a:t>
            </a:r>
            <a:endParaRPr lang="en-US" sz="2800" dirty="0">
              <a:solidFill>
                <a:srgbClr val="000000"/>
              </a:solidFill>
            </a:endParaRPr>
          </a:p>
          <a:p>
            <a:pPr eaLnBrk="1" hangingPunct="1">
              <a:lnSpc>
                <a:spcPct val="100000"/>
              </a:lnSpc>
              <a:defRPr/>
            </a:pPr>
            <a:endParaRPr lang="en-US" sz="2800" dirty="0">
              <a:solidFill>
                <a:srgbClr val="000000"/>
              </a:solidFill>
            </a:endParaRPr>
          </a:p>
        </p:txBody>
      </p:sp>
      <p:sp>
        <p:nvSpPr>
          <p:cNvPr id="6144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9617815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lnSpc>
                <a:spcPct val="100000"/>
              </a:lnSpc>
              <a:spcAft>
                <a:spcPts val="0"/>
              </a:spcAft>
              <a:defRPr/>
            </a:pPr>
            <a:r>
              <a:rPr lang="en-US" dirty="0">
                <a:solidFill>
                  <a:srgbClr val="24B5A1"/>
                </a:solidFill>
                <a:latin typeface="Arial"/>
              </a:rPr>
              <a:t>12.4.6  </a:t>
            </a:r>
            <a:r>
              <a:rPr lang="en-US" dirty="0">
                <a:solidFill>
                  <a:srgbClr val="3380E6"/>
                </a:solidFill>
                <a:latin typeface="Consolas" panose="020B0609020204030204" pitchFamily="49" charset="0"/>
              </a:rPr>
              <a:t>virtual</a:t>
            </a:r>
            <a:r>
              <a:rPr lang="en-US" dirty="0">
                <a:solidFill>
                  <a:srgbClr val="3380E6"/>
                </a:solidFill>
                <a:latin typeface="Arial"/>
              </a:rPr>
              <a:t> Destructors</a:t>
            </a:r>
            <a:endParaRPr lang="en-US" dirty="0" smtClean="0">
              <a:solidFill>
                <a:srgbClr val="33B38C"/>
              </a:solidFill>
            </a:endParaRPr>
          </a:p>
        </p:txBody>
      </p:sp>
      <p:sp>
        <p:nvSpPr>
          <p:cNvPr id="58371" name="Text Placeholder 2"/>
          <p:cNvSpPr>
            <a:spLocks noGrp="1"/>
          </p:cNvSpPr>
          <p:nvPr>
            <p:ph type="body" idx="1"/>
          </p:nvPr>
        </p:nvSpPr>
        <p:spPr/>
        <p:txBody>
          <a:bodyPr/>
          <a:lstStyle/>
          <a:p>
            <a:pPr eaLnBrk="1" hangingPunct="1">
              <a:lnSpc>
                <a:spcPct val="100000"/>
              </a:lnSpc>
            </a:pPr>
            <a:r>
              <a:rPr lang="en-US" altLang="en-US" sz="2500" dirty="0">
                <a:solidFill>
                  <a:srgbClr val="000000"/>
                </a:solidFill>
              </a:rPr>
              <a:t>I</a:t>
            </a:r>
            <a:r>
              <a:rPr lang="en-US" altLang="en-US" sz="2500" dirty="0" smtClean="0">
                <a:solidFill>
                  <a:srgbClr val="000000"/>
                </a:solidFill>
              </a:rPr>
              <a:t>n </a:t>
            </a:r>
            <a:r>
              <a:rPr lang="en-US" altLang="en-US" sz="2500" dirty="0">
                <a:solidFill>
                  <a:srgbClr val="000000"/>
                </a:solidFill>
              </a:rPr>
              <a:t>class </a:t>
            </a:r>
            <a:r>
              <a:rPr lang="en-US" altLang="en-US" sz="2500" dirty="0" err="1">
                <a:solidFill>
                  <a:srgbClr val="000000"/>
                </a:solidFill>
                <a:latin typeface="Consolas" panose="020B0609020204030204" pitchFamily="49" charset="0"/>
              </a:rPr>
              <a:t>CommissionEmployee</a:t>
            </a:r>
            <a:r>
              <a:rPr lang="en-US" altLang="en-US" sz="2500" dirty="0" err="1">
                <a:solidFill>
                  <a:srgbClr val="000000"/>
                </a:solidFill>
              </a:rPr>
              <a:t>’s</a:t>
            </a:r>
            <a:r>
              <a:rPr lang="en-US" altLang="en-US" sz="2500" dirty="0">
                <a:solidFill>
                  <a:srgbClr val="000000"/>
                </a:solidFill>
              </a:rPr>
              <a:t> definition, we can define the </a:t>
            </a:r>
            <a:r>
              <a:rPr lang="en-US" altLang="en-US" sz="2500" dirty="0">
                <a:solidFill>
                  <a:srgbClr val="000000"/>
                </a:solidFill>
                <a:latin typeface="Consolas" panose="020B0609020204030204" pitchFamily="49" charset="0"/>
              </a:rPr>
              <a:t>virtual</a:t>
            </a:r>
            <a:r>
              <a:rPr lang="en-US" altLang="en-US" sz="2500" dirty="0">
                <a:solidFill>
                  <a:srgbClr val="000000"/>
                </a:solidFill>
              </a:rPr>
              <a:t> destructor as follows:</a:t>
            </a:r>
          </a:p>
          <a:p>
            <a:pPr marL="603250" lvl="2" indent="0">
              <a:lnSpc>
                <a:spcPct val="100000"/>
              </a:lnSpc>
              <a:buNone/>
            </a:pPr>
            <a:r>
              <a:rPr lang="en-US" altLang="en-US" sz="2400" dirty="0">
                <a:solidFill>
                  <a:srgbClr val="0000FF"/>
                </a:solidFill>
                <a:latin typeface="Consolas" panose="020B0609020204030204" pitchFamily="49" charset="0"/>
              </a:rPr>
              <a:t>virtual</a:t>
            </a:r>
            <a:r>
              <a:rPr lang="en-US" altLang="en-US" sz="2400" dirty="0">
                <a:solidFill>
                  <a:srgbClr val="000000"/>
                </a:solidFill>
                <a:latin typeface="Consolas" panose="020B0609020204030204" pitchFamily="49" charset="0"/>
              </a:rPr>
              <a:t> ~</a:t>
            </a:r>
            <a:r>
              <a:rPr lang="en-US" altLang="en-US" sz="2400" dirty="0" err="1">
                <a:solidFill>
                  <a:srgbClr val="000000"/>
                </a:solidFill>
                <a:latin typeface="Consolas" panose="020B0609020204030204" pitchFamily="49" charset="0"/>
              </a:rPr>
              <a:t>CommissionEmployee</a:t>
            </a:r>
            <a:r>
              <a:rPr lang="en-US" altLang="en-US" sz="2400" dirty="0">
                <a:solidFill>
                  <a:srgbClr val="000000"/>
                </a:solidFill>
                <a:latin typeface="Consolas" panose="020B0609020204030204" pitchFamily="49" charset="0"/>
              </a:rPr>
              <a:t>() { }</a:t>
            </a:r>
          </a:p>
          <a:p>
            <a:pPr eaLnBrk="1" hangingPunct="1">
              <a:lnSpc>
                <a:spcPct val="100000"/>
              </a:lnSpc>
            </a:pPr>
            <a:r>
              <a:rPr lang="en-US" altLang="en-US" sz="2500" dirty="0">
                <a:solidFill>
                  <a:srgbClr val="000000"/>
                </a:solidFill>
              </a:rPr>
              <a:t>Now, if an object in the hierarchy is destroyed explicitly by applying the </a:t>
            </a:r>
            <a:r>
              <a:rPr lang="en-US" altLang="en-US" sz="2500" dirty="0">
                <a:solidFill>
                  <a:srgbClr val="000000"/>
                </a:solidFill>
                <a:latin typeface="Consolas" panose="020B0609020204030204" pitchFamily="49" charset="0"/>
              </a:rPr>
              <a:t>delete</a:t>
            </a:r>
            <a:r>
              <a:rPr lang="en-US" altLang="en-US" sz="2500" dirty="0">
                <a:solidFill>
                  <a:srgbClr val="000000"/>
                </a:solidFill>
              </a:rPr>
              <a:t> operator to a </a:t>
            </a:r>
            <a:r>
              <a:rPr lang="en-US" altLang="en-US" sz="2500" i="1" dirty="0">
                <a:solidFill>
                  <a:srgbClr val="000000"/>
                </a:solidFill>
              </a:rPr>
              <a:t>base-class pointer</a:t>
            </a:r>
            <a:r>
              <a:rPr lang="en-US" altLang="en-US" sz="2500" dirty="0">
                <a:solidFill>
                  <a:srgbClr val="000000"/>
                </a:solidFill>
              </a:rPr>
              <a:t>, the destructor for the </a:t>
            </a:r>
            <a:r>
              <a:rPr lang="en-US" altLang="en-US" sz="2500" i="1" dirty="0">
                <a:solidFill>
                  <a:srgbClr val="000000"/>
                </a:solidFill>
              </a:rPr>
              <a:t>appropriate class </a:t>
            </a:r>
            <a:r>
              <a:rPr lang="en-US" altLang="en-US" sz="2500" dirty="0">
                <a:solidFill>
                  <a:srgbClr val="000000"/>
                </a:solidFill>
              </a:rPr>
              <a:t>is called based on the object to which the base-class pointer points. </a:t>
            </a:r>
          </a:p>
          <a:p>
            <a:pPr eaLnBrk="1" hangingPunct="1">
              <a:lnSpc>
                <a:spcPct val="100000"/>
              </a:lnSpc>
            </a:pPr>
            <a:r>
              <a:rPr lang="en-US" altLang="en-US" sz="2500" dirty="0">
                <a:solidFill>
                  <a:srgbClr val="000000"/>
                </a:solidFill>
              </a:rPr>
              <a:t>Remember, when a derived-class object is destroyed, the base-class part of the derived-class object is also destroyed, so it’s important for the destructors of both the derived and base classes to execute. </a:t>
            </a:r>
          </a:p>
          <a:p>
            <a:pPr eaLnBrk="1" hangingPunct="1">
              <a:lnSpc>
                <a:spcPct val="100000"/>
              </a:lnSpc>
            </a:pPr>
            <a:r>
              <a:rPr lang="en-US" altLang="en-US" sz="2500" dirty="0">
                <a:solidFill>
                  <a:srgbClr val="000000"/>
                </a:solidFill>
              </a:rPr>
              <a:t>The base-class destructor automatically executes after the derived-class destructor. </a:t>
            </a:r>
          </a:p>
        </p:txBody>
      </p:sp>
      <p:sp>
        <p:nvSpPr>
          <p:cNvPr id="6144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1639578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2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20788"/>
            <a:ext cx="12192000" cy="441483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9611225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3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60575"/>
            <a:ext cx="12192000" cy="27368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3445363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24B5A1"/>
                </a:solidFill>
                <a:latin typeface="Arial"/>
              </a:rPr>
              <a:t>12.4.6  </a:t>
            </a:r>
            <a:r>
              <a:rPr lang="en-US" dirty="0">
                <a:solidFill>
                  <a:srgbClr val="3380E6"/>
                </a:solidFill>
                <a:latin typeface="Consolas" panose="020B0609020204030204" pitchFamily="49" charset="0"/>
              </a:rPr>
              <a:t>virtual</a:t>
            </a:r>
            <a:r>
              <a:rPr lang="en-US" dirty="0">
                <a:solidFill>
                  <a:srgbClr val="3380E6"/>
                </a:solidFill>
                <a:latin typeface="Arial"/>
              </a:rPr>
              <a:t> Destructors</a:t>
            </a:r>
            <a:endParaRPr lang="en-US" dirty="0"/>
          </a:p>
        </p:txBody>
      </p:sp>
      <p:sp>
        <p:nvSpPr>
          <p:cNvPr id="3" name="Text Placeholder 2"/>
          <p:cNvSpPr>
            <a:spLocks noGrp="1"/>
          </p:cNvSpPr>
          <p:nvPr>
            <p:ph type="body" idx="1"/>
          </p:nvPr>
        </p:nvSpPr>
        <p:spPr/>
        <p:txBody>
          <a:bodyPr/>
          <a:lstStyle/>
          <a:p>
            <a:r>
              <a:rPr lang="en-US" sz="2800" dirty="0" smtClean="0"/>
              <a:t>Destructor </a:t>
            </a:r>
            <a:r>
              <a:rPr lang="en-US" sz="2800" dirty="0"/>
              <a:t>definition also may be written as follows: </a:t>
            </a:r>
          </a:p>
          <a:p>
            <a:pPr lvl="1"/>
            <a:r>
              <a:rPr lang="en-US" sz="2400" dirty="0">
                <a:latin typeface="Consolas" panose="020B0609020204030204" pitchFamily="49" charset="0"/>
              </a:rPr>
              <a:t>virtual ~</a:t>
            </a:r>
            <a:r>
              <a:rPr lang="en-US" sz="2400" dirty="0" err="1">
                <a:latin typeface="Consolas" panose="020B0609020204030204" pitchFamily="49" charset="0"/>
              </a:rPr>
              <a:t>CommissionEmployee</a:t>
            </a:r>
            <a:r>
              <a:rPr lang="en-US" sz="2400" dirty="0">
                <a:latin typeface="Consolas" panose="020B0609020204030204" pitchFamily="49" charset="0"/>
              </a:rPr>
              <a:t>() = default</a:t>
            </a:r>
            <a:r>
              <a:rPr lang="en-US" sz="2400" dirty="0" smtClean="0">
                <a:latin typeface="Consolas" panose="020B0609020204030204" pitchFamily="49" charset="0"/>
              </a:rPr>
              <a:t>;</a:t>
            </a:r>
            <a:endParaRPr lang="en-US" sz="2400" dirty="0">
              <a:latin typeface="Consolas" panose="020B0609020204030204" pitchFamily="49" charset="0"/>
            </a:endParaRPr>
          </a:p>
          <a:p>
            <a:r>
              <a:rPr lang="en-US" sz="2800" dirty="0" smtClean="0"/>
              <a:t>You </a:t>
            </a:r>
            <a:r>
              <a:rPr lang="en-US" sz="2800" dirty="0"/>
              <a:t>can tell the compiler to explicitly generate the default version of a default constructor, copy constructor, move constructor, copy assignment operator, move assignment operator or destructor by following the special member function’s prototype with </a:t>
            </a:r>
            <a:r>
              <a:rPr lang="en-US" sz="2800" dirty="0">
                <a:latin typeface="Consolas" panose="020B0609020204030204" pitchFamily="49" charset="0"/>
              </a:rPr>
              <a:t>= default</a:t>
            </a:r>
            <a:r>
              <a:rPr lang="en-US" sz="2800" dirty="0"/>
              <a:t>. </a:t>
            </a:r>
            <a:endParaRPr lang="en-US" sz="2800" dirty="0" smtClean="0"/>
          </a:p>
          <a:p>
            <a:pPr lvl="1"/>
            <a:r>
              <a:rPr lang="en-US" sz="2400" dirty="0"/>
              <a:t>U</a:t>
            </a:r>
            <a:r>
              <a:rPr lang="en-US" sz="2400" dirty="0" smtClean="0"/>
              <a:t>seful</a:t>
            </a:r>
            <a:r>
              <a:rPr lang="en-US" sz="2400" dirty="0"/>
              <a:t>, for example, when you explicitly define a constructor for a class and still want the compiler to generate a default constructor as well—in that case, add the following declaration to your class definition:</a:t>
            </a:r>
          </a:p>
          <a:p>
            <a:pPr lvl="2"/>
            <a:r>
              <a:rPr lang="en-US" sz="2400" dirty="0" err="1">
                <a:latin typeface="Consolas" panose="020B0609020204030204" pitchFamily="49" charset="0"/>
              </a:rPr>
              <a:t>ClassName</a:t>
            </a:r>
            <a:r>
              <a:rPr lang="en-US" sz="2400" dirty="0">
                <a:latin typeface="Consolas" panose="020B0609020204030204" pitchFamily="49" charset="0"/>
              </a:rPr>
              <a:t>() = default;</a:t>
            </a:r>
          </a:p>
          <a:p>
            <a:endParaRPr lang="en-US" sz="2800" dirty="0"/>
          </a:p>
        </p:txBody>
      </p:sp>
      <p:sp>
        <p:nvSpPr>
          <p:cNvPr id="4" name="Footer Placeholder 3"/>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0307694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lnSpc>
                <a:spcPct val="100000"/>
              </a:lnSpc>
              <a:spcAft>
                <a:spcPts val="0"/>
              </a:spcAft>
              <a:defRPr/>
            </a:pPr>
            <a:r>
              <a:rPr lang="en-US" dirty="0" smtClean="0">
                <a:solidFill>
                  <a:srgbClr val="24B5A1"/>
                </a:solidFill>
                <a:latin typeface="Arial"/>
              </a:rPr>
              <a:t>12.4.7</a:t>
            </a:r>
            <a:r>
              <a:rPr lang="en-US" dirty="0">
                <a:solidFill>
                  <a:srgbClr val="24B5A1"/>
                </a:solidFill>
                <a:latin typeface="Arial"/>
              </a:rPr>
              <a:t>  </a:t>
            </a:r>
            <a:r>
              <a:rPr lang="en-US" dirty="0">
                <a:solidFill>
                  <a:srgbClr val="3380E6"/>
                </a:solidFill>
                <a:latin typeface="Arial"/>
              </a:rPr>
              <a:t>C++11: final Member Functions and </a:t>
            </a:r>
            <a:r>
              <a:rPr lang="en-US" dirty="0" smtClean="0">
                <a:solidFill>
                  <a:srgbClr val="3380E6"/>
                </a:solidFill>
                <a:latin typeface="Arial"/>
              </a:rPr>
              <a:t>Classes</a:t>
            </a:r>
            <a:endParaRPr lang="en-US" dirty="0" smtClean="0">
              <a:solidFill>
                <a:srgbClr val="33B38C"/>
              </a:solidFill>
            </a:endParaRPr>
          </a:p>
        </p:txBody>
      </p:sp>
      <p:sp>
        <p:nvSpPr>
          <p:cNvPr id="50179" name="Text Placeholder 2"/>
          <p:cNvSpPr>
            <a:spLocks noGrp="1"/>
          </p:cNvSpPr>
          <p:nvPr>
            <p:ph type="body" idx="1"/>
          </p:nvPr>
        </p:nvSpPr>
        <p:spPr/>
        <p:txBody>
          <a:bodyPr/>
          <a:lstStyle/>
          <a:p>
            <a:pPr eaLnBrk="1" hangingPunct="1">
              <a:lnSpc>
                <a:spcPct val="100000"/>
              </a:lnSpc>
              <a:defRPr/>
            </a:pPr>
            <a:r>
              <a:rPr lang="en-US" sz="3600" dirty="0" smtClean="0">
                <a:solidFill>
                  <a:srgbClr val="000000"/>
                </a:solidFill>
              </a:rPr>
              <a:t>In </a:t>
            </a:r>
            <a:r>
              <a:rPr lang="en-US" sz="3600" dirty="0">
                <a:solidFill>
                  <a:srgbClr val="000000"/>
                </a:solidFill>
              </a:rPr>
              <a:t>C++11, a base-class virtual function that’s declared final in its prototype, as in </a:t>
            </a:r>
          </a:p>
          <a:p>
            <a:pPr marL="630238" lvl="2" indent="0">
              <a:lnSpc>
                <a:spcPct val="100000"/>
              </a:lnSpc>
              <a:buNone/>
              <a:defRPr/>
            </a:pPr>
            <a:r>
              <a:rPr lang="en-US" sz="3200" dirty="0">
                <a:solidFill>
                  <a:srgbClr val="0000FF"/>
                </a:solidFill>
                <a:latin typeface="Consolas" panose="020B0609020204030204" pitchFamily="49" charset="0"/>
              </a:rPr>
              <a:t>virtual</a:t>
            </a:r>
            <a:r>
              <a:rPr lang="en-US" sz="3200" dirty="0">
                <a:solidFill>
                  <a:srgbClr val="000000"/>
                </a:solidFill>
                <a:latin typeface="Consolas" panose="020B0609020204030204" pitchFamily="49" charset="0"/>
              </a:rPr>
              <a:t> </a:t>
            </a:r>
            <a:r>
              <a:rPr lang="en-US" sz="3200" i="1" dirty="0" err="1" smtClean="0">
                <a:solidFill>
                  <a:srgbClr val="000000"/>
                </a:solidFill>
                <a:cs typeface="Times New Roman" pitchFamily="18" charset="0"/>
              </a:rPr>
              <a:t>someFunction</a:t>
            </a:r>
            <a:r>
              <a:rPr lang="en-US" sz="3200" dirty="0" smtClean="0">
                <a:solidFill>
                  <a:srgbClr val="000000"/>
                </a:solidFill>
                <a:latin typeface="Consolas" panose="020B0609020204030204" pitchFamily="49" charset="0"/>
              </a:rPr>
              <a:t>(</a:t>
            </a:r>
            <a:r>
              <a:rPr lang="en-US" sz="3200" i="1" dirty="0" smtClean="0">
                <a:solidFill>
                  <a:srgbClr val="000000"/>
                </a:solidFill>
                <a:cs typeface="Times New Roman" pitchFamily="18" charset="0"/>
              </a:rPr>
              <a:t>parameters</a:t>
            </a:r>
            <a:r>
              <a:rPr lang="en-US" sz="3200" dirty="0" smtClean="0">
                <a:solidFill>
                  <a:srgbClr val="000000"/>
                </a:solidFill>
                <a:latin typeface="Consolas" panose="020B0609020204030204" pitchFamily="49" charset="0"/>
              </a:rPr>
              <a:t>) </a:t>
            </a:r>
            <a:r>
              <a:rPr lang="en-US" sz="3200" dirty="0">
                <a:solidFill>
                  <a:srgbClr val="0000FF"/>
                </a:solidFill>
                <a:latin typeface="Consolas" panose="020B0609020204030204" pitchFamily="49" charset="0"/>
              </a:rPr>
              <a:t>final</a:t>
            </a:r>
            <a:r>
              <a:rPr lang="en-US" sz="3200" dirty="0">
                <a:solidFill>
                  <a:srgbClr val="000000"/>
                </a:solidFill>
                <a:latin typeface="Consolas" panose="020B0609020204030204" pitchFamily="49" charset="0"/>
              </a:rPr>
              <a:t>;</a:t>
            </a:r>
          </a:p>
          <a:p>
            <a:pPr eaLnBrk="1" hangingPunct="1">
              <a:lnSpc>
                <a:spcPct val="100000"/>
              </a:lnSpc>
              <a:defRPr/>
            </a:pPr>
            <a:r>
              <a:rPr lang="en-US" sz="3600" i="1" dirty="0">
                <a:solidFill>
                  <a:srgbClr val="000000"/>
                </a:solidFill>
              </a:rPr>
              <a:t>cannot</a:t>
            </a:r>
            <a:r>
              <a:rPr lang="en-US" sz="3600" dirty="0">
                <a:solidFill>
                  <a:srgbClr val="000000"/>
                </a:solidFill>
              </a:rPr>
              <a:t> be overridden in any derived </a:t>
            </a:r>
            <a:r>
              <a:rPr lang="en-US" sz="3600" dirty="0" smtClean="0">
                <a:solidFill>
                  <a:srgbClr val="000000"/>
                </a:solidFill>
              </a:rPr>
              <a:t>class</a:t>
            </a:r>
          </a:p>
          <a:p>
            <a:pPr eaLnBrk="1" hangingPunct="1">
              <a:lnSpc>
                <a:spcPct val="100000"/>
              </a:lnSpc>
              <a:defRPr/>
            </a:pPr>
            <a:r>
              <a:rPr lang="en-US" sz="3600" dirty="0" smtClean="0">
                <a:solidFill>
                  <a:srgbClr val="000000"/>
                </a:solidFill>
              </a:rPr>
              <a:t>Guarantees </a:t>
            </a:r>
            <a:r>
              <a:rPr lang="en-US" sz="3600" dirty="0">
                <a:solidFill>
                  <a:srgbClr val="000000"/>
                </a:solidFill>
              </a:rPr>
              <a:t>that the base class’s </a:t>
            </a:r>
            <a:r>
              <a:rPr lang="en-US" sz="3600" dirty="0">
                <a:solidFill>
                  <a:srgbClr val="000000"/>
                </a:solidFill>
                <a:latin typeface="Consolas" panose="020B0609020204030204" pitchFamily="49" charset="0"/>
              </a:rPr>
              <a:t>final</a:t>
            </a:r>
            <a:r>
              <a:rPr lang="en-US" sz="3600" dirty="0">
                <a:solidFill>
                  <a:srgbClr val="000000"/>
                </a:solidFill>
              </a:rPr>
              <a:t> member function definition will be used by all base-class objects and by all objects of the base class’s direct and indirect derived classes. </a:t>
            </a:r>
          </a:p>
        </p:txBody>
      </p:sp>
      <p:sp>
        <p:nvSpPr>
          <p:cNvPr id="6144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713427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lnSpc>
                <a:spcPct val="100000"/>
              </a:lnSpc>
              <a:spcAft>
                <a:spcPts val="0"/>
              </a:spcAft>
              <a:defRPr/>
            </a:pPr>
            <a:r>
              <a:rPr lang="en-US" dirty="0" smtClean="0">
                <a:solidFill>
                  <a:srgbClr val="24B5A1"/>
                </a:solidFill>
                <a:latin typeface="Arial"/>
              </a:rPr>
              <a:t>12.1  </a:t>
            </a:r>
            <a:r>
              <a:rPr lang="en-US" dirty="0" smtClean="0">
                <a:solidFill>
                  <a:srgbClr val="3380E6"/>
                </a:solidFill>
                <a:latin typeface="Arial"/>
              </a:rPr>
              <a:t>Introduction</a:t>
            </a:r>
          </a:p>
        </p:txBody>
      </p:sp>
      <p:sp>
        <p:nvSpPr>
          <p:cNvPr id="14339" name="Text Placeholder 2"/>
          <p:cNvSpPr>
            <a:spLocks noGrp="1"/>
          </p:cNvSpPr>
          <p:nvPr>
            <p:ph type="body" idx="1"/>
          </p:nvPr>
        </p:nvSpPr>
        <p:spPr/>
        <p:txBody>
          <a:bodyPr/>
          <a:lstStyle/>
          <a:p>
            <a:pPr eaLnBrk="1" hangingPunct="1">
              <a:lnSpc>
                <a:spcPct val="100000"/>
              </a:lnSpc>
            </a:pPr>
            <a:r>
              <a:rPr lang="en-US" altLang="en-US" sz="2400" dirty="0">
                <a:solidFill>
                  <a:srgbClr val="000000"/>
                </a:solidFill>
              </a:rPr>
              <a:t>We now continue our study of OOP by explaining and demonstrating </a:t>
            </a:r>
            <a:r>
              <a:rPr lang="en-US" altLang="en-US" sz="2400" dirty="0">
                <a:solidFill>
                  <a:srgbClr val="0000FF"/>
                </a:solidFill>
              </a:rPr>
              <a:t>polymorphism</a:t>
            </a:r>
            <a:r>
              <a:rPr lang="en-US" altLang="en-US" sz="2400" dirty="0">
                <a:solidFill>
                  <a:srgbClr val="000000"/>
                </a:solidFill>
              </a:rPr>
              <a:t> with inheritance hierarchies.</a:t>
            </a:r>
          </a:p>
          <a:p>
            <a:pPr eaLnBrk="1" hangingPunct="1">
              <a:lnSpc>
                <a:spcPct val="100000"/>
              </a:lnSpc>
            </a:pPr>
            <a:r>
              <a:rPr lang="en-US" altLang="en-US" sz="2400" dirty="0" smtClean="0">
                <a:solidFill>
                  <a:srgbClr val="000000"/>
                </a:solidFill>
              </a:rPr>
              <a:t>“</a:t>
            </a:r>
            <a:r>
              <a:rPr lang="en-US" altLang="en-US" sz="2400" dirty="0">
                <a:solidFill>
                  <a:srgbClr val="000000"/>
                </a:solidFill>
              </a:rPr>
              <a:t>program in the </a:t>
            </a:r>
            <a:r>
              <a:rPr lang="en-US" altLang="en-US" sz="2400" i="1" dirty="0">
                <a:solidFill>
                  <a:srgbClr val="000000"/>
                </a:solidFill>
              </a:rPr>
              <a:t>general</a:t>
            </a:r>
            <a:r>
              <a:rPr lang="en-US" altLang="en-US" sz="2400" dirty="0">
                <a:solidFill>
                  <a:srgbClr val="000000"/>
                </a:solidFill>
              </a:rPr>
              <a:t>” rather than “program in the </a:t>
            </a:r>
            <a:r>
              <a:rPr lang="en-US" altLang="en-US" sz="2400" i="1" dirty="0">
                <a:solidFill>
                  <a:srgbClr val="000000"/>
                </a:solidFill>
              </a:rPr>
              <a:t>specific</a:t>
            </a:r>
            <a:r>
              <a:rPr lang="en-US" altLang="en-US" sz="2400" dirty="0">
                <a:solidFill>
                  <a:srgbClr val="000000"/>
                </a:solidFill>
              </a:rPr>
              <a:t>.”</a:t>
            </a:r>
          </a:p>
          <a:p>
            <a:pPr lvl="1" eaLnBrk="1" hangingPunct="1">
              <a:lnSpc>
                <a:spcPct val="100000"/>
              </a:lnSpc>
            </a:pPr>
            <a:r>
              <a:rPr lang="en-US" altLang="en-US" sz="2400" dirty="0">
                <a:solidFill>
                  <a:srgbClr val="000000"/>
                </a:solidFill>
              </a:rPr>
              <a:t>W</a:t>
            </a:r>
            <a:r>
              <a:rPr lang="en-US" altLang="en-US" sz="2400" dirty="0" smtClean="0">
                <a:solidFill>
                  <a:srgbClr val="000000"/>
                </a:solidFill>
              </a:rPr>
              <a:t>rite </a:t>
            </a:r>
            <a:r>
              <a:rPr lang="en-US" altLang="en-US" sz="2400" dirty="0">
                <a:solidFill>
                  <a:srgbClr val="000000"/>
                </a:solidFill>
              </a:rPr>
              <a:t>programs that process objects of classes that are part of the same class hierarchy as if they were all objects of the hierarchy’s base class. </a:t>
            </a:r>
          </a:p>
          <a:p>
            <a:pPr eaLnBrk="1" hangingPunct="1">
              <a:lnSpc>
                <a:spcPct val="100000"/>
              </a:lnSpc>
            </a:pPr>
            <a:r>
              <a:rPr lang="en-US" altLang="en-US" sz="2400" dirty="0">
                <a:solidFill>
                  <a:srgbClr val="000000"/>
                </a:solidFill>
              </a:rPr>
              <a:t>Polymorphism works off base-class pointer handles and base-class </a:t>
            </a:r>
            <a:r>
              <a:rPr lang="en-US" altLang="en-US" sz="2400" i="1" dirty="0">
                <a:solidFill>
                  <a:srgbClr val="000000"/>
                </a:solidFill>
              </a:rPr>
              <a:t>reference handles</a:t>
            </a:r>
            <a:r>
              <a:rPr lang="en-US" altLang="en-US" sz="2400" dirty="0">
                <a:solidFill>
                  <a:srgbClr val="000000"/>
                </a:solidFill>
              </a:rPr>
              <a:t>, but </a:t>
            </a:r>
            <a:r>
              <a:rPr lang="en-US" altLang="en-US" sz="2400" i="1" dirty="0">
                <a:solidFill>
                  <a:srgbClr val="000000"/>
                </a:solidFill>
              </a:rPr>
              <a:t>not</a:t>
            </a:r>
            <a:r>
              <a:rPr lang="en-US" altLang="en-US" sz="2400" dirty="0">
                <a:solidFill>
                  <a:srgbClr val="000000"/>
                </a:solidFill>
              </a:rPr>
              <a:t> off name handles.</a:t>
            </a:r>
          </a:p>
          <a:p>
            <a:pPr eaLnBrk="1" hangingPunct="1">
              <a:lnSpc>
                <a:spcPct val="100000"/>
              </a:lnSpc>
            </a:pPr>
            <a:r>
              <a:rPr lang="en-US" altLang="en-US" sz="2400" dirty="0">
                <a:solidFill>
                  <a:srgbClr val="000000"/>
                </a:solidFill>
              </a:rPr>
              <a:t>Relying on each object to know how to “do the right thing” in response to the same function call is the key concept of polymorphism.</a:t>
            </a:r>
          </a:p>
          <a:p>
            <a:pPr eaLnBrk="1" hangingPunct="1">
              <a:lnSpc>
                <a:spcPct val="100000"/>
              </a:lnSpc>
            </a:pPr>
            <a:r>
              <a:rPr lang="en-US" altLang="en-US" sz="2400" dirty="0">
                <a:solidFill>
                  <a:srgbClr val="000000"/>
                </a:solidFill>
              </a:rPr>
              <a:t>The same message sent to a variety of objects has “many forms” of results—hence the term polymorphism.</a:t>
            </a:r>
          </a:p>
        </p:txBody>
      </p:sp>
      <p:sp>
        <p:nvSpPr>
          <p:cNvPr id="1434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41121737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lnSpc>
                <a:spcPct val="100000"/>
              </a:lnSpc>
              <a:spcAft>
                <a:spcPts val="0"/>
              </a:spcAft>
              <a:defRPr/>
            </a:pPr>
            <a:r>
              <a:rPr lang="en-US" dirty="0">
                <a:solidFill>
                  <a:srgbClr val="24B5A1"/>
                </a:solidFill>
                <a:latin typeface="Arial"/>
              </a:rPr>
              <a:t>12.4.7  </a:t>
            </a:r>
            <a:r>
              <a:rPr lang="en-US" dirty="0">
                <a:solidFill>
                  <a:srgbClr val="3380E6"/>
                </a:solidFill>
                <a:latin typeface="Arial"/>
              </a:rPr>
              <a:t>C++11: final Member Functions and Classes</a:t>
            </a:r>
            <a:endParaRPr lang="en-US" dirty="0" smtClean="0">
              <a:solidFill>
                <a:srgbClr val="33B38C"/>
              </a:solidFill>
            </a:endParaRPr>
          </a:p>
        </p:txBody>
      </p:sp>
      <p:sp>
        <p:nvSpPr>
          <p:cNvPr id="50179" name="Text Placeholder 2"/>
          <p:cNvSpPr>
            <a:spLocks noGrp="1"/>
          </p:cNvSpPr>
          <p:nvPr>
            <p:ph type="body" idx="1"/>
          </p:nvPr>
        </p:nvSpPr>
        <p:spPr/>
        <p:txBody>
          <a:bodyPr/>
          <a:lstStyle/>
          <a:p>
            <a:pPr eaLnBrk="1" hangingPunct="1">
              <a:lnSpc>
                <a:spcPct val="100000"/>
              </a:lnSpc>
              <a:defRPr/>
            </a:pPr>
            <a:r>
              <a:rPr lang="en-US" sz="3200" dirty="0" smtClean="0">
                <a:solidFill>
                  <a:srgbClr val="000000"/>
                </a:solidFill>
              </a:rPr>
              <a:t>You </a:t>
            </a:r>
            <a:r>
              <a:rPr lang="en-US" sz="3200" dirty="0">
                <a:solidFill>
                  <a:srgbClr val="000000"/>
                </a:solidFill>
              </a:rPr>
              <a:t>can declare a class as final to prevent it from being used as a base class, as in</a:t>
            </a:r>
          </a:p>
          <a:p>
            <a:pPr marL="365125" lvl="1" indent="0">
              <a:lnSpc>
                <a:spcPct val="100000"/>
              </a:lnSpc>
              <a:buNone/>
              <a:defRPr/>
            </a:pPr>
            <a:r>
              <a:rPr lang="en-US" sz="2400" dirty="0">
                <a:solidFill>
                  <a:srgbClr val="0000FF"/>
                </a:solidFill>
                <a:latin typeface="Consolas" panose="020B0609020204030204" pitchFamily="49" charset="0"/>
              </a:rPr>
              <a:t>class</a:t>
            </a:r>
            <a:r>
              <a:rPr lang="en-US" sz="2400" dirty="0">
                <a:solidFill>
                  <a:srgbClr val="000000"/>
                </a:solidFill>
                <a:latin typeface="Consolas" panose="020B0609020204030204" pitchFamily="49" charset="0"/>
              </a:rPr>
              <a:t> </a:t>
            </a:r>
            <a:r>
              <a:rPr lang="en-US" sz="2400" i="1" dirty="0">
                <a:solidFill>
                  <a:srgbClr val="000000"/>
                </a:solidFill>
                <a:cs typeface="Times New Roman" pitchFamily="18" charset="0"/>
              </a:rPr>
              <a:t>MyClass</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final</a:t>
            </a:r>
            <a:r>
              <a:rPr lang="en-US" sz="2400" dirty="0">
                <a:solidFill>
                  <a:srgbClr val="000000"/>
                </a:solidFill>
                <a:latin typeface="Consolas" panose="020B0609020204030204" pitchFamily="49" charset="0"/>
              </a:rPr>
              <a:t> </a:t>
            </a:r>
            <a:r>
              <a:rPr lang="en-US" sz="2400" dirty="0">
                <a:solidFill>
                  <a:schemeClr val="bg1">
                    <a:lumMod val="50000"/>
                  </a:schemeClr>
                </a:solidFill>
                <a:latin typeface="Consolas" panose="020B0609020204030204" pitchFamily="49" charset="0"/>
              </a:rPr>
              <a:t>// this class cannot be a base class</a:t>
            </a:r>
          </a:p>
          <a:p>
            <a:pPr marL="365125" lvl="1" indent="0">
              <a:lnSpc>
                <a:spcPct val="100000"/>
              </a:lnSpc>
              <a:buNone/>
              <a:defRPr/>
            </a:pPr>
            <a:r>
              <a:rPr lang="en-US" sz="2400" dirty="0">
                <a:solidFill>
                  <a:srgbClr val="000000"/>
                </a:solidFill>
                <a:latin typeface="Consolas" panose="020B0609020204030204" pitchFamily="49" charset="0"/>
              </a:rPr>
              <a:t>{</a:t>
            </a:r>
          </a:p>
          <a:p>
            <a:pPr marL="365125" lvl="1" indent="0">
              <a:lnSpc>
                <a:spcPct val="100000"/>
              </a:lnSpc>
              <a:buNone/>
              <a:defRPr/>
            </a:pPr>
            <a:r>
              <a:rPr lang="en-US" sz="2400" dirty="0">
                <a:solidFill>
                  <a:schemeClr val="bg1">
                    <a:lumMod val="50000"/>
                  </a:schemeClr>
                </a:solidFill>
                <a:latin typeface="Consolas" panose="020B0609020204030204" pitchFamily="49" charset="0"/>
              </a:rPr>
              <a:t>   // class body</a:t>
            </a:r>
          </a:p>
          <a:p>
            <a:pPr marL="365125" lvl="1" indent="0">
              <a:lnSpc>
                <a:spcPct val="100000"/>
              </a:lnSpc>
              <a:buNone/>
              <a:defRPr/>
            </a:pPr>
            <a:r>
              <a:rPr lang="en-US" sz="2400" dirty="0">
                <a:solidFill>
                  <a:srgbClr val="000000"/>
                </a:solidFill>
                <a:latin typeface="Consolas" panose="020B0609020204030204" pitchFamily="49" charset="0"/>
              </a:rPr>
              <a:t>}; </a:t>
            </a:r>
          </a:p>
          <a:p>
            <a:pPr eaLnBrk="1" hangingPunct="1">
              <a:lnSpc>
                <a:spcPct val="100000"/>
              </a:lnSpc>
              <a:defRPr/>
            </a:pPr>
            <a:r>
              <a:rPr lang="en-US" sz="3200" dirty="0">
                <a:solidFill>
                  <a:srgbClr val="000000"/>
                </a:solidFill>
              </a:rPr>
              <a:t>Attempting to override a </a:t>
            </a:r>
            <a:r>
              <a:rPr lang="en-US" sz="3200" dirty="0">
                <a:solidFill>
                  <a:srgbClr val="000000"/>
                </a:solidFill>
                <a:latin typeface="Consolas" panose="020B0609020204030204" pitchFamily="49" charset="0"/>
              </a:rPr>
              <a:t>final</a:t>
            </a:r>
            <a:r>
              <a:rPr lang="en-US" sz="3200" dirty="0">
                <a:solidFill>
                  <a:srgbClr val="000000"/>
                </a:solidFill>
              </a:rPr>
              <a:t> member function or inherit from a </a:t>
            </a:r>
            <a:r>
              <a:rPr lang="en-US" sz="3200" dirty="0">
                <a:solidFill>
                  <a:srgbClr val="000000"/>
                </a:solidFill>
                <a:latin typeface="Consolas" panose="020B0609020204030204" pitchFamily="49" charset="0"/>
              </a:rPr>
              <a:t>final</a:t>
            </a:r>
            <a:r>
              <a:rPr lang="en-US" sz="3200" dirty="0">
                <a:solidFill>
                  <a:srgbClr val="000000"/>
                </a:solidFill>
              </a:rPr>
              <a:t> base class results in a compilation error. </a:t>
            </a:r>
          </a:p>
        </p:txBody>
      </p:sp>
      <p:sp>
        <p:nvSpPr>
          <p:cNvPr id="6144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3723274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lnSpc>
                <a:spcPct val="100000"/>
              </a:lnSpc>
              <a:spcAft>
                <a:spcPts val="0"/>
              </a:spcAft>
              <a:defRPr/>
            </a:pPr>
            <a:r>
              <a:rPr lang="en-US" dirty="0" smtClean="0">
                <a:solidFill>
                  <a:srgbClr val="24B5A1"/>
                </a:solidFill>
                <a:latin typeface="Arial"/>
              </a:rPr>
              <a:t>12.5</a:t>
            </a:r>
            <a:r>
              <a:rPr lang="en-US" dirty="0" smtClean="0">
                <a:solidFill>
                  <a:srgbClr val="24B5A1"/>
                </a:solidFill>
                <a:latin typeface="Arial"/>
              </a:rPr>
              <a:t>  </a:t>
            </a:r>
            <a:r>
              <a:rPr lang="en-US" dirty="0" smtClean="0">
                <a:solidFill>
                  <a:srgbClr val="3380E6"/>
                </a:solidFill>
                <a:latin typeface="Arial"/>
              </a:rPr>
              <a:t>Type Fields and </a:t>
            </a:r>
            <a:r>
              <a:rPr lang="en-US" dirty="0" smtClean="0">
                <a:solidFill>
                  <a:srgbClr val="3380E6"/>
                </a:solidFill>
                <a:latin typeface="Consolas" panose="020B0609020204030204" pitchFamily="49" charset="0"/>
              </a:rPr>
              <a:t>switch</a:t>
            </a:r>
            <a:r>
              <a:rPr lang="en-US" dirty="0" smtClean="0">
                <a:solidFill>
                  <a:srgbClr val="3380E6"/>
                </a:solidFill>
                <a:latin typeface="Arial"/>
              </a:rPr>
              <a:t> Statements</a:t>
            </a:r>
          </a:p>
        </p:txBody>
      </p:sp>
      <p:sp>
        <p:nvSpPr>
          <p:cNvPr id="63491" name="Text Placeholder 2"/>
          <p:cNvSpPr>
            <a:spLocks noGrp="1"/>
          </p:cNvSpPr>
          <p:nvPr>
            <p:ph type="body" idx="1"/>
          </p:nvPr>
        </p:nvSpPr>
        <p:spPr/>
        <p:txBody>
          <a:bodyPr/>
          <a:lstStyle/>
          <a:p>
            <a:pPr eaLnBrk="1" hangingPunct="1">
              <a:lnSpc>
                <a:spcPct val="100000"/>
              </a:lnSpc>
            </a:pPr>
            <a:r>
              <a:rPr lang="en-US" altLang="en-US" sz="2400" dirty="0">
                <a:solidFill>
                  <a:srgbClr val="000000"/>
                </a:solidFill>
              </a:rPr>
              <a:t>One way to determine the type of an object is to use a </a:t>
            </a:r>
            <a:r>
              <a:rPr lang="en-US" altLang="en-US" sz="2400" dirty="0">
                <a:solidFill>
                  <a:srgbClr val="000000"/>
                </a:solidFill>
                <a:latin typeface="Consolas" panose="020B0609020204030204" pitchFamily="49" charset="0"/>
              </a:rPr>
              <a:t>switch</a:t>
            </a:r>
            <a:r>
              <a:rPr lang="en-US" altLang="en-US" sz="2400" dirty="0">
                <a:solidFill>
                  <a:srgbClr val="000000"/>
                </a:solidFill>
              </a:rPr>
              <a:t> statement to check the value of a field in the object.</a:t>
            </a:r>
          </a:p>
          <a:p>
            <a:r>
              <a:rPr lang="en-US" altLang="en-US" sz="2400" dirty="0" smtClean="0">
                <a:solidFill>
                  <a:srgbClr val="000000"/>
                </a:solidFill>
              </a:rPr>
              <a:t>Can distinguish </a:t>
            </a:r>
            <a:r>
              <a:rPr lang="en-US" altLang="en-US" sz="2400" dirty="0">
                <a:solidFill>
                  <a:srgbClr val="000000"/>
                </a:solidFill>
              </a:rPr>
              <a:t>among object types, then invoke an appropriate action for a particular </a:t>
            </a:r>
            <a:r>
              <a:rPr lang="en-US" altLang="en-US" sz="2400" dirty="0" smtClean="0">
                <a:solidFill>
                  <a:srgbClr val="000000"/>
                </a:solidFill>
              </a:rPr>
              <a:t>object, </a:t>
            </a:r>
            <a:r>
              <a:rPr lang="en-US" sz="2800" dirty="0" smtClean="0"/>
              <a:t>similar </a:t>
            </a:r>
            <a:r>
              <a:rPr lang="en-US" sz="2800" dirty="0"/>
              <a:t>to </a:t>
            </a:r>
            <a:r>
              <a:rPr lang="en-US" sz="2800" dirty="0" smtClean="0"/>
              <a:t>polymorphism</a:t>
            </a:r>
            <a:r>
              <a:rPr lang="en-US" altLang="en-US" sz="2400" dirty="0" smtClean="0">
                <a:solidFill>
                  <a:srgbClr val="000000"/>
                </a:solidFill>
              </a:rPr>
              <a:t>.</a:t>
            </a:r>
            <a:endParaRPr lang="en-US" altLang="en-US" sz="2400" dirty="0">
              <a:solidFill>
                <a:srgbClr val="000000"/>
              </a:solidFill>
            </a:endParaRPr>
          </a:p>
          <a:p>
            <a:pPr eaLnBrk="1" hangingPunct="1">
              <a:lnSpc>
                <a:spcPct val="100000"/>
              </a:lnSpc>
            </a:pPr>
            <a:r>
              <a:rPr lang="en-US" altLang="en-US" sz="2400" dirty="0">
                <a:solidFill>
                  <a:srgbClr val="000000"/>
                </a:solidFill>
              </a:rPr>
              <a:t>Using </a:t>
            </a:r>
            <a:r>
              <a:rPr lang="en-US" altLang="en-US" sz="2400" dirty="0">
                <a:solidFill>
                  <a:srgbClr val="000000"/>
                </a:solidFill>
                <a:latin typeface="Consolas" panose="020B0609020204030204" pitchFamily="49" charset="0"/>
              </a:rPr>
              <a:t>switch</a:t>
            </a:r>
            <a:r>
              <a:rPr lang="en-US" altLang="en-US" sz="2400" dirty="0">
                <a:solidFill>
                  <a:srgbClr val="000000"/>
                </a:solidFill>
              </a:rPr>
              <a:t> logic exposes programs to a variety of potential problems.</a:t>
            </a:r>
          </a:p>
          <a:p>
            <a:pPr lvl="1" eaLnBrk="1" hangingPunct="1">
              <a:lnSpc>
                <a:spcPct val="100000"/>
              </a:lnSpc>
            </a:pPr>
            <a:r>
              <a:rPr lang="en-US" altLang="en-US" sz="2400" dirty="0" smtClean="0">
                <a:solidFill>
                  <a:srgbClr val="000000"/>
                </a:solidFill>
              </a:rPr>
              <a:t>Might </a:t>
            </a:r>
            <a:r>
              <a:rPr lang="en-US" altLang="en-US" sz="2400" dirty="0">
                <a:solidFill>
                  <a:srgbClr val="000000"/>
                </a:solidFill>
              </a:rPr>
              <a:t>forget to include a type test when one is warranted, or might forget to test all possible cases in a </a:t>
            </a:r>
            <a:r>
              <a:rPr lang="en-US" altLang="en-US" sz="2400" dirty="0">
                <a:solidFill>
                  <a:srgbClr val="000000"/>
                </a:solidFill>
                <a:latin typeface="Consolas" panose="020B0609020204030204" pitchFamily="49" charset="0"/>
              </a:rPr>
              <a:t>switch</a:t>
            </a:r>
            <a:r>
              <a:rPr lang="en-US" altLang="en-US" sz="2400" dirty="0">
                <a:solidFill>
                  <a:srgbClr val="000000"/>
                </a:solidFill>
              </a:rPr>
              <a:t> statement.</a:t>
            </a:r>
          </a:p>
          <a:p>
            <a:pPr lvl="1" eaLnBrk="1" hangingPunct="1">
              <a:lnSpc>
                <a:spcPct val="100000"/>
              </a:lnSpc>
            </a:pPr>
            <a:r>
              <a:rPr lang="en-US" altLang="en-US" sz="2400" dirty="0">
                <a:solidFill>
                  <a:srgbClr val="000000"/>
                </a:solidFill>
              </a:rPr>
              <a:t>When modifying a </a:t>
            </a:r>
            <a:r>
              <a:rPr lang="en-US" altLang="en-US" sz="2400" dirty="0">
                <a:solidFill>
                  <a:srgbClr val="000000"/>
                </a:solidFill>
                <a:latin typeface="Consolas" panose="020B0609020204030204" pitchFamily="49" charset="0"/>
              </a:rPr>
              <a:t>switch</a:t>
            </a:r>
            <a:r>
              <a:rPr lang="en-US" altLang="en-US" sz="2400" dirty="0">
                <a:solidFill>
                  <a:srgbClr val="000000"/>
                </a:solidFill>
              </a:rPr>
              <a:t>-based system by adding new types, you might forget to insert the new cases in </a:t>
            </a:r>
            <a:r>
              <a:rPr lang="en-US" altLang="en-US" sz="2400" i="1" dirty="0">
                <a:solidFill>
                  <a:srgbClr val="000000"/>
                </a:solidFill>
              </a:rPr>
              <a:t>all</a:t>
            </a:r>
            <a:r>
              <a:rPr lang="en-US" altLang="en-US" sz="2400" dirty="0">
                <a:solidFill>
                  <a:srgbClr val="000000"/>
                </a:solidFill>
              </a:rPr>
              <a:t> relevant </a:t>
            </a:r>
            <a:r>
              <a:rPr lang="en-US" altLang="en-US" sz="2400" dirty="0">
                <a:solidFill>
                  <a:srgbClr val="000000"/>
                </a:solidFill>
                <a:latin typeface="Consolas" panose="020B0609020204030204" pitchFamily="49" charset="0"/>
              </a:rPr>
              <a:t>switch</a:t>
            </a:r>
            <a:r>
              <a:rPr lang="en-US" altLang="en-US" sz="2400" dirty="0">
                <a:solidFill>
                  <a:srgbClr val="000000"/>
                </a:solidFill>
              </a:rPr>
              <a:t> statements.</a:t>
            </a:r>
          </a:p>
          <a:p>
            <a:pPr lvl="1" eaLnBrk="1" hangingPunct="1">
              <a:lnSpc>
                <a:spcPct val="100000"/>
              </a:lnSpc>
            </a:pPr>
            <a:r>
              <a:rPr lang="en-US" altLang="en-US" sz="2400" dirty="0">
                <a:solidFill>
                  <a:srgbClr val="000000"/>
                </a:solidFill>
              </a:rPr>
              <a:t>Every addition or deletion of a class requires </a:t>
            </a:r>
            <a:r>
              <a:rPr lang="en-US" altLang="en-US" sz="2400" dirty="0" smtClean="0">
                <a:solidFill>
                  <a:srgbClr val="000000"/>
                </a:solidFill>
              </a:rPr>
              <a:t>modification </a:t>
            </a:r>
            <a:r>
              <a:rPr lang="en-US" altLang="en-US" sz="2400" dirty="0">
                <a:solidFill>
                  <a:srgbClr val="000000"/>
                </a:solidFill>
              </a:rPr>
              <a:t>of every </a:t>
            </a:r>
            <a:r>
              <a:rPr lang="en-US" altLang="en-US" sz="2400" dirty="0">
                <a:solidFill>
                  <a:srgbClr val="000000"/>
                </a:solidFill>
                <a:latin typeface="Consolas" panose="020B0609020204030204" pitchFamily="49" charset="0"/>
              </a:rPr>
              <a:t>switch</a:t>
            </a:r>
            <a:r>
              <a:rPr lang="en-US" altLang="en-US" sz="2400" dirty="0">
                <a:solidFill>
                  <a:srgbClr val="000000"/>
                </a:solidFill>
              </a:rPr>
              <a:t> </a:t>
            </a:r>
            <a:r>
              <a:rPr lang="en-US" altLang="en-US" sz="2400" dirty="0" smtClean="0">
                <a:solidFill>
                  <a:srgbClr val="000000"/>
                </a:solidFill>
              </a:rPr>
              <a:t>statement; </a:t>
            </a:r>
            <a:r>
              <a:rPr lang="en-US" altLang="en-US" sz="2400" dirty="0">
                <a:solidFill>
                  <a:srgbClr val="000000"/>
                </a:solidFill>
              </a:rPr>
              <a:t>tracking these </a:t>
            </a:r>
            <a:r>
              <a:rPr lang="en-US" altLang="en-US" sz="2400" dirty="0" smtClean="0">
                <a:solidFill>
                  <a:srgbClr val="000000"/>
                </a:solidFill>
              </a:rPr>
              <a:t>down </a:t>
            </a:r>
            <a:r>
              <a:rPr lang="en-US" altLang="en-US" sz="2400" dirty="0">
                <a:solidFill>
                  <a:srgbClr val="000000"/>
                </a:solidFill>
              </a:rPr>
              <a:t>can be time consuming and error prone.</a:t>
            </a:r>
          </a:p>
        </p:txBody>
      </p:sp>
      <p:sp>
        <p:nvSpPr>
          <p:cNvPr id="7168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4941428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3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12888"/>
            <a:ext cx="12192000" cy="383222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8885367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3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76413"/>
            <a:ext cx="12192000" cy="330358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9076041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lnSpc>
                <a:spcPct val="100000"/>
              </a:lnSpc>
              <a:spcAft>
                <a:spcPts val="0"/>
              </a:spcAft>
              <a:defRPr/>
            </a:pPr>
            <a:r>
              <a:rPr lang="en-US" dirty="0" smtClean="0">
                <a:solidFill>
                  <a:srgbClr val="24B5A1"/>
                </a:solidFill>
                <a:latin typeface="Arial"/>
              </a:rPr>
              <a:t>12.6</a:t>
            </a:r>
            <a:r>
              <a:rPr lang="en-US" dirty="0" smtClean="0">
                <a:solidFill>
                  <a:srgbClr val="24B5A1"/>
                </a:solidFill>
                <a:latin typeface="Arial"/>
              </a:rPr>
              <a:t>  </a:t>
            </a:r>
            <a:r>
              <a:rPr lang="en-US" dirty="0" smtClean="0">
                <a:solidFill>
                  <a:srgbClr val="3380E6"/>
                </a:solidFill>
                <a:latin typeface="Arial"/>
              </a:rPr>
              <a:t>Abstract Classes and Pure </a:t>
            </a:r>
            <a:r>
              <a:rPr lang="en-US" dirty="0" smtClean="0">
                <a:solidFill>
                  <a:srgbClr val="3380E6"/>
                </a:solidFill>
                <a:latin typeface="Consolas" panose="020B0609020204030204" pitchFamily="49" charset="0"/>
              </a:rPr>
              <a:t>virtual</a:t>
            </a:r>
            <a:r>
              <a:rPr lang="en-US" dirty="0" smtClean="0">
                <a:solidFill>
                  <a:srgbClr val="3380E6"/>
                </a:solidFill>
                <a:latin typeface="Arial"/>
              </a:rPr>
              <a:t> Functions</a:t>
            </a:r>
          </a:p>
        </p:txBody>
      </p:sp>
      <p:sp>
        <p:nvSpPr>
          <p:cNvPr id="66563" name="Text Placeholder 2"/>
          <p:cNvSpPr>
            <a:spLocks noGrp="1"/>
          </p:cNvSpPr>
          <p:nvPr>
            <p:ph type="body" idx="1"/>
          </p:nvPr>
        </p:nvSpPr>
        <p:spPr/>
        <p:txBody>
          <a:bodyPr/>
          <a:lstStyle/>
          <a:p>
            <a:pPr eaLnBrk="1" hangingPunct="1">
              <a:lnSpc>
                <a:spcPct val="100000"/>
              </a:lnSpc>
            </a:pPr>
            <a:r>
              <a:rPr lang="en-US" altLang="en-US" sz="2800" dirty="0">
                <a:solidFill>
                  <a:srgbClr val="000000"/>
                </a:solidFill>
              </a:rPr>
              <a:t>There are cases in which it’s useful to define </a:t>
            </a:r>
            <a:r>
              <a:rPr lang="en-US" altLang="en-US" sz="2800" i="1" dirty="0">
                <a:solidFill>
                  <a:srgbClr val="000000"/>
                </a:solidFill>
              </a:rPr>
              <a:t>classes from which you never intend to instantiate any objects</a:t>
            </a:r>
            <a:r>
              <a:rPr lang="en-US" altLang="en-US" sz="2800" dirty="0">
                <a:solidFill>
                  <a:srgbClr val="000000"/>
                </a:solidFill>
              </a:rPr>
              <a:t>.</a:t>
            </a:r>
          </a:p>
          <a:p>
            <a:pPr eaLnBrk="1" hangingPunct="1">
              <a:lnSpc>
                <a:spcPct val="100000"/>
              </a:lnSpc>
            </a:pPr>
            <a:r>
              <a:rPr lang="en-US" altLang="en-US" sz="2800" dirty="0">
                <a:solidFill>
                  <a:srgbClr val="000000"/>
                </a:solidFill>
              </a:rPr>
              <a:t>Such classes are called </a:t>
            </a:r>
            <a:r>
              <a:rPr lang="en-US" altLang="en-US" sz="2800" dirty="0">
                <a:solidFill>
                  <a:srgbClr val="0000FF"/>
                </a:solidFill>
              </a:rPr>
              <a:t>abstract classes</a:t>
            </a:r>
            <a:r>
              <a:rPr lang="en-US" altLang="en-US" sz="2800" dirty="0">
                <a:solidFill>
                  <a:srgbClr val="000000"/>
                </a:solidFill>
              </a:rPr>
              <a:t>.</a:t>
            </a:r>
          </a:p>
          <a:p>
            <a:pPr eaLnBrk="1" hangingPunct="1">
              <a:lnSpc>
                <a:spcPct val="100000"/>
              </a:lnSpc>
            </a:pPr>
            <a:r>
              <a:rPr lang="en-US" altLang="en-US" sz="2800" dirty="0">
                <a:solidFill>
                  <a:srgbClr val="000000"/>
                </a:solidFill>
              </a:rPr>
              <a:t>Because these classes normally are used as base classes in inheritance hierarchies, we refer to them as </a:t>
            </a:r>
            <a:r>
              <a:rPr lang="en-US" altLang="en-US" sz="2800" dirty="0">
                <a:solidFill>
                  <a:srgbClr val="0000FF"/>
                </a:solidFill>
              </a:rPr>
              <a:t>abstract base classes</a:t>
            </a:r>
            <a:r>
              <a:rPr lang="en-US" altLang="en-US" sz="2800" dirty="0">
                <a:solidFill>
                  <a:srgbClr val="000000"/>
                </a:solidFill>
              </a:rPr>
              <a:t>.</a:t>
            </a:r>
          </a:p>
          <a:p>
            <a:pPr eaLnBrk="1" hangingPunct="1">
              <a:lnSpc>
                <a:spcPct val="100000"/>
              </a:lnSpc>
            </a:pPr>
            <a:r>
              <a:rPr lang="en-US" altLang="en-US" sz="2800" dirty="0" smtClean="0">
                <a:solidFill>
                  <a:srgbClr val="000000"/>
                </a:solidFill>
              </a:rPr>
              <a:t>Cannot </a:t>
            </a:r>
            <a:r>
              <a:rPr lang="en-US" altLang="en-US" sz="2800" dirty="0">
                <a:solidFill>
                  <a:srgbClr val="000000"/>
                </a:solidFill>
              </a:rPr>
              <a:t>be used to instantiate objects, </a:t>
            </a:r>
            <a:r>
              <a:rPr lang="en-US" altLang="en-US" sz="2800" dirty="0" smtClean="0">
                <a:solidFill>
                  <a:srgbClr val="000000"/>
                </a:solidFill>
              </a:rPr>
              <a:t>because they are </a:t>
            </a:r>
            <a:r>
              <a:rPr lang="en-US" altLang="en-US" sz="2800" i="1" dirty="0">
                <a:solidFill>
                  <a:srgbClr val="000000"/>
                </a:solidFill>
              </a:rPr>
              <a:t>incomplete</a:t>
            </a:r>
            <a:r>
              <a:rPr lang="en-US" altLang="en-US" sz="2800" dirty="0">
                <a:solidFill>
                  <a:srgbClr val="000000"/>
                </a:solidFill>
              </a:rPr>
              <a:t>—derived classes must define the “missing pieces.” </a:t>
            </a:r>
          </a:p>
          <a:p>
            <a:pPr eaLnBrk="1" hangingPunct="1">
              <a:lnSpc>
                <a:spcPct val="100000"/>
              </a:lnSpc>
            </a:pPr>
            <a:r>
              <a:rPr lang="en-US" altLang="en-US" sz="2800" dirty="0">
                <a:solidFill>
                  <a:srgbClr val="000000"/>
                </a:solidFill>
              </a:rPr>
              <a:t>An abstract class is a base class from which other classes can inherit.</a:t>
            </a:r>
          </a:p>
          <a:p>
            <a:pPr eaLnBrk="1" hangingPunct="1">
              <a:lnSpc>
                <a:spcPct val="100000"/>
              </a:lnSpc>
            </a:pPr>
            <a:r>
              <a:rPr lang="en-US" altLang="en-US" sz="2800" dirty="0">
                <a:solidFill>
                  <a:srgbClr val="000000"/>
                </a:solidFill>
              </a:rPr>
              <a:t>Classes that can be used to instantiate objects are </a:t>
            </a:r>
            <a:r>
              <a:rPr lang="en-US" altLang="en-US" sz="2800" dirty="0" smtClean="0">
                <a:solidFill>
                  <a:srgbClr val="0000FF"/>
                </a:solidFill>
              </a:rPr>
              <a:t>concrete </a:t>
            </a:r>
            <a:r>
              <a:rPr lang="en-US" altLang="en-US" sz="2800" dirty="0">
                <a:solidFill>
                  <a:srgbClr val="0000FF"/>
                </a:solidFill>
              </a:rPr>
              <a:t>classes</a:t>
            </a:r>
            <a:r>
              <a:rPr lang="en-US" altLang="en-US" sz="2800" dirty="0">
                <a:solidFill>
                  <a:srgbClr val="000000"/>
                </a:solidFill>
              </a:rPr>
              <a:t>.</a:t>
            </a:r>
          </a:p>
          <a:p>
            <a:pPr eaLnBrk="1" hangingPunct="1">
              <a:lnSpc>
                <a:spcPct val="100000"/>
              </a:lnSpc>
            </a:pPr>
            <a:r>
              <a:rPr lang="en-US" altLang="en-US" sz="2800" dirty="0">
                <a:solidFill>
                  <a:srgbClr val="000000"/>
                </a:solidFill>
              </a:rPr>
              <a:t>Such classes define </a:t>
            </a:r>
            <a:r>
              <a:rPr lang="en-US" altLang="en-US" sz="2800" i="1" dirty="0">
                <a:solidFill>
                  <a:srgbClr val="000000"/>
                </a:solidFill>
              </a:rPr>
              <a:t>every</a:t>
            </a:r>
            <a:r>
              <a:rPr lang="en-US" altLang="en-US" sz="2800" dirty="0">
                <a:solidFill>
                  <a:srgbClr val="000000"/>
                </a:solidFill>
              </a:rPr>
              <a:t> member function they declare.</a:t>
            </a:r>
          </a:p>
        </p:txBody>
      </p:sp>
      <p:sp>
        <p:nvSpPr>
          <p:cNvPr id="7475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6946548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lnSpc>
                <a:spcPct val="100000"/>
              </a:lnSpc>
              <a:spcAft>
                <a:spcPts val="0"/>
              </a:spcAft>
              <a:defRPr/>
            </a:pPr>
            <a:r>
              <a:rPr lang="en-US" dirty="0" smtClean="0">
                <a:solidFill>
                  <a:srgbClr val="24B5A1"/>
                </a:solidFill>
                <a:latin typeface="Arial"/>
              </a:rPr>
              <a:t>12.6</a:t>
            </a:r>
            <a:r>
              <a:rPr lang="en-US" dirty="0" smtClean="0">
                <a:solidFill>
                  <a:srgbClr val="24B5A1"/>
                </a:solidFill>
                <a:latin typeface="Arial"/>
              </a:rPr>
              <a:t>  </a:t>
            </a:r>
            <a:r>
              <a:rPr lang="en-US" dirty="0" smtClean="0">
                <a:solidFill>
                  <a:srgbClr val="3380E6"/>
                </a:solidFill>
                <a:latin typeface="Arial"/>
              </a:rPr>
              <a:t>Abstract Classes and Pure </a:t>
            </a:r>
            <a:r>
              <a:rPr lang="en-US" dirty="0" smtClean="0">
                <a:solidFill>
                  <a:srgbClr val="3380E6"/>
                </a:solidFill>
                <a:latin typeface="Consolas" panose="020B0609020204030204" pitchFamily="49" charset="0"/>
              </a:rPr>
              <a:t>virtual</a:t>
            </a:r>
            <a:r>
              <a:rPr lang="en-US" dirty="0" smtClean="0">
                <a:solidFill>
                  <a:srgbClr val="3380E6"/>
                </a:solidFill>
                <a:latin typeface="Arial"/>
              </a:rPr>
              <a:t> Functions (cont.)</a:t>
            </a:r>
          </a:p>
        </p:txBody>
      </p:sp>
      <p:sp>
        <p:nvSpPr>
          <p:cNvPr id="67587" name="Text Placeholder 2"/>
          <p:cNvSpPr>
            <a:spLocks noGrp="1"/>
          </p:cNvSpPr>
          <p:nvPr>
            <p:ph type="body" idx="1"/>
          </p:nvPr>
        </p:nvSpPr>
        <p:spPr/>
        <p:txBody>
          <a:bodyPr/>
          <a:lstStyle/>
          <a:p>
            <a:pPr eaLnBrk="1" hangingPunct="1">
              <a:lnSpc>
                <a:spcPct val="100000"/>
              </a:lnSpc>
            </a:pPr>
            <a:r>
              <a:rPr lang="en-US" altLang="en-US" sz="3200" dirty="0">
                <a:solidFill>
                  <a:srgbClr val="000000"/>
                </a:solidFill>
              </a:rPr>
              <a:t>Abstract base classes are </a:t>
            </a:r>
            <a:r>
              <a:rPr lang="en-US" altLang="en-US" sz="3200" i="1" dirty="0">
                <a:solidFill>
                  <a:srgbClr val="000000"/>
                </a:solidFill>
              </a:rPr>
              <a:t>too generic </a:t>
            </a:r>
            <a:r>
              <a:rPr lang="en-US" altLang="en-US" sz="3200" dirty="0">
                <a:solidFill>
                  <a:srgbClr val="000000"/>
                </a:solidFill>
              </a:rPr>
              <a:t>to define real objects; we need to be </a:t>
            </a:r>
            <a:r>
              <a:rPr lang="en-US" altLang="en-US" sz="3200" i="1" dirty="0">
                <a:solidFill>
                  <a:srgbClr val="000000"/>
                </a:solidFill>
              </a:rPr>
              <a:t>more specific </a:t>
            </a:r>
            <a:r>
              <a:rPr lang="en-US" altLang="en-US" sz="3200" dirty="0">
                <a:solidFill>
                  <a:srgbClr val="000000"/>
                </a:solidFill>
              </a:rPr>
              <a:t>before we can think of instantiating objects.</a:t>
            </a:r>
          </a:p>
          <a:p>
            <a:pPr eaLnBrk="1" hangingPunct="1">
              <a:lnSpc>
                <a:spcPct val="100000"/>
              </a:lnSpc>
            </a:pPr>
            <a:r>
              <a:rPr lang="en-US" altLang="en-US" sz="3200" dirty="0">
                <a:solidFill>
                  <a:srgbClr val="000000"/>
                </a:solidFill>
              </a:rPr>
              <a:t>For example, if someone tells you to “draw the two-dimensional shape,” what shape would you draw? </a:t>
            </a:r>
          </a:p>
          <a:p>
            <a:pPr eaLnBrk="1" hangingPunct="1">
              <a:lnSpc>
                <a:spcPct val="100000"/>
              </a:lnSpc>
            </a:pPr>
            <a:r>
              <a:rPr lang="en-US" altLang="en-US" sz="3200" dirty="0">
                <a:solidFill>
                  <a:srgbClr val="000000"/>
                </a:solidFill>
              </a:rPr>
              <a:t>Concrete classes provide the </a:t>
            </a:r>
            <a:r>
              <a:rPr lang="en-US" altLang="en-US" sz="3200" i="1" dirty="0">
                <a:solidFill>
                  <a:srgbClr val="000000"/>
                </a:solidFill>
              </a:rPr>
              <a:t>specifics</a:t>
            </a:r>
            <a:r>
              <a:rPr lang="en-US" altLang="en-US" sz="3200" dirty="0">
                <a:solidFill>
                  <a:srgbClr val="000000"/>
                </a:solidFill>
              </a:rPr>
              <a:t> that make it possible to instantiate objects.</a:t>
            </a:r>
          </a:p>
          <a:p>
            <a:pPr eaLnBrk="1" hangingPunct="1">
              <a:lnSpc>
                <a:spcPct val="100000"/>
              </a:lnSpc>
            </a:pPr>
            <a:endParaRPr lang="en-US" altLang="en-US" sz="3200" dirty="0">
              <a:solidFill>
                <a:srgbClr val="000000"/>
              </a:solidFill>
            </a:endParaRPr>
          </a:p>
        </p:txBody>
      </p:sp>
      <p:sp>
        <p:nvSpPr>
          <p:cNvPr id="7578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1694909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lnSpc>
                <a:spcPct val="100000"/>
              </a:lnSpc>
              <a:spcAft>
                <a:spcPts val="0"/>
              </a:spcAft>
              <a:defRPr/>
            </a:pPr>
            <a:r>
              <a:rPr lang="en-US" dirty="0" smtClean="0">
                <a:solidFill>
                  <a:srgbClr val="24B5A1"/>
                </a:solidFill>
                <a:latin typeface="Arial"/>
              </a:rPr>
              <a:t>12.6.1</a:t>
            </a:r>
            <a:r>
              <a:rPr lang="en-US" dirty="0" smtClean="0">
                <a:solidFill>
                  <a:srgbClr val="24B5A1"/>
                </a:solidFill>
                <a:latin typeface="Arial"/>
              </a:rPr>
              <a:t>  </a:t>
            </a:r>
            <a:r>
              <a:rPr lang="en-US" dirty="0" smtClean="0">
                <a:solidFill>
                  <a:srgbClr val="3380E6"/>
                </a:solidFill>
                <a:latin typeface="Arial"/>
              </a:rPr>
              <a:t>Pure </a:t>
            </a:r>
            <a:r>
              <a:rPr lang="en-US" dirty="0" smtClean="0">
                <a:solidFill>
                  <a:srgbClr val="3380E6"/>
                </a:solidFill>
                <a:latin typeface="Consolas" panose="020B0609020204030204" pitchFamily="49" charset="0"/>
              </a:rPr>
              <a:t>virtual</a:t>
            </a:r>
            <a:r>
              <a:rPr lang="en-US" dirty="0" smtClean="0">
                <a:solidFill>
                  <a:srgbClr val="3380E6"/>
                </a:solidFill>
                <a:latin typeface="Arial"/>
              </a:rPr>
              <a:t> Functions </a:t>
            </a:r>
          </a:p>
        </p:txBody>
      </p:sp>
      <p:sp>
        <p:nvSpPr>
          <p:cNvPr id="62467" name="Text Placeholder 2"/>
          <p:cNvSpPr>
            <a:spLocks noGrp="1"/>
          </p:cNvSpPr>
          <p:nvPr>
            <p:ph type="body" idx="1"/>
          </p:nvPr>
        </p:nvSpPr>
        <p:spPr/>
        <p:txBody>
          <a:bodyPr/>
          <a:lstStyle/>
          <a:p>
            <a:pPr eaLnBrk="1" hangingPunct="1">
              <a:lnSpc>
                <a:spcPct val="100000"/>
              </a:lnSpc>
              <a:defRPr/>
            </a:pPr>
            <a:r>
              <a:rPr lang="en-US" sz="3600" dirty="0" smtClean="0">
                <a:solidFill>
                  <a:srgbClr val="000000"/>
                </a:solidFill>
              </a:rPr>
              <a:t>A </a:t>
            </a:r>
            <a:r>
              <a:rPr lang="en-US" sz="3600" dirty="0">
                <a:solidFill>
                  <a:srgbClr val="000000"/>
                </a:solidFill>
              </a:rPr>
              <a:t>class is made abstract by declaring one or more of its </a:t>
            </a:r>
            <a:r>
              <a:rPr lang="en-US" sz="3600" dirty="0">
                <a:solidFill>
                  <a:srgbClr val="000000"/>
                </a:solidFill>
                <a:latin typeface="Consolas" panose="020B0609020204030204" pitchFamily="49" charset="0"/>
              </a:rPr>
              <a:t>virtual</a:t>
            </a:r>
            <a:r>
              <a:rPr lang="en-US" sz="3600" dirty="0">
                <a:solidFill>
                  <a:srgbClr val="000000"/>
                </a:solidFill>
              </a:rPr>
              <a:t> functions to be “pure.” A </a:t>
            </a:r>
            <a:r>
              <a:rPr lang="en-US" sz="3600" dirty="0">
                <a:solidFill>
                  <a:srgbClr val="0000FF"/>
                </a:solidFill>
              </a:rPr>
              <a:t>pure </a:t>
            </a:r>
            <a:r>
              <a:rPr lang="en-US" sz="3600" dirty="0">
                <a:solidFill>
                  <a:srgbClr val="0000FF"/>
                </a:solidFill>
                <a:latin typeface="Consolas" panose="020B0609020204030204" pitchFamily="49" charset="0"/>
              </a:rPr>
              <a:t>virtual </a:t>
            </a:r>
            <a:r>
              <a:rPr lang="en-US" sz="3600" dirty="0">
                <a:solidFill>
                  <a:srgbClr val="0000FF"/>
                </a:solidFill>
              </a:rPr>
              <a:t>function</a:t>
            </a:r>
            <a:r>
              <a:rPr lang="en-US" sz="3600" dirty="0">
                <a:solidFill>
                  <a:srgbClr val="000000"/>
                </a:solidFill>
              </a:rPr>
              <a:t> is specified by placing “</a:t>
            </a:r>
            <a:r>
              <a:rPr lang="en-US" sz="3600" dirty="0">
                <a:solidFill>
                  <a:srgbClr val="000000"/>
                </a:solidFill>
                <a:latin typeface="Consolas" panose="020B0609020204030204" pitchFamily="49" charset="0"/>
              </a:rPr>
              <a:t>=</a:t>
            </a:r>
            <a:r>
              <a:rPr lang="en-US" sz="3600" dirty="0">
                <a:solidFill>
                  <a:srgbClr val="000000"/>
                </a:solidFill>
              </a:rPr>
              <a:t> </a:t>
            </a:r>
            <a:r>
              <a:rPr lang="en-US" sz="3600" dirty="0">
                <a:solidFill>
                  <a:srgbClr val="000000"/>
                </a:solidFill>
                <a:latin typeface="Consolas" panose="020B0609020204030204" pitchFamily="49" charset="0"/>
              </a:rPr>
              <a:t>0</a:t>
            </a:r>
            <a:r>
              <a:rPr lang="en-US" sz="3600" dirty="0">
                <a:solidFill>
                  <a:srgbClr val="000000"/>
                </a:solidFill>
              </a:rPr>
              <a:t>” in its declaration, as in</a:t>
            </a:r>
          </a:p>
          <a:p>
            <a:pPr lvl="2" eaLnBrk="1" hangingPunct="1">
              <a:lnSpc>
                <a:spcPct val="100000"/>
              </a:lnSpc>
              <a:buFont typeface="Wingdings 2" panose="05020102010507070707" pitchFamily="18" charset="2"/>
              <a:buNone/>
              <a:defRPr/>
            </a:pPr>
            <a:r>
              <a:rPr lang="en-US" sz="2800" dirty="0">
                <a:solidFill>
                  <a:srgbClr val="0000FF"/>
                </a:solidFill>
                <a:latin typeface="Consolas" panose="020B0609020204030204" pitchFamily="49" charset="0"/>
              </a:rPr>
              <a:t>virtual void</a:t>
            </a:r>
            <a:r>
              <a:rPr lang="en-US" sz="2800" dirty="0">
                <a:solidFill>
                  <a:srgbClr val="000000"/>
                </a:solidFill>
                <a:latin typeface="Consolas" panose="020B0609020204030204" pitchFamily="49" charset="0"/>
              </a:rPr>
              <a:t> draw() </a:t>
            </a:r>
            <a:r>
              <a:rPr lang="en-US" sz="2800" dirty="0">
                <a:solidFill>
                  <a:srgbClr val="0000FF"/>
                </a:solidFill>
                <a:latin typeface="Consolas" panose="020B0609020204030204" pitchFamily="49" charset="0"/>
              </a:rPr>
              <a:t>const</a:t>
            </a:r>
            <a:r>
              <a:rPr lang="en-US" sz="2800" dirty="0">
                <a:solidFill>
                  <a:srgbClr val="000000"/>
                </a:solidFill>
                <a:latin typeface="Consolas" panose="020B0609020204030204" pitchFamily="49" charset="0"/>
              </a:rPr>
              <a:t> = </a:t>
            </a:r>
            <a:r>
              <a:rPr lang="en-US" sz="2800" dirty="0">
                <a:solidFill>
                  <a:srgbClr val="128AFF"/>
                </a:solidFill>
                <a:latin typeface="Consolas" panose="020B0609020204030204" pitchFamily="49" charset="0"/>
              </a:rPr>
              <a:t>0</a:t>
            </a:r>
            <a:r>
              <a:rPr lang="en-US" sz="2800" dirty="0">
                <a:solidFill>
                  <a:srgbClr val="000000"/>
                </a:solidFill>
                <a:latin typeface="Consolas" panose="020B0609020204030204" pitchFamily="49" charset="0"/>
              </a:rPr>
              <a:t>; </a:t>
            </a:r>
            <a:r>
              <a:rPr lang="en-US" sz="2800" dirty="0">
                <a:solidFill>
                  <a:schemeClr val="bg1">
                    <a:lumMod val="50000"/>
                  </a:schemeClr>
                </a:solidFill>
                <a:latin typeface="Consolas" panose="020B0609020204030204" pitchFamily="49" charset="0"/>
              </a:rPr>
              <a:t>// pure virtual function</a:t>
            </a:r>
          </a:p>
          <a:p>
            <a:pPr eaLnBrk="1" hangingPunct="1">
              <a:lnSpc>
                <a:spcPct val="100000"/>
              </a:lnSpc>
              <a:defRPr/>
            </a:pPr>
            <a:r>
              <a:rPr lang="en-US" sz="3600" dirty="0">
                <a:solidFill>
                  <a:srgbClr val="000000"/>
                </a:solidFill>
              </a:rPr>
              <a:t>The “</a:t>
            </a:r>
            <a:r>
              <a:rPr lang="en-US" sz="3600" dirty="0">
                <a:solidFill>
                  <a:srgbClr val="000000"/>
                </a:solidFill>
                <a:latin typeface="Consolas" panose="020B0609020204030204" pitchFamily="49" charset="0"/>
              </a:rPr>
              <a:t>=</a:t>
            </a:r>
            <a:r>
              <a:rPr lang="en-US" sz="3600" dirty="0">
                <a:solidFill>
                  <a:srgbClr val="000000"/>
                </a:solidFill>
              </a:rPr>
              <a:t> </a:t>
            </a:r>
            <a:r>
              <a:rPr lang="en-US" sz="3600" dirty="0">
                <a:solidFill>
                  <a:srgbClr val="000000"/>
                </a:solidFill>
                <a:latin typeface="Consolas" panose="020B0609020204030204" pitchFamily="49" charset="0"/>
              </a:rPr>
              <a:t>0</a:t>
            </a:r>
            <a:r>
              <a:rPr lang="en-US" sz="3600" dirty="0">
                <a:solidFill>
                  <a:srgbClr val="000000"/>
                </a:solidFill>
              </a:rPr>
              <a:t>” is a </a:t>
            </a:r>
            <a:r>
              <a:rPr lang="en-US" sz="3600" dirty="0">
                <a:solidFill>
                  <a:srgbClr val="0000FF"/>
                </a:solidFill>
              </a:rPr>
              <a:t>pure specifier</a:t>
            </a:r>
            <a:r>
              <a:rPr lang="en-US" sz="3600" dirty="0">
                <a:solidFill>
                  <a:srgbClr val="000000"/>
                </a:solidFill>
              </a:rPr>
              <a:t>.</a:t>
            </a:r>
          </a:p>
          <a:p>
            <a:pPr eaLnBrk="1" hangingPunct="1">
              <a:lnSpc>
                <a:spcPct val="100000"/>
              </a:lnSpc>
              <a:defRPr/>
            </a:pPr>
            <a:r>
              <a:rPr lang="en-US" sz="3600" dirty="0">
                <a:solidFill>
                  <a:srgbClr val="000000"/>
                </a:solidFill>
              </a:rPr>
              <a:t>Pure </a:t>
            </a:r>
            <a:r>
              <a:rPr lang="en-US" sz="3600" dirty="0">
                <a:solidFill>
                  <a:srgbClr val="000000"/>
                </a:solidFill>
                <a:latin typeface="Consolas" panose="020B0609020204030204" pitchFamily="49" charset="0"/>
              </a:rPr>
              <a:t>virtual</a:t>
            </a:r>
            <a:r>
              <a:rPr lang="en-US" sz="3600" dirty="0">
                <a:solidFill>
                  <a:srgbClr val="000000"/>
                </a:solidFill>
              </a:rPr>
              <a:t> functions typically do </a:t>
            </a:r>
            <a:r>
              <a:rPr lang="en-US" sz="3600" i="1" dirty="0">
                <a:solidFill>
                  <a:srgbClr val="000000"/>
                </a:solidFill>
              </a:rPr>
              <a:t>not</a:t>
            </a:r>
            <a:r>
              <a:rPr lang="en-US" sz="3600" dirty="0">
                <a:solidFill>
                  <a:srgbClr val="000000"/>
                </a:solidFill>
              </a:rPr>
              <a:t> provide implementations, though they can.</a:t>
            </a:r>
          </a:p>
        </p:txBody>
      </p:sp>
      <p:sp>
        <p:nvSpPr>
          <p:cNvPr id="7680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3097295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lnSpc>
                <a:spcPct val="100000"/>
              </a:lnSpc>
              <a:spcAft>
                <a:spcPts val="0"/>
              </a:spcAft>
              <a:defRPr/>
            </a:pPr>
            <a:r>
              <a:rPr lang="en-US" dirty="0">
                <a:solidFill>
                  <a:srgbClr val="24B5A1"/>
                </a:solidFill>
                <a:latin typeface="Arial"/>
              </a:rPr>
              <a:t>12.6.1  </a:t>
            </a:r>
            <a:r>
              <a:rPr lang="en-US" dirty="0">
                <a:solidFill>
                  <a:srgbClr val="3380E6"/>
                </a:solidFill>
                <a:latin typeface="Arial"/>
              </a:rPr>
              <a:t>Pure </a:t>
            </a:r>
            <a:r>
              <a:rPr lang="en-US" dirty="0">
                <a:solidFill>
                  <a:srgbClr val="3380E6"/>
                </a:solidFill>
                <a:latin typeface="Consolas" panose="020B0609020204030204" pitchFamily="49" charset="0"/>
              </a:rPr>
              <a:t>virtual</a:t>
            </a:r>
            <a:r>
              <a:rPr lang="en-US" dirty="0">
                <a:solidFill>
                  <a:srgbClr val="3380E6"/>
                </a:solidFill>
                <a:latin typeface="Arial"/>
              </a:rPr>
              <a:t> Functions </a:t>
            </a:r>
            <a:endParaRPr lang="en-US" dirty="0" smtClean="0">
              <a:solidFill>
                <a:srgbClr val="3380E6"/>
              </a:solidFill>
              <a:latin typeface="Arial"/>
            </a:endParaRPr>
          </a:p>
        </p:txBody>
      </p:sp>
      <p:sp>
        <p:nvSpPr>
          <p:cNvPr id="69635" name="Text Placeholder 2"/>
          <p:cNvSpPr>
            <a:spLocks noGrp="1"/>
          </p:cNvSpPr>
          <p:nvPr>
            <p:ph type="body" idx="1"/>
          </p:nvPr>
        </p:nvSpPr>
        <p:spPr/>
        <p:txBody>
          <a:bodyPr/>
          <a:lstStyle/>
          <a:p>
            <a:pPr eaLnBrk="1" hangingPunct="1">
              <a:lnSpc>
                <a:spcPct val="100000"/>
              </a:lnSpc>
            </a:pPr>
            <a:r>
              <a:rPr lang="en-US" altLang="en-US" sz="2300" dirty="0">
                <a:solidFill>
                  <a:srgbClr val="000000"/>
                </a:solidFill>
              </a:rPr>
              <a:t>Each </a:t>
            </a:r>
            <a:r>
              <a:rPr lang="en-US" altLang="en-US" sz="2300" i="1" dirty="0">
                <a:solidFill>
                  <a:srgbClr val="000000"/>
                </a:solidFill>
              </a:rPr>
              <a:t>concrete</a:t>
            </a:r>
            <a:r>
              <a:rPr lang="en-US" altLang="en-US" sz="2300" dirty="0">
                <a:solidFill>
                  <a:srgbClr val="000000"/>
                </a:solidFill>
              </a:rPr>
              <a:t> derived class </a:t>
            </a:r>
            <a:r>
              <a:rPr lang="en-US" altLang="en-US" sz="2300" i="1" dirty="0">
                <a:solidFill>
                  <a:srgbClr val="000000"/>
                </a:solidFill>
              </a:rPr>
              <a:t>must override all </a:t>
            </a:r>
            <a:r>
              <a:rPr lang="en-US" altLang="en-US" sz="2300" dirty="0">
                <a:solidFill>
                  <a:srgbClr val="000000"/>
                </a:solidFill>
              </a:rPr>
              <a:t>base-class pure </a:t>
            </a:r>
            <a:r>
              <a:rPr lang="en-US" altLang="en-US" sz="2300" dirty="0">
                <a:solidFill>
                  <a:srgbClr val="000000"/>
                </a:solidFill>
                <a:latin typeface="Consolas" panose="020B0609020204030204" pitchFamily="49" charset="0"/>
              </a:rPr>
              <a:t>virtual</a:t>
            </a:r>
            <a:r>
              <a:rPr lang="en-US" altLang="en-US" sz="2300" dirty="0">
                <a:solidFill>
                  <a:srgbClr val="000000"/>
                </a:solidFill>
              </a:rPr>
              <a:t> functions with concrete implementations of those functions; otherwise the derived class is also abstract.</a:t>
            </a:r>
          </a:p>
          <a:p>
            <a:pPr eaLnBrk="1" hangingPunct="1">
              <a:lnSpc>
                <a:spcPct val="100000"/>
              </a:lnSpc>
            </a:pPr>
            <a:r>
              <a:rPr lang="en-US" altLang="en-US" sz="2300" dirty="0">
                <a:solidFill>
                  <a:srgbClr val="000000"/>
                </a:solidFill>
              </a:rPr>
              <a:t>The difference between a </a:t>
            </a:r>
            <a:r>
              <a:rPr lang="en-US" altLang="en-US" sz="2300" dirty="0">
                <a:solidFill>
                  <a:srgbClr val="000000"/>
                </a:solidFill>
                <a:latin typeface="Consolas" panose="020B0609020204030204" pitchFamily="49" charset="0"/>
              </a:rPr>
              <a:t>virtual</a:t>
            </a:r>
            <a:r>
              <a:rPr lang="en-US" altLang="en-US" sz="2300" dirty="0">
                <a:solidFill>
                  <a:srgbClr val="000000"/>
                </a:solidFill>
              </a:rPr>
              <a:t> function and a pure </a:t>
            </a:r>
            <a:r>
              <a:rPr lang="en-US" altLang="en-US" sz="2300" dirty="0">
                <a:solidFill>
                  <a:srgbClr val="000000"/>
                </a:solidFill>
                <a:latin typeface="Consolas" panose="020B0609020204030204" pitchFamily="49" charset="0"/>
              </a:rPr>
              <a:t>virtual</a:t>
            </a:r>
            <a:r>
              <a:rPr lang="en-US" altLang="en-US" sz="2300" dirty="0">
                <a:solidFill>
                  <a:srgbClr val="000000"/>
                </a:solidFill>
              </a:rPr>
              <a:t> function is that a </a:t>
            </a:r>
            <a:r>
              <a:rPr lang="en-US" altLang="en-US" sz="2300" dirty="0">
                <a:solidFill>
                  <a:srgbClr val="000000"/>
                </a:solidFill>
                <a:latin typeface="Consolas" panose="020B0609020204030204" pitchFamily="49" charset="0"/>
              </a:rPr>
              <a:t>virtual</a:t>
            </a:r>
            <a:r>
              <a:rPr lang="en-US" altLang="en-US" sz="2300" dirty="0">
                <a:solidFill>
                  <a:srgbClr val="000000"/>
                </a:solidFill>
              </a:rPr>
              <a:t> function </a:t>
            </a:r>
            <a:r>
              <a:rPr lang="en-US" altLang="en-US" sz="2300" i="1" dirty="0">
                <a:solidFill>
                  <a:srgbClr val="000000"/>
                </a:solidFill>
              </a:rPr>
              <a:t>has</a:t>
            </a:r>
            <a:r>
              <a:rPr lang="en-US" altLang="en-US" sz="2300" dirty="0">
                <a:solidFill>
                  <a:srgbClr val="000000"/>
                </a:solidFill>
              </a:rPr>
              <a:t> an implementation and gives the derived class the </a:t>
            </a:r>
            <a:r>
              <a:rPr lang="en-US" altLang="en-US" sz="2300" i="1" dirty="0">
                <a:solidFill>
                  <a:srgbClr val="000000"/>
                </a:solidFill>
              </a:rPr>
              <a:t>option</a:t>
            </a:r>
            <a:r>
              <a:rPr lang="en-US" altLang="en-US" sz="2300" dirty="0">
                <a:solidFill>
                  <a:srgbClr val="000000"/>
                </a:solidFill>
              </a:rPr>
              <a:t> of overriding the function.</a:t>
            </a:r>
          </a:p>
          <a:p>
            <a:pPr eaLnBrk="1" hangingPunct="1">
              <a:lnSpc>
                <a:spcPct val="100000"/>
              </a:lnSpc>
            </a:pPr>
            <a:r>
              <a:rPr lang="en-US" altLang="en-US" sz="2300" dirty="0">
                <a:solidFill>
                  <a:srgbClr val="000000"/>
                </a:solidFill>
              </a:rPr>
              <a:t>By contrast, a pure </a:t>
            </a:r>
            <a:r>
              <a:rPr lang="en-US" altLang="en-US" sz="2300" dirty="0">
                <a:solidFill>
                  <a:srgbClr val="000000"/>
                </a:solidFill>
                <a:latin typeface="Consolas" panose="020B0609020204030204" pitchFamily="49" charset="0"/>
              </a:rPr>
              <a:t>virtual</a:t>
            </a:r>
            <a:r>
              <a:rPr lang="en-US" altLang="en-US" sz="2300" dirty="0">
                <a:solidFill>
                  <a:srgbClr val="000000"/>
                </a:solidFill>
              </a:rPr>
              <a:t> function does </a:t>
            </a:r>
            <a:r>
              <a:rPr lang="en-US" altLang="en-US" sz="2300" i="1" dirty="0">
                <a:solidFill>
                  <a:srgbClr val="000000"/>
                </a:solidFill>
              </a:rPr>
              <a:t>not</a:t>
            </a:r>
            <a:r>
              <a:rPr lang="en-US" altLang="en-US" sz="2300" dirty="0">
                <a:solidFill>
                  <a:srgbClr val="000000"/>
                </a:solidFill>
              </a:rPr>
              <a:t> have an implementation and </a:t>
            </a:r>
            <a:r>
              <a:rPr lang="en-US" altLang="en-US" sz="2300" i="1" dirty="0">
                <a:solidFill>
                  <a:srgbClr val="000000"/>
                </a:solidFill>
              </a:rPr>
              <a:t>requires</a:t>
            </a:r>
            <a:r>
              <a:rPr lang="en-US" altLang="en-US" sz="2300" dirty="0">
                <a:solidFill>
                  <a:srgbClr val="000000"/>
                </a:solidFill>
              </a:rPr>
              <a:t> the derived class to override the function for that derived class to be concrete; otherwise the derived class remains </a:t>
            </a:r>
            <a:r>
              <a:rPr lang="en-US" altLang="en-US" sz="2300" i="1" dirty="0">
                <a:solidFill>
                  <a:srgbClr val="000000"/>
                </a:solidFill>
              </a:rPr>
              <a:t>abstract</a:t>
            </a:r>
            <a:r>
              <a:rPr lang="en-US" altLang="en-US" sz="2300" dirty="0">
                <a:solidFill>
                  <a:srgbClr val="000000"/>
                </a:solidFill>
              </a:rPr>
              <a:t>.</a:t>
            </a:r>
          </a:p>
          <a:p>
            <a:pPr eaLnBrk="1" hangingPunct="1">
              <a:lnSpc>
                <a:spcPct val="100000"/>
              </a:lnSpc>
            </a:pPr>
            <a:r>
              <a:rPr lang="en-US" altLang="en-US" sz="2300" dirty="0">
                <a:solidFill>
                  <a:srgbClr val="000000"/>
                </a:solidFill>
              </a:rPr>
              <a:t>Pure </a:t>
            </a:r>
            <a:r>
              <a:rPr lang="en-US" altLang="en-US" sz="2300" dirty="0">
                <a:solidFill>
                  <a:srgbClr val="000000"/>
                </a:solidFill>
                <a:latin typeface="Consolas" panose="020B0609020204030204" pitchFamily="49" charset="0"/>
              </a:rPr>
              <a:t>virtual</a:t>
            </a:r>
            <a:r>
              <a:rPr lang="en-US" altLang="en-US" sz="2300" dirty="0">
                <a:solidFill>
                  <a:srgbClr val="000000"/>
                </a:solidFill>
              </a:rPr>
              <a:t> functions are used when it does </a:t>
            </a:r>
            <a:r>
              <a:rPr lang="en-US" altLang="en-US" sz="2300" i="1" dirty="0">
                <a:solidFill>
                  <a:srgbClr val="000000"/>
                </a:solidFill>
              </a:rPr>
              <a:t>not</a:t>
            </a:r>
            <a:r>
              <a:rPr lang="en-US" altLang="en-US" sz="2300" dirty="0">
                <a:solidFill>
                  <a:srgbClr val="000000"/>
                </a:solidFill>
              </a:rPr>
              <a:t> make sense for the base class to have an implementation of a function, but you want all concrete derived classes to implement the function.</a:t>
            </a:r>
          </a:p>
        </p:txBody>
      </p:sp>
      <p:sp>
        <p:nvSpPr>
          <p:cNvPr id="7782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4930469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3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87488"/>
            <a:ext cx="12192000" cy="388143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8805593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3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54150"/>
            <a:ext cx="12192000" cy="39481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932504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lnSpc>
                <a:spcPct val="100000"/>
              </a:lnSpc>
              <a:spcAft>
                <a:spcPts val="0"/>
              </a:spcAft>
              <a:defRPr/>
            </a:pPr>
            <a:r>
              <a:rPr lang="en-US" dirty="0" smtClean="0">
                <a:solidFill>
                  <a:srgbClr val="24B5A1"/>
                </a:solidFill>
                <a:latin typeface="Arial"/>
              </a:rPr>
              <a:t>12.1  </a:t>
            </a:r>
            <a:r>
              <a:rPr lang="en-US" dirty="0" smtClean="0">
                <a:solidFill>
                  <a:srgbClr val="3380E6"/>
                </a:solidFill>
                <a:latin typeface="Arial"/>
              </a:rPr>
              <a:t>Introduction (cont.)</a:t>
            </a:r>
          </a:p>
        </p:txBody>
      </p:sp>
      <p:sp>
        <p:nvSpPr>
          <p:cNvPr id="15363" name="Text Placeholder 2"/>
          <p:cNvSpPr>
            <a:spLocks noGrp="1"/>
          </p:cNvSpPr>
          <p:nvPr>
            <p:ph type="body" idx="1"/>
          </p:nvPr>
        </p:nvSpPr>
        <p:spPr/>
        <p:txBody>
          <a:bodyPr/>
          <a:lstStyle/>
          <a:p>
            <a:pPr eaLnBrk="1" hangingPunct="1">
              <a:lnSpc>
                <a:spcPct val="100000"/>
              </a:lnSpc>
            </a:pPr>
            <a:r>
              <a:rPr lang="en-US" altLang="en-US" sz="3200" dirty="0" smtClean="0">
                <a:solidFill>
                  <a:srgbClr val="000000"/>
                </a:solidFill>
              </a:rPr>
              <a:t>Design </a:t>
            </a:r>
            <a:r>
              <a:rPr lang="en-US" altLang="en-US" sz="3200" dirty="0" smtClean="0">
                <a:solidFill>
                  <a:srgbClr val="000000"/>
                </a:solidFill>
              </a:rPr>
              <a:t>and implement systems that are easily extensible.</a:t>
            </a:r>
          </a:p>
          <a:p>
            <a:pPr lvl="1" eaLnBrk="1" hangingPunct="1">
              <a:lnSpc>
                <a:spcPct val="100000"/>
              </a:lnSpc>
            </a:pPr>
            <a:r>
              <a:rPr lang="en-US" altLang="en-US" sz="2800" dirty="0" smtClean="0">
                <a:solidFill>
                  <a:srgbClr val="000000"/>
                </a:solidFill>
              </a:rPr>
              <a:t>New classes can be added with little or no modification to the general portions of the program, as long as the new classes are part of the inheritance hierarchy that the program processes generally.</a:t>
            </a:r>
          </a:p>
          <a:p>
            <a:pPr lvl="1" eaLnBrk="1" hangingPunct="1">
              <a:lnSpc>
                <a:spcPct val="100000"/>
              </a:lnSpc>
            </a:pPr>
            <a:r>
              <a:rPr lang="en-US" altLang="en-US" sz="2800" dirty="0" smtClean="0">
                <a:solidFill>
                  <a:srgbClr val="000000"/>
                </a:solidFill>
              </a:rPr>
              <a:t>The only parts of a program that must be altered to accommodate new classes are those that require direct knowledge of the new classes that you add to the hierarchy.</a:t>
            </a:r>
          </a:p>
        </p:txBody>
      </p:sp>
      <p:sp>
        <p:nvSpPr>
          <p:cNvPr id="1536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6332332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3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04913"/>
            <a:ext cx="12192000" cy="444817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9397421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lnSpc>
                <a:spcPct val="100000"/>
              </a:lnSpc>
              <a:spcAft>
                <a:spcPts val="0"/>
              </a:spcAft>
              <a:defRPr/>
            </a:pPr>
            <a:r>
              <a:rPr lang="en-US" dirty="0">
                <a:solidFill>
                  <a:srgbClr val="24B5A1"/>
                </a:solidFill>
                <a:latin typeface="Arial"/>
              </a:rPr>
              <a:t>12.6.1  </a:t>
            </a:r>
            <a:r>
              <a:rPr lang="en-US" dirty="0">
                <a:solidFill>
                  <a:srgbClr val="3380E6"/>
                </a:solidFill>
                <a:latin typeface="Arial"/>
              </a:rPr>
              <a:t>Pure </a:t>
            </a:r>
            <a:r>
              <a:rPr lang="en-US" dirty="0">
                <a:solidFill>
                  <a:srgbClr val="3380E6"/>
                </a:solidFill>
                <a:latin typeface="Consolas" panose="020B0609020204030204" pitchFamily="49" charset="0"/>
              </a:rPr>
              <a:t>virtual</a:t>
            </a:r>
            <a:r>
              <a:rPr lang="en-US" dirty="0">
                <a:solidFill>
                  <a:srgbClr val="3380E6"/>
                </a:solidFill>
                <a:latin typeface="Arial"/>
              </a:rPr>
              <a:t> Functions </a:t>
            </a:r>
            <a:endParaRPr lang="en-US" dirty="0" smtClean="0">
              <a:solidFill>
                <a:srgbClr val="3380E6"/>
              </a:solidFill>
              <a:latin typeface="Arial"/>
            </a:endParaRPr>
          </a:p>
        </p:txBody>
      </p:sp>
      <p:sp>
        <p:nvSpPr>
          <p:cNvPr id="73731" name="Text Placeholder 2"/>
          <p:cNvSpPr>
            <a:spLocks noGrp="1"/>
          </p:cNvSpPr>
          <p:nvPr>
            <p:ph type="body" idx="1"/>
          </p:nvPr>
        </p:nvSpPr>
        <p:spPr/>
        <p:txBody>
          <a:bodyPr/>
          <a:lstStyle/>
          <a:p>
            <a:pPr eaLnBrk="1" hangingPunct="1">
              <a:lnSpc>
                <a:spcPct val="100000"/>
              </a:lnSpc>
            </a:pPr>
            <a:r>
              <a:rPr lang="en-US" altLang="en-US" sz="3200" dirty="0" smtClean="0">
                <a:solidFill>
                  <a:srgbClr val="000000"/>
                </a:solidFill>
              </a:rPr>
              <a:t>Although we </a:t>
            </a:r>
            <a:r>
              <a:rPr lang="en-US" altLang="en-US" sz="3200" i="1" dirty="0" smtClean="0">
                <a:solidFill>
                  <a:srgbClr val="000000"/>
                </a:solidFill>
              </a:rPr>
              <a:t>cannot</a:t>
            </a:r>
            <a:r>
              <a:rPr lang="en-US" altLang="en-US" sz="3200" dirty="0" smtClean="0">
                <a:solidFill>
                  <a:srgbClr val="000000"/>
                </a:solidFill>
              </a:rPr>
              <a:t> instantiate objects of an abstract base class, we </a:t>
            </a:r>
            <a:r>
              <a:rPr lang="en-US" altLang="en-US" sz="3200" i="1" dirty="0" smtClean="0">
                <a:solidFill>
                  <a:srgbClr val="000000"/>
                </a:solidFill>
              </a:rPr>
              <a:t>can</a:t>
            </a:r>
            <a:r>
              <a:rPr lang="en-US" altLang="en-US" sz="3200" dirty="0" smtClean="0">
                <a:solidFill>
                  <a:srgbClr val="000000"/>
                </a:solidFill>
              </a:rPr>
              <a:t> use the abstract base class to declare </a:t>
            </a:r>
            <a:r>
              <a:rPr lang="en-US" altLang="en-US" sz="3200" i="1" dirty="0" smtClean="0">
                <a:solidFill>
                  <a:srgbClr val="000000"/>
                </a:solidFill>
              </a:rPr>
              <a:t>pointers</a:t>
            </a:r>
            <a:r>
              <a:rPr lang="en-US" altLang="en-US" sz="3200" dirty="0" smtClean="0">
                <a:solidFill>
                  <a:srgbClr val="000000"/>
                </a:solidFill>
              </a:rPr>
              <a:t> and </a:t>
            </a:r>
            <a:r>
              <a:rPr lang="en-US" altLang="en-US" sz="3200" i="1" dirty="0" smtClean="0">
                <a:solidFill>
                  <a:srgbClr val="000000"/>
                </a:solidFill>
              </a:rPr>
              <a:t>references</a:t>
            </a:r>
            <a:r>
              <a:rPr lang="en-US" altLang="en-US" sz="3200" dirty="0" smtClean="0">
                <a:solidFill>
                  <a:srgbClr val="000000"/>
                </a:solidFill>
              </a:rPr>
              <a:t> that can refer to objects of any </a:t>
            </a:r>
            <a:r>
              <a:rPr lang="en-US" altLang="en-US" sz="3200" i="1" dirty="0" smtClean="0">
                <a:solidFill>
                  <a:srgbClr val="000000"/>
                </a:solidFill>
              </a:rPr>
              <a:t>concrete</a:t>
            </a:r>
            <a:r>
              <a:rPr lang="en-US" altLang="en-US" sz="3200" dirty="0" smtClean="0">
                <a:solidFill>
                  <a:srgbClr val="000000"/>
                </a:solidFill>
              </a:rPr>
              <a:t> classes derived from the abstract class.</a:t>
            </a:r>
          </a:p>
          <a:p>
            <a:pPr eaLnBrk="1" hangingPunct="1">
              <a:lnSpc>
                <a:spcPct val="100000"/>
              </a:lnSpc>
            </a:pPr>
            <a:r>
              <a:rPr lang="en-US" altLang="en-US" sz="3200" dirty="0" smtClean="0">
                <a:solidFill>
                  <a:srgbClr val="000000"/>
                </a:solidFill>
              </a:rPr>
              <a:t>Programs typically use such pointers and references to manipulate derived-class objects </a:t>
            </a:r>
            <a:r>
              <a:rPr lang="en-US" altLang="en-US" sz="3200" dirty="0" err="1" smtClean="0">
                <a:solidFill>
                  <a:srgbClr val="000000"/>
                </a:solidFill>
              </a:rPr>
              <a:t>polymorphically</a:t>
            </a:r>
            <a:r>
              <a:rPr lang="en-US" altLang="en-US" sz="3200" dirty="0" smtClean="0">
                <a:solidFill>
                  <a:srgbClr val="000000"/>
                </a:solidFill>
              </a:rPr>
              <a:t>.</a:t>
            </a:r>
          </a:p>
        </p:txBody>
      </p:sp>
      <p:sp>
        <p:nvSpPr>
          <p:cNvPr id="8294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1868765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lnSpc>
                <a:spcPct val="100000"/>
              </a:lnSpc>
              <a:spcAft>
                <a:spcPts val="0"/>
              </a:spcAft>
              <a:defRPr/>
            </a:pPr>
            <a:r>
              <a:rPr lang="en-US" dirty="0" smtClean="0">
                <a:solidFill>
                  <a:srgbClr val="24B5A1"/>
                </a:solidFill>
                <a:latin typeface="Arial"/>
              </a:rPr>
              <a:t>12.7</a:t>
            </a:r>
            <a:r>
              <a:rPr lang="en-US" dirty="0" smtClean="0">
                <a:solidFill>
                  <a:srgbClr val="24B5A1"/>
                </a:solidFill>
                <a:latin typeface="Arial"/>
              </a:rPr>
              <a:t>  </a:t>
            </a:r>
            <a:r>
              <a:rPr lang="en-US" dirty="0" smtClean="0">
                <a:solidFill>
                  <a:srgbClr val="3380E6"/>
                </a:solidFill>
                <a:latin typeface="Arial"/>
              </a:rPr>
              <a:t>Case Study: Payroll System Using Polymorphism</a:t>
            </a:r>
          </a:p>
        </p:txBody>
      </p:sp>
      <p:sp>
        <p:nvSpPr>
          <p:cNvPr id="74755" name="Text Placeholder 2"/>
          <p:cNvSpPr>
            <a:spLocks noGrp="1"/>
          </p:cNvSpPr>
          <p:nvPr>
            <p:ph type="body" idx="1"/>
          </p:nvPr>
        </p:nvSpPr>
        <p:spPr/>
        <p:txBody>
          <a:bodyPr/>
          <a:lstStyle/>
          <a:p>
            <a:pPr eaLnBrk="1" hangingPunct="1">
              <a:lnSpc>
                <a:spcPct val="100000"/>
              </a:lnSpc>
            </a:pPr>
            <a:r>
              <a:rPr lang="en-US" altLang="en-US" dirty="0" smtClean="0">
                <a:solidFill>
                  <a:srgbClr val="000000"/>
                </a:solidFill>
              </a:rPr>
              <a:t>This section reexamines the </a:t>
            </a:r>
            <a:r>
              <a:rPr lang="en-US" altLang="en-US" dirty="0" err="1" smtClean="0">
                <a:solidFill>
                  <a:srgbClr val="000000"/>
                </a:solidFill>
                <a:latin typeface="Consolas" panose="020B0609020204030204" pitchFamily="49" charset="0"/>
              </a:rPr>
              <a:t>CommissionEmployee</a:t>
            </a:r>
            <a:r>
              <a:rPr lang="en-US" altLang="en-US" dirty="0" err="1" smtClean="0">
                <a:solidFill>
                  <a:srgbClr val="000000"/>
                </a:solidFill>
              </a:rPr>
              <a:t>-</a:t>
            </a:r>
            <a:r>
              <a:rPr lang="en-US" altLang="en-US" dirty="0" err="1" smtClean="0">
                <a:solidFill>
                  <a:srgbClr val="000000"/>
                </a:solidFill>
                <a:latin typeface="Consolas" panose="020B0609020204030204" pitchFamily="49" charset="0"/>
              </a:rPr>
              <a:t>BasePlusCommissionEmployee</a:t>
            </a:r>
            <a:r>
              <a:rPr lang="en-US" altLang="en-US" dirty="0" smtClean="0">
                <a:solidFill>
                  <a:srgbClr val="000000"/>
                </a:solidFill>
              </a:rPr>
              <a:t> hierarchy that we explored throughout Section 11.3. We use an abstract class and polymorphism to perform payroll calculations based on the type of employee.</a:t>
            </a:r>
          </a:p>
        </p:txBody>
      </p:sp>
      <p:sp>
        <p:nvSpPr>
          <p:cNvPr id="8397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1057212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lnSpc>
                <a:spcPct val="100000"/>
              </a:lnSpc>
              <a:spcAft>
                <a:spcPts val="0"/>
              </a:spcAft>
              <a:defRPr/>
            </a:pPr>
            <a:r>
              <a:rPr lang="en-US" dirty="0" smtClean="0">
                <a:solidFill>
                  <a:srgbClr val="24B5A1"/>
                </a:solidFill>
                <a:latin typeface="Arial"/>
              </a:rPr>
              <a:t>12.7</a:t>
            </a:r>
            <a:r>
              <a:rPr lang="en-US" dirty="0" smtClean="0">
                <a:solidFill>
                  <a:srgbClr val="24B5A1"/>
                </a:solidFill>
                <a:latin typeface="Arial"/>
              </a:rPr>
              <a:t>  </a:t>
            </a:r>
            <a:r>
              <a:rPr lang="en-US" dirty="0" smtClean="0">
                <a:solidFill>
                  <a:srgbClr val="3380E6"/>
                </a:solidFill>
                <a:latin typeface="Arial"/>
              </a:rPr>
              <a:t>Case Study: Payroll System Using Polymorphism (cont.)</a:t>
            </a:r>
          </a:p>
        </p:txBody>
      </p:sp>
      <p:sp>
        <p:nvSpPr>
          <p:cNvPr id="75779" name="Text Placeholder 2"/>
          <p:cNvSpPr>
            <a:spLocks noGrp="1"/>
          </p:cNvSpPr>
          <p:nvPr>
            <p:ph type="body" idx="1"/>
          </p:nvPr>
        </p:nvSpPr>
        <p:spPr/>
        <p:txBody>
          <a:bodyPr/>
          <a:lstStyle/>
          <a:p>
            <a:pPr eaLnBrk="1" hangingPunct="1">
              <a:lnSpc>
                <a:spcPct val="100000"/>
              </a:lnSpc>
            </a:pPr>
            <a:r>
              <a:rPr lang="en-US" altLang="en-US" sz="2800" dirty="0" smtClean="0">
                <a:solidFill>
                  <a:srgbClr val="000000"/>
                </a:solidFill>
              </a:rPr>
              <a:t>Enhanced </a:t>
            </a:r>
            <a:r>
              <a:rPr lang="en-US" altLang="en-US" sz="2800" dirty="0">
                <a:solidFill>
                  <a:srgbClr val="000000"/>
                </a:solidFill>
              </a:rPr>
              <a:t>employee hierarchy to solve the following problem:</a:t>
            </a:r>
          </a:p>
          <a:p>
            <a:pPr lvl="1" eaLnBrk="1" hangingPunct="1">
              <a:lnSpc>
                <a:spcPct val="100000"/>
              </a:lnSpc>
            </a:pPr>
            <a:r>
              <a:rPr lang="en-US" altLang="en-US" sz="2400" dirty="0">
                <a:solidFill>
                  <a:srgbClr val="000000"/>
                </a:solidFill>
              </a:rPr>
              <a:t>A company pays its employees weekly. The employees are of three types: Salaried employees are paid a fixed weekly salary regardless of the number of hours worked, commission employees are paid a percentage of their sales and base-salary-plus-commission employees receive a base salary plus a percentage of their sales. For the current pay period, the company has decided to reward base-salary-plus-commission employees by adding 10 percent to their base salaries. The company wants to implement a C++ program that performs its payroll calculations </a:t>
            </a:r>
            <a:r>
              <a:rPr lang="en-US" altLang="en-US" sz="2400" dirty="0" err="1">
                <a:solidFill>
                  <a:srgbClr val="000000"/>
                </a:solidFill>
              </a:rPr>
              <a:t>polymorphically</a:t>
            </a:r>
            <a:r>
              <a:rPr lang="en-US" altLang="en-US" sz="2400" dirty="0">
                <a:solidFill>
                  <a:srgbClr val="000000"/>
                </a:solidFill>
              </a:rPr>
              <a:t>-.</a:t>
            </a:r>
          </a:p>
          <a:p>
            <a:pPr eaLnBrk="1" hangingPunct="1">
              <a:lnSpc>
                <a:spcPct val="100000"/>
              </a:lnSpc>
            </a:pPr>
            <a:r>
              <a:rPr lang="en-US" altLang="en-US" sz="2800" dirty="0">
                <a:solidFill>
                  <a:srgbClr val="000000"/>
                </a:solidFill>
              </a:rPr>
              <a:t>We use abstract class </a:t>
            </a:r>
            <a:r>
              <a:rPr lang="en-US" altLang="en-US" sz="2800" dirty="0">
                <a:solidFill>
                  <a:srgbClr val="000000"/>
                </a:solidFill>
                <a:latin typeface="Consolas" panose="020B0609020204030204" pitchFamily="49" charset="0"/>
              </a:rPr>
              <a:t>Employee</a:t>
            </a:r>
            <a:r>
              <a:rPr lang="en-US" altLang="en-US" sz="2800" dirty="0">
                <a:solidFill>
                  <a:srgbClr val="000000"/>
                </a:solidFill>
              </a:rPr>
              <a:t> to represent the general concept of an employee.</a:t>
            </a:r>
          </a:p>
        </p:txBody>
      </p:sp>
      <p:sp>
        <p:nvSpPr>
          <p:cNvPr id="8499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5324617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lnSpc>
                <a:spcPct val="100000"/>
              </a:lnSpc>
              <a:spcAft>
                <a:spcPts val="0"/>
              </a:spcAft>
              <a:defRPr/>
            </a:pPr>
            <a:r>
              <a:rPr lang="en-US" dirty="0" smtClean="0">
                <a:solidFill>
                  <a:srgbClr val="24B5A1"/>
                </a:solidFill>
                <a:latin typeface="Arial"/>
              </a:rPr>
              <a:t>12.7</a:t>
            </a:r>
            <a:r>
              <a:rPr lang="en-US" dirty="0" smtClean="0">
                <a:solidFill>
                  <a:srgbClr val="24B5A1"/>
                </a:solidFill>
                <a:latin typeface="Arial"/>
              </a:rPr>
              <a:t>  </a:t>
            </a:r>
            <a:r>
              <a:rPr lang="en-US" dirty="0" smtClean="0">
                <a:solidFill>
                  <a:srgbClr val="3380E6"/>
                </a:solidFill>
                <a:latin typeface="Arial"/>
              </a:rPr>
              <a:t>Case Study: Payroll System Using Polymorphism (cont.)</a:t>
            </a:r>
          </a:p>
        </p:txBody>
      </p:sp>
      <p:sp>
        <p:nvSpPr>
          <p:cNvPr id="76803" name="Text Placeholder 2"/>
          <p:cNvSpPr>
            <a:spLocks noGrp="1"/>
          </p:cNvSpPr>
          <p:nvPr>
            <p:ph type="body" idx="1"/>
          </p:nvPr>
        </p:nvSpPr>
        <p:spPr/>
        <p:txBody>
          <a:bodyPr/>
          <a:lstStyle/>
          <a:p>
            <a:pPr eaLnBrk="1" hangingPunct="1">
              <a:lnSpc>
                <a:spcPct val="100000"/>
              </a:lnSpc>
            </a:pPr>
            <a:r>
              <a:rPr lang="en-US" altLang="en-US" sz="2800" dirty="0">
                <a:solidFill>
                  <a:srgbClr val="000000"/>
                </a:solidFill>
              </a:rPr>
              <a:t>The UML class diagram in Fig. 12.7 shows the inheritance hierarchy for our polymorphic employee payroll application.</a:t>
            </a:r>
          </a:p>
          <a:p>
            <a:pPr eaLnBrk="1" hangingPunct="1">
              <a:lnSpc>
                <a:spcPct val="100000"/>
              </a:lnSpc>
            </a:pPr>
            <a:r>
              <a:rPr lang="en-US" altLang="en-US" sz="2800" dirty="0" smtClean="0">
                <a:solidFill>
                  <a:srgbClr val="000000"/>
                </a:solidFill>
              </a:rPr>
              <a:t>Abstract </a:t>
            </a:r>
            <a:r>
              <a:rPr lang="en-US" altLang="en-US" sz="2800" dirty="0">
                <a:solidFill>
                  <a:srgbClr val="000000"/>
                </a:solidFill>
              </a:rPr>
              <a:t>class name </a:t>
            </a:r>
            <a:r>
              <a:rPr lang="en-US" altLang="en-US" sz="2800" dirty="0">
                <a:solidFill>
                  <a:srgbClr val="000000"/>
                </a:solidFill>
                <a:latin typeface="Consolas" panose="020B0609020204030204" pitchFamily="49" charset="0"/>
              </a:rPr>
              <a:t>Employee</a:t>
            </a:r>
            <a:r>
              <a:rPr lang="en-US" altLang="en-US" sz="2800" dirty="0">
                <a:solidFill>
                  <a:srgbClr val="000000"/>
                </a:solidFill>
              </a:rPr>
              <a:t> is italicized, </a:t>
            </a:r>
            <a:r>
              <a:rPr lang="en-US" altLang="en-US" sz="2800" dirty="0" smtClean="0">
                <a:solidFill>
                  <a:srgbClr val="000000"/>
                </a:solidFill>
              </a:rPr>
              <a:t>per UML convention.</a:t>
            </a:r>
            <a:endParaRPr lang="en-US" altLang="en-US" sz="2800" dirty="0">
              <a:solidFill>
                <a:srgbClr val="000000"/>
              </a:solidFill>
            </a:endParaRPr>
          </a:p>
          <a:p>
            <a:pPr eaLnBrk="1" hangingPunct="1">
              <a:lnSpc>
                <a:spcPct val="100000"/>
              </a:lnSpc>
            </a:pPr>
            <a:r>
              <a:rPr lang="en-US" altLang="en-US" sz="2800" dirty="0">
                <a:solidFill>
                  <a:srgbClr val="000000"/>
                </a:solidFill>
              </a:rPr>
              <a:t>Abstract base class </a:t>
            </a:r>
            <a:r>
              <a:rPr lang="en-US" altLang="en-US" sz="2800" dirty="0">
                <a:solidFill>
                  <a:srgbClr val="000000"/>
                </a:solidFill>
                <a:latin typeface="Consolas" panose="020B0609020204030204" pitchFamily="49" charset="0"/>
              </a:rPr>
              <a:t>Employee</a:t>
            </a:r>
            <a:r>
              <a:rPr lang="en-US" altLang="en-US" sz="2800" dirty="0">
                <a:solidFill>
                  <a:srgbClr val="000000"/>
                </a:solidFill>
              </a:rPr>
              <a:t> declares the “interface” to the </a:t>
            </a:r>
            <a:r>
              <a:rPr lang="en-US" altLang="en-US" sz="2800" dirty="0" smtClean="0">
                <a:solidFill>
                  <a:srgbClr val="000000"/>
                </a:solidFill>
              </a:rPr>
              <a:t>hierarchy—set </a:t>
            </a:r>
            <a:r>
              <a:rPr lang="en-US" altLang="en-US" sz="2800" dirty="0">
                <a:solidFill>
                  <a:srgbClr val="000000"/>
                </a:solidFill>
              </a:rPr>
              <a:t>of member functions that a program can invoke on all </a:t>
            </a:r>
            <a:r>
              <a:rPr lang="en-US" altLang="en-US" sz="2800" dirty="0">
                <a:solidFill>
                  <a:srgbClr val="000000"/>
                </a:solidFill>
                <a:latin typeface="Consolas" panose="020B0609020204030204" pitchFamily="49" charset="0"/>
              </a:rPr>
              <a:t>Employee</a:t>
            </a:r>
            <a:r>
              <a:rPr lang="en-US" altLang="en-US" sz="2800" dirty="0">
                <a:solidFill>
                  <a:srgbClr val="000000"/>
                </a:solidFill>
              </a:rPr>
              <a:t> objects.</a:t>
            </a:r>
          </a:p>
          <a:p>
            <a:pPr eaLnBrk="1" hangingPunct="1">
              <a:lnSpc>
                <a:spcPct val="100000"/>
              </a:lnSpc>
            </a:pPr>
            <a:r>
              <a:rPr lang="en-US" altLang="en-US" sz="2800" dirty="0">
                <a:solidFill>
                  <a:srgbClr val="000000"/>
                </a:solidFill>
              </a:rPr>
              <a:t>Each employee, regardless of the way his or her earnings are calculated, has a first name, a last name and a social security number, so </a:t>
            </a:r>
            <a:r>
              <a:rPr lang="en-US" altLang="en-US" sz="2800" dirty="0">
                <a:solidFill>
                  <a:srgbClr val="000000"/>
                </a:solidFill>
                <a:latin typeface="Consolas" panose="020B0609020204030204" pitchFamily="49" charset="0"/>
              </a:rPr>
              <a:t>private</a:t>
            </a:r>
            <a:r>
              <a:rPr lang="en-US" altLang="en-US" sz="2800" dirty="0">
                <a:solidFill>
                  <a:srgbClr val="000000"/>
                </a:solidFill>
              </a:rPr>
              <a:t> data members </a:t>
            </a:r>
            <a:r>
              <a:rPr lang="en-US" altLang="en-US" sz="2800" dirty="0" err="1">
                <a:solidFill>
                  <a:srgbClr val="000000"/>
                </a:solidFill>
                <a:latin typeface="Consolas" panose="020B0609020204030204" pitchFamily="49" charset="0"/>
              </a:rPr>
              <a:t>firstName</a:t>
            </a:r>
            <a:r>
              <a:rPr lang="en-US" altLang="en-US" sz="2800" dirty="0">
                <a:solidFill>
                  <a:srgbClr val="000000"/>
                </a:solidFill>
              </a:rPr>
              <a:t>, </a:t>
            </a:r>
            <a:r>
              <a:rPr lang="en-US" altLang="en-US" sz="2800" dirty="0" err="1">
                <a:solidFill>
                  <a:srgbClr val="000000"/>
                </a:solidFill>
                <a:latin typeface="Consolas" panose="020B0609020204030204" pitchFamily="49" charset="0"/>
              </a:rPr>
              <a:t>lastName</a:t>
            </a:r>
            <a:r>
              <a:rPr lang="en-US" altLang="en-US" sz="2800" dirty="0">
                <a:solidFill>
                  <a:srgbClr val="000000"/>
                </a:solidFill>
              </a:rPr>
              <a:t> and </a:t>
            </a:r>
            <a:r>
              <a:rPr lang="en-US" altLang="en-US" sz="2800" dirty="0" err="1">
                <a:solidFill>
                  <a:srgbClr val="000000"/>
                </a:solidFill>
                <a:latin typeface="Consolas" panose="020B0609020204030204" pitchFamily="49" charset="0"/>
              </a:rPr>
              <a:t>socialSecurityNumber</a:t>
            </a:r>
            <a:r>
              <a:rPr lang="en-US" altLang="en-US" sz="2800" dirty="0">
                <a:solidFill>
                  <a:srgbClr val="000000"/>
                </a:solidFill>
              </a:rPr>
              <a:t> appear in abstract base class </a:t>
            </a:r>
            <a:r>
              <a:rPr lang="en-US" altLang="en-US" sz="2800" dirty="0">
                <a:solidFill>
                  <a:srgbClr val="000000"/>
                </a:solidFill>
                <a:latin typeface="Consolas" panose="020B0609020204030204" pitchFamily="49" charset="0"/>
              </a:rPr>
              <a:t>Employee</a:t>
            </a:r>
            <a:r>
              <a:rPr lang="en-US" altLang="en-US" sz="2800" dirty="0">
                <a:solidFill>
                  <a:srgbClr val="000000"/>
                </a:solidFill>
              </a:rPr>
              <a:t>.</a:t>
            </a:r>
          </a:p>
        </p:txBody>
      </p:sp>
      <p:sp>
        <p:nvSpPr>
          <p:cNvPr id="8602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5008418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3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76263"/>
            <a:ext cx="12192000" cy="570547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1924715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3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31875" y="0"/>
            <a:ext cx="10126663"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0142380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lnSpc>
                <a:spcPct val="100000"/>
              </a:lnSpc>
              <a:spcAft>
                <a:spcPts val="0"/>
              </a:spcAft>
              <a:defRPr/>
            </a:pPr>
            <a:r>
              <a:rPr lang="en-US" dirty="0" smtClean="0">
                <a:solidFill>
                  <a:srgbClr val="59D9B3"/>
                </a:solidFill>
                <a:latin typeface="Arial"/>
              </a:rPr>
              <a:t>12.7.1</a:t>
            </a:r>
            <a:r>
              <a:rPr lang="en-US" dirty="0" smtClean="0">
                <a:solidFill>
                  <a:srgbClr val="59D9B3"/>
                </a:solidFill>
                <a:latin typeface="Arial"/>
              </a:rPr>
              <a:t> </a:t>
            </a:r>
            <a:r>
              <a:rPr lang="en-US" dirty="0" smtClean="0">
                <a:solidFill>
                  <a:srgbClr val="33B38C"/>
                </a:solidFill>
              </a:rPr>
              <a:t>Creating Abstract Base Class </a:t>
            </a:r>
            <a:r>
              <a:rPr lang="en-US" dirty="0" smtClean="0">
                <a:solidFill>
                  <a:srgbClr val="33B38C"/>
                </a:solidFill>
                <a:latin typeface="Consolas" panose="020B0609020204030204" pitchFamily="49" charset="0"/>
              </a:rPr>
              <a:t>Employee</a:t>
            </a:r>
          </a:p>
        </p:txBody>
      </p:sp>
      <p:sp>
        <p:nvSpPr>
          <p:cNvPr id="79875" name="Text Placeholder 2"/>
          <p:cNvSpPr>
            <a:spLocks noGrp="1"/>
          </p:cNvSpPr>
          <p:nvPr>
            <p:ph type="body" idx="1"/>
          </p:nvPr>
        </p:nvSpPr>
        <p:spPr/>
        <p:txBody>
          <a:bodyPr/>
          <a:lstStyle/>
          <a:p>
            <a:pPr eaLnBrk="1" hangingPunct="1">
              <a:lnSpc>
                <a:spcPct val="100000"/>
              </a:lnSpc>
            </a:pPr>
            <a:r>
              <a:rPr lang="en-US" altLang="en-US" sz="2500" dirty="0">
                <a:solidFill>
                  <a:srgbClr val="000000"/>
                </a:solidFill>
              </a:rPr>
              <a:t>Class </a:t>
            </a:r>
            <a:r>
              <a:rPr lang="en-US" altLang="en-US" sz="2500" dirty="0">
                <a:solidFill>
                  <a:srgbClr val="000000"/>
                </a:solidFill>
                <a:latin typeface="Consolas" panose="020B0609020204030204" pitchFamily="49" charset="0"/>
              </a:rPr>
              <a:t>Employee</a:t>
            </a:r>
            <a:r>
              <a:rPr lang="en-US" altLang="en-US" sz="2500" dirty="0">
                <a:solidFill>
                  <a:srgbClr val="000000"/>
                </a:solidFill>
              </a:rPr>
              <a:t> (Figs. 12.9–12.10, discussed in further detail shortly) provides functions </a:t>
            </a:r>
            <a:r>
              <a:rPr lang="en-US" altLang="en-US" sz="2500" dirty="0">
                <a:solidFill>
                  <a:srgbClr val="000000"/>
                </a:solidFill>
                <a:latin typeface="Consolas" panose="020B0609020204030204" pitchFamily="49" charset="0"/>
              </a:rPr>
              <a:t>earnings</a:t>
            </a:r>
            <a:r>
              <a:rPr lang="en-US" altLang="en-US" sz="2500" dirty="0">
                <a:solidFill>
                  <a:srgbClr val="000000"/>
                </a:solidFill>
              </a:rPr>
              <a:t> and </a:t>
            </a:r>
            <a:r>
              <a:rPr lang="en-US" altLang="en-US" sz="2500" dirty="0" err="1" smtClean="0">
                <a:solidFill>
                  <a:srgbClr val="000000"/>
                </a:solidFill>
                <a:latin typeface="Consolas" panose="020B0609020204030204" pitchFamily="49" charset="0"/>
              </a:rPr>
              <a:t>toString</a:t>
            </a:r>
            <a:r>
              <a:rPr lang="en-US" altLang="en-US" sz="2500" dirty="0" smtClean="0">
                <a:solidFill>
                  <a:srgbClr val="000000"/>
                </a:solidFill>
              </a:rPr>
              <a:t>, </a:t>
            </a:r>
            <a:r>
              <a:rPr lang="en-US" altLang="en-US" sz="2500" dirty="0">
                <a:solidFill>
                  <a:srgbClr val="000000"/>
                </a:solidFill>
              </a:rPr>
              <a:t>in addition to various </a:t>
            </a:r>
            <a:r>
              <a:rPr lang="en-US" altLang="en-US" sz="2500" i="1" dirty="0">
                <a:solidFill>
                  <a:srgbClr val="000000"/>
                </a:solidFill>
              </a:rPr>
              <a:t>get </a:t>
            </a:r>
            <a:r>
              <a:rPr lang="en-US" altLang="en-US" sz="2500" dirty="0">
                <a:solidFill>
                  <a:srgbClr val="000000"/>
                </a:solidFill>
              </a:rPr>
              <a:t>and</a:t>
            </a:r>
            <a:r>
              <a:rPr lang="en-US" altLang="en-US" sz="2500" i="1" dirty="0">
                <a:solidFill>
                  <a:srgbClr val="000000"/>
                </a:solidFill>
              </a:rPr>
              <a:t> set </a:t>
            </a:r>
            <a:r>
              <a:rPr lang="en-US" altLang="en-US" sz="2500" dirty="0">
                <a:solidFill>
                  <a:srgbClr val="000000"/>
                </a:solidFill>
              </a:rPr>
              <a:t>functions that manipulate </a:t>
            </a:r>
            <a:r>
              <a:rPr lang="en-US" altLang="en-US" sz="2500" dirty="0">
                <a:solidFill>
                  <a:srgbClr val="000000"/>
                </a:solidFill>
                <a:latin typeface="Consolas" panose="020B0609020204030204" pitchFamily="49" charset="0"/>
              </a:rPr>
              <a:t>Employee</a:t>
            </a:r>
            <a:r>
              <a:rPr lang="en-US" altLang="en-US" sz="2500" dirty="0">
                <a:solidFill>
                  <a:srgbClr val="000000"/>
                </a:solidFill>
              </a:rPr>
              <a:t>’s data members.</a:t>
            </a:r>
          </a:p>
          <a:p>
            <a:pPr eaLnBrk="1" hangingPunct="1">
              <a:lnSpc>
                <a:spcPct val="100000"/>
              </a:lnSpc>
            </a:pPr>
            <a:r>
              <a:rPr lang="en-US" altLang="en-US" sz="2500" dirty="0">
                <a:solidFill>
                  <a:srgbClr val="000000"/>
                </a:solidFill>
              </a:rPr>
              <a:t>An </a:t>
            </a:r>
            <a:r>
              <a:rPr lang="en-US" altLang="en-US" sz="2500" dirty="0">
                <a:solidFill>
                  <a:srgbClr val="000000"/>
                </a:solidFill>
                <a:latin typeface="Consolas" panose="020B0609020204030204" pitchFamily="49" charset="0"/>
              </a:rPr>
              <a:t>earnings</a:t>
            </a:r>
            <a:r>
              <a:rPr lang="en-US" altLang="en-US" sz="2500" dirty="0">
                <a:solidFill>
                  <a:srgbClr val="000000"/>
                </a:solidFill>
              </a:rPr>
              <a:t> function certainly applies generally to all employees, but each earnings calculation depends on the employee’s class.</a:t>
            </a:r>
          </a:p>
          <a:p>
            <a:pPr eaLnBrk="1" hangingPunct="1">
              <a:lnSpc>
                <a:spcPct val="100000"/>
              </a:lnSpc>
            </a:pPr>
            <a:r>
              <a:rPr lang="en-US" altLang="en-US" sz="2500" dirty="0">
                <a:solidFill>
                  <a:srgbClr val="000000"/>
                </a:solidFill>
              </a:rPr>
              <a:t>So we declare </a:t>
            </a:r>
            <a:r>
              <a:rPr lang="en-US" altLang="en-US" sz="2500" dirty="0">
                <a:solidFill>
                  <a:srgbClr val="000000"/>
                </a:solidFill>
                <a:latin typeface="Consolas" panose="020B0609020204030204" pitchFamily="49" charset="0"/>
              </a:rPr>
              <a:t>earnings</a:t>
            </a:r>
            <a:r>
              <a:rPr lang="en-US" altLang="en-US" sz="2500" dirty="0">
                <a:solidFill>
                  <a:srgbClr val="000000"/>
                </a:solidFill>
              </a:rPr>
              <a:t> as pure </a:t>
            </a:r>
            <a:r>
              <a:rPr lang="en-US" altLang="en-US" sz="2500" dirty="0">
                <a:solidFill>
                  <a:srgbClr val="000000"/>
                </a:solidFill>
                <a:latin typeface="Consolas" panose="020B0609020204030204" pitchFamily="49" charset="0"/>
              </a:rPr>
              <a:t>virtual</a:t>
            </a:r>
            <a:r>
              <a:rPr lang="en-US" altLang="en-US" sz="2500" dirty="0">
                <a:solidFill>
                  <a:srgbClr val="000000"/>
                </a:solidFill>
              </a:rPr>
              <a:t> in base class </a:t>
            </a:r>
            <a:r>
              <a:rPr lang="en-US" altLang="en-US" sz="2500" dirty="0">
                <a:solidFill>
                  <a:srgbClr val="000000"/>
                </a:solidFill>
                <a:latin typeface="Consolas" panose="020B0609020204030204" pitchFamily="49" charset="0"/>
              </a:rPr>
              <a:t>Employee</a:t>
            </a:r>
            <a:r>
              <a:rPr lang="en-US" altLang="en-US" sz="2500" dirty="0">
                <a:solidFill>
                  <a:srgbClr val="000000"/>
                </a:solidFill>
              </a:rPr>
              <a:t> because a </a:t>
            </a:r>
            <a:r>
              <a:rPr lang="en-US" altLang="en-US" sz="2500" i="1" dirty="0">
                <a:solidFill>
                  <a:srgbClr val="000000"/>
                </a:solidFill>
              </a:rPr>
              <a:t>default implementation does not make sense</a:t>
            </a:r>
            <a:r>
              <a:rPr lang="en-US" altLang="en-US" sz="2500" dirty="0">
                <a:solidFill>
                  <a:srgbClr val="000000"/>
                </a:solidFill>
              </a:rPr>
              <a:t> for that function—there is not enough information to determine what amount </a:t>
            </a:r>
            <a:r>
              <a:rPr lang="en-US" altLang="en-US" sz="2500" dirty="0">
                <a:solidFill>
                  <a:srgbClr val="000000"/>
                </a:solidFill>
                <a:latin typeface="Consolas" panose="020B0609020204030204" pitchFamily="49" charset="0"/>
              </a:rPr>
              <a:t>earnings</a:t>
            </a:r>
            <a:r>
              <a:rPr lang="en-US" altLang="en-US" sz="2500" dirty="0">
                <a:solidFill>
                  <a:srgbClr val="000000"/>
                </a:solidFill>
              </a:rPr>
              <a:t> should return.</a:t>
            </a:r>
          </a:p>
          <a:p>
            <a:pPr eaLnBrk="1" hangingPunct="1">
              <a:lnSpc>
                <a:spcPct val="100000"/>
              </a:lnSpc>
            </a:pPr>
            <a:r>
              <a:rPr lang="en-US" altLang="en-US" sz="2500" dirty="0">
                <a:solidFill>
                  <a:srgbClr val="000000"/>
                </a:solidFill>
              </a:rPr>
              <a:t>Each derived class </a:t>
            </a:r>
            <a:r>
              <a:rPr lang="en-US" altLang="en-US" sz="2500" i="1" dirty="0">
                <a:solidFill>
                  <a:srgbClr val="000000"/>
                </a:solidFill>
              </a:rPr>
              <a:t>overrides</a:t>
            </a:r>
            <a:r>
              <a:rPr lang="en-US" altLang="en-US" sz="2500" dirty="0">
                <a:solidFill>
                  <a:srgbClr val="000000"/>
                </a:solidFill>
              </a:rPr>
              <a:t> </a:t>
            </a:r>
            <a:r>
              <a:rPr lang="en-US" altLang="en-US" sz="2500" dirty="0">
                <a:solidFill>
                  <a:srgbClr val="000000"/>
                </a:solidFill>
                <a:latin typeface="Consolas" panose="020B0609020204030204" pitchFamily="49" charset="0"/>
              </a:rPr>
              <a:t>earnings</a:t>
            </a:r>
            <a:r>
              <a:rPr lang="en-US" altLang="en-US" sz="2500" dirty="0">
                <a:solidFill>
                  <a:srgbClr val="000000"/>
                </a:solidFill>
              </a:rPr>
              <a:t> with an appropriate implementation.</a:t>
            </a:r>
          </a:p>
        </p:txBody>
      </p:sp>
      <p:sp>
        <p:nvSpPr>
          <p:cNvPr id="8909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545131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lnSpc>
                <a:spcPct val="100000"/>
              </a:lnSpc>
              <a:spcAft>
                <a:spcPts val="0"/>
              </a:spcAft>
              <a:defRPr/>
            </a:pPr>
            <a:r>
              <a:rPr lang="en-US" dirty="0" smtClean="0">
                <a:solidFill>
                  <a:srgbClr val="59D9B3"/>
                </a:solidFill>
                <a:latin typeface="Arial"/>
              </a:rPr>
              <a:t>12.7.1</a:t>
            </a:r>
            <a:r>
              <a:rPr lang="en-US" dirty="0" smtClean="0">
                <a:solidFill>
                  <a:srgbClr val="59D9B3"/>
                </a:solidFill>
                <a:latin typeface="Arial"/>
              </a:rPr>
              <a:t> </a:t>
            </a:r>
            <a:r>
              <a:rPr lang="en-US" dirty="0" smtClean="0">
                <a:solidFill>
                  <a:srgbClr val="33B38C"/>
                </a:solidFill>
              </a:rPr>
              <a:t>Creating Abstract Base Class </a:t>
            </a:r>
            <a:r>
              <a:rPr lang="en-US" dirty="0" smtClean="0">
                <a:solidFill>
                  <a:srgbClr val="33B38C"/>
                </a:solidFill>
                <a:latin typeface="Consolas" panose="020B0609020204030204" pitchFamily="49" charset="0"/>
              </a:rPr>
              <a:t>Employee </a:t>
            </a:r>
            <a:r>
              <a:rPr lang="en-US" dirty="0" smtClean="0">
                <a:solidFill>
                  <a:srgbClr val="33B38C"/>
                </a:solidFill>
              </a:rPr>
              <a:t>(cont.)</a:t>
            </a:r>
          </a:p>
        </p:txBody>
      </p:sp>
      <p:sp>
        <p:nvSpPr>
          <p:cNvPr id="80899" name="Text Placeholder 2"/>
          <p:cNvSpPr>
            <a:spLocks noGrp="1"/>
          </p:cNvSpPr>
          <p:nvPr>
            <p:ph type="body" idx="1"/>
          </p:nvPr>
        </p:nvSpPr>
        <p:spPr/>
        <p:txBody>
          <a:bodyPr/>
          <a:lstStyle/>
          <a:p>
            <a:pPr eaLnBrk="1" hangingPunct="1">
              <a:lnSpc>
                <a:spcPct val="100000"/>
              </a:lnSpc>
            </a:pPr>
            <a:r>
              <a:rPr lang="en-US" altLang="en-US" sz="2400" dirty="0">
                <a:solidFill>
                  <a:srgbClr val="000000"/>
                </a:solidFill>
              </a:rPr>
              <a:t>To calculate an employee’s earnings, the program assigns the address of an employee’s object to a base class </a:t>
            </a:r>
            <a:r>
              <a:rPr lang="en-US" altLang="en-US" sz="2400" dirty="0">
                <a:solidFill>
                  <a:srgbClr val="000000"/>
                </a:solidFill>
                <a:latin typeface="Consolas" panose="020B0609020204030204" pitchFamily="49" charset="0"/>
              </a:rPr>
              <a:t>Employee</a:t>
            </a:r>
            <a:r>
              <a:rPr lang="en-US" altLang="en-US" sz="2400" dirty="0">
                <a:solidFill>
                  <a:srgbClr val="000000"/>
                </a:solidFill>
              </a:rPr>
              <a:t> pointer, then invokes the </a:t>
            </a:r>
            <a:r>
              <a:rPr lang="en-US" altLang="en-US" sz="2400" dirty="0">
                <a:solidFill>
                  <a:srgbClr val="000000"/>
                </a:solidFill>
                <a:latin typeface="Consolas" panose="020B0609020204030204" pitchFamily="49" charset="0"/>
              </a:rPr>
              <a:t>earnings</a:t>
            </a:r>
            <a:r>
              <a:rPr lang="en-US" altLang="en-US" sz="2400" dirty="0">
                <a:solidFill>
                  <a:srgbClr val="000000"/>
                </a:solidFill>
              </a:rPr>
              <a:t> function on that object.</a:t>
            </a:r>
          </a:p>
          <a:p>
            <a:pPr eaLnBrk="1" hangingPunct="1">
              <a:lnSpc>
                <a:spcPct val="100000"/>
              </a:lnSpc>
            </a:pPr>
            <a:r>
              <a:rPr lang="en-US" altLang="en-US" sz="2400" dirty="0">
                <a:solidFill>
                  <a:srgbClr val="000000"/>
                </a:solidFill>
              </a:rPr>
              <a:t>We maintain a </a:t>
            </a:r>
            <a:r>
              <a:rPr lang="en-US" altLang="en-US" sz="2400" dirty="0">
                <a:solidFill>
                  <a:srgbClr val="000000"/>
                </a:solidFill>
                <a:latin typeface="Consolas" panose="020B0609020204030204" pitchFamily="49" charset="0"/>
              </a:rPr>
              <a:t>vector</a:t>
            </a:r>
            <a:r>
              <a:rPr lang="en-US" altLang="en-US" sz="2400" dirty="0">
                <a:solidFill>
                  <a:srgbClr val="000000"/>
                </a:solidFill>
              </a:rPr>
              <a:t> of </a:t>
            </a:r>
            <a:r>
              <a:rPr lang="en-US" altLang="en-US" sz="2400" dirty="0">
                <a:solidFill>
                  <a:srgbClr val="000000"/>
                </a:solidFill>
                <a:latin typeface="Consolas" panose="020B0609020204030204" pitchFamily="49" charset="0"/>
              </a:rPr>
              <a:t>Employee</a:t>
            </a:r>
            <a:r>
              <a:rPr lang="en-US" altLang="en-US" sz="2400" dirty="0">
                <a:solidFill>
                  <a:srgbClr val="000000"/>
                </a:solidFill>
              </a:rPr>
              <a:t> pointers, each of which points to </a:t>
            </a:r>
            <a:r>
              <a:rPr lang="en-US" altLang="en-US" sz="2400" dirty="0" smtClean="0">
                <a:solidFill>
                  <a:srgbClr val="000000"/>
                </a:solidFill>
              </a:rPr>
              <a:t>object that </a:t>
            </a:r>
            <a:r>
              <a:rPr lang="en-US" altLang="en-US" sz="2400" i="1" dirty="0" smtClean="0">
                <a:solidFill>
                  <a:srgbClr val="000000"/>
                </a:solidFill>
              </a:rPr>
              <a:t>is an</a:t>
            </a:r>
            <a:r>
              <a:rPr lang="en-US" altLang="en-US" sz="2400" dirty="0" smtClean="0">
                <a:solidFill>
                  <a:srgbClr val="000000"/>
                </a:solidFill>
              </a:rPr>
              <a:t> </a:t>
            </a:r>
            <a:r>
              <a:rPr lang="en-US" altLang="en-US" sz="2400" dirty="0" smtClean="0">
                <a:solidFill>
                  <a:srgbClr val="000000"/>
                </a:solidFill>
                <a:latin typeface="Consolas" panose="020B0609020204030204" pitchFamily="49" charset="0"/>
              </a:rPr>
              <a:t>Employee</a:t>
            </a:r>
            <a:r>
              <a:rPr lang="en-US" altLang="en-US" sz="2400" dirty="0" smtClean="0">
                <a:solidFill>
                  <a:srgbClr val="000000"/>
                </a:solidFill>
              </a:rPr>
              <a:t>.</a:t>
            </a:r>
            <a:endParaRPr lang="en-US" altLang="en-US" sz="2400" dirty="0">
              <a:solidFill>
                <a:srgbClr val="000000"/>
              </a:solidFill>
            </a:endParaRPr>
          </a:p>
          <a:p>
            <a:pPr eaLnBrk="1" hangingPunct="1">
              <a:lnSpc>
                <a:spcPct val="100000"/>
              </a:lnSpc>
            </a:pPr>
            <a:r>
              <a:rPr lang="en-US" altLang="en-US" sz="2400" dirty="0" smtClean="0">
                <a:solidFill>
                  <a:srgbClr val="000000"/>
                </a:solidFill>
              </a:rPr>
              <a:t>Iterate </a:t>
            </a:r>
            <a:r>
              <a:rPr lang="en-US" altLang="en-US" sz="2400" dirty="0">
                <a:solidFill>
                  <a:srgbClr val="000000"/>
                </a:solidFill>
              </a:rPr>
              <a:t>through the </a:t>
            </a:r>
            <a:r>
              <a:rPr lang="en-US" altLang="en-US" sz="2400" dirty="0">
                <a:solidFill>
                  <a:srgbClr val="000000"/>
                </a:solidFill>
                <a:latin typeface="Consolas" panose="020B0609020204030204" pitchFamily="49" charset="0"/>
              </a:rPr>
              <a:t>vector</a:t>
            </a:r>
            <a:r>
              <a:rPr lang="en-US" altLang="en-US" sz="2400" dirty="0">
                <a:solidFill>
                  <a:srgbClr val="000000"/>
                </a:solidFill>
              </a:rPr>
              <a:t> and </a:t>
            </a:r>
            <a:r>
              <a:rPr lang="en-US" altLang="en-US" sz="2400" dirty="0" smtClean="0">
                <a:solidFill>
                  <a:srgbClr val="000000"/>
                </a:solidFill>
              </a:rPr>
              <a:t>call </a:t>
            </a:r>
            <a:r>
              <a:rPr lang="en-US" altLang="en-US" sz="2400" dirty="0" smtClean="0">
                <a:solidFill>
                  <a:srgbClr val="000000"/>
                </a:solidFill>
                <a:latin typeface="Consolas" panose="020B0609020204030204" pitchFamily="49" charset="0"/>
              </a:rPr>
              <a:t>earnings</a:t>
            </a:r>
            <a:r>
              <a:rPr lang="en-US" altLang="en-US" sz="2400" dirty="0" smtClean="0">
                <a:solidFill>
                  <a:srgbClr val="000000"/>
                </a:solidFill>
              </a:rPr>
              <a:t> </a:t>
            </a:r>
            <a:r>
              <a:rPr lang="en-US" altLang="en-US" sz="2400" dirty="0">
                <a:solidFill>
                  <a:srgbClr val="000000"/>
                </a:solidFill>
              </a:rPr>
              <a:t>for each </a:t>
            </a:r>
            <a:r>
              <a:rPr lang="en-US" altLang="en-US" sz="2400" dirty="0">
                <a:solidFill>
                  <a:srgbClr val="000000"/>
                </a:solidFill>
                <a:latin typeface="Consolas" panose="020B0609020204030204" pitchFamily="49" charset="0"/>
              </a:rPr>
              <a:t>Employee</a:t>
            </a:r>
            <a:r>
              <a:rPr lang="en-US" altLang="en-US" sz="2400" dirty="0">
                <a:solidFill>
                  <a:srgbClr val="000000"/>
                </a:solidFill>
              </a:rPr>
              <a:t> object.</a:t>
            </a:r>
          </a:p>
          <a:p>
            <a:pPr eaLnBrk="1" hangingPunct="1">
              <a:lnSpc>
                <a:spcPct val="100000"/>
              </a:lnSpc>
            </a:pPr>
            <a:r>
              <a:rPr lang="en-US" altLang="en-US" sz="2400" dirty="0">
                <a:solidFill>
                  <a:srgbClr val="000000"/>
                </a:solidFill>
              </a:rPr>
              <a:t>C++ processes these function calls </a:t>
            </a:r>
            <a:r>
              <a:rPr lang="en-US" altLang="en-US" sz="2400" i="1" dirty="0" err="1">
                <a:solidFill>
                  <a:srgbClr val="000000"/>
                </a:solidFill>
              </a:rPr>
              <a:t>polymorphically</a:t>
            </a:r>
            <a:r>
              <a:rPr lang="en-US" altLang="en-US" sz="2400" dirty="0">
                <a:solidFill>
                  <a:srgbClr val="000000"/>
                </a:solidFill>
              </a:rPr>
              <a:t>.</a:t>
            </a:r>
          </a:p>
          <a:p>
            <a:pPr eaLnBrk="1" hangingPunct="1">
              <a:lnSpc>
                <a:spcPct val="100000"/>
              </a:lnSpc>
            </a:pPr>
            <a:r>
              <a:rPr lang="en-US" altLang="en-US" sz="2400" dirty="0">
                <a:solidFill>
                  <a:srgbClr val="000000"/>
                </a:solidFill>
              </a:rPr>
              <a:t>Including </a:t>
            </a:r>
            <a:r>
              <a:rPr lang="en-US" altLang="en-US" sz="2400" dirty="0">
                <a:solidFill>
                  <a:srgbClr val="000000"/>
                </a:solidFill>
                <a:latin typeface="Consolas" panose="020B0609020204030204" pitchFamily="49" charset="0"/>
              </a:rPr>
              <a:t>earnings</a:t>
            </a:r>
            <a:r>
              <a:rPr lang="en-US" altLang="en-US" sz="2400" dirty="0">
                <a:solidFill>
                  <a:srgbClr val="000000"/>
                </a:solidFill>
              </a:rPr>
              <a:t> as a pure </a:t>
            </a:r>
            <a:r>
              <a:rPr lang="en-US" altLang="en-US" sz="2400" dirty="0">
                <a:solidFill>
                  <a:srgbClr val="000000"/>
                </a:solidFill>
                <a:latin typeface="Consolas" panose="020B0609020204030204" pitchFamily="49" charset="0"/>
              </a:rPr>
              <a:t>virtual</a:t>
            </a:r>
            <a:r>
              <a:rPr lang="en-US" altLang="en-US" sz="2400" dirty="0">
                <a:solidFill>
                  <a:srgbClr val="000000"/>
                </a:solidFill>
              </a:rPr>
              <a:t> function in </a:t>
            </a:r>
            <a:r>
              <a:rPr lang="en-US" altLang="en-US" sz="2400" dirty="0">
                <a:solidFill>
                  <a:srgbClr val="000000"/>
                </a:solidFill>
                <a:latin typeface="Consolas" panose="020B0609020204030204" pitchFamily="49" charset="0"/>
              </a:rPr>
              <a:t>Employee</a:t>
            </a:r>
            <a:r>
              <a:rPr lang="en-US" altLang="en-US" sz="2400" dirty="0">
                <a:solidFill>
                  <a:srgbClr val="000000"/>
                </a:solidFill>
              </a:rPr>
              <a:t> forces every direct </a:t>
            </a:r>
            <a:r>
              <a:rPr lang="en-US" altLang="en-US" sz="2400" dirty="0" smtClean="0">
                <a:solidFill>
                  <a:srgbClr val="000000"/>
                </a:solidFill>
              </a:rPr>
              <a:t>concrete derived </a:t>
            </a:r>
            <a:r>
              <a:rPr lang="en-US" altLang="en-US" sz="2400" dirty="0">
                <a:solidFill>
                  <a:srgbClr val="000000"/>
                </a:solidFill>
              </a:rPr>
              <a:t>class of </a:t>
            </a:r>
            <a:r>
              <a:rPr lang="en-US" altLang="en-US" sz="2400" dirty="0">
                <a:solidFill>
                  <a:srgbClr val="000000"/>
                </a:solidFill>
                <a:latin typeface="Consolas" panose="020B0609020204030204" pitchFamily="49" charset="0"/>
              </a:rPr>
              <a:t>Employee</a:t>
            </a:r>
            <a:r>
              <a:rPr lang="en-US" altLang="en-US" sz="2400" dirty="0">
                <a:solidFill>
                  <a:srgbClr val="000000"/>
                </a:solidFill>
              </a:rPr>
              <a:t> </a:t>
            </a:r>
            <a:r>
              <a:rPr lang="en-US" altLang="en-US" sz="2400" dirty="0" smtClean="0">
                <a:solidFill>
                  <a:srgbClr val="000000"/>
                </a:solidFill>
              </a:rPr>
              <a:t>to </a:t>
            </a:r>
            <a:r>
              <a:rPr lang="en-US" altLang="en-US" sz="2400" dirty="0">
                <a:solidFill>
                  <a:srgbClr val="000000"/>
                </a:solidFill>
              </a:rPr>
              <a:t>override </a:t>
            </a:r>
            <a:r>
              <a:rPr lang="en-US" altLang="en-US" sz="2400" dirty="0">
                <a:solidFill>
                  <a:srgbClr val="000000"/>
                </a:solidFill>
                <a:latin typeface="Consolas" panose="020B0609020204030204" pitchFamily="49" charset="0"/>
              </a:rPr>
              <a:t>earnings</a:t>
            </a:r>
            <a:r>
              <a:rPr lang="en-US" altLang="en-US" sz="2400" dirty="0">
                <a:solidFill>
                  <a:srgbClr val="000000"/>
                </a:solidFill>
              </a:rPr>
              <a:t>.</a:t>
            </a:r>
          </a:p>
          <a:p>
            <a:pPr eaLnBrk="1" hangingPunct="1">
              <a:lnSpc>
                <a:spcPct val="100000"/>
              </a:lnSpc>
            </a:pPr>
            <a:r>
              <a:rPr lang="en-US" altLang="en-US" sz="2400" dirty="0" smtClean="0">
                <a:solidFill>
                  <a:srgbClr val="000000"/>
                </a:solidFill>
              </a:rPr>
              <a:t>Enables </a:t>
            </a:r>
            <a:r>
              <a:rPr lang="en-US" altLang="en-US" sz="2400" dirty="0">
                <a:solidFill>
                  <a:srgbClr val="000000"/>
                </a:solidFill>
              </a:rPr>
              <a:t>the </a:t>
            </a:r>
            <a:r>
              <a:rPr lang="en-US" altLang="en-US" sz="2400" dirty="0" smtClean="0">
                <a:solidFill>
                  <a:srgbClr val="000000"/>
                </a:solidFill>
              </a:rPr>
              <a:t>hierarchy designer to </a:t>
            </a:r>
            <a:r>
              <a:rPr lang="en-US" altLang="en-US" sz="2400" dirty="0">
                <a:solidFill>
                  <a:srgbClr val="000000"/>
                </a:solidFill>
              </a:rPr>
              <a:t>demand that each derived class provide an appropriate pay calculation, if indeed that derived class is to be concrete.</a:t>
            </a:r>
          </a:p>
        </p:txBody>
      </p:sp>
      <p:sp>
        <p:nvSpPr>
          <p:cNvPr id="9011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8877896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lnSpc>
                <a:spcPct val="100000"/>
              </a:lnSpc>
              <a:spcAft>
                <a:spcPts val="0"/>
              </a:spcAft>
              <a:defRPr/>
            </a:pPr>
            <a:r>
              <a:rPr lang="en-US" dirty="0" smtClean="0">
                <a:solidFill>
                  <a:srgbClr val="59D9B3"/>
                </a:solidFill>
                <a:latin typeface="Arial"/>
              </a:rPr>
              <a:t>12.7.1</a:t>
            </a:r>
            <a:r>
              <a:rPr lang="en-US" dirty="0" smtClean="0">
                <a:solidFill>
                  <a:srgbClr val="59D9B3"/>
                </a:solidFill>
                <a:latin typeface="Arial"/>
              </a:rPr>
              <a:t> </a:t>
            </a:r>
            <a:r>
              <a:rPr lang="en-US" dirty="0" smtClean="0">
                <a:solidFill>
                  <a:srgbClr val="33B38C"/>
                </a:solidFill>
              </a:rPr>
              <a:t>Creating Abstract Base Class </a:t>
            </a:r>
            <a:r>
              <a:rPr lang="en-US" dirty="0" smtClean="0">
                <a:solidFill>
                  <a:srgbClr val="33B38C"/>
                </a:solidFill>
                <a:latin typeface="Consolas" panose="020B0609020204030204" pitchFamily="49" charset="0"/>
              </a:rPr>
              <a:t>Employee </a:t>
            </a:r>
            <a:r>
              <a:rPr lang="en-US" dirty="0" smtClean="0">
                <a:solidFill>
                  <a:srgbClr val="33B38C"/>
                </a:solidFill>
              </a:rPr>
              <a:t>(cont.)</a:t>
            </a:r>
          </a:p>
        </p:txBody>
      </p:sp>
      <p:sp>
        <p:nvSpPr>
          <p:cNvPr id="81923" name="Text Placeholder 2"/>
          <p:cNvSpPr>
            <a:spLocks noGrp="1"/>
          </p:cNvSpPr>
          <p:nvPr>
            <p:ph type="body" idx="1"/>
          </p:nvPr>
        </p:nvSpPr>
        <p:spPr/>
        <p:txBody>
          <a:bodyPr/>
          <a:lstStyle/>
          <a:p>
            <a:pPr eaLnBrk="1" hangingPunct="1">
              <a:lnSpc>
                <a:spcPct val="100000"/>
              </a:lnSpc>
            </a:pPr>
            <a:r>
              <a:rPr lang="en-US" altLang="en-US" sz="2800" dirty="0">
                <a:solidFill>
                  <a:srgbClr val="000000"/>
                </a:solidFill>
              </a:rPr>
              <a:t>Function </a:t>
            </a:r>
            <a:r>
              <a:rPr lang="en-US" altLang="en-US" sz="2800" dirty="0" err="1" smtClean="0">
                <a:solidFill>
                  <a:srgbClr val="000000"/>
                </a:solidFill>
                <a:latin typeface="Consolas" panose="020B0609020204030204" pitchFamily="49" charset="0"/>
              </a:rPr>
              <a:t>toString</a:t>
            </a:r>
            <a:r>
              <a:rPr lang="en-US" altLang="en-US" sz="2800" dirty="0" smtClean="0">
                <a:solidFill>
                  <a:srgbClr val="000000"/>
                </a:solidFill>
              </a:rPr>
              <a:t> </a:t>
            </a:r>
            <a:r>
              <a:rPr lang="en-US" altLang="en-US" sz="2800" dirty="0">
                <a:solidFill>
                  <a:srgbClr val="000000"/>
                </a:solidFill>
              </a:rPr>
              <a:t>in class </a:t>
            </a:r>
            <a:r>
              <a:rPr lang="en-US" altLang="en-US" sz="2800" dirty="0">
                <a:solidFill>
                  <a:srgbClr val="000000"/>
                </a:solidFill>
                <a:latin typeface="Consolas" panose="020B0609020204030204" pitchFamily="49" charset="0"/>
              </a:rPr>
              <a:t>Employee</a:t>
            </a:r>
            <a:r>
              <a:rPr lang="en-US" altLang="en-US" sz="2800" dirty="0">
                <a:solidFill>
                  <a:srgbClr val="000000"/>
                </a:solidFill>
              </a:rPr>
              <a:t> </a:t>
            </a:r>
            <a:r>
              <a:rPr lang="en-US" altLang="en-US" sz="2800" dirty="0" smtClean="0">
                <a:solidFill>
                  <a:srgbClr val="000000"/>
                </a:solidFill>
              </a:rPr>
              <a:t>returns </a:t>
            </a:r>
            <a:r>
              <a:rPr lang="en-US" altLang="en-US" sz="2800" dirty="0">
                <a:solidFill>
                  <a:srgbClr val="000000"/>
                </a:solidFill>
              </a:rPr>
              <a:t>the first name, last name and social security number of the employee.</a:t>
            </a:r>
          </a:p>
          <a:p>
            <a:r>
              <a:rPr lang="en-US" altLang="en-US" sz="2800" dirty="0" smtClean="0">
                <a:solidFill>
                  <a:srgbClr val="000000"/>
                </a:solidFill>
              </a:rPr>
              <a:t>Function </a:t>
            </a:r>
            <a:r>
              <a:rPr lang="en-US" altLang="en-US" sz="2800" dirty="0" err="1" smtClean="0">
                <a:solidFill>
                  <a:srgbClr val="000000"/>
                </a:solidFill>
                <a:latin typeface="Consolas" panose="020B0609020204030204" pitchFamily="49" charset="0"/>
              </a:rPr>
              <a:t>toString</a:t>
            </a:r>
            <a:r>
              <a:rPr lang="en-US" altLang="en-US" sz="2800" dirty="0" smtClean="0">
                <a:solidFill>
                  <a:srgbClr val="000000"/>
                </a:solidFill>
              </a:rPr>
              <a:t> </a:t>
            </a:r>
            <a:r>
              <a:rPr lang="en-US" altLang="en-US" sz="2800" dirty="0">
                <a:solidFill>
                  <a:srgbClr val="000000"/>
                </a:solidFill>
              </a:rPr>
              <a:t>could also call </a:t>
            </a:r>
            <a:r>
              <a:rPr lang="en-US" altLang="en-US" sz="2800" dirty="0">
                <a:solidFill>
                  <a:srgbClr val="000000"/>
                </a:solidFill>
                <a:latin typeface="Consolas" panose="020B0609020204030204" pitchFamily="49" charset="0"/>
              </a:rPr>
              <a:t>earnings</a:t>
            </a:r>
            <a:r>
              <a:rPr lang="en-US" altLang="en-US" sz="2800" dirty="0">
                <a:solidFill>
                  <a:srgbClr val="000000"/>
                </a:solidFill>
              </a:rPr>
              <a:t>, even though </a:t>
            </a:r>
            <a:r>
              <a:rPr lang="en-US" altLang="en-US" sz="2800" dirty="0" err="1" smtClean="0">
                <a:solidFill>
                  <a:srgbClr val="000000"/>
                </a:solidFill>
                <a:latin typeface="Consolas" panose="020B0609020204030204" pitchFamily="49" charset="0"/>
              </a:rPr>
              <a:t>toString</a:t>
            </a:r>
            <a:r>
              <a:rPr lang="en-US" altLang="en-US" sz="2800" dirty="0" smtClean="0">
                <a:solidFill>
                  <a:srgbClr val="000000"/>
                </a:solidFill>
              </a:rPr>
              <a:t> </a:t>
            </a:r>
            <a:r>
              <a:rPr lang="en-US" altLang="en-US" sz="2800" dirty="0">
                <a:solidFill>
                  <a:srgbClr val="000000"/>
                </a:solidFill>
              </a:rPr>
              <a:t>is a pure-</a:t>
            </a:r>
            <a:r>
              <a:rPr lang="en-US" altLang="en-US" sz="2800" dirty="0">
                <a:solidFill>
                  <a:srgbClr val="000000"/>
                </a:solidFill>
                <a:latin typeface="Consolas" panose="020B0609020204030204" pitchFamily="49" charset="0"/>
              </a:rPr>
              <a:t>virtual</a:t>
            </a:r>
            <a:r>
              <a:rPr lang="en-US" altLang="en-US" sz="2800" dirty="0">
                <a:solidFill>
                  <a:srgbClr val="000000"/>
                </a:solidFill>
              </a:rPr>
              <a:t> function in class </a:t>
            </a:r>
            <a:r>
              <a:rPr lang="en-US" altLang="en-US" sz="2800" dirty="0" smtClean="0">
                <a:solidFill>
                  <a:srgbClr val="000000"/>
                </a:solidFill>
                <a:latin typeface="Consolas" panose="020B0609020204030204" pitchFamily="49" charset="0"/>
              </a:rPr>
              <a:t>Employee</a:t>
            </a:r>
            <a:r>
              <a:rPr lang="en-US" altLang="en-US" sz="2800" dirty="0">
                <a:solidFill>
                  <a:srgbClr val="000000"/>
                </a:solidFill>
              </a:rPr>
              <a:t>, because each concrete class is guaranteed to have an implementation of </a:t>
            </a:r>
            <a:r>
              <a:rPr lang="en-US" altLang="en-US" sz="2800" dirty="0">
                <a:solidFill>
                  <a:srgbClr val="000000"/>
                </a:solidFill>
                <a:latin typeface="Consolas" panose="020B0609020204030204" pitchFamily="49" charset="0"/>
              </a:rPr>
              <a:t>earnings</a:t>
            </a:r>
            <a:r>
              <a:rPr lang="en-US" altLang="en-US" sz="2800" dirty="0">
                <a:solidFill>
                  <a:srgbClr val="000000"/>
                </a:solidFill>
              </a:rPr>
              <a:t>. </a:t>
            </a:r>
            <a:endParaRPr lang="en-US" altLang="en-US" sz="2800" dirty="0">
              <a:solidFill>
                <a:srgbClr val="000000"/>
              </a:solidFill>
            </a:endParaRPr>
          </a:p>
          <a:p>
            <a:pPr eaLnBrk="1" hangingPunct="1">
              <a:lnSpc>
                <a:spcPct val="100000"/>
              </a:lnSpc>
            </a:pPr>
            <a:r>
              <a:rPr lang="en-US" altLang="en-US" sz="2800" dirty="0">
                <a:solidFill>
                  <a:srgbClr val="000000"/>
                </a:solidFill>
              </a:rPr>
              <a:t>The diagram in Fig. 12.8 shows each of the five classes in the hierarchy down the left side and functions </a:t>
            </a:r>
            <a:r>
              <a:rPr lang="en-US" altLang="en-US" sz="2800" dirty="0">
                <a:solidFill>
                  <a:srgbClr val="000000"/>
                </a:solidFill>
                <a:latin typeface="Consolas" panose="020B0609020204030204" pitchFamily="49" charset="0"/>
              </a:rPr>
              <a:t>earnings</a:t>
            </a:r>
            <a:r>
              <a:rPr lang="en-US" altLang="en-US" sz="2800" dirty="0">
                <a:solidFill>
                  <a:srgbClr val="000000"/>
                </a:solidFill>
              </a:rPr>
              <a:t> and </a:t>
            </a:r>
            <a:r>
              <a:rPr lang="en-US" altLang="en-US" sz="2800" dirty="0" err="1" smtClean="0">
                <a:solidFill>
                  <a:srgbClr val="000000"/>
                </a:solidFill>
                <a:latin typeface="Consolas" panose="020B0609020204030204" pitchFamily="49" charset="0"/>
              </a:rPr>
              <a:t>toString</a:t>
            </a:r>
            <a:r>
              <a:rPr lang="en-US" altLang="en-US" sz="2800" dirty="0" smtClean="0">
                <a:solidFill>
                  <a:srgbClr val="000000"/>
                </a:solidFill>
              </a:rPr>
              <a:t> </a:t>
            </a:r>
            <a:r>
              <a:rPr lang="en-US" altLang="en-US" sz="2800" dirty="0">
                <a:solidFill>
                  <a:srgbClr val="000000"/>
                </a:solidFill>
              </a:rPr>
              <a:t>across the top.</a:t>
            </a:r>
          </a:p>
        </p:txBody>
      </p:sp>
      <p:sp>
        <p:nvSpPr>
          <p:cNvPr id="9114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182027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lnSpc>
                <a:spcPct val="100000"/>
              </a:lnSpc>
              <a:spcAft>
                <a:spcPts val="0"/>
              </a:spcAft>
              <a:defRPr/>
            </a:pPr>
            <a:r>
              <a:rPr lang="en-US" dirty="0" smtClean="0">
                <a:solidFill>
                  <a:srgbClr val="24B5A1"/>
                </a:solidFill>
                <a:latin typeface="Arial"/>
              </a:rPr>
              <a:t>12.2  </a:t>
            </a:r>
            <a:r>
              <a:rPr lang="en-US" dirty="0" smtClean="0">
                <a:solidFill>
                  <a:srgbClr val="3380E6"/>
                </a:solidFill>
                <a:latin typeface="Arial"/>
              </a:rPr>
              <a:t>Introduction to Polymorphism: Polymorphic Video Game</a:t>
            </a:r>
          </a:p>
        </p:txBody>
      </p:sp>
      <p:sp>
        <p:nvSpPr>
          <p:cNvPr id="16387" name="Text Placeholder 2"/>
          <p:cNvSpPr>
            <a:spLocks noGrp="1"/>
          </p:cNvSpPr>
          <p:nvPr>
            <p:ph type="body" idx="1"/>
          </p:nvPr>
        </p:nvSpPr>
        <p:spPr/>
        <p:txBody>
          <a:bodyPr/>
          <a:lstStyle/>
          <a:p>
            <a:pPr eaLnBrk="1" hangingPunct="1">
              <a:lnSpc>
                <a:spcPct val="80000"/>
              </a:lnSpc>
            </a:pPr>
            <a:endParaRPr lang="en-US" altLang="en-US" sz="2000" dirty="0">
              <a:solidFill>
                <a:srgbClr val="000000"/>
              </a:solidFill>
            </a:endParaRPr>
          </a:p>
        </p:txBody>
      </p:sp>
      <p:sp>
        <p:nvSpPr>
          <p:cNvPr id="1638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1182853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lnSpc>
                <a:spcPct val="100000"/>
              </a:lnSpc>
              <a:spcAft>
                <a:spcPts val="0"/>
              </a:spcAft>
              <a:defRPr/>
            </a:pPr>
            <a:r>
              <a:rPr lang="en-US" dirty="0" smtClean="0">
                <a:solidFill>
                  <a:srgbClr val="59D9B3"/>
                </a:solidFill>
                <a:latin typeface="Arial"/>
              </a:rPr>
              <a:t>12.7.1</a:t>
            </a:r>
            <a:r>
              <a:rPr lang="en-US" dirty="0" smtClean="0">
                <a:solidFill>
                  <a:srgbClr val="59D9B3"/>
                </a:solidFill>
                <a:latin typeface="Arial"/>
              </a:rPr>
              <a:t> </a:t>
            </a:r>
            <a:r>
              <a:rPr lang="en-US" dirty="0" smtClean="0">
                <a:solidFill>
                  <a:srgbClr val="33B38C"/>
                </a:solidFill>
              </a:rPr>
              <a:t>Creating Abstract Base Class </a:t>
            </a:r>
            <a:r>
              <a:rPr lang="en-US" dirty="0" smtClean="0">
                <a:solidFill>
                  <a:srgbClr val="33B38C"/>
                </a:solidFill>
                <a:latin typeface="Consolas" panose="020B0609020204030204" pitchFamily="49" charset="0"/>
              </a:rPr>
              <a:t>Employee </a:t>
            </a:r>
            <a:r>
              <a:rPr lang="en-US" dirty="0" smtClean="0">
                <a:solidFill>
                  <a:srgbClr val="33B38C"/>
                </a:solidFill>
              </a:rPr>
              <a:t>(cont.)</a:t>
            </a:r>
          </a:p>
        </p:txBody>
      </p:sp>
      <p:sp>
        <p:nvSpPr>
          <p:cNvPr id="82947" name="Text Placeholder 2"/>
          <p:cNvSpPr>
            <a:spLocks noGrp="1"/>
          </p:cNvSpPr>
          <p:nvPr>
            <p:ph type="body" idx="1"/>
          </p:nvPr>
        </p:nvSpPr>
        <p:spPr/>
        <p:txBody>
          <a:bodyPr/>
          <a:lstStyle/>
          <a:p>
            <a:pPr eaLnBrk="1" hangingPunct="1">
              <a:lnSpc>
                <a:spcPct val="100000"/>
              </a:lnSpc>
            </a:pPr>
            <a:r>
              <a:rPr lang="en-US" altLang="en-US" sz="2500" dirty="0">
                <a:solidFill>
                  <a:srgbClr val="000000"/>
                </a:solidFill>
              </a:rPr>
              <a:t>For each class, the diagram shows the desired results of each function.</a:t>
            </a:r>
          </a:p>
          <a:p>
            <a:pPr eaLnBrk="1" hangingPunct="1">
              <a:lnSpc>
                <a:spcPct val="100000"/>
              </a:lnSpc>
            </a:pPr>
            <a:r>
              <a:rPr lang="en-US" altLang="en-US" sz="2500" dirty="0">
                <a:solidFill>
                  <a:srgbClr val="000000"/>
                </a:solidFill>
              </a:rPr>
              <a:t>Italic text represents where the values from a particular object are used in the </a:t>
            </a:r>
            <a:r>
              <a:rPr lang="en-US" altLang="en-US" sz="2500" dirty="0">
                <a:solidFill>
                  <a:srgbClr val="000000"/>
                </a:solidFill>
                <a:latin typeface="Consolas" panose="020B0609020204030204" pitchFamily="49" charset="0"/>
              </a:rPr>
              <a:t>earnings</a:t>
            </a:r>
            <a:r>
              <a:rPr lang="en-US" altLang="en-US" sz="2500" dirty="0">
                <a:solidFill>
                  <a:srgbClr val="000000"/>
                </a:solidFill>
              </a:rPr>
              <a:t> and </a:t>
            </a:r>
            <a:r>
              <a:rPr lang="en-US" altLang="en-US" sz="2500" dirty="0" err="1" smtClean="0">
                <a:solidFill>
                  <a:srgbClr val="000000"/>
                </a:solidFill>
                <a:latin typeface="Consolas" panose="020B0609020204030204" pitchFamily="49" charset="0"/>
              </a:rPr>
              <a:t>toString</a:t>
            </a:r>
            <a:r>
              <a:rPr lang="en-US" altLang="en-US" sz="2500" dirty="0" smtClean="0">
                <a:solidFill>
                  <a:srgbClr val="000000"/>
                </a:solidFill>
              </a:rPr>
              <a:t> </a:t>
            </a:r>
            <a:r>
              <a:rPr lang="en-US" altLang="en-US" sz="2500" dirty="0">
                <a:solidFill>
                  <a:srgbClr val="000000"/>
                </a:solidFill>
              </a:rPr>
              <a:t>functions.</a:t>
            </a:r>
          </a:p>
          <a:p>
            <a:pPr eaLnBrk="1" hangingPunct="1">
              <a:lnSpc>
                <a:spcPct val="100000"/>
              </a:lnSpc>
            </a:pPr>
            <a:r>
              <a:rPr lang="en-US" altLang="en-US" sz="2500" dirty="0">
                <a:solidFill>
                  <a:srgbClr val="000000"/>
                </a:solidFill>
              </a:rPr>
              <a:t>Class </a:t>
            </a:r>
            <a:r>
              <a:rPr lang="en-US" altLang="en-US" sz="2500" dirty="0">
                <a:solidFill>
                  <a:srgbClr val="000000"/>
                </a:solidFill>
                <a:latin typeface="Consolas" panose="020B0609020204030204" pitchFamily="49" charset="0"/>
              </a:rPr>
              <a:t>Employee</a:t>
            </a:r>
            <a:r>
              <a:rPr lang="en-US" altLang="en-US" sz="2500" dirty="0">
                <a:solidFill>
                  <a:srgbClr val="000000"/>
                </a:solidFill>
              </a:rPr>
              <a:t> specifies “</a:t>
            </a:r>
            <a:r>
              <a:rPr lang="en-US" altLang="en-US" sz="2500" dirty="0">
                <a:solidFill>
                  <a:srgbClr val="000000"/>
                </a:solidFill>
                <a:latin typeface="Consolas" panose="020B0609020204030204" pitchFamily="49" charset="0"/>
              </a:rPr>
              <a:t>=</a:t>
            </a:r>
            <a:r>
              <a:rPr lang="en-US" altLang="en-US" sz="2500" dirty="0">
                <a:solidFill>
                  <a:srgbClr val="000000"/>
                </a:solidFill>
              </a:rPr>
              <a:t> </a:t>
            </a:r>
            <a:r>
              <a:rPr lang="en-US" altLang="en-US" sz="2500" dirty="0">
                <a:solidFill>
                  <a:srgbClr val="000000"/>
                </a:solidFill>
                <a:latin typeface="Consolas" panose="020B0609020204030204" pitchFamily="49" charset="0"/>
              </a:rPr>
              <a:t>0</a:t>
            </a:r>
            <a:r>
              <a:rPr lang="en-US" altLang="en-US" sz="2500" dirty="0">
                <a:solidFill>
                  <a:srgbClr val="000000"/>
                </a:solidFill>
              </a:rPr>
              <a:t>” for function </a:t>
            </a:r>
            <a:r>
              <a:rPr lang="en-US" altLang="en-US" sz="2500" dirty="0">
                <a:solidFill>
                  <a:srgbClr val="000000"/>
                </a:solidFill>
                <a:latin typeface="Consolas" panose="020B0609020204030204" pitchFamily="49" charset="0"/>
              </a:rPr>
              <a:t>earnings</a:t>
            </a:r>
            <a:r>
              <a:rPr lang="en-US" altLang="en-US" sz="2500" dirty="0">
                <a:solidFill>
                  <a:srgbClr val="000000"/>
                </a:solidFill>
              </a:rPr>
              <a:t> to indicate that this is a pure </a:t>
            </a:r>
            <a:r>
              <a:rPr lang="en-US" altLang="en-US" sz="2500" dirty="0">
                <a:solidFill>
                  <a:srgbClr val="000000"/>
                </a:solidFill>
                <a:latin typeface="Consolas" panose="020B0609020204030204" pitchFamily="49" charset="0"/>
              </a:rPr>
              <a:t>virtual</a:t>
            </a:r>
            <a:r>
              <a:rPr lang="en-US" altLang="en-US" sz="2500" dirty="0">
                <a:solidFill>
                  <a:srgbClr val="000000"/>
                </a:solidFill>
              </a:rPr>
              <a:t> function.</a:t>
            </a:r>
          </a:p>
          <a:p>
            <a:pPr eaLnBrk="1" hangingPunct="1">
              <a:lnSpc>
                <a:spcPct val="100000"/>
              </a:lnSpc>
            </a:pPr>
            <a:r>
              <a:rPr lang="en-US" altLang="en-US" sz="2500" dirty="0">
                <a:solidFill>
                  <a:srgbClr val="000000"/>
                </a:solidFill>
              </a:rPr>
              <a:t>Each derived class overrides this function to provide an appropriate implementation.</a:t>
            </a:r>
          </a:p>
        </p:txBody>
      </p:sp>
      <p:sp>
        <p:nvSpPr>
          <p:cNvPr id="9114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40526900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3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81088" y="0"/>
            <a:ext cx="10029825"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4388766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lnSpc>
                <a:spcPct val="100000"/>
              </a:lnSpc>
              <a:spcAft>
                <a:spcPts val="0"/>
              </a:spcAft>
              <a:defRPr/>
            </a:pPr>
            <a:r>
              <a:rPr lang="en-US" dirty="0" smtClean="0">
                <a:solidFill>
                  <a:srgbClr val="59D9B3"/>
                </a:solidFill>
                <a:latin typeface="Arial"/>
              </a:rPr>
              <a:t>12.7.1</a:t>
            </a:r>
            <a:r>
              <a:rPr lang="en-US" dirty="0" smtClean="0">
                <a:solidFill>
                  <a:srgbClr val="59D9B3"/>
                </a:solidFill>
                <a:latin typeface="Arial"/>
              </a:rPr>
              <a:t> </a:t>
            </a:r>
            <a:r>
              <a:rPr lang="en-US" dirty="0" smtClean="0">
                <a:solidFill>
                  <a:srgbClr val="33B38C"/>
                </a:solidFill>
              </a:rPr>
              <a:t>Creating Abstract Base Class </a:t>
            </a:r>
            <a:r>
              <a:rPr lang="en-US" dirty="0" smtClean="0">
                <a:solidFill>
                  <a:srgbClr val="33B38C"/>
                </a:solidFill>
                <a:latin typeface="Consolas" panose="020B0609020204030204" pitchFamily="49" charset="0"/>
              </a:rPr>
              <a:t>Employee </a:t>
            </a:r>
            <a:r>
              <a:rPr lang="en-US" dirty="0" smtClean="0">
                <a:solidFill>
                  <a:srgbClr val="33B38C"/>
                </a:solidFill>
              </a:rPr>
              <a:t>(cont.)</a:t>
            </a:r>
          </a:p>
        </p:txBody>
      </p:sp>
      <p:sp>
        <p:nvSpPr>
          <p:cNvPr id="77827" name="Text Placeholder 2"/>
          <p:cNvSpPr>
            <a:spLocks noGrp="1"/>
          </p:cNvSpPr>
          <p:nvPr>
            <p:ph type="body" idx="1"/>
          </p:nvPr>
        </p:nvSpPr>
        <p:spPr/>
        <p:txBody>
          <a:bodyPr/>
          <a:lstStyle/>
          <a:p>
            <a:pPr eaLnBrk="1" hangingPunct="1">
              <a:lnSpc>
                <a:spcPct val="100000"/>
              </a:lnSpc>
              <a:defRPr/>
            </a:pPr>
            <a:r>
              <a:rPr lang="en-US" sz="3200" dirty="0" smtClean="0">
                <a:solidFill>
                  <a:srgbClr val="000000"/>
                </a:solidFill>
              </a:rPr>
              <a:t>Cl</a:t>
            </a:r>
            <a:r>
              <a:rPr lang="en-US" sz="3200" dirty="0" smtClean="0">
                <a:solidFill>
                  <a:srgbClr val="000000"/>
                </a:solidFill>
              </a:rPr>
              <a:t>ass </a:t>
            </a:r>
            <a:r>
              <a:rPr lang="en-US" sz="3200" dirty="0">
                <a:solidFill>
                  <a:srgbClr val="000000"/>
                </a:solidFill>
                <a:latin typeface="Consolas" panose="020B0609020204030204" pitchFamily="49" charset="0"/>
              </a:rPr>
              <a:t>Employee</a:t>
            </a:r>
            <a:r>
              <a:rPr lang="en-US" sz="3200" dirty="0">
                <a:solidFill>
                  <a:srgbClr val="000000"/>
                </a:solidFill>
              </a:rPr>
              <a:t>’s header (Fig. 12.9).</a:t>
            </a:r>
          </a:p>
          <a:p>
            <a:pPr eaLnBrk="1" hangingPunct="1">
              <a:lnSpc>
                <a:spcPct val="100000"/>
              </a:lnSpc>
              <a:defRPr/>
            </a:pPr>
            <a:r>
              <a:rPr lang="en-US" sz="3200" dirty="0">
                <a:solidFill>
                  <a:srgbClr val="000000"/>
                </a:solidFill>
              </a:rPr>
              <a:t>The </a:t>
            </a:r>
            <a:r>
              <a:rPr lang="en-US" sz="3200" dirty="0">
                <a:solidFill>
                  <a:srgbClr val="000000"/>
                </a:solidFill>
                <a:latin typeface="Consolas" panose="020B0609020204030204" pitchFamily="49" charset="0"/>
              </a:rPr>
              <a:t>public</a:t>
            </a:r>
            <a:r>
              <a:rPr lang="en-US" sz="3200" dirty="0">
                <a:solidFill>
                  <a:srgbClr val="000000"/>
                </a:solidFill>
              </a:rPr>
              <a:t> member functions include </a:t>
            </a:r>
            <a:endParaRPr lang="en-US" sz="3200" dirty="0" smtClean="0">
              <a:solidFill>
                <a:srgbClr val="000000"/>
              </a:solidFill>
            </a:endParaRPr>
          </a:p>
          <a:p>
            <a:pPr lvl="1">
              <a:defRPr/>
            </a:pPr>
            <a:r>
              <a:rPr lang="en-US" sz="2800" dirty="0" smtClean="0">
                <a:solidFill>
                  <a:srgbClr val="000000"/>
                </a:solidFill>
              </a:rPr>
              <a:t>a </a:t>
            </a:r>
            <a:r>
              <a:rPr lang="en-US" sz="2800" dirty="0">
                <a:solidFill>
                  <a:srgbClr val="000000"/>
                </a:solidFill>
              </a:rPr>
              <a:t>constructor that takes the first name, last name and social security number as </a:t>
            </a:r>
            <a:r>
              <a:rPr lang="en-US" sz="2800" dirty="0" smtClean="0">
                <a:solidFill>
                  <a:srgbClr val="000000"/>
                </a:solidFill>
              </a:rPr>
              <a:t>arguments</a:t>
            </a:r>
          </a:p>
          <a:p>
            <a:pPr lvl="1">
              <a:defRPr/>
            </a:pPr>
            <a:r>
              <a:rPr lang="en-US" sz="2800" dirty="0" smtClean="0">
                <a:solidFill>
                  <a:srgbClr val="000000"/>
                </a:solidFill>
              </a:rPr>
              <a:t>a </a:t>
            </a:r>
            <a:r>
              <a:rPr lang="en-US" sz="2800" dirty="0" smtClean="0">
                <a:solidFill>
                  <a:srgbClr val="000000"/>
                </a:solidFill>
                <a:latin typeface="Consolas" panose="020B0609020204030204" pitchFamily="49" charset="0"/>
              </a:rPr>
              <a:t>default</a:t>
            </a:r>
            <a:r>
              <a:rPr lang="en-US" sz="2800" dirty="0" smtClean="0">
                <a:solidFill>
                  <a:srgbClr val="000000"/>
                </a:solidFill>
              </a:rPr>
              <a:t> virtual destructor</a:t>
            </a:r>
          </a:p>
          <a:p>
            <a:pPr lvl="1">
              <a:defRPr/>
            </a:pPr>
            <a:r>
              <a:rPr lang="en-US" sz="2800" i="1" dirty="0" smtClean="0">
                <a:solidFill>
                  <a:srgbClr val="000000"/>
                </a:solidFill>
              </a:rPr>
              <a:t>set </a:t>
            </a:r>
            <a:r>
              <a:rPr lang="en-US" sz="2800" dirty="0">
                <a:solidFill>
                  <a:srgbClr val="000000"/>
                </a:solidFill>
              </a:rPr>
              <a:t>functions </a:t>
            </a:r>
            <a:r>
              <a:rPr lang="en-US" sz="2800" dirty="0" smtClean="0">
                <a:solidFill>
                  <a:srgbClr val="000000"/>
                </a:solidFill>
              </a:rPr>
              <a:t>for first </a:t>
            </a:r>
            <a:r>
              <a:rPr lang="en-US" sz="2800" dirty="0">
                <a:solidFill>
                  <a:srgbClr val="000000"/>
                </a:solidFill>
              </a:rPr>
              <a:t>name, last name and social security </a:t>
            </a:r>
            <a:r>
              <a:rPr lang="en-US" sz="2800" dirty="0" smtClean="0">
                <a:solidFill>
                  <a:srgbClr val="000000"/>
                </a:solidFill>
              </a:rPr>
              <a:t>number</a:t>
            </a:r>
          </a:p>
          <a:p>
            <a:pPr lvl="1">
              <a:defRPr/>
            </a:pPr>
            <a:r>
              <a:rPr lang="en-US" sz="2800" i="1" dirty="0" smtClean="0">
                <a:solidFill>
                  <a:srgbClr val="000000"/>
                </a:solidFill>
              </a:rPr>
              <a:t>get </a:t>
            </a:r>
            <a:r>
              <a:rPr lang="en-US" sz="2800" dirty="0">
                <a:solidFill>
                  <a:srgbClr val="000000"/>
                </a:solidFill>
              </a:rPr>
              <a:t>functions </a:t>
            </a:r>
            <a:r>
              <a:rPr lang="en-US" sz="2800" dirty="0" smtClean="0">
                <a:solidFill>
                  <a:srgbClr val="000000"/>
                </a:solidFill>
              </a:rPr>
              <a:t>for first </a:t>
            </a:r>
            <a:r>
              <a:rPr lang="en-US" sz="2800" dirty="0">
                <a:solidFill>
                  <a:srgbClr val="000000"/>
                </a:solidFill>
              </a:rPr>
              <a:t>name, last name and social security number </a:t>
            </a:r>
            <a:endParaRPr lang="en-US" sz="2800" dirty="0" smtClean="0">
              <a:solidFill>
                <a:srgbClr val="000000"/>
              </a:solidFill>
            </a:endParaRPr>
          </a:p>
          <a:p>
            <a:pPr lvl="1">
              <a:defRPr/>
            </a:pPr>
            <a:r>
              <a:rPr lang="en-US" sz="2800" dirty="0" smtClean="0">
                <a:solidFill>
                  <a:srgbClr val="000000"/>
                </a:solidFill>
              </a:rPr>
              <a:t>pure </a:t>
            </a:r>
            <a:r>
              <a:rPr lang="en-US" sz="2800" dirty="0">
                <a:solidFill>
                  <a:srgbClr val="000000"/>
                </a:solidFill>
                <a:latin typeface="Consolas" panose="020B0609020204030204" pitchFamily="49" charset="0"/>
              </a:rPr>
              <a:t>virtual</a:t>
            </a:r>
            <a:r>
              <a:rPr lang="en-US" sz="2800" dirty="0">
                <a:solidFill>
                  <a:srgbClr val="000000"/>
                </a:solidFill>
              </a:rPr>
              <a:t> function </a:t>
            </a:r>
            <a:r>
              <a:rPr lang="en-US" sz="2800" dirty="0" smtClean="0">
                <a:solidFill>
                  <a:srgbClr val="000000"/>
                </a:solidFill>
                <a:latin typeface="Consolas" panose="020B0609020204030204" pitchFamily="49" charset="0"/>
              </a:rPr>
              <a:t>earnings</a:t>
            </a:r>
            <a:endParaRPr lang="en-US" sz="2800" dirty="0" smtClean="0">
              <a:solidFill>
                <a:srgbClr val="000000"/>
              </a:solidFill>
            </a:endParaRPr>
          </a:p>
          <a:p>
            <a:pPr lvl="1">
              <a:defRPr/>
            </a:pPr>
            <a:r>
              <a:rPr lang="en-US" sz="2800" dirty="0" smtClean="0">
                <a:solidFill>
                  <a:srgbClr val="000000"/>
                </a:solidFill>
                <a:latin typeface="Consolas" panose="020B0609020204030204" pitchFamily="49" charset="0"/>
              </a:rPr>
              <a:t>virtual</a:t>
            </a:r>
            <a:r>
              <a:rPr lang="en-US" sz="2800" dirty="0" smtClean="0">
                <a:solidFill>
                  <a:srgbClr val="000000"/>
                </a:solidFill>
              </a:rPr>
              <a:t> </a:t>
            </a:r>
            <a:r>
              <a:rPr lang="en-US" sz="2800" dirty="0">
                <a:solidFill>
                  <a:srgbClr val="000000"/>
                </a:solidFill>
              </a:rPr>
              <a:t>function </a:t>
            </a:r>
            <a:r>
              <a:rPr lang="en-US" sz="2800" dirty="0" err="1" smtClean="0">
                <a:solidFill>
                  <a:srgbClr val="000000"/>
                </a:solidFill>
                <a:latin typeface="Consolas" panose="020B0609020204030204" pitchFamily="49" charset="0"/>
              </a:rPr>
              <a:t>toString</a:t>
            </a:r>
            <a:r>
              <a:rPr lang="en-US" sz="2800" dirty="0" smtClean="0">
                <a:solidFill>
                  <a:srgbClr val="000000"/>
                </a:solidFill>
              </a:rPr>
              <a:t> </a:t>
            </a:r>
            <a:endParaRPr lang="en-US" sz="2800" dirty="0">
              <a:solidFill>
                <a:srgbClr val="000000"/>
              </a:solidFill>
            </a:endParaRPr>
          </a:p>
        </p:txBody>
      </p:sp>
      <p:sp>
        <p:nvSpPr>
          <p:cNvPr id="9318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8716205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3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6307014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4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98525"/>
            <a:ext cx="12192000" cy="50609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1035010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lnSpc>
                <a:spcPct val="100000"/>
              </a:lnSpc>
              <a:spcAft>
                <a:spcPts val="0"/>
              </a:spcAft>
              <a:defRPr/>
            </a:pPr>
            <a:r>
              <a:rPr lang="en-US" dirty="0" smtClean="0">
                <a:solidFill>
                  <a:srgbClr val="59D9B3"/>
                </a:solidFill>
                <a:latin typeface="Arial"/>
              </a:rPr>
              <a:t>12.7.1</a:t>
            </a:r>
            <a:r>
              <a:rPr lang="en-US" dirty="0" smtClean="0">
                <a:solidFill>
                  <a:srgbClr val="59D9B3"/>
                </a:solidFill>
                <a:latin typeface="Arial"/>
              </a:rPr>
              <a:t> </a:t>
            </a:r>
            <a:r>
              <a:rPr lang="en-US" dirty="0" smtClean="0">
                <a:solidFill>
                  <a:srgbClr val="33B38C"/>
                </a:solidFill>
              </a:rPr>
              <a:t>Creating Abstract Base Class </a:t>
            </a:r>
            <a:r>
              <a:rPr lang="en-US" dirty="0" smtClean="0">
                <a:solidFill>
                  <a:srgbClr val="33B38C"/>
                </a:solidFill>
                <a:latin typeface="Consolas" panose="020B0609020204030204" pitchFamily="49" charset="0"/>
              </a:rPr>
              <a:t>Employee </a:t>
            </a:r>
            <a:r>
              <a:rPr lang="en-US" dirty="0" smtClean="0">
                <a:solidFill>
                  <a:srgbClr val="33B38C"/>
                </a:solidFill>
              </a:rPr>
              <a:t>(cont.)</a:t>
            </a:r>
          </a:p>
        </p:txBody>
      </p:sp>
      <p:sp>
        <p:nvSpPr>
          <p:cNvPr id="77827" name="Text Placeholder 2"/>
          <p:cNvSpPr>
            <a:spLocks noGrp="1"/>
          </p:cNvSpPr>
          <p:nvPr>
            <p:ph type="body" idx="1"/>
          </p:nvPr>
        </p:nvSpPr>
        <p:spPr/>
        <p:txBody>
          <a:bodyPr/>
          <a:lstStyle/>
          <a:p>
            <a:pPr eaLnBrk="1" hangingPunct="1">
              <a:lnSpc>
                <a:spcPct val="100000"/>
              </a:lnSpc>
              <a:defRPr/>
            </a:pPr>
            <a:r>
              <a:rPr lang="en-US" sz="3200" dirty="0" smtClean="0">
                <a:solidFill>
                  <a:srgbClr val="000000"/>
                </a:solidFill>
              </a:rPr>
              <a:t>Figure</a:t>
            </a:r>
            <a:r>
              <a:rPr lang="en-US" sz="3200" dirty="0">
                <a:solidFill>
                  <a:srgbClr val="000000"/>
                </a:solidFill>
              </a:rPr>
              <a:t> 12.10 contains the member-function definitions for class </a:t>
            </a:r>
            <a:r>
              <a:rPr lang="en-US" sz="3200" dirty="0">
                <a:solidFill>
                  <a:srgbClr val="000000"/>
                </a:solidFill>
                <a:latin typeface="Consolas" panose="020B0609020204030204" pitchFamily="49" charset="0"/>
              </a:rPr>
              <a:t>Employee</a:t>
            </a:r>
            <a:r>
              <a:rPr lang="en-US" sz="3200" dirty="0">
                <a:solidFill>
                  <a:srgbClr val="000000"/>
                </a:solidFill>
              </a:rPr>
              <a:t>.</a:t>
            </a:r>
          </a:p>
          <a:p>
            <a:pPr eaLnBrk="1" hangingPunct="1">
              <a:lnSpc>
                <a:spcPct val="100000"/>
              </a:lnSpc>
              <a:defRPr/>
            </a:pPr>
            <a:r>
              <a:rPr lang="en-US" sz="3200" dirty="0">
                <a:solidFill>
                  <a:srgbClr val="000000"/>
                </a:solidFill>
              </a:rPr>
              <a:t>No implementation is provided for </a:t>
            </a:r>
            <a:r>
              <a:rPr lang="en-US" sz="3200" dirty="0">
                <a:solidFill>
                  <a:srgbClr val="000000"/>
                </a:solidFill>
                <a:latin typeface="Consolas" panose="020B0609020204030204" pitchFamily="49" charset="0"/>
              </a:rPr>
              <a:t>virtual</a:t>
            </a:r>
            <a:r>
              <a:rPr lang="en-US" sz="3200" dirty="0">
                <a:solidFill>
                  <a:srgbClr val="000000"/>
                </a:solidFill>
              </a:rPr>
              <a:t> function </a:t>
            </a:r>
            <a:r>
              <a:rPr lang="en-US" sz="3200" dirty="0">
                <a:solidFill>
                  <a:srgbClr val="000000"/>
                </a:solidFill>
                <a:latin typeface="Consolas" panose="020B0609020204030204" pitchFamily="49" charset="0"/>
              </a:rPr>
              <a:t>earnings</a:t>
            </a:r>
            <a:r>
              <a:rPr lang="en-US" sz="3200" dirty="0">
                <a:solidFill>
                  <a:srgbClr val="000000"/>
                </a:solidFill>
              </a:rPr>
              <a:t>.  </a:t>
            </a:r>
          </a:p>
        </p:txBody>
      </p:sp>
      <p:sp>
        <p:nvSpPr>
          <p:cNvPr id="9318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8527030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4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03325" y="0"/>
            <a:ext cx="9783763"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1207629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4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9334398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lnSpc>
                <a:spcPct val="100000"/>
              </a:lnSpc>
              <a:spcAft>
                <a:spcPts val="0"/>
              </a:spcAft>
              <a:defRPr/>
            </a:pPr>
            <a:r>
              <a:rPr lang="en-US" dirty="0" smtClean="0">
                <a:solidFill>
                  <a:srgbClr val="59D9B3"/>
                </a:solidFill>
                <a:latin typeface="Arial"/>
              </a:rPr>
              <a:t>12.7.2</a:t>
            </a:r>
            <a:r>
              <a:rPr lang="en-US" dirty="0" smtClean="0">
                <a:solidFill>
                  <a:srgbClr val="59D9B3"/>
                </a:solidFill>
                <a:latin typeface="Arial"/>
              </a:rPr>
              <a:t> </a:t>
            </a:r>
            <a:r>
              <a:rPr lang="en-US" dirty="0" smtClean="0">
                <a:solidFill>
                  <a:srgbClr val="33B38C"/>
                </a:solidFill>
              </a:rPr>
              <a:t>Creating Concrete Derived Class </a:t>
            </a:r>
            <a:r>
              <a:rPr lang="en-US" dirty="0" smtClean="0">
                <a:solidFill>
                  <a:srgbClr val="33B38C"/>
                </a:solidFill>
                <a:latin typeface="Consolas" panose="020B0609020204030204" pitchFamily="49" charset="0"/>
              </a:rPr>
              <a:t>SalariedEmployee</a:t>
            </a:r>
          </a:p>
        </p:txBody>
      </p:sp>
      <p:sp>
        <p:nvSpPr>
          <p:cNvPr id="92163" name="Text Placeholder 2"/>
          <p:cNvSpPr>
            <a:spLocks noGrp="1"/>
          </p:cNvSpPr>
          <p:nvPr>
            <p:ph type="body" idx="1"/>
          </p:nvPr>
        </p:nvSpPr>
        <p:spPr/>
        <p:txBody>
          <a:bodyPr/>
          <a:lstStyle/>
          <a:p>
            <a:pPr eaLnBrk="1" hangingPunct="1">
              <a:lnSpc>
                <a:spcPct val="100000"/>
              </a:lnSpc>
            </a:pPr>
            <a:r>
              <a:rPr lang="en-US" altLang="en-US" sz="3200" dirty="0" smtClean="0">
                <a:solidFill>
                  <a:srgbClr val="000000"/>
                </a:solidFill>
              </a:rPr>
              <a:t>Class </a:t>
            </a:r>
            <a:r>
              <a:rPr lang="en-US" altLang="en-US" sz="3200" dirty="0" err="1" smtClean="0">
                <a:solidFill>
                  <a:srgbClr val="000000"/>
                </a:solidFill>
                <a:latin typeface="Consolas" panose="020B0609020204030204" pitchFamily="49" charset="0"/>
              </a:rPr>
              <a:t>SalariedEmployee</a:t>
            </a:r>
            <a:r>
              <a:rPr lang="en-US" altLang="en-US" sz="3200" dirty="0" smtClean="0">
                <a:solidFill>
                  <a:srgbClr val="000000"/>
                </a:solidFill>
              </a:rPr>
              <a:t> (Figs. 12.11–12.12) derives from class </a:t>
            </a:r>
            <a:r>
              <a:rPr lang="en-US" altLang="en-US" sz="3200" dirty="0" smtClean="0">
                <a:solidFill>
                  <a:srgbClr val="000000"/>
                </a:solidFill>
                <a:latin typeface="Consolas" panose="020B0609020204030204" pitchFamily="49" charset="0"/>
              </a:rPr>
              <a:t>Employee</a:t>
            </a:r>
            <a:endParaRPr lang="en-US" altLang="en-US" sz="3200" dirty="0" smtClean="0">
              <a:solidFill>
                <a:srgbClr val="000000"/>
              </a:solidFill>
            </a:endParaRPr>
          </a:p>
        </p:txBody>
      </p:sp>
      <p:sp>
        <p:nvSpPr>
          <p:cNvPr id="9933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9225160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4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877380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0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20688"/>
            <a:ext cx="12192000" cy="601503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6129206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4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87450"/>
            <a:ext cx="12192000" cy="44815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6912671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lnSpc>
                <a:spcPct val="100000"/>
              </a:lnSpc>
              <a:spcAft>
                <a:spcPts val="0"/>
              </a:spcAft>
              <a:defRPr/>
            </a:pPr>
            <a:r>
              <a:rPr lang="en-US" dirty="0" smtClean="0">
                <a:solidFill>
                  <a:srgbClr val="59D9B3"/>
                </a:solidFill>
                <a:latin typeface="Arial"/>
              </a:rPr>
              <a:t>12.7.2</a:t>
            </a:r>
            <a:r>
              <a:rPr lang="en-US" dirty="0" smtClean="0">
                <a:solidFill>
                  <a:srgbClr val="59D9B3"/>
                </a:solidFill>
                <a:latin typeface="Arial"/>
              </a:rPr>
              <a:t> </a:t>
            </a:r>
            <a:r>
              <a:rPr lang="en-US" dirty="0" smtClean="0">
                <a:solidFill>
                  <a:srgbClr val="33B38C"/>
                </a:solidFill>
              </a:rPr>
              <a:t>Creating Concrete Derived Class </a:t>
            </a:r>
            <a:r>
              <a:rPr lang="en-US" dirty="0" smtClean="0">
                <a:solidFill>
                  <a:srgbClr val="33B38C"/>
                </a:solidFill>
                <a:latin typeface="Consolas" panose="020B0609020204030204" pitchFamily="49" charset="0"/>
              </a:rPr>
              <a:t>SalariedEmployee</a:t>
            </a:r>
            <a:r>
              <a:rPr lang="en-US" dirty="0" smtClean="0">
                <a:solidFill>
                  <a:srgbClr val="33B38C"/>
                </a:solidFill>
              </a:rPr>
              <a:t> (cont.)</a:t>
            </a:r>
          </a:p>
        </p:txBody>
      </p:sp>
      <p:sp>
        <p:nvSpPr>
          <p:cNvPr id="86019" name="Text Placeholder 2"/>
          <p:cNvSpPr>
            <a:spLocks noGrp="1"/>
          </p:cNvSpPr>
          <p:nvPr>
            <p:ph type="body" idx="1"/>
          </p:nvPr>
        </p:nvSpPr>
        <p:spPr/>
        <p:txBody>
          <a:bodyPr/>
          <a:lstStyle/>
          <a:p>
            <a:pPr eaLnBrk="1" hangingPunct="1">
              <a:lnSpc>
                <a:spcPct val="100000"/>
              </a:lnSpc>
              <a:defRPr/>
            </a:pPr>
            <a:r>
              <a:rPr lang="en-US" sz="3200" dirty="0" smtClean="0">
                <a:solidFill>
                  <a:srgbClr val="000000"/>
                </a:solidFill>
              </a:rPr>
              <a:t>Figure</a:t>
            </a:r>
            <a:r>
              <a:rPr lang="en-US" sz="3200" dirty="0">
                <a:solidFill>
                  <a:srgbClr val="000000"/>
                </a:solidFill>
              </a:rPr>
              <a:t> 12.12 contains the member-function definitions for </a:t>
            </a:r>
            <a:r>
              <a:rPr lang="en-US" sz="3200" dirty="0">
                <a:solidFill>
                  <a:srgbClr val="000000"/>
                </a:solidFill>
                <a:latin typeface="Consolas" panose="020B0609020204030204" pitchFamily="49" charset="0"/>
              </a:rPr>
              <a:t>SalariedEmployee</a:t>
            </a:r>
            <a:r>
              <a:rPr lang="en-US" sz="3200" dirty="0">
                <a:solidFill>
                  <a:srgbClr val="000000"/>
                </a:solidFill>
              </a:rPr>
              <a:t>.</a:t>
            </a:r>
          </a:p>
          <a:p>
            <a:pPr eaLnBrk="1" hangingPunct="1">
              <a:lnSpc>
                <a:spcPct val="100000"/>
              </a:lnSpc>
              <a:defRPr/>
            </a:pPr>
            <a:r>
              <a:rPr lang="en-US" sz="3200" dirty="0">
                <a:solidFill>
                  <a:srgbClr val="000000"/>
                </a:solidFill>
              </a:rPr>
              <a:t>The </a:t>
            </a:r>
            <a:r>
              <a:rPr lang="en-US" sz="3200" dirty="0" smtClean="0">
                <a:solidFill>
                  <a:srgbClr val="000000"/>
                </a:solidFill>
              </a:rPr>
              <a:t>constructor </a:t>
            </a:r>
            <a:r>
              <a:rPr lang="en-US" sz="3200" dirty="0">
                <a:solidFill>
                  <a:srgbClr val="000000"/>
                </a:solidFill>
              </a:rPr>
              <a:t>passes the first name, last name and social security number to the </a:t>
            </a:r>
            <a:r>
              <a:rPr lang="en-US" sz="3200" dirty="0">
                <a:solidFill>
                  <a:srgbClr val="000000"/>
                </a:solidFill>
                <a:latin typeface="Consolas" panose="020B0609020204030204" pitchFamily="49" charset="0"/>
              </a:rPr>
              <a:t>Employee</a:t>
            </a:r>
            <a:r>
              <a:rPr lang="en-US" sz="3200" dirty="0">
                <a:solidFill>
                  <a:srgbClr val="000000"/>
                </a:solidFill>
              </a:rPr>
              <a:t> constructor </a:t>
            </a:r>
            <a:r>
              <a:rPr lang="en-US" sz="3200" dirty="0" smtClean="0">
                <a:solidFill>
                  <a:srgbClr val="000000"/>
                </a:solidFill>
              </a:rPr>
              <a:t>to </a:t>
            </a:r>
            <a:r>
              <a:rPr lang="en-US" sz="3200" dirty="0">
                <a:solidFill>
                  <a:srgbClr val="000000"/>
                </a:solidFill>
              </a:rPr>
              <a:t>initialize the </a:t>
            </a:r>
            <a:r>
              <a:rPr lang="en-US" sz="3200" dirty="0">
                <a:solidFill>
                  <a:srgbClr val="000000"/>
                </a:solidFill>
                <a:latin typeface="Consolas" panose="020B0609020204030204" pitchFamily="49" charset="0"/>
              </a:rPr>
              <a:t>private</a:t>
            </a:r>
            <a:r>
              <a:rPr lang="en-US" sz="3200" dirty="0">
                <a:solidFill>
                  <a:srgbClr val="000000"/>
                </a:solidFill>
              </a:rPr>
              <a:t> data members that are inherited from the base class, but not accessible in the derived class.</a:t>
            </a:r>
          </a:p>
          <a:p>
            <a:pPr eaLnBrk="1" hangingPunct="1">
              <a:lnSpc>
                <a:spcPct val="100000"/>
              </a:lnSpc>
              <a:defRPr/>
            </a:pPr>
            <a:r>
              <a:rPr lang="en-US" sz="3200" dirty="0" smtClean="0">
                <a:solidFill>
                  <a:srgbClr val="000000"/>
                </a:solidFill>
                <a:latin typeface="Consolas" panose="020B0609020204030204" pitchFamily="49" charset="0"/>
              </a:rPr>
              <a:t>earnings</a:t>
            </a:r>
            <a:r>
              <a:rPr lang="en-US" sz="3200" dirty="0" smtClean="0">
                <a:solidFill>
                  <a:srgbClr val="000000"/>
                </a:solidFill>
              </a:rPr>
              <a:t> </a:t>
            </a:r>
            <a:r>
              <a:rPr lang="en-US" sz="3200" dirty="0">
                <a:solidFill>
                  <a:srgbClr val="000000"/>
                </a:solidFill>
              </a:rPr>
              <a:t>overrides pure </a:t>
            </a:r>
            <a:r>
              <a:rPr lang="en-US" sz="3200" dirty="0">
                <a:solidFill>
                  <a:srgbClr val="000000"/>
                </a:solidFill>
                <a:latin typeface="Consolas" panose="020B0609020204030204" pitchFamily="49" charset="0"/>
              </a:rPr>
              <a:t>virtual</a:t>
            </a:r>
            <a:r>
              <a:rPr lang="en-US" sz="3200" dirty="0">
                <a:solidFill>
                  <a:srgbClr val="000000"/>
                </a:solidFill>
              </a:rPr>
              <a:t> function </a:t>
            </a:r>
            <a:r>
              <a:rPr lang="en-US" sz="3200" dirty="0">
                <a:solidFill>
                  <a:srgbClr val="000000"/>
                </a:solidFill>
                <a:latin typeface="Consolas" panose="020B0609020204030204" pitchFamily="49" charset="0"/>
              </a:rPr>
              <a:t>earnings</a:t>
            </a:r>
            <a:r>
              <a:rPr lang="en-US" sz="3200" dirty="0">
                <a:solidFill>
                  <a:srgbClr val="000000"/>
                </a:solidFill>
              </a:rPr>
              <a:t> in </a:t>
            </a:r>
            <a:r>
              <a:rPr lang="en-US" sz="3200" dirty="0">
                <a:solidFill>
                  <a:srgbClr val="000000"/>
                </a:solidFill>
                <a:latin typeface="Consolas" panose="020B0609020204030204" pitchFamily="49" charset="0"/>
              </a:rPr>
              <a:t>Employee</a:t>
            </a:r>
            <a:r>
              <a:rPr lang="en-US" sz="3200" dirty="0">
                <a:solidFill>
                  <a:srgbClr val="000000"/>
                </a:solidFill>
              </a:rPr>
              <a:t> to provide a </a:t>
            </a:r>
            <a:r>
              <a:rPr lang="en-US" sz="3200" i="1" dirty="0">
                <a:solidFill>
                  <a:srgbClr val="000000"/>
                </a:solidFill>
              </a:rPr>
              <a:t>concrete</a:t>
            </a:r>
            <a:r>
              <a:rPr lang="en-US" sz="3200" dirty="0">
                <a:solidFill>
                  <a:srgbClr val="000000"/>
                </a:solidFill>
              </a:rPr>
              <a:t> implementation that returns the </a:t>
            </a:r>
            <a:r>
              <a:rPr lang="en-US" sz="3200" dirty="0">
                <a:solidFill>
                  <a:srgbClr val="000000"/>
                </a:solidFill>
                <a:latin typeface="Consolas" panose="020B0609020204030204" pitchFamily="49" charset="0"/>
              </a:rPr>
              <a:t>SalariedEmployee</a:t>
            </a:r>
            <a:r>
              <a:rPr lang="en-US" sz="3200" dirty="0">
                <a:solidFill>
                  <a:srgbClr val="000000"/>
                </a:solidFill>
              </a:rPr>
              <a:t>’s weekly salary.</a:t>
            </a:r>
          </a:p>
        </p:txBody>
      </p:sp>
      <p:sp>
        <p:nvSpPr>
          <p:cNvPr id="10138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4910729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lnSpc>
                <a:spcPct val="100000"/>
              </a:lnSpc>
              <a:spcAft>
                <a:spcPts val="0"/>
              </a:spcAft>
              <a:defRPr/>
            </a:pPr>
            <a:r>
              <a:rPr lang="en-US" dirty="0" smtClean="0">
                <a:solidFill>
                  <a:srgbClr val="59D9B3"/>
                </a:solidFill>
                <a:latin typeface="Arial"/>
              </a:rPr>
              <a:t>12.7.2</a:t>
            </a:r>
            <a:r>
              <a:rPr lang="en-US" dirty="0" smtClean="0">
                <a:solidFill>
                  <a:srgbClr val="59D9B3"/>
                </a:solidFill>
                <a:latin typeface="Arial"/>
              </a:rPr>
              <a:t> </a:t>
            </a:r>
            <a:r>
              <a:rPr lang="en-US" dirty="0" smtClean="0">
                <a:solidFill>
                  <a:srgbClr val="33B38C"/>
                </a:solidFill>
              </a:rPr>
              <a:t>Creating Concrete Derived Class </a:t>
            </a:r>
            <a:r>
              <a:rPr lang="en-US" dirty="0" smtClean="0">
                <a:solidFill>
                  <a:srgbClr val="33B38C"/>
                </a:solidFill>
                <a:latin typeface="Consolas" panose="020B0609020204030204" pitchFamily="49" charset="0"/>
              </a:rPr>
              <a:t>SalariedEmployee</a:t>
            </a:r>
            <a:r>
              <a:rPr lang="en-US" dirty="0" smtClean="0">
                <a:solidFill>
                  <a:srgbClr val="33B38C"/>
                </a:solidFill>
              </a:rPr>
              <a:t> (cont.)</a:t>
            </a:r>
          </a:p>
        </p:txBody>
      </p:sp>
      <p:sp>
        <p:nvSpPr>
          <p:cNvPr id="96259" name="Text Placeholder 2"/>
          <p:cNvSpPr>
            <a:spLocks noGrp="1"/>
          </p:cNvSpPr>
          <p:nvPr>
            <p:ph type="body" idx="1"/>
          </p:nvPr>
        </p:nvSpPr>
        <p:spPr/>
        <p:txBody>
          <a:bodyPr/>
          <a:lstStyle/>
          <a:p>
            <a:pPr eaLnBrk="1" hangingPunct="1">
              <a:lnSpc>
                <a:spcPct val="100000"/>
              </a:lnSpc>
            </a:pPr>
            <a:r>
              <a:rPr lang="en-US" altLang="en-US" sz="3600" dirty="0">
                <a:solidFill>
                  <a:srgbClr val="000000"/>
                </a:solidFill>
              </a:rPr>
              <a:t>If we did not define </a:t>
            </a:r>
            <a:r>
              <a:rPr lang="en-US" altLang="en-US" sz="3600" dirty="0">
                <a:solidFill>
                  <a:srgbClr val="000000"/>
                </a:solidFill>
                <a:latin typeface="Consolas" panose="020B0609020204030204" pitchFamily="49" charset="0"/>
              </a:rPr>
              <a:t>earnings</a:t>
            </a:r>
            <a:r>
              <a:rPr lang="en-US" altLang="en-US" sz="3600" dirty="0">
                <a:solidFill>
                  <a:srgbClr val="000000"/>
                </a:solidFill>
              </a:rPr>
              <a:t>, class </a:t>
            </a:r>
            <a:r>
              <a:rPr lang="en-US" altLang="en-US" sz="3600" dirty="0" err="1">
                <a:solidFill>
                  <a:srgbClr val="000000"/>
                </a:solidFill>
                <a:latin typeface="Consolas" panose="020B0609020204030204" pitchFamily="49" charset="0"/>
              </a:rPr>
              <a:t>SalariedEmployee</a:t>
            </a:r>
            <a:r>
              <a:rPr lang="en-US" altLang="en-US" sz="3600" dirty="0">
                <a:solidFill>
                  <a:srgbClr val="000000"/>
                </a:solidFill>
              </a:rPr>
              <a:t> would be an </a:t>
            </a:r>
            <a:r>
              <a:rPr lang="en-US" altLang="en-US" sz="3600" i="1" dirty="0">
                <a:solidFill>
                  <a:srgbClr val="000000"/>
                </a:solidFill>
              </a:rPr>
              <a:t>abstract</a:t>
            </a:r>
            <a:r>
              <a:rPr lang="en-US" altLang="en-US" sz="3600" dirty="0">
                <a:solidFill>
                  <a:srgbClr val="000000"/>
                </a:solidFill>
              </a:rPr>
              <a:t> class.</a:t>
            </a:r>
          </a:p>
          <a:p>
            <a:pPr eaLnBrk="1" hangingPunct="1">
              <a:lnSpc>
                <a:spcPct val="100000"/>
              </a:lnSpc>
            </a:pPr>
            <a:r>
              <a:rPr lang="en-US" altLang="en-US" sz="3600" dirty="0">
                <a:solidFill>
                  <a:srgbClr val="000000"/>
                </a:solidFill>
              </a:rPr>
              <a:t>In class </a:t>
            </a:r>
            <a:r>
              <a:rPr lang="en-US" altLang="en-US" sz="3600" dirty="0" err="1">
                <a:solidFill>
                  <a:srgbClr val="000000"/>
                </a:solidFill>
                <a:latin typeface="Consolas" panose="020B0609020204030204" pitchFamily="49" charset="0"/>
              </a:rPr>
              <a:t>SalariedEmployee</a:t>
            </a:r>
            <a:r>
              <a:rPr lang="en-US" altLang="en-US" sz="3600" dirty="0" err="1">
                <a:solidFill>
                  <a:srgbClr val="000000"/>
                </a:solidFill>
              </a:rPr>
              <a:t>’s</a:t>
            </a:r>
            <a:r>
              <a:rPr lang="en-US" altLang="en-US" sz="3600" dirty="0">
                <a:solidFill>
                  <a:srgbClr val="000000"/>
                </a:solidFill>
              </a:rPr>
              <a:t> header, we declared member functions </a:t>
            </a:r>
            <a:r>
              <a:rPr lang="en-US" altLang="en-US" sz="3600" dirty="0">
                <a:solidFill>
                  <a:srgbClr val="000000"/>
                </a:solidFill>
                <a:latin typeface="Consolas" panose="020B0609020204030204" pitchFamily="49" charset="0"/>
              </a:rPr>
              <a:t>earnings</a:t>
            </a:r>
            <a:r>
              <a:rPr lang="en-US" altLang="en-US" sz="3600" dirty="0">
                <a:solidFill>
                  <a:srgbClr val="000000"/>
                </a:solidFill>
              </a:rPr>
              <a:t> and </a:t>
            </a:r>
            <a:r>
              <a:rPr lang="en-US" altLang="en-US" sz="3600" dirty="0" err="1" smtClean="0">
                <a:solidFill>
                  <a:srgbClr val="000000"/>
                </a:solidFill>
                <a:latin typeface="Consolas" panose="020B0609020204030204" pitchFamily="49" charset="0"/>
              </a:rPr>
              <a:t>toString</a:t>
            </a:r>
            <a:r>
              <a:rPr lang="en-US" altLang="en-US" sz="3600" dirty="0" smtClean="0">
                <a:solidFill>
                  <a:srgbClr val="000000"/>
                </a:solidFill>
              </a:rPr>
              <a:t> </a:t>
            </a:r>
            <a:r>
              <a:rPr lang="en-US" altLang="en-US" sz="3600" dirty="0">
                <a:solidFill>
                  <a:srgbClr val="000000"/>
                </a:solidFill>
              </a:rPr>
              <a:t>as </a:t>
            </a:r>
            <a:r>
              <a:rPr lang="en-US" altLang="en-US" sz="3600" dirty="0">
                <a:solidFill>
                  <a:srgbClr val="000000"/>
                </a:solidFill>
                <a:latin typeface="Consolas" panose="020B0609020204030204" pitchFamily="49" charset="0"/>
              </a:rPr>
              <a:t>virtual</a:t>
            </a:r>
          </a:p>
          <a:p>
            <a:pPr lvl="1" eaLnBrk="1" hangingPunct="1">
              <a:lnSpc>
                <a:spcPct val="100000"/>
              </a:lnSpc>
            </a:pPr>
            <a:r>
              <a:rPr lang="en-US" altLang="en-US" sz="3200" dirty="0">
                <a:solidFill>
                  <a:srgbClr val="000000"/>
                </a:solidFill>
              </a:rPr>
              <a:t>This is </a:t>
            </a:r>
            <a:r>
              <a:rPr lang="en-US" altLang="en-US" sz="3200" i="1" dirty="0">
                <a:solidFill>
                  <a:srgbClr val="000000"/>
                </a:solidFill>
              </a:rPr>
              <a:t>redundant</a:t>
            </a:r>
            <a:r>
              <a:rPr lang="en-US" altLang="en-US" sz="3200" dirty="0">
                <a:solidFill>
                  <a:srgbClr val="000000"/>
                </a:solidFill>
              </a:rPr>
              <a:t>.</a:t>
            </a:r>
          </a:p>
          <a:p>
            <a:pPr lvl="1"/>
            <a:r>
              <a:rPr lang="en-US" altLang="en-US" sz="3200" dirty="0">
                <a:solidFill>
                  <a:srgbClr val="000000"/>
                </a:solidFill>
              </a:rPr>
              <a:t>We defined them as </a:t>
            </a:r>
            <a:r>
              <a:rPr lang="en-US" altLang="en-US" sz="3200" dirty="0">
                <a:solidFill>
                  <a:srgbClr val="000000"/>
                </a:solidFill>
                <a:latin typeface="Consolas" panose="020B0609020204030204" pitchFamily="49" charset="0"/>
              </a:rPr>
              <a:t>virtual</a:t>
            </a:r>
            <a:r>
              <a:rPr lang="en-US" altLang="en-US" sz="3200" dirty="0">
                <a:solidFill>
                  <a:srgbClr val="000000"/>
                </a:solidFill>
              </a:rPr>
              <a:t> in </a:t>
            </a:r>
            <a:r>
              <a:rPr lang="en-US" altLang="en-US" sz="3200" dirty="0" smtClean="0">
                <a:solidFill>
                  <a:srgbClr val="000000"/>
                </a:solidFill>
                <a:latin typeface="Consolas" panose="020B0609020204030204" pitchFamily="49" charset="0"/>
              </a:rPr>
              <a:t>Employee</a:t>
            </a:r>
            <a:r>
              <a:rPr lang="en-US" altLang="en-US" sz="3200" dirty="0">
                <a:solidFill>
                  <a:srgbClr val="000000"/>
                </a:solidFill>
              </a:rPr>
              <a:t>, so they remain </a:t>
            </a:r>
            <a:r>
              <a:rPr lang="en-US" altLang="en-US" sz="3200" dirty="0">
                <a:solidFill>
                  <a:srgbClr val="000000"/>
                </a:solidFill>
                <a:latin typeface="Consolas" panose="020B0609020204030204" pitchFamily="49" charset="0"/>
              </a:rPr>
              <a:t>virtual</a:t>
            </a:r>
            <a:r>
              <a:rPr lang="en-US" altLang="en-US" sz="3200" dirty="0">
                <a:solidFill>
                  <a:srgbClr val="000000"/>
                </a:solidFill>
              </a:rPr>
              <a:t> functions throughout the class hierarchy.</a:t>
            </a:r>
          </a:p>
        </p:txBody>
      </p:sp>
      <p:sp>
        <p:nvSpPr>
          <p:cNvPr id="10138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68625962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4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03325" y="0"/>
            <a:ext cx="9783763"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7899913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4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2732720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lnSpc>
                <a:spcPct val="100000"/>
              </a:lnSpc>
              <a:spcAft>
                <a:spcPts val="0"/>
              </a:spcAft>
              <a:defRPr/>
            </a:pPr>
            <a:r>
              <a:rPr lang="en-US" dirty="0" smtClean="0">
                <a:solidFill>
                  <a:srgbClr val="59D9B3"/>
                </a:solidFill>
                <a:latin typeface="Arial"/>
              </a:rPr>
              <a:t>12.7.2</a:t>
            </a:r>
            <a:r>
              <a:rPr lang="en-US" dirty="0" smtClean="0">
                <a:solidFill>
                  <a:srgbClr val="59D9B3"/>
                </a:solidFill>
                <a:latin typeface="Arial"/>
              </a:rPr>
              <a:t> </a:t>
            </a:r>
            <a:r>
              <a:rPr lang="en-US" dirty="0" smtClean="0">
                <a:solidFill>
                  <a:srgbClr val="33B38C"/>
                </a:solidFill>
              </a:rPr>
              <a:t>Creating Concrete Derived Class </a:t>
            </a:r>
            <a:r>
              <a:rPr lang="en-US" dirty="0" smtClean="0">
                <a:solidFill>
                  <a:srgbClr val="33B38C"/>
                </a:solidFill>
                <a:latin typeface="Consolas" panose="020B0609020204030204" pitchFamily="49" charset="0"/>
              </a:rPr>
              <a:t>SalariedEmployee</a:t>
            </a:r>
            <a:r>
              <a:rPr lang="en-US" dirty="0" smtClean="0">
                <a:solidFill>
                  <a:srgbClr val="33B38C"/>
                </a:solidFill>
              </a:rPr>
              <a:t> (cont.)</a:t>
            </a:r>
          </a:p>
        </p:txBody>
      </p:sp>
      <p:sp>
        <p:nvSpPr>
          <p:cNvPr id="99331" name="Text Placeholder 2"/>
          <p:cNvSpPr>
            <a:spLocks noGrp="1"/>
          </p:cNvSpPr>
          <p:nvPr>
            <p:ph type="body" idx="1"/>
          </p:nvPr>
        </p:nvSpPr>
        <p:spPr/>
        <p:txBody>
          <a:bodyPr/>
          <a:lstStyle/>
          <a:p>
            <a:pPr eaLnBrk="1" hangingPunct="1">
              <a:lnSpc>
                <a:spcPct val="100000"/>
              </a:lnSpc>
            </a:pPr>
            <a:r>
              <a:rPr lang="en-US" altLang="en-US" sz="3200" dirty="0" smtClean="0">
                <a:solidFill>
                  <a:srgbClr val="000000"/>
                </a:solidFill>
              </a:rPr>
              <a:t>Function </a:t>
            </a:r>
            <a:r>
              <a:rPr lang="en-US" altLang="en-US" sz="3200" dirty="0" err="1" smtClean="0">
                <a:solidFill>
                  <a:srgbClr val="000000"/>
                </a:solidFill>
                <a:latin typeface="Consolas" panose="020B0609020204030204" pitchFamily="49" charset="0"/>
              </a:rPr>
              <a:t>toString</a:t>
            </a:r>
            <a:r>
              <a:rPr lang="en-US" altLang="en-US" sz="3200" dirty="0" smtClean="0">
                <a:solidFill>
                  <a:srgbClr val="000000"/>
                </a:solidFill>
              </a:rPr>
              <a:t> </a:t>
            </a:r>
            <a:r>
              <a:rPr lang="en-US" altLang="en-US" sz="3200" dirty="0" smtClean="0">
                <a:solidFill>
                  <a:srgbClr val="000000"/>
                </a:solidFill>
              </a:rPr>
              <a:t>of class </a:t>
            </a:r>
            <a:r>
              <a:rPr lang="en-US" altLang="en-US" sz="3200" dirty="0" err="1" smtClean="0">
                <a:solidFill>
                  <a:srgbClr val="000000"/>
                </a:solidFill>
                <a:latin typeface="Consolas" panose="020B0609020204030204" pitchFamily="49" charset="0"/>
              </a:rPr>
              <a:t>SalariedEmployee</a:t>
            </a:r>
            <a:r>
              <a:rPr lang="en-US" altLang="en-US" sz="3200" dirty="0" smtClean="0">
                <a:solidFill>
                  <a:srgbClr val="000000"/>
                </a:solidFill>
              </a:rPr>
              <a:t> </a:t>
            </a:r>
            <a:r>
              <a:rPr lang="en-US" altLang="en-US" sz="3200" dirty="0" smtClean="0">
                <a:solidFill>
                  <a:srgbClr val="000000"/>
                </a:solidFill>
              </a:rPr>
              <a:t>overrides </a:t>
            </a:r>
            <a:r>
              <a:rPr lang="en-US" altLang="en-US" sz="3200" dirty="0" smtClean="0">
                <a:solidFill>
                  <a:srgbClr val="000000"/>
                </a:solidFill>
                <a:latin typeface="Consolas" panose="020B0609020204030204" pitchFamily="49" charset="0"/>
              </a:rPr>
              <a:t>Employee</a:t>
            </a:r>
            <a:r>
              <a:rPr lang="en-US" altLang="en-US" sz="3200" dirty="0" smtClean="0">
                <a:solidFill>
                  <a:srgbClr val="000000"/>
                </a:solidFill>
              </a:rPr>
              <a:t> function </a:t>
            </a:r>
            <a:r>
              <a:rPr lang="en-US" altLang="en-US" sz="3200" dirty="0" err="1" smtClean="0">
                <a:solidFill>
                  <a:srgbClr val="000000"/>
                </a:solidFill>
                <a:latin typeface="Consolas" panose="020B0609020204030204" pitchFamily="49" charset="0"/>
              </a:rPr>
              <a:t>toString</a:t>
            </a:r>
            <a:r>
              <a:rPr lang="en-US" altLang="en-US" sz="3200" dirty="0" smtClean="0">
                <a:solidFill>
                  <a:srgbClr val="000000"/>
                </a:solidFill>
              </a:rPr>
              <a:t>.</a:t>
            </a:r>
            <a:endParaRPr lang="en-US" altLang="en-US" sz="3200" dirty="0" smtClean="0">
              <a:solidFill>
                <a:srgbClr val="000000"/>
              </a:solidFill>
            </a:endParaRPr>
          </a:p>
          <a:p>
            <a:pPr eaLnBrk="1" hangingPunct="1">
              <a:lnSpc>
                <a:spcPct val="100000"/>
              </a:lnSpc>
            </a:pPr>
            <a:r>
              <a:rPr lang="en-US" altLang="en-US" sz="3200" dirty="0" smtClean="0">
                <a:solidFill>
                  <a:srgbClr val="000000"/>
                </a:solidFill>
              </a:rPr>
              <a:t>If class </a:t>
            </a:r>
            <a:r>
              <a:rPr lang="en-US" altLang="en-US" sz="3200" dirty="0" err="1" smtClean="0">
                <a:solidFill>
                  <a:srgbClr val="000000"/>
                </a:solidFill>
                <a:latin typeface="Consolas" panose="020B0609020204030204" pitchFamily="49" charset="0"/>
              </a:rPr>
              <a:t>SalariedEmployee</a:t>
            </a:r>
            <a:r>
              <a:rPr lang="en-US" altLang="en-US" sz="3200" dirty="0" smtClean="0">
                <a:solidFill>
                  <a:srgbClr val="000000"/>
                </a:solidFill>
              </a:rPr>
              <a:t> did not override </a:t>
            </a:r>
            <a:r>
              <a:rPr lang="en-US" altLang="en-US" sz="3200" dirty="0" err="1" smtClean="0">
                <a:solidFill>
                  <a:srgbClr val="000000"/>
                </a:solidFill>
                <a:latin typeface="Consolas" panose="020B0609020204030204" pitchFamily="49" charset="0"/>
              </a:rPr>
              <a:t>toString</a:t>
            </a:r>
            <a:r>
              <a:rPr lang="en-US" altLang="en-US" sz="3200" dirty="0" smtClean="0">
                <a:solidFill>
                  <a:srgbClr val="000000"/>
                </a:solidFill>
              </a:rPr>
              <a:t>, </a:t>
            </a:r>
            <a:r>
              <a:rPr lang="en-US" altLang="en-US" sz="3200" dirty="0" err="1" smtClean="0">
                <a:solidFill>
                  <a:srgbClr val="000000"/>
                </a:solidFill>
                <a:latin typeface="Consolas" panose="020B0609020204030204" pitchFamily="49" charset="0"/>
              </a:rPr>
              <a:t>SalariedEmployee</a:t>
            </a:r>
            <a:r>
              <a:rPr lang="en-US" altLang="en-US" sz="3200" dirty="0" smtClean="0">
                <a:solidFill>
                  <a:srgbClr val="000000"/>
                </a:solidFill>
              </a:rPr>
              <a:t> would inherit the </a:t>
            </a:r>
            <a:r>
              <a:rPr lang="en-US" altLang="en-US" sz="3200" dirty="0" smtClean="0">
                <a:solidFill>
                  <a:srgbClr val="000000"/>
                </a:solidFill>
                <a:latin typeface="Consolas" panose="020B0609020204030204" pitchFamily="49" charset="0"/>
              </a:rPr>
              <a:t>Employee</a:t>
            </a:r>
            <a:r>
              <a:rPr lang="en-US" altLang="en-US" sz="3200" dirty="0" smtClean="0">
                <a:solidFill>
                  <a:srgbClr val="000000"/>
                </a:solidFill>
              </a:rPr>
              <a:t> version of </a:t>
            </a:r>
            <a:r>
              <a:rPr lang="en-US" altLang="en-US" sz="3200" dirty="0" err="1" smtClean="0">
                <a:solidFill>
                  <a:srgbClr val="000000"/>
                </a:solidFill>
                <a:latin typeface="Consolas" panose="020B0609020204030204" pitchFamily="49" charset="0"/>
              </a:rPr>
              <a:t>toString</a:t>
            </a:r>
            <a:r>
              <a:rPr lang="en-US" altLang="en-US" sz="3200" dirty="0" smtClean="0">
                <a:solidFill>
                  <a:srgbClr val="000000"/>
                </a:solidFill>
              </a:rPr>
              <a:t>.</a:t>
            </a:r>
            <a:endParaRPr lang="en-US" altLang="en-US" sz="3200" dirty="0" smtClean="0">
              <a:solidFill>
                <a:srgbClr val="000000"/>
              </a:solidFill>
            </a:endParaRPr>
          </a:p>
        </p:txBody>
      </p:sp>
      <p:sp>
        <p:nvSpPr>
          <p:cNvPr id="10445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7483510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lnSpc>
                <a:spcPct val="100000"/>
              </a:lnSpc>
              <a:spcAft>
                <a:spcPts val="0"/>
              </a:spcAft>
              <a:defRPr/>
            </a:pPr>
            <a:r>
              <a:rPr lang="en-US" dirty="0" smtClean="0">
                <a:solidFill>
                  <a:srgbClr val="59D9B3"/>
                </a:solidFill>
                <a:latin typeface="Arial"/>
              </a:rPr>
              <a:t>12.7.3</a:t>
            </a:r>
            <a:r>
              <a:rPr lang="en-US" dirty="0" smtClean="0">
                <a:solidFill>
                  <a:srgbClr val="59D9B3"/>
                </a:solidFill>
                <a:latin typeface="Arial"/>
              </a:rPr>
              <a:t> </a:t>
            </a:r>
            <a:r>
              <a:rPr lang="en-US" dirty="0" smtClean="0">
                <a:solidFill>
                  <a:srgbClr val="33B38C"/>
                </a:solidFill>
              </a:rPr>
              <a:t>Creating Concrete Derived Class </a:t>
            </a:r>
            <a:r>
              <a:rPr lang="en-US" dirty="0" smtClean="0">
                <a:solidFill>
                  <a:srgbClr val="33B38C"/>
                </a:solidFill>
                <a:latin typeface="Consolas" panose="020B0609020204030204" pitchFamily="49" charset="0"/>
              </a:rPr>
              <a:t>CommissionEmployee</a:t>
            </a:r>
          </a:p>
        </p:txBody>
      </p:sp>
      <p:sp>
        <p:nvSpPr>
          <p:cNvPr id="100355" name="Text Placeholder 2"/>
          <p:cNvSpPr>
            <a:spLocks noGrp="1"/>
          </p:cNvSpPr>
          <p:nvPr>
            <p:ph type="body" idx="1"/>
          </p:nvPr>
        </p:nvSpPr>
        <p:spPr/>
        <p:txBody>
          <a:bodyPr/>
          <a:lstStyle/>
          <a:p>
            <a:pPr eaLnBrk="1" hangingPunct="1">
              <a:lnSpc>
                <a:spcPct val="100000"/>
              </a:lnSpc>
            </a:pPr>
            <a:r>
              <a:rPr lang="en-US" altLang="en-US" sz="3200" dirty="0" smtClean="0">
                <a:solidFill>
                  <a:srgbClr val="000000"/>
                </a:solidFill>
              </a:rPr>
              <a:t>Class </a:t>
            </a:r>
            <a:r>
              <a:rPr lang="en-US" altLang="en-US" sz="3200" dirty="0" err="1" smtClean="0">
                <a:solidFill>
                  <a:srgbClr val="000000"/>
                </a:solidFill>
                <a:latin typeface="Consolas" panose="020B0609020204030204" pitchFamily="49" charset="0"/>
              </a:rPr>
              <a:t>CommissionEmployee</a:t>
            </a:r>
            <a:r>
              <a:rPr lang="en-US" altLang="en-US" sz="3200" dirty="0" smtClean="0">
                <a:solidFill>
                  <a:srgbClr val="000000"/>
                </a:solidFill>
              </a:rPr>
              <a:t> (Figs. 12.13–12.14) derives from </a:t>
            </a:r>
            <a:r>
              <a:rPr lang="en-US" altLang="en-US" sz="3200" dirty="0" smtClean="0">
                <a:solidFill>
                  <a:srgbClr val="000000"/>
                </a:solidFill>
                <a:latin typeface="Consolas" panose="020B0609020204030204" pitchFamily="49" charset="0"/>
              </a:rPr>
              <a:t>Employee</a:t>
            </a:r>
            <a:r>
              <a:rPr lang="en-US" altLang="en-US" sz="3200" dirty="0" smtClean="0">
                <a:solidFill>
                  <a:srgbClr val="000000"/>
                </a:solidFill>
              </a:rPr>
              <a:t> </a:t>
            </a:r>
            <a:endParaRPr lang="en-US" altLang="en-US" sz="3200" dirty="0" smtClean="0">
              <a:solidFill>
                <a:srgbClr val="000000"/>
              </a:solidFill>
            </a:endParaRPr>
          </a:p>
          <a:p>
            <a:pPr eaLnBrk="1" hangingPunct="1">
              <a:lnSpc>
                <a:spcPct val="100000"/>
              </a:lnSpc>
            </a:pPr>
            <a:r>
              <a:rPr lang="en-US" altLang="en-US" sz="3200" dirty="0" smtClean="0">
                <a:solidFill>
                  <a:srgbClr val="000000"/>
                </a:solidFill>
              </a:rPr>
              <a:t>The </a:t>
            </a:r>
            <a:r>
              <a:rPr lang="en-US" altLang="en-US" sz="3200" dirty="0" smtClean="0">
                <a:solidFill>
                  <a:srgbClr val="000000"/>
                </a:solidFill>
              </a:rPr>
              <a:t>constructor passes the first name, last name and social security number to the </a:t>
            </a:r>
            <a:r>
              <a:rPr lang="en-US" altLang="en-US" sz="3200" dirty="0" smtClean="0">
                <a:solidFill>
                  <a:srgbClr val="000000"/>
                </a:solidFill>
                <a:latin typeface="Consolas" panose="020B0609020204030204" pitchFamily="49" charset="0"/>
              </a:rPr>
              <a:t>Employee</a:t>
            </a:r>
            <a:r>
              <a:rPr lang="en-US" altLang="en-US" sz="3200" dirty="0" smtClean="0">
                <a:solidFill>
                  <a:srgbClr val="000000"/>
                </a:solidFill>
              </a:rPr>
              <a:t> constructor </a:t>
            </a:r>
            <a:r>
              <a:rPr lang="en-US" altLang="en-US" sz="3200" dirty="0" smtClean="0">
                <a:solidFill>
                  <a:srgbClr val="000000"/>
                </a:solidFill>
              </a:rPr>
              <a:t>to </a:t>
            </a:r>
            <a:r>
              <a:rPr lang="en-US" altLang="en-US" sz="3200" dirty="0" smtClean="0">
                <a:solidFill>
                  <a:srgbClr val="000000"/>
                </a:solidFill>
              </a:rPr>
              <a:t>initialize </a:t>
            </a:r>
            <a:r>
              <a:rPr lang="en-US" altLang="en-US" sz="3200" dirty="0" smtClean="0">
                <a:solidFill>
                  <a:srgbClr val="000000"/>
                </a:solidFill>
                <a:latin typeface="Consolas" panose="020B0609020204030204" pitchFamily="49" charset="0"/>
              </a:rPr>
              <a:t>Employee</a:t>
            </a:r>
            <a:r>
              <a:rPr lang="en-US" altLang="en-US" sz="3200" dirty="0" smtClean="0">
                <a:solidFill>
                  <a:srgbClr val="000000"/>
                </a:solidFill>
              </a:rPr>
              <a:t>’s </a:t>
            </a:r>
            <a:r>
              <a:rPr lang="en-US" altLang="en-US" sz="3200" dirty="0" smtClean="0">
                <a:solidFill>
                  <a:srgbClr val="000000"/>
                </a:solidFill>
                <a:latin typeface="Consolas" panose="020B0609020204030204" pitchFamily="49" charset="0"/>
              </a:rPr>
              <a:t>private</a:t>
            </a:r>
            <a:r>
              <a:rPr lang="en-US" altLang="en-US" sz="3200" dirty="0" smtClean="0">
                <a:solidFill>
                  <a:srgbClr val="000000"/>
                </a:solidFill>
              </a:rPr>
              <a:t> data members.</a:t>
            </a:r>
          </a:p>
          <a:p>
            <a:pPr eaLnBrk="1" hangingPunct="1">
              <a:lnSpc>
                <a:spcPct val="100000"/>
              </a:lnSpc>
            </a:pPr>
            <a:r>
              <a:rPr lang="en-US" altLang="en-US" sz="3200" dirty="0" smtClean="0">
                <a:solidFill>
                  <a:srgbClr val="000000"/>
                </a:solidFill>
              </a:rPr>
              <a:t>Function </a:t>
            </a:r>
            <a:r>
              <a:rPr lang="en-US" altLang="en-US" sz="3200" dirty="0" err="1" smtClean="0">
                <a:solidFill>
                  <a:srgbClr val="000000"/>
                </a:solidFill>
                <a:latin typeface="Consolas" panose="020B0609020204030204" pitchFamily="49" charset="0"/>
              </a:rPr>
              <a:t>toString</a:t>
            </a:r>
            <a:r>
              <a:rPr lang="en-US" altLang="en-US" sz="3200" dirty="0" smtClean="0">
                <a:solidFill>
                  <a:srgbClr val="000000"/>
                </a:solidFill>
              </a:rPr>
              <a:t> </a:t>
            </a:r>
            <a:r>
              <a:rPr lang="en-US" altLang="en-US" sz="3200" dirty="0" smtClean="0">
                <a:solidFill>
                  <a:srgbClr val="000000"/>
                </a:solidFill>
              </a:rPr>
              <a:t>calls base-class function </a:t>
            </a:r>
            <a:r>
              <a:rPr lang="en-US" altLang="en-US" sz="3200" dirty="0" err="1" smtClean="0">
                <a:solidFill>
                  <a:srgbClr val="000000"/>
                </a:solidFill>
                <a:latin typeface="Consolas" panose="020B0609020204030204" pitchFamily="49" charset="0"/>
              </a:rPr>
              <a:t>toString</a:t>
            </a:r>
            <a:r>
              <a:rPr lang="en-US" altLang="en-US" sz="3200" dirty="0" smtClean="0">
                <a:solidFill>
                  <a:srgbClr val="000000"/>
                </a:solidFill>
              </a:rPr>
              <a:t> to </a:t>
            </a:r>
            <a:r>
              <a:rPr lang="en-US" altLang="en-US" sz="3200" dirty="0" smtClean="0">
                <a:solidFill>
                  <a:srgbClr val="000000"/>
                </a:solidFill>
              </a:rPr>
              <a:t>display the </a:t>
            </a:r>
            <a:r>
              <a:rPr lang="en-US" altLang="en-US" sz="3200" dirty="0" smtClean="0">
                <a:solidFill>
                  <a:srgbClr val="000000"/>
                </a:solidFill>
                <a:latin typeface="Consolas" panose="020B0609020204030204" pitchFamily="49" charset="0"/>
              </a:rPr>
              <a:t>Employee</a:t>
            </a:r>
            <a:r>
              <a:rPr lang="en-US" altLang="en-US" sz="3200" dirty="0" smtClean="0">
                <a:solidFill>
                  <a:srgbClr val="000000"/>
                </a:solidFill>
              </a:rPr>
              <a:t>-specific information.</a:t>
            </a:r>
          </a:p>
        </p:txBody>
      </p:sp>
      <p:sp>
        <p:nvSpPr>
          <p:cNvPr id="11264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31683842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4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03325" y="0"/>
            <a:ext cx="9783763"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84800938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4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24013"/>
            <a:ext cx="12192000" cy="360997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29302828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4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62075" y="0"/>
            <a:ext cx="9466263"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722062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0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96875"/>
            <a:ext cx="12192000" cy="60642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1157770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5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03325" y="0"/>
            <a:ext cx="9783763"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3734223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5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87450"/>
            <a:ext cx="12192000" cy="44815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9698076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lnSpc>
                <a:spcPct val="100000"/>
              </a:lnSpc>
              <a:spcAft>
                <a:spcPts val="0"/>
              </a:spcAft>
              <a:defRPr/>
            </a:pPr>
            <a:r>
              <a:rPr lang="en-US" dirty="0" smtClean="0">
                <a:solidFill>
                  <a:srgbClr val="59D9B3"/>
                </a:solidFill>
                <a:latin typeface="Arial"/>
              </a:rPr>
              <a:t>12.7.4</a:t>
            </a:r>
            <a:r>
              <a:rPr lang="en-US" dirty="0" smtClean="0">
                <a:solidFill>
                  <a:srgbClr val="59D9B3"/>
                </a:solidFill>
                <a:latin typeface="Arial"/>
              </a:rPr>
              <a:t> </a:t>
            </a:r>
            <a:r>
              <a:rPr lang="en-US" dirty="0" smtClean="0">
                <a:solidFill>
                  <a:srgbClr val="33B38C"/>
                </a:solidFill>
              </a:rPr>
              <a:t>Creating Indirect Concrete Derived Class </a:t>
            </a:r>
            <a:r>
              <a:rPr lang="en-US" dirty="0" smtClean="0">
                <a:solidFill>
                  <a:srgbClr val="33B38C"/>
                </a:solidFill>
                <a:latin typeface="Consolas" panose="020B0609020204030204" pitchFamily="49" charset="0"/>
              </a:rPr>
              <a:t>BasePlusCommissionEmployee</a:t>
            </a:r>
          </a:p>
        </p:txBody>
      </p:sp>
      <p:sp>
        <p:nvSpPr>
          <p:cNvPr id="106499" name="Text Placeholder 2"/>
          <p:cNvSpPr>
            <a:spLocks noGrp="1"/>
          </p:cNvSpPr>
          <p:nvPr>
            <p:ph type="body" idx="1"/>
          </p:nvPr>
        </p:nvSpPr>
        <p:spPr/>
        <p:txBody>
          <a:bodyPr/>
          <a:lstStyle/>
          <a:p>
            <a:pPr eaLnBrk="1" hangingPunct="1">
              <a:lnSpc>
                <a:spcPct val="100000"/>
              </a:lnSpc>
            </a:pPr>
            <a:r>
              <a:rPr lang="en-US" altLang="en-US" sz="3200" dirty="0" smtClean="0">
                <a:solidFill>
                  <a:srgbClr val="000000"/>
                </a:solidFill>
              </a:rPr>
              <a:t>Class </a:t>
            </a:r>
            <a:r>
              <a:rPr lang="en-US" altLang="en-US" sz="3200" dirty="0" err="1" smtClean="0">
                <a:solidFill>
                  <a:srgbClr val="000000"/>
                </a:solidFill>
                <a:latin typeface="Consolas" panose="020B0609020204030204" pitchFamily="49" charset="0"/>
              </a:rPr>
              <a:t>BasePlusCommissionEmployee</a:t>
            </a:r>
            <a:r>
              <a:rPr lang="en-US" altLang="en-US" sz="3200" dirty="0" smtClean="0">
                <a:solidFill>
                  <a:srgbClr val="000000"/>
                </a:solidFill>
              </a:rPr>
              <a:t> (</a:t>
            </a:r>
            <a:r>
              <a:rPr lang="en-US" altLang="en-US" sz="3200" dirty="0" smtClean="0">
                <a:solidFill>
                  <a:srgbClr val="000000"/>
                </a:solidFill>
              </a:rPr>
              <a:t>Figs.</a:t>
            </a:r>
            <a:r>
              <a:rPr lang="en-US" altLang="en-US" sz="3200" dirty="0" smtClean="0">
                <a:solidFill>
                  <a:srgbClr val="000000"/>
                </a:solidFill>
              </a:rPr>
              <a:t> 12.15–12.16) directly inherits from class </a:t>
            </a:r>
            <a:r>
              <a:rPr lang="en-US" altLang="en-US" sz="3200" dirty="0" err="1" smtClean="0">
                <a:solidFill>
                  <a:srgbClr val="000000"/>
                </a:solidFill>
                <a:latin typeface="Consolas" panose="020B0609020204030204" pitchFamily="49" charset="0"/>
              </a:rPr>
              <a:t>CommissionEmployee</a:t>
            </a:r>
            <a:r>
              <a:rPr lang="en-US" altLang="en-US" sz="3200" dirty="0" smtClean="0">
                <a:solidFill>
                  <a:srgbClr val="000000"/>
                </a:solidFill>
              </a:rPr>
              <a:t> </a:t>
            </a:r>
            <a:r>
              <a:rPr lang="en-US" altLang="en-US" sz="3200" dirty="0" smtClean="0">
                <a:solidFill>
                  <a:srgbClr val="000000"/>
                </a:solidFill>
              </a:rPr>
              <a:t>and </a:t>
            </a:r>
            <a:r>
              <a:rPr lang="en-US" altLang="en-US" sz="3200" dirty="0" smtClean="0">
                <a:solidFill>
                  <a:srgbClr val="000000"/>
                </a:solidFill>
              </a:rPr>
              <a:t>therefore is an indirect derived class of class </a:t>
            </a:r>
            <a:r>
              <a:rPr lang="en-US" altLang="en-US" sz="3200" dirty="0" smtClean="0">
                <a:solidFill>
                  <a:srgbClr val="000000"/>
                </a:solidFill>
                <a:latin typeface="Consolas" panose="020B0609020204030204" pitchFamily="49" charset="0"/>
              </a:rPr>
              <a:t>Employee</a:t>
            </a:r>
            <a:r>
              <a:rPr lang="en-US" altLang="en-US" sz="3200" dirty="0" smtClean="0">
                <a:solidFill>
                  <a:srgbClr val="000000"/>
                </a:solidFill>
              </a:rPr>
              <a:t>.</a:t>
            </a:r>
          </a:p>
          <a:p>
            <a:pPr eaLnBrk="1" hangingPunct="1">
              <a:lnSpc>
                <a:spcPct val="100000"/>
              </a:lnSpc>
            </a:pPr>
            <a:r>
              <a:rPr lang="en-US" altLang="en-US" sz="3200" dirty="0" err="1" smtClean="0">
                <a:solidFill>
                  <a:srgbClr val="000000"/>
                </a:solidFill>
                <a:latin typeface="Consolas" panose="020B0609020204030204" pitchFamily="49" charset="0"/>
              </a:rPr>
              <a:t>BasePlusCommissionEmployee</a:t>
            </a:r>
            <a:r>
              <a:rPr lang="en-US" altLang="en-US" sz="3200" dirty="0" err="1" smtClean="0">
                <a:solidFill>
                  <a:srgbClr val="000000"/>
                </a:solidFill>
              </a:rPr>
              <a:t>’s</a:t>
            </a:r>
            <a:r>
              <a:rPr lang="en-US" altLang="en-US" sz="3200" dirty="0" smtClean="0">
                <a:solidFill>
                  <a:srgbClr val="000000"/>
                </a:solidFill>
              </a:rPr>
              <a:t> </a:t>
            </a:r>
            <a:r>
              <a:rPr lang="en-US" altLang="en-US" sz="3200" dirty="0" err="1" smtClean="0">
                <a:solidFill>
                  <a:srgbClr val="000000"/>
                </a:solidFill>
                <a:latin typeface="Consolas" panose="020B0609020204030204" pitchFamily="49" charset="0"/>
              </a:rPr>
              <a:t>toString</a:t>
            </a:r>
            <a:r>
              <a:rPr lang="en-US" altLang="en-US" sz="3200" dirty="0" smtClean="0">
                <a:solidFill>
                  <a:srgbClr val="000000"/>
                </a:solidFill>
              </a:rPr>
              <a:t> </a:t>
            </a:r>
            <a:r>
              <a:rPr lang="en-US" altLang="en-US" sz="3200" dirty="0" smtClean="0">
                <a:solidFill>
                  <a:srgbClr val="000000"/>
                </a:solidFill>
              </a:rPr>
              <a:t>function </a:t>
            </a:r>
            <a:r>
              <a:rPr lang="en-US" altLang="en-US" sz="3200" dirty="0" smtClean="0">
                <a:solidFill>
                  <a:srgbClr val="000000"/>
                </a:solidFill>
              </a:rPr>
              <a:t>outputs </a:t>
            </a:r>
            <a:r>
              <a:rPr lang="en-US" altLang="en-US" sz="3200" dirty="0" smtClean="0">
                <a:solidFill>
                  <a:srgbClr val="000000"/>
                </a:solidFill>
                <a:latin typeface="Consolas" panose="020B0609020204030204" pitchFamily="49" charset="0"/>
              </a:rPr>
              <a:t>"base-salaried"</a:t>
            </a:r>
            <a:r>
              <a:rPr lang="en-US" altLang="en-US" sz="3200" dirty="0" smtClean="0">
                <a:solidFill>
                  <a:srgbClr val="000000"/>
                </a:solidFill>
              </a:rPr>
              <a:t>, followed by the output of base-class </a:t>
            </a:r>
            <a:r>
              <a:rPr lang="en-US" altLang="en-US" sz="3200" dirty="0" err="1" smtClean="0">
                <a:solidFill>
                  <a:srgbClr val="000000"/>
                </a:solidFill>
                <a:latin typeface="Consolas" panose="020B0609020204030204" pitchFamily="49" charset="0"/>
              </a:rPr>
              <a:t>CommissionEmployee</a:t>
            </a:r>
            <a:r>
              <a:rPr lang="en-US" altLang="en-US" sz="3200" dirty="0" err="1" smtClean="0">
                <a:solidFill>
                  <a:srgbClr val="000000"/>
                </a:solidFill>
              </a:rPr>
              <a:t>’s</a:t>
            </a:r>
            <a:r>
              <a:rPr lang="en-US" altLang="en-US" sz="3200" dirty="0" smtClean="0">
                <a:solidFill>
                  <a:srgbClr val="000000"/>
                </a:solidFill>
              </a:rPr>
              <a:t> </a:t>
            </a:r>
            <a:r>
              <a:rPr lang="en-US" altLang="en-US" sz="3200" dirty="0" err="1" smtClean="0">
                <a:solidFill>
                  <a:srgbClr val="000000"/>
                </a:solidFill>
                <a:latin typeface="Consolas" panose="020B0609020204030204" pitchFamily="49" charset="0"/>
              </a:rPr>
              <a:t>toString</a:t>
            </a:r>
            <a:r>
              <a:rPr lang="en-US" altLang="en-US" sz="3200" dirty="0" smtClean="0">
                <a:solidFill>
                  <a:srgbClr val="000000"/>
                </a:solidFill>
              </a:rPr>
              <a:t> </a:t>
            </a:r>
            <a:r>
              <a:rPr lang="en-US" altLang="en-US" sz="3200" dirty="0" smtClean="0">
                <a:solidFill>
                  <a:srgbClr val="000000"/>
                </a:solidFill>
              </a:rPr>
              <a:t>function (another example of code reuse), then the base salary.</a:t>
            </a:r>
          </a:p>
        </p:txBody>
      </p:sp>
      <p:sp>
        <p:nvSpPr>
          <p:cNvPr id="11878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428406710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5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41291468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5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87450"/>
            <a:ext cx="12192000" cy="44815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68155072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5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62075" y="0"/>
            <a:ext cx="9466263"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33889486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5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67862672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lnSpc>
                <a:spcPct val="100000"/>
              </a:lnSpc>
              <a:spcAft>
                <a:spcPts val="0"/>
              </a:spcAft>
              <a:defRPr/>
            </a:pPr>
            <a:r>
              <a:rPr lang="en-US" dirty="0" smtClean="0">
                <a:solidFill>
                  <a:srgbClr val="59D9B3"/>
                </a:solidFill>
                <a:latin typeface="Arial"/>
              </a:rPr>
              <a:t>12.7.5</a:t>
            </a:r>
            <a:r>
              <a:rPr lang="en-US" dirty="0" smtClean="0">
                <a:solidFill>
                  <a:srgbClr val="59D9B3"/>
                </a:solidFill>
                <a:latin typeface="Arial"/>
              </a:rPr>
              <a:t> </a:t>
            </a:r>
            <a:r>
              <a:rPr lang="en-US" dirty="0" smtClean="0">
                <a:solidFill>
                  <a:srgbClr val="33B38C"/>
                </a:solidFill>
              </a:rPr>
              <a:t>Demonstrating Polymorphic Processing</a:t>
            </a:r>
          </a:p>
        </p:txBody>
      </p:sp>
      <p:sp>
        <p:nvSpPr>
          <p:cNvPr id="112643" name="Text Placeholder 2"/>
          <p:cNvSpPr>
            <a:spLocks noGrp="1"/>
          </p:cNvSpPr>
          <p:nvPr>
            <p:ph type="body" idx="1"/>
          </p:nvPr>
        </p:nvSpPr>
        <p:spPr/>
        <p:txBody>
          <a:bodyPr/>
          <a:lstStyle/>
          <a:p>
            <a:pPr eaLnBrk="1" hangingPunct="1">
              <a:lnSpc>
                <a:spcPct val="100000"/>
              </a:lnSpc>
            </a:pPr>
            <a:r>
              <a:rPr lang="en-US" altLang="en-US" sz="2800" dirty="0" smtClean="0">
                <a:solidFill>
                  <a:srgbClr val="000000"/>
                </a:solidFill>
              </a:rPr>
              <a:t>Fig</a:t>
            </a:r>
            <a:r>
              <a:rPr lang="en-US" altLang="en-US" sz="2800" dirty="0">
                <a:solidFill>
                  <a:srgbClr val="000000"/>
                </a:solidFill>
              </a:rPr>
              <a:t>. 12.17 creates an object of each of the four concrete classes </a:t>
            </a:r>
            <a:r>
              <a:rPr lang="en-US" altLang="en-US" sz="2800" dirty="0" err="1">
                <a:solidFill>
                  <a:srgbClr val="000000"/>
                </a:solidFill>
                <a:latin typeface="Consolas" panose="020B0609020204030204" pitchFamily="49" charset="0"/>
              </a:rPr>
              <a:t>SalariedEmployee</a:t>
            </a:r>
            <a:r>
              <a:rPr lang="en-US" altLang="en-US" sz="2800" dirty="0">
                <a:solidFill>
                  <a:srgbClr val="000000"/>
                </a:solidFill>
              </a:rPr>
              <a:t>, </a:t>
            </a:r>
            <a:r>
              <a:rPr lang="en-US" altLang="en-US" sz="2800" dirty="0" err="1">
                <a:solidFill>
                  <a:srgbClr val="000000"/>
                </a:solidFill>
                <a:latin typeface="Consolas" panose="020B0609020204030204" pitchFamily="49" charset="0"/>
              </a:rPr>
              <a:t>CommissionEmployee</a:t>
            </a:r>
            <a:r>
              <a:rPr lang="en-US" altLang="en-US" sz="2800" dirty="0">
                <a:solidFill>
                  <a:srgbClr val="000000"/>
                </a:solidFill>
              </a:rPr>
              <a:t> and </a:t>
            </a:r>
            <a:r>
              <a:rPr lang="en-US" altLang="en-US" sz="2800" dirty="0" err="1">
                <a:solidFill>
                  <a:srgbClr val="000000"/>
                </a:solidFill>
                <a:latin typeface="Consolas" panose="020B0609020204030204" pitchFamily="49" charset="0"/>
              </a:rPr>
              <a:t>BasePlusCommissionEmployee</a:t>
            </a:r>
            <a:r>
              <a:rPr lang="en-US" altLang="en-US" sz="2800" dirty="0">
                <a:solidFill>
                  <a:srgbClr val="000000"/>
                </a:solidFill>
              </a:rPr>
              <a:t>.</a:t>
            </a:r>
          </a:p>
          <a:p>
            <a:pPr eaLnBrk="1" hangingPunct="1">
              <a:lnSpc>
                <a:spcPct val="100000"/>
              </a:lnSpc>
            </a:pPr>
            <a:r>
              <a:rPr lang="en-US" altLang="en-US" sz="2800" dirty="0" smtClean="0">
                <a:solidFill>
                  <a:srgbClr val="000000"/>
                </a:solidFill>
              </a:rPr>
              <a:t>Manipulates </a:t>
            </a:r>
            <a:r>
              <a:rPr lang="en-US" altLang="en-US" sz="2800" dirty="0">
                <a:solidFill>
                  <a:srgbClr val="000000"/>
                </a:solidFill>
              </a:rPr>
              <a:t>these objects, first with static binding, then </a:t>
            </a:r>
            <a:r>
              <a:rPr lang="en-US" altLang="en-US" sz="2800" dirty="0" err="1">
                <a:solidFill>
                  <a:srgbClr val="000000"/>
                </a:solidFill>
              </a:rPr>
              <a:t>polymorphically</a:t>
            </a:r>
            <a:r>
              <a:rPr lang="en-US" altLang="en-US" sz="2800" dirty="0">
                <a:solidFill>
                  <a:srgbClr val="000000"/>
                </a:solidFill>
              </a:rPr>
              <a:t>, using a </a:t>
            </a:r>
            <a:r>
              <a:rPr lang="en-US" altLang="en-US" sz="2800" dirty="0">
                <a:solidFill>
                  <a:srgbClr val="000000"/>
                </a:solidFill>
                <a:latin typeface="Consolas" panose="020B0609020204030204" pitchFamily="49" charset="0"/>
              </a:rPr>
              <a:t>vector</a:t>
            </a:r>
            <a:r>
              <a:rPr lang="en-US" altLang="en-US" sz="2800" dirty="0">
                <a:solidFill>
                  <a:srgbClr val="000000"/>
                </a:solidFill>
              </a:rPr>
              <a:t> of </a:t>
            </a:r>
            <a:r>
              <a:rPr lang="en-US" altLang="en-US" sz="2800" dirty="0">
                <a:solidFill>
                  <a:srgbClr val="000000"/>
                </a:solidFill>
                <a:latin typeface="Consolas" panose="020B0609020204030204" pitchFamily="49" charset="0"/>
              </a:rPr>
              <a:t>Employee</a:t>
            </a:r>
            <a:r>
              <a:rPr lang="en-US" altLang="en-US" sz="2800" dirty="0">
                <a:solidFill>
                  <a:srgbClr val="000000"/>
                </a:solidFill>
              </a:rPr>
              <a:t> pointers.</a:t>
            </a:r>
          </a:p>
          <a:p>
            <a:pPr eaLnBrk="1" hangingPunct="1">
              <a:lnSpc>
                <a:spcPct val="100000"/>
              </a:lnSpc>
            </a:pPr>
            <a:r>
              <a:rPr lang="en-US" altLang="en-US" sz="2800" dirty="0">
                <a:solidFill>
                  <a:srgbClr val="000000"/>
                </a:solidFill>
              </a:rPr>
              <a:t>Lines </a:t>
            </a:r>
            <a:r>
              <a:rPr lang="en-US" altLang="en-US" sz="2800" dirty="0" smtClean="0">
                <a:solidFill>
                  <a:srgbClr val="000000"/>
                </a:solidFill>
              </a:rPr>
              <a:t>20–25 </a:t>
            </a:r>
            <a:r>
              <a:rPr lang="en-US" altLang="en-US" sz="2800" dirty="0">
                <a:solidFill>
                  <a:srgbClr val="000000"/>
                </a:solidFill>
              </a:rPr>
              <a:t>create objects of each of the four concrete </a:t>
            </a:r>
            <a:r>
              <a:rPr lang="en-US" altLang="en-US" sz="2800" dirty="0">
                <a:solidFill>
                  <a:srgbClr val="000000"/>
                </a:solidFill>
                <a:latin typeface="Consolas" panose="020B0609020204030204" pitchFamily="49" charset="0"/>
              </a:rPr>
              <a:t>Employee</a:t>
            </a:r>
            <a:r>
              <a:rPr lang="en-US" altLang="en-US" sz="2800" dirty="0">
                <a:solidFill>
                  <a:srgbClr val="000000"/>
                </a:solidFill>
              </a:rPr>
              <a:t> derived classes.</a:t>
            </a:r>
          </a:p>
          <a:p>
            <a:pPr eaLnBrk="1" hangingPunct="1">
              <a:lnSpc>
                <a:spcPct val="100000"/>
              </a:lnSpc>
            </a:pPr>
            <a:r>
              <a:rPr lang="en-US" altLang="en-US" sz="2800" dirty="0">
                <a:solidFill>
                  <a:srgbClr val="000000"/>
                </a:solidFill>
              </a:rPr>
              <a:t>Lines </a:t>
            </a:r>
            <a:r>
              <a:rPr lang="en-US" altLang="en-US" sz="2800" dirty="0" smtClean="0">
                <a:solidFill>
                  <a:srgbClr val="000000"/>
                </a:solidFill>
              </a:rPr>
              <a:t>28–34 output </a:t>
            </a:r>
            <a:r>
              <a:rPr lang="en-US" altLang="en-US" sz="2800" dirty="0">
                <a:solidFill>
                  <a:srgbClr val="000000"/>
                </a:solidFill>
              </a:rPr>
              <a:t>each </a:t>
            </a:r>
            <a:r>
              <a:rPr lang="en-US" altLang="en-US" sz="2800" dirty="0">
                <a:solidFill>
                  <a:srgbClr val="000000"/>
                </a:solidFill>
                <a:latin typeface="Consolas" panose="020B0609020204030204" pitchFamily="49" charset="0"/>
              </a:rPr>
              <a:t>Employee</a:t>
            </a:r>
            <a:r>
              <a:rPr lang="en-US" altLang="en-US" sz="2800" dirty="0">
                <a:solidFill>
                  <a:srgbClr val="000000"/>
                </a:solidFill>
              </a:rPr>
              <a:t>’s information and earnings.</a:t>
            </a:r>
          </a:p>
          <a:p>
            <a:pPr lvl="1"/>
            <a:r>
              <a:rPr lang="en-US" altLang="en-US" sz="2400" dirty="0">
                <a:solidFill>
                  <a:srgbClr val="000000"/>
                </a:solidFill>
              </a:rPr>
              <a:t>Each member-function invocation </a:t>
            </a:r>
            <a:r>
              <a:rPr lang="en-US" altLang="en-US" sz="2400" dirty="0" smtClean="0">
                <a:solidFill>
                  <a:srgbClr val="000000"/>
                </a:solidFill>
              </a:rPr>
              <a:t>is </a:t>
            </a:r>
            <a:r>
              <a:rPr lang="en-US" altLang="en-US" sz="2400" dirty="0">
                <a:solidFill>
                  <a:srgbClr val="000000"/>
                </a:solidFill>
              </a:rPr>
              <a:t>an example of </a:t>
            </a:r>
            <a:r>
              <a:rPr lang="en-US" altLang="en-US" sz="2400" i="1" dirty="0">
                <a:solidFill>
                  <a:srgbClr val="000000"/>
                </a:solidFill>
              </a:rPr>
              <a:t>static binding</a:t>
            </a:r>
            <a:r>
              <a:rPr lang="en-US" altLang="en-US" sz="2400" dirty="0">
                <a:solidFill>
                  <a:srgbClr val="000000"/>
                </a:solidFill>
              </a:rPr>
              <a:t>—at </a:t>
            </a:r>
            <a:r>
              <a:rPr lang="en-US" altLang="en-US" sz="2400" i="1" dirty="0">
                <a:solidFill>
                  <a:srgbClr val="000000"/>
                </a:solidFill>
              </a:rPr>
              <a:t>compile time</a:t>
            </a:r>
            <a:r>
              <a:rPr lang="en-US" altLang="en-US" sz="2400" dirty="0">
                <a:solidFill>
                  <a:srgbClr val="000000"/>
                </a:solidFill>
              </a:rPr>
              <a:t>, because we are using </a:t>
            </a:r>
            <a:r>
              <a:rPr lang="en-US" altLang="en-US" sz="2400" i="1" dirty="0" smtClean="0">
                <a:solidFill>
                  <a:srgbClr val="000000"/>
                </a:solidFill>
              </a:rPr>
              <a:t>name</a:t>
            </a:r>
            <a:r>
              <a:rPr lang="en-US" altLang="en-US" sz="2400" dirty="0" smtClean="0">
                <a:solidFill>
                  <a:srgbClr val="000000"/>
                </a:solidFill>
              </a:rPr>
              <a:t>, </a:t>
            </a:r>
            <a:r>
              <a:rPr lang="en-US" altLang="en-US" sz="2400" dirty="0">
                <a:solidFill>
                  <a:srgbClr val="000000"/>
                </a:solidFill>
              </a:rPr>
              <a:t>the </a:t>
            </a:r>
            <a:r>
              <a:rPr lang="en-US" altLang="en-US" sz="2400" i="1" dirty="0">
                <a:solidFill>
                  <a:srgbClr val="000000"/>
                </a:solidFill>
              </a:rPr>
              <a:t>compiler</a:t>
            </a:r>
            <a:r>
              <a:rPr lang="en-US" altLang="en-US" sz="2400" dirty="0">
                <a:solidFill>
                  <a:srgbClr val="000000"/>
                </a:solidFill>
              </a:rPr>
              <a:t> can identify each object’s type to determine which </a:t>
            </a:r>
            <a:r>
              <a:rPr lang="en-US" altLang="en-US" sz="2400" dirty="0" err="1" smtClean="0">
                <a:solidFill>
                  <a:srgbClr val="000000"/>
                </a:solidFill>
                <a:latin typeface="Consolas" panose="020B0609020204030204" pitchFamily="49" charset="0"/>
              </a:rPr>
              <a:t>toString</a:t>
            </a:r>
            <a:r>
              <a:rPr lang="en-US" altLang="en-US" sz="2400" dirty="0" smtClean="0">
                <a:solidFill>
                  <a:srgbClr val="000000"/>
                </a:solidFill>
              </a:rPr>
              <a:t> </a:t>
            </a:r>
            <a:r>
              <a:rPr lang="en-US" altLang="en-US" sz="2400" dirty="0">
                <a:solidFill>
                  <a:srgbClr val="000000"/>
                </a:solidFill>
              </a:rPr>
              <a:t>and </a:t>
            </a:r>
            <a:r>
              <a:rPr lang="en-US" altLang="en-US" sz="2400" dirty="0">
                <a:solidFill>
                  <a:srgbClr val="000000"/>
                </a:solidFill>
                <a:latin typeface="Consolas" panose="020B0609020204030204" pitchFamily="49" charset="0"/>
              </a:rPr>
              <a:t>earnings</a:t>
            </a:r>
            <a:r>
              <a:rPr lang="en-US" altLang="en-US" sz="2400" dirty="0">
                <a:solidFill>
                  <a:srgbClr val="000000"/>
                </a:solidFill>
              </a:rPr>
              <a:t> functions are called.</a:t>
            </a:r>
          </a:p>
        </p:txBody>
      </p:sp>
      <p:sp>
        <p:nvSpPr>
          <p:cNvPr id="12288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06235143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5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66725" y="0"/>
            <a:ext cx="11256963"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56206517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2_Page_5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41300" y="0"/>
            <a:ext cx="117094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40167061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cpphtp10_11</Template>
  <TotalTime>1001</TotalTime>
  <Words>5143</Words>
  <Application>Microsoft Office PowerPoint</Application>
  <PresentationFormat>Widescreen</PresentationFormat>
  <Paragraphs>439</Paragraphs>
  <Slides>132</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132</vt:i4>
      </vt:variant>
    </vt:vector>
  </HeadingPairs>
  <TitlesOfParts>
    <vt:vector size="143" baseType="lpstr">
      <vt:lpstr>Arial</vt:lpstr>
      <vt:lpstr>Calibri</vt:lpstr>
      <vt:lpstr>Cambria</vt:lpstr>
      <vt:lpstr>Consolas</vt:lpstr>
      <vt:lpstr>Lucida Sans Unicode</vt:lpstr>
      <vt:lpstr>Times New Roman</vt:lpstr>
      <vt:lpstr>Verdana</vt:lpstr>
      <vt:lpstr>Wingdings</vt:lpstr>
      <vt:lpstr>Wingdings 2</vt:lpstr>
      <vt:lpstr>Wingdings 3</vt:lpstr>
      <vt:lpstr>Concourse</vt:lpstr>
      <vt:lpstr>Object-Oriented Programming: Polymorphism</vt:lpstr>
      <vt:lpstr>PowerPoint Presentation</vt:lpstr>
      <vt:lpstr>PowerPoint Presentation</vt:lpstr>
      <vt:lpstr>PowerPoint Presentation</vt:lpstr>
      <vt:lpstr>12.1  Introduction</vt:lpstr>
      <vt:lpstr>12.1  Introduction (cont.)</vt:lpstr>
      <vt:lpstr>12.2  Introduction to Polymorphism: Polymorphic Video Game</vt:lpstr>
      <vt:lpstr>PowerPoint Presentation</vt:lpstr>
      <vt:lpstr>PowerPoint Presentation</vt:lpstr>
      <vt:lpstr>12.3  Relationships Among Objects in an Inheritance Hierarchy</vt:lpstr>
      <vt:lpstr>12.3.1 Invoking Base-Class Functions from Derived-Class Objects</vt:lpstr>
      <vt:lpstr>PowerPoint Presentation</vt:lpstr>
      <vt:lpstr>PowerPoint Presentation</vt:lpstr>
      <vt:lpstr>PowerPoint Presentation</vt:lpstr>
      <vt:lpstr>PowerPoint Presentation</vt:lpstr>
      <vt:lpstr>12.3.1 Invoking Base-Class Functions from Derived-Class Objects (cont.)</vt:lpstr>
      <vt:lpstr>12.3.1 Invoking Base-Class Functions from Derived-Class Objects (cont.)</vt:lpstr>
      <vt:lpstr>12.3.1 Invoking Base-Class Functions from Derived-Class Objects (cont.)</vt:lpstr>
      <vt:lpstr>12.3.2 Aiming Derived-Class Pointers at Base-Class Objects</vt:lpstr>
      <vt:lpstr>PowerPoint Presentation</vt:lpstr>
      <vt:lpstr>12.3.3 Derived-Class Member-Function Calls via Base-Class Pointers</vt:lpstr>
      <vt:lpstr>PowerPoint Presentation</vt:lpstr>
      <vt:lpstr>PowerPoint Presentation</vt:lpstr>
      <vt:lpstr>12.3.3 Derived-Class Member-Function Calls via Base-Class Pointers (cont.)</vt:lpstr>
      <vt:lpstr>12.4.1  Why virtual Functions Are Useful</vt:lpstr>
      <vt:lpstr>PowerPoint Presentation</vt:lpstr>
      <vt:lpstr>12.4.2  Declaring virtual Functions</vt:lpstr>
      <vt:lpstr>PowerPoint Presentation</vt:lpstr>
      <vt:lpstr>PowerPoint Presentation</vt:lpstr>
      <vt:lpstr>PowerPoint Presentation</vt:lpstr>
      <vt:lpstr>12.4.3  Invoking a virtual Function Through a Base-Class Pointer or Reference</vt:lpstr>
      <vt:lpstr>12.4.4  Invoking a virtual Function Through an Object’s Name</vt:lpstr>
      <vt:lpstr>12.4.4  virtual Functions in the CommissionEmployee Hierarchy</vt:lpstr>
      <vt:lpstr>PowerPoint Presentation</vt:lpstr>
      <vt:lpstr>PowerPoint Presentation</vt:lpstr>
      <vt:lpstr>PowerPoint Presentation</vt:lpstr>
      <vt:lpstr>PowerPoint Presentation</vt:lpstr>
      <vt:lpstr>12.4.4  virtual Functions in the CommissionEmployee Hierarchy</vt:lpstr>
      <vt:lpstr>PowerPoint Presentation</vt:lpstr>
      <vt:lpstr>PowerPoint Presentation</vt:lpstr>
      <vt:lpstr>PowerPoint Presentation</vt:lpstr>
      <vt:lpstr>PowerPoint Presentation</vt:lpstr>
      <vt:lpstr>PowerPoint Presentation</vt:lpstr>
      <vt:lpstr>12.4.6  virtual Destructors</vt:lpstr>
      <vt:lpstr>12.4.6  virtual Destructors</vt:lpstr>
      <vt:lpstr>PowerPoint Presentation</vt:lpstr>
      <vt:lpstr>PowerPoint Presentation</vt:lpstr>
      <vt:lpstr>12.4.6  virtual Destructors</vt:lpstr>
      <vt:lpstr>12.4.7  C++11: final Member Functions and Classes</vt:lpstr>
      <vt:lpstr>12.4.7  C++11: final Member Functions and Classes</vt:lpstr>
      <vt:lpstr>12.5  Type Fields and switch Statements</vt:lpstr>
      <vt:lpstr>PowerPoint Presentation</vt:lpstr>
      <vt:lpstr>PowerPoint Presentation</vt:lpstr>
      <vt:lpstr>12.6  Abstract Classes and Pure virtual Functions</vt:lpstr>
      <vt:lpstr>12.6  Abstract Classes and Pure virtual Functions (cont.)</vt:lpstr>
      <vt:lpstr>12.6.1  Pure virtual Functions </vt:lpstr>
      <vt:lpstr>12.6.1  Pure virtual Functions </vt:lpstr>
      <vt:lpstr>PowerPoint Presentation</vt:lpstr>
      <vt:lpstr>PowerPoint Presentation</vt:lpstr>
      <vt:lpstr>PowerPoint Presentation</vt:lpstr>
      <vt:lpstr>12.6.1  Pure virtual Functions </vt:lpstr>
      <vt:lpstr>12.7  Case Study: Payroll System Using Polymorphism</vt:lpstr>
      <vt:lpstr>12.7  Case Study: Payroll System Using Polymorphism (cont.)</vt:lpstr>
      <vt:lpstr>12.7  Case Study: Payroll System Using Polymorphism (cont.)</vt:lpstr>
      <vt:lpstr>PowerPoint Presentation</vt:lpstr>
      <vt:lpstr>PowerPoint Presentation</vt:lpstr>
      <vt:lpstr>12.7.1 Creating Abstract Base Class Employee</vt:lpstr>
      <vt:lpstr>12.7.1 Creating Abstract Base Class Employee (cont.)</vt:lpstr>
      <vt:lpstr>12.7.1 Creating Abstract Base Class Employee (cont.)</vt:lpstr>
      <vt:lpstr>12.7.1 Creating Abstract Base Class Employee (cont.)</vt:lpstr>
      <vt:lpstr>PowerPoint Presentation</vt:lpstr>
      <vt:lpstr>12.7.1 Creating Abstract Base Class Employee (cont.)</vt:lpstr>
      <vt:lpstr>PowerPoint Presentation</vt:lpstr>
      <vt:lpstr>PowerPoint Presentation</vt:lpstr>
      <vt:lpstr>12.7.1 Creating Abstract Base Class Employee (cont.)</vt:lpstr>
      <vt:lpstr>PowerPoint Presentation</vt:lpstr>
      <vt:lpstr>PowerPoint Presentation</vt:lpstr>
      <vt:lpstr>12.7.2 Creating Concrete Derived Class SalariedEmployee</vt:lpstr>
      <vt:lpstr>PowerPoint Presentation</vt:lpstr>
      <vt:lpstr>PowerPoint Presentation</vt:lpstr>
      <vt:lpstr>12.7.2 Creating Concrete Derived Class SalariedEmployee (cont.)</vt:lpstr>
      <vt:lpstr>12.7.2 Creating Concrete Derived Class SalariedEmployee (cont.)</vt:lpstr>
      <vt:lpstr>PowerPoint Presentation</vt:lpstr>
      <vt:lpstr>PowerPoint Presentation</vt:lpstr>
      <vt:lpstr>12.7.2 Creating Concrete Derived Class SalariedEmployee (cont.)</vt:lpstr>
      <vt:lpstr>12.7.3 Creating Concrete Derived Class CommissionEmployee</vt:lpstr>
      <vt:lpstr>PowerPoint Presentation</vt:lpstr>
      <vt:lpstr>PowerPoint Presentation</vt:lpstr>
      <vt:lpstr>PowerPoint Presentation</vt:lpstr>
      <vt:lpstr>PowerPoint Presentation</vt:lpstr>
      <vt:lpstr>PowerPoint Presentation</vt:lpstr>
      <vt:lpstr>12.7.4 Creating Indirect Concrete Derived Class BasePlusCommissionEmployee</vt:lpstr>
      <vt:lpstr>PowerPoint Presentation</vt:lpstr>
      <vt:lpstr>PowerPoint Presentation</vt:lpstr>
      <vt:lpstr>PowerPoint Presentation</vt:lpstr>
      <vt:lpstr>PowerPoint Presentation</vt:lpstr>
      <vt:lpstr>12.7.5 Demonstrating Polymorphic 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12.7.5 Demonstrating Polymorphic Processing (cont.)</vt:lpstr>
      <vt:lpstr>12.7.5 Demonstrating Polymorphic Processing (cont.)</vt:lpstr>
      <vt:lpstr>12.7.5 Demonstrating Polymorphic Processing (cont.)</vt:lpstr>
      <vt:lpstr>12.8  (Optional) Polymorphism, Virtual Functions and Dynamic Binding “Under the Hood”</vt:lpstr>
      <vt:lpstr>12.8  (Optional) Polymorphism, Virtual Functions and Dynamic Binding “Under the Hood” (cont.)</vt:lpstr>
      <vt:lpstr>PowerPoint Presentation</vt:lpstr>
      <vt:lpstr>12.8  (Optional) Polymorphism, Virtual Functions and Dynamic Binding “Under the Hood” (cont.)</vt:lpstr>
      <vt:lpstr>12.8  (Optional) Polymorphism, Virtual Functions and Dynamic Binding “Under the Hood” (cont.)</vt:lpstr>
      <vt:lpstr>12.8  (Optional) Polymorphism, Virtual Functions and Dynamic Binding “Under the Hood” (cont.)</vt:lpstr>
      <vt:lpstr>12.8  (Optional) Polymorphism, Virtual Functions and Dynamic Binding “Under the Hood” (cont.)</vt:lpstr>
      <vt:lpstr>12.8  (Optional) Polymorphism, Virtual Functions and Dynamic Binding “Under the Hood” (cont.)</vt:lpstr>
      <vt:lpstr>12.8  (Optional) Polymorphism, Virtual Functions and Dynamic Binding “Under the Hood” (cont.)</vt:lpstr>
      <vt:lpstr>12.8  (Optional) Polymorphism, Virtual Functions and Dynamic Binding “Under the Hood” (cont.)</vt:lpstr>
      <vt:lpstr>12.8  (Optional) Polymorphism, Virtual Functions and Dynamic Binding “Under the Hood” (cont.)</vt:lpstr>
      <vt:lpstr>12.8  (Optional) Polymorphism, Virtual Functions and Dynamic Binding “Under the Hood” (cont.)</vt:lpstr>
      <vt:lpstr>PowerPoint Presentation</vt:lpstr>
      <vt:lpstr>PowerPoint Presentation</vt:lpstr>
      <vt:lpstr>12.9  Case Study: Payroll System Using Polymorphism and Runtime Type Information with Downcasting, dynamic_cast, typeid and type_info</vt:lpstr>
      <vt:lpstr>12.9  Case Study: Payroll System Using Polymorphism and Runtime Type Information with Downcasting, dynamic_cast, typeid and type_info (cont.)</vt:lpstr>
      <vt:lpstr>PowerPoint Presentation</vt:lpstr>
      <vt:lpstr>PowerPoint Presentation</vt:lpstr>
      <vt:lpstr>PowerPoint Presentation</vt:lpstr>
      <vt:lpstr>PowerPoint Presentation</vt:lpstr>
      <vt:lpstr>12.9  Case Study: Payroll System Using Polymorphism and Runtime Type Information with Downcasting, dynamic_cast, typeid and type_info (cont.)</vt:lpstr>
      <vt:lpstr>12.8  Case Study: Payroll System Using Polymorphism and Runtime Type Information with Downcasting, dynamic_cast, typeid and type_info (cont.)</vt:lpstr>
      <vt:lpstr>12.8  Case Study: Payroll System Using Polymorphism and Runtime Type Information with Downcasting, dynamic_cast, typeid and type_info (cont.)</vt:lpstr>
      <vt:lpstr>12.8  Case Study: Payroll System Using Polymorphism and Runtime Type Information with Downcasting, dynamic_cast, typeid and type_info (cont.)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Polymorphism</dc:title>
  <dc:creator>Paul Deitel</dc:creator>
  <cp:lastModifiedBy>Paul Deitel</cp:lastModifiedBy>
  <cp:revision>21</cp:revision>
  <dcterms:created xsi:type="dcterms:W3CDTF">2016-07-20T19:04:05Z</dcterms:created>
  <dcterms:modified xsi:type="dcterms:W3CDTF">2016-11-06T14:04:18Z</dcterms:modified>
</cp:coreProperties>
</file>