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2"/>
  </p:notesMasterIdLst>
  <p:sldIdLst>
    <p:sldId id="334" r:id="rId2"/>
    <p:sldId id="258" r:id="rId3"/>
    <p:sldId id="259" r:id="rId4"/>
    <p:sldId id="335" r:id="rId5"/>
    <p:sldId id="336" r:id="rId6"/>
    <p:sldId id="337" r:id="rId7"/>
    <p:sldId id="338" r:id="rId8"/>
    <p:sldId id="339" r:id="rId9"/>
    <p:sldId id="340" r:id="rId10"/>
    <p:sldId id="341" r:id="rId11"/>
    <p:sldId id="261" r:id="rId12"/>
    <p:sldId id="262" r:id="rId13"/>
    <p:sldId id="263" r:id="rId14"/>
    <p:sldId id="342" r:id="rId15"/>
    <p:sldId id="264" r:id="rId16"/>
    <p:sldId id="265" r:id="rId17"/>
    <p:sldId id="343" r:id="rId18"/>
    <p:sldId id="344" r:id="rId19"/>
    <p:sldId id="345" r:id="rId20"/>
    <p:sldId id="346" r:id="rId21"/>
    <p:sldId id="347" r:id="rId22"/>
    <p:sldId id="266" r:id="rId23"/>
    <p:sldId id="267" r:id="rId24"/>
    <p:sldId id="268" r:id="rId25"/>
    <p:sldId id="269" r:id="rId26"/>
    <p:sldId id="348" r:id="rId27"/>
    <p:sldId id="270" r:id="rId28"/>
    <p:sldId id="271" r:id="rId29"/>
    <p:sldId id="349" r:id="rId30"/>
    <p:sldId id="350" r:id="rId31"/>
    <p:sldId id="351" r:id="rId32"/>
    <p:sldId id="352" r:id="rId33"/>
    <p:sldId id="353" r:id="rId34"/>
    <p:sldId id="354" r:id="rId35"/>
    <p:sldId id="272" r:id="rId36"/>
    <p:sldId id="273" r:id="rId37"/>
    <p:sldId id="355" r:id="rId38"/>
    <p:sldId id="356" r:id="rId39"/>
    <p:sldId id="274" r:id="rId40"/>
    <p:sldId id="357" r:id="rId41"/>
    <p:sldId id="275" r:id="rId42"/>
    <p:sldId id="276" r:id="rId43"/>
    <p:sldId id="358" r:id="rId44"/>
    <p:sldId id="277" r:id="rId45"/>
    <p:sldId id="359" r:id="rId46"/>
    <p:sldId id="278" r:id="rId47"/>
    <p:sldId id="279" r:id="rId48"/>
    <p:sldId id="360" r:id="rId49"/>
    <p:sldId id="280" r:id="rId50"/>
    <p:sldId id="281" r:id="rId51"/>
    <p:sldId id="282" r:id="rId52"/>
    <p:sldId id="361" r:id="rId53"/>
    <p:sldId id="362" r:id="rId54"/>
    <p:sldId id="363" r:id="rId55"/>
    <p:sldId id="283" r:id="rId56"/>
    <p:sldId id="284" r:id="rId57"/>
    <p:sldId id="285" r:id="rId58"/>
    <p:sldId id="286" r:id="rId59"/>
    <p:sldId id="364" r:id="rId60"/>
    <p:sldId id="287" r:id="rId61"/>
    <p:sldId id="288" r:id="rId62"/>
    <p:sldId id="365" r:id="rId63"/>
    <p:sldId id="289" r:id="rId64"/>
    <p:sldId id="290" r:id="rId65"/>
    <p:sldId id="291" r:id="rId66"/>
    <p:sldId id="366" r:id="rId67"/>
    <p:sldId id="367" r:id="rId68"/>
    <p:sldId id="368" r:id="rId69"/>
    <p:sldId id="292" r:id="rId70"/>
    <p:sldId id="369" r:id="rId71"/>
    <p:sldId id="370" r:id="rId72"/>
    <p:sldId id="371" r:id="rId73"/>
    <p:sldId id="372" r:id="rId74"/>
    <p:sldId id="373" r:id="rId75"/>
    <p:sldId id="374" r:id="rId76"/>
    <p:sldId id="375" r:id="rId77"/>
    <p:sldId id="376" r:id="rId78"/>
    <p:sldId id="293" r:id="rId79"/>
    <p:sldId id="377" r:id="rId80"/>
    <p:sldId id="378" r:id="rId81"/>
    <p:sldId id="379" r:id="rId82"/>
    <p:sldId id="294" r:id="rId83"/>
    <p:sldId id="295" r:id="rId84"/>
    <p:sldId id="296" r:id="rId85"/>
    <p:sldId id="297" r:id="rId86"/>
    <p:sldId id="298" r:id="rId87"/>
    <p:sldId id="381" r:id="rId88"/>
    <p:sldId id="382" r:id="rId89"/>
    <p:sldId id="383" r:id="rId90"/>
    <p:sldId id="384" r:id="rId91"/>
    <p:sldId id="299" r:id="rId92"/>
    <p:sldId id="385" r:id="rId93"/>
    <p:sldId id="300" r:id="rId94"/>
    <p:sldId id="386" r:id="rId95"/>
    <p:sldId id="387" r:id="rId96"/>
    <p:sldId id="388" r:id="rId97"/>
    <p:sldId id="301" r:id="rId98"/>
    <p:sldId id="389" r:id="rId99"/>
    <p:sldId id="390" r:id="rId100"/>
    <p:sldId id="391" r:id="rId101"/>
    <p:sldId id="392" r:id="rId102"/>
    <p:sldId id="393" r:id="rId103"/>
    <p:sldId id="394" r:id="rId104"/>
    <p:sldId id="395" r:id="rId105"/>
    <p:sldId id="302" r:id="rId106"/>
    <p:sldId id="303" r:id="rId107"/>
    <p:sldId id="304" r:id="rId108"/>
    <p:sldId id="305" r:id="rId109"/>
    <p:sldId id="306" r:id="rId110"/>
    <p:sldId id="307" r:id="rId111"/>
    <p:sldId id="396" r:id="rId112"/>
    <p:sldId id="397" r:id="rId113"/>
    <p:sldId id="398" r:id="rId114"/>
    <p:sldId id="399" r:id="rId115"/>
    <p:sldId id="400" r:id="rId116"/>
    <p:sldId id="401" r:id="rId117"/>
    <p:sldId id="402" r:id="rId118"/>
    <p:sldId id="403" r:id="rId119"/>
    <p:sldId id="404" r:id="rId120"/>
    <p:sldId id="405" r:id="rId121"/>
    <p:sldId id="406" r:id="rId122"/>
    <p:sldId id="308" r:id="rId123"/>
    <p:sldId id="309" r:id="rId124"/>
    <p:sldId id="407" r:id="rId125"/>
    <p:sldId id="408" r:id="rId126"/>
    <p:sldId id="310" r:id="rId127"/>
    <p:sldId id="311" r:id="rId128"/>
    <p:sldId id="409" r:id="rId129"/>
    <p:sldId id="410" r:id="rId130"/>
    <p:sldId id="411" r:id="rId131"/>
    <p:sldId id="312" r:id="rId132"/>
    <p:sldId id="412" r:id="rId133"/>
    <p:sldId id="413" r:id="rId134"/>
    <p:sldId id="414" r:id="rId135"/>
    <p:sldId id="415" r:id="rId136"/>
    <p:sldId id="313" r:id="rId137"/>
    <p:sldId id="314" r:id="rId138"/>
    <p:sldId id="315" r:id="rId139"/>
    <p:sldId id="316" r:id="rId140"/>
    <p:sldId id="416" r:id="rId141"/>
    <p:sldId id="417" r:id="rId142"/>
    <p:sldId id="418" r:id="rId143"/>
    <p:sldId id="419" r:id="rId144"/>
    <p:sldId id="420" r:id="rId145"/>
    <p:sldId id="421" r:id="rId146"/>
    <p:sldId id="422" r:id="rId147"/>
    <p:sldId id="423" r:id="rId148"/>
    <p:sldId id="424" r:id="rId149"/>
    <p:sldId id="425" r:id="rId150"/>
    <p:sldId id="426" r:id="rId151"/>
    <p:sldId id="317" r:id="rId152"/>
    <p:sldId id="318" r:id="rId153"/>
    <p:sldId id="319" r:id="rId154"/>
    <p:sldId id="427" r:id="rId155"/>
    <p:sldId id="428" r:id="rId156"/>
    <p:sldId id="429" r:id="rId157"/>
    <p:sldId id="430" r:id="rId158"/>
    <p:sldId id="320" r:id="rId159"/>
    <p:sldId id="321" r:id="rId160"/>
    <p:sldId id="322" r:id="rId161"/>
    <p:sldId id="323" r:id="rId162"/>
    <p:sldId id="431" r:id="rId163"/>
    <p:sldId id="432" r:id="rId164"/>
    <p:sldId id="433" r:id="rId165"/>
    <p:sldId id="434" r:id="rId166"/>
    <p:sldId id="435" r:id="rId167"/>
    <p:sldId id="436" r:id="rId168"/>
    <p:sldId id="437" r:id="rId169"/>
    <p:sldId id="438" r:id="rId170"/>
    <p:sldId id="324" r:id="rId171"/>
    <p:sldId id="325" r:id="rId172"/>
    <p:sldId id="326" r:id="rId173"/>
    <p:sldId id="439" r:id="rId174"/>
    <p:sldId id="440" r:id="rId175"/>
    <p:sldId id="441" r:id="rId176"/>
    <p:sldId id="442" r:id="rId177"/>
    <p:sldId id="327" r:id="rId178"/>
    <p:sldId id="328" r:id="rId179"/>
    <p:sldId id="329" r:id="rId180"/>
    <p:sldId id="443" r:id="rId181"/>
    <p:sldId id="444" r:id="rId182"/>
    <p:sldId id="445" r:id="rId183"/>
    <p:sldId id="446" r:id="rId184"/>
    <p:sldId id="447" r:id="rId185"/>
    <p:sldId id="330" r:id="rId186"/>
    <p:sldId id="331" r:id="rId187"/>
    <p:sldId id="448" r:id="rId188"/>
    <p:sldId id="449" r:id="rId189"/>
    <p:sldId id="450" r:id="rId190"/>
    <p:sldId id="451" r:id="rId191"/>
    <p:sldId id="452" r:id="rId192"/>
    <p:sldId id="332" r:id="rId193"/>
    <p:sldId id="333" r:id="rId194"/>
    <p:sldId id="453" r:id="rId195"/>
    <p:sldId id="454" r:id="rId196"/>
    <p:sldId id="455" r:id="rId197"/>
    <p:sldId id="456" r:id="rId198"/>
    <p:sldId id="457" r:id="rId199"/>
    <p:sldId id="458" r:id="rId200"/>
    <p:sldId id="459" r:id="rId201"/>
  </p:sldIdLst>
  <p:sldSz cx="12192000" cy="6858000"/>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74" autoAdjust="0"/>
    <p:restoredTop sz="94696"/>
  </p:normalViewPr>
  <p:slideViewPr>
    <p:cSldViewPr snapToGrid="0">
      <p:cViewPr varScale="1">
        <p:scale>
          <a:sx n="105" d="100"/>
          <a:sy n="105" d="100"/>
        </p:scale>
        <p:origin x="10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notesMaster" Target="notesMasters/notesMaster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183CBD-1DC7-456E-A315-0906EF19EAF5}" type="datetimeFigureOut">
              <a:rPr lang="en-US" smtClean="0"/>
              <a:t>12/13/19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D23D5-18F1-4660-BD5B-9AFBAEDBBC1D}" type="slidenum">
              <a:rPr lang="en-US" smtClean="0"/>
              <a:t>‹#›</a:t>
            </a:fld>
            <a:endParaRPr lang="en-US"/>
          </a:p>
        </p:txBody>
      </p:sp>
    </p:spTree>
    <p:extLst>
      <p:ext uri="{BB962C8B-B14F-4D97-AF65-F5344CB8AC3E}">
        <p14:creationId xmlns:p14="http://schemas.microsoft.com/office/powerpoint/2010/main" val="929643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3AFF98-033A-4CF3-885F-5D750793F76E}" type="slidenum">
              <a:rPr lang="en-US" altLang="en-US" smtClean="0"/>
              <a:pPr/>
              <a:t>1</a:t>
            </a:fld>
            <a:endParaRPr lang="en-US" altLang="en-US" dirty="0"/>
          </a:p>
        </p:txBody>
      </p:sp>
    </p:spTree>
    <p:extLst>
      <p:ext uri="{BB962C8B-B14F-4D97-AF65-F5344CB8AC3E}">
        <p14:creationId xmlns:p14="http://schemas.microsoft.com/office/powerpoint/2010/main" val="1353080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7D23D5-18F1-4660-BD5B-9AFBAEDBBC1D}" type="slidenum">
              <a:rPr lang="en-US" smtClean="0"/>
              <a:t>38</a:t>
            </a:fld>
            <a:endParaRPr lang="en-US"/>
          </a:p>
        </p:txBody>
      </p:sp>
    </p:spTree>
    <p:extLst>
      <p:ext uri="{BB962C8B-B14F-4D97-AF65-F5344CB8AC3E}">
        <p14:creationId xmlns:p14="http://schemas.microsoft.com/office/powerpoint/2010/main" val="611305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7D23D5-18F1-4660-BD5B-9AFBAEDBBC1D}" type="slidenum">
              <a:rPr lang="en-US" smtClean="0"/>
              <a:t>132</a:t>
            </a:fld>
            <a:endParaRPr lang="en-US"/>
          </a:p>
        </p:txBody>
      </p:sp>
    </p:spTree>
    <p:extLst>
      <p:ext uri="{BB962C8B-B14F-4D97-AF65-F5344CB8AC3E}">
        <p14:creationId xmlns:p14="http://schemas.microsoft.com/office/powerpoint/2010/main" val="407082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onsolas" panose="020B0609020204030204" pitchFamily="49"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onsolas" panose="020B0609020204030204" pitchFamily="49" charset="0"/>
                <a:cs typeface="+mn-cs"/>
              </a:endParaRPr>
            </a:p>
          </p:txBody>
        </p:sp>
        <p:sp>
          <p:nvSpPr>
            <p:cNvPr id="7" name="Freeform 20"/>
            <p:cNvSpPr>
              <a:spLocks/>
            </p:cNvSpPr>
            <p:nvPr/>
          </p:nvSpPr>
          <p:spPr bwMode="auto">
            <a:xfrm>
              <a:off x="35926" y="5135025"/>
              <a:ext cx="9108074" cy="838869"/>
            </a:xfrm>
            <a:custGeom>
              <a:avLst/>
              <a:gdLst>
                <a:gd name="T0" fmla="*/ 0 w 5760"/>
                <a:gd name="T1" fmla="*/ 0 h 528"/>
                <a:gd name="T2" fmla="*/ 9108074 w 5760"/>
                <a:gd name="T3" fmla="*/ 0 h 528"/>
                <a:gd name="T4" fmla="*/ 9108074 w 5760"/>
                <a:gd name="T5" fmla="*/ 838869 h 528"/>
                <a:gd name="T6" fmla="*/ 7590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xmlns=""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onsolas" panose="020B0609020204030204" pitchFamily="49"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1BF76F80-D633-47FA-A3BB-E6112EC8A1DB}" type="datetime1">
              <a:rPr lang="en-US" smtClean="0"/>
              <a:t>12/13/19</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8C1D55E4-A67B-4C91-890A-96539CE985D9}"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smtClean="0">
                <a:solidFill>
                  <a:schemeClr val="accent1">
                    <a:tint val="20000"/>
                  </a:schemeClr>
                </a:solidFill>
              </a:defRPr>
            </a:lvl1pPr>
            <a:extLst/>
          </a:lstStyle>
          <a:p>
            <a:r>
              <a:rPr lang="en-US"/>
              <a:t>©1992-2017 by Pearson Education, Inc. All Rights Reserved.</a:t>
            </a:r>
          </a:p>
        </p:txBody>
      </p:sp>
    </p:spTree>
    <p:extLst>
      <p:ext uri="{BB962C8B-B14F-4D97-AF65-F5344CB8AC3E}">
        <p14:creationId xmlns:p14="http://schemas.microsoft.com/office/powerpoint/2010/main" val="1673792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014969FD-C7C3-4AB8-B33C-7E7E814B9D7F}" type="datetime1">
              <a:rPr lang="en-US" smtClean="0"/>
              <a:t>12/13/19</a:t>
            </a:fld>
            <a:endParaRPr lang="en-US"/>
          </a:p>
        </p:txBody>
      </p:sp>
      <p:sp>
        <p:nvSpPr>
          <p:cNvPr id="5" name="Footer Placeholder 21"/>
          <p:cNvSpPr>
            <a:spLocks noGrp="1"/>
          </p:cNvSpPr>
          <p:nvPr>
            <p:ph type="ftr" sz="quarter" idx="11"/>
          </p:nvPr>
        </p:nvSpPr>
        <p:spPr/>
        <p:txBody>
          <a:bodyPr/>
          <a:lstStyle>
            <a:lvl1pPr>
              <a:defRPr/>
            </a:lvl1pPr>
          </a:lstStyle>
          <a:p>
            <a:r>
              <a:rPr lang="en-US"/>
              <a:t>©1992-2017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8C1D55E4-A67B-4C91-890A-96539CE985D9}" type="slidenum">
              <a:rPr lang="en-US" smtClean="0"/>
              <a:t>‹#›</a:t>
            </a:fld>
            <a:endParaRPr lang="en-US"/>
          </a:p>
        </p:txBody>
      </p:sp>
    </p:spTree>
    <p:extLst>
      <p:ext uri="{BB962C8B-B14F-4D97-AF65-F5344CB8AC3E}">
        <p14:creationId xmlns:p14="http://schemas.microsoft.com/office/powerpoint/2010/main" val="2499809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F5B6AB62-EE15-4353-82E1-962441FDFFAE}" type="datetime1">
              <a:rPr lang="en-US" smtClean="0"/>
              <a:t>12/13/19</a:t>
            </a:fld>
            <a:endParaRPr lang="en-US"/>
          </a:p>
        </p:txBody>
      </p:sp>
      <p:sp>
        <p:nvSpPr>
          <p:cNvPr id="5" name="Footer Placeholder 21"/>
          <p:cNvSpPr>
            <a:spLocks noGrp="1"/>
          </p:cNvSpPr>
          <p:nvPr>
            <p:ph type="ftr" sz="quarter" idx="11"/>
          </p:nvPr>
        </p:nvSpPr>
        <p:spPr/>
        <p:txBody>
          <a:bodyPr/>
          <a:lstStyle>
            <a:lvl1pPr>
              <a:defRPr/>
            </a:lvl1pPr>
          </a:lstStyle>
          <a:p>
            <a:r>
              <a:rPr lang="en-US"/>
              <a:t>©1992-2017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8C1D55E4-A67B-4C91-890A-96539CE985D9}" type="slidenum">
              <a:rPr lang="en-US" smtClean="0"/>
              <a:t>‹#›</a:t>
            </a:fld>
            <a:endParaRPr lang="en-US"/>
          </a:p>
        </p:txBody>
      </p:sp>
    </p:spTree>
    <p:extLst>
      <p:ext uri="{BB962C8B-B14F-4D97-AF65-F5344CB8AC3E}">
        <p14:creationId xmlns:p14="http://schemas.microsoft.com/office/powerpoint/2010/main" val="3204417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036E97A6-EF08-4A8D-B071-F641F8538376}" type="datetime1">
              <a:rPr lang="en-US" smtClean="0"/>
              <a:t>12/13/19</a:t>
            </a:fld>
            <a:endParaRPr lang="en-US"/>
          </a:p>
        </p:txBody>
      </p:sp>
      <p:sp>
        <p:nvSpPr>
          <p:cNvPr id="5" name="Footer Placeholder 21"/>
          <p:cNvSpPr>
            <a:spLocks noGrp="1"/>
          </p:cNvSpPr>
          <p:nvPr>
            <p:ph type="ftr" sz="quarter" idx="11"/>
          </p:nvPr>
        </p:nvSpPr>
        <p:spPr>
          <a:xfrm>
            <a:off x="5283199" y="6408739"/>
            <a:ext cx="6246284" cy="365125"/>
          </a:xfrm>
        </p:spPr>
        <p:txBody>
          <a:bodyPr/>
          <a:lstStyle>
            <a:lvl1pPr>
              <a:defRPr/>
            </a:lvl1pPr>
          </a:lstStyle>
          <a:p>
            <a:r>
              <a:rPr lang="en-US"/>
              <a:t>©1992-2017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8C1D55E4-A67B-4C91-890A-96539CE985D9}" type="slidenum">
              <a:rPr lang="en-US" smtClean="0"/>
              <a:t>‹#›</a:t>
            </a:fld>
            <a:endParaRPr lang="en-US"/>
          </a:p>
        </p:txBody>
      </p:sp>
    </p:spTree>
    <p:extLst>
      <p:ext uri="{BB962C8B-B14F-4D97-AF65-F5344CB8AC3E}">
        <p14:creationId xmlns:p14="http://schemas.microsoft.com/office/powerpoint/2010/main" val="2630400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fld id="{0381C774-7ADB-4ECA-9504-B8DEA2339B24}" type="datetime1">
              <a:rPr lang="en-US" smtClean="0"/>
              <a:t>12/13/19</a:t>
            </a:fld>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smtClean="0"/>
            </a:lvl1pPr>
            <a:extLst/>
          </a:lstStyle>
          <a:p>
            <a:r>
              <a:rPr lang="en-US"/>
              <a:t>©1992-2017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8C1D55E4-A67B-4C91-890A-96539CE985D9}" type="slidenum">
              <a:rPr lang="en-US" smtClean="0"/>
              <a:t>‹#›</a:t>
            </a:fld>
            <a:endParaRPr lang="en-US"/>
          </a:p>
        </p:txBody>
      </p:sp>
    </p:spTree>
    <p:extLst>
      <p:ext uri="{BB962C8B-B14F-4D97-AF65-F5344CB8AC3E}">
        <p14:creationId xmlns:p14="http://schemas.microsoft.com/office/powerpoint/2010/main" val="3011026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onsolas" panose="020B0609020204030204" pitchFamily="49"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onsolas" panose="020B0609020204030204" pitchFamily="49"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smtClean="0"/>
            </a:lvl1pPr>
            <a:extLst/>
          </a:lstStyle>
          <a:p>
            <a:fld id="{76E07058-FC75-415F-83AF-2CCB05474A2E}" type="datetime1">
              <a:rPr lang="en-US" smtClean="0"/>
              <a:t>12/13/19</a:t>
            </a:fld>
            <a:endParaRPr lang="en-US"/>
          </a:p>
        </p:txBody>
      </p:sp>
      <p:sp>
        <p:nvSpPr>
          <p:cNvPr id="7" name="Footer Placeholder 4"/>
          <p:cNvSpPr>
            <a:spLocks noGrp="1"/>
          </p:cNvSpPr>
          <p:nvPr>
            <p:ph type="ftr" sz="quarter" idx="11"/>
          </p:nvPr>
        </p:nvSpPr>
        <p:spPr/>
        <p:txBody>
          <a:bodyPr/>
          <a:lstStyle>
            <a:lvl1pPr>
              <a:defRPr smtClean="0"/>
            </a:lvl1pPr>
            <a:extLst/>
          </a:lstStyle>
          <a:p>
            <a:r>
              <a:rPr lang="en-US"/>
              <a:t>©1992-2017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8C1D55E4-A67B-4C91-890A-96539CE985D9}" type="slidenum">
              <a:rPr lang="en-US" smtClean="0"/>
              <a:t>‹#›</a:t>
            </a:fld>
            <a:endParaRPr lang="en-US"/>
          </a:p>
        </p:txBody>
      </p:sp>
    </p:spTree>
    <p:extLst>
      <p:ext uri="{BB962C8B-B14F-4D97-AF65-F5344CB8AC3E}">
        <p14:creationId xmlns:p14="http://schemas.microsoft.com/office/powerpoint/2010/main" val="14250343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fld id="{1CB3D1C9-4684-422D-89D8-903877F46A19}" type="datetime1">
              <a:rPr lang="en-US" smtClean="0"/>
              <a:t>12/13/19</a:t>
            </a:fld>
            <a:endParaRPr lang="en-US"/>
          </a:p>
        </p:txBody>
      </p:sp>
      <p:sp>
        <p:nvSpPr>
          <p:cNvPr id="6" name="Footer Placeholder 5"/>
          <p:cNvSpPr>
            <a:spLocks noGrp="1"/>
          </p:cNvSpPr>
          <p:nvPr>
            <p:ph type="ftr" sz="quarter" idx="11"/>
          </p:nvPr>
        </p:nvSpPr>
        <p:spPr/>
        <p:txBody>
          <a:bodyPr/>
          <a:lstStyle>
            <a:lvl1pPr>
              <a:defRPr smtClean="0"/>
            </a:lvl1pPr>
            <a:extLst/>
          </a:lstStyle>
          <a:p>
            <a:r>
              <a:rPr lang="en-US"/>
              <a:t>©1992-2017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8C1D55E4-A67B-4C91-890A-96539CE985D9}" type="slidenum">
              <a:rPr lang="en-US" smtClean="0"/>
              <a:t>‹#›</a:t>
            </a:fld>
            <a:endParaRPr lang="en-US"/>
          </a:p>
        </p:txBody>
      </p:sp>
    </p:spTree>
    <p:extLst>
      <p:ext uri="{BB962C8B-B14F-4D97-AF65-F5344CB8AC3E}">
        <p14:creationId xmlns:p14="http://schemas.microsoft.com/office/powerpoint/2010/main" val="3237396283"/>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fld id="{56E6D6D2-235F-445E-AF39-8C1C1BC1FDD9}" type="datetime1">
              <a:rPr lang="en-US" smtClean="0"/>
              <a:t>12/13/19</a:t>
            </a:fld>
            <a:endParaRPr lang="en-US"/>
          </a:p>
        </p:txBody>
      </p:sp>
      <p:sp>
        <p:nvSpPr>
          <p:cNvPr id="8" name="Footer Placeholder 7"/>
          <p:cNvSpPr>
            <a:spLocks noGrp="1"/>
          </p:cNvSpPr>
          <p:nvPr>
            <p:ph type="ftr" sz="quarter" idx="11"/>
          </p:nvPr>
        </p:nvSpPr>
        <p:spPr/>
        <p:txBody>
          <a:bodyPr/>
          <a:lstStyle>
            <a:lvl1pPr>
              <a:defRPr smtClean="0"/>
            </a:lvl1pPr>
            <a:extLst/>
          </a:lstStyle>
          <a:p>
            <a:r>
              <a:rPr lang="en-US"/>
              <a:t>©1992-2017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8C1D55E4-A67B-4C91-890A-96539CE985D9}" type="slidenum">
              <a:rPr lang="en-US" smtClean="0"/>
              <a:t>‹#›</a:t>
            </a:fld>
            <a:endParaRPr lang="en-US"/>
          </a:p>
        </p:txBody>
      </p:sp>
    </p:spTree>
    <p:extLst>
      <p:ext uri="{BB962C8B-B14F-4D97-AF65-F5344CB8AC3E}">
        <p14:creationId xmlns:p14="http://schemas.microsoft.com/office/powerpoint/2010/main" val="266630849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fld id="{8511E25E-A53A-4139-9ED5-18DFF899DC1E}" type="datetime1">
              <a:rPr lang="en-US" smtClean="0"/>
              <a:t>12/13/19</a:t>
            </a:fld>
            <a:endParaRPr lang="en-US"/>
          </a:p>
        </p:txBody>
      </p:sp>
      <p:sp>
        <p:nvSpPr>
          <p:cNvPr id="4" name="Footer Placeholder 3"/>
          <p:cNvSpPr>
            <a:spLocks noGrp="1"/>
          </p:cNvSpPr>
          <p:nvPr>
            <p:ph type="ftr" sz="quarter" idx="11"/>
          </p:nvPr>
        </p:nvSpPr>
        <p:spPr/>
        <p:txBody>
          <a:bodyPr/>
          <a:lstStyle>
            <a:lvl1pPr>
              <a:defRPr smtClean="0"/>
            </a:lvl1pPr>
            <a:extLst/>
          </a:lstStyle>
          <a:p>
            <a:r>
              <a:rPr lang="en-US"/>
              <a:t>©1992-2017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8C1D55E4-A67B-4C91-890A-96539CE985D9}" type="slidenum">
              <a:rPr lang="en-US" smtClean="0"/>
              <a:t>‹#›</a:t>
            </a:fld>
            <a:endParaRPr lang="en-US"/>
          </a:p>
        </p:txBody>
      </p:sp>
    </p:spTree>
    <p:extLst>
      <p:ext uri="{BB962C8B-B14F-4D97-AF65-F5344CB8AC3E}">
        <p14:creationId xmlns:p14="http://schemas.microsoft.com/office/powerpoint/2010/main" val="380340620"/>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1"/>
          <p:cNvSpPr>
            <a:spLocks noGrp="1"/>
          </p:cNvSpPr>
          <p:nvPr>
            <p:ph type="ftr" sz="quarter" idx="11"/>
          </p:nvPr>
        </p:nvSpPr>
        <p:spPr>
          <a:xfrm>
            <a:off x="5283199" y="6408739"/>
            <a:ext cx="6246284" cy="365125"/>
          </a:xfrm>
        </p:spPr>
        <p:txBody>
          <a:bodyPr/>
          <a:lstStyle>
            <a:lvl1pPr>
              <a:defRPr/>
            </a:lvl1pPr>
          </a:lstStyle>
          <a:p>
            <a:r>
              <a:rPr lang="en-US"/>
              <a:t>©1992-2017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8C1D55E4-A67B-4C91-890A-96539CE985D9}" type="slidenum">
              <a:rPr lang="en-US" smtClean="0"/>
              <a:t>‹#›</a:t>
            </a:fld>
            <a:endParaRPr lang="en-US"/>
          </a:p>
        </p:txBody>
      </p:sp>
    </p:spTree>
    <p:extLst>
      <p:ext uri="{BB962C8B-B14F-4D97-AF65-F5344CB8AC3E}">
        <p14:creationId xmlns:p14="http://schemas.microsoft.com/office/powerpoint/2010/main" val="281763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284C565B-C957-426B-905B-8F91B651ED93}" type="datetime1">
              <a:rPr lang="en-US" smtClean="0"/>
              <a:t>12/13/19</a:t>
            </a:fld>
            <a:endParaRPr lang="en-US"/>
          </a:p>
        </p:txBody>
      </p:sp>
      <p:sp>
        <p:nvSpPr>
          <p:cNvPr id="6" name="Footer Placeholder 5"/>
          <p:cNvSpPr>
            <a:spLocks noGrp="1"/>
          </p:cNvSpPr>
          <p:nvPr>
            <p:ph type="ftr" sz="quarter" idx="11"/>
          </p:nvPr>
        </p:nvSpPr>
        <p:spPr/>
        <p:txBody>
          <a:bodyPr/>
          <a:lstStyle>
            <a:lvl1pPr>
              <a:defRPr smtClean="0"/>
            </a:lvl1pPr>
            <a:extLst/>
          </a:lstStyle>
          <a:p>
            <a:r>
              <a:rPr lang="en-US"/>
              <a:t>©1992-2017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8C1D55E4-A67B-4C91-890A-96539CE985D9}" type="slidenum">
              <a:rPr lang="en-US" smtClean="0"/>
              <a:t>‹#›</a:t>
            </a:fld>
            <a:endParaRPr lang="en-US"/>
          </a:p>
        </p:txBody>
      </p:sp>
    </p:spTree>
    <p:extLst>
      <p:ext uri="{BB962C8B-B14F-4D97-AF65-F5344CB8AC3E}">
        <p14:creationId xmlns:p14="http://schemas.microsoft.com/office/powerpoint/2010/main" val="26728862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onsolas" panose="020B0609020204030204" pitchFamily="49" charset="0"/>
              <a:cs typeface="+mn-cs"/>
            </a:endParaRPr>
          </a:p>
        </p:txBody>
      </p:sp>
      <p:sp>
        <p:nvSpPr>
          <p:cNvPr id="6" name="Freeform 18"/>
          <p:cNvSpPr>
            <a:spLocks/>
          </p:cNvSpPr>
          <p:nvPr/>
        </p:nvSpPr>
        <p:spPr bwMode="auto">
          <a:xfrm>
            <a:off x="647700" y="5938838"/>
            <a:ext cx="4921251"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xmlns=""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onsolas" panose="020B0609020204030204" pitchFamily="49"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onsolas" panose="020B0609020204030204" pitchFamily="49"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onsolas" panose="020B0609020204030204" pitchFamily="49"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D8238858-05FB-4E48-8DED-49FB62B6A22A}" type="datetime1">
              <a:rPr lang="en-US" smtClean="0"/>
              <a:t>12/13/19</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smtClean="0">
                <a:solidFill>
                  <a:schemeClr val="tx1"/>
                </a:solidFill>
              </a:defRPr>
            </a:lvl1pPr>
            <a:extLst/>
          </a:lstStyle>
          <a:p>
            <a:r>
              <a:rPr lang="en-US"/>
              <a:t>©1992-2017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8C1D55E4-A67B-4C91-890A-96539CE985D9}" type="slidenum">
              <a:rPr lang="en-US" smtClean="0"/>
              <a:t>‹#›</a:t>
            </a:fld>
            <a:endParaRPr lang="en-US"/>
          </a:p>
        </p:txBody>
      </p:sp>
    </p:spTree>
    <p:extLst>
      <p:ext uri="{BB962C8B-B14F-4D97-AF65-F5344CB8AC3E}">
        <p14:creationId xmlns:p14="http://schemas.microsoft.com/office/powerpoint/2010/main" val="1872069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onsolas" panose="020B0609020204030204" pitchFamily="49" charset="0"/>
              <a:cs typeface="+mn-cs"/>
            </a:endParaRPr>
          </a:p>
        </p:txBody>
      </p:sp>
      <p:sp>
        <p:nvSpPr>
          <p:cNvPr id="1027" name="Freeform 11"/>
          <p:cNvSpPr>
            <a:spLocks/>
          </p:cNvSpPr>
          <p:nvPr/>
        </p:nvSpPr>
        <p:spPr bwMode="auto">
          <a:xfrm>
            <a:off x="647700" y="5938838"/>
            <a:ext cx="4921251"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xmlns=""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endParaRPr>
          </a:p>
        </p:txBody>
      </p:sp>
      <p:sp>
        <p:nvSpPr>
          <p:cNvPr id="14" name="Right Triangle 13"/>
          <p:cNvSpPr>
            <a:spLocks/>
          </p:cNvSpPr>
          <p:nvPr/>
        </p:nvSpPr>
        <p:spPr bwMode="auto">
          <a:xfrm>
            <a:off x="-8056" y="5791253"/>
            <a:ext cx="4536419"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onsolas" panose="020B0609020204030204" pitchFamily="49" charset="0"/>
            </a:endParaRPr>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onsolas" panose="020B0609020204030204" pitchFamily="49" charset="0"/>
                <a:cs typeface="+mn-cs"/>
              </a:defRPr>
            </a:lvl1pPr>
            <a:extLst/>
          </a:lstStyle>
          <a:p>
            <a:fld id="{D5692C41-F754-4FBF-8D0C-A6C8F8D4E0DC}" type="datetime1">
              <a:rPr lang="en-US" smtClean="0"/>
              <a:t>12/13/19</a:t>
            </a:fld>
            <a:endParaRPr lang="en-US"/>
          </a:p>
        </p:txBody>
      </p:sp>
      <p:sp>
        <p:nvSpPr>
          <p:cNvPr id="22" name="Footer Placeholder 21"/>
          <p:cNvSpPr>
            <a:spLocks noGrp="1"/>
          </p:cNvSpPr>
          <p:nvPr>
            <p:ph type="ftr" sz="quarter" idx="3"/>
          </p:nvPr>
        </p:nvSpPr>
        <p:spPr>
          <a:xfrm>
            <a:off x="5283200" y="6408739"/>
            <a:ext cx="3691467"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tx1"/>
                </a:solidFill>
                <a:latin typeface="Consolas" panose="020B0609020204030204" pitchFamily="49" charset="0"/>
                <a:cs typeface="+mn-cs"/>
              </a:defRPr>
            </a:lvl1pPr>
            <a:extLst/>
          </a:lstStyle>
          <a:p>
            <a:r>
              <a:rPr lang="en-US"/>
              <a:t>©1992-2017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onsolas" panose="020B0609020204030204" pitchFamily="49" charset="0"/>
              </a:defRPr>
            </a:lvl1pPr>
          </a:lstStyle>
          <a:p>
            <a:fld id="{8C1D55E4-A67B-4C91-890A-96539CE985D9}" type="slidenum">
              <a:rPr lang="en-US" smtClean="0"/>
              <a:t>‹#›</a:t>
            </a:fld>
            <a:endParaRPr lang="en-US"/>
          </a:p>
        </p:txBody>
      </p:sp>
    </p:spTree>
    <p:extLst>
      <p:ext uri="{BB962C8B-B14F-4D97-AF65-F5344CB8AC3E}">
        <p14:creationId xmlns:p14="http://schemas.microsoft.com/office/powerpoint/2010/main" val="35622911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spcAft>
                <a:spcPts val="0"/>
              </a:spcAft>
              <a:defRPr/>
            </a:pPr>
            <a:r>
              <a:rPr lang="en-US" dirty="0">
                <a:solidFill>
                  <a:srgbClr val="3380E6"/>
                </a:solidFill>
                <a:latin typeface="Goudy Sans Medium"/>
              </a:rPr>
              <a:t>Standard Library Containers and Iterators</a:t>
            </a:r>
          </a:p>
        </p:txBody>
      </p:sp>
      <p:sp>
        <p:nvSpPr>
          <p:cNvPr id="10243" name="Subtitle 3"/>
          <p:cNvSpPr>
            <a:spLocks noGrp="1"/>
          </p:cNvSpPr>
          <p:nvPr>
            <p:ph type="subTitle" idx="1"/>
          </p:nvPr>
        </p:nvSpPr>
        <p:spPr/>
        <p:txBody>
          <a:bodyPr/>
          <a:lstStyle/>
          <a:p>
            <a:pPr marR="0"/>
            <a:r>
              <a:rPr lang="en-US" altLang="en-US" dirty="0"/>
              <a:t>Based on Chapter 15 of C++ How to Program, 10/e</a:t>
            </a:r>
          </a:p>
        </p:txBody>
      </p:sp>
      <p:sp>
        <p:nvSpPr>
          <p:cNvPr id="5" name="Footer Placeholder 4"/>
          <p:cNvSpPr>
            <a:spLocks noGrp="1"/>
          </p:cNvSpPr>
          <p:nvPr>
            <p:ph type="ftr" sz="quarter" idx="12"/>
          </p:nvPr>
        </p:nvSpPr>
        <p:spPr/>
        <p:txBody>
          <a:bodyPr/>
          <a:lstStyle/>
          <a:p>
            <a:pPr>
              <a:defRPr/>
            </a:pPr>
            <a:r>
              <a:rPr lang="en-US" dirty="0"/>
              <a:t>©1992-2017 by Pearson Education, Inc. All Rights Reserved.</a:t>
            </a:r>
          </a:p>
        </p:txBody>
      </p:sp>
    </p:spTree>
    <p:extLst>
      <p:ext uri="{BB962C8B-B14F-4D97-AF65-F5344CB8AC3E}">
        <p14:creationId xmlns:p14="http://schemas.microsoft.com/office/powerpoint/2010/main" val="2739367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15.1  </a:t>
            </a:r>
            <a:r>
              <a:rPr lang="en-US" dirty="0">
                <a:solidFill>
                  <a:srgbClr val="3380E6"/>
                </a:solidFill>
                <a:latin typeface="Arial"/>
              </a:rPr>
              <a:t>Introduction (Cont.)</a:t>
            </a:r>
          </a:p>
        </p:txBody>
      </p:sp>
      <p:sp>
        <p:nvSpPr>
          <p:cNvPr id="21507" name="Text Placeholder 2"/>
          <p:cNvSpPr>
            <a:spLocks noGrp="1"/>
          </p:cNvSpPr>
          <p:nvPr>
            <p:ph type="body" idx="1"/>
          </p:nvPr>
        </p:nvSpPr>
        <p:spPr>
          <a:xfrm>
            <a:off x="609600" y="1228882"/>
            <a:ext cx="10972800" cy="4525962"/>
          </a:xfrm>
        </p:spPr>
        <p:txBody>
          <a:bodyPr/>
          <a:lstStyle/>
          <a:p>
            <a:pPr marL="109537" indent="0">
              <a:lnSpc>
                <a:spcPct val="90000"/>
              </a:lnSpc>
              <a:buNone/>
              <a:defRPr/>
            </a:pPr>
            <a:r>
              <a:rPr lang="en-US" sz="2800" b="1" i="1" dirty="0">
                <a:solidFill>
                  <a:srgbClr val="000000"/>
                </a:solidFill>
              </a:rPr>
              <a:t>Custom Templatized Data Structures</a:t>
            </a:r>
          </a:p>
          <a:p>
            <a:pPr>
              <a:lnSpc>
                <a:spcPct val="90000"/>
              </a:lnSpc>
              <a:defRPr/>
            </a:pPr>
            <a:r>
              <a:rPr lang="en-US" sz="2800" dirty="0">
                <a:solidFill>
                  <a:srgbClr val="000000"/>
                </a:solidFill>
              </a:rPr>
              <a:t>In Chapter 19, we’ll build custom </a:t>
            </a:r>
            <a:r>
              <a:rPr lang="en-US" sz="2800" dirty="0" err="1">
                <a:solidFill>
                  <a:srgbClr val="000000"/>
                </a:solidFill>
              </a:rPr>
              <a:t>templatized</a:t>
            </a:r>
            <a:r>
              <a:rPr lang="en-US" sz="2800" dirty="0">
                <a:solidFill>
                  <a:srgbClr val="000000"/>
                </a:solidFill>
              </a:rPr>
              <a:t> data structures</a:t>
            </a:r>
          </a:p>
          <a:p>
            <a:pPr lvl="1">
              <a:lnSpc>
                <a:spcPct val="90000"/>
              </a:lnSpc>
              <a:defRPr/>
            </a:pPr>
            <a:r>
              <a:rPr lang="en-US" sz="2400" dirty="0">
                <a:solidFill>
                  <a:srgbClr val="FF0000"/>
                </a:solidFill>
              </a:rPr>
              <a:t>Linked lists </a:t>
            </a:r>
            <a:r>
              <a:rPr lang="en-US" sz="2400" dirty="0">
                <a:solidFill>
                  <a:srgbClr val="000000"/>
                </a:solidFill>
              </a:rPr>
              <a:t>are collections of data items logically “lined up in a row”—insertions and removals are made anywhere in a linked list. </a:t>
            </a:r>
          </a:p>
          <a:p>
            <a:pPr lvl="1">
              <a:lnSpc>
                <a:spcPct val="90000"/>
              </a:lnSpc>
              <a:defRPr/>
            </a:pPr>
            <a:r>
              <a:rPr lang="en-US" sz="2400" dirty="0">
                <a:solidFill>
                  <a:srgbClr val="FF0000"/>
                </a:solidFill>
              </a:rPr>
              <a:t>Stacks </a:t>
            </a:r>
            <a:r>
              <a:rPr lang="en-US" sz="2400" dirty="0">
                <a:solidFill>
                  <a:srgbClr val="000000"/>
                </a:solidFill>
              </a:rPr>
              <a:t>are important in compilers and operating systems: Insertions and removals are made only at one end of a stack—its top.</a:t>
            </a:r>
          </a:p>
          <a:p>
            <a:pPr lvl="1">
              <a:lnSpc>
                <a:spcPct val="90000"/>
              </a:lnSpc>
              <a:defRPr/>
            </a:pPr>
            <a:r>
              <a:rPr lang="en-US" sz="2400" dirty="0">
                <a:solidFill>
                  <a:srgbClr val="FF0000"/>
                </a:solidFill>
              </a:rPr>
              <a:t>Queues</a:t>
            </a:r>
            <a:r>
              <a:rPr lang="en-US" sz="2400" dirty="0">
                <a:solidFill>
                  <a:srgbClr val="000000"/>
                </a:solidFill>
              </a:rPr>
              <a:t> represent waiting lines; insertions are made at the tail and removals are made from the head</a:t>
            </a:r>
          </a:p>
          <a:p>
            <a:pPr lvl="1">
              <a:lnSpc>
                <a:spcPct val="90000"/>
              </a:lnSpc>
              <a:defRPr/>
            </a:pPr>
            <a:r>
              <a:rPr lang="en-US" sz="2400" dirty="0">
                <a:solidFill>
                  <a:srgbClr val="FF0000"/>
                </a:solidFill>
              </a:rPr>
              <a:t>Binary trees </a:t>
            </a:r>
            <a:r>
              <a:rPr lang="en-US" sz="2400" dirty="0">
                <a:solidFill>
                  <a:srgbClr val="000000"/>
                </a:solidFill>
              </a:rPr>
              <a:t>are nonlinear, hierarchical data structures that facilitate searching and sorting data, duplicate elimination and compiling expressions into machine code. </a:t>
            </a:r>
          </a:p>
          <a:p>
            <a:pPr>
              <a:lnSpc>
                <a:spcPct val="90000"/>
              </a:lnSpc>
              <a:defRPr/>
            </a:pPr>
            <a:r>
              <a:rPr lang="en-US" sz="2800" dirty="0">
                <a:solidFill>
                  <a:srgbClr val="000000"/>
                </a:solidFill>
              </a:rPr>
              <a:t>We’ll carefully weave linked objects together with pointers. </a:t>
            </a:r>
          </a:p>
          <a:p>
            <a:pPr>
              <a:lnSpc>
                <a:spcPct val="90000"/>
              </a:lnSpc>
              <a:defRPr/>
            </a:pPr>
            <a:r>
              <a:rPr lang="en-US" sz="2800" dirty="0">
                <a:solidFill>
                  <a:srgbClr val="000000"/>
                </a:solidFill>
              </a:rPr>
              <a:t>Pointer-based code is complex and error-can be error prone. </a:t>
            </a:r>
          </a:p>
        </p:txBody>
      </p:sp>
      <p:sp>
        <p:nvSpPr>
          <p:cNvPr id="2355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9556887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59D9B3"/>
                </a:solidFill>
                <a:latin typeface="Arial"/>
              </a:rPr>
              <a:t>15.5.2 </a:t>
            </a:r>
            <a:r>
              <a:rPr lang="en-US" dirty="0">
                <a:solidFill>
                  <a:srgbClr val="33B38C"/>
                </a:solidFill>
                <a:latin typeface="Consolas" panose="020B0609020204030204" pitchFamily="49" charset="0"/>
              </a:rPr>
              <a:t>list</a:t>
            </a:r>
            <a:r>
              <a:rPr lang="en-US" dirty="0">
                <a:solidFill>
                  <a:srgbClr val="33B38C"/>
                </a:solidFill>
                <a:latin typeface="Arial" panose="020B0604020202020204" pitchFamily="34" charset="0"/>
              </a:rPr>
              <a:t> Sequence Container</a:t>
            </a:r>
          </a:p>
        </p:txBody>
      </p:sp>
      <p:sp>
        <p:nvSpPr>
          <p:cNvPr id="113667" name="Text Placeholder 2"/>
          <p:cNvSpPr>
            <a:spLocks noGrp="1"/>
          </p:cNvSpPr>
          <p:nvPr>
            <p:ph type="body" idx="1"/>
          </p:nvPr>
        </p:nvSpPr>
        <p:spPr/>
        <p:txBody>
          <a:bodyPr/>
          <a:lstStyle/>
          <a:p>
            <a:pPr eaLnBrk="1" hangingPunct="1">
              <a:lnSpc>
                <a:spcPct val="80000"/>
              </a:lnSpc>
            </a:pPr>
            <a:r>
              <a:rPr lang="en-US" altLang="en-US" sz="3200" dirty="0">
                <a:solidFill>
                  <a:srgbClr val="000000"/>
                </a:solidFill>
              </a:rPr>
              <a:t>The </a:t>
            </a:r>
            <a:r>
              <a:rPr lang="en-US" altLang="en-US" sz="3200" dirty="0">
                <a:solidFill>
                  <a:srgbClr val="000000"/>
                </a:solidFill>
                <a:latin typeface="Consolas" panose="020B0609020204030204" pitchFamily="49" charset="0"/>
              </a:rPr>
              <a:t>list</a:t>
            </a:r>
            <a:r>
              <a:rPr lang="en-US" altLang="en-US" sz="3200" dirty="0">
                <a:solidFill>
                  <a:srgbClr val="000000"/>
                </a:solidFill>
              </a:rPr>
              <a:t> </a:t>
            </a:r>
            <a:r>
              <a:rPr lang="en-US" altLang="en-US" sz="3200" i="1" dirty="0">
                <a:solidFill>
                  <a:srgbClr val="000000"/>
                </a:solidFill>
              </a:rPr>
              <a:t>sequence container </a:t>
            </a:r>
            <a:r>
              <a:rPr lang="en-US" altLang="en-US" sz="3200" dirty="0">
                <a:solidFill>
                  <a:srgbClr val="000000"/>
                </a:solidFill>
              </a:rPr>
              <a:t>(from header </a:t>
            </a:r>
            <a:r>
              <a:rPr lang="en-US" altLang="en-US" sz="3200" dirty="0">
                <a:solidFill>
                  <a:srgbClr val="000000"/>
                </a:solidFill>
                <a:latin typeface="Consolas" panose="020B0609020204030204" pitchFamily="49" charset="0"/>
              </a:rPr>
              <a:t>&lt;list&gt;</a:t>
            </a:r>
            <a:r>
              <a:rPr lang="en-US" altLang="en-US" sz="3200" dirty="0">
                <a:solidFill>
                  <a:srgbClr val="000000"/>
                </a:solidFill>
              </a:rPr>
              <a:t>) allows insertion and deletion operations at </a:t>
            </a:r>
            <a:r>
              <a:rPr lang="en-US" altLang="en-US" sz="3200" i="1" dirty="0">
                <a:solidFill>
                  <a:srgbClr val="000000"/>
                </a:solidFill>
              </a:rPr>
              <a:t>any</a:t>
            </a:r>
            <a:r>
              <a:rPr lang="en-US" altLang="en-US" sz="3200" dirty="0">
                <a:solidFill>
                  <a:srgbClr val="000000"/>
                </a:solidFill>
              </a:rPr>
              <a:t> location in the container.</a:t>
            </a:r>
          </a:p>
          <a:p>
            <a:pPr eaLnBrk="1" hangingPunct="1">
              <a:lnSpc>
                <a:spcPct val="80000"/>
              </a:lnSpc>
            </a:pPr>
            <a:r>
              <a:rPr lang="en-US" altLang="en-US" sz="3200" dirty="0">
                <a:solidFill>
                  <a:srgbClr val="FF0000"/>
                </a:solidFill>
              </a:rPr>
              <a:t>If most of the insertions and deletions occur at the ends of the container, the </a:t>
            </a:r>
            <a:r>
              <a:rPr lang="en-US" altLang="en-US" sz="3200" dirty="0" err="1">
                <a:solidFill>
                  <a:srgbClr val="FF0000"/>
                </a:solidFill>
                <a:latin typeface="Consolas" panose="020B0609020204030204" pitchFamily="49" charset="0"/>
              </a:rPr>
              <a:t>deque</a:t>
            </a:r>
            <a:r>
              <a:rPr lang="en-US" altLang="en-US" sz="3200" dirty="0">
                <a:solidFill>
                  <a:srgbClr val="FF0000"/>
                </a:solidFill>
              </a:rPr>
              <a:t> data structure (Section 15.5.3) provides a more efficient implementation.</a:t>
            </a:r>
          </a:p>
          <a:p>
            <a:pPr eaLnBrk="1" hangingPunct="1">
              <a:lnSpc>
                <a:spcPct val="80000"/>
              </a:lnSpc>
            </a:pPr>
            <a:r>
              <a:rPr lang="en-US" altLang="en-US" sz="3200" dirty="0">
                <a:solidFill>
                  <a:srgbClr val="000000"/>
                </a:solidFill>
              </a:rPr>
              <a:t>Class template </a:t>
            </a:r>
            <a:r>
              <a:rPr lang="en-US" altLang="en-US" sz="3200" dirty="0">
                <a:solidFill>
                  <a:srgbClr val="000000"/>
                </a:solidFill>
                <a:latin typeface="Consolas" panose="020B0609020204030204" pitchFamily="49" charset="0"/>
              </a:rPr>
              <a:t>list</a:t>
            </a:r>
            <a:r>
              <a:rPr lang="en-US" altLang="en-US" sz="3200" dirty="0">
                <a:solidFill>
                  <a:srgbClr val="000000"/>
                </a:solidFill>
              </a:rPr>
              <a:t> is implemented as a </a:t>
            </a:r>
            <a:r>
              <a:rPr lang="en-US" altLang="en-US" sz="3200" i="1" dirty="0">
                <a:solidFill>
                  <a:srgbClr val="000000"/>
                </a:solidFill>
              </a:rPr>
              <a:t>doubly linked list</a:t>
            </a:r>
            <a:r>
              <a:rPr lang="en-US" altLang="en-US" sz="3200" dirty="0">
                <a:solidFill>
                  <a:srgbClr val="000000"/>
                </a:solidFill>
              </a:rPr>
              <a:t>—every node in the </a:t>
            </a:r>
            <a:r>
              <a:rPr lang="en-US" altLang="en-US" sz="3200" dirty="0">
                <a:solidFill>
                  <a:srgbClr val="000000"/>
                </a:solidFill>
                <a:latin typeface="Consolas" panose="020B0609020204030204" pitchFamily="49" charset="0"/>
              </a:rPr>
              <a:t>list</a:t>
            </a:r>
            <a:r>
              <a:rPr lang="en-US" altLang="en-US" sz="3200" dirty="0">
                <a:solidFill>
                  <a:srgbClr val="000000"/>
                </a:solidFill>
              </a:rPr>
              <a:t> contains a pointer to the previous node in the </a:t>
            </a:r>
            <a:r>
              <a:rPr lang="en-US" altLang="en-US" sz="3200" dirty="0">
                <a:solidFill>
                  <a:srgbClr val="000000"/>
                </a:solidFill>
                <a:latin typeface="Consolas" panose="020B0609020204030204" pitchFamily="49" charset="0"/>
              </a:rPr>
              <a:t>list</a:t>
            </a:r>
            <a:r>
              <a:rPr lang="en-US" altLang="en-US" sz="3200" dirty="0">
                <a:solidFill>
                  <a:srgbClr val="000000"/>
                </a:solidFill>
              </a:rPr>
              <a:t> and to the next node in the </a:t>
            </a:r>
            <a:r>
              <a:rPr lang="en-US" altLang="en-US" sz="3200" dirty="0">
                <a:solidFill>
                  <a:srgbClr val="000000"/>
                </a:solidFill>
                <a:latin typeface="Consolas" panose="020B0609020204030204" pitchFamily="49" charset="0"/>
              </a:rPr>
              <a:t>list</a:t>
            </a:r>
            <a:r>
              <a:rPr lang="en-US" altLang="en-US" sz="3200" dirty="0">
                <a:solidFill>
                  <a:srgbClr val="000000"/>
                </a:solidFill>
              </a:rPr>
              <a:t>.</a:t>
            </a:r>
          </a:p>
          <a:p>
            <a:pPr eaLnBrk="1" hangingPunct="1">
              <a:lnSpc>
                <a:spcPct val="80000"/>
              </a:lnSpc>
            </a:pPr>
            <a:r>
              <a:rPr lang="en-US" altLang="en-US" sz="3200" dirty="0">
                <a:solidFill>
                  <a:srgbClr val="000000"/>
                </a:solidFill>
              </a:rPr>
              <a:t>This enables class template </a:t>
            </a:r>
            <a:r>
              <a:rPr lang="en-US" altLang="en-US" sz="3200" dirty="0">
                <a:solidFill>
                  <a:srgbClr val="000000"/>
                </a:solidFill>
                <a:latin typeface="Consolas" panose="020B0609020204030204" pitchFamily="49" charset="0"/>
              </a:rPr>
              <a:t>list</a:t>
            </a:r>
            <a:r>
              <a:rPr lang="en-US" altLang="en-US" sz="3200" dirty="0">
                <a:solidFill>
                  <a:srgbClr val="000000"/>
                </a:solidFill>
              </a:rPr>
              <a:t> to support </a:t>
            </a:r>
            <a:r>
              <a:rPr lang="en-US" altLang="en-US" sz="3200" i="1" dirty="0">
                <a:solidFill>
                  <a:srgbClr val="000000"/>
                </a:solidFill>
              </a:rPr>
              <a:t>bidirectional iterators </a:t>
            </a:r>
            <a:r>
              <a:rPr lang="en-US" altLang="en-US" sz="3200" dirty="0">
                <a:solidFill>
                  <a:srgbClr val="000000"/>
                </a:solidFill>
              </a:rPr>
              <a:t>that allow the container to be traversed both forward and backward.</a:t>
            </a:r>
          </a:p>
        </p:txBody>
      </p:sp>
      <p:sp>
        <p:nvSpPr>
          <p:cNvPr id="13107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7849888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a:solidFill>
                  <a:srgbClr val="59D9B3"/>
                </a:solidFill>
                <a:latin typeface="Arial"/>
              </a:rPr>
              <a:t>15.5.2 </a:t>
            </a:r>
            <a:r>
              <a:rPr lang="fr-FR" dirty="0">
                <a:solidFill>
                  <a:srgbClr val="33B38C"/>
                </a:solidFill>
                <a:latin typeface="Consolas" panose="020B0609020204030204" pitchFamily="49" charset="0"/>
              </a:rPr>
              <a:t>list</a:t>
            </a:r>
            <a:r>
              <a:rPr lang="fr-FR" dirty="0">
                <a:solidFill>
                  <a:srgbClr val="33B38C"/>
                </a:solidFill>
                <a:latin typeface="Arial" panose="020B0604020202020204" pitchFamily="34" charset="0"/>
              </a:rPr>
              <a:t> Sequence Container (Cont.)</a:t>
            </a:r>
          </a:p>
        </p:txBody>
      </p:sp>
      <p:sp>
        <p:nvSpPr>
          <p:cNvPr id="114691" name="Text Placeholder 2"/>
          <p:cNvSpPr>
            <a:spLocks noGrp="1"/>
          </p:cNvSpPr>
          <p:nvPr>
            <p:ph type="body" idx="1"/>
          </p:nvPr>
        </p:nvSpPr>
        <p:spPr/>
        <p:txBody>
          <a:bodyPr/>
          <a:lstStyle/>
          <a:p>
            <a:pPr eaLnBrk="1" hangingPunct="1">
              <a:lnSpc>
                <a:spcPct val="90000"/>
              </a:lnSpc>
            </a:pPr>
            <a:r>
              <a:rPr lang="en-US" altLang="en-US" sz="3200" dirty="0">
                <a:solidFill>
                  <a:srgbClr val="000000"/>
                </a:solidFill>
              </a:rPr>
              <a:t>Any algorithm that requires </a:t>
            </a:r>
            <a:r>
              <a:rPr lang="en-US" altLang="en-US" sz="3200" i="1" dirty="0">
                <a:solidFill>
                  <a:srgbClr val="000000"/>
                </a:solidFill>
              </a:rPr>
              <a:t>input</a:t>
            </a:r>
            <a:r>
              <a:rPr lang="en-US" altLang="en-US" sz="3200" dirty="0">
                <a:solidFill>
                  <a:srgbClr val="000000"/>
                </a:solidFill>
              </a:rPr>
              <a:t>, </a:t>
            </a:r>
            <a:r>
              <a:rPr lang="en-US" altLang="en-US" sz="3200" i="1" dirty="0">
                <a:solidFill>
                  <a:srgbClr val="000000"/>
                </a:solidFill>
              </a:rPr>
              <a:t>output</a:t>
            </a:r>
            <a:r>
              <a:rPr lang="en-US" altLang="en-US" sz="3200" dirty="0">
                <a:solidFill>
                  <a:srgbClr val="000000"/>
                </a:solidFill>
              </a:rPr>
              <a:t>, </a:t>
            </a:r>
            <a:r>
              <a:rPr lang="en-US" altLang="en-US" sz="3200" i="1" dirty="0">
                <a:solidFill>
                  <a:srgbClr val="000000"/>
                </a:solidFill>
              </a:rPr>
              <a:t>forward</a:t>
            </a:r>
            <a:r>
              <a:rPr lang="en-US" altLang="en-US" sz="3200" dirty="0">
                <a:solidFill>
                  <a:srgbClr val="000000"/>
                </a:solidFill>
              </a:rPr>
              <a:t> or </a:t>
            </a:r>
            <a:r>
              <a:rPr lang="en-US" altLang="en-US" sz="3200" i="1" dirty="0">
                <a:solidFill>
                  <a:srgbClr val="000000"/>
                </a:solidFill>
              </a:rPr>
              <a:t>bidirectional iterators </a:t>
            </a:r>
            <a:r>
              <a:rPr lang="en-US" altLang="en-US" sz="3200" dirty="0">
                <a:solidFill>
                  <a:srgbClr val="000000"/>
                </a:solidFill>
              </a:rPr>
              <a:t>can operate on a </a:t>
            </a:r>
            <a:r>
              <a:rPr lang="en-US" altLang="en-US" sz="3200" dirty="0">
                <a:solidFill>
                  <a:srgbClr val="000000"/>
                </a:solidFill>
                <a:latin typeface="Consolas" panose="020B0609020204030204" pitchFamily="49" charset="0"/>
              </a:rPr>
              <a:t>list</a:t>
            </a:r>
            <a:r>
              <a:rPr lang="en-US" altLang="en-US" sz="3200" dirty="0">
                <a:solidFill>
                  <a:srgbClr val="000000"/>
                </a:solidFill>
              </a:rPr>
              <a:t>.</a:t>
            </a:r>
          </a:p>
          <a:p>
            <a:pPr eaLnBrk="1" hangingPunct="1">
              <a:lnSpc>
                <a:spcPct val="90000"/>
              </a:lnSpc>
            </a:pPr>
            <a:r>
              <a:rPr lang="en-US" altLang="en-US" sz="3200" dirty="0">
                <a:solidFill>
                  <a:srgbClr val="000000"/>
                </a:solidFill>
              </a:rPr>
              <a:t>Many </a:t>
            </a:r>
            <a:r>
              <a:rPr lang="en-US" altLang="en-US" sz="3200" dirty="0">
                <a:solidFill>
                  <a:srgbClr val="000000"/>
                </a:solidFill>
                <a:latin typeface="Consolas" panose="020B0609020204030204" pitchFamily="49" charset="0"/>
              </a:rPr>
              <a:t>list</a:t>
            </a:r>
            <a:r>
              <a:rPr lang="en-US" altLang="en-US" sz="3200" dirty="0">
                <a:solidFill>
                  <a:srgbClr val="000000"/>
                </a:solidFill>
              </a:rPr>
              <a:t> member functions manipulate the elements of the container as an ordered set of elements.</a:t>
            </a:r>
          </a:p>
        </p:txBody>
      </p:sp>
      <p:sp>
        <p:nvSpPr>
          <p:cNvPr id="13210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9841853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a:solidFill>
                  <a:srgbClr val="59D9B3"/>
                </a:solidFill>
                <a:latin typeface="Arial"/>
              </a:rPr>
              <a:t>15.5.2 </a:t>
            </a:r>
            <a:r>
              <a:rPr lang="fr-FR" dirty="0">
                <a:solidFill>
                  <a:srgbClr val="33B38C"/>
                </a:solidFill>
                <a:latin typeface="Consolas" panose="020B0609020204030204" pitchFamily="49" charset="0"/>
              </a:rPr>
              <a:t>list</a:t>
            </a:r>
            <a:r>
              <a:rPr lang="fr-FR" dirty="0">
                <a:solidFill>
                  <a:srgbClr val="33B38C"/>
                </a:solidFill>
                <a:latin typeface="Arial" panose="020B0604020202020204" pitchFamily="34" charset="0"/>
              </a:rPr>
              <a:t> Sequence Container (Cont.)</a:t>
            </a:r>
          </a:p>
        </p:txBody>
      </p:sp>
      <p:sp>
        <p:nvSpPr>
          <p:cNvPr id="110595" name="Text Placeholder 2"/>
          <p:cNvSpPr>
            <a:spLocks noGrp="1"/>
          </p:cNvSpPr>
          <p:nvPr>
            <p:ph type="body" idx="1"/>
          </p:nvPr>
        </p:nvSpPr>
        <p:spPr/>
        <p:txBody>
          <a:bodyPr/>
          <a:lstStyle/>
          <a:p>
            <a:pPr marL="109537" indent="0">
              <a:lnSpc>
                <a:spcPct val="90000"/>
              </a:lnSpc>
              <a:buNone/>
              <a:defRPr/>
            </a:pPr>
            <a:r>
              <a:rPr lang="en-US" sz="3200" b="1" i="1" dirty="0">
                <a:solidFill>
                  <a:srgbClr val="000000"/>
                </a:solidFill>
              </a:rPr>
              <a:t>C++11: </a:t>
            </a:r>
            <a:r>
              <a:rPr lang="en-US" sz="3200" b="1" i="1" dirty="0">
                <a:solidFill>
                  <a:srgbClr val="000000"/>
                </a:solidFill>
                <a:latin typeface="Consolas" panose="020B0609020204030204" pitchFamily="49" charset="0"/>
              </a:rPr>
              <a:t>forward_list</a:t>
            </a:r>
            <a:r>
              <a:rPr lang="en-US" sz="3200" b="1" i="1" dirty="0">
                <a:solidFill>
                  <a:srgbClr val="000000"/>
                </a:solidFill>
              </a:rPr>
              <a:t> Container</a:t>
            </a:r>
          </a:p>
          <a:p>
            <a:pPr eaLnBrk="1" hangingPunct="1">
              <a:lnSpc>
                <a:spcPct val="90000"/>
              </a:lnSpc>
              <a:defRPr/>
            </a:pPr>
            <a:r>
              <a:rPr lang="en-US" sz="3200" dirty="0">
                <a:solidFill>
                  <a:srgbClr val="000000"/>
                </a:solidFill>
              </a:rPr>
              <a:t>C++11’s </a:t>
            </a:r>
            <a:r>
              <a:rPr lang="en-US" sz="3200" dirty="0" err="1">
                <a:solidFill>
                  <a:srgbClr val="000000"/>
                </a:solidFill>
                <a:latin typeface="Consolas" panose="020B0609020204030204" pitchFamily="49" charset="0"/>
              </a:rPr>
              <a:t>forward_list</a:t>
            </a:r>
            <a:r>
              <a:rPr lang="en-US" sz="3200" dirty="0">
                <a:solidFill>
                  <a:srgbClr val="000000"/>
                </a:solidFill>
              </a:rPr>
              <a:t> sequence container (header </a:t>
            </a:r>
            <a:r>
              <a:rPr lang="en-US" sz="3200" dirty="0">
                <a:solidFill>
                  <a:srgbClr val="000000"/>
                </a:solidFill>
                <a:latin typeface="Consolas" panose="020B0609020204030204" pitchFamily="49" charset="0"/>
              </a:rPr>
              <a:t>&lt;forward_list&gt;</a:t>
            </a:r>
            <a:r>
              <a:rPr lang="en-US" sz="3200" dirty="0">
                <a:solidFill>
                  <a:srgbClr val="000000"/>
                </a:solidFill>
              </a:rPr>
              <a:t>), which is implemented as a </a:t>
            </a:r>
            <a:r>
              <a:rPr lang="en-US" sz="3200" i="1" dirty="0">
                <a:solidFill>
                  <a:srgbClr val="000000"/>
                </a:solidFill>
              </a:rPr>
              <a:t>singly linked list</a:t>
            </a:r>
            <a:r>
              <a:rPr lang="en-US" sz="3200" dirty="0">
                <a:solidFill>
                  <a:srgbClr val="000000"/>
                </a:solidFill>
              </a:rPr>
              <a:t>—every node in the list contains a pointer to the next node in the list. </a:t>
            </a:r>
          </a:p>
          <a:p>
            <a:pPr eaLnBrk="1" hangingPunct="1">
              <a:lnSpc>
                <a:spcPct val="90000"/>
              </a:lnSpc>
              <a:defRPr/>
            </a:pPr>
            <a:r>
              <a:rPr lang="en-US" sz="3200" dirty="0">
                <a:solidFill>
                  <a:srgbClr val="000000"/>
                </a:solidFill>
              </a:rPr>
              <a:t>This enables class template list to support </a:t>
            </a:r>
            <a:r>
              <a:rPr lang="en-US" sz="3200" i="1" dirty="0">
                <a:solidFill>
                  <a:srgbClr val="000000"/>
                </a:solidFill>
              </a:rPr>
              <a:t>f</a:t>
            </a:r>
            <a:r>
              <a:rPr lang="en-US" sz="3200" i="1" dirty="0">
                <a:solidFill>
                  <a:srgbClr val="FF0000"/>
                </a:solidFill>
              </a:rPr>
              <a:t>orward</a:t>
            </a:r>
            <a:r>
              <a:rPr lang="en-US" sz="3200" i="1" dirty="0">
                <a:solidFill>
                  <a:srgbClr val="000000"/>
                </a:solidFill>
              </a:rPr>
              <a:t> iterators</a:t>
            </a:r>
            <a:r>
              <a:rPr lang="en-US" sz="3200" dirty="0">
                <a:solidFill>
                  <a:srgbClr val="000000"/>
                </a:solidFill>
              </a:rPr>
              <a:t> that allow the container to be traversed in the forward direction. </a:t>
            </a:r>
          </a:p>
          <a:p>
            <a:pPr eaLnBrk="1" hangingPunct="1">
              <a:lnSpc>
                <a:spcPct val="90000"/>
              </a:lnSpc>
              <a:defRPr/>
            </a:pPr>
            <a:r>
              <a:rPr lang="en-US" sz="3200" dirty="0">
                <a:solidFill>
                  <a:srgbClr val="000000"/>
                </a:solidFill>
              </a:rPr>
              <a:t>Any algorithm that requires </a:t>
            </a:r>
            <a:r>
              <a:rPr lang="en-US" sz="3200" i="1" dirty="0">
                <a:solidFill>
                  <a:srgbClr val="000000"/>
                </a:solidFill>
              </a:rPr>
              <a:t>input</a:t>
            </a:r>
            <a:r>
              <a:rPr lang="en-US" sz="3200" dirty="0">
                <a:solidFill>
                  <a:srgbClr val="000000"/>
                </a:solidFill>
              </a:rPr>
              <a:t>, </a:t>
            </a:r>
            <a:r>
              <a:rPr lang="en-US" sz="3200" i="1" dirty="0">
                <a:solidFill>
                  <a:srgbClr val="000000"/>
                </a:solidFill>
              </a:rPr>
              <a:t>output</a:t>
            </a:r>
            <a:r>
              <a:rPr lang="en-US" sz="3200" dirty="0">
                <a:solidFill>
                  <a:srgbClr val="000000"/>
                </a:solidFill>
              </a:rPr>
              <a:t> or </a:t>
            </a:r>
            <a:r>
              <a:rPr lang="en-US" sz="3200" i="1" dirty="0">
                <a:solidFill>
                  <a:srgbClr val="000000"/>
                </a:solidFill>
              </a:rPr>
              <a:t>forward iterators</a:t>
            </a:r>
            <a:r>
              <a:rPr lang="en-US" sz="3200" dirty="0">
                <a:solidFill>
                  <a:srgbClr val="000000"/>
                </a:solidFill>
              </a:rPr>
              <a:t> can operate on a </a:t>
            </a:r>
            <a:r>
              <a:rPr lang="en-US" sz="3200" dirty="0">
                <a:solidFill>
                  <a:srgbClr val="000000"/>
                </a:solidFill>
                <a:latin typeface="Consolas" panose="020B0609020204030204" pitchFamily="49" charset="0"/>
              </a:rPr>
              <a:t>forward_list</a:t>
            </a:r>
            <a:r>
              <a:rPr lang="en-US" sz="3200" dirty="0">
                <a:solidFill>
                  <a:srgbClr val="000000"/>
                </a:solidFill>
              </a:rPr>
              <a:t>. </a:t>
            </a:r>
          </a:p>
        </p:txBody>
      </p:sp>
      <p:sp>
        <p:nvSpPr>
          <p:cNvPr id="13210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7645259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a:solidFill>
                  <a:srgbClr val="59D9B3"/>
                </a:solidFill>
                <a:latin typeface="Arial"/>
              </a:rPr>
              <a:t>15.5.2 </a:t>
            </a:r>
            <a:r>
              <a:rPr lang="fr-FR" dirty="0">
                <a:solidFill>
                  <a:srgbClr val="33B38C"/>
                </a:solidFill>
                <a:latin typeface="Consolas" panose="020B0609020204030204" pitchFamily="49" charset="0"/>
              </a:rPr>
              <a:t>list</a:t>
            </a:r>
            <a:r>
              <a:rPr lang="fr-FR" dirty="0">
                <a:solidFill>
                  <a:srgbClr val="33B38C"/>
                </a:solidFill>
                <a:latin typeface="Arial" panose="020B0604020202020204" pitchFamily="34" charset="0"/>
              </a:rPr>
              <a:t> Sequence Container (Cont.)</a:t>
            </a:r>
          </a:p>
        </p:txBody>
      </p:sp>
      <p:sp>
        <p:nvSpPr>
          <p:cNvPr id="110595" name="Text Placeholder 2"/>
          <p:cNvSpPr>
            <a:spLocks noGrp="1"/>
          </p:cNvSpPr>
          <p:nvPr>
            <p:ph type="body" idx="1"/>
          </p:nvPr>
        </p:nvSpPr>
        <p:spPr/>
        <p:txBody>
          <a:bodyPr/>
          <a:lstStyle/>
          <a:p>
            <a:pPr marL="109537" indent="0">
              <a:lnSpc>
                <a:spcPct val="90000"/>
              </a:lnSpc>
              <a:buNone/>
              <a:defRPr/>
            </a:pPr>
            <a:r>
              <a:rPr lang="en-US" sz="3200" b="1" i="1" dirty="0">
                <a:solidFill>
                  <a:srgbClr val="000000"/>
                </a:solidFill>
                <a:latin typeface="Consolas" panose="020B0609020204030204" pitchFamily="49" charset="0"/>
              </a:rPr>
              <a:t>list</a:t>
            </a:r>
            <a:r>
              <a:rPr lang="en-US" sz="3200" b="1" i="1" dirty="0">
                <a:solidFill>
                  <a:srgbClr val="000000"/>
                </a:solidFill>
              </a:rPr>
              <a:t> Member Functions</a:t>
            </a:r>
          </a:p>
          <a:p>
            <a:pPr eaLnBrk="1" hangingPunct="1">
              <a:lnSpc>
                <a:spcPct val="90000"/>
              </a:lnSpc>
              <a:defRPr/>
            </a:pPr>
            <a:r>
              <a:rPr lang="en-US" sz="3200" dirty="0">
                <a:solidFill>
                  <a:srgbClr val="000000"/>
                </a:solidFill>
              </a:rPr>
              <a:t>In addition to the member functions in Fig. 15.2 and the common member functions of all </a:t>
            </a:r>
            <a:r>
              <a:rPr lang="en-US" sz="3200" i="1" dirty="0">
                <a:solidFill>
                  <a:srgbClr val="000000"/>
                </a:solidFill>
              </a:rPr>
              <a:t>sequence containers </a:t>
            </a:r>
            <a:r>
              <a:rPr lang="en-US" sz="3200" dirty="0">
                <a:solidFill>
                  <a:srgbClr val="000000"/>
                </a:solidFill>
              </a:rPr>
              <a:t>discussed in Section 15.5, class template </a:t>
            </a:r>
            <a:r>
              <a:rPr lang="en-US" sz="3200" dirty="0">
                <a:solidFill>
                  <a:srgbClr val="000000"/>
                </a:solidFill>
                <a:latin typeface="Consolas" panose="020B0609020204030204" pitchFamily="49" charset="0"/>
              </a:rPr>
              <a:t>list</a:t>
            </a:r>
            <a:r>
              <a:rPr lang="en-US" sz="3200" dirty="0">
                <a:solidFill>
                  <a:srgbClr val="000000"/>
                </a:solidFill>
              </a:rPr>
              <a:t> provides nine other member functions—including </a:t>
            </a:r>
            <a:r>
              <a:rPr lang="en-US" sz="3200" dirty="0">
                <a:solidFill>
                  <a:srgbClr val="000000"/>
                </a:solidFill>
                <a:latin typeface="Consolas" panose="020B0609020204030204" pitchFamily="49" charset="0"/>
              </a:rPr>
              <a:t>splice</a:t>
            </a:r>
            <a:r>
              <a:rPr lang="en-US" sz="3200" dirty="0">
                <a:solidFill>
                  <a:srgbClr val="000000"/>
                </a:solidFill>
              </a:rPr>
              <a:t>, </a:t>
            </a:r>
            <a:r>
              <a:rPr lang="en-US" sz="3200" dirty="0">
                <a:solidFill>
                  <a:srgbClr val="000000"/>
                </a:solidFill>
                <a:latin typeface="Consolas" panose="020B0609020204030204" pitchFamily="49" charset="0"/>
              </a:rPr>
              <a:t>push_front</a:t>
            </a:r>
            <a:r>
              <a:rPr lang="en-US" sz="3200" dirty="0">
                <a:solidFill>
                  <a:srgbClr val="000000"/>
                </a:solidFill>
              </a:rPr>
              <a:t>, </a:t>
            </a:r>
            <a:r>
              <a:rPr lang="en-US" sz="3200" dirty="0">
                <a:solidFill>
                  <a:srgbClr val="000000"/>
                </a:solidFill>
                <a:latin typeface="Consolas" panose="020B0609020204030204" pitchFamily="49" charset="0"/>
              </a:rPr>
              <a:t>pop_front</a:t>
            </a:r>
            <a:r>
              <a:rPr lang="en-US" sz="3200" dirty="0">
                <a:solidFill>
                  <a:srgbClr val="000000"/>
                </a:solidFill>
              </a:rPr>
              <a:t>, </a:t>
            </a:r>
            <a:r>
              <a:rPr lang="en-US" sz="3200" dirty="0">
                <a:solidFill>
                  <a:srgbClr val="000000"/>
                </a:solidFill>
                <a:latin typeface="Consolas" panose="020B0609020204030204" pitchFamily="49" charset="0"/>
              </a:rPr>
              <a:t>remove</a:t>
            </a:r>
            <a:r>
              <a:rPr lang="en-US" sz="3200" dirty="0">
                <a:solidFill>
                  <a:srgbClr val="000000"/>
                </a:solidFill>
              </a:rPr>
              <a:t>, </a:t>
            </a:r>
            <a:r>
              <a:rPr lang="en-US" sz="3200" dirty="0">
                <a:solidFill>
                  <a:srgbClr val="000000"/>
                </a:solidFill>
                <a:latin typeface="Consolas" panose="020B0609020204030204" pitchFamily="49" charset="0"/>
              </a:rPr>
              <a:t>remove_if</a:t>
            </a:r>
            <a:r>
              <a:rPr lang="en-US" sz="3200" dirty="0">
                <a:solidFill>
                  <a:srgbClr val="000000"/>
                </a:solidFill>
              </a:rPr>
              <a:t>, </a:t>
            </a:r>
            <a:r>
              <a:rPr lang="en-US" sz="3200" dirty="0">
                <a:solidFill>
                  <a:srgbClr val="000000"/>
                </a:solidFill>
                <a:latin typeface="Consolas" panose="020B0609020204030204" pitchFamily="49" charset="0"/>
              </a:rPr>
              <a:t>unique</a:t>
            </a:r>
            <a:r>
              <a:rPr lang="en-US" sz="3200" dirty="0">
                <a:solidFill>
                  <a:srgbClr val="000000"/>
                </a:solidFill>
              </a:rPr>
              <a:t>, </a:t>
            </a:r>
            <a:r>
              <a:rPr lang="en-US" sz="3200" dirty="0">
                <a:solidFill>
                  <a:srgbClr val="000000"/>
                </a:solidFill>
                <a:latin typeface="Consolas" panose="020B0609020204030204" pitchFamily="49" charset="0"/>
              </a:rPr>
              <a:t>merge</a:t>
            </a:r>
            <a:r>
              <a:rPr lang="en-US" sz="3200" dirty="0">
                <a:solidFill>
                  <a:srgbClr val="000000"/>
                </a:solidFill>
              </a:rPr>
              <a:t>, </a:t>
            </a:r>
            <a:r>
              <a:rPr lang="en-US" sz="3200" dirty="0">
                <a:solidFill>
                  <a:srgbClr val="000000"/>
                </a:solidFill>
                <a:latin typeface="Consolas" panose="020B0609020204030204" pitchFamily="49" charset="0"/>
              </a:rPr>
              <a:t>reverse</a:t>
            </a:r>
            <a:r>
              <a:rPr lang="en-US" sz="3200" dirty="0">
                <a:solidFill>
                  <a:srgbClr val="000000"/>
                </a:solidFill>
              </a:rPr>
              <a:t> and </a:t>
            </a:r>
            <a:r>
              <a:rPr lang="en-US" sz="3200" dirty="0">
                <a:solidFill>
                  <a:srgbClr val="000000"/>
                </a:solidFill>
                <a:latin typeface="Consolas" panose="020B0609020204030204" pitchFamily="49" charset="0"/>
              </a:rPr>
              <a:t>sort</a:t>
            </a:r>
            <a:r>
              <a:rPr lang="en-US" sz="3200" dirty="0">
                <a:solidFill>
                  <a:srgbClr val="000000"/>
                </a:solidFill>
              </a:rPr>
              <a:t>.</a:t>
            </a:r>
          </a:p>
        </p:txBody>
      </p:sp>
      <p:sp>
        <p:nvSpPr>
          <p:cNvPr id="13210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8936476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a:solidFill>
                  <a:srgbClr val="59D9B3"/>
                </a:solidFill>
                <a:latin typeface="Arial"/>
              </a:rPr>
              <a:t>15.5.2 </a:t>
            </a:r>
            <a:r>
              <a:rPr lang="fr-FR" dirty="0">
                <a:solidFill>
                  <a:srgbClr val="33B38C"/>
                </a:solidFill>
                <a:latin typeface="Consolas" panose="020B0609020204030204" pitchFamily="49" charset="0"/>
              </a:rPr>
              <a:t>list</a:t>
            </a:r>
            <a:r>
              <a:rPr lang="fr-FR" dirty="0">
                <a:solidFill>
                  <a:srgbClr val="33B38C"/>
                </a:solidFill>
                <a:latin typeface="Arial" panose="020B0604020202020204" pitchFamily="34" charset="0"/>
              </a:rPr>
              <a:t> Sequence Container (Cont.)</a:t>
            </a:r>
          </a:p>
        </p:txBody>
      </p:sp>
      <p:sp>
        <p:nvSpPr>
          <p:cNvPr id="117763" name="Text Placeholder 2"/>
          <p:cNvSpPr>
            <a:spLocks noGrp="1"/>
          </p:cNvSpPr>
          <p:nvPr>
            <p:ph type="body" idx="1"/>
          </p:nvPr>
        </p:nvSpPr>
        <p:spPr/>
        <p:txBody>
          <a:bodyPr/>
          <a:lstStyle/>
          <a:p>
            <a:pPr eaLnBrk="1" hangingPunct="1"/>
            <a:r>
              <a:rPr lang="en-US" altLang="en-US" sz="3200" dirty="0">
                <a:solidFill>
                  <a:srgbClr val="000000"/>
                </a:solidFill>
              </a:rPr>
              <a:t>Several of these member functions are </a:t>
            </a:r>
            <a:r>
              <a:rPr lang="en-US" altLang="en-US" sz="3200" dirty="0">
                <a:solidFill>
                  <a:srgbClr val="000000"/>
                </a:solidFill>
                <a:latin typeface="Consolas" panose="020B0609020204030204" pitchFamily="49" charset="0"/>
              </a:rPr>
              <a:t>list</a:t>
            </a:r>
            <a:r>
              <a:rPr lang="en-US" altLang="en-US" sz="3200" dirty="0">
                <a:solidFill>
                  <a:srgbClr val="000000"/>
                </a:solidFill>
              </a:rPr>
              <a:t>-optimized implementations of Standard Library algorithms presented in Chapter 16.</a:t>
            </a:r>
          </a:p>
          <a:p>
            <a:pPr eaLnBrk="1" hangingPunct="1"/>
            <a:r>
              <a:rPr lang="en-US" altLang="en-US" sz="3200" dirty="0">
                <a:solidFill>
                  <a:srgbClr val="000000"/>
                </a:solidFill>
              </a:rPr>
              <a:t>Both </a:t>
            </a:r>
            <a:r>
              <a:rPr lang="en-US" altLang="en-US" sz="3200" dirty="0" err="1">
                <a:solidFill>
                  <a:srgbClr val="000000"/>
                </a:solidFill>
                <a:latin typeface="Consolas" panose="020B0609020204030204" pitchFamily="49" charset="0"/>
              </a:rPr>
              <a:t>push_front</a:t>
            </a:r>
            <a:r>
              <a:rPr lang="en-US" altLang="en-US" sz="3200" dirty="0">
                <a:solidFill>
                  <a:srgbClr val="000000"/>
                </a:solidFill>
              </a:rPr>
              <a:t> and </a:t>
            </a:r>
            <a:r>
              <a:rPr lang="en-US" altLang="en-US" sz="3200" dirty="0" err="1">
                <a:solidFill>
                  <a:srgbClr val="000000"/>
                </a:solidFill>
                <a:latin typeface="Consolas" panose="020B0609020204030204" pitchFamily="49" charset="0"/>
              </a:rPr>
              <a:t>pop_front</a:t>
            </a:r>
            <a:r>
              <a:rPr lang="en-US" altLang="en-US" sz="3200" dirty="0">
                <a:solidFill>
                  <a:srgbClr val="000000"/>
                </a:solidFill>
              </a:rPr>
              <a:t> are also supported by </a:t>
            </a:r>
            <a:r>
              <a:rPr lang="en-US" altLang="en-US" sz="3200" dirty="0" err="1">
                <a:solidFill>
                  <a:srgbClr val="000000"/>
                </a:solidFill>
                <a:latin typeface="Consolas" panose="020B0609020204030204" pitchFamily="49" charset="0"/>
              </a:rPr>
              <a:t>forward_list</a:t>
            </a:r>
            <a:r>
              <a:rPr lang="en-US" altLang="en-US" sz="3200" dirty="0">
                <a:solidFill>
                  <a:srgbClr val="000000"/>
                </a:solidFill>
              </a:rPr>
              <a:t> and </a:t>
            </a:r>
            <a:r>
              <a:rPr lang="en-US" altLang="en-US" sz="3200" dirty="0" err="1">
                <a:solidFill>
                  <a:srgbClr val="000000"/>
                </a:solidFill>
                <a:latin typeface="Consolas" panose="020B0609020204030204" pitchFamily="49" charset="0"/>
              </a:rPr>
              <a:t>deque</a:t>
            </a:r>
            <a:r>
              <a:rPr lang="en-US" altLang="en-US" sz="3200" dirty="0">
                <a:solidFill>
                  <a:srgbClr val="000000"/>
                </a:solidFill>
              </a:rPr>
              <a:t>. </a:t>
            </a:r>
          </a:p>
          <a:p>
            <a:pPr eaLnBrk="1" hangingPunct="1"/>
            <a:r>
              <a:rPr lang="en-US" altLang="en-US" sz="3200" dirty="0">
                <a:solidFill>
                  <a:srgbClr val="000000"/>
                </a:solidFill>
              </a:rPr>
              <a:t>Figure 15.13 demonstrates several features of class </a:t>
            </a:r>
            <a:r>
              <a:rPr lang="en-US" altLang="en-US" sz="3200" dirty="0">
                <a:solidFill>
                  <a:srgbClr val="000000"/>
                </a:solidFill>
                <a:latin typeface="Consolas" panose="020B0609020204030204" pitchFamily="49" charset="0"/>
              </a:rPr>
              <a:t>list</a:t>
            </a:r>
            <a:r>
              <a:rPr lang="en-US" altLang="en-US" sz="3200" dirty="0">
                <a:solidFill>
                  <a:srgbClr val="000000"/>
                </a:solidFill>
              </a:rPr>
              <a:t>.</a:t>
            </a:r>
          </a:p>
          <a:p>
            <a:pPr eaLnBrk="1" hangingPunct="1"/>
            <a:r>
              <a:rPr lang="en-US" altLang="en-US" sz="3200" dirty="0">
                <a:solidFill>
                  <a:srgbClr val="000000"/>
                </a:solidFill>
              </a:rPr>
              <a:t>Remember that many of the functions presented in Figs. 15.10–15.11 can be used with class </a:t>
            </a:r>
            <a:r>
              <a:rPr lang="en-US" altLang="en-US" sz="3200" dirty="0">
                <a:solidFill>
                  <a:srgbClr val="000000"/>
                </a:solidFill>
                <a:latin typeface="Consolas" panose="020B0609020204030204" pitchFamily="49" charset="0"/>
              </a:rPr>
              <a:t>list</a:t>
            </a:r>
            <a:r>
              <a:rPr lang="en-US" altLang="en-US" sz="3200" dirty="0">
                <a:solidFill>
                  <a:srgbClr val="000000"/>
                </a:solidFill>
              </a:rPr>
              <a:t>, so we focus on the new features in this example’s discussion.</a:t>
            </a:r>
          </a:p>
        </p:txBody>
      </p:sp>
      <p:sp>
        <p:nvSpPr>
          <p:cNvPr id="13926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6462433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4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27943503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4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62441123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4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7562724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4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5489062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5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777053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0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98663"/>
            <a:ext cx="12192000" cy="2860675"/>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83486316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5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1125" y="0"/>
            <a:ext cx="1196975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89694192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a:solidFill>
                  <a:srgbClr val="59D9B3"/>
                </a:solidFill>
                <a:latin typeface="Arial"/>
              </a:rPr>
              <a:t>15.5.2 </a:t>
            </a:r>
            <a:r>
              <a:rPr lang="fr-FR" dirty="0">
                <a:solidFill>
                  <a:srgbClr val="33B38C"/>
                </a:solidFill>
                <a:latin typeface="Consolas" panose="020B0609020204030204" pitchFamily="49" charset="0"/>
              </a:rPr>
              <a:t>list</a:t>
            </a:r>
            <a:r>
              <a:rPr lang="fr-FR" dirty="0">
                <a:solidFill>
                  <a:srgbClr val="33B38C"/>
                </a:solidFill>
                <a:latin typeface="Arial" panose="020B0604020202020204" pitchFamily="34" charset="0"/>
              </a:rPr>
              <a:t> Sequence Container (Cont.)</a:t>
            </a:r>
          </a:p>
        </p:txBody>
      </p:sp>
      <p:sp>
        <p:nvSpPr>
          <p:cNvPr id="118787" name="Text Placeholder 2"/>
          <p:cNvSpPr>
            <a:spLocks noGrp="1"/>
          </p:cNvSpPr>
          <p:nvPr>
            <p:ph type="body" idx="1"/>
          </p:nvPr>
        </p:nvSpPr>
        <p:spPr>
          <a:xfrm>
            <a:off x="609600" y="1265238"/>
            <a:ext cx="10972800" cy="4525962"/>
          </a:xfrm>
        </p:spPr>
        <p:txBody>
          <a:bodyPr/>
          <a:lstStyle/>
          <a:p>
            <a:pPr marL="109537" indent="0">
              <a:lnSpc>
                <a:spcPct val="90000"/>
              </a:lnSpc>
              <a:buNone/>
              <a:defRPr/>
            </a:pPr>
            <a:r>
              <a:rPr lang="en-US" sz="2800" b="1" i="1" dirty="0">
                <a:solidFill>
                  <a:srgbClr val="000000"/>
                </a:solidFill>
              </a:rPr>
              <a:t>Creating </a:t>
            </a:r>
            <a:r>
              <a:rPr lang="en-US" sz="2800" b="1" i="1" dirty="0">
                <a:solidFill>
                  <a:srgbClr val="000000"/>
                </a:solidFill>
                <a:latin typeface="Consolas" panose="020B0609020204030204" pitchFamily="49" charset="0"/>
              </a:rPr>
              <a:t>list</a:t>
            </a:r>
            <a:r>
              <a:rPr lang="en-US" sz="2800" b="1" i="1" dirty="0">
                <a:solidFill>
                  <a:srgbClr val="000000"/>
                </a:solidFill>
              </a:rPr>
              <a:t> Objects</a:t>
            </a:r>
          </a:p>
          <a:p>
            <a:pPr eaLnBrk="1" hangingPunct="1">
              <a:lnSpc>
                <a:spcPct val="90000"/>
              </a:lnSpc>
              <a:defRPr/>
            </a:pPr>
            <a:r>
              <a:rPr lang="en-US" sz="2800" dirty="0">
                <a:solidFill>
                  <a:srgbClr val="000000"/>
                </a:solidFill>
              </a:rPr>
              <a:t>Lines 14–15 instantiate two </a:t>
            </a:r>
            <a:r>
              <a:rPr lang="en-US" sz="2800" dirty="0">
                <a:solidFill>
                  <a:srgbClr val="000000"/>
                </a:solidFill>
                <a:latin typeface="Consolas" panose="020B0609020204030204" pitchFamily="49" charset="0"/>
              </a:rPr>
              <a:t>list</a:t>
            </a:r>
            <a:r>
              <a:rPr lang="en-US" sz="2800" dirty="0">
                <a:solidFill>
                  <a:srgbClr val="000000"/>
                </a:solidFill>
              </a:rPr>
              <a:t> objects capable of storing </a:t>
            </a:r>
            <a:r>
              <a:rPr lang="en-US" sz="2800" dirty="0">
                <a:solidFill>
                  <a:srgbClr val="000000"/>
                </a:solidFill>
                <a:latin typeface="Consolas" panose="020B0609020204030204" pitchFamily="49" charset="0"/>
              </a:rPr>
              <a:t>int</a:t>
            </a:r>
            <a:r>
              <a:rPr lang="en-US" sz="2800" dirty="0">
                <a:solidFill>
                  <a:srgbClr val="000000"/>
                </a:solidFill>
              </a:rPr>
              <a:t>s.</a:t>
            </a:r>
          </a:p>
          <a:p>
            <a:pPr eaLnBrk="1" hangingPunct="1">
              <a:lnSpc>
                <a:spcPct val="90000"/>
              </a:lnSpc>
              <a:defRPr/>
            </a:pPr>
            <a:r>
              <a:rPr lang="en-US" sz="2800" dirty="0">
                <a:solidFill>
                  <a:srgbClr val="000000"/>
                </a:solidFill>
              </a:rPr>
              <a:t>Lines 18–19 use function </a:t>
            </a:r>
            <a:r>
              <a:rPr lang="en-US" sz="2800" dirty="0">
                <a:solidFill>
                  <a:srgbClr val="0000FF"/>
                </a:solidFill>
              </a:rPr>
              <a:t>push_front</a:t>
            </a:r>
            <a:r>
              <a:rPr lang="en-US" sz="2800" dirty="0">
                <a:solidFill>
                  <a:srgbClr val="000000"/>
                </a:solidFill>
              </a:rPr>
              <a:t> to insert integers at the beginning of </a:t>
            </a:r>
            <a:r>
              <a:rPr lang="en-US" sz="2800" dirty="0">
                <a:solidFill>
                  <a:srgbClr val="000000"/>
                </a:solidFill>
                <a:latin typeface="Consolas" panose="020B0609020204030204" pitchFamily="49" charset="0"/>
              </a:rPr>
              <a:t>values</a:t>
            </a:r>
            <a:r>
              <a:rPr lang="en-US" sz="2800" dirty="0">
                <a:solidFill>
                  <a:srgbClr val="000000"/>
                </a:solidFill>
              </a:rPr>
              <a:t>.</a:t>
            </a:r>
          </a:p>
          <a:p>
            <a:pPr eaLnBrk="1" hangingPunct="1">
              <a:lnSpc>
                <a:spcPct val="90000"/>
              </a:lnSpc>
              <a:defRPr/>
            </a:pPr>
            <a:r>
              <a:rPr lang="en-US" sz="2800" dirty="0">
                <a:solidFill>
                  <a:srgbClr val="000000"/>
                </a:solidFill>
              </a:rPr>
              <a:t>Function </a:t>
            </a:r>
            <a:r>
              <a:rPr lang="en-US" sz="2800" dirty="0">
                <a:solidFill>
                  <a:srgbClr val="000000"/>
                </a:solidFill>
                <a:latin typeface="Consolas" panose="020B0609020204030204" pitchFamily="49" charset="0"/>
              </a:rPr>
              <a:t>push_front</a:t>
            </a:r>
            <a:r>
              <a:rPr lang="en-US" sz="2800" dirty="0">
                <a:solidFill>
                  <a:srgbClr val="000000"/>
                </a:solidFill>
              </a:rPr>
              <a:t> is specific to classes </a:t>
            </a:r>
            <a:r>
              <a:rPr lang="en-US" sz="2800" dirty="0">
                <a:solidFill>
                  <a:srgbClr val="000000"/>
                </a:solidFill>
                <a:latin typeface="Consolas" panose="020B0609020204030204" pitchFamily="49" charset="0"/>
              </a:rPr>
              <a:t>forward_list</a:t>
            </a:r>
            <a:r>
              <a:rPr lang="en-US" sz="2800" dirty="0">
                <a:solidFill>
                  <a:srgbClr val="000000"/>
                </a:solidFill>
              </a:rPr>
              <a:t>, </a:t>
            </a:r>
            <a:r>
              <a:rPr lang="en-US" sz="2800" dirty="0">
                <a:solidFill>
                  <a:srgbClr val="000000"/>
                </a:solidFill>
                <a:latin typeface="Consolas" panose="020B0609020204030204" pitchFamily="49" charset="0"/>
              </a:rPr>
              <a:t>list</a:t>
            </a:r>
            <a:r>
              <a:rPr lang="en-US" sz="2800" dirty="0">
                <a:solidFill>
                  <a:srgbClr val="000000"/>
                </a:solidFill>
              </a:rPr>
              <a:t> and </a:t>
            </a:r>
            <a:r>
              <a:rPr lang="en-US" sz="2800" dirty="0">
                <a:solidFill>
                  <a:srgbClr val="000000"/>
                </a:solidFill>
                <a:latin typeface="Consolas" panose="020B0609020204030204" pitchFamily="49" charset="0"/>
              </a:rPr>
              <a:t>deque</a:t>
            </a:r>
            <a:r>
              <a:rPr lang="en-US" sz="2800" dirty="0">
                <a:solidFill>
                  <a:srgbClr val="000000"/>
                </a:solidFill>
              </a:rPr>
              <a:t>.</a:t>
            </a:r>
          </a:p>
          <a:p>
            <a:pPr eaLnBrk="1" hangingPunct="1">
              <a:lnSpc>
                <a:spcPct val="90000"/>
              </a:lnSpc>
              <a:defRPr/>
            </a:pPr>
            <a:r>
              <a:rPr lang="en-US" sz="2800" dirty="0">
                <a:solidFill>
                  <a:srgbClr val="000000"/>
                </a:solidFill>
              </a:rPr>
              <a:t>Lines 20–21 use function </a:t>
            </a:r>
            <a:r>
              <a:rPr lang="en-US" sz="2800" dirty="0">
                <a:solidFill>
                  <a:srgbClr val="000000"/>
                </a:solidFill>
                <a:latin typeface="Consolas" panose="020B0609020204030204" pitchFamily="49" charset="0"/>
              </a:rPr>
              <a:t>push_back</a:t>
            </a:r>
            <a:r>
              <a:rPr lang="en-US" sz="2800" dirty="0">
                <a:solidFill>
                  <a:srgbClr val="000000"/>
                </a:solidFill>
              </a:rPr>
              <a:t> to insert integers at the end of </a:t>
            </a:r>
            <a:r>
              <a:rPr lang="en-US" sz="2800" dirty="0">
                <a:solidFill>
                  <a:srgbClr val="000000"/>
                </a:solidFill>
                <a:latin typeface="Consolas" panose="020B0609020204030204" pitchFamily="49" charset="0"/>
              </a:rPr>
              <a:t>values</a:t>
            </a:r>
            <a:r>
              <a:rPr lang="en-US" sz="2800" dirty="0">
                <a:solidFill>
                  <a:srgbClr val="000000"/>
                </a:solidFill>
              </a:rPr>
              <a:t>.</a:t>
            </a:r>
          </a:p>
          <a:p>
            <a:pPr eaLnBrk="1" hangingPunct="1">
              <a:lnSpc>
                <a:spcPct val="90000"/>
              </a:lnSpc>
              <a:defRPr/>
            </a:pPr>
            <a:r>
              <a:rPr lang="en-US" sz="2800" i="1" dirty="0">
                <a:solidFill>
                  <a:srgbClr val="000000"/>
                </a:solidFill>
              </a:rPr>
              <a:t>Function </a:t>
            </a:r>
            <a:r>
              <a:rPr lang="en-US" sz="2800" i="1" dirty="0">
                <a:solidFill>
                  <a:srgbClr val="000000"/>
                </a:solidFill>
                <a:latin typeface="Consolas" panose="020B0609020204030204" pitchFamily="49" charset="0"/>
              </a:rPr>
              <a:t>push_back</a:t>
            </a:r>
            <a:r>
              <a:rPr lang="en-US" sz="2800" i="1" dirty="0">
                <a:solidFill>
                  <a:srgbClr val="000000"/>
                </a:solidFill>
              </a:rPr>
              <a:t> is common to all sequence containers</a:t>
            </a:r>
            <a:r>
              <a:rPr lang="en-US" sz="2800" dirty="0">
                <a:solidFill>
                  <a:srgbClr val="000000"/>
                </a:solidFill>
              </a:rPr>
              <a:t>, except </a:t>
            </a:r>
            <a:r>
              <a:rPr lang="en-US" sz="2800" dirty="0">
                <a:solidFill>
                  <a:srgbClr val="000000"/>
                </a:solidFill>
                <a:latin typeface="Consolas" panose="020B0609020204030204" pitchFamily="49" charset="0"/>
              </a:rPr>
              <a:t>array</a:t>
            </a:r>
            <a:r>
              <a:rPr lang="en-US" sz="2800" dirty="0">
                <a:solidFill>
                  <a:srgbClr val="000000"/>
                </a:solidFill>
              </a:rPr>
              <a:t> and </a:t>
            </a:r>
            <a:r>
              <a:rPr lang="en-US" sz="2800" dirty="0">
                <a:solidFill>
                  <a:srgbClr val="000000"/>
                </a:solidFill>
                <a:latin typeface="Consolas" panose="020B0609020204030204" pitchFamily="49" charset="0"/>
              </a:rPr>
              <a:t>forward_list</a:t>
            </a:r>
            <a:r>
              <a:rPr lang="en-US" sz="2800" dirty="0">
                <a:solidFill>
                  <a:srgbClr val="000000"/>
                </a:solidFill>
              </a:rPr>
              <a:t>.</a:t>
            </a:r>
          </a:p>
        </p:txBody>
      </p:sp>
      <p:sp>
        <p:nvSpPr>
          <p:cNvPr id="14029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8284958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a:solidFill>
                  <a:srgbClr val="59D9B3"/>
                </a:solidFill>
                <a:latin typeface="Arial"/>
              </a:rPr>
              <a:t>15.5.2 </a:t>
            </a:r>
            <a:r>
              <a:rPr lang="fr-FR" dirty="0">
                <a:solidFill>
                  <a:srgbClr val="33B38C"/>
                </a:solidFill>
                <a:latin typeface="Consolas" panose="020B0609020204030204" pitchFamily="49" charset="0"/>
              </a:rPr>
              <a:t>list</a:t>
            </a:r>
            <a:r>
              <a:rPr lang="fr-FR" dirty="0">
                <a:solidFill>
                  <a:srgbClr val="33B38C"/>
                </a:solidFill>
                <a:latin typeface="Arial" panose="020B0604020202020204" pitchFamily="34" charset="0"/>
              </a:rPr>
              <a:t> Sequence Container (Cont.)</a:t>
            </a:r>
          </a:p>
        </p:txBody>
      </p:sp>
      <p:sp>
        <p:nvSpPr>
          <p:cNvPr id="119811" name="Text Placeholder 2"/>
          <p:cNvSpPr>
            <a:spLocks noGrp="1"/>
          </p:cNvSpPr>
          <p:nvPr>
            <p:ph type="body" idx="1"/>
          </p:nvPr>
        </p:nvSpPr>
        <p:spPr>
          <a:xfrm>
            <a:off x="609599" y="1219201"/>
            <a:ext cx="10919883" cy="4525963"/>
          </a:xfrm>
        </p:spPr>
        <p:txBody>
          <a:bodyPr/>
          <a:lstStyle/>
          <a:p>
            <a:pPr marL="109537" indent="0">
              <a:buNone/>
              <a:defRPr/>
            </a:pPr>
            <a:r>
              <a:rPr lang="en-US" sz="2800" b="1" i="1" dirty="0">
                <a:solidFill>
                  <a:srgbClr val="000000"/>
                </a:solidFill>
                <a:latin typeface="Consolas" panose="020B0609020204030204" pitchFamily="49" charset="0"/>
              </a:rPr>
              <a:t>list</a:t>
            </a:r>
            <a:r>
              <a:rPr lang="en-US" sz="2800" b="1" i="1" dirty="0">
                <a:solidFill>
                  <a:srgbClr val="000000"/>
                </a:solidFill>
              </a:rPr>
              <a:t> Member Function </a:t>
            </a:r>
            <a:r>
              <a:rPr lang="en-US" sz="2800" b="1" i="1" dirty="0">
                <a:solidFill>
                  <a:srgbClr val="000000"/>
                </a:solidFill>
                <a:latin typeface="Consolas" panose="020B0609020204030204" pitchFamily="49" charset="0"/>
              </a:rPr>
              <a:t>sort</a:t>
            </a:r>
          </a:p>
          <a:p>
            <a:pPr eaLnBrk="1" hangingPunct="1">
              <a:defRPr/>
            </a:pPr>
            <a:r>
              <a:rPr lang="en-US" sz="2800" dirty="0">
                <a:solidFill>
                  <a:srgbClr val="000000"/>
                </a:solidFill>
              </a:rPr>
              <a:t>Line 26 uses </a:t>
            </a:r>
            <a:r>
              <a:rPr lang="en-US" sz="2800" dirty="0">
                <a:solidFill>
                  <a:srgbClr val="000000"/>
                </a:solidFill>
                <a:latin typeface="Consolas" panose="020B0609020204030204" pitchFamily="49" charset="0"/>
              </a:rPr>
              <a:t>list</a:t>
            </a:r>
            <a:r>
              <a:rPr lang="en-US" sz="2800" dirty="0">
                <a:solidFill>
                  <a:srgbClr val="000000"/>
                </a:solidFill>
              </a:rPr>
              <a:t> member function </a:t>
            </a:r>
            <a:r>
              <a:rPr lang="en-US" sz="2800" dirty="0">
                <a:solidFill>
                  <a:srgbClr val="0000FF"/>
                </a:solidFill>
              </a:rPr>
              <a:t>sort</a:t>
            </a:r>
            <a:r>
              <a:rPr lang="en-US" sz="2800" dirty="0">
                <a:solidFill>
                  <a:srgbClr val="000000"/>
                </a:solidFill>
              </a:rPr>
              <a:t> to arrange the elements in the </a:t>
            </a:r>
            <a:r>
              <a:rPr lang="en-US" sz="2800" dirty="0">
                <a:solidFill>
                  <a:srgbClr val="000000"/>
                </a:solidFill>
                <a:latin typeface="Consolas" panose="020B0609020204030204" pitchFamily="49" charset="0"/>
              </a:rPr>
              <a:t>list</a:t>
            </a:r>
            <a:r>
              <a:rPr lang="en-US" sz="2800" dirty="0">
                <a:solidFill>
                  <a:srgbClr val="000000"/>
                </a:solidFill>
              </a:rPr>
              <a:t> in </a:t>
            </a:r>
            <a:r>
              <a:rPr lang="en-US" sz="2800" i="1" dirty="0">
                <a:solidFill>
                  <a:srgbClr val="000000"/>
                </a:solidFill>
              </a:rPr>
              <a:t>ascending order</a:t>
            </a:r>
            <a:r>
              <a:rPr lang="en-US" sz="2800" dirty="0">
                <a:solidFill>
                  <a:srgbClr val="000000"/>
                </a:solidFill>
              </a:rPr>
              <a:t>.</a:t>
            </a:r>
          </a:p>
          <a:p>
            <a:pPr eaLnBrk="1" hangingPunct="1">
              <a:defRPr/>
            </a:pPr>
            <a:r>
              <a:rPr lang="en-US" sz="2800" dirty="0">
                <a:solidFill>
                  <a:srgbClr val="000000"/>
                </a:solidFill>
              </a:rPr>
              <a:t>A second version of function </a:t>
            </a:r>
            <a:r>
              <a:rPr lang="en-US" sz="2800" dirty="0">
                <a:solidFill>
                  <a:srgbClr val="000000"/>
                </a:solidFill>
                <a:latin typeface="Consolas" panose="020B0609020204030204" pitchFamily="49" charset="0"/>
              </a:rPr>
              <a:t>sort</a:t>
            </a:r>
            <a:r>
              <a:rPr lang="en-US" sz="2800" dirty="0">
                <a:solidFill>
                  <a:srgbClr val="000000"/>
                </a:solidFill>
              </a:rPr>
              <a:t> allows you to supply a </a:t>
            </a:r>
            <a:r>
              <a:rPr lang="en-US" sz="2800" i="1" dirty="0">
                <a:solidFill>
                  <a:srgbClr val="000000"/>
                </a:solidFill>
              </a:rPr>
              <a:t>binary predicate function </a:t>
            </a:r>
            <a:r>
              <a:rPr lang="en-US" sz="2800" dirty="0">
                <a:solidFill>
                  <a:srgbClr val="000000"/>
                </a:solidFill>
              </a:rPr>
              <a:t>that takes two arguments (values in the list), performs a comparison and returns a </a:t>
            </a:r>
            <a:r>
              <a:rPr lang="en-US" sz="2800" dirty="0">
                <a:solidFill>
                  <a:srgbClr val="000000"/>
                </a:solidFill>
                <a:latin typeface="Consolas" panose="020B0609020204030204" pitchFamily="49" charset="0"/>
              </a:rPr>
              <a:t>bool</a:t>
            </a:r>
            <a:r>
              <a:rPr lang="en-US" sz="2800" dirty="0">
                <a:solidFill>
                  <a:srgbClr val="000000"/>
                </a:solidFill>
              </a:rPr>
              <a:t> value indicating whether the first argument should come before the second in the sorted contents.</a:t>
            </a:r>
          </a:p>
          <a:p>
            <a:pPr eaLnBrk="1" hangingPunct="1">
              <a:defRPr/>
            </a:pPr>
            <a:r>
              <a:rPr lang="en-US" sz="2800" dirty="0">
                <a:solidFill>
                  <a:srgbClr val="000000"/>
                </a:solidFill>
              </a:rPr>
              <a:t>This function determines the order in which the elements of the </a:t>
            </a:r>
            <a:r>
              <a:rPr lang="en-US" sz="2800" dirty="0">
                <a:solidFill>
                  <a:srgbClr val="000000"/>
                </a:solidFill>
                <a:latin typeface="Consolas" panose="020B0609020204030204" pitchFamily="49" charset="0"/>
              </a:rPr>
              <a:t>list</a:t>
            </a:r>
            <a:r>
              <a:rPr lang="en-US" sz="2800" dirty="0">
                <a:solidFill>
                  <a:srgbClr val="000000"/>
                </a:solidFill>
              </a:rPr>
              <a:t> are sorted.</a:t>
            </a:r>
          </a:p>
        </p:txBody>
      </p:sp>
      <p:sp>
        <p:nvSpPr>
          <p:cNvPr id="14131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14079948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a:solidFill>
                  <a:srgbClr val="59D9B3"/>
                </a:solidFill>
                <a:latin typeface="Arial"/>
              </a:rPr>
              <a:t>15.5.2 </a:t>
            </a:r>
            <a:r>
              <a:rPr lang="fr-FR" dirty="0">
                <a:solidFill>
                  <a:srgbClr val="33B38C"/>
                </a:solidFill>
                <a:latin typeface="Consolas" panose="020B0609020204030204" pitchFamily="49" charset="0"/>
              </a:rPr>
              <a:t>list</a:t>
            </a:r>
            <a:r>
              <a:rPr lang="fr-FR" dirty="0">
                <a:solidFill>
                  <a:srgbClr val="33B38C"/>
                </a:solidFill>
                <a:latin typeface="Arial" panose="020B0604020202020204" pitchFamily="34" charset="0"/>
              </a:rPr>
              <a:t> Sequence Container (Cont.)</a:t>
            </a:r>
          </a:p>
        </p:txBody>
      </p:sp>
      <p:sp>
        <p:nvSpPr>
          <p:cNvPr id="126979" name="Text Placeholder 2"/>
          <p:cNvSpPr>
            <a:spLocks noGrp="1"/>
          </p:cNvSpPr>
          <p:nvPr>
            <p:ph type="body" idx="1"/>
          </p:nvPr>
        </p:nvSpPr>
        <p:spPr>
          <a:xfrm>
            <a:off x="609599" y="1219201"/>
            <a:ext cx="10773103" cy="4525963"/>
          </a:xfrm>
        </p:spPr>
        <p:txBody>
          <a:bodyPr/>
          <a:lstStyle/>
          <a:p>
            <a:pPr eaLnBrk="1" hangingPunct="1"/>
            <a:r>
              <a:rPr lang="en-US" altLang="en-US" sz="3200" dirty="0">
                <a:solidFill>
                  <a:srgbClr val="000000"/>
                </a:solidFill>
              </a:rPr>
              <a:t>This version could be particularly useful for a </a:t>
            </a:r>
            <a:r>
              <a:rPr lang="en-US" altLang="en-US" sz="3200" dirty="0">
                <a:solidFill>
                  <a:srgbClr val="000000"/>
                </a:solidFill>
                <a:latin typeface="Consolas" panose="020B0609020204030204" pitchFamily="49" charset="0"/>
              </a:rPr>
              <a:t>list</a:t>
            </a:r>
            <a:r>
              <a:rPr lang="en-US" altLang="en-US" sz="3200" dirty="0">
                <a:solidFill>
                  <a:srgbClr val="000000"/>
                </a:solidFill>
              </a:rPr>
              <a:t> that stores pointers rather than values.</a:t>
            </a:r>
          </a:p>
          <a:p>
            <a:pPr eaLnBrk="1" hangingPunct="1"/>
            <a:r>
              <a:rPr lang="en-US" altLang="en-US" sz="3200" dirty="0">
                <a:solidFill>
                  <a:srgbClr val="000000"/>
                </a:solidFill>
              </a:rPr>
              <a:t>[</a:t>
            </a:r>
            <a:r>
              <a:rPr lang="en-US" altLang="en-US" sz="3200" i="1" dirty="0">
                <a:solidFill>
                  <a:srgbClr val="000000"/>
                </a:solidFill>
              </a:rPr>
              <a:t>Note: We demonstrate a unary predicate function in Fig. 16.3.</a:t>
            </a:r>
            <a:r>
              <a:rPr lang="en-US" altLang="en-US" sz="3200" dirty="0">
                <a:solidFill>
                  <a:srgbClr val="000000"/>
                </a:solidFill>
              </a:rPr>
              <a:t>]</a:t>
            </a:r>
          </a:p>
          <a:p>
            <a:pPr eaLnBrk="1" hangingPunct="1"/>
            <a:r>
              <a:rPr lang="en-US" altLang="en-US" sz="3200" dirty="0">
                <a:solidFill>
                  <a:srgbClr val="000000"/>
                </a:solidFill>
              </a:rPr>
              <a:t>A unary predicate function takes a single argument, performs a comparison using that argument and returns a </a:t>
            </a:r>
            <a:r>
              <a:rPr lang="en-US" altLang="en-US" sz="3200" dirty="0">
                <a:solidFill>
                  <a:srgbClr val="000000"/>
                </a:solidFill>
                <a:latin typeface="Consolas" panose="020B0609020204030204" pitchFamily="49" charset="0"/>
              </a:rPr>
              <a:t>bool</a:t>
            </a:r>
            <a:r>
              <a:rPr lang="en-US" altLang="en-US" sz="3200" dirty="0">
                <a:solidFill>
                  <a:srgbClr val="000000"/>
                </a:solidFill>
              </a:rPr>
              <a:t> value indicating the result.]</a:t>
            </a:r>
          </a:p>
          <a:p>
            <a:pPr eaLnBrk="1" hangingPunct="1"/>
            <a:endParaRPr lang="en-US" altLang="en-US" sz="3200" dirty="0">
              <a:solidFill>
                <a:srgbClr val="000000"/>
              </a:solidFill>
            </a:endParaRPr>
          </a:p>
        </p:txBody>
      </p:sp>
      <p:sp>
        <p:nvSpPr>
          <p:cNvPr id="14131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174276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a:solidFill>
                  <a:srgbClr val="59D9B3"/>
                </a:solidFill>
                <a:latin typeface="Arial"/>
              </a:rPr>
              <a:t>15.5.2 </a:t>
            </a:r>
            <a:r>
              <a:rPr lang="fr-FR" dirty="0">
                <a:solidFill>
                  <a:srgbClr val="33B38C"/>
                </a:solidFill>
                <a:latin typeface="Consolas" panose="020B0609020204030204" pitchFamily="49" charset="0"/>
              </a:rPr>
              <a:t>list</a:t>
            </a:r>
            <a:r>
              <a:rPr lang="fr-FR" dirty="0">
                <a:solidFill>
                  <a:srgbClr val="33B38C"/>
                </a:solidFill>
                <a:latin typeface="Arial" panose="020B0604020202020204" pitchFamily="34" charset="0"/>
              </a:rPr>
              <a:t> Sequence Container (Cont.)</a:t>
            </a:r>
          </a:p>
        </p:txBody>
      </p:sp>
      <p:sp>
        <p:nvSpPr>
          <p:cNvPr id="120835" name="Text Placeholder 2"/>
          <p:cNvSpPr>
            <a:spLocks noGrp="1"/>
          </p:cNvSpPr>
          <p:nvPr>
            <p:ph type="body" idx="1"/>
          </p:nvPr>
        </p:nvSpPr>
        <p:spPr/>
        <p:txBody>
          <a:bodyPr/>
          <a:lstStyle/>
          <a:p>
            <a:pPr marL="109537" indent="0">
              <a:buNone/>
              <a:defRPr/>
            </a:pPr>
            <a:r>
              <a:rPr lang="en-US" sz="3200" b="1" i="1" dirty="0">
                <a:solidFill>
                  <a:srgbClr val="000000"/>
                </a:solidFill>
                <a:latin typeface="Consolas" panose="020B0609020204030204" pitchFamily="49" charset="0"/>
              </a:rPr>
              <a:t>list</a:t>
            </a:r>
            <a:r>
              <a:rPr lang="en-US" sz="3200" b="1" i="1" dirty="0">
                <a:solidFill>
                  <a:srgbClr val="000000"/>
                </a:solidFill>
              </a:rPr>
              <a:t> Member Function </a:t>
            </a:r>
            <a:r>
              <a:rPr lang="en-US" sz="3200" b="1" i="1" dirty="0">
                <a:solidFill>
                  <a:srgbClr val="000000"/>
                </a:solidFill>
                <a:latin typeface="Consolas" panose="020B0609020204030204" pitchFamily="49" charset="0"/>
              </a:rPr>
              <a:t>splice</a:t>
            </a:r>
          </a:p>
          <a:p>
            <a:pPr eaLnBrk="1" hangingPunct="1">
              <a:defRPr/>
            </a:pPr>
            <a:r>
              <a:rPr lang="en-US" sz="3200" dirty="0">
                <a:solidFill>
                  <a:srgbClr val="000000"/>
                </a:solidFill>
              </a:rPr>
              <a:t>Line 27 uses </a:t>
            </a:r>
            <a:r>
              <a:rPr lang="en-US" sz="3200" dirty="0">
                <a:solidFill>
                  <a:srgbClr val="000000"/>
                </a:solidFill>
                <a:latin typeface="Consolas" panose="020B0609020204030204" pitchFamily="49" charset="0"/>
              </a:rPr>
              <a:t>list</a:t>
            </a:r>
            <a:r>
              <a:rPr lang="en-US" sz="3200" dirty="0">
                <a:solidFill>
                  <a:srgbClr val="000000"/>
                </a:solidFill>
              </a:rPr>
              <a:t> function </a:t>
            </a:r>
            <a:r>
              <a:rPr lang="en-US" sz="3200" dirty="0">
                <a:solidFill>
                  <a:srgbClr val="0000FF"/>
                </a:solidFill>
              </a:rPr>
              <a:t>splice</a:t>
            </a:r>
            <a:r>
              <a:rPr lang="en-US" sz="3200" dirty="0">
                <a:solidFill>
                  <a:srgbClr val="000000"/>
                </a:solidFill>
              </a:rPr>
              <a:t> to remove the elements in </a:t>
            </a:r>
            <a:r>
              <a:rPr lang="en-US" sz="3200" dirty="0">
                <a:solidFill>
                  <a:srgbClr val="000000"/>
                </a:solidFill>
                <a:latin typeface="Consolas" panose="020B0609020204030204" pitchFamily="49" charset="0"/>
              </a:rPr>
              <a:t>otherValues</a:t>
            </a:r>
            <a:r>
              <a:rPr lang="en-US" sz="3200" dirty="0">
                <a:solidFill>
                  <a:srgbClr val="000000"/>
                </a:solidFill>
              </a:rPr>
              <a:t> and insert them into </a:t>
            </a:r>
            <a:r>
              <a:rPr lang="en-US" sz="3200" dirty="0">
                <a:solidFill>
                  <a:srgbClr val="000000"/>
                </a:solidFill>
                <a:latin typeface="Consolas" panose="020B0609020204030204" pitchFamily="49" charset="0"/>
              </a:rPr>
              <a:t>values</a:t>
            </a:r>
            <a:r>
              <a:rPr lang="en-US" sz="3200" dirty="0">
                <a:solidFill>
                  <a:srgbClr val="000000"/>
                </a:solidFill>
              </a:rPr>
              <a:t> before the iterator position specified as the first argument.</a:t>
            </a:r>
          </a:p>
          <a:p>
            <a:pPr eaLnBrk="1" hangingPunct="1">
              <a:defRPr/>
            </a:pPr>
            <a:r>
              <a:rPr lang="en-US" sz="3200" dirty="0">
                <a:solidFill>
                  <a:srgbClr val="000000"/>
                </a:solidFill>
              </a:rPr>
              <a:t>There are two other versions of this function.</a:t>
            </a:r>
          </a:p>
          <a:p>
            <a:pPr eaLnBrk="1" hangingPunct="1">
              <a:defRPr/>
            </a:pPr>
            <a:r>
              <a:rPr lang="en-US" sz="3200" dirty="0">
                <a:solidFill>
                  <a:srgbClr val="000000"/>
                </a:solidFill>
              </a:rPr>
              <a:t>Function </a:t>
            </a:r>
            <a:r>
              <a:rPr lang="en-US" sz="3200" dirty="0">
                <a:solidFill>
                  <a:srgbClr val="000000"/>
                </a:solidFill>
                <a:latin typeface="Consolas" panose="020B0609020204030204" pitchFamily="49" charset="0"/>
              </a:rPr>
              <a:t>splice</a:t>
            </a:r>
            <a:r>
              <a:rPr lang="en-US" sz="3200" dirty="0">
                <a:solidFill>
                  <a:srgbClr val="000000"/>
                </a:solidFill>
              </a:rPr>
              <a:t> with three arguments allows one element to be removed from the container specified as the second argument from the location specified by the iterator in the third argument.</a:t>
            </a:r>
          </a:p>
        </p:txBody>
      </p:sp>
      <p:sp>
        <p:nvSpPr>
          <p:cNvPr id="1423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8872721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a:solidFill>
                  <a:srgbClr val="59D9B3"/>
                </a:solidFill>
                <a:latin typeface="Arial"/>
              </a:rPr>
              <a:t>15.5.2 </a:t>
            </a:r>
            <a:r>
              <a:rPr lang="fr-FR" dirty="0">
                <a:solidFill>
                  <a:srgbClr val="33B38C"/>
                </a:solidFill>
                <a:latin typeface="Consolas" panose="020B0609020204030204" pitchFamily="49" charset="0"/>
              </a:rPr>
              <a:t>list</a:t>
            </a:r>
            <a:r>
              <a:rPr lang="fr-FR" dirty="0">
                <a:solidFill>
                  <a:srgbClr val="33B38C"/>
                </a:solidFill>
                <a:latin typeface="Arial" panose="020B0604020202020204" pitchFamily="34" charset="0"/>
              </a:rPr>
              <a:t> Sequence Container (Cont.)</a:t>
            </a:r>
          </a:p>
        </p:txBody>
      </p:sp>
      <p:sp>
        <p:nvSpPr>
          <p:cNvPr id="129027" name="Text Placeholder 2"/>
          <p:cNvSpPr>
            <a:spLocks noGrp="1"/>
          </p:cNvSpPr>
          <p:nvPr>
            <p:ph type="body" idx="1"/>
          </p:nvPr>
        </p:nvSpPr>
        <p:spPr/>
        <p:txBody>
          <a:bodyPr/>
          <a:lstStyle/>
          <a:p>
            <a:pPr eaLnBrk="1" hangingPunct="1">
              <a:lnSpc>
                <a:spcPct val="80000"/>
              </a:lnSpc>
            </a:pPr>
            <a:r>
              <a:rPr lang="en-US" altLang="en-US" sz="3200" dirty="0">
                <a:solidFill>
                  <a:srgbClr val="000000"/>
                </a:solidFill>
              </a:rPr>
              <a:t>Function </a:t>
            </a:r>
            <a:r>
              <a:rPr lang="en-US" altLang="en-US" sz="3200" dirty="0">
                <a:solidFill>
                  <a:srgbClr val="000000"/>
                </a:solidFill>
                <a:latin typeface="Consolas" panose="020B0609020204030204" pitchFamily="49" charset="0"/>
              </a:rPr>
              <a:t>splice</a:t>
            </a:r>
            <a:r>
              <a:rPr lang="en-US" altLang="en-US" sz="3200" dirty="0">
                <a:solidFill>
                  <a:srgbClr val="000000"/>
                </a:solidFill>
              </a:rPr>
              <a:t> with four arguments uses the last two arguments to specify a range of locations that should be removed from the container in the second argument and placed at the location specified in the first argument.</a:t>
            </a:r>
          </a:p>
          <a:p>
            <a:pPr eaLnBrk="1" hangingPunct="1">
              <a:lnSpc>
                <a:spcPct val="80000"/>
              </a:lnSpc>
            </a:pPr>
            <a:r>
              <a:rPr lang="en-US" altLang="en-US" sz="3200" dirty="0">
                <a:solidFill>
                  <a:srgbClr val="000000"/>
                </a:solidFill>
              </a:rPr>
              <a:t>Class template </a:t>
            </a:r>
            <a:r>
              <a:rPr lang="en-US" altLang="en-US" sz="3200" dirty="0" err="1">
                <a:solidFill>
                  <a:srgbClr val="000000"/>
                </a:solidFill>
                <a:latin typeface="Consolas" panose="020B0609020204030204" pitchFamily="49" charset="0"/>
              </a:rPr>
              <a:t>forward_list</a:t>
            </a:r>
            <a:r>
              <a:rPr lang="en-US" altLang="en-US" sz="3200" dirty="0">
                <a:solidFill>
                  <a:srgbClr val="000000"/>
                </a:solidFill>
              </a:rPr>
              <a:t> provides a similar member function named </a:t>
            </a:r>
            <a:r>
              <a:rPr lang="en-US" altLang="en-US" sz="3200" dirty="0" err="1">
                <a:solidFill>
                  <a:srgbClr val="000000"/>
                </a:solidFill>
                <a:latin typeface="Consolas" panose="020B0609020204030204" pitchFamily="49" charset="0"/>
              </a:rPr>
              <a:t>splice_after</a:t>
            </a:r>
            <a:r>
              <a:rPr lang="en-US" altLang="en-US" sz="3200" dirty="0">
                <a:solidFill>
                  <a:srgbClr val="000000"/>
                </a:solidFill>
              </a:rPr>
              <a:t>.</a:t>
            </a:r>
          </a:p>
        </p:txBody>
      </p:sp>
      <p:sp>
        <p:nvSpPr>
          <p:cNvPr id="14336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46752656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a:solidFill>
                  <a:srgbClr val="59D9B3"/>
                </a:solidFill>
                <a:latin typeface="Arial"/>
              </a:rPr>
              <a:t>15.5.2 </a:t>
            </a:r>
            <a:r>
              <a:rPr lang="fr-FR" dirty="0">
                <a:solidFill>
                  <a:srgbClr val="33B38C"/>
                </a:solidFill>
                <a:latin typeface="Consolas" panose="020B0609020204030204" pitchFamily="49" charset="0"/>
              </a:rPr>
              <a:t>list</a:t>
            </a:r>
            <a:r>
              <a:rPr lang="fr-FR" dirty="0">
                <a:solidFill>
                  <a:srgbClr val="33B38C"/>
                </a:solidFill>
                <a:latin typeface="Arial" panose="020B0604020202020204" pitchFamily="34" charset="0"/>
              </a:rPr>
              <a:t> Sequence Container (Cont.)</a:t>
            </a:r>
          </a:p>
        </p:txBody>
      </p:sp>
      <p:sp>
        <p:nvSpPr>
          <p:cNvPr id="121859" name="Text Placeholder 2"/>
          <p:cNvSpPr>
            <a:spLocks noGrp="1"/>
          </p:cNvSpPr>
          <p:nvPr>
            <p:ph type="body" idx="1"/>
          </p:nvPr>
        </p:nvSpPr>
        <p:spPr/>
        <p:txBody>
          <a:bodyPr/>
          <a:lstStyle/>
          <a:p>
            <a:pPr marL="109537" indent="0">
              <a:lnSpc>
                <a:spcPct val="80000"/>
              </a:lnSpc>
              <a:buNone/>
              <a:defRPr/>
            </a:pPr>
            <a:r>
              <a:rPr lang="en-US" sz="2800" b="1" i="1" dirty="0">
                <a:solidFill>
                  <a:srgbClr val="000000"/>
                </a:solidFill>
                <a:latin typeface="Consolas" panose="020B0609020204030204" pitchFamily="49" charset="0"/>
              </a:rPr>
              <a:t>list</a:t>
            </a:r>
            <a:r>
              <a:rPr lang="en-US" sz="2800" b="1" i="1" dirty="0">
                <a:solidFill>
                  <a:srgbClr val="000000"/>
                </a:solidFill>
              </a:rPr>
              <a:t> Member Function </a:t>
            </a:r>
            <a:r>
              <a:rPr lang="en-US" sz="2800" b="1" i="1" dirty="0">
                <a:solidFill>
                  <a:srgbClr val="000000"/>
                </a:solidFill>
                <a:latin typeface="Consolas" panose="020B0609020204030204" pitchFamily="49" charset="0"/>
              </a:rPr>
              <a:t>merge</a:t>
            </a:r>
          </a:p>
          <a:p>
            <a:pPr eaLnBrk="1" hangingPunct="1">
              <a:lnSpc>
                <a:spcPct val="80000"/>
              </a:lnSpc>
              <a:defRPr/>
            </a:pPr>
            <a:r>
              <a:rPr lang="en-US" sz="2800" dirty="0">
                <a:solidFill>
                  <a:srgbClr val="000000"/>
                </a:solidFill>
              </a:rPr>
              <a:t>After inserting more elements in </a:t>
            </a:r>
            <a:r>
              <a:rPr lang="en-US" sz="2800" dirty="0">
                <a:solidFill>
                  <a:srgbClr val="000000"/>
                </a:solidFill>
                <a:latin typeface="Consolas" panose="020B0609020204030204" pitchFamily="49" charset="0"/>
              </a:rPr>
              <a:t>otherValues</a:t>
            </a:r>
            <a:r>
              <a:rPr lang="en-US" sz="2800" dirty="0">
                <a:solidFill>
                  <a:srgbClr val="000000"/>
                </a:solidFill>
              </a:rPr>
              <a:t> and sorting both </a:t>
            </a:r>
            <a:r>
              <a:rPr lang="en-US" sz="2800" dirty="0">
                <a:solidFill>
                  <a:srgbClr val="000000"/>
                </a:solidFill>
                <a:latin typeface="Consolas" panose="020B0609020204030204" pitchFamily="49" charset="0"/>
              </a:rPr>
              <a:t>values</a:t>
            </a:r>
            <a:r>
              <a:rPr lang="en-US" sz="2800" dirty="0">
                <a:solidFill>
                  <a:srgbClr val="000000"/>
                </a:solidFill>
              </a:rPr>
              <a:t> and </a:t>
            </a:r>
            <a:r>
              <a:rPr lang="en-US" sz="2800" dirty="0" err="1">
                <a:solidFill>
                  <a:srgbClr val="000000"/>
                </a:solidFill>
                <a:latin typeface="Consolas" panose="020B0609020204030204" pitchFamily="49" charset="0"/>
              </a:rPr>
              <a:t>otherValues</a:t>
            </a:r>
            <a:r>
              <a:rPr lang="en-US" sz="2800" dirty="0">
                <a:solidFill>
                  <a:srgbClr val="000000"/>
                </a:solidFill>
              </a:rPr>
              <a:t>, line 52 uses </a:t>
            </a:r>
            <a:r>
              <a:rPr lang="en-US" sz="2800" dirty="0">
                <a:solidFill>
                  <a:srgbClr val="000000"/>
                </a:solidFill>
                <a:latin typeface="Consolas" panose="020B0609020204030204" pitchFamily="49" charset="0"/>
              </a:rPr>
              <a:t>list</a:t>
            </a:r>
            <a:r>
              <a:rPr lang="en-US" sz="2800" dirty="0">
                <a:solidFill>
                  <a:srgbClr val="000000"/>
                </a:solidFill>
              </a:rPr>
              <a:t> member function </a:t>
            </a:r>
            <a:r>
              <a:rPr lang="en-US" sz="2800" dirty="0">
                <a:solidFill>
                  <a:srgbClr val="0000FF"/>
                </a:solidFill>
              </a:rPr>
              <a:t>merge</a:t>
            </a:r>
            <a:r>
              <a:rPr lang="en-US" sz="2800" dirty="0">
                <a:solidFill>
                  <a:srgbClr val="000000"/>
                </a:solidFill>
              </a:rPr>
              <a:t> to remove all elements of </a:t>
            </a:r>
            <a:r>
              <a:rPr lang="en-US" sz="2800" dirty="0">
                <a:solidFill>
                  <a:srgbClr val="000000"/>
                </a:solidFill>
                <a:latin typeface="Consolas" panose="020B0609020204030204" pitchFamily="49" charset="0"/>
              </a:rPr>
              <a:t>otherValues</a:t>
            </a:r>
            <a:r>
              <a:rPr lang="en-US" sz="2800" dirty="0">
                <a:solidFill>
                  <a:srgbClr val="000000"/>
                </a:solidFill>
              </a:rPr>
              <a:t> and insert them in sorted order into </a:t>
            </a:r>
            <a:r>
              <a:rPr lang="en-US" sz="2800" dirty="0">
                <a:solidFill>
                  <a:srgbClr val="000000"/>
                </a:solidFill>
                <a:latin typeface="Consolas" panose="020B0609020204030204" pitchFamily="49" charset="0"/>
              </a:rPr>
              <a:t>values</a:t>
            </a:r>
            <a:r>
              <a:rPr lang="en-US" sz="2800" dirty="0">
                <a:solidFill>
                  <a:srgbClr val="000000"/>
                </a:solidFill>
              </a:rPr>
              <a:t>.</a:t>
            </a:r>
          </a:p>
          <a:p>
            <a:pPr eaLnBrk="1" hangingPunct="1">
              <a:lnSpc>
                <a:spcPct val="80000"/>
              </a:lnSpc>
              <a:defRPr/>
            </a:pPr>
            <a:r>
              <a:rPr lang="en-US" sz="2800" dirty="0">
                <a:solidFill>
                  <a:srgbClr val="000000"/>
                </a:solidFill>
              </a:rPr>
              <a:t>Both </a:t>
            </a:r>
            <a:r>
              <a:rPr lang="en-US" sz="2800" dirty="0">
                <a:solidFill>
                  <a:srgbClr val="000000"/>
                </a:solidFill>
                <a:latin typeface="Consolas" panose="020B0609020204030204" pitchFamily="49" charset="0"/>
              </a:rPr>
              <a:t>list</a:t>
            </a:r>
            <a:r>
              <a:rPr lang="en-US" sz="2800" dirty="0">
                <a:solidFill>
                  <a:srgbClr val="000000"/>
                </a:solidFill>
              </a:rPr>
              <a:t>s must be sorted in the same order before this operation is performed.</a:t>
            </a:r>
          </a:p>
          <a:p>
            <a:pPr eaLnBrk="1" hangingPunct="1">
              <a:lnSpc>
                <a:spcPct val="80000"/>
              </a:lnSpc>
              <a:defRPr/>
            </a:pPr>
            <a:r>
              <a:rPr lang="en-US" sz="2800" dirty="0">
                <a:solidFill>
                  <a:srgbClr val="000000"/>
                </a:solidFill>
              </a:rPr>
              <a:t>A second version of </a:t>
            </a:r>
            <a:r>
              <a:rPr lang="en-US" sz="2800" dirty="0">
                <a:solidFill>
                  <a:srgbClr val="000000"/>
                </a:solidFill>
                <a:latin typeface="Consolas" panose="020B0609020204030204" pitchFamily="49" charset="0"/>
              </a:rPr>
              <a:t>merge</a:t>
            </a:r>
            <a:r>
              <a:rPr lang="en-US" sz="2800" dirty="0">
                <a:solidFill>
                  <a:srgbClr val="000000"/>
                </a:solidFill>
              </a:rPr>
              <a:t> enables you to supply a </a:t>
            </a:r>
            <a:r>
              <a:rPr lang="en-US" sz="2800" i="1" dirty="0">
                <a:solidFill>
                  <a:srgbClr val="000000"/>
                </a:solidFill>
              </a:rPr>
              <a:t>binary predicate function</a:t>
            </a:r>
            <a:r>
              <a:rPr lang="en-US" sz="2800" dirty="0">
                <a:solidFill>
                  <a:srgbClr val="000000"/>
                </a:solidFill>
              </a:rPr>
              <a:t> that takes two arguments (values in the list) and returns a </a:t>
            </a:r>
            <a:r>
              <a:rPr lang="en-US" sz="2800" dirty="0">
                <a:solidFill>
                  <a:srgbClr val="000000"/>
                </a:solidFill>
                <a:latin typeface="Consolas" panose="020B0609020204030204" pitchFamily="49" charset="0"/>
              </a:rPr>
              <a:t>bool</a:t>
            </a:r>
            <a:r>
              <a:rPr lang="en-US" sz="2800" dirty="0">
                <a:solidFill>
                  <a:srgbClr val="000000"/>
                </a:solidFill>
              </a:rPr>
              <a:t> value.</a:t>
            </a:r>
          </a:p>
          <a:p>
            <a:pPr eaLnBrk="1" hangingPunct="1">
              <a:lnSpc>
                <a:spcPct val="80000"/>
              </a:lnSpc>
              <a:defRPr/>
            </a:pPr>
            <a:r>
              <a:rPr lang="en-US" sz="2800" dirty="0">
                <a:solidFill>
                  <a:srgbClr val="000000"/>
                </a:solidFill>
              </a:rPr>
              <a:t>The predicate function specifies the sorting order used by </a:t>
            </a:r>
            <a:r>
              <a:rPr lang="en-US" sz="2800" dirty="0">
                <a:solidFill>
                  <a:srgbClr val="000000"/>
                </a:solidFill>
                <a:latin typeface="Consolas" panose="020B0609020204030204" pitchFamily="49" charset="0"/>
              </a:rPr>
              <a:t>merge</a:t>
            </a:r>
            <a:r>
              <a:rPr lang="en-US" sz="2800" dirty="0">
                <a:solidFill>
                  <a:srgbClr val="000000"/>
                </a:solidFill>
              </a:rPr>
              <a:t>. </a:t>
            </a:r>
          </a:p>
          <a:p>
            <a:pPr eaLnBrk="1" hangingPunct="1">
              <a:lnSpc>
                <a:spcPct val="80000"/>
              </a:lnSpc>
              <a:defRPr/>
            </a:pPr>
            <a:endParaRPr lang="en-US" sz="2800" dirty="0">
              <a:solidFill>
                <a:srgbClr val="000000"/>
              </a:solidFill>
            </a:endParaRPr>
          </a:p>
        </p:txBody>
      </p:sp>
      <p:sp>
        <p:nvSpPr>
          <p:cNvPr id="14336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63814602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a:solidFill>
                  <a:srgbClr val="59D9B3"/>
                </a:solidFill>
                <a:latin typeface="Arial"/>
              </a:rPr>
              <a:t>15.5.2 </a:t>
            </a:r>
            <a:r>
              <a:rPr lang="fr-FR" dirty="0">
                <a:solidFill>
                  <a:srgbClr val="33B38C"/>
                </a:solidFill>
                <a:latin typeface="Consolas" panose="020B0609020204030204" pitchFamily="49" charset="0"/>
              </a:rPr>
              <a:t>list</a:t>
            </a:r>
            <a:r>
              <a:rPr lang="fr-FR" dirty="0">
                <a:solidFill>
                  <a:srgbClr val="33B38C"/>
                </a:solidFill>
                <a:latin typeface="Arial" panose="020B0604020202020204" pitchFamily="34" charset="0"/>
              </a:rPr>
              <a:t> Sequence Container (Cont.)</a:t>
            </a:r>
          </a:p>
        </p:txBody>
      </p:sp>
      <p:sp>
        <p:nvSpPr>
          <p:cNvPr id="122883" name="Text Placeholder 2"/>
          <p:cNvSpPr>
            <a:spLocks noGrp="1"/>
          </p:cNvSpPr>
          <p:nvPr>
            <p:ph type="body" idx="1"/>
          </p:nvPr>
        </p:nvSpPr>
        <p:spPr/>
        <p:txBody>
          <a:bodyPr/>
          <a:lstStyle/>
          <a:p>
            <a:pPr marL="109537" indent="0">
              <a:lnSpc>
                <a:spcPct val="90000"/>
              </a:lnSpc>
              <a:buNone/>
              <a:defRPr/>
            </a:pPr>
            <a:r>
              <a:rPr lang="en-US" sz="3200" b="1" i="1" dirty="0">
                <a:solidFill>
                  <a:srgbClr val="000000"/>
                </a:solidFill>
                <a:latin typeface="Consolas" panose="020B0609020204030204" pitchFamily="49" charset="0"/>
              </a:rPr>
              <a:t>list</a:t>
            </a:r>
            <a:r>
              <a:rPr lang="en-US" sz="3200" b="1" i="1" dirty="0">
                <a:solidFill>
                  <a:srgbClr val="000000"/>
                </a:solidFill>
              </a:rPr>
              <a:t> Member Function </a:t>
            </a:r>
            <a:r>
              <a:rPr lang="en-US" sz="3200" b="1" i="1" dirty="0">
                <a:solidFill>
                  <a:srgbClr val="000000"/>
                </a:solidFill>
                <a:latin typeface="Consolas" panose="020B0609020204030204" pitchFamily="49" charset="0"/>
              </a:rPr>
              <a:t>pop_front</a:t>
            </a:r>
          </a:p>
          <a:p>
            <a:pPr eaLnBrk="1" hangingPunct="1">
              <a:lnSpc>
                <a:spcPct val="90000"/>
              </a:lnSpc>
              <a:defRPr/>
            </a:pPr>
            <a:r>
              <a:rPr lang="en-US" sz="3200" dirty="0">
                <a:solidFill>
                  <a:srgbClr val="000000"/>
                </a:solidFill>
              </a:rPr>
              <a:t>Line 58 uses </a:t>
            </a:r>
            <a:r>
              <a:rPr lang="en-US" sz="3200" dirty="0">
                <a:solidFill>
                  <a:srgbClr val="000000"/>
                </a:solidFill>
                <a:latin typeface="Consolas" panose="020B0609020204030204" pitchFamily="49" charset="0"/>
              </a:rPr>
              <a:t>list</a:t>
            </a:r>
            <a:r>
              <a:rPr lang="en-US" sz="3200" dirty="0">
                <a:solidFill>
                  <a:srgbClr val="000000"/>
                </a:solidFill>
              </a:rPr>
              <a:t> function </a:t>
            </a:r>
            <a:r>
              <a:rPr lang="en-US" sz="3200" dirty="0">
                <a:solidFill>
                  <a:srgbClr val="0000FF"/>
                </a:solidFill>
              </a:rPr>
              <a:t>pop_front</a:t>
            </a:r>
            <a:r>
              <a:rPr lang="en-US" sz="3200" dirty="0">
                <a:solidFill>
                  <a:srgbClr val="000000"/>
                </a:solidFill>
              </a:rPr>
              <a:t> to remove the first element in the </a:t>
            </a:r>
            <a:r>
              <a:rPr lang="en-US" sz="3200" dirty="0">
                <a:solidFill>
                  <a:srgbClr val="000000"/>
                </a:solidFill>
                <a:latin typeface="Consolas" panose="020B0609020204030204" pitchFamily="49" charset="0"/>
              </a:rPr>
              <a:t>list</a:t>
            </a:r>
            <a:r>
              <a:rPr lang="en-US" sz="3200" dirty="0">
                <a:solidFill>
                  <a:srgbClr val="000000"/>
                </a:solidFill>
              </a:rPr>
              <a:t>.</a:t>
            </a:r>
          </a:p>
          <a:p>
            <a:pPr eaLnBrk="1" hangingPunct="1">
              <a:lnSpc>
                <a:spcPct val="90000"/>
              </a:lnSpc>
              <a:defRPr/>
            </a:pPr>
            <a:r>
              <a:rPr lang="en-US" sz="3200" dirty="0">
                <a:solidFill>
                  <a:srgbClr val="000000"/>
                </a:solidFill>
              </a:rPr>
              <a:t>Line 59 uses function </a:t>
            </a:r>
            <a:r>
              <a:rPr lang="en-US" sz="3200" dirty="0">
                <a:solidFill>
                  <a:srgbClr val="0000FF"/>
                </a:solidFill>
              </a:rPr>
              <a:t>pop_back</a:t>
            </a:r>
            <a:r>
              <a:rPr lang="en-US" sz="3200" dirty="0">
                <a:solidFill>
                  <a:srgbClr val="000000"/>
                </a:solidFill>
              </a:rPr>
              <a:t> (available for </a:t>
            </a:r>
            <a:r>
              <a:rPr lang="en-US" sz="3200" i="1" dirty="0">
                <a:solidFill>
                  <a:srgbClr val="000000"/>
                </a:solidFill>
              </a:rPr>
              <a:t>sequence containers</a:t>
            </a:r>
            <a:r>
              <a:rPr lang="en-US" sz="3200" dirty="0">
                <a:solidFill>
                  <a:srgbClr val="000000"/>
                </a:solidFill>
              </a:rPr>
              <a:t> other than </a:t>
            </a:r>
            <a:r>
              <a:rPr lang="en-US" sz="3200" dirty="0">
                <a:solidFill>
                  <a:srgbClr val="000000"/>
                </a:solidFill>
                <a:latin typeface="Consolas" panose="020B0609020204030204" pitchFamily="49" charset="0"/>
              </a:rPr>
              <a:t>array</a:t>
            </a:r>
            <a:r>
              <a:rPr lang="en-US" sz="3200" dirty="0">
                <a:solidFill>
                  <a:srgbClr val="000000"/>
                </a:solidFill>
              </a:rPr>
              <a:t> and </a:t>
            </a:r>
            <a:r>
              <a:rPr lang="en-US" sz="3200" dirty="0">
                <a:solidFill>
                  <a:srgbClr val="000000"/>
                </a:solidFill>
                <a:latin typeface="Consolas" panose="020B0609020204030204" pitchFamily="49" charset="0"/>
              </a:rPr>
              <a:t>forward_list</a:t>
            </a:r>
            <a:r>
              <a:rPr lang="en-US" sz="3200" dirty="0">
                <a:solidFill>
                  <a:srgbClr val="000000"/>
                </a:solidFill>
              </a:rPr>
              <a:t>) to remove the last element in the </a:t>
            </a:r>
            <a:r>
              <a:rPr lang="en-US" sz="3200" dirty="0">
                <a:solidFill>
                  <a:srgbClr val="000000"/>
                </a:solidFill>
                <a:latin typeface="Consolas" panose="020B0609020204030204" pitchFamily="49" charset="0"/>
              </a:rPr>
              <a:t>list</a:t>
            </a:r>
            <a:r>
              <a:rPr lang="en-US" sz="3200" dirty="0">
                <a:solidFill>
                  <a:srgbClr val="000000"/>
                </a:solidFill>
              </a:rPr>
              <a:t>. </a:t>
            </a:r>
          </a:p>
        </p:txBody>
      </p:sp>
      <p:sp>
        <p:nvSpPr>
          <p:cNvPr id="14438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39513430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a:solidFill>
                  <a:srgbClr val="59D9B3"/>
                </a:solidFill>
                <a:latin typeface="Arial"/>
              </a:rPr>
              <a:t>15.5.2 </a:t>
            </a:r>
            <a:r>
              <a:rPr lang="fr-FR" dirty="0">
                <a:solidFill>
                  <a:srgbClr val="33B38C"/>
                </a:solidFill>
                <a:latin typeface="Consolas" panose="020B0609020204030204" pitchFamily="49" charset="0"/>
              </a:rPr>
              <a:t>list</a:t>
            </a:r>
            <a:r>
              <a:rPr lang="fr-FR" dirty="0">
                <a:solidFill>
                  <a:srgbClr val="33B38C"/>
                </a:solidFill>
                <a:latin typeface="Arial" panose="020B0604020202020204" pitchFamily="34" charset="0"/>
              </a:rPr>
              <a:t> Sequence Container (Cont.)</a:t>
            </a:r>
          </a:p>
        </p:txBody>
      </p:sp>
      <p:sp>
        <p:nvSpPr>
          <p:cNvPr id="122883" name="Text Placeholder 2"/>
          <p:cNvSpPr>
            <a:spLocks noGrp="1"/>
          </p:cNvSpPr>
          <p:nvPr>
            <p:ph type="body" idx="1"/>
          </p:nvPr>
        </p:nvSpPr>
        <p:spPr/>
        <p:txBody>
          <a:bodyPr/>
          <a:lstStyle/>
          <a:p>
            <a:pPr marL="109537" indent="0">
              <a:lnSpc>
                <a:spcPct val="90000"/>
              </a:lnSpc>
              <a:buNone/>
              <a:defRPr/>
            </a:pPr>
            <a:r>
              <a:rPr lang="en-US" sz="3200" b="1" i="1" dirty="0">
                <a:solidFill>
                  <a:srgbClr val="000000"/>
                </a:solidFill>
                <a:latin typeface="Consolas" panose="020B0609020204030204" pitchFamily="49" charset="0"/>
              </a:rPr>
              <a:t>list</a:t>
            </a:r>
            <a:r>
              <a:rPr lang="en-US" sz="3200" b="1" i="1" dirty="0">
                <a:solidFill>
                  <a:srgbClr val="000000"/>
                </a:solidFill>
              </a:rPr>
              <a:t> Member Function </a:t>
            </a:r>
            <a:r>
              <a:rPr lang="en-US" sz="3200" b="1" i="1" dirty="0">
                <a:solidFill>
                  <a:srgbClr val="000000"/>
                </a:solidFill>
                <a:latin typeface="Consolas" panose="020B0609020204030204" pitchFamily="49" charset="0"/>
              </a:rPr>
              <a:t>unique</a:t>
            </a:r>
          </a:p>
          <a:p>
            <a:pPr eaLnBrk="1" hangingPunct="1">
              <a:lnSpc>
                <a:spcPct val="90000"/>
              </a:lnSpc>
              <a:defRPr/>
            </a:pPr>
            <a:r>
              <a:rPr lang="en-US" sz="3200" dirty="0">
                <a:solidFill>
                  <a:srgbClr val="000000"/>
                </a:solidFill>
              </a:rPr>
              <a:t>Line 63 uses </a:t>
            </a:r>
            <a:r>
              <a:rPr lang="en-US" sz="3200" dirty="0">
                <a:solidFill>
                  <a:srgbClr val="000000"/>
                </a:solidFill>
                <a:latin typeface="Consolas" panose="020B0609020204030204" pitchFamily="49" charset="0"/>
              </a:rPr>
              <a:t>list</a:t>
            </a:r>
            <a:r>
              <a:rPr lang="en-US" sz="3200" dirty="0">
                <a:solidFill>
                  <a:srgbClr val="000000"/>
                </a:solidFill>
              </a:rPr>
              <a:t> function </a:t>
            </a:r>
            <a:r>
              <a:rPr lang="en-US" sz="3200" dirty="0">
                <a:solidFill>
                  <a:srgbClr val="0000FF"/>
                </a:solidFill>
              </a:rPr>
              <a:t>unique</a:t>
            </a:r>
            <a:r>
              <a:rPr lang="en-US" sz="3200" dirty="0">
                <a:solidFill>
                  <a:srgbClr val="000000"/>
                </a:solidFill>
              </a:rPr>
              <a:t> to </a:t>
            </a:r>
            <a:r>
              <a:rPr lang="en-US" sz="3200" i="1" dirty="0">
                <a:solidFill>
                  <a:srgbClr val="000000"/>
                </a:solidFill>
              </a:rPr>
              <a:t>remove duplicate elements</a:t>
            </a:r>
            <a:r>
              <a:rPr lang="en-US" sz="3200" dirty="0">
                <a:solidFill>
                  <a:srgbClr val="000000"/>
                </a:solidFill>
              </a:rPr>
              <a:t> in the </a:t>
            </a:r>
            <a:r>
              <a:rPr lang="en-US" sz="3200" dirty="0">
                <a:solidFill>
                  <a:srgbClr val="000000"/>
                </a:solidFill>
                <a:latin typeface="Consolas" panose="020B0609020204030204" pitchFamily="49" charset="0"/>
              </a:rPr>
              <a:t>list</a:t>
            </a:r>
            <a:r>
              <a:rPr lang="en-US" sz="3200" dirty="0">
                <a:solidFill>
                  <a:srgbClr val="000000"/>
                </a:solidFill>
              </a:rPr>
              <a:t>.</a:t>
            </a:r>
          </a:p>
          <a:p>
            <a:pPr eaLnBrk="1" hangingPunct="1">
              <a:lnSpc>
                <a:spcPct val="90000"/>
              </a:lnSpc>
              <a:defRPr/>
            </a:pPr>
            <a:r>
              <a:rPr lang="en-US" sz="3200" dirty="0">
                <a:solidFill>
                  <a:srgbClr val="000000"/>
                </a:solidFill>
              </a:rPr>
              <a:t>The </a:t>
            </a:r>
            <a:r>
              <a:rPr lang="en-US" sz="3200" dirty="0">
                <a:solidFill>
                  <a:srgbClr val="000000"/>
                </a:solidFill>
                <a:latin typeface="Consolas" panose="020B0609020204030204" pitchFamily="49" charset="0"/>
              </a:rPr>
              <a:t>list</a:t>
            </a:r>
            <a:r>
              <a:rPr lang="en-US" sz="3200" dirty="0">
                <a:solidFill>
                  <a:srgbClr val="000000"/>
                </a:solidFill>
              </a:rPr>
              <a:t> should be in </a:t>
            </a:r>
            <a:r>
              <a:rPr lang="en-US" sz="3200" i="1" dirty="0">
                <a:solidFill>
                  <a:srgbClr val="000000"/>
                </a:solidFill>
              </a:rPr>
              <a:t>sorted</a:t>
            </a:r>
            <a:r>
              <a:rPr lang="en-US" sz="3200" dirty="0">
                <a:solidFill>
                  <a:srgbClr val="000000"/>
                </a:solidFill>
              </a:rPr>
              <a:t> order (so that all duplicates are side by side) before this operation is performed, to guarantee that all duplicates are eliminated.</a:t>
            </a:r>
          </a:p>
          <a:p>
            <a:pPr eaLnBrk="1" hangingPunct="1">
              <a:lnSpc>
                <a:spcPct val="90000"/>
              </a:lnSpc>
              <a:defRPr/>
            </a:pPr>
            <a:r>
              <a:rPr lang="en-US" sz="3200" dirty="0">
                <a:solidFill>
                  <a:srgbClr val="000000"/>
                </a:solidFill>
              </a:rPr>
              <a:t>A second version of </a:t>
            </a:r>
            <a:r>
              <a:rPr lang="en-US" sz="3200" dirty="0">
                <a:solidFill>
                  <a:srgbClr val="000000"/>
                </a:solidFill>
                <a:latin typeface="Consolas" panose="020B0609020204030204" pitchFamily="49" charset="0"/>
              </a:rPr>
              <a:t>unique</a:t>
            </a:r>
            <a:r>
              <a:rPr lang="en-US" sz="3200" dirty="0">
                <a:solidFill>
                  <a:srgbClr val="000000"/>
                </a:solidFill>
              </a:rPr>
              <a:t> enables you to supply a </a:t>
            </a:r>
            <a:r>
              <a:rPr lang="en-US" sz="3200" i="1" dirty="0">
                <a:solidFill>
                  <a:srgbClr val="000000"/>
                </a:solidFill>
              </a:rPr>
              <a:t>predicate function </a:t>
            </a:r>
            <a:r>
              <a:rPr lang="en-US" sz="3200" dirty="0">
                <a:solidFill>
                  <a:srgbClr val="000000"/>
                </a:solidFill>
              </a:rPr>
              <a:t>that takes two arguments (values in the list) and returns a </a:t>
            </a:r>
            <a:r>
              <a:rPr lang="en-US" sz="3200" dirty="0">
                <a:solidFill>
                  <a:srgbClr val="000000"/>
                </a:solidFill>
                <a:latin typeface="Consolas" panose="020B0609020204030204" pitchFamily="49" charset="0"/>
              </a:rPr>
              <a:t>bool</a:t>
            </a:r>
            <a:r>
              <a:rPr lang="en-US" sz="3200" dirty="0">
                <a:solidFill>
                  <a:srgbClr val="000000"/>
                </a:solidFill>
              </a:rPr>
              <a:t> value specifying whether two elements are equal. </a:t>
            </a:r>
          </a:p>
          <a:p>
            <a:pPr eaLnBrk="1" hangingPunct="1">
              <a:lnSpc>
                <a:spcPct val="90000"/>
              </a:lnSpc>
              <a:defRPr/>
            </a:pPr>
            <a:endParaRPr lang="en-US" sz="3200" dirty="0">
              <a:solidFill>
                <a:srgbClr val="000000"/>
              </a:solidFill>
            </a:endParaRPr>
          </a:p>
        </p:txBody>
      </p:sp>
      <p:sp>
        <p:nvSpPr>
          <p:cNvPr id="14438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84939464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a:solidFill>
                  <a:srgbClr val="59D9B3"/>
                </a:solidFill>
                <a:latin typeface="Arial"/>
              </a:rPr>
              <a:t>15.5.2 </a:t>
            </a:r>
            <a:r>
              <a:rPr lang="fr-FR" dirty="0">
                <a:solidFill>
                  <a:srgbClr val="33B38C"/>
                </a:solidFill>
                <a:latin typeface="Consolas" panose="020B0609020204030204" pitchFamily="49" charset="0"/>
              </a:rPr>
              <a:t>list</a:t>
            </a:r>
            <a:r>
              <a:rPr lang="fr-FR" dirty="0">
                <a:solidFill>
                  <a:srgbClr val="33B38C"/>
                </a:solidFill>
                <a:latin typeface="Arial" panose="020B0604020202020204" pitchFamily="34" charset="0"/>
              </a:rPr>
              <a:t> Sequence Container (Cont.)</a:t>
            </a:r>
          </a:p>
        </p:txBody>
      </p:sp>
      <p:sp>
        <p:nvSpPr>
          <p:cNvPr id="123907" name="Text Placeholder 2"/>
          <p:cNvSpPr>
            <a:spLocks noGrp="1"/>
          </p:cNvSpPr>
          <p:nvPr>
            <p:ph type="body" idx="1"/>
          </p:nvPr>
        </p:nvSpPr>
        <p:spPr/>
        <p:txBody>
          <a:bodyPr/>
          <a:lstStyle/>
          <a:p>
            <a:pPr marL="109537" indent="0">
              <a:lnSpc>
                <a:spcPct val="90000"/>
              </a:lnSpc>
              <a:buNone/>
              <a:defRPr/>
            </a:pPr>
            <a:r>
              <a:rPr lang="en-US" sz="3200" b="1" i="1" dirty="0">
                <a:solidFill>
                  <a:srgbClr val="000000"/>
                </a:solidFill>
                <a:latin typeface="Consolas" panose="020B0609020204030204" pitchFamily="49" charset="0"/>
              </a:rPr>
              <a:t>list</a:t>
            </a:r>
            <a:r>
              <a:rPr lang="en-US" sz="3200" b="1" i="1" dirty="0">
                <a:solidFill>
                  <a:srgbClr val="000000"/>
                </a:solidFill>
              </a:rPr>
              <a:t> Member Function </a:t>
            </a:r>
            <a:r>
              <a:rPr lang="en-US" sz="3200" b="1" i="1" dirty="0">
                <a:solidFill>
                  <a:srgbClr val="000000"/>
                </a:solidFill>
                <a:latin typeface="Consolas" panose="020B0609020204030204" pitchFamily="49" charset="0"/>
              </a:rPr>
              <a:t>swap</a:t>
            </a:r>
          </a:p>
          <a:p>
            <a:pPr eaLnBrk="1" hangingPunct="1">
              <a:lnSpc>
                <a:spcPct val="90000"/>
              </a:lnSpc>
              <a:defRPr/>
            </a:pPr>
            <a:r>
              <a:rPr lang="en-US" sz="3200" dirty="0">
                <a:solidFill>
                  <a:srgbClr val="000000"/>
                </a:solidFill>
              </a:rPr>
              <a:t>Line 67 uses function </a:t>
            </a:r>
            <a:r>
              <a:rPr lang="en-US" sz="3200" dirty="0">
                <a:solidFill>
                  <a:srgbClr val="0000FF"/>
                </a:solidFill>
              </a:rPr>
              <a:t>swap</a:t>
            </a:r>
            <a:r>
              <a:rPr lang="en-US" sz="3200" dirty="0">
                <a:solidFill>
                  <a:srgbClr val="000000"/>
                </a:solidFill>
              </a:rPr>
              <a:t> (available to all </a:t>
            </a:r>
            <a:r>
              <a:rPr lang="en-US" sz="3200" i="1" dirty="0">
                <a:solidFill>
                  <a:srgbClr val="000000"/>
                </a:solidFill>
              </a:rPr>
              <a:t>first-class containers</a:t>
            </a:r>
            <a:r>
              <a:rPr lang="en-US" sz="3200" dirty="0">
                <a:solidFill>
                  <a:srgbClr val="000000"/>
                </a:solidFill>
              </a:rPr>
              <a:t>) to exchange the contents of </a:t>
            </a:r>
            <a:r>
              <a:rPr lang="en-US" sz="3200" dirty="0">
                <a:solidFill>
                  <a:srgbClr val="000000"/>
                </a:solidFill>
                <a:latin typeface="Consolas" panose="020B0609020204030204" pitchFamily="49" charset="0"/>
              </a:rPr>
              <a:t>values</a:t>
            </a:r>
            <a:r>
              <a:rPr lang="en-US" sz="3200" dirty="0">
                <a:solidFill>
                  <a:srgbClr val="000000"/>
                </a:solidFill>
              </a:rPr>
              <a:t> with the contents of </a:t>
            </a:r>
            <a:r>
              <a:rPr lang="en-US" sz="3200" dirty="0">
                <a:solidFill>
                  <a:srgbClr val="000000"/>
                </a:solidFill>
                <a:latin typeface="Consolas" panose="020B0609020204030204" pitchFamily="49" charset="0"/>
              </a:rPr>
              <a:t>otherValues</a:t>
            </a:r>
            <a:r>
              <a:rPr lang="en-US" sz="3200" dirty="0">
                <a:solidFill>
                  <a:srgbClr val="000000"/>
                </a:solidFill>
              </a:rPr>
              <a:t>.</a:t>
            </a:r>
          </a:p>
        </p:txBody>
      </p:sp>
      <p:sp>
        <p:nvSpPr>
          <p:cNvPr id="14541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416824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0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98600"/>
            <a:ext cx="12192000" cy="385921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85634739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a:solidFill>
                  <a:srgbClr val="59D9B3"/>
                </a:solidFill>
                <a:latin typeface="Arial"/>
              </a:rPr>
              <a:t>15.5.2 </a:t>
            </a:r>
            <a:r>
              <a:rPr lang="fr-FR" dirty="0">
                <a:solidFill>
                  <a:srgbClr val="33B38C"/>
                </a:solidFill>
                <a:latin typeface="Consolas" panose="020B0609020204030204" pitchFamily="49" charset="0"/>
              </a:rPr>
              <a:t>list</a:t>
            </a:r>
            <a:r>
              <a:rPr lang="fr-FR" dirty="0">
                <a:solidFill>
                  <a:srgbClr val="33B38C"/>
                </a:solidFill>
                <a:latin typeface="Arial" panose="020B0604020202020204" pitchFamily="34" charset="0"/>
              </a:rPr>
              <a:t> Sequence Container (Cont.)</a:t>
            </a:r>
          </a:p>
        </p:txBody>
      </p:sp>
      <p:sp>
        <p:nvSpPr>
          <p:cNvPr id="124931" name="Text Placeholder 2"/>
          <p:cNvSpPr>
            <a:spLocks noGrp="1"/>
          </p:cNvSpPr>
          <p:nvPr>
            <p:ph type="body" idx="1"/>
          </p:nvPr>
        </p:nvSpPr>
        <p:spPr>
          <a:xfrm>
            <a:off x="609599" y="1219201"/>
            <a:ext cx="10919883" cy="4525963"/>
          </a:xfrm>
        </p:spPr>
        <p:txBody>
          <a:bodyPr/>
          <a:lstStyle/>
          <a:p>
            <a:pPr marL="109537" indent="0">
              <a:buNone/>
              <a:defRPr/>
            </a:pPr>
            <a:r>
              <a:rPr lang="en-US" sz="2800" b="1" i="1" dirty="0">
                <a:solidFill>
                  <a:srgbClr val="000000"/>
                </a:solidFill>
                <a:latin typeface="Consolas" panose="020B0609020204030204" pitchFamily="49" charset="0"/>
              </a:rPr>
              <a:t>list</a:t>
            </a:r>
            <a:r>
              <a:rPr lang="en-US" sz="2800" b="1" i="1" dirty="0">
                <a:solidFill>
                  <a:srgbClr val="000000"/>
                </a:solidFill>
              </a:rPr>
              <a:t> Member Functions </a:t>
            </a:r>
            <a:r>
              <a:rPr lang="en-US" sz="2800" b="1" i="1" dirty="0">
                <a:solidFill>
                  <a:srgbClr val="000000"/>
                </a:solidFill>
                <a:latin typeface="Consolas" panose="020B0609020204030204" pitchFamily="49" charset="0"/>
              </a:rPr>
              <a:t>assign</a:t>
            </a:r>
            <a:r>
              <a:rPr lang="en-US" sz="2800" b="1" i="1" dirty="0">
                <a:solidFill>
                  <a:srgbClr val="000000"/>
                </a:solidFill>
              </a:rPr>
              <a:t> and </a:t>
            </a:r>
            <a:r>
              <a:rPr lang="en-US" sz="2800" b="1" i="1" dirty="0">
                <a:solidFill>
                  <a:srgbClr val="000000"/>
                </a:solidFill>
                <a:latin typeface="Consolas" panose="020B0609020204030204" pitchFamily="49" charset="0"/>
              </a:rPr>
              <a:t>remove</a:t>
            </a:r>
          </a:p>
          <a:p>
            <a:pPr eaLnBrk="1" hangingPunct="1">
              <a:defRPr/>
            </a:pPr>
            <a:r>
              <a:rPr lang="en-US" sz="2800" dirty="0">
                <a:solidFill>
                  <a:srgbClr val="000000"/>
                </a:solidFill>
              </a:rPr>
              <a:t>Line 74 uses </a:t>
            </a:r>
            <a:r>
              <a:rPr lang="en-US" sz="2800" dirty="0">
                <a:solidFill>
                  <a:srgbClr val="000000"/>
                </a:solidFill>
                <a:latin typeface="Consolas" panose="020B0609020204030204" pitchFamily="49" charset="0"/>
              </a:rPr>
              <a:t>list</a:t>
            </a:r>
            <a:r>
              <a:rPr lang="en-US" sz="2800" dirty="0">
                <a:solidFill>
                  <a:srgbClr val="000000"/>
                </a:solidFill>
              </a:rPr>
              <a:t> function </a:t>
            </a:r>
            <a:r>
              <a:rPr lang="en-US" sz="2800" dirty="0">
                <a:solidFill>
                  <a:srgbClr val="0000FF"/>
                </a:solidFill>
              </a:rPr>
              <a:t>assign</a:t>
            </a:r>
            <a:r>
              <a:rPr lang="en-US" sz="2800" dirty="0">
                <a:solidFill>
                  <a:srgbClr val="000000"/>
                </a:solidFill>
              </a:rPr>
              <a:t> (available to all </a:t>
            </a:r>
            <a:r>
              <a:rPr lang="en-US" sz="2800" i="1" dirty="0">
                <a:solidFill>
                  <a:srgbClr val="000000"/>
                </a:solidFill>
              </a:rPr>
              <a:t>sequence containers</a:t>
            </a:r>
            <a:r>
              <a:rPr lang="en-US" sz="2800" dirty="0">
                <a:solidFill>
                  <a:srgbClr val="000000"/>
                </a:solidFill>
              </a:rPr>
              <a:t>) to replace the contents of </a:t>
            </a:r>
            <a:r>
              <a:rPr lang="en-US" sz="2800" dirty="0">
                <a:solidFill>
                  <a:srgbClr val="000000"/>
                </a:solidFill>
                <a:latin typeface="Consolas" panose="020B0609020204030204" pitchFamily="49" charset="0"/>
              </a:rPr>
              <a:t>values</a:t>
            </a:r>
            <a:r>
              <a:rPr lang="en-US" sz="2800" dirty="0">
                <a:solidFill>
                  <a:srgbClr val="000000"/>
                </a:solidFill>
              </a:rPr>
              <a:t> with the contents of </a:t>
            </a:r>
            <a:r>
              <a:rPr lang="en-US" sz="2800" dirty="0">
                <a:solidFill>
                  <a:srgbClr val="000000"/>
                </a:solidFill>
                <a:latin typeface="Consolas" panose="020B0609020204030204" pitchFamily="49" charset="0"/>
              </a:rPr>
              <a:t>otherValues</a:t>
            </a:r>
            <a:r>
              <a:rPr lang="en-US" sz="2800" dirty="0">
                <a:solidFill>
                  <a:srgbClr val="000000"/>
                </a:solidFill>
              </a:rPr>
              <a:t> in the range specified by the two iterator arguments.</a:t>
            </a:r>
          </a:p>
          <a:p>
            <a:pPr eaLnBrk="1" hangingPunct="1">
              <a:defRPr/>
            </a:pPr>
            <a:r>
              <a:rPr lang="en-US" sz="2800" dirty="0">
                <a:solidFill>
                  <a:srgbClr val="000000"/>
                </a:solidFill>
              </a:rPr>
              <a:t>A second version of </a:t>
            </a:r>
            <a:r>
              <a:rPr lang="en-US" sz="2800" dirty="0">
                <a:solidFill>
                  <a:srgbClr val="000000"/>
                </a:solidFill>
                <a:latin typeface="Consolas" panose="020B0609020204030204" pitchFamily="49" charset="0"/>
              </a:rPr>
              <a:t>assign</a:t>
            </a:r>
            <a:r>
              <a:rPr lang="en-US" sz="2800" dirty="0">
                <a:solidFill>
                  <a:srgbClr val="000000"/>
                </a:solidFill>
              </a:rPr>
              <a:t> replaces the original contents with copies of the value specified in the second argument.</a:t>
            </a:r>
          </a:p>
          <a:p>
            <a:pPr eaLnBrk="1" hangingPunct="1">
              <a:defRPr/>
            </a:pPr>
            <a:r>
              <a:rPr lang="en-US" sz="2800" dirty="0">
                <a:solidFill>
                  <a:srgbClr val="000000"/>
                </a:solidFill>
              </a:rPr>
              <a:t>The first argument of the function specifies the number of copies.</a:t>
            </a:r>
          </a:p>
          <a:p>
            <a:pPr eaLnBrk="1" hangingPunct="1">
              <a:defRPr/>
            </a:pPr>
            <a:r>
              <a:rPr lang="en-US" sz="2800" dirty="0">
                <a:solidFill>
                  <a:srgbClr val="000000"/>
                </a:solidFill>
              </a:rPr>
              <a:t>Line 83 uses </a:t>
            </a:r>
            <a:r>
              <a:rPr lang="en-US" sz="2800" dirty="0">
                <a:solidFill>
                  <a:srgbClr val="000000"/>
                </a:solidFill>
                <a:latin typeface="Consolas" panose="020B0609020204030204" pitchFamily="49" charset="0"/>
              </a:rPr>
              <a:t>list</a:t>
            </a:r>
            <a:r>
              <a:rPr lang="en-US" sz="2800" dirty="0">
                <a:solidFill>
                  <a:srgbClr val="000000"/>
                </a:solidFill>
              </a:rPr>
              <a:t> function </a:t>
            </a:r>
            <a:r>
              <a:rPr lang="en-US" sz="2800" dirty="0">
                <a:solidFill>
                  <a:srgbClr val="0000FF"/>
                </a:solidFill>
              </a:rPr>
              <a:t>remove</a:t>
            </a:r>
            <a:r>
              <a:rPr lang="en-US" sz="2800" dirty="0">
                <a:solidFill>
                  <a:srgbClr val="000000"/>
                </a:solidFill>
              </a:rPr>
              <a:t> to delete all copies of the value </a:t>
            </a:r>
            <a:r>
              <a:rPr lang="en-US" sz="2800" dirty="0">
                <a:solidFill>
                  <a:srgbClr val="000000"/>
                </a:solidFill>
                <a:latin typeface="Consolas" panose="020B0609020204030204" pitchFamily="49" charset="0"/>
              </a:rPr>
              <a:t>4</a:t>
            </a:r>
            <a:r>
              <a:rPr lang="en-US" sz="2800" dirty="0">
                <a:solidFill>
                  <a:srgbClr val="000000"/>
                </a:solidFill>
              </a:rPr>
              <a:t> from the </a:t>
            </a:r>
            <a:r>
              <a:rPr lang="en-US" sz="2800" dirty="0">
                <a:solidFill>
                  <a:srgbClr val="000000"/>
                </a:solidFill>
                <a:latin typeface="Consolas" panose="020B0609020204030204" pitchFamily="49" charset="0"/>
              </a:rPr>
              <a:t>list</a:t>
            </a:r>
            <a:r>
              <a:rPr lang="en-US" sz="2800" dirty="0">
                <a:solidFill>
                  <a:srgbClr val="000000"/>
                </a:solidFill>
              </a:rPr>
              <a:t>.</a:t>
            </a:r>
          </a:p>
          <a:p>
            <a:pPr eaLnBrk="1" hangingPunct="1">
              <a:defRPr/>
            </a:pPr>
            <a:endParaRPr lang="en-US" sz="2800" dirty="0">
              <a:solidFill>
                <a:srgbClr val="000000"/>
              </a:solidFill>
            </a:endParaRPr>
          </a:p>
        </p:txBody>
      </p:sp>
      <p:sp>
        <p:nvSpPr>
          <p:cNvPr id="14643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63029199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59D9B3"/>
                </a:solidFill>
                <a:latin typeface="Arial"/>
              </a:rPr>
              <a:t>15.5.3 </a:t>
            </a:r>
            <a:r>
              <a:rPr lang="en-US" dirty="0">
                <a:solidFill>
                  <a:srgbClr val="33B38C"/>
                </a:solidFill>
                <a:latin typeface="Consolas" panose="020B0609020204030204" pitchFamily="49" charset="0"/>
              </a:rPr>
              <a:t>deque</a:t>
            </a:r>
            <a:r>
              <a:rPr lang="en-US" dirty="0">
                <a:solidFill>
                  <a:srgbClr val="33B38C"/>
                </a:solidFill>
                <a:latin typeface="Arial" panose="020B0604020202020204" pitchFamily="34" charset="0"/>
              </a:rPr>
              <a:t> Sequence Container</a:t>
            </a:r>
          </a:p>
        </p:txBody>
      </p:sp>
      <p:sp>
        <p:nvSpPr>
          <p:cNvPr id="135171" name="Text Placeholder 2"/>
          <p:cNvSpPr>
            <a:spLocks noGrp="1"/>
          </p:cNvSpPr>
          <p:nvPr>
            <p:ph type="body" idx="1"/>
          </p:nvPr>
        </p:nvSpPr>
        <p:spPr>
          <a:xfrm>
            <a:off x="609599" y="1295401"/>
            <a:ext cx="10919883" cy="4525963"/>
          </a:xfrm>
        </p:spPr>
        <p:txBody>
          <a:bodyPr/>
          <a:lstStyle/>
          <a:p>
            <a:pPr eaLnBrk="1" hangingPunct="1">
              <a:lnSpc>
                <a:spcPct val="90000"/>
              </a:lnSpc>
            </a:pPr>
            <a:r>
              <a:rPr lang="en-US" altLang="en-US" sz="2800" dirty="0">
                <a:solidFill>
                  <a:srgbClr val="000000"/>
                </a:solidFill>
              </a:rPr>
              <a:t>Class </a:t>
            </a:r>
            <a:r>
              <a:rPr lang="en-US" altLang="en-US" sz="2800" dirty="0" err="1">
                <a:solidFill>
                  <a:srgbClr val="000000"/>
                </a:solidFill>
                <a:latin typeface="Consolas" panose="020B0609020204030204" pitchFamily="49" charset="0"/>
              </a:rPr>
              <a:t>deque</a:t>
            </a:r>
            <a:r>
              <a:rPr lang="en-US" altLang="en-US" sz="2800" dirty="0">
                <a:solidFill>
                  <a:srgbClr val="000000"/>
                </a:solidFill>
              </a:rPr>
              <a:t> provides many of the benefits of a </a:t>
            </a:r>
            <a:r>
              <a:rPr lang="en-US" altLang="en-US" sz="2800" dirty="0">
                <a:solidFill>
                  <a:srgbClr val="000000"/>
                </a:solidFill>
                <a:latin typeface="Consolas" panose="020B0609020204030204" pitchFamily="49" charset="0"/>
              </a:rPr>
              <a:t>vector</a:t>
            </a:r>
            <a:r>
              <a:rPr lang="en-US" altLang="en-US" sz="2800" dirty="0">
                <a:solidFill>
                  <a:srgbClr val="000000"/>
                </a:solidFill>
              </a:rPr>
              <a:t> and a </a:t>
            </a:r>
            <a:r>
              <a:rPr lang="en-US" altLang="en-US" sz="2800" dirty="0">
                <a:solidFill>
                  <a:srgbClr val="000000"/>
                </a:solidFill>
                <a:latin typeface="Consolas" panose="020B0609020204030204" pitchFamily="49" charset="0"/>
              </a:rPr>
              <a:t>list</a:t>
            </a:r>
            <a:r>
              <a:rPr lang="en-US" altLang="en-US" sz="2800" dirty="0">
                <a:solidFill>
                  <a:srgbClr val="000000"/>
                </a:solidFill>
              </a:rPr>
              <a:t> in one container.</a:t>
            </a:r>
          </a:p>
          <a:p>
            <a:pPr eaLnBrk="1" hangingPunct="1">
              <a:lnSpc>
                <a:spcPct val="90000"/>
              </a:lnSpc>
            </a:pPr>
            <a:r>
              <a:rPr lang="en-US" altLang="en-US" sz="2800" dirty="0">
                <a:solidFill>
                  <a:srgbClr val="000000"/>
                </a:solidFill>
              </a:rPr>
              <a:t>The term </a:t>
            </a:r>
            <a:r>
              <a:rPr lang="en-US" altLang="en-US" sz="2800" dirty="0" err="1">
                <a:solidFill>
                  <a:srgbClr val="000000"/>
                </a:solidFill>
                <a:latin typeface="Consolas" panose="020B0609020204030204" pitchFamily="49" charset="0"/>
              </a:rPr>
              <a:t>deque</a:t>
            </a:r>
            <a:r>
              <a:rPr lang="en-US" altLang="en-US" sz="2800" dirty="0">
                <a:solidFill>
                  <a:srgbClr val="000000"/>
                </a:solidFill>
              </a:rPr>
              <a:t> is short for “double-ended queue.” </a:t>
            </a:r>
          </a:p>
          <a:p>
            <a:pPr eaLnBrk="1" hangingPunct="1">
              <a:lnSpc>
                <a:spcPct val="90000"/>
              </a:lnSpc>
            </a:pPr>
            <a:r>
              <a:rPr lang="en-US" altLang="en-US" sz="2800" dirty="0">
                <a:solidFill>
                  <a:srgbClr val="000000"/>
                </a:solidFill>
              </a:rPr>
              <a:t>Class </a:t>
            </a:r>
            <a:r>
              <a:rPr lang="en-US" altLang="en-US" sz="2800" dirty="0" err="1">
                <a:solidFill>
                  <a:srgbClr val="000000"/>
                </a:solidFill>
                <a:latin typeface="Consolas" panose="020B0609020204030204" pitchFamily="49" charset="0"/>
              </a:rPr>
              <a:t>deque</a:t>
            </a:r>
            <a:r>
              <a:rPr lang="en-US" altLang="en-US" sz="2800" dirty="0">
                <a:solidFill>
                  <a:srgbClr val="000000"/>
                </a:solidFill>
              </a:rPr>
              <a:t> is implemented to provide efficient indexed access (using subscripting) for reading and modifying its elements, much like a </a:t>
            </a:r>
            <a:r>
              <a:rPr lang="en-US" altLang="en-US" sz="2800" dirty="0">
                <a:solidFill>
                  <a:srgbClr val="000000"/>
                </a:solidFill>
                <a:latin typeface="Consolas" panose="020B0609020204030204" pitchFamily="49" charset="0"/>
              </a:rPr>
              <a:t>vector</a:t>
            </a:r>
            <a:r>
              <a:rPr lang="en-US" altLang="en-US" sz="2800" dirty="0">
                <a:solidFill>
                  <a:srgbClr val="000000"/>
                </a:solidFill>
              </a:rPr>
              <a:t>.</a:t>
            </a:r>
          </a:p>
          <a:p>
            <a:pPr eaLnBrk="1" hangingPunct="1">
              <a:lnSpc>
                <a:spcPct val="90000"/>
              </a:lnSpc>
            </a:pPr>
            <a:r>
              <a:rPr lang="en-US" altLang="en-US" sz="2800" dirty="0">
                <a:solidFill>
                  <a:srgbClr val="000000"/>
                </a:solidFill>
              </a:rPr>
              <a:t>Class </a:t>
            </a:r>
            <a:r>
              <a:rPr lang="en-US" altLang="en-US" sz="2800" dirty="0" err="1">
                <a:solidFill>
                  <a:srgbClr val="000000"/>
                </a:solidFill>
                <a:latin typeface="Consolas" panose="020B0609020204030204" pitchFamily="49" charset="0"/>
              </a:rPr>
              <a:t>deque</a:t>
            </a:r>
            <a:r>
              <a:rPr lang="en-US" altLang="en-US" sz="2800" dirty="0">
                <a:solidFill>
                  <a:srgbClr val="000000"/>
                </a:solidFill>
              </a:rPr>
              <a:t> is also implemented for efficient insertion and deletion operations at its front and back, much like a </a:t>
            </a:r>
            <a:r>
              <a:rPr lang="en-US" altLang="en-US" sz="2800" dirty="0">
                <a:solidFill>
                  <a:srgbClr val="000000"/>
                </a:solidFill>
                <a:latin typeface="Consolas" panose="020B0609020204030204" pitchFamily="49" charset="0"/>
              </a:rPr>
              <a:t>list</a:t>
            </a:r>
            <a:r>
              <a:rPr lang="en-US" altLang="en-US" sz="2800" dirty="0">
                <a:solidFill>
                  <a:srgbClr val="000000"/>
                </a:solidFill>
              </a:rPr>
              <a:t> (although a </a:t>
            </a:r>
            <a:r>
              <a:rPr lang="en-US" altLang="en-US" sz="2800" dirty="0">
                <a:solidFill>
                  <a:srgbClr val="000000"/>
                </a:solidFill>
                <a:latin typeface="Consolas" panose="020B0609020204030204" pitchFamily="49" charset="0"/>
              </a:rPr>
              <a:t>list</a:t>
            </a:r>
            <a:r>
              <a:rPr lang="en-US" altLang="en-US" sz="2800" dirty="0">
                <a:solidFill>
                  <a:srgbClr val="000000"/>
                </a:solidFill>
              </a:rPr>
              <a:t> is also capable of efficient insertions and deletions in the middle of the </a:t>
            </a:r>
            <a:r>
              <a:rPr lang="en-US" altLang="en-US" sz="2800" dirty="0">
                <a:solidFill>
                  <a:srgbClr val="000000"/>
                </a:solidFill>
                <a:latin typeface="Consolas" panose="020B0609020204030204" pitchFamily="49" charset="0"/>
              </a:rPr>
              <a:t>list</a:t>
            </a:r>
            <a:r>
              <a:rPr lang="en-US" altLang="en-US" sz="2800" dirty="0">
                <a:solidFill>
                  <a:srgbClr val="000000"/>
                </a:solidFill>
              </a:rPr>
              <a:t>).</a:t>
            </a:r>
          </a:p>
          <a:p>
            <a:pPr eaLnBrk="1" hangingPunct="1">
              <a:lnSpc>
                <a:spcPct val="90000"/>
              </a:lnSpc>
            </a:pPr>
            <a:r>
              <a:rPr lang="en-US" altLang="en-US" sz="2800" dirty="0">
                <a:solidFill>
                  <a:srgbClr val="000000"/>
                </a:solidFill>
              </a:rPr>
              <a:t>Class </a:t>
            </a:r>
            <a:r>
              <a:rPr lang="en-US" altLang="en-US" sz="2800" dirty="0" err="1">
                <a:solidFill>
                  <a:srgbClr val="000000"/>
                </a:solidFill>
                <a:latin typeface="Consolas" panose="020B0609020204030204" pitchFamily="49" charset="0"/>
              </a:rPr>
              <a:t>deque</a:t>
            </a:r>
            <a:r>
              <a:rPr lang="en-US" altLang="en-US" sz="2800" dirty="0">
                <a:solidFill>
                  <a:srgbClr val="000000"/>
                </a:solidFill>
              </a:rPr>
              <a:t> provides support for random-access iterators, so </a:t>
            </a:r>
            <a:r>
              <a:rPr lang="en-US" altLang="en-US" sz="2800" dirty="0" err="1">
                <a:solidFill>
                  <a:srgbClr val="000000"/>
                </a:solidFill>
                <a:latin typeface="Consolas" panose="020B0609020204030204" pitchFamily="49" charset="0"/>
              </a:rPr>
              <a:t>deque</a:t>
            </a:r>
            <a:r>
              <a:rPr lang="en-US" altLang="en-US" sz="2800" dirty="0" err="1">
                <a:solidFill>
                  <a:srgbClr val="000000"/>
                </a:solidFill>
              </a:rPr>
              <a:t>s</a:t>
            </a:r>
            <a:r>
              <a:rPr lang="en-US" altLang="en-US" sz="2800" dirty="0">
                <a:solidFill>
                  <a:srgbClr val="000000"/>
                </a:solidFill>
              </a:rPr>
              <a:t> can be used with all Standard Library algorithms.</a:t>
            </a:r>
          </a:p>
        </p:txBody>
      </p:sp>
      <p:sp>
        <p:nvSpPr>
          <p:cNvPr id="14746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22777665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5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290763"/>
            <a:ext cx="12192000" cy="2274887"/>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63353868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5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0188"/>
            <a:ext cx="12192000" cy="3857625"/>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37599873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59D9B3"/>
                </a:solidFill>
                <a:latin typeface="Arial"/>
              </a:rPr>
              <a:t>15.5.3 </a:t>
            </a:r>
            <a:r>
              <a:rPr lang="en-US" dirty="0">
                <a:solidFill>
                  <a:srgbClr val="33B38C"/>
                </a:solidFill>
                <a:latin typeface="Consolas" panose="020B0609020204030204" pitchFamily="49" charset="0"/>
              </a:rPr>
              <a:t>deque</a:t>
            </a:r>
            <a:r>
              <a:rPr lang="en-US" dirty="0">
                <a:solidFill>
                  <a:srgbClr val="33B38C"/>
                </a:solidFill>
                <a:latin typeface="Arial" panose="020B0604020202020204" pitchFamily="34" charset="0"/>
              </a:rPr>
              <a:t> Sequence Container (Cont.)</a:t>
            </a:r>
          </a:p>
        </p:txBody>
      </p:sp>
      <p:sp>
        <p:nvSpPr>
          <p:cNvPr id="138243" name="Text Placeholder 2"/>
          <p:cNvSpPr>
            <a:spLocks noGrp="1"/>
          </p:cNvSpPr>
          <p:nvPr>
            <p:ph type="body" idx="1"/>
          </p:nvPr>
        </p:nvSpPr>
        <p:spPr/>
        <p:txBody>
          <a:bodyPr/>
          <a:lstStyle/>
          <a:p>
            <a:pPr eaLnBrk="1" hangingPunct="1"/>
            <a:r>
              <a:rPr lang="en-US" altLang="en-US" sz="2800" dirty="0">
                <a:solidFill>
                  <a:srgbClr val="000000"/>
                </a:solidFill>
              </a:rPr>
              <a:t>One of the most common uses of a </a:t>
            </a:r>
            <a:r>
              <a:rPr lang="en-US" altLang="en-US" sz="2800" dirty="0" err="1">
                <a:solidFill>
                  <a:srgbClr val="000000"/>
                </a:solidFill>
                <a:latin typeface="Consolas" panose="020B0609020204030204" pitchFamily="49" charset="0"/>
              </a:rPr>
              <a:t>deque</a:t>
            </a:r>
            <a:r>
              <a:rPr lang="en-US" altLang="en-US" sz="2800" dirty="0">
                <a:solidFill>
                  <a:srgbClr val="000000"/>
                </a:solidFill>
              </a:rPr>
              <a:t> is to maintain a first-in, first-out queue of elements.</a:t>
            </a:r>
          </a:p>
          <a:p>
            <a:pPr eaLnBrk="1" hangingPunct="1"/>
            <a:r>
              <a:rPr lang="en-US" altLang="en-US" sz="2800" dirty="0">
                <a:solidFill>
                  <a:srgbClr val="000000"/>
                </a:solidFill>
              </a:rPr>
              <a:t>In fact, a </a:t>
            </a:r>
            <a:r>
              <a:rPr lang="en-US" altLang="en-US" sz="2800" dirty="0" err="1">
                <a:solidFill>
                  <a:srgbClr val="000000"/>
                </a:solidFill>
                <a:latin typeface="Consolas" panose="020B0609020204030204" pitchFamily="49" charset="0"/>
              </a:rPr>
              <a:t>deque</a:t>
            </a:r>
            <a:r>
              <a:rPr lang="en-US" altLang="en-US" sz="2800" dirty="0">
                <a:solidFill>
                  <a:srgbClr val="000000"/>
                </a:solidFill>
              </a:rPr>
              <a:t> is the default underlying implementation for the </a:t>
            </a:r>
            <a:r>
              <a:rPr lang="en-US" altLang="en-US" sz="2800" dirty="0">
                <a:solidFill>
                  <a:srgbClr val="000000"/>
                </a:solidFill>
                <a:latin typeface="Consolas" panose="020B0609020204030204" pitchFamily="49" charset="0"/>
              </a:rPr>
              <a:t>queue</a:t>
            </a:r>
            <a:r>
              <a:rPr lang="en-US" altLang="en-US" sz="2800" dirty="0">
                <a:solidFill>
                  <a:srgbClr val="000000"/>
                </a:solidFill>
              </a:rPr>
              <a:t> adaptor (Section 15.7.2).</a:t>
            </a:r>
          </a:p>
          <a:p>
            <a:pPr eaLnBrk="1" hangingPunct="1"/>
            <a:r>
              <a:rPr lang="en-US" altLang="en-US" sz="2800" dirty="0">
                <a:solidFill>
                  <a:srgbClr val="000000"/>
                </a:solidFill>
              </a:rPr>
              <a:t>Additional storage for a </a:t>
            </a:r>
            <a:r>
              <a:rPr lang="en-US" altLang="en-US" sz="2800" dirty="0" err="1">
                <a:solidFill>
                  <a:srgbClr val="000000"/>
                </a:solidFill>
                <a:latin typeface="Consolas" panose="020B0609020204030204" pitchFamily="49" charset="0"/>
              </a:rPr>
              <a:t>deque</a:t>
            </a:r>
            <a:r>
              <a:rPr lang="en-US" altLang="en-US" sz="2800" dirty="0">
                <a:solidFill>
                  <a:srgbClr val="000000"/>
                </a:solidFill>
              </a:rPr>
              <a:t> can be allocated at either end of the </a:t>
            </a:r>
            <a:r>
              <a:rPr lang="en-US" altLang="en-US" sz="2800" dirty="0" err="1">
                <a:solidFill>
                  <a:srgbClr val="000000"/>
                </a:solidFill>
                <a:latin typeface="Consolas" panose="020B0609020204030204" pitchFamily="49" charset="0"/>
              </a:rPr>
              <a:t>deque</a:t>
            </a:r>
            <a:r>
              <a:rPr lang="en-US" altLang="en-US" sz="2800" dirty="0">
                <a:solidFill>
                  <a:srgbClr val="000000"/>
                </a:solidFill>
              </a:rPr>
              <a:t> in blocks of memory that are typically maintained as a built-in array of pointers to those blocks.</a:t>
            </a:r>
          </a:p>
          <a:p>
            <a:pPr eaLnBrk="1" hangingPunct="1"/>
            <a:r>
              <a:rPr lang="en-US" altLang="en-US" sz="2800" dirty="0">
                <a:solidFill>
                  <a:srgbClr val="000000"/>
                </a:solidFill>
              </a:rPr>
              <a:t>Due to the </a:t>
            </a:r>
            <a:r>
              <a:rPr lang="en-US" altLang="en-US" sz="2800" i="1" dirty="0">
                <a:solidFill>
                  <a:srgbClr val="000000"/>
                </a:solidFill>
              </a:rPr>
              <a:t>noncontiguous memory layout</a:t>
            </a:r>
            <a:r>
              <a:rPr lang="en-US" altLang="en-US" sz="2800" dirty="0">
                <a:solidFill>
                  <a:srgbClr val="000000"/>
                </a:solidFill>
              </a:rPr>
              <a:t> of a </a:t>
            </a:r>
            <a:r>
              <a:rPr lang="en-US" altLang="en-US" sz="2800" dirty="0" err="1">
                <a:solidFill>
                  <a:srgbClr val="000000"/>
                </a:solidFill>
                <a:latin typeface="Consolas" panose="020B0609020204030204" pitchFamily="49" charset="0"/>
              </a:rPr>
              <a:t>deque</a:t>
            </a:r>
            <a:r>
              <a:rPr lang="en-US" altLang="en-US" sz="2800" dirty="0">
                <a:solidFill>
                  <a:srgbClr val="000000"/>
                </a:solidFill>
              </a:rPr>
              <a:t>, a </a:t>
            </a:r>
            <a:r>
              <a:rPr lang="en-US" altLang="en-US" sz="2800" dirty="0" err="1">
                <a:solidFill>
                  <a:srgbClr val="000000"/>
                </a:solidFill>
                <a:latin typeface="Consolas" panose="020B0609020204030204" pitchFamily="49" charset="0"/>
              </a:rPr>
              <a:t>deque</a:t>
            </a:r>
            <a:r>
              <a:rPr lang="en-US" altLang="en-US" sz="2800" dirty="0">
                <a:solidFill>
                  <a:srgbClr val="000000"/>
                </a:solidFill>
              </a:rPr>
              <a:t> iterator must be more “intelligent” than the pointers that are used to iterate through </a:t>
            </a:r>
            <a:r>
              <a:rPr lang="en-US" altLang="en-US" sz="2800" dirty="0">
                <a:solidFill>
                  <a:srgbClr val="000000"/>
                </a:solidFill>
                <a:latin typeface="Consolas" panose="020B0609020204030204" pitchFamily="49" charset="0"/>
              </a:rPr>
              <a:t>vector</a:t>
            </a:r>
            <a:r>
              <a:rPr lang="en-US" altLang="en-US" sz="2800" dirty="0">
                <a:solidFill>
                  <a:srgbClr val="000000"/>
                </a:solidFill>
              </a:rPr>
              <a:t>s, </a:t>
            </a:r>
            <a:r>
              <a:rPr lang="en-US" altLang="en-US" sz="2800" dirty="0">
                <a:solidFill>
                  <a:srgbClr val="000000"/>
                </a:solidFill>
                <a:latin typeface="Consolas" panose="020B0609020204030204" pitchFamily="49" charset="0"/>
              </a:rPr>
              <a:t>array</a:t>
            </a:r>
            <a:r>
              <a:rPr lang="en-US" altLang="en-US" sz="2800" dirty="0">
                <a:solidFill>
                  <a:srgbClr val="000000"/>
                </a:solidFill>
              </a:rPr>
              <a:t>s or built-in arrays.</a:t>
            </a:r>
          </a:p>
        </p:txBody>
      </p:sp>
      <p:sp>
        <p:nvSpPr>
          <p:cNvPr id="15053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90867834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59D9B3"/>
                </a:solidFill>
                <a:latin typeface="Arial"/>
              </a:rPr>
              <a:t>15.5.3 </a:t>
            </a:r>
            <a:r>
              <a:rPr lang="en-US" dirty="0">
                <a:solidFill>
                  <a:srgbClr val="33B38C"/>
                </a:solidFill>
                <a:latin typeface="Consolas" panose="020B0609020204030204" pitchFamily="49" charset="0"/>
              </a:rPr>
              <a:t>deque</a:t>
            </a:r>
            <a:r>
              <a:rPr lang="en-US" dirty="0">
                <a:solidFill>
                  <a:srgbClr val="33B38C"/>
                </a:solidFill>
                <a:latin typeface="Arial" panose="020B0604020202020204" pitchFamily="34" charset="0"/>
              </a:rPr>
              <a:t> Sequence Container (Cont.)</a:t>
            </a:r>
          </a:p>
        </p:txBody>
      </p:sp>
      <p:sp>
        <p:nvSpPr>
          <p:cNvPr id="139267" name="Text Placeholder 2"/>
          <p:cNvSpPr>
            <a:spLocks noGrp="1"/>
          </p:cNvSpPr>
          <p:nvPr>
            <p:ph type="body" idx="1"/>
          </p:nvPr>
        </p:nvSpPr>
        <p:spPr/>
        <p:txBody>
          <a:bodyPr/>
          <a:lstStyle/>
          <a:p>
            <a:pPr eaLnBrk="1" hangingPunct="1">
              <a:lnSpc>
                <a:spcPct val="90000"/>
              </a:lnSpc>
            </a:pPr>
            <a:r>
              <a:rPr lang="en-US" altLang="en-US" sz="2800" dirty="0">
                <a:solidFill>
                  <a:srgbClr val="000000"/>
                </a:solidFill>
              </a:rPr>
              <a:t>Class </a:t>
            </a:r>
            <a:r>
              <a:rPr lang="en-US" altLang="en-US" sz="2800" dirty="0" err="1">
                <a:solidFill>
                  <a:srgbClr val="000000"/>
                </a:solidFill>
                <a:latin typeface="Consolas" panose="020B0609020204030204" pitchFamily="49" charset="0"/>
              </a:rPr>
              <a:t>deque</a:t>
            </a:r>
            <a:r>
              <a:rPr lang="en-US" altLang="en-US" sz="2800" dirty="0">
                <a:solidFill>
                  <a:srgbClr val="000000"/>
                </a:solidFill>
              </a:rPr>
              <a:t> provides the same basic operations as class </a:t>
            </a:r>
            <a:r>
              <a:rPr lang="en-US" altLang="en-US" sz="2800" dirty="0">
                <a:solidFill>
                  <a:srgbClr val="000000"/>
                </a:solidFill>
                <a:latin typeface="Consolas" panose="020B0609020204030204" pitchFamily="49" charset="0"/>
              </a:rPr>
              <a:t>vector</a:t>
            </a:r>
            <a:r>
              <a:rPr lang="en-US" altLang="en-US" sz="2800" dirty="0">
                <a:solidFill>
                  <a:srgbClr val="000000"/>
                </a:solidFill>
              </a:rPr>
              <a:t>, but like </a:t>
            </a:r>
            <a:r>
              <a:rPr lang="en-US" altLang="en-US" sz="2800" dirty="0">
                <a:solidFill>
                  <a:srgbClr val="000000"/>
                </a:solidFill>
                <a:latin typeface="Consolas" panose="020B0609020204030204" pitchFamily="49" charset="0"/>
              </a:rPr>
              <a:t>list</a:t>
            </a:r>
            <a:r>
              <a:rPr lang="en-US" altLang="en-US" sz="2800" dirty="0">
                <a:solidFill>
                  <a:srgbClr val="000000"/>
                </a:solidFill>
              </a:rPr>
              <a:t> adds member functions </a:t>
            </a:r>
            <a:r>
              <a:rPr lang="en-US" altLang="en-US" sz="2800" dirty="0" err="1">
                <a:solidFill>
                  <a:srgbClr val="000000"/>
                </a:solidFill>
                <a:latin typeface="Consolas" panose="020B0609020204030204" pitchFamily="49" charset="0"/>
              </a:rPr>
              <a:t>push_front</a:t>
            </a:r>
            <a:r>
              <a:rPr lang="en-US" altLang="en-US" sz="2800" dirty="0">
                <a:solidFill>
                  <a:srgbClr val="000000"/>
                </a:solidFill>
              </a:rPr>
              <a:t> and </a:t>
            </a:r>
            <a:r>
              <a:rPr lang="en-US" altLang="en-US" sz="2800" dirty="0" err="1">
                <a:solidFill>
                  <a:srgbClr val="000000"/>
                </a:solidFill>
                <a:latin typeface="Consolas" panose="020B0609020204030204" pitchFamily="49" charset="0"/>
              </a:rPr>
              <a:t>pop_front</a:t>
            </a:r>
            <a:r>
              <a:rPr lang="en-US" altLang="en-US" sz="2800" dirty="0">
                <a:solidFill>
                  <a:srgbClr val="000000"/>
                </a:solidFill>
              </a:rPr>
              <a:t> to allow insertion and deletion at the beginning of the </a:t>
            </a:r>
            <a:r>
              <a:rPr lang="en-US" altLang="en-US" sz="2800" dirty="0" err="1">
                <a:solidFill>
                  <a:srgbClr val="000000"/>
                </a:solidFill>
                <a:latin typeface="Consolas" panose="020B0609020204030204" pitchFamily="49" charset="0"/>
              </a:rPr>
              <a:t>deque</a:t>
            </a:r>
            <a:r>
              <a:rPr lang="en-US" altLang="en-US" sz="2800" dirty="0">
                <a:solidFill>
                  <a:srgbClr val="000000"/>
                </a:solidFill>
              </a:rPr>
              <a:t>, respectively. </a:t>
            </a:r>
          </a:p>
          <a:p>
            <a:pPr eaLnBrk="1" hangingPunct="1">
              <a:lnSpc>
                <a:spcPct val="90000"/>
              </a:lnSpc>
            </a:pPr>
            <a:r>
              <a:rPr lang="en-US" altLang="en-US" sz="2800" dirty="0">
                <a:solidFill>
                  <a:srgbClr val="000000"/>
                </a:solidFill>
              </a:rPr>
              <a:t>Figure 15.14 demonstrates features of class </a:t>
            </a:r>
            <a:r>
              <a:rPr lang="en-US" altLang="en-US" sz="2800" dirty="0" err="1">
                <a:solidFill>
                  <a:srgbClr val="000000"/>
                </a:solidFill>
                <a:latin typeface="Consolas" panose="020B0609020204030204" pitchFamily="49" charset="0"/>
              </a:rPr>
              <a:t>deque</a:t>
            </a:r>
            <a:r>
              <a:rPr lang="en-US" altLang="en-US" sz="2800" dirty="0">
                <a:solidFill>
                  <a:srgbClr val="000000"/>
                </a:solidFill>
              </a:rPr>
              <a:t>.</a:t>
            </a:r>
          </a:p>
          <a:p>
            <a:pPr eaLnBrk="1" hangingPunct="1">
              <a:lnSpc>
                <a:spcPct val="90000"/>
              </a:lnSpc>
            </a:pPr>
            <a:r>
              <a:rPr lang="en-US" altLang="en-US" sz="2800" dirty="0">
                <a:solidFill>
                  <a:srgbClr val="000000"/>
                </a:solidFill>
              </a:rPr>
              <a:t>Remember that many of the functions presented in Fig. 15.10, Fig. 15.11 and Fig. 15.13 also can be used with class </a:t>
            </a:r>
            <a:r>
              <a:rPr lang="en-US" altLang="en-US" sz="2800" dirty="0" err="1">
                <a:solidFill>
                  <a:srgbClr val="000000"/>
                </a:solidFill>
                <a:latin typeface="Consolas" panose="020B0609020204030204" pitchFamily="49" charset="0"/>
              </a:rPr>
              <a:t>deque</a:t>
            </a:r>
            <a:r>
              <a:rPr lang="en-US" altLang="en-US" sz="2800" dirty="0">
                <a:solidFill>
                  <a:srgbClr val="000000"/>
                </a:solidFill>
              </a:rPr>
              <a:t>.</a:t>
            </a:r>
          </a:p>
          <a:p>
            <a:pPr eaLnBrk="1" hangingPunct="1">
              <a:lnSpc>
                <a:spcPct val="90000"/>
              </a:lnSpc>
            </a:pPr>
            <a:r>
              <a:rPr lang="en-US" altLang="en-US" sz="2800" dirty="0">
                <a:solidFill>
                  <a:srgbClr val="000000"/>
                </a:solidFill>
              </a:rPr>
              <a:t>Header </a:t>
            </a:r>
            <a:r>
              <a:rPr lang="en-US" altLang="en-US" sz="2800" dirty="0">
                <a:solidFill>
                  <a:srgbClr val="0000FF"/>
                </a:solidFill>
              </a:rPr>
              <a:t>&lt;</a:t>
            </a:r>
            <a:r>
              <a:rPr lang="en-US" altLang="en-US" sz="2800" dirty="0" err="1">
                <a:solidFill>
                  <a:srgbClr val="0000FF"/>
                </a:solidFill>
              </a:rPr>
              <a:t>deque</a:t>
            </a:r>
            <a:r>
              <a:rPr lang="en-US" altLang="en-US" sz="2800" dirty="0">
                <a:solidFill>
                  <a:srgbClr val="0000FF"/>
                </a:solidFill>
              </a:rPr>
              <a:t>&gt;</a:t>
            </a:r>
            <a:r>
              <a:rPr lang="en-US" altLang="en-US" sz="2800" dirty="0">
                <a:solidFill>
                  <a:srgbClr val="000000"/>
                </a:solidFill>
              </a:rPr>
              <a:t> must be included to use class </a:t>
            </a:r>
            <a:r>
              <a:rPr lang="en-US" altLang="en-US" sz="2800" dirty="0" err="1">
                <a:solidFill>
                  <a:srgbClr val="000000"/>
                </a:solidFill>
                <a:latin typeface="Consolas" panose="020B0609020204030204" pitchFamily="49" charset="0"/>
              </a:rPr>
              <a:t>deque</a:t>
            </a:r>
            <a:r>
              <a:rPr lang="en-US" altLang="en-US" sz="2800" dirty="0">
                <a:solidFill>
                  <a:srgbClr val="000000"/>
                </a:solidFill>
              </a:rPr>
              <a:t>. </a:t>
            </a:r>
          </a:p>
        </p:txBody>
      </p:sp>
      <p:sp>
        <p:nvSpPr>
          <p:cNvPr id="15360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13305533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5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86348015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5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81075" y="0"/>
            <a:ext cx="10228263"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3528117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59D9B3"/>
                </a:solidFill>
                <a:latin typeface="Arial"/>
              </a:rPr>
              <a:t>15.5.3 </a:t>
            </a:r>
            <a:r>
              <a:rPr lang="en-US" dirty="0">
                <a:solidFill>
                  <a:srgbClr val="33B38C"/>
                </a:solidFill>
                <a:latin typeface="Consolas" panose="020B0609020204030204" pitchFamily="49" charset="0"/>
              </a:rPr>
              <a:t>deque</a:t>
            </a:r>
            <a:r>
              <a:rPr lang="en-US" dirty="0">
                <a:solidFill>
                  <a:srgbClr val="33B38C"/>
                </a:solidFill>
                <a:latin typeface="Arial" panose="020B0604020202020204" pitchFamily="34" charset="0"/>
              </a:rPr>
              <a:t> Sequence Container (Cont.)</a:t>
            </a:r>
          </a:p>
        </p:txBody>
      </p:sp>
      <p:sp>
        <p:nvSpPr>
          <p:cNvPr id="142339" name="Text Placeholder 2"/>
          <p:cNvSpPr>
            <a:spLocks noGrp="1"/>
          </p:cNvSpPr>
          <p:nvPr>
            <p:ph type="body" idx="1"/>
          </p:nvPr>
        </p:nvSpPr>
        <p:spPr>
          <a:xfrm>
            <a:off x="609599" y="1143001"/>
            <a:ext cx="10919883" cy="4525963"/>
          </a:xfrm>
        </p:spPr>
        <p:txBody>
          <a:bodyPr/>
          <a:lstStyle/>
          <a:p>
            <a:pPr eaLnBrk="1" hangingPunct="1">
              <a:lnSpc>
                <a:spcPct val="90000"/>
              </a:lnSpc>
            </a:pPr>
            <a:r>
              <a:rPr lang="en-US" altLang="en-US" sz="3200" dirty="0">
                <a:solidFill>
                  <a:srgbClr val="000000"/>
                </a:solidFill>
              </a:rPr>
              <a:t>Line 10 instantiates a </a:t>
            </a:r>
            <a:r>
              <a:rPr lang="en-US" altLang="en-US" sz="3200" dirty="0" err="1">
                <a:solidFill>
                  <a:srgbClr val="000000"/>
                </a:solidFill>
                <a:latin typeface="Consolas" panose="020B0609020204030204" pitchFamily="49" charset="0"/>
              </a:rPr>
              <a:t>deque</a:t>
            </a:r>
            <a:r>
              <a:rPr lang="en-US" altLang="en-US" sz="3200" dirty="0">
                <a:solidFill>
                  <a:srgbClr val="000000"/>
                </a:solidFill>
              </a:rPr>
              <a:t> that can store </a:t>
            </a:r>
            <a:r>
              <a:rPr lang="en-US" altLang="en-US" sz="3200" dirty="0">
                <a:solidFill>
                  <a:srgbClr val="000000"/>
                </a:solidFill>
                <a:latin typeface="Consolas" panose="020B0609020204030204" pitchFamily="49" charset="0"/>
              </a:rPr>
              <a:t>double</a:t>
            </a:r>
            <a:r>
              <a:rPr lang="en-US" altLang="en-US" sz="3200" dirty="0">
                <a:solidFill>
                  <a:srgbClr val="000000"/>
                </a:solidFill>
              </a:rPr>
              <a:t> values.</a:t>
            </a:r>
          </a:p>
          <a:p>
            <a:pPr eaLnBrk="1" hangingPunct="1">
              <a:lnSpc>
                <a:spcPct val="90000"/>
              </a:lnSpc>
            </a:pPr>
            <a:r>
              <a:rPr lang="en-US" altLang="en-US" sz="3200" dirty="0">
                <a:solidFill>
                  <a:srgbClr val="000000"/>
                </a:solidFill>
              </a:rPr>
              <a:t>Lines 14–16 use functions </a:t>
            </a:r>
            <a:r>
              <a:rPr lang="en-US" altLang="en-US" sz="3200" dirty="0" err="1">
                <a:solidFill>
                  <a:srgbClr val="000000"/>
                </a:solidFill>
                <a:latin typeface="Consolas" panose="020B0609020204030204" pitchFamily="49" charset="0"/>
              </a:rPr>
              <a:t>push_front</a:t>
            </a:r>
            <a:r>
              <a:rPr lang="en-US" altLang="en-US" sz="3200" dirty="0">
                <a:solidFill>
                  <a:srgbClr val="000000"/>
                </a:solidFill>
              </a:rPr>
              <a:t> and </a:t>
            </a:r>
            <a:r>
              <a:rPr lang="en-US" altLang="en-US" sz="3200" dirty="0" err="1">
                <a:solidFill>
                  <a:srgbClr val="000000"/>
                </a:solidFill>
                <a:latin typeface="Consolas" panose="020B0609020204030204" pitchFamily="49" charset="0"/>
              </a:rPr>
              <a:t>push_back</a:t>
            </a:r>
            <a:r>
              <a:rPr lang="en-US" altLang="en-US" sz="3200" dirty="0">
                <a:solidFill>
                  <a:srgbClr val="000000"/>
                </a:solidFill>
              </a:rPr>
              <a:t> to insert elements at the beginning and end of the </a:t>
            </a:r>
            <a:r>
              <a:rPr lang="en-US" altLang="en-US" sz="3200" dirty="0" err="1">
                <a:solidFill>
                  <a:srgbClr val="000000"/>
                </a:solidFill>
                <a:latin typeface="Consolas" panose="020B0609020204030204" pitchFamily="49" charset="0"/>
              </a:rPr>
              <a:t>deque</a:t>
            </a:r>
            <a:r>
              <a:rPr lang="en-US" altLang="en-US" sz="3200" dirty="0">
                <a:solidFill>
                  <a:srgbClr val="000000"/>
                </a:solidFill>
              </a:rPr>
              <a:t>.</a:t>
            </a:r>
          </a:p>
          <a:p>
            <a:pPr eaLnBrk="1" hangingPunct="1">
              <a:lnSpc>
                <a:spcPct val="80000"/>
              </a:lnSpc>
            </a:pPr>
            <a:r>
              <a:rPr lang="en-US" altLang="en-US" sz="3200" dirty="0">
                <a:solidFill>
                  <a:srgbClr val="000000"/>
                </a:solidFill>
              </a:rPr>
              <a:t>The </a:t>
            </a:r>
            <a:r>
              <a:rPr lang="en-US" altLang="en-US" sz="3200" dirty="0">
                <a:solidFill>
                  <a:srgbClr val="000000"/>
                </a:solidFill>
                <a:latin typeface="Consolas" panose="020B0609020204030204" pitchFamily="49" charset="0"/>
              </a:rPr>
              <a:t>for</a:t>
            </a:r>
            <a:r>
              <a:rPr lang="en-US" altLang="en-US" sz="3200" dirty="0">
                <a:solidFill>
                  <a:srgbClr val="000000"/>
                </a:solidFill>
              </a:rPr>
              <a:t> statement in lines 21–23 uses the subscript operator to retrieve the value in each element of the </a:t>
            </a:r>
            <a:r>
              <a:rPr lang="en-US" altLang="en-US" sz="3200" dirty="0" err="1">
                <a:solidFill>
                  <a:srgbClr val="000000"/>
                </a:solidFill>
                <a:latin typeface="Consolas" panose="020B0609020204030204" pitchFamily="49" charset="0"/>
              </a:rPr>
              <a:t>deque</a:t>
            </a:r>
            <a:r>
              <a:rPr lang="en-US" altLang="en-US" sz="3200" dirty="0">
                <a:solidFill>
                  <a:srgbClr val="000000"/>
                </a:solidFill>
              </a:rPr>
              <a:t> for output.</a:t>
            </a:r>
          </a:p>
          <a:p>
            <a:pPr eaLnBrk="1" hangingPunct="1">
              <a:lnSpc>
                <a:spcPct val="80000"/>
              </a:lnSpc>
            </a:pPr>
            <a:r>
              <a:rPr lang="en-US" altLang="en-US" sz="3200" dirty="0">
                <a:solidFill>
                  <a:srgbClr val="000000"/>
                </a:solidFill>
              </a:rPr>
              <a:t>The condition uses function </a:t>
            </a:r>
            <a:r>
              <a:rPr lang="en-US" altLang="en-US" sz="3200" dirty="0">
                <a:solidFill>
                  <a:srgbClr val="000000"/>
                </a:solidFill>
                <a:latin typeface="Consolas" panose="020B0609020204030204" pitchFamily="49" charset="0"/>
              </a:rPr>
              <a:t>size</a:t>
            </a:r>
            <a:r>
              <a:rPr lang="en-US" altLang="en-US" sz="3200" dirty="0">
                <a:solidFill>
                  <a:srgbClr val="000000"/>
                </a:solidFill>
              </a:rPr>
              <a:t> to ensure that we do not attempt to access an element </a:t>
            </a:r>
            <a:r>
              <a:rPr lang="en-US" altLang="en-US" sz="3200" i="1" dirty="0">
                <a:solidFill>
                  <a:srgbClr val="000000"/>
                </a:solidFill>
              </a:rPr>
              <a:t>outside</a:t>
            </a:r>
            <a:r>
              <a:rPr lang="en-US" altLang="en-US" sz="3200" dirty="0">
                <a:solidFill>
                  <a:srgbClr val="000000"/>
                </a:solidFill>
              </a:rPr>
              <a:t> the bounds of the </a:t>
            </a:r>
            <a:r>
              <a:rPr lang="en-US" altLang="en-US" sz="3200" dirty="0" err="1">
                <a:solidFill>
                  <a:srgbClr val="000000"/>
                </a:solidFill>
                <a:latin typeface="Consolas" panose="020B0609020204030204" pitchFamily="49" charset="0"/>
              </a:rPr>
              <a:t>deque</a:t>
            </a:r>
            <a:r>
              <a:rPr lang="en-US" altLang="en-US" sz="3200" dirty="0">
                <a:solidFill>
                  <a:srgbClr val="000000"/>
                </a:solidFill>
              </a:rPr>
              <a:t>.</a:t>
            </a:r>
          </a:p>
        </p:txBody>
      </p:sp>
      <p:sp>
        <p:nvSpPr>
          <p:cNvPr id="15462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98453332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59D9B3"/>
                </a:solidFill>
                <a:latin typeface="Arial"/>
              </a:rPr>
              <a:t>15.5.3 </a:t>
            </a:r>
            <a:r>
              <a:rPr lang="en-US" dirty="0">
                <a:solidFill>
                  <a:srgbClr val="33B38C"/>
                </a:solidFill>
                <a:latin typeface="Consolas" panose="020B0609020204030204" pitchFamily="49" charset="0"/>
              </a:rPr>
              <a:t>deque</a:t>
            </a:r>
            <a:r>
              <a:rPr lang="en-US" dirty="0">
                <a:solidFill>
                  <a:srgbClr val="33B38C"/>
                </a:solidFill>
                <a:latin typeface="Arial" panose="020B0604020202020204" pitchFamily="34" charset="0"/>
              </a:rPr>
              <a:t> Sequence Container (Cont.)</a:t>
            </a:r>
          </a:p>
        </p:txBody>
      </p:sp>
      <p:sp>
        <p:nvSpPr>
          <p:cNvPr id="143363" name="Text Placeholder 2"/>
          <p:cNvSpPr>
            <a:spLocks noGrp="1"/>
          </p:cNvSpPr>
          <p:nvPr>
            <p:ph type="body" idx="1"/>
          </p:nvPr>
        </p:nvSpPr>
        <p:spPr>
          <a:xfrm>
            <a:off x="609599" y="1341438"/>
            <a:ext cx="10919883" cy="4525962"/>
          </a:xfrm>
        </p:spPr>
        <p:txBody>
          <a:bodyPr/>
          <a:lstStyle/>
          <a:p>
            <a:pPr eaLnBrk="1" hangingPunct="1">
              <a:lnSpc>
                <a:spcPct val="80000"/>
              </a:lnSpc>
            </a:pPr>
            <a:r>
              <a:rPr lang="en-US" altLang="en-US" sz="3200" dirty="0">
                <a:solidFill>
                  <a:srgbClr val="000000"/>
                </a:solidFill>
              </a:rPr>
              <a:t>Line 25 uses function </a:t>
            </a:r>
            <a:r>
              <a:rPr lang="en-US" altLang="en-US" sz="3200" dirty="0" err="1">
                <a:solidFill>
                  <a:srgbClr val="000000"/>
                </a:solidFill>
                <a:latin typeface="Consolas" panose="020B0609020204030204" pitchFamily="49" charset="0"/>
              </a:rPr>
              <a:t>pop_front</a:t>
            </a:r>
            <a:r>
              <a:rPr lang="en-US" altLang="en-US" sz="3200" dirty="0">
                <a:solidFill>
                  <a:srgbClr val="000000"/>
                </a:solidFill>
              </a:rPr>
              <a:t> to demonstrate removing the first element of the </a:t>
            </a:r>
            <a:r>
              <a:rPr lang="en-US" altLang="en-US" sz="3200" dirty="0" err="1">
                <a:solidFill>
                  <a:srgbClr val="000000"/>
                </a:solidFill>
                <a:latin typeface="Consolas" panose="020B0609020204030204" pitchFamily="49" charset="0"/>
              </a:rPr>
              <a:t>deque</a:t>
            </a:r>
            <a:r>
              <a:rPr lang="en-US" altLang="en-US" sz="3200" dirty="0">
                <a:solidFill>
                  <a:srgbClr val="000000"/>
                </a:solidFill>
              </a:rPr>
              <a:t>.</a:t>
            </a:r>
          </a:p>
          <a:p>
            <a:pPr eaLnBrk="1" hangingPunct="1">
              <a:lnSpc>
                <a:spcPct val="80000"/>
              </a:lnSpc>
            </a:pPr>
            <a:r>
              <a:rPr lang="en-US" altLang="en-US" sz="3200" dirty="0">
                <a:solidFill>
                  <a:srgbClr val="000000"/>
                </a:solidFill>
              </a:rPr>
              <a:t>Line 30 uses the subscript operator to obtain an </a:t>
            </a:r>
            <a:r>
              <a:rPr lang="en-US" altLang="en-US" sz="3200" i="1" dirty="0" err="1">
                <a:solidFill>
                  <a:srgbClr val="000000"/>
                </a:solidFill>
              </a:rPr>
              <a:t>lvalue</a:t>
            </a:r>
            <a:r>
              <a:rPr lang="en-US" altLang="en-US" sz="3200" i="1" dirty="0">
                <a:solidFill>
                  <a:srgbClr val="000000"/>
                </a:solidFill>
              </a:rPr>
              <a:t>.</a:t>
            </a:r>
          </a:p>
          <a:p>
            <a:pPr eaLnBrk="1" hangingPunct="1">
              <a:lnSpc>
                <a:spcPct val="80000"/>
              </a:lnSpc>
            </a:pPr>
            <a:r>
              <a:rPr lang="en-US" altLang="en-US" sz="3200" dirty="0">
                <a:solidFill>
                  <a:srgbClr val="000000"/>
                </a:solidFill>
              </a:rPr>
              <a:t>This enables values to be assigned directly to any element of the </a:t>
            </a:r>
            <a:r>
              <a:rPr lang="en-US" altLang="en-US" sz="3200" dirty="0" err="1">
                <a:solidFill>
                  <a:srgbClr val="000000"/>
                </a:solidFill>
                <a:latin typeface="Consolas" panose="020B0609020204030204" pitchFamily="49" charset="0"/>
              </a:rPr>
              <a:t>deque</a:t>
            </a:r>
            <a:r>
              <a:rPr lang="en-US" altLang="en-US" sz="3200" dirty="0">
                <a:solidFill>
                  <a:srgbClr val="000000"/>
                </a:solidFill>
              </a:rPr>
              <a:t>.</a:t>
            </a:r>
          </a:p>
        </p:txBody>
      </p:sp>
      <p:sp>
        <p:nvSpPr>
          <p:cNvPr id="15462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585470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0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14538"/>
            <a:ext cx="12192000" cy="2827337"/>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78702651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15.6  </a:t>
            </a:r>
            <a:r>
              <a:rPr lang="en-US" dirty="0">
                <a:solidFill>
                  <a:srgbClr val="3380E6"/>
                </a:solidFill>
                <a:latin typeface="Arial"/>
              </a:rPr>
              <a:t>Associative Containers</a:t>
            </a:r>
          </a:p>
        </p:txBody>
      </p:sp>
      <p:sp>
        <p:nvSpPr>
          <p:cNvPr id="144387" name="Text Placeholder 2"/>
          <p:cNvSpPr>
            <a:spLocks noGrp="1"/>
          </p:cNvSpPr>
          <p:nvPr>
            <p:ph type="body" idx="1"/>
          </p:nvPr>
        </p:nvSpPr>
        <p:spPr/>
        <p:txBody>
          <a:bodyPr/>
          <a:lstStyle/>
          <a:p>
            <a:pPr eaLnBrk="1" hangingPunct="1">
              <a:lnSpc>
                <a:spcPct val="90000"/>
              </a:lnSpc>
            </a:pPr>
            <a:r>
              <a:rPr lang="en-US" altLang="en-US" sz="2400" dirty="0">
                <a:solidFill>
                  <a:srgbClr val="000000"/>
                </a:solidFill>
              </a:rPr>
              <a:t>The </a:t>
            </a:r>
            <a:r>
              <a:rPr lang="en-US" altLang="en-US" sz="2400" i="1" dirty="0">
                <a:solidFill>
                  <a:srgbClr val="000000"/>
                </a:solidFill>
              </a:rPr>
              <a:t>associative containers </a:t>
            </a:r>
            <a:r>
              <a:rPr lang="en-US" altLang="en-US" sz="2400" dirty="0">
                <a:solidFill>
                  <a:srgbClr val="000000"/>
                </a:solidFill>
              </a:rPr>
              <a:t>provide </a:t>
            </a:r>
            <a:r>
              <a:rPr lang="en-US" altLang="en-US" sz="2400" i="1" dirty="0">
                <a:solidFill>
                  <a:srgbClr val="000000"/>
                </a:solidFill>
              </a:rPr>
              <a:t>direct access </a:t>
            </a:r>
            <a:r>
              <a:rPr lang="en-US" altLang="en-US" sz="2400" dirty="0">
                <a:solidFill>
                  <a:srgbClr val="000000"/>
                </a:solidFill>
              </a:rPr>
              <a:t>to store and retrieve elements via keys (often called </a:t>
            </a:r>
            <a:r>
              <a:rPr lang="en-US" altLang="en-US" sz="2400" dirty="0">
                <a:solidFill>
                  <a:srgbClr val="FF0000"/>
                </a:solidFill>
              </a:rPr>
              <a:t>search keys</a:t>
            </a:r>
            <a:r>
              <a:rPr lang="en-US" altLang="en-US" sz="2400" dirty="0">
                <a:solidFill>
                  <a:srgbClr val="000000"/>
                </a:solidFill>
              </a:rPr>
              <a:t>). </a:t>
            </a:r>
          </a:p>
          <a:p>
            <a:pPr eaLnBrk="1" hangingPunct="1">
              <a:lnSpc>
                <a:spcPct val="90000"/>
              </a:lnSpc>
            </a:pPr>
            <a:r>
              <a:rPr lang="en-US" altLang="en-US" sz="2400" dirty="0">
                <a:solidFill>
                  <a:srgbClr val="000000"/>
                </a:solidFill>
              </a:rPr>
              <a:t>The four </a:t>
            </a:r>
            <a:r>
              <a:rPr lang="en-US" altLang="en-US" sz="2400" i="1" dirty="0">
                <a:solidFill>
                  <a:srgbClr val="000000"/>
                </a:solidFill>
              </a:rPr>
              <a:t>ordered associative containers </a:t>
            </a:r>
            <a:r>
              <a:rPr lang="en-US" altLang="en-US" sz="2400" dirty="0">
                <a:solidFill>
                  <a:srgbClr val="000000"/>
                </a:solidFill>
              </a:rPr>
              <a:t>are </a:t>
            </a:r>
            <a:r>
              <a:rPr lang="en-US" altLang="en-US" sz="2400" dirty="0">
                <a:solidFill>
                  <a:srgbClr val="000000"/>
                </a:solidFill>
                <a:latin typeface="Consolas" panose="020B0609020204030204" pitchFamily="49" charset="0"/>
              </a:rPr>
              <a:t>multiset</a:t>
            </a:r>
            <a:r>
              <a:rPr lang="en-US" altLang="en-US" sz="2400" dirty="0">
                <a:solidFill>
                  <a:srgbClr val="000000"/>
                </a:solidFill>
              </a:rPr>
              <a:t>, </a:t>
            </a:r>
            <a:r>
              <a:rPr lang="en-US" altLang="en-US" sz="2400" dirty="0">
                <a:solidFill>
                  <a:srgbClr val="000000"/>
                </a:solidFill>
                <a:latin typeface="Consolas" panose="020B0609020204030204" pitchFamily="49" charset="0"/>
              </a:rPr>
              <a:t>set</a:t>
            </a:r>
            <a:r>
              <a:rPr lang="en-US" altLang="en-US" sz="2400" dirty="0">
                <a:solidFill>
                  <a:srgbClr val="000000"/>
                </a:solidFill>
              </a:rPr>
              <a:t>, </a:t>
            </a:r>
            <a:r>
              <a:rPr lang="en-US" altLang="en-US" sz="2400" dirty="0" err="1">
                <a:solidFill>
                  <a:srgbClr val="000000"/>
                </a:solidFill>
                <a:latin typeface="Consolas" panose="020B0609020204030204" pitchFamily="49" charset="0"/>
              </a:rPr>
              <a:t>multimap</a:t>
            </a:r>
            <a:r>
              <a:rPr lang="en-US" altLang="en-US" sz="2400" dirty="0">
                <a:solidFill>
                  <a:srgbClr val="000000"/>
                </a:solidFill>
              </a:rPr>
              <a:t> and </a:t>
            </a:r>
            <a:r>
              <a:rPr lang="en-US" altLang="en-US" sz="2400" dirty="0">
                <a:solidFill>
                  <a:srgbClr val="000000"/>
                </a:solidFill>
                <a:latin typeface="Consolas" panose="020B0609020204030204" pitchFamily="49" charset="0"/>
              </a:rPr>
              <a:t>map</a:t>
            </a:r>
            <a:r>
              <a:rPr lang="en-US" altLang="en-US" sz="2400" dirty="0">
                <a:solidFill>
                  <a:srgbClr val="000000"/>
                </a:solidFill>
              </a:rPr>
              <a:t>. </a:t>
            </a:r>
          </a:p>
          <a:p>
            <a:pPr eaLnBrk="1" hangingPunct="1">
              <a:lnSpc>
                <a:spcPct val="90000"/>
              </a:lnSpc>
            </a:pPr>
            <a:r>
              <a:rPr lang="en-US" altLang="en-US" sz="2400" dirty="0">
                <a:solidFill>
                  <a:srgbClr val="000000"/>
                </a:solidFill>
              </a:rPr>
              <a:t>Each of these maintains its keys in sorted order. </a:t>
            </a:r>
          </a:p>
          <a:p>
            <a:pPr eaLnBrk="1" hangingPunct="1">
              <a:lnSpc>
                <a:spcPct val="90000"/>
              </a:lnSpc>
            </a:pPr>
            <a:r>
              <a:rPr lang="en-US" altLang="en-US" sz="2400" dirty="0">
                <a:solidFill>
                  <a:srgbClr val="000000"/>
                </a:solidFill>
              </a:rPr>
              <a:t>There are also four corresponding</a:t>
            </a:r>
            <a:r>
              <a:rPr lang="en-US" altLang="en-US" sz="2400" i="1" dirty="0">
                <a:solidFill>
                  <a:srgbClr val="000000"/>
                </a:solidFill>
              </a:rPr>
              <a:t> unordered associative </a:t>
            </a:r>
            <a:r>
              <a:rPr lang="en-US" altLang="en-US" sz="2400" i="1" dirty="0">
                <a:solidFill>
                  <a:srgbClr val="000000"/>
                </a:solidFill>
                <a:latin typeface="Consolas" panose="020B0609020204030204" pitchFamily="49" charset="0"/>
              </a:rPr>
              <a:t>containers</a:t>
            </a:r>
            <a:r>
              <a:rPr lang="en-US" altLang="en-US" sz="2400" dirty="0">
                <a:solidFill>
                  <a:srgbClr val="000000"/>
                </a:solidFill>
                <a:latin typeface="Consolas" panose="020B0609020204030204" pitchFamily="49" charset="0"/>
              </a:rPr>
              <a:t>—</a:t>
            </a:r>
            <a:r>
              <a:rPr lang="en-US" altLang="en-US" sz="2400" dirty="0" err="1">
                <a:solidFill>
                  <a:srgbClr val="000000"/>
                </a:solidFill>
                <a:latin typeface="Consolas" panose="020B0609020204030204" pitchFamily="49" charset="0"/>
              </a:rPr>
              <a:t>unordered_multiset</a:t>
            </a:r>
            <a:r>
              <a:rPr lang="en-US" altLang="en-US" sz="2400" dirty="0">
                <a:solidFill>
                  <a:srgbClr val="000000"/>
                </a:solidFill>
              </a:rPr>
              <a:t>, </a:t>
            </a:r>
            <a:r>
              <a:rPr lang="en-US" altLang="en-US" sz="2400" dirty="0" err="1">
                <a:solidFill>
                  <a:srgbClr val="000000"/>
                </a:solidFill>
                <a:latin typeface="Consolas" panose="020B0609020204030204" pitchFamily="49" charset="0"/>
              </a:rPr>
              <a:t>unordered_set</a:t>
            </a:r>
            <a:r>
              <a:rPr lang="en-US" altLang="en-US" sz="2400" dirty="0">
                <a:solidFill>
                  <a:srgbClr val="000000"/>
                </a:solidFill>
              </a:rPr>
              <a:t>, </a:t>
            </a:r>
            <a:r>
              <a:rPr lang="en-US" altLang="en-US" sz="2400" dirty="0" err="1">
                <a:solidFill>
                  <a:srgbClr val="000000"/>
                </a:solidFill>
                <a:latin typeface="Consolas" panose="020B0609020204030204" pitchFamily="49" charset="0"/>
              </a:rPr>
              <a:t>unordered_multimap</a:t>
            </a:r>
            <a:r>
              <a:rPr lang="en-US" altLang="en-US" sz="2400" dirty="0">
                <a:solidFill>
                  <a:srgbClr val="000000"/>
                </a:solidFill>
              </a:rPr>
              <a:t> and </a:t>
            </a:r>
            <a:r>
              <a:rPr lang="en-US" altLang="en-US" sz="2400" dirty="0" err="1">
                <a:solidFill>
                  <a:srgbClr val="000000"/>
                </a:solidFill>
                <a:latin typeface="Consolas" panose="020B0609020204030204" pitchFamily="49" charset="0"/>
              </a:rPr>
              <a:t>unordered_map</a:t>
            </a:r>
            <a:r>
              <a:rPr lang="en-US" altLang="en-US" sz="2400" dirty="0">
                <a:solidFill>
                  <a:srgbClr val="000000"/>
                </a:solidFill>
              </a:rPr>
              <a:t>—that offer the most of the same capabilities as their ordered counterparts.</a:t>
            </a:r>
          </a:p>
          <a:p>
            <a:pPr eaLnBrk="1" hangingPunct="1">
              <a:lnSpc>
                <a:spcPct val="90000"/>
              </a:lnSpc>
            </a:pPr>
            <a:r>
              <a:rPr lang="en-US" altLang="en-US" sz="2400" dirty="0">
                <a:solidFill>
                  <a:srgbClr val="000000"/>
                </a:solidFill>
              </a:rPr>
              <a:t>The primary difference between the ordered and unordered associative containers is that </a:t>
            </a:r>
            <a:r>
              <a:rPr lang="en-US" altLang="en-US" sz="2400" dirty="0">
                <a:solidFill>
                  <a:srgbClr val="FF0000"/>
                </a:solidFill>
              </a:rPr>
              <a:t>the unordered ones do not maintain their keys in sorted order. </a:t>
            </a:r>
            <a:r>
              <a:rPr lang="en-US" altLang="en-US" sz="2400" dirty="0">
                <a:solidFill>
                  <a:srgbClr val="000000"/>
                </a:solidFill>
              </a:rPr>
              <a:t>In this section, we focus on the ordered associative containers.</a:t>
            </a:r>
          </a:p>
          <a:p>
            <a:pPr eaLnBrk="1" hangingPunct="1">
              <a:lnSpc>
                <a:spcPct val="90000"/>
              </a:lnSpc>
            </a:pPr>
            <a:r>
              <a:rPr lang="en-US" altLang="en-US" sz="2400" dirty="0">
                <a:solidFill>
                  <a:srgbClr val="000000"/>
                </a:solidFill>
              </a:rPr>
              <a:t> </a:t>
            </a:r>
          </a:p>
        </p:txBody>
      </p:sp>
      <p:sp>
        <p:nvSpPr>
          <p:cNvPr id="15565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3144945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5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8000"/>
            <a:ext cx="12192000" cy="330041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26920374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15.6  </a:t>
            </a:r>
            <a:r>
              <a:rPr lang="en-US" dirty="0">
                <a:solidFill>
                  <a:srgbClr val="3380E6"/>
                </a:solidFill>
                <a:latin typeface="Arial"/>
              </a:rPr>
              <a:t>Associative Containers (cont.)</a:t>
            </a:r>
          </a:p>
        </p:txBody>
      </p:sp>
      <p:sp>
        <p:nvSpPr>
          <p:cNvPr id="146435" name="Text Placeholder 2"/>
          <p:cNvSpPr>
            <a:spLocks noGrp="1"/>
          </p:cNvSpPr>
          <p:nvPr>
            <p:ph type="body" idx="1"/>
          </p:nvPr>
        </p:nvSpPr>
        <p:spPr/>
        <p:txBody>
          <a:bodyPr/>
          <a:lstStyle/>
          <a:p>
            <a:pPr eaLnBrk="1" hangingPunct="1">
              <a:lnSpc>
                <a:spcPct val="90000"/>
              </a:lnSpc>
            </a:pPr>
            <a:r>
              <a:rPr lang="en-US" altLang="en-US" sz="2800" dirty="0">
                <a:solidFill>
                  <a:srgbClr val="000000"/>
                </a:solidFill>
              </a:rPr>
              <a:t>Iterating through an </a:t>
            </a:r>
            <a:r>
              <a:rPr lang="en-US" altLang="en-US" sz="2800" i="1" dirty="0">
                <a:solidFill>
                  <a:srgbClr val="000000"/>
                </a:solidFill>
              </a:rPr>
              <a:t>ordered associative container</a:t>
            </a:r>
            <a:r>
              <a:rPr lang="en-US" altLang="en-US" sz="2800" dirty="0">
                <a:solidFill>
                  <a:srgbClr val="000000"/>
                </a:solidFill>
              </a:rPr>
              <a:t> traverses it in the sort order for that container.</a:t>
            </a:r>
          </a:p>
          <a:p>
            <a:pPr eaLnBrk="1" hangingPunct="1">
              <a:lnSpc>
                <a:spcPct val="90000"/>
              </a:lnSpc>
            </a:pPr>
            <a:r>
              <a:rPr lang="en-US" altLang="en-US" sz="2800" dirty="0">
                <a:solidFill>
                  <a:srgbClr val="000000"/>
                </a:solidFill>
              </a:rPr>
              <a:t>Classes </a:t>
            </a:r>
            <a:r>
              <a:rPr lang="en-US" altLang="en-US" sz="2800" dirty="0">
                <a:solidFill>
                  <a:srgbClr val="0000FF"/>
                </a:solidFill>
              </a:rPr>
              <a:t>multiset</a:t>
            </a:r>
            <a:r>
              <a:rPr lang="en-US" altLang="en-US" sz="2800" dirty="0">
                <a:solidFill>
                  <a:srgbClr val="000000"/>
                </a:solidFill>
              </a:rPr>
              <a:t> and </a:t>
            </a:r>
            <a:r>
              <a:rPr lang="en-US" altLang="en-US" sz="2800" dirty="0">
                <a:solidFill>
                  <a:srgbClr val="0000FF"/>
                </a:solidFill>
              </a:rPr>
              <a:t>set</a:t>
            </a:r>
            <a:r>
              <a:rPr lang="en-US" altLang="en-US" sz="2800" dirty="0">
                <a:solidFill>
                  <a:srgbClr val="000000"/>
                </a:solidFill>
              </a:rPr>
              <a:t> provide operations for manipulating sets of values where the values are the keys—there is not a separate value associated with each key.</a:t>
            </a:r>
          </a:p>
          <a:p>
            <a:pPr eaLnBrk="1" hangingPunct="1">
              <a:lnSpc>
                <a:spcPct val="90000"/>
              </a:lnSpc>
            </a:pPr>
            <a:r>
              <a:rPr lang="en-US" altLang="en-US" sz="2800" dirty="0">
                <a:solidFill>
                  <a:srgbClr val="000000"/>
                </a:solidFill>
              </a:rPr>
              <a:t>The primary difference between a </a:t>
            </a:r>
            <a:r>
              <a:rPr lang="en-US" altLang="en-US" sz="2800" dirty="0">
                <a:solidFill>
                  <a:srgbClr val="000000"/>
                </a:solidFill>
                <a:latin typeface="Consolas" panose="020B0609020204030204" pitchFamily="49" charset="0"/>
              </a:rPr>
              <a:t>multiset</a:t>
            </a:r>
            <a:r>
              <a:rPr lang="en-US" altLang="en-US" sz="2800" dirty="0">
                <a:solidFill>
                  <a:srgbClr val="000000"/>
                </a:solidFill>
              </a:rPr>
              <a:t> and a </a:t>
            </a:r>
            <a:r>
              <a:rPr lang="en-US" altLang="en-US" sz="2800" dirty="0">
                <a:solidFill>
                  <a:srgbClr val="000000"/>
                </a:solidFill>
                <a:latin typeface="Consolas" panose="020B0609020204030204" pitchFamily="49" charset="0"/>
              </a:rPr>
              <a:t>set</a:t>
            </a:r>
            <a:r>
              <a:rPr lang="en-US" altLang="en-US" sz="2800" dirty="0">
                <a:solidFill>
                  <a:srgbClr val="000000"/>
                </a:solidFill>
              </a:rPr>
              <a:t> is that a </a:t>
            </a:r>
            <a:r>
              <a:rPr lang="en-US" altLang="en-US" sz="2800" dirty="0">
                <a:solidFill>
                  <a:srgbClr val="000000"/>
                </a:solidFill>
                <a:latin typeface="Consolas" panose="020B0609020204030204" pitchFamily="49" charset="0"/>
              </a:rPr>
              <a:t>multiset</a:t>
            </a:r>
            <a:r>
              <a:rPr lang="en-US" altLang="en-US" sz="2800" dirty="0">
                <a:solidFill>
                  <a:srgbClr val="000000"/>
                </a:solidFill>
              </a:rPr>
              <a:t> allows duplicate keys and a </a:t>
            </a:r>
            <a:r>
              <a:rPr lang="en-US" altLang="en-US" sz="2800" dirty="0">
                <a:solidFill>
                  <a:srgbClr val="000000"/>
                </a:solidFill>
                <a:latin typeface="Consolas" panose="020B0609020204030204" pitchFamily="49" charset="0"/>
              </a:rPr>
              <a:t>set</a:t>
            </a:r>
            <a:r>
              <a:rPr lang="en-US" altLang="en-US" sz="2800" dirty="0">
                <a:solidFill>
                  <a:srgbClr val="000000"/>
                </a:solidFill>
              </a:rPr>
              <a:t> does not.</a:t>
            </a:r>
          </a:p>
        </p:txBody>
      </p:sp>
      <p:sp>
        <p:nvSpPr>
          <p:cNvPr id="15565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99295436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15.6  </a:t>
            </a:r>
            <a:r>
              <a:rPr lang="en-US" dirty="0">
                <a:solidFill>
                  <a:srgbClr val="3380E6"/>
                </a:solidFill>
                <a:latin typeface="Arial"/>
              </a:rPr>
              <a:t>Associative Containers (Cont.)</a:t>
            </a:r>
          </a:p>
        </p:txBody>
      </p:sp>
      <p:sp>
        <p:nvSpPr>
          <p:cNvPr id="147459"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rPr>
              <a:t>Classes </a:t>
            </a:r>
            <a:r>
              <a:rPr lang="en-US" altLang="en-US" sz="2800" dirty="0" err="1">
                <a:solidFill>
                  <a:srgbClr val="0000FF"/>
                </a:solidFill>
              </a:rPr>
              <a:t>multimap</a:t>
            </a:r>
            <a:r>
              <a:rPr lang="en-US" altLang="en-US" sz="2800" dirty="0">
                <a:solidFill>
                  <a:srgbClr val="000000"/>
                </a:solidFill>
              </a:rPr>
              <a:t> and </a:t>
            </a:r>
            <a:r>
              <a:rPr lang="en-US" altLang="en-US" sz="2800" dirty="0">
                <a:solidFill>
                  <a:srgbClr val="0000FF"/>
                </a:solidFill>
              </a:rPr>
              <a:t>map</a:t>
            </a:r>
            <a:r>
              <a:rPr lang="en-US" altLang="en-US" sz="2800" dirty="0">
                <a:solidFill>
                  <a:srgbClr val="000000"/>
                </a:solidFill>
              </a:rPr>
              <a:t> provide operations for manipulating values associated with keys (these values are sometimes referred to as </a:t>
            </a:r>
            <a:r>
              <a:rPr lang="en-US" altLang="en-US" sz="2800" dirty="0">
                <a:solidFill>
                  <a:srgbClr val="0000FF"/>
                </a:solidFill>
              </a:rPr>
              <a:t>mapped values</a:t>
            </a:r>
            <a:r>
              <a:rPr lang="en-US" altLang="en-US" sz="2800" dirty="0">
                <a:solidFill>
                  <a:srgbClr val="000000"/>
                </a:solidFill>
              </a:rPr>
              <a:t>).</a:t>
            </a:r>
          </a:p>
          <a:p>
            <a:pPr eaLnBrk="1" hangingPunct="1">
              <a:lnSpc>
                <a:spcPct val="80000"/>
              </a:lnSpc>
            </a:pPr>
            <a:r>
              <a:rPr lang="en-US" altLang="en-US" sz="2800" dirty="0">
                <a:solidFill>
                  <a:srgbClr val="000000"/>
                </a:solidFill>
              </a:rPr>
              <a:t>The primary difference between a </a:t>
            </a:r>
            <a:r>
              <a:rPr lang="en-US" altLang="en-US" sz="2800" dirty="0" err="1">
                <a:solidFill>
                  <a:srgbClr val="000000"/>
                </a:solidFill>
                <a:latin typeface="Consolas" panose="020B0609020204030204" pitchFamily="49" charset="0"/>
              </a:rPr>
              <a:t>multimap</a:t>
            </a:r>
            <a:r>
              <a:rPr lang="en-US" altLang="en-US" sz="2800" dirty="0">
                <a:solidFill>
                  <a:srgbClr val="000000"/>
                </a:solidFill>
              </a:rPr>
              <a:t> and a </a:t>
            </a:r>
            <a:r>
              <a:rPr lang="en-US" altLang="en-US" sz="2800" dirty="0">
                <a:solidFill>
                  <a:srgbClr val="000000"/>
                </a:solidFill>
                <a:latin typeface="Consolas" panose="020B0609020204030204" pitchFamily="49" charset="0"/>
              </a:rPr>
              <a:t>map</a:t>
            </a:r>
            <a:r>
              <a:rPr lang="en-US" altLang="en-US" sz="2800" dirty="0">
                <a:solidFill>
                  <a:srgbClr val="000000"/>
                </a:solidFill>
              </a:rPr>
              <a:t> is that a </a:t>
            </a:r>
            <a:r>
              <a:rPr lang="en-US" altLang="en-US" sz="2800" dirty="0" err="1">
                <a:solidFill>
                  <a:srgbClr val="000000"/>
                </a:solidFill>
                <a:latin typeface="Consolas" panose="020B0609020204030204" pitchFamily="49" charset="0"/>
              </a:rPr>
              <a:t>multimap</a:t>
            </a:r>
            <a:r>
              <a:rPr lang="en-US" altLang="en-US" sz="2800" dirty="0">
                <a:solidFill>
                  <a:srgbClr val="000000"/>
                </a:solidFill>
              </a:rPr>
              <a:t> allows duplicate keys with associated values to be stored and a </a:t>
            </a:r>
            <a:r>
              <a:rPr lang="en-US" altLang="en-US" sz="2800" dirty="0">
                <a:solidFill>
                  <a:srgbClr val="000000"/>
                </a:solidFill>
                <a:latin typeface="Consolas" panose="020B0609020204030204" pitchFamily="49" charset="0"/>
              </a:rPr>
              <a:t>map</a:t>
            </a:r>
            <a:r>
              <a:rPr lang="en-US" altLang="en-US" sz="2800" dirty="0">
                <a:solidFill>
                  <a:srgbClr val="000000"/>
                </a:solidFill>
              </a:rPr>
              <a:t> allows only </a:t>
            </a:r>
            <a:r>
              <a:rPr lang="en-US" altLang="en-US" sz="2800" i="1" dirty="0">
                <a:solidFill>
                  <a:srgbClr val="FF0000"/>
                </a:solidFill>
              </a:rPr>
              <a:t>unique keys </a:t>
            </a:r>
            <a:r>
              <a:rPr lang="en-US" altLang="en-US" sz="2800" dirty="0">
                <a:solidFill>
                  <a:srgbClr val="000000"/>
                </a:solidFill>
              </a:rPr>
              <a:t>with associated values.</a:t>
            </a:r>
          </a:p>
          <a:p>
            <a:pPr eaLnBrk="1" hangingPunct="1">
              <a:lnSpc>
                <a:spcPct val="80000"/>
              </a:lnSpc>
            </a:pPr>
            <a:r>
              <a:rPr lang="en-US" altLang="en-US" sz="2800" dirty="0">
                <a:solidFill>
                  <a:srgbClr val="000000"/>
                </a:solidFill>
              </a:rPr>
              <a:t>In addition to the common container member functions, </a:t>
            </a:r>
            <a:r>
              <a:rPr lang="en-US" altLang="en-US" sz="2800" i="1" dirty="0">
                <a:solidFill>
                  <a:srgbClr val="000000"/>
                </a:solidFill>
              </a:rPr>
              <a:t>ordered associative containers</a:t>
            </a:r>
            <a:r>
              <a:rPr lang="en-US" altLang="en-US" sz="2800" dirty="0">
                <a:solidFill>
                  <a:srgbClr val="000000"/>
                </a:solidFill>
              </a:rPr>
              <a:t> also support several other member functions that are specific to associative containers.</a:t>
            </a:r>
          </a:p>
          <a:p>
            <a:pPr eaLnBrk="1" hangingPunct="1">
              <a:lnSpc>
                <a:spcPct val="80000"/>
              </a:lnSpc>
            </a:pPr>
            <a:r>
              <a:rPr lang="en-US" altLang="en-US" sz="2800" dirty="0">
                <a:solidFill>
                  <a:srgbClr val="000000"/>
                </a:solidFill>
              </a:rPr>
              <a:t>Examples of each of the </a:t>
            </a:r>
            <a:r>
              <a:rPr lang="en-US" altLang="en-US" sz="2800" i="1" dirty="0">
                <a:solidFill>
                  <a:srgbClr val="000000"/>
                </a:solidFill>
              </a:rPr>
              <a:t>ordered associative containers </a:t>
            </a:r>
            <a:r>
              <a:rPr lang="en-US" altLang="en-US" sz="2800" dirty="0">
                <a:solidFill>
                  <a:srgbClr val="000000"/>
                </a:solidFill>
              </a:rPr>
              <a:t>and their common member functions are presented in the next several subsections. </a:t>
            </a:r>
          </a:p>
        </p:txBody>
      </p:sp>
      <p:sp>
        <p:nvSpPr>
          <p:cNvPr id="15667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06475654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a:solidFill>
                  <a:srgbClr val="59D9B3"/>
                </a:solidFill>
                <a:latin typeface="Arial"/>
              </a:rPr>
              <a:t>15.6.1 </a:t>
            </a:r>
            <a:r>
              <a:rPr lang="fr-FR" dirty="0">
                <a:solidFill>
                  <a:srgbClr val="33B38C"/>
                </a:solidFill>
                <a:latin typeface="Consolas" panose="020B0609020204030204" pitchFamily="49" charset="0"/>
              </a:rPr>
              <a:t>multiset</a:t>
            </a:r>
            <a:r>
              <a:rPr lang="fr-FR" dirty="0">
                <a:solidFill>
                  <a:srgbClr val="33B38C"/>
                </a:solidFill>
                <a:latin typeface="Arial" panose="020B0604020202020204" pitchFamily="34" charset="0"/>
              </a:rPr>
              <a:t> Associative Container</a:t>
            </a:r>
          </a:p>
        </p:txBody>
      </p:sp>
      <p:sp>
        <p:nvSpPr>
          <p:cNvPr id="148483" name="Text Placeholder 2"/>
          <p:cNvSpPr>
            <a:spLocks noGrp="1"/>
          </p:cNvSpPr>
          <p:nvPr>
            <p:ph type="body" idx="1"/>
          </p:nvPr>
        </p:nvSpPr>
        <p:spPr>
          <a:xfrm>
            <a:off x="609599" y="1371601"/>
            <a:ext cx="10919883" cy="4525963"/>
          </a:xfrm>
        </p:spPr>
        <p:txBody>
          <a:bodyPr/>
          <a:lstStyle/>
          <a:p>
            <a:pPr eaLnBrk="1" hangingPunct="1">
              <a:lnSpc>
                <a:spcPct val="90000"/>
              </a:lnSpc>
            </a:pPr>
            <a:r>
              <a:rPr lang="en-US" altLang="en-US" sz="2800" dirty="0">
                <a:solidFill>
                  <a:srgbClr val="000000"/>
                </a:solidFill>
              </a:rPr>
              <a:t>The </a:t>
            </a:r>
            <a:r>
              <a:rPr lang="en-US" altLang="en-US" sz="2800" dirty="0">
                <a:solidFill>
                  <a:srgbClr val="000000"/>
                </a:solidFill>
                <a:latin typeface="Consolas" panose="020B0609020204030204" pitchFamily="49" charset="0"/>
              </a:rPr>
              <a:t>multiset</a:t>
            </a:r>
            <a:r>
              <a:rPr lang="en-US" altLang="en-US" sz="2800" dirty="0">
                <a:solidFill>
                  <a:srgbClr val="000000"/>
                </a:solidFill>
              </a:rPr>
              <a:t> </a:t>
            </a:r>
            <a:r>
              <a:rPr lang="en-US" altLang="en-US" sz="2800" i="1" dirty="0">
                <a:solidFill>
                  <a:srgbClr val="000000"/>
                </a:solidFill>
              </a:rPr>
              <a:t>ordered associative container </a:t>
            </a:r>
            <a:r>
              <a:rPr lang="en-US" altLang="en-US" sz="2800" dirty="0">
                <a:solidFill>
                  <a:srgbClr val="000000"/>
                </a:solidFill>
              </a:rPr>
              <a:t>(from header </a:t>
            </a:r>
            <a:r>
              <a:rPr lang="en-US" altLang="en-US" sz="2800" dirty="0">
                <a:solidFill>
                  <a:srgbClr val="0000FF"/>
                </a:solidFill>
                <a:latin typeface="Consolas" panose="020B0609020204030204" pitchFamily="49" charset="0"/>
              </a:rPr>
              <a:t>&lt;set&gt;</a:t>
            </a:r>
            <a:r>
              <a:rPr lang="en-US" altLang="en-US" sz="2800" dirty="0">
                <a:solidFill>
                  <a:srgbClr val="000000"/>
                </a:solidFill>
              </a:rPr>
              <a:t>) provides fast storage and retrieval of keys and allows duplicate keys.</a:t>
            </a:r>
          </a:p>
          <a:p>
            <a:pPr eaLnBrk="1" hangingPunct="1">
              <a:lnSpc>
                <a:spcPct val="90000"/>
              </a:lnSpc>
            </a:pPr>
            <a:r>
              <a:rPr lang="en-US" altLang="en-US" sz="2800" dirty="0">
                <a:solidFill>
                  <a:srgbClr val="000000"/>
                </a:solidFill>
              </a:rPr>
              <a:t>The elements’ ordering is determined by a so-called </a:t>
            </a:r>
            <a:r>
              <a:rPr lang="en-US" altLang="en-US" sz="2800" dirty="0">
                <a:solidFill>
                  <a:srgbClr val="0000FF"/>
                </a:solidFill>
              </a:rPr>
              <a:t>comparator function object</a:t>
            </a:r>
            <a:r>
              <a:rPr lang="en-US" altLang="en-US" sz="2800" dirty="0">
                <a:solidFill>
                  <a:srgbClr val="000000"/>
                </a:solidFill>
              </a:rPr>
              <a:t>.</a:t>
            </a:r>
          </a:p>
          <a:p>
            <a:pPr eaLnBrk="1" hangingPunct="1">
              <a:lnSpc>
                <a:spcPct val="90000"/>
              </a:lnSpc>
            </a:pPr>
            <a:r>
              <a:rPr lang="en-US" altLang="en-US" sz="2800" dirty="0">
                <a:solidFill>
                  <a:srgbClr val="000000"/>
                </a:solidFill>
              </a:rPr>
              <a:t>For example, in an integer </a:t>
            </a:r>
            <a:r>
              <a:rPr lang="en-US" altLang="en-US" sz="2800" dirty="0">
                <a:solidFill>
                  <a:srgbClr val="000000"/>
                </a:solidFill>
                <a:latin typeface="Consolas" panose="020B0609020204030204" pitchFamily="49" charset="0"/>
              </a:rPr>
              <a:t>multiset</a:t>
            </a:r>
            <a:r>
              <a:rPr lang="en-US" altLang="en-US" sz="2800" dirty="0">
                <a:solidFill>
                  <a:srgbClr val="000000"/>
                </a:solidFill>
              </a:rPr>
              <a:t>, elements can be sorted in </a:t>
            </a:r>
            <a:r>
              <a:rPr lang="en-US" altLang="en-US" sz="2800" i="1" dirty="0">
                <a:solidFill>
                  <a:srgbClr val="000000"/>
                </a:solidFill>
              </a:rPr>
              <a:t>ascending order </a:t>
            </a:r>
            <a:r>
              <a:rPr lang="en-US" altLang="en-US" sz="2800" dirty="0">
                <a:solidFill>
                  <a:srgbClr val="000000"/>
                </a:solidFill>
              </a:rPr>
              <a:t>by ordering the keys with </a:t>
            </a:r>
            <a:r>
              <a:rPr lang="en-US" altLang="en-US" sz="2800" dirty="0">
                <a:solidFill>
                  <a:srgbClr val="0000FF"/>
                </a:solidFill>
              </a:rPr>
              <a:t>comparator function object less&lt;</a:t>
            </a:r>
            <a:r>
              <a:rPr lang="en-US" altLang="en-US" sz="2800" dirty="0" err="1">
                <a:solidFill>
                  <a:srgbClr val="0000FF"/>
                </a:solidFill>
              </a:rPr>
              <a:t>int</a:t>
            </a:r>
            <a:r>
              <a:rPr lang="en-US" altLang="en-US" sz="2800" dirty="0">
                <a:solidFill>
                  <a:srgbClr val="0000FF"/>
                </a:solidFill>
              </a:rPr>
              <a:t>&gt;</a:t>
            </a:r>
            <a:r>
              <a:rPr lang="en-US" altLang="en-US" sz="2800" dirty="0">
                <a:solidFill>
                  <a:srgbClr val="000000"/>
                </a:solidFill>
              </a:rPr>
              <a:t>.</a:t>
            </a:r>
          </a:p>
          <a:p>
            <a:pPr eaLnBrk="1" hangingPunct="1">
              <a:lnSpc>
                <a:spcPct val="90000"/>
              </a:lnSpc>
            </a:pPr>
            <a:r>
              <a:rPr lang="en-US" altLang="en-US" sz="2800" dirty="0">
                <a:solidFill>
                  <a:srgbClr val="000000"/>
                </a:solidFill>
              </a:rPr>
              <a:t>We discuss function objects in detail in Section 16.4.</a:t>
            </a:r>
          </a:p>
          <a:p>
            <a:pPr eaLnBrk="1" hangingPunct="1">
              <a:lnSpc>
                <a:spcPct val="90000"/>
              </a:lnSpc>
            </a:pPr>
            <a:r>
              <a:rPr lang="en-US" altLang="en-US" sz="2800" dirty="0">
                <a:solidFill>
                  <a:srgbClr val="000000"/>
                </a:solidFill>
              </a:rPr>
              <a:t>The data type of the keys in all </a:t>
            </a:r>
            <a:r>
              <a:rPr lang="en-US" altLang="en-US" sz="2800" i="1" dirty="0">
                <a:solidFill>
                  <a:srgbClr val="000000"/>
                </a:solidFill>
              </a:rPr>
              <a:t>ordered associative containers </a:t>
            </a:r>
            <a:r>
              <a:rPr lang="en-US" altLang="en-US" sz="2800" dirty="0">
                <a:solidFill>
                  <a:srgbClr val="000000"/>
                </a:solidFill>
              </a:rPr>
              <a:t>must support comparison based on the comparator function object—keys sorted with </a:t>
            </a:r>
            <a:r>
              <a:rPr lang="en-US" altLang="en-US" sz="2800" dirty="0">
                <a:solidFill>
                  <a:srgbClr val="000000"/>
                </a:solidFill>
                <a:latin typeface="Consolas" panose="020B0609020204030204" pitchFamily="49" charset="0"/>
              </a:rPr>
              <a:t>less&lt;T&gt;</a:t>
            </a:r>
            <a:r>
              <a:rPr lang="en-US" altLang="en-US" sz="2800" dirty="0">
                <a:solidFill>
                  <a:srgbClr val="000000"/>
                </a:solidFill>
              </a:rPr>
              <a:t> must support comparison with </a:t>
            </a:r>
            <a:r>
              <a:rPr lang="en-US" altLang="en-US" sz="2800" dirty="0">
                <a:solidFill>
                  <a:srgbClr val="000000"/>
                </a:solidFill>
                <a:latin typeface="Consolas" panose="020B0609020204030204" pitchFamily="49" charset="0"/>
              </a:rPr>
              <a:t>operator&lt;</a:t>
            </a:r>
            <a:r>
              <a:rPr lang="en-US" altLang="en-US" sz="2800" dirty="0">
                <a:solidFill>
                  <a:srgbClr val="000000"/>
                </a:solidFill>
              </a:rPr>
              <a:t>.</a:t>
            </a:r>
          </a:p>
        </p:txBody>
      </p:sp>
      <p:sp>
        <p:nvSpPr>
          <p:cNvPr id="15770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20124302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a:solidFill>
                  <a:srgbClr val="59D9B3"/>
                </a:solidFill>
                <a:latin typeface="Arial"/>
              </a:rPr>
              <a:t>15.6.1 </a:t>
            </a:r>
            <a:r>
              <a:rPr lang="fr-FR" dirty="0">
                <a:solidFill>
                  <a:srgbClr val="33B38C"/>
                </a:solidFill>
                <a:latin typeface="Consolas" panose="020B0609020204030204" pitchFamily="49" charset="0"/>
              </a:rPr>
              <a:t>multiset</a:t>
            </a:r>
            <a:r>
              <a:rPr lang="fr-FR" dirty="0">
                <a:solidFill>
                  <a:srgbClr val="33B38C"/>
                </a:solidFill>
                <a:latin typeface="Arial" panose="020B0604020202020204" pitchFamily="34" charset="0"/>
              </a:rPr>
              <a:t> Associative Container (Cont.)</a:t>
            </a:r>
          </a:p>
        </p:txBody>
      </p:sp>
      <p:sp>
        <p:nvSpPr>
          <p:cNvPr id="149507" name="Text Placeholder 2"/>
          <p:cNvSpPr>
            <a:spLocks noGrp="1"/>
          </p:cNvSpPr>
          <p:nvPr>
            <p:ph type="body" idx="1"/>
          </p:nvPr>
        </p:nvSpPr>
        <p:spPr/>
        <p:txBody>
          <a:bodyPr/>
          <a:lstStyle/>
          <a:p>
            <a:pPr eaLnBrk="1" hangingPunct="1">
              <a:lnSpc>
                <a:spcPct val="90000"/>
              </a:lnSpc>
            </a:pPr>
            <a:r>
              <a:rPr lang="en-US" altLang="en-US" sz="2800" dirty="0">
                <a:solidFill>
                  <a:srgbClr val="000000"/>
                </a:solidFill>
              </a:rPr>
              <a:t>If the keys used in </a:t>
            </a:r>
            <a:r>
              <a:rPr lang="en-US" altLang="en-US" sz="2800" dirty="0">
                <a:solidFill>
                  <a:srgbClr val="FF0000"/>
                </a:solidFill>
              </a:rPr>
              <a:t>the </a:t>
            </a:r>
            <a:r>
              <a:rPr lang="en-US" altLang="en-US" sz="2800" i="1" dirty="0">
                <a:solidFill>
                  <a:srgbClr val="FF0000"/>
                </a:solidFill>
              </a:rPr>
              <a:t>ordered associative containers </a:t>
            </a:r>
            <a:r>
              <a:rPr lang="en-US" altLang="en-US" sz="2800" dirty="0">
                <a:solidFill>
                  <a:srgbClr val="000000"/>
                </a:solidFill>
              </a:rPr>
              <a:t>are of user-defined data types, those types must supply the </a:t>
            </a:r>
            <a:r>
              <a:rPr lang="en-US" altLang="en-US" sz="2800" dirty="0">
                <a:solidFill>
                  <a:srgbClr val="FF0000"/>
                </a:solidFill>
              </a:rPr>
              <a:t>appropriate comparison operators.</a:t>
            </a:r>
          </a:p>
          <a:p>
            <a:pPr eaLnBrk="1" hangingPunct="1">
              <a:lnSpc>
                <a:spcPct val="90000"/>
              </a:lnSpc>
            </a:pPr>
            <a:r>
              <a:rPr lang="en-US" altLang="en-US" sz="2800" dirty="0">
                <a:solidFill>
                  <a:srgbClr val="000000"/>
                </a:solidFill>
              </a:rPr>
              <a:t>A </a:t>
            </a:r>
            <a:r>
              <a:rPr lang="en-US" altLang="en-US" sz="2800" dirty="0">
                <a:solidFill>
                  <a:srgbClr val="000000"/>
                </a:solidFill>
                <a:latin typeface="Consolas" panose="020B0609020204030204" pitchFamily="49" charset="0"/>
              </a:rPr>
              <a:t>multiset</a:t>
            </a:r>
            <a:r>
              <a:rPr lang="en-US" altLang="en-US" sz="2800" dirty="0">
                <a:solidFill>
                  <a:srgbClr val="000000"/>
                </a:solidFill>
              </a:rPr>
              <a:t> supports </a:t>
            </a:r>
            <a:r>
              <a:rPr lang="en-US" altLang="en-US" sz="2800" i="1" dirty="0">
                <a:solidFill>
                  <a:srgbClr val="000000"/>
                </a:solidFill>
              </a:rPr>
              <a:t>bidirectional iterators </a:t>
            </a:r>
            <a:r>
              <a:rPr lang="en-US" altLang="en-US" sz="2800" dirty="0">
                <a:solidFill>
                  <a:srgbClr val="000000"/>
                </a:solidFill>
              </a:rPr>
              <a:t>(but not </a:t>
            </a:r>
            <a:r>
              <a:rPr lang="en-US" altLang="en-US" sz="2800" i="1" dirty="0">
                <a:solidFill>
                  <a:srgbClr val="000000"/>
                </a:solidFill>
              </a:rPr>
              <a:t>random-access iterators</a:t>
            </a:r>
            <a:r>
              <a:rPr lang="en-US" altLang="en-US" sz="2800" dirty="0">
                <a:solidFill>
                  <a:srgbClr val="000000"/>
                </a:solidFill>
              </a:rPr>
              <a:t>).</a:t>
            </a:r>
          </a:p>
          <a:p>
            <a:pPr eaLnBrk="1" hangingPunct="1">
              <a:lnSpc>
                <a:spcPct val="90000"/>
              </a:lnSpc>
            </a:pPr>
            <a:r>
              <a:rPr lang="en-US" altLang="en-US" sz="2800" dirty="0">
                <a:solidFill>
                  <a:srgbClr val="000000"/>
                </a:solidFill>
              </a:rPr>
              <a:t>In if the order of the keys is not important, you can use </a:t>
            </a:r>
            <a:r>
              <a:rPr lang="en-US" altLang="en-US" sz="2800" dirty="0" err="1">
                <a:solidFill>
                  <a:srgbClr val="000000"/>
                </a:solidFill>
                <a:latin typeface="Consolas" panose="020B0609020204030204" pitchFamily="49" charset="0"/>
              </a:rPr>
              <a:t>unordered_multiset</a:t>
            </a:r>
            <a:r>
              <a:rPr lang="en-US" altLang="en-US" sz="2800" dirty="0">
                <a:solidFill>
                  <a:srgbClr val="000000"/>
                </a:solidFill>
              </a:rPr>
              <a:t> (header </a:t>
            </a:r>
            <a:r>
              <a:rPr lang="en-US" altLang="en-US" sz="2800" dirty="0">
                <a:solidFill>
                  <a:srgbClr val="000000"/>
                </a:solidFill>
                <a:latin typeface="Consolas" panose="020B0609020204030204" pitchFamily="49" charset="0"/>
              </a:rPr>
              <a:t>&lt;</a:t>
            </a:r>
            <a:r>
              <a:rPr lang="en-US" altLang="en-US" sz="2800" dirty="0" err="1">
                <a:solidFill>
                  <a:srgbClr val="000000"/>
                </a:solidFill>
                <a:latin typeface="Consolas" panose="020B0609020204030204" pitchFamily="49" charset="0"/>
              </a:rPr>
              <a:t>unordered_set</a:t>
            </a:r>
            <a:r>
              <a:rPr lang="en-US" altLang="en-US" sz="2800" dirty="0">
                <a:solidFill>
                  <a:srgbClr val="000000"/>
                </a:solidFill>
                <a:latin typeface="Consolas" panose="020B0609020204030204" pitchFamily="49" charset="0"/>
              </a:rPr>
              <a:t>&gt;</a:t>
            </a:r>
            <a:r>
              <a:rPr lang="en-US" altLang="en-US" sz="2800" dirty="0">
                <a:solidFill>
                  <a:srgbClr val="000000"/>
                </a:solidFill>
              </a:rPr>
              <a:t>) instead. </a:t>
            </a:r>
          </a:p>
          <a:p>
            <a:pPr eaLnBrk="1" hangingPunct="1">
              <a:lnSpc>
                <a:spcPct val="90000"/>
              </a:lnSpc>
            </a:pPr>
            <a:r>
              <a:rPr lang="en-US" altLang="en-US" sz="2800" dirty="0">
                <a:solidFill>
                  <a:srgbClr val="000000"/>
                </a:solidFill>
              </a:rPr>
              <a:t>Figure 15.15 demonstrates the </a:t>
            </a:r>
            <a:r>
              <a:rPr lang="en-US" altLang="en-US" sz="2800" dirty="0">
                <a:solidFill>
                  <a:srgbClr val="000000"/>
                </a:solidFill>
                <a:latin typeface="Consolas" panose="020B0609020204030204" pitchFamily="49" charset="0"/>
              </a:rPr>
              <a:t>multiset</a:t>
            </a:r>
            <a:r>
              <a:rPr lang="en-US" altLang="en-US" sz="2800" dirty="0">
                <a:solidFill>
                  <a:srgbClr val="000000"/>
                </a:solidFill>
              </a:rPr>
              <a:t> </a:t>
            </a:r>
            <a:r>
              <a:rPr lang="en-US" altLang="en-US" sz="2800" i="1" dirty="0">
                <a:solidFill>
                  <a:srgbClr val="000000"/>
                </a:solidFill>
              </a:rPr>
              <a:t>ordered associative container</a:t>
            </a:r>
            <a:r>
              <a:rPr lang="en-US" altLang="en-US" sz="2800" dirty="0">
                <a:solidFill>
                  <a:srgbClr val="000000"/>
                </a:solidFill>
              </a:rPr>
              <a:t> for a </a:t>
            </a:r>
            <a:r>
              <a:rPr lang="en-US" altLang="en-US" sz="2800" dirty="0">
                <a:solidFill>
                  <a:srgbClr val="000000"/>
                </a:solidFill>
                <a:latin typeface="Consolas" panose="020B0609020204030204" pitchFamily="49" charset="0"/>
              </a:rPr>
              <a:t>multiset</a:t>
            </a:r>
            <a:r>
              <a:rPr lang="en-US" altLang="en-US" sz="2800" dirty="0">
                <a:solidFill>
                  <a:srgbClr val="000000"/>
                </a:solidFill>
              </a:rPr>
              <a:t> of </a:t>
            </a:r>
            <a:r>
              <a:rPr lang="en-US" altLang="en-US" sz="2800" dirty="0" err="1">
                <a:solidFill>
                  <a:srgbClr val="000000"/>
                </a:solidFill>
                <a:latin typeface="Consolas" panose="020B0609020204030204" pitchFamily="49" charset="0"/>
              </a:rPr>
              <a:t>int</a:t>
            </a:r>
            <a:r>
              <a:rPr lang="en-US" altLang="en-US" sz="2800" dirty="0" err="1">
                <a:solidFill>
                  <a:srgbClr val="000000"/>
                </a:solidFill>
              </a:rPr>
              <a:t>s</a:t>
            </a:r>
            <a:r>
              <a:rPr lang="en-US" altLang="en-US" sz="2800" dirty="0">
                <a:solidFill>
                  <a:srgbClr val="000000"/>
                </a:solidFill>
              </a:rPr>
              <a:t> with keys that are sorted in </a:t>
            </a:r>
            <a:r>
              <a:rPr lang="en-US" altLang="en-US" sz="2800" i="1" dirty="0">
                <a:solidFill>
                  <a:srgbClr val="000000"/>
                </a:solidFill>
              </a:rPr>
              <a:t>ascending order</a:t>
            </a:r>
            <a:r>
              <a:rPr lang="en-US" altLang="en-US" sz="2800" dirty="0">
                <a:solidFill>
                  <a:srgbClr val="000000"/>
                </a:solidFill>
              </a:rPr>
              <a:t>.</a:t>
            </a:r>
          </a:p>
          <a:p>
            <a:pPr eaLnBrk="1" hangingPunct="1">
              <a:lnSpc>
                <a:spcPct val="90000"/>
              </a:lnSpc>
            </a:pPr>
            <a:r>
              <a:rPr lang="en-US" altLang="en-US" sz="2800" dirty="0">
                <a:solidFill>
                  <a:srgbClr val="000000"/>
                </a:solidFill>
                <a:cs typeface="Times New Roman" panose="02020603050405020304" pitchFamily="18" charset="0"/>
              </a:rPr>
              <a:t>Containers</a:t>
            </a:r>
            <a:r>
              <a:rPr lang="en-US" altLang="en-US" sz="2800" dirty="0">
                <a:solidFill>
                  <a:srgbClr val="000000"/>
                </a:solidFill>
                <a:latin typeface="Calibri" panose="020F0502020204030204" pitchFamily="34" charset="0"/>
              </a:rPr>
              <a:t> </a:t>
            </a:r>
            <a:r>
              <a:rPr lang="en-US" altLang="en-US" sz="2800" dirty="0">
                <a:solidFill>
                  <a:srgbClr val="000000"/>
                </a:solidFill>
                <a:latin typeface="Consolas" panose="020B0609020204030204" pitchFamily="49" charset="0"/>
              </a:rPr>
              <a:t>multiset</a:t>
            </a:r>
            <a:r>
              <a:rPr lang="en-US" altLang="en-US" sz="2800" dirty="0">
                <a:solidFill>
                  <a:srgbClr val="000000"/>
                </a:solidFill>
                <a:latin typeface="Calibri" panose="020F0502020204030204" pitchFamily="34" charset="0"/>
              </a:rPr>
              <a:t> </a:t>
            </a:r>
            <a:r>
              <a:rPr lang="en-US" altLang="en-US" sz="2800" dirty="0">
                <a:solidFill>
                  <a:srgbClr val="000000"/>
                </a:solidFill>
                <a:cs typeface="Times New Roman" panose="02020603050405020304" pitchFamily="18" charset="0"/>
              </a:rPr>
              <a:t>and </a:t>
            </a:r>
            <a:r>
              <a:rPr lang="en-US" altLang="en-US" sz="2800" dirty="0">
                <a:solidFill>
                  <a:srgbClr val="000000"/>
                </a:solidFill>
                <a:latin typeface="Consolas" panose="020B0609020204030204" pitchFamily="49" charset="0"/>
                <a:cs typeface="Times New Roman" panose="02020603050405020304" pitchFamily="18" charset="0"/>
              </a:rPr>
              <a:t>set</a:t>
            </a:r>
            <a:r>
              <a:rPr lang="en-US" altLang="en-US" sz="2800" dirty="0">
                <a:solidFill>
                  <a:srgbClr val="000000"/>
                </a:solidFill>
                <a:cs typeface="Times New Roman" panose="02020603050405020304" pitchFamily="18" charset="0"/>
              </a:rPr>
              <a:t> (Section 15.6.2) provide the same basic functionality.</a:t>
            </a:r>
          </a:p>
        </p:txBody>
      </p:sp>
      <p:sp>
        <p:nvSpPr>
          <p:cNvPr id="16282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6396103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5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59592679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5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73316244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5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84445717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6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46075"/>
            <a:ext cx="12192000" cy="616585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927991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15.2  </a:t>
            </a:r>
            <a:r>
              <a:rPr lang="en-US" dirty="0">
                <a:solidFill>
                  <a:srgbClr val="3380E6"/>
                </a:solidFill>
                <a:latin typeface="Arial"/>
              </a:rPr>
              <a:t>Introduction to Containers</a:t>
            </a:r>
            <a:endParaRPr lang="en-US" dirty="0">
              <a:solidFill>
                <a:srgbClr val="33B38C"/>
              </a:solidFill>
              <a:latin typeface="Arial" panose="020B0604020202020204" pitchFamily="34" charset="0"/>
            </a:endParaRPr>
          </a:p>
        </p:txBody>
      </p:sp>
      <p:sp>
        <p:nvSpPr>
          <p:cNvPr id="24579" name="Text Placeholder 2"/>
          <p:cNvSpPr>
            <a:spLocks noGrp="1"/>
          </p:cNvSpPr>
          <p:nvPr>
            <p:ph type="body" idx="1"/>
          </p:nvPr>
        </p:nvSpPr>
        <p:spPr/>
        <p:txBody>
          <a:bodyPr/>
          <a:lstStyle/>
          <a:p>
            <a:pPr eaLnBrk="1" hangingPunct="1"/>
            <a:r>
              <a:rPr lang="en-US" altLang="en-US" sz="3200" dirty="0">
                <a:solidFill>
                  <a:srgbClr val="000000"/>
                </a:solidFill>
                <a:latin typeface="Cambria" panose="02040503050406030204" pitchFamily="18" charset="0"/>
              </a:rPr>
              <a:t>The Standard Library container types are shown in Fig. 15.1.</a:t>
            </a:r>
          </a:p>
          <a:p>
            <a:pPr eaLnBrk="1" hangingPunct="1"/>
            <a:r>
              <a:rPr lang="en-US" altLang="en-US" sz="3200" dirty="0">
                <a:solidFill>
                  <a:srgbClr val="000000"/>
                </a:solidFill>
                <a:latin typeface="Cambria" panose="02040503050406030204" pitchFamily="18" charset="0"/>
              </a:rPr>
              <a:t>The containers are divided into four major categories—</a:t>
            </a:r>
            <a:r>
              <a:rPr lang="en-US" altLang="en-US" sz="3200" dirty="0">
                <a:solidFill>
                  <a:srgbClr val="0000FF"/>
                </a:solidFill>
                <a:latin typeface="Cambria" panose="02040503050406030204" pitchFamily="18" charset="0"/>
              </a:rPr>
              <a:t>sequence containers</a:t>
            </a:r>
            <a:r>
              <a:rPr lang="en-US" altLang="en-US" sz="3200" dirty="0">
                <a:solidFill>
                  <a:srgbClr val="000000"/>
                </a:solidFill>
                <a:latin typeface="Cambria" panose="02040503050406030204" pitchFamily="18" charset="0"/>
              </a:rPr>
              <a:t>, </a:t>
            </a:r>
            <a:r>
              <a:rPr lang="en-US" altLang="en-US" sz="3200" dirty="0">
                <a:solidFill>
                  <a:srgbClr val="0000FF"/>
                </a:solidFill>
                <a:latin typeface="Cambria" panose="02040503050406030204" pitchFamily="18" charset="0"/>
              </a:rPr>
              <a:t>ordered associative containers</a:t>
            </a:r>
            <a:r>
              <a:rPr lang="en-US" altLang="en-US" sz="3200" dirty="0">
                <a:solidFill>
                  <a:srgbClr val="000000"/>
                </a:solidFill>
                <a:latin typeface="Cambria" panose="02040503050406030204" pitchFamily="18" charset="0"/>
              </a:rPr>
              <a:t>, </a:t>
            </a:r>
            <a:r>
              <a:rPr lang="en-US" altLang="en-US" sz="3200" dirty="0">
                <a:solidFill>
                  <a:srgbClr val="0000FF"/>
                </a:solidFill>
                <a:latin typeface="Cambria" panose="02040503050406030204" pitchFamily="18" charset="0"/>
              </a:rPr>
              <a:t>unordered</a:t>
            </a:r>
            <a:r>
              <a:rPr lang="en-US" altLang="en-US" sz="3200" dirty="0">
                <a:solidFill>
                  <a:srgbClr val="000000"/>
                </a:solidFill>
                <a:latin typeface="Cambria" panose="02040503050406030204" pitchFamily="18" charset="0"/>
              </a:rPr>
              <a:t> </a:t>
            </a:r>
            <a:r>
              <a:rPr lang="en-US" altLang="en-US" sz="3200" dirty="0">
                <a:solidFill>
                  <a:srgbClr val="0000FF"/>
                </a:solidFill>
                <a:latin typeface="Cambria" panose="02040503050406030204" pitchFamily="18" charset="0"/>
              </a:rPr>
              <a:t>associative containers</a:t>
            </a:r>
            <a:r>
              <a:rPr lang="en-US" altLang="en-US" sz="3200" dirty="0">
                <a:solidFill>
                  <a:srgbClr val="000000"/>
                </a:solidFill>
                <a:latin typeface="Cambria" panose="02040503050406030204" pitchFamily="18" charset="0"/>
              </a:rPr>
              <a:t> and </a:t>
            </a:r>
            <a:r>
              <a:rPr lang="en-US" altLang="en-US" sz="3200" dirty="0">
                <a:solidFill>
                  <a:srgbClr val="0000FF"/>
                </a:solidFill>
                <a:latin typeface="Cambria" panose="02040503050406030204" pitchFamily="18" charset="0"/>
              </a:rPr>
              <a:t>container adapters</a:t>
            </a:r>
            <a:r>
              <a:rPr lang="en-US" altLang="en-US" sz="3200" dirty="0">
                <a:solidFill>
                  <a:srgbClr val="000000"/>
                </a:solidFill>
                <a:latin typeface="Cambria" panose="02040503050406030204" pitchFamily="18" charset="0"/>
              </a:rPr>
              <a:t>. </a:t>
            </a:r>
          </a:p>
        </p:txBody>
      </p:sp>
      <p:sp>
        <p:nvSpPr>
          <p:cNvPr id="2662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80251862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a:solidFill>
                  <a:srgbClr val="59D9B3"/>
                </a:solidFill>
                <a:latin typeface="Arial"/>
              </a:rPr>
              <a:t>15.6.1 </a:t>
            </a:r>
            <a:r>
              <a:rPr lang="fr-FR" dirty="0">
                <a:solidFill>
                  <a:srgbClr val="33B38C"/>
                </a:solidFill>
                <a:latin typeface="Consolas" panose="020B0609020204030204" pitchFamily="49" charset="0"/>
              </a:rPr>
              <a:t>multiset</a:t>
            </a:r>
            <a:r>
              <a:rPr lang="fr-FR" dirty="0">
                <a:solidFill>
                  <a:srgbClr val="33B38C"/>
                </a:solidFill>
                <a:latin typeface="Arial" panose="020B0604020202020204" pitchFamily="34" charset="0"/>
              </a:rPr>
              <a:t> Associative Container (Cont.)</a:t>
            </a:r>
          </a:p>
        </p:txBody>
      </p:sp>
      <p:sp>
        <p:nvSpPr>
          <p:cNvPr id="143363" name="Text Placeholder 2"/>
          <p:cNvSpPr>
            <a:spLocks noGrp="1"/>
          </p:cNvSpPr>
          <p:nvPr>
            <p:ph type="body" idx="1"/>
          </p:nvPr>
        </p:nvSpPr>
        <p:spPr/>
        <p:txBody>
          <a:bodyPr/>
          <a:lstStyle/>
          <a:p>
            <a:pPr marL="109537" indent="0">
              <a:buNone/>
              <a:defRPr/>
            </a:pPr>
            <a:r>
              <a:rPr lang="en-US" sz="3200" b="1" i="1" dirty="0">
                <a:solidFill>
                  <a:srgbClr val="000000"/>
                </a:solidFill>
              </a:rPr>
              <a:t>Creating a </a:t>
            </a:r>
            <a:r>
              <a:rPr lang="en-US" sz="3200" b="1" i="1" dirty="0">
                <a:solidFill>
                  <a:srgbClr val="000000"/>
                </a:solidFill>
                <a:latin typeface="Consolas" panose="020B0609020204030204" pitchFamily="49" charset="0"/>
              </a:rPr>
              <a:t>multiset</a:t>
            </a:r>
          </a:p>
          <a:p>
            <a:pPr eaLnBrk="1" hangingPunct="1">
              <a:defRPr/>
            </a:pPr>
            <a:r>
              <a:rPr lang="en-US" sz="3200" dirty="0">
                <a:solidFill>
                  <a:srgbClr val="000000"/>
                </a:solidFill>
              </a:rPr>
              <a:t>Line 11 creates a </a:t>
            </a:r>
            <a:r>
              <a:rPr lang="en-US" sz="3200" dirty="0">
                <a:solidFill>
                  <a:srgbClr val="000000"/>
                </a:solidFill>
                <a:latin typeface="Consolas" panose="020B0609020204030204" pitchFamily="49" charset="0"/>
              </a:rPr>
              <a:t>multiset</a:t>
            </a:r>
            <a:r>
              <a:rPr lang="en-US" sz="3200" dirty="0">
                <a:solidFill>
                  <a:srgbClr val="000000"/>
                </a:solidFill>
              </a:rPr>
              <a:t> of </a:t>
            </a:r>
            <a:r>
              <a:rPr lang="en-US" sz="3200" dirty="0">
                <a:solidFill>
                  <a:srgbClr val="000000"/>
                </a:solidFill>
                <a:latin typeface="Consolas" panose="020B0609020204030204" pitchFamily="49" charset="0"/>
              </a:rPr>
              <a:t>int</a:t>
            </a:r>
            <a:r>
              <a:rPr lang="en-US" sz="3200" dirty="0">
                <a:solidFill>
                  <a:srgbClr val="000000"/>
                </a:solidFill>
              </a:rPr>
              <a:t>s ordered in </a:t>
            </a:r>
            <a:r>
              <a:rPr lang="en-US" sz="3200" i="1" dirty="0">
                <a:solidFill>
                  <a:srgbClr val="000000"/>
                </a:solidFill>
              </a:rPr>
              <a:t>ascending order</a:t>
            </a:r>
            <a:r>
              <a:rPr lang="en-US" sz="3200" dirty="0">
                <a:solidFill>
                  <a:srgbClr val="000000"/>
                </a:solidFill>
              </a:rPr>
              <a:t>, using the function object less&lt;int&gt;. </a:t>
            </a:r>
          </a:p>
          <a:p>
            <a:pPr eaLnBrk="1" hangingPunct="1">
              <a:defRPr/>
            </a:pPr>
            <a:r>
              <a:rPr lang="en-US" sz="3200" i="1" dirty="0">
                <a:solidFill>
                  <a:srgbClr val="000000"/>
                </a:solidFill>
              </a:rPr>
              <a:t>Ascending order </a:t>
            </a:r>
            <a:r>
              <a:rPr lang="en-US" sz="3200" dirty="0">
                <a:solidFill>
                  <a:srgbClr val="000000"/>
                </a:solidFill>
              </a:rPr>
              <a:t>is the default for a </a:t>
            </a:r>
            <a:r>
              <a:rPr lang="en-US" sz="3200" dirty="0">
                <a:solidFill>
                  <a:srgbClr val="000000"/>
                </a:solidFill>
                <a:latin typeface="Consolas" panose="020B0609020204030204" pitchFamily="49" charset="0"/>
              </a:rPr>
              <a:t>multiset</a:t>
            </a:r>
            <a:r>
              <a:rPr lang="en-US" sz="3200" dirty="0">
                <a:solidFill>
                  <a:srgbClr val="000000"/>
                </a:solidFill>
              </a:rPr>
              <a:t>, so </a:t>
            </a:r>
            <a:r>
              <a:rPr lang="en-US" sz="3200" dirty="0">
                <a:solidFill>
                  <a:srgbClr val="000000"/>
                </a:solidFill>
                <a:latin typeface="Consolas" panose="020B0609020204030204" pitchFamily="49" charset="0"/>
              </a:rPr>
              <a:t>less&lt;int&gt;</a:t>
            </a:r>
            <a:r>
              <a:rPr lang="en-US" sz="3200" dirty="0">
                <a:solidFill>
                  <a:srgbClr val="000000"/>
                </a:solidFill>
              </a:rPr>
              <a:t> can be omitted. </a:t>
            </a:r>
          </a:p>
          <a:p>
            <a:pPr eaLnBrk="1" hangingPunct="1">
              <a:defRPr/>
            </a:pPr>
            <a:r>
              <a:rPr lang="en-US" sz="3200" dirty="0">
                <a:solidFill>
                  <a:srgbClr val="000000"/>
                </a:solidFill>
              </a:rPr>
              <a:t>C++11 fixed a compiler issue with spacing between the closing &gt; of </a:t>
            </a:r>
            <a:r>
              <a:rPr lang="en-US" sz="3200" dirty="0">
                <a:solidFill>
                  <a:srgbClr val="000000"/>
                </a:solidFill>
                <a:latin typeface="Consolas" panose="020B0609020204030204" pitchFamily="49" charset="0"/>
              </a:rPr>
              <a:t>less&lt;int&gt;</a:t>
            </a:r>
            <a:r>
              <a:rPr lang="en-US" sz="3200" dirty="0">
                <a:solidFill>
                  <a:srgbClr val="000000"/>
                </a:solidFill>
              </a:rPr>
              <a:t> and the closing </a:t>
            </a:r>
            <a:r>
              <a:rPr lang="en-US" sz="3200" dirty="0">
                <a:solidFill>
                  <a:srgbClr val="000000"/>
                </a:solidFill>
                <a:latin typeface="Consolas" panose="020B0609020204030204" pitchFamily="49" charset="0"/>
              </a:rPr>
              <a:t>&gt;</a:t>
            </a:r>
            <a:r>
              <a:rPr lang="en-US" sz="3200" dirty="0">
                <a:solidFill>
                  <a:srgbClr val="000000"/>
                </a:solidFill>
              </a:rPr>
              <a:t> of the </a:t>
            </a:r>
            <a:r>
              <a:rPr lang="en-US" sz="3200" dirty="0">
                <a:solidFill>
                  <a:srgbClr val="000000"/>
                </a:solidFill>
                <a:latin typeface="Consolas" panose="020B0609020204030204" pitchFamily="49" charset="0"/>
              </a:rPr>
              <a:t>multiset</a:t>
            </a:r>
            <a:r>
              <a:rPr lang="en-US" sz="3200" dirty="0">
                <a:solidFill>
                  <a:srgbClr val="000000"/>
                </a:solidFill>
              </a:rPr>
              <a:t> type. </a:t>
            </a:r>
          </a:p>
        </p:txBody>
      </p:sp>
      <p:sp>
        <p:nvSpPr>
          <p:cNvPr id="16486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01485257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a:solidFill>
                  <a:srgbClr val="59D9B3"/>
                </a:solidFill>
                <a:latin typeface="Arial"/>
              </a:rPr>
              <a:t>15.6.1 </a:t>
            </a:r>
            <a:r>
              <a:rPr lang="fr-FR" dirty="0">
                <a:solidFill>
                  <a:srgbClr val="33B38C"/>
                </a:solidFill>
                <a:latin typeface="Consolas" panose="020B0609020204030204" pitchFamily="49" charset="0"/>
              </a:rPr>
              <a:t>multiset</a:t>
            </a:r>
            <a:r>
              <a:rPr lang="fr-FR" dirty="0">
                <a:solidFill>
                  <a:srgbClr val="33B38C"/>
                </a:solidFill>
                <a:latin typeface="Arial" panose="020B0604020202020204" pitchFamily="34" charset="0"/>
              </a:rPr>
              <a:t> Associative Container (Cont.)</a:t>
            </a:r>
          </a:p>
        </p:txBody>
      </p:sp>
      <p:sp>
        <p:nvSpPr>
          <p:cNvPr id="154627" name="Text Placeholder 2"/>
          <p:cNvSpPr>
            <a:spLocks noGrp="1"/>
          </p:cNvSpPr>
          <p:nvPr>
            <p:ph type="body" idx="1"/>
          </p:nvPr>
        </p:nvSpPr>
        <p:spPr/>
        <p:txBody>
          <a:bodyPr/>
          <a:lstStyle/>
          <a:p>
            <a:pPr eaLnBrk="1" hangingPunct="1"/>
            <a:r>
              <a:rPr lang="en-US" altLang="en-US" sz="3200" dirty="0">
                <a:solidFill>
                  <a:srgbClr val="000000"/>
                </a:solidFill>
              </a:rPr>
              <a:t>Before C++11, if you specified this multiset’s type as </a:t>
            </a:r>
          </a:p>
          <a:p>
            <a:pPr marL="603250" lvl="2" indent="0">
              <a:buNone/>
            </a:pPr>
            <a:r>
              <a:rPr lang="en-US" altLang="en-US" sz="2400" dirty="0">
                <a:solidFill>
                  <a:srgbClr val="000000"/>
                </a:solidFill>
                <a:latin typeface="Consolas" panose="020B0609020204030204" pitchFamily="49" charset="0"/>
              </a:rPr>
              <a:t>multiset&lt;</a:t>
            </a:r>
            <a:r>
              <a:rPr lang="en-US" altLang="en-US" sz="2400" dirty="0" err="1">
                <a:solidFill>
                  <a:srgbClr val="0000FF"/>
                </a:solidFill>
                <a:latin typeface="Consolas" panose="020B0609020204030204" pitchFamily="49" charset="0"/>
              </a:rPr>
              <a:t>int</a:t>
            </a:r>
            <a:r>
              <a:rPr lang="en-US" altLang="en-US" sz="2400" dirty="0">
                <a:solidFill>
                  <a:srgbClr val="000000"/>
                </a:solidFill>
                <a:latin typeface="Consolas" panose="020B0609020204030204" pitchFamily="49" charset="0"/>
              </a:rPr>
              <a:t>, less&lt;</a:t>
            </a:r>
            <a:r>
              <a:rPr lang="en-US" altLang="en-US" sz="2400" dirty="0" err="1">
                <a:solidFill>
                  <a:srgbClr val="0000FF"/>
                </a:solidFill>
                <a:latin typeface="Consolas" panose="020B0609020204030204" pitchFamily="49" charset="0"/>
              </a:rPr>
              <a:t>int</a:t>
            </a:r>
            <a:r>
              <a:rPr lang="en-US" altLang="en-US" sz="2400" dirty="0">
                <a:solidFill>
                  <a:srgbClr val="000000"/>
                </a:solidFill>
                <a:latin typeface="Consolas" panose="020B0609020204030204" pitchFamily="49" charset="0"/>
              </a:rPr>
              <a:t>&gt;&gt; </a:t>
            </a:r>
            <a:r>
              <a:rPr lang="en-US" altLang="en-US" sz="2400" dirty="0" err="1">
                <a:solidFill>
                  <a:srgbClr val="000000"/>
                </a:solidFill>
                <a:latin typeface="Consolas" panose="020B0609020204030204" pitchFamily="49" charset="0"/>
              </a:rPr>
              <a:t>intMultiset</a:t>
            </a:r>
            <a:r>
              <a:rPr lang="en-US" altLang="en-US" sz="2400" dirty="0">
                <a:solidFill>
                  <a:srgbClr val="000000"/>
                </a:solidFill>
                <a:latin typeface="Consolas" panose="020B0609020204030204" pitchFamily="49" charset="0"/>
              </a:rPr>
              <a:t>;</a:t>
            </a:r>
          </a:p>
          <a:p>
            <a:pPr eaLnBrk="1" hangingPunct="1"/>
            <a:r>
              <a:rPr lang="en-US" altLang="en-US" sz="3200" dirty="0">
                <a:solidFill>
                  <a:srgbClr val="000000"/>
                </a:solidFill>
              </a:rPr>
              <a:t>the compiler would treat </a:t>
            </a:r>
            <a:r>
              <a:rPr lang="en-US" altLang="en-US" sz="3200" dirty="0">
                <a:solidFill>
                  <a:srgbClr val="000000"/>
                </a:solidFill>
                <a:latin typeface="Consolas" panose="020B0609020204030204" pitchFamily="49" charset="0"/>
              </a:rPr>
              <a:t>&gt;&gt;</a:t>
            </a:r>
            <a:r>
              <a:rPr lang="en-US" altLang="en-US" sz="3200" dirty="0">
                <a:solidFill>
                  <a:srgbClr val="000000"/>
                </a:solidFill>
              </a:rPr>
              <a:t> at the end of the type as the </a:t>
            </a:r>
            <a:r>
              <a:rPr lang="en-US" altLang="en-US" sz="3200" dirty="0">
                <a:solidFill>
                  <a:srgbClr val="000000"/>
                </a:solidFill>
                <a:latin typeface="Consolas" panose="020B0609020204030204" pitchFamily="49" charset="0"/>
              </a:rPr>
              <a:t>&gt;&gt; </a:t>
            </a:r>
            <a:r>
              <a:rPr lang="en-US" altLang="en-US" sz="3200" dirty="0">
                <a:solidFill>
                  <a:srgbClr val="000000"/>
                </a:solidFill>
              </a:rPr>
              <a:t>operator and generate a compilation error. </a:t>
            </a:r>
          </a:p>
          <a:p>
            <a:pPr eaLnBrk="1" hangingPunct="1"/>
            <a:r>
              <a:rPr lang="en-US" altLang="en-US" sz="3200" dirty="0">
                <a:solidFill>
                  <a:srgbClr val="000000"/>
                </a:solidFill>
              </a:rPr>
              <a:t>For this reason, you were required to put a space between the closing </a:t>
            </a:r>
            <a:r>
              <a:rPr lang="en-US" altLang="en-US" sz="3200" dirty="0">
                <a:solidFill>
                  <a:srgbClr val="000000"/>
                </a:solidFill>
                <a:latin typeface="Consolas" panose="020B0609020204030204" pitchFamily="49" charset="0"/>
              </a:rPr>
              <a:t>&gt;</a:t>
            </a:r>
            <a:r>
              <a:rPr lang="en-US" altLang="en-US" sz="3200" dirty="0">
                <a:solidFill>
                  <a:srgbClr val="000000"/>
                </a:solidFill>
              </a:rPr>
              <a:t> of </a:t>
            </a:r>
            <a:r>
              <a:rPr lang="en-US" altLang="en-US" sz="3200" dirty="0">
                <a:solidFill>
                  <a:srgbClr val="000000"/>
                </a:solidFill>
                <a:latin typeface="Consolas" panose="020B0609020204030204" pitchFamily="49" charset="0"/>
              </a:rPr>
              <a:t>less&lt;</a:t>
            </a:r>
            <a:r>
              <a:rPr lang="en-US" altLang="en-US" sz="3200" dirty="0" err="1">
                <a:solidFill>
                  <a:srgbClr val="000000"/>
                </a:solidFill>
                <a:latin typeface="Consolas" panose="020B0609020204030204" pitchFamily="49" charset="0"/>
              </a:rPr>
              <a:t>int</a:t>
            </a:r>
            <a:r>
              <a:rPr lang="en-US" altLang="en-US" sz="3200" dirty="0">
                <a:solidFill>
                  <a:srgbClr val="000000"/>
                </a:solidFill>
                <a:latin typeface="Consolas" panose="020B0609020204030204" pitchFamily="49" charset="0"/>
              </a:rPr>
              <a:t>&gt;</a:t>
            </a:r>
            <a:r>
              <a:rPr lang="en-US" altLang="en-US" sz="3200" dirty="0">
                <a:solidFill>
                  <a:srgbClr val="000000"/>
                </a:solidFill>
              </a:rPr>
              <a:t> and the closing </a:t>
            </a:r>
            <a:r>
              <a:rPr lang="en-US" altLang="en-US" sz="3200" dirty="0">
                <a:solidFill>
                  <a:srgbClr val="000000"/>
                </a:solidFill>
                <a:latin typeface="Consolas" panose="020B0609020204030204" pitchFamily="49" charset="0"/>
              </a:rPr>
              <a:t>&gt;</a:t>
            </a:r>
            <a:r>
              <a:rPr lang="en-US" altLang="en-US" sz="3200" dirty="0">
                <a:solidFill>
                  <a:srgbClr val="000000"/>
                </a:solidFill>
              </a:rPr>
              <a:t> of the </a:t>
            </a:r>
            <a:r>
              <a:rPr lang="en-US" altLang="en-US" sz="3200" dirty="0">
                <a:solidFill>
                  <a:srgbClr val="000000"/>
                </a:solidFill>
                <a:latin typeface="Consolas" panose="020B0609020204030204" pitchFamily="49" charset="0"/>
              </a:rPr>
              <a:t>multiset</a:t>
            </a:r>
            <a:r>
              <a:rPr lang="en-US" altLang="en-US" sz="3200" dirty="0">
                <a:solidFill>
                  <a:srgbClr val="000000"/>
                </a:solidFill>
              </a:rPr>
              <a:t> type (or any other similar template type, such as </a:t>
            </a:r>
            <a:r>
              <a:rPr lang="en-US" altLang="en-US" sz="3200" dirty="0">
                <a:solidFill>
                  <a:srgbClr val="000000"/>
                </a:solidFill>
                <a:latin typeface="Consolas" panose="020B0609020204030204" pitchFamily="49" charset="0"/>
              </a:rPr>
              <a:t>vector&lt;vector&lt;</a:t>
            </a:r>
            <a:r>
              <a:rPr lang="en-US" altLang="en-US" sz="3200" dirty="0" err="1">
                <a:solidFill>
                  <a:srgbClr val="000000"/>
                </a:solidFill>
                <a:latin typeface="Consolas" panose="020B0609020204030204" pitchFamily="49" charset="0"/>
              </a:rPr>
              <a:t>int</a:t>
            </a:r>
            <a:r>
              <a:rPr lang="en-US" altLang="en-US" sz="3200" dirty="0">
                <a:solidFill>
                  <a:srgbClr val="000000"/>
                </a:solidFill>
                <a:latin typeface="Consolas" panose="020B0609020204030204" pitchFamily="49" charset="0"/>
              </a:rPr>
              <a:t>&gt;&gt;</a:t>
            </a:r>
            <a:r>
              <a:rPr lang="en-US" altLang="en-US" sz="3200" dirty="0">
                <a:solidFill>
                  <a:srgbClr val="000000"/>
                </a:solidFill>
              </a:rPr>
              <a:t>). </a:t>
            </a:r>
          </a:p>
          <a:p>
            <a:pPr eaLnBrk="1" hangingPunct="1"/>
            <a:r>
              <a:rPr lang="en-US" altLang="en-US" sz="3200" dirty="0">
                <a:solidFill>
                  <a:srgbClr val="000000"/>
                </a:solidFill>
              </a:rPr>
              <a:t>As of C++11, the preceding declaration compiles correctly.</a:t>
            </a:r>
          </a:p>
        </p:txBody>
      </p:sp>
      <p:sp>
        <p:nvSpPr>
          <p:cNvPr id="16486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416045719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a:solidFill>
                  <a:srgbClr val="59D9B3"/>
                </a:solidFill>
                <a:latin typeface="Arial"/>
              </a:rPr>
              <a:t>15.6.1 </a:t>
            </a:r>
            <a:r>
              <a:rPr lang="fr-FR" dirty="0">
                <a:solidFill>
                  <a:srgbClr val="33B38C"/>
                </a:solidFill>
                <a:latin typeface="Consolas" panose="020B0609020204030204" pitchFamily="49" charset="0"/>
              </a:rPr>
              <a:t>multiset</a:t>
            </a:r>
            <a:r>
              <a:rPr lang="fr-FR" dirty="0">
                <a:solidFill>
                  <a:srgbClr val="33B38C"/>
                </a:solidFill>
                <a:latin typeface="Arial" panose="020B0604020202020204" pitchFamily="34" charset="0"/>
              </a:rPr>
              <a:t> Associative Container (Cont.)</a:t>
            </a:r>
          </a:p>
        </p:txBody>
      </p:sp>
      <p:sp>
        <p:nvSpPr>
          <p:cNvPr id="144387" name="Text Placeholder 2"/>
          <p:cNvSpPr>
            <a:spLocks noGrp="1"/>
          </p:cNvSpPr>
          <p:nvPr>
            <p:ph type="body" idx="1"/>
          </p:nvPr>
        </p:nvSpPr>
        <p:spPr/>
        <p:txBody>
          <a:bodyPr/>
          <a:lstStyle/>
          <a:p>
            <a:pPr marL="109537" indent="0">
              <a:buNone/>
              <a:defRPr/>
            </a:pPr>
            <a:r>
              <a:rPr lang="en-US" sz="3200" b="1" i="1" dirty="0">
                <a:solidFill>
                  <a:srgbClr val="000000"/>
                </a:solidFill>
                <a:latin typeface="Consolas" panose="020B0609020204030204" pitchFamily="49" charset="0"/>
              </a:rPr>
              <a:t>multiset</a:t>
            </a:r>
            <a:r>
              <a:rPr lang="en-US" sz="3200" b="1" i="1" dirty="0">
                <a:solidFill>
                  <a:srgbClr val="000000"/>
                </a:solidFill>
              </a:rPr>
              <a:t> Member Function </a:t>
            </a:r>
            <a:r>
              <a:rPr lang="en-US" sz="3200" b="1" i="1" dirty="0">
                <a:solidFill>
                  <a:srgbClr val="000000"/>
                </a:solidFill>
                <a:latin typeface="Consolas" panose="020B0609020204030204" pitchFamily="49" charset="0"/>
              </a:rPr>
              <a:t>count</a:t>
            </a:r>
          </a:p>
          <a:p>
            <a:pPr eaLnBrk="1" hangingPunct="1">
              <a:defRPr/>
            </a:pPr>
            <a:r>
              <a:rPr lang="en-US" sz="3200" dirty="0">
                <a:solidFill>
                  <a:srgbClr val="000000"/>
                </a:solidFill>
              </a:rPr>
              <a:t>Line 13 uses function </a:t>
            </a:r>
            <a:r>
              <a:rPr lang="en-US" sz="3200" dirty="0">
                <a:solidFill>
                  <a:srgbClr val="0000FF"/>
                </a:solidFill>
              </a:rPr>
              <a:t>count</a:t>
            </a:r>
            <a:r>
              <a:rPr lang="en-US" sz="3200" dirty="0">
                <a:solidFill>
                  <a:srgbClr val="000000"/>
                </a:solidFill>
              </a:rPr>
              <a:t> (available to all </a:t>
            </a:r>
            <a:r>
              <a:rPr lang="en-US" sz="3200" i="1" dirty="0">
                <a:solidFill>
                  <a:srgbClr val="000000"/>
                </a:solidFill>
              </a:rPr>
              <a:t>associative containers</a:t>
            </a:r>
            <a:r>
              <a:rPr lang="en-US" sz="3200" dirty="0">
                <a:solidFill>
                  <a:srgbClr val="000000"/>
                </a:solidFill>
              </a:rPr>
              <a:t>) to count the number of occurrences of the value </a:t>
            </a:r>
            <a:r>
              <a:rPr lang="en-US" sz="3200" dirty="0">
                <a:solidFill>
                  <a:srgbClr val="000000"/>
                </a:solidFill>
                <a:latin typeface="Consolas" panose="020B0609020204030204" pitchFamily="49" charset="0"/>
              </a:rPr>
              <a:t>15</a:t>
            </a:r>
            <a:r>
              <a:rPr lang="en-US" sz="3200" dirty="0">
                <a:solidFill>
                  <a:srgbClr val="000000"/>
                </a:solidFill>
              </a:rPr>
              <a:t> currently in the </a:t>
            </a:r>
            <a:r>
              <a:rPr lang="en-US" sz="3200" dirty="0">
                <a:solidFill>
                  <a:srgbClr val="000000"/>
                </a:solidFill>
                <a:latin typeface="Consolas" panose="020B0609020204030204" pitchFamily="49" charset="0"/>
              </a:rPr>
              <a:t>multiset</a:t>
            </a:r>
            <a:r>
              <a:rPr lang="en-US" sz="3200" dirty="0">
                <a:solidFill>
                  <a:srgbClr val="000000"/>
                </a:solidFill>
              </a:rPr>
              <a:t>.</a:t>
            </a:r>
          </a:p>
          <a:p>
            <a:pPr eaLnBrk="1" hangingPunct="1">
              <a:defRPr/>
            </a:pPr>
            <a:endParaRPr lang="en-US" sz="3200" dirty="0">
              <a:solidFill>
                <a:srgbClr val="000000"/>
              </a:solidFill>
            </a:endParaRPr>
          </a:p>
        </p:txBody>
      </p:sp>
      <p:sp>
        <p:nvSpPr>
          <p:cNvPr id="16589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6803037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a:solidFill>
                  <a:srgbClr val="59D9B3"/>
                </a:solidFill>
                <a:latin typeface="Arial"/>
              </a:rPr>
              <a:t>15.6.1 </a:t>
            </a:r>
            <a:r>
              <a:rPr lang="fr-FR" dirty="0">
                <a:solidFill>
                  <a:srgbClr val="33B38C"/>
                </a:solidFill>
                <a:latin typeface="Consolas" panose="020B0609020204030204" pitchFamily="49" charset="0"/>
              </a:rPr>
              <a:t>multiset</a:t>
            </a:r>
            <a:r>
              <a:rPr lang="fr-FR" dirty="0">
                <a:solidFill>
                  <a:srgbClr val="33B38C"/>
                </a:solidFill>
                <a:latin typeface="Arial" panose="020B0604020202020204" pitchFamily="34" charset="0"/>
              </a:rPr>
              <a:t> Associative Container (Cont.)</a:t>
            </a:r>
          </a:p>
        </p:txBody>
      </p:sp>
      <p:sp>
        <p:nvSpPr>
          <p:cNvPr id="144387" name="Text Placeholder 2"/>
          <p:cNvSpPr>
            <a:spLocks noGrp="1"/>
          </p:cNvSpPr>
          <p:nvPr>
            <p:ph type="body" idx="1"/>
          </p:nvPr>
        </p:nvSpPr>
        <p:spPr/>
        <p:txBody>
          <a:bodyPr/>
          <a:lstStyle/>
          <a:p>
            <a:pPr marL="109537" indent="0">
              <a:buNone/>
              <a:defRPr/>
            </a:pPr>
            <a:r>
              <a:rPr lang="en-US" sz="3200" b="1" i="1" dirty="0">
                <a:solidFill>
                  <a:srgbClr val="000000"/>
                </a:solidFill>
                <a:latin typeface="Consolas" panose="020B0609020204030204" pitchFamily="49" charset="0"/>
              </a:rPr>
              <a:t>multiset</a:t>
            </a:r>
            <a:r>
              <a:rPr lang="en-US" sz="3200" b="1" i="1" dirty="0">
                <a:solidFill>
                  <a:srgbClr val="000000"/>
                </a:solidFill>
              </a:rPr>
              <a:t> Member Function </a:t>
            </a:r>
            <a:r>
              <a:rPr lang="en-US" sz="3200" b="1" i="1" dirty="0">
                <a:solidFill>
                  <a:srgbClr val="000000"/>
                </a:solidFill>
                <a:latin typeface="Consolas" panose="020B0609020204030204" pitchFamily="49" charset="0"/>
              </a:rPr>
              <a:t>insert</a:t>
            </a:r>
          </a:p>
          <a:p>
            <a:pPr eaLnBrk="1" hangingPunct="1">
              <a:defRPr/>
            </a:pPr>
            <a:r>
              <a:rPr lang="en-US" sz="3200" dirty="0">
                <a:solidFill>
                  <a:srgbClr val="000000"/>
                </a:solidFill>
              </a:rPr>
              <a:t>Lines 16-17 use one of the several overloaded versions of function </a:t>
            </a:r>
            <a:r>
              <a:rPr lang="en-US" sz="3200" dirty="0">
                <a:solidFill>
                  <a:srgbClr val="000000"/>
                </a:solidFill>
                <a:latin typeface="Consolas" panose="020B0609020204030204" pitchFamily="49" charset="0"/>
              </a:rPr>
              <a:t>insert</a:t>
            </a:r>
            <a:r>
              <a:rPr lang="en-US" sz="3200" dirty="0">
                <a:solidFill>
                  <a:srgbClr val="000000"/>
                </a:solidFill>
              </a:rPr>
              <a:t> to add the value </a:t>
            </a:r>
            <a:r>
              <a:rPr lang="en-US" sz="3200" dirty="0">
                <a:solidFill>
                  <a:srgbClr val="000000"/>
                </a:solidFill>
                <a:latin typeface="Consolas" panose="020B0609020204030204" pitchFamily="49" charset="0"/>
              </a:rPr>
              <a:t>15</a:t>
            </a:r>
            <a:r>
              <a:rPr lang="en-US" sz="3200" dirty="0">
                <a:solidFill>
                  <a:srgbClr val="000000"/>
                </a:solidFill>
              </a:rPr>
              <a:t> to the </a:t>
            </a:r>
            <a:r>
              <a:rPr lang="en-US" sz="3200" dirty="0">
                <a:solidFill>
                  <a:srgbClr val="000000"/>
                </a:solidFill>
                <a:latin typeface="Consolas" panose="020B0609020204030204" pitchFamily="49" charset="0"/>
              </a:rPr>
              <a:t>multiset</a:t>
            </a:r>
            <a:r>
              <a:rPr lang="en-US" sz="3200" dirty="0">
                <a:solidFill>
                  <a:srgbClr val="000000"/>
                </a:solidFill>
              </a:rPr>
              <a:t> twice.</a:t>
            </a:r>
          </a:p>
          <a:p>
            <a:pPr eaLnBrk="1" hangingPunct="1">
              <a:defRPr/>
            </a:pPr>
            <a:r>
              <a:rPr lang="en-US" sz="3200" dirty="0">
                <a:solidFill>
                  <a:srgbClr val="000000"/>
                </a:solidFill>
              </a:rPr>
              <a:t>A second version of </a:t>
            </a:r>
            <a:r>
              <a:rPr lang="en-US" sz="3200" dirty="0">
                <a:solidFill>
                  <a:srgbClr val="000000"/>
                </a:solidFill>
                <a:latin typeface="Consolas" panose="020B0609020204030204" pitchFamily="49" charset="0"/>
              </a:rPr>
              <a:t>insert</a:t>
            </a:r>
            <a:r>
              <a:rPr lang="en-US" sz="3200" dirty="0">
                <a:solidFill>
                  <a:srgbClr val="000000"/>
                </a:solidFill>
              </a:rPr>
              <a:t> takes an iterator and a value as arguments and begins the search for the insertion point from the iterator position specified.</a:t>
            </a:r>
          </a:p>
          <a:p>
            <a:pPr eaLnBrk="1" hangingPunct="1">
              <a:defRPr/>
            </a:pPr>
            <a:r>
              <a:rPr lang="en-US" sz="3200" dirty="0">
                <a:solidFill>
                  <a:srgbClr val="000000"/>
                </a:solidFill>
              </a:rPr>
              <a:t>A third version of </a:t>
            </a:r>
            <a:r>
              <a:rPr lang="en-US" sz="3200" dirty="0">
                <a:solidFill>
                  <a:srgbClr val="000000"/>
                </a:solidFill>
                <a:latin typeface="Consolas" panose="020B0609020204030204" pitchFamily="49" charset="0"/>
              </a:rPr>
              <a:t>insert</a:t>
            </a:r>
            <a:r>
              <a:rPr lang="en-US" sz="3200" dirty="0">
                <a:solidFill>
                  <a:srgbClr val="000000"/>
                </a:solidFill>
              </a:rPr>
              <a:t> takes two iterators as arguments that specify a range of values to add to the </a:t>
            </a:r>
            <a:r>
              <a:rPr lang="en-US" sz="3200" dirty="0">
                <a:solidFill>
                  <a:srgbClr val="000000"/>
                </a:solidFill>
                <a:latin typeface="Consolas" panose="020B0609020204030204" pitchFamily="49" charset="0"/>
              </a:rPr>
              <a:t>multiset</a:t>
            </a:r>
            <a:r>
              <a:rPr lang="en-US" sz="3200" dirty="0">
                <a:solidFill>
                  <a:srgbClr val="000000"/>
                </a:solidFill>
              </a:rPr>
              <a:t> from another container.</a:t>
            </a:r>
          </a:p>
          <a:p>
            <a:pPr eaLnBrk="1" hangingPunct="1">
              <a:defRPr/>
            </a:pPr>
            <a:endParaRPr lang="en-US" sz="3200" dirty="0">
              <a:solidFill>
                <a:srgbClr val="000000"/>
              </a:solidFill>
            </a:endParaRPr>
          </a:p>
        </p:txBody>
      </p:sp>
      <p:sp>
        <p:nvSpPr>
          <p:cNvPr id="16589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19203631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a:solidFill>
                  <a:srgbClr val="59D9B3"/>
                </a:solidFill>
                <a:latin typeface="Arial"/>
              </a:rPr>
              <a:t>15.6.1 </a:t>
            </a:r>
            <a:r>
              <a:rPr lang="fr-FR" dirty="0">
                <a:solidFill>
                  <a:srgbClr val="33B38C"/>
                </a:solidFill>
                <a:latin typeface="Consolas" panose="020B0609020204030204" pitchFamily="49" charset="0"/>
              </a:rPr>
              <a:t>multiset</a:t>
            </a:r>
            <a:r>
              <a:rPr lang="fr-FR" dirty="0">
                <a:solidFill>
                  <a:srgbClr val="33B38C"/>
                </a:solidFill>
                <a:latin typeface="Arial" panose="020B0604020202020204" pitchFamily="34" charset="0"/>
              </a:rPr>
              <a:t> Associative Container (Cont.)</a:t>
            </a:r>
          </a:p>
        </p:txBody>
      </p:sp>
      <p:sp>
        <p:nvSpPr>
          <p:cNvPr id="145411" name="Text Placeholder 2"/>
          <p:cNvSpPr>
            <a:spLocks noGrp="1"/>
          </p:cNvSpPr>
          <p:nvPr>
            <p:ph type="body" idx="1"/>
          </p:nvPr>
        </p:nvSpPr>
        <p:spPr/>
        <p:txBody>
          <a:bodyPr/>
          <a:lstStyle/>
          <a:p>
            <a:pPr marL="109537" indent="0">
              <a:lnSpc>
                <a:spcPct val="80000"/>
              </a:lnSpc>
              <a:buNone/>
              <a:defRPr/>
            </a:pPr>
            <a:r>
              <a:rPr lang="en-US" sz="3200" b="1" i="1" dirty="0">
                <a:solidFill>
                  <a:srgbClr val="000000"/>
                </a:solidFill>
                <a:latin typeface="Consolas" panose="020B0609020204030204" pitchFamily="49" charset="0"/>
              </a:rPr>
              <a:t>multiset</a:t>
            </a:r>
            <a:r>
              <a:rPr lang="en-US" sz="3200" b="1" i="1" dirty="0">
                <a:solidFill>
                  <a:srgbClr val="000000"/>
                </a:solidFill>
              </a:rPr>
              <a:t> Member Function </a:t>
            </a:r>
            <a:r>
              <a:rPr lang="en-US" sz="3200" b="1" i="1" dirty="0">
                <a:solidFill>
                  <a:srgbClr val="000000"/>
                </a:solidFill>
                <a:latin typeface="Consolas" panose="020B0609020204030204" pitchFamily="49" charset="0"/>
              </a:rPr>
              <a:t>find</a:t>
            </a:r>
          </a:p>
          <a:p>
            <a:pPr eaLnBrk="1" hangingPunct="1">
              <a:lnSpc>
                <a:spcPct val="80000"/>
              </a:lnSpc>
              <a:defRPr/>
            </a:pPr>
            <a:r>
              <a:rPr lang="en-US" sz="3200" dirty="0">
                <a:solidFill>
                  <a:srgbClr val="000000"/>
                </a:solidFill>
              </a:rPr>
              <a:t>Line 22 uses function </a:t>
            </a:r>
            <a:r>
              <a:rPr lang="en-US" sz="3200" dirty="0">
                <a:solidFill>
                  <a:srgbClr val="0000FF"/>
                </a:solidFill>
              </a:rPr>
              <a:t>find</a:t>
            </a:r>
            <a:r>
              <a:rPr lang="en-US" sz="3200" dirty="0">
                <a:solidFill>
                  <a:srgbClr val="000000"/>
                </a:solidFill>
              </a:rPr>
              <a:t> (available to all associative containers) to locate the value </a:t>
            </a:r>
            <a:r>
              <a:rPr lang="en-US" sz="3200" dirty="0">
                <a:solidFill>
                  <a:srgbClr val="000000"/>
                </a:solidFill>
                <a:latin typeface="Consolas" panose="020B0609020204030204" pitchFamily="49" charset="0"/>
              </a:rPr>
              <a:t>15</a:t>
            </a:r>
            <a:r>
              <a:rPr lang="en-US" sz="3200" dirty="0">
                <a:solidFill>
                  <a:srgbClr val="000000"/>
                </a:solidFill>
              </a:rPr>
              <a:t> in the </a:t>
            </a:r>
            <a:r>
              <a:rPr lang="en-US" sz="3200" dirty="0">
                <a:solidFill>
                  <a:srgbClr val="000000"/>
                </a:solidFill>
                <a:latin typeface="Consolas" panose="020B0609020204030204" pitchFamily="49" charset="0"/>
              </a:rPr>
              <a:t>multiset</a:t>
            </a:r>
            <a:r>
              <a:rPr lang="en-US" sz="3200" dirty="0">
                <a:solidFill>
                  <a:srgbClr val="000000"/>
                </a:solidFill>
              </a:rPr>
              <a:t>.</a:t>
            </a:r>
          </a:p>
          <a:p>
            <a:pPr eaLnBrk="1" hangingPunct="1">
              <a:lnSpc>
                <a:spcPct val="80000"/>
              </a:lnSpc>
              <a:defRPr/>
            </a:pPr>
            <a:r>
              <a:rPr lang="en-US" sz="3200" dirty="0">
                <a:solidFill>
                  <a:srgbClr val="000000"/>
                </a:solidFill>
              </a:rPr>
              <a:t>Function </a:t>
            </a:r>
            <a:r>
              <a:rPr lang="en-US" sz="3200" dirty="0">
                <a:solidFill>
                  <a:srgbClr val="000000"/>
                </a:solidFill>
                <a:latin typeface="Consolas" panose="020B0609020204030204" pitchFamily="49" charset="0"/>
              </a:rPr>
              <a:t>find</a:t>
            </a:r>
            <a:r>
              <a:rPr lang="en-US" sz="3200" dirty="0">
                <a:solidFill>
                  <a:srgbClr val="000000"/>
                </a:solidFill>
              </a:rPr>
              <a:t> returns an </a:t>
            </a:r>
            <a:r>
              <a:rPr lang="en-US" sz="3200" dirty="0">
                <a:solidFill>
                  <a:srgbClr val="000000"/>
                </a:solidFill>
                <a:latin typeface="Consolas" panose="020B0609020204030204" pitchFamily="49" charset="0"/>
              </a:rPr>
              <a:t>iterator</a:t>
            </a:r>
            <a:r>
              <a:rPr lang="en-US" sz="3200" dirty="0">
                <a:solidFill>
                  <a:srgbClr val="000000"/>
                </a:solidFill>
              </a:rPr>
              <a:t> or a </a:t>
            </a:r>
            <a:r>
              <a:rPr lang="en-US" sz="3200" dirty="0">
                <a:solidFill>
                  <a:srgbClr val="000000"/>
                </a:solidFill>
                <a:latin typeface="Consolas" panose="020B0609020204030204" pitchFamily="49" charset="0"/>
              </a:rPr>
              <a:t>const_iterator</a:t>
            </a:r>
            <a:r>
              <a:rPr lang="en-US" sz="3200" dirty="0">
                <a:solidFill>
                  <a:srgbClr val="000000"/>
                </a:solidFill>
              </a:rPr>
              <a:t> pointing to the earliest location at which the value is found.</a:t>
            </a:r>
          </a:p>
          <a:p>
            <a:pPr eaLnBrk="1" hangingPunct="1">
              <a:lnSpc>
                <a:spcPct val="80000"/>
              </a:lnSpc>
              <a:defRPr/>
            </a:pPr>
            <a:r>
              <a:rPr lang="en-US" sz="3200" dirty="0">
                <a:solidFill>
                  <a:srgbClr val="000000"/>
                </a:solidFill>
              </a:rPr>
              <a:t>If the value is </a:t>
            </a:r>
            <a:r>
              <a:rPr lang="en-US" sz="3200" i="1" dirty="0">
                <a:solidFill>
                  <a:srgbClr val="000000"/>
                </a:solidFill>
              </a:rPr>
              <a:t>not</a:t>
            </a:r>
            <a:r>
              <a:rPr lang="en-US" sz="3200" dirty="0">
                <a:solidFill>
                  <a:srgbClr val="000000"/>
                </a:solidFill>
              </a:rPr>
              <a:t> found, </a:t>
            </a:r>
            <a:r>
              <a:rPr lang="en-US" sz="3200" dirty="0">
                <a:solidFill>
                  <a:srgbClr val="000000"/>
                </a:solidFill>
                <a:latin typeface="Consolas" panose="020B0609020204030204" pitchFamily="49" charset="0"/>
              </a:rPr>
              <a:t>find</a:t>
            </a:r>
            <a:r>
              <a:rPr lang="en-US" sz="3200" dirty="0">
                <a:solidFill>
                  <a:srgbClr val="000000"/>
                </a:solidFill>
              </a:rPr>
              <a:t> returns an </a:t>
            </a:r>
            <a:r>
              <a:rPr lang="en-US" sz="3200" dirty="0">
                <a:solidFill>
                  <a:srgbClr val="000000"/>
                </a:solidFill>
                <a:latin typeface="Consolas" panose="020B0609020204030204" pitchFamily="49" charset="0"/>
              </a:rPr>
              <a:t>iterator</a:t>
            </a:r>
            <a:r>
              <a:rPr lang="en-US" sz="3200" dirty="0">
                <a:solidFill>
                  <a:srgbClr val="000000"/>
                </a:solidFill>
              </a:rPr>
              <a:t> or a </a:t>
            </a:r>
            <a:r>
              <a:rPr lang="en-US" sz="3200" dirty="0">
                <a:solidFill>
                  <a:srgbClr val="000000"/>
                </a:solidFill>
                <a:latin typeface="Consolas" panose="020B0609020204030204" pitchFamily="49" charset="0"/>
              </a:rPr>
              <a:t>const_iterator</a:t>
            </a:r>
            <a:r>
              <a:rPr lang="en-US" sz="3200" dirty="0">
                <a:solidFill>
                  <a:srgbClr val="000000"/>
                </a:solidFill>
              </a:rPr>
              <a:t> equal to the value returned by calling </a:t>
            </a:r>
            <a:r>
              <a:rPr lang="en-US" sz="3200" dirty="0">
                <a:solidFill>
                  <a:srgbClr val="000000"/>
                </a:solidFill>
                <a:latin typeface="Consolas" panose="020B0609020204030204" pitchFamily="49" charset="0"/>
              </a:rPr>
              <a:t>end</a:t>
            </a:r>
            <a:r>
              <a:rPr lang="en-US" sz="3200" dirty="0">
                <a:solidFill>
                  <a:srgbClr val="000000"/>
                </a:solidFill>
              </a:rPr>
              <a:t> on the container.</a:t>
            </a:r>
          </a:p>
          <a:p>
            <a:pPr eaLnBrk="1" hangingPunct="1">
              <a:lnSpc>
                <a:spcPct val="80000"/>
              </a:lnSpc>
              <a:defRPr/>
            </a:pPr>
            <a:r>
              <a:rPr lang="en-US" sz="3200" dirty="0">
                <a:solidFill>
                  <a:srgbClr val="000000"/>
                </a:solidFill>
              </a:rPr>
              <a:t>Line 31 demonstrates this case.</a:t>
            </a:r>
          </a:p>
        </p:txBody>
      </p:sp>
      <p:sp>
        <p:nvSpPr>
          <p:cNvPr id="16691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31221961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a:solidFill>
                  <a:srgbClr val="59D9B3"/>
                </a:solidFill>
                <a:latin typeface="Arial"/>
              </a:rPr>
              <a:t>15.6.1 </a:t>
            </a:r>
            <a:r>
              <a:rPr lang="fr-FR" dirty="0">
                <a:solidFill>
                  <a:srgbClr val="33B38C"/>
                </a:solidFill>
                <a:latin typeface="Consolas" panose="020B0609020204030204" pitchFamily="49" charset="0"/>
              </a:rPr>
              <a:t>multiset</a:t>
            </a:r>
            <a:r>
              <a:rPr lang="fr-FR" dirty="0">
                <a:solidFill>
                  <a:srgbClr val="33B38C"/>
                </a:solidFill>
                <a:latin typeface="Arial" panose="020B0604020202020204" pitchFamily="34" charset="0"/>
              </a:rPr>
              <a:t> Associative Container (Cont.)</a:t>
            </a:r>
          </a:p>
        </p:txBody>
      </p:sp>
      <p:sp>
        <p:nvSpPr>
          <p:cNvPr id="146435" name="Text Placeholder 2"/>
          <p:cNvSpPr>
            <a:spLocks noGrp="1"/>
          </p:cNvSpPr>
          <p:nvPr>
            <p:ph type="body" idx="1"/>
          </p:nvPr>
        </p:nvSpPr>
        <p:spPr/>
        <p:txBody>
          <a:bodyPr/>
          <a:lstStyle/>
          <a:p>
            <a:pPr marL="109537" indent="0">
              <a:lnSpc>
                <a:spcPct val="80000"/>
              </a:lnSpc>
              <a:buNone/>
              <a:defRPr/>
            </a:pPr>
            <a:r>
              <a:rPr lang="en-US" sz="3200" b="1" i="1" dirty="0">
                <a:solidFill>
                  <a:srgbClr val="000000"/>
                </a:solidFill>
              </a:rPr>
              <a:t>Inserting Elements of Another Container into a </a:t>
            </a:r>
            <a:r>
              <a:rPr lang="en-US" sz="3200" b="1" i="1" dirty="0">
                <a:solidFill>
                  <a:srgbClr val="000000"/>
                </a:solidFill>
                <a:latin typeface="Consolas" panose="020B0609020204030204" pitchFamily="49" charset="0"/>
              </a:rPr>
              <a:t>multiset</a:t>
            </a:r>
          </a:p>
          <a:p>
            <a:pPr eaLnBrk="1" hangingPunct="1">
              <a:lnSpc>
                <a:spcPct val="80000"/>
              </a:lnSpc>
              <a:defRPr/>
            </a:pPr>
            <a:r>
              <a:rPr lang="en-US" sz="3200" dirty="0">
                <a:solidFill>
                  <a:srgbClr val="000000"/>
                </a:solidFill>
              </a:rPr>
              <a:t>Line 37 uses function </a:t>
            </a:r>
            <a:r>
              <a:rPr lang="en-US" sz="3200" dirty="0">
                <a:solidFill>
                  <a:srgbClr val="0000FF"/>
                </a:solidFill>
              </a:rPr>
              <a:t>insert</a:t>
            </a:r>
            <a:r>
              <a:rPr lang="en-US" sz="3200" dirty="0">
                <a:solidFill>
                  <a:srgbClr val="000000"/>
                </a:solidFill>
              </a:rPr>
              <a:t> to insert the elements of array </a:t>
            </a:r>
            <a:r>
              <a:rPr lang="en-US" sz="3200" dirty="0">
                <a:solidFill>
                  <a:srgbClr val="000000"/>
                </a:solidFill>
                <a:latin typeface="Consolas" panose="020B0609020204030204" pitchFamily="49" charset="0"/>
              </a:rPr>
              <a:t>a</a:t>
            </a:r>
            <a:r>
              <a:rPr lang="en-US" sz="3200" dirty="0">
                <a:solidFill>
                  <a:srgbClr val="000000"/>
                </a:solidFill>
              </a:rPr>
              <a:t> into the </a:t>
            </a:r>
            <a:r>
              <a:rPr lang="en-US" sz="3200" dirty="0">
                <a:solidFill>
                  <a:srgbClr val="000000"/>
                </a:solidFill>
                <a:latin typeface="Consolas" panose="020B0609020204030204" pitchFamily="49" charset="0"/>
              </a:rPr>
              <a:t>multiset</a:t>
            </a:r>
            <a:r>
              <a:rPr lang="en-US" sz="3200" dirty="0">
                <a:solidFill>
                  <a:srgbClr val="000000"/>
                </a:solidFill>
              </a:rPr>
              <a:t>.</a:t>
            </a:r>
          </a:p>
          <a:p>
            <a:pPr eaLnBrk="1" hangingPunct="1">
              <a:lnSpc>
                <a:spcPct val="80000"/>
              </a:lnSpc>
              <a:defRPr/>
            </a:pPr>
            <a:r>
              <a:rPr lang="en-US" sz="3200" dirty="0">
                <a:solidFill>
                  <a:srgbClr val="000000"/>
                </a:solidFill>
              </a:rPr>
              <a:t>In line 40, the </a:t>
            </a:r>
            <a:r>
              <a:rPr lang="en-US" sz="3200" dirty="0">
                <a:solidFill>
                  <a:srgbClr val="000000"/>
                </a:solidFill>
                <a:latin typeface="Consolas" panose="020B0609020204030204" pitchFamily="49" charset="0"/>
              </a:rPr>
              <a:t>copy</a:t>
            </a:r>
            <a:r>
              <a:rPr lang="en-US" sz="3200" dirty="0">
                <a:solidFill>
                  <a:srgbClr val="000000"/>
                </a:solidFill>
              </a:rPr>
              <a:t> algorithm copies the elements of the </a:t>
            </a:r>
            <a:r>
              <a:rPr lang="en-US" sz="3200" dirty="0">
                <a:solidFill>
                  <a:srgbClr val="000000"/>
                </a:solidFill>
                <a:latin typeface="Consolas" panose="020B0609020204030204" pitchFamily="49" charset="0"/>
              </a:rPr>
              <a:t>multiset</a:t>
            </a:r>
            <a:r>
              <a:rPr lang="en-US" sz="3200" dirty="0">
                <a:solidFill>
                  <a:srgbClr val="000000"/>
                </a:solidFill>
              </a:rPr>
              <a:t> to the standard output in </a:t>
            </a:r>
            <a:r>
              <a:rPr lang="en-US" sz="3200" i="1" dirty="0">
                <a:solidFill>
                  <a:srgbClr val="000000"/>
                </a:solidFill>
              </a:rPr>
              <a:t>ascending order</a:t>
            </a:r>
            <a:r>
              <a:rPr lang="en-US" sz="3200" dirty="0">
                <a:solidFill>
                  <a:srgbClr val="000000"/>
                </a:solidFill>
              </a:rPr>
              <a:t>.</a:t>
            </a:r>
          </a:p>
        </p:txBody>
      </p:sp>
      <p:sp>
        <p:nvSpPr>
          <p:cNvPr id="1679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00597093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a:solidFill>
                  <a:srgbClr val="59D9B3"/>
                </a:solidFill>
                <a:latin typeface="Arial"/>
              </a:rPr>
              <a:t>15.6.1 </a:t>
            </a:r>
            <a:r>
              <a:rPr lang="fr-FR" dirty="0">
                <a:solidFill>
                  <a:srgbClr val="33B38C"/>
                </a:solidFill>
                <a:latin typeface="Consolas" panose="020B0609020204030204" pitchFamily="49" charset="0"/>
              </a:rPr>
              <a:t>multiset</a:t>
            </a:r>
            <a:r>
              <a:rPr lang="fr-FR" dirty="0">
                <a:solidFill>
                  <a:srgbClr val="33B38C"/>
                </a:solidFill>
                <a:latin typeface="Arial" panose="020B0604020202020204" pitchFamily="34" charset="0"/>
              </a:rPr>
              <a:t> Associative Container (Cont.)</a:t>
            </a:r>
          </a:p>
        </p:txBody>
      </p:sp>
      <p:sp>
        <p:nvSpPr>
          <p:cNvPr id="146435" name="Text Placeholder 2"/>
          <p:cNvSpPr>
            <a:spLocks noGrp="1"/>
          </p:cNvSpPr>
          <p:nvPr>
            <p:ph type="body" idx="1"/>
          </p:nvPr>
        </p:nvSpPr>
        <p:spPr/>
        <p:txBody>
          <a:bodyPr/>
          <a:lstStyle/>
          <a:p>
            <a:pPr marL="109537" indent="0">
              <a:lnSpc>
                <a:spcPct val="80000"/>
              </a:lnSpc>
              <a:buNone/>
              <a:defRPr/>
            </a:pPr>
            <a:r>
              <a:rPr lang="en-US" sz="3200" b="1" i="1" dirty="0">
                <a:solidFill>
                  <a:srgbClr val="000000"/>
                </a:solidFill>
                <a:latin typeface="Consolas" panose="020B0609020204030204" pitchFamily="49" charset="0"/>
              </a:rPr>
              <a:t>multiset</a:t>
            </a:r>
            <a:r>
              <a:rPr lang="en-US" sz="3200" b="1" i="1" dirty="0">
                <a:solidFill>
                  <a:srgbClr val="000000"/>
                </a:solidFill>
              </a:rPr>
              <a:t> Member Functions </a:t>
            </a:r>
            <a:r>
              <a:rPr lang="en-US" sz="3200" b="1" i="1" dirty="0">
                <a:solidFill>
                  <a:srgbClr val="000000"/>
                </a:solidFill>
                <a:latin typeface="Consolas" panose="020B0609020204030204" pitchFamily="49" charset="0"/>
              </a:rPr>
              <a:t>lower_bound</a:t>
            </a:r>
            <a:r>
              <a:rPr lang="en-US" sz="3200" b="1" i="1" dirty="0">
                <a:solidFill>
                  <a:srgbClr val="000000"/>
                </a:solidFill>
              </a:rPr>
              <a:t> and </a:t>
            </a:r>
            <a:r>
              <a:rPr lang="en-US" sz="3200" b="1" i="1" dirty="0">
                <a:solidFill>
                  <a:srgbClr val="000000"/>
                </a:solidFill>
                <a:latin typeface="Consolas" panose="020B0609020204030204" pitchFamily="49" charset="0"/>
              </a:rPr>
              <a:t>upper_bound</a:t>
            </a:r>
          </a:p>
          <a:p>
            <a:pPr eaLnBrk="1" hangingPunct="1">
              <a:lnSpc>
                <a:spcPct val="80000"/>
              </a:lnSpc>
              <a:defRPr/>
            </a:pPr>
            <a:r>
              <a:rPr lang="en-US" sz="3200" dirty="0">
                <a:solidFill>
                  <a:srgbClr val="000000"/>
                </a:solidFill>
              </a:rPr>
              <a:t>Lines 44 and 45 use functions </a:t>
            </a:r>
            <a:r>
              <a:rPr lang="en-US" sz="3200" dirty="0">
                <a:solidFill>
                  <a:srgbClr val="0000FF"/>
                </a:solidFill>
              </a:rPr>
              <a:t>lower_bound</a:t>
            </a:r>
            <a:r>
              <a:rPr lang="en-US" sz="3200" dirty="0">
                <a:solidFill>
                  <a:srgbClr val="000000"/>
                </a:solidFill>
              </a:rPr>
              <a:t> and </a:t>
            </a:r>
            <a:r>
              <a:rPr lang="en-US" sz="3200" dirty="0">
                <a:solidFill>
                  <a:srgbClr val="0000FF"/>
                </a:solidFill>
              </a:rPr>
              <a:t>upper_bound</a:t>
            </a:r>
            <a:r>
              <a:rPr lang="en-US" sz="3200" dirty="0">
                <a:solidFill>
                  <a:srgbClr val="000000"/>
                </a:solidFill>
              </a:rPr>
              <a:t> (available in all </a:t>
            </a:r>
            <a:r>
              <a:rPr lang="en-US" sz="3200" i="1" dirty="0">
                <a:solidFill>
                  <a:srgbClr val="000000"/>
                </a:solidFill>
              </a:rPr>
              <a:t>associative containers</a:t>
            </a:r>
            <a:r>
              <a:rPr lang="en-US" sz="3200" dirty="0">
                <a:solidFill>
                  <a:srgbClr val="000000"/>
                </a:solidFill>
              </a:rPr>
              <a:t>) to locate the earliest occurrence of the value </a:t>
            </a:r>
            <a:r>
              <a:rPr lang="en-US" sz="3200" dirty="0">
                <a:solidFill>
                  <a:srgbClr val="000000"/>
                </a:solidFill>
                <a:latin typeface="Consolas" panose="020B0609020204030204" pitchFamily="49" charset="0"/>
              </a:rPr>
              <a:t>22</a:t>
            </a:r>
            <a:r>
              <a:rPr lang="en-US" sz="3200" dirty="0">
                <a:solidFill>
                  <a:srgbClr val="000000"/>
                </a:solidFill>
              </a:rPr>
              <a:t> in the </a:t>
            </a:r>
            <a:r>
              <a:rPr lang="en-US" sz="3200" dirty="0">
                <a:solidFill>
                  <a:srgbClr val="000000"/>
                </a:solidFill>
                <a:latin typeface="Consolas" panose="020B0609020204030204" pitchFamily="49" charset="0"/>
              </a:rPr>
              <a:t>multiset</a:t>
            </a:r>
            <a:r>
              <a:rPr lang="en-US" sz="3200" dirty="0">
                <a:solidFill>
                  <a:srgbClr val="000000"/>
                </a:solidFill>
              </a:rPr>
              <a:t> and the element </a:t>
            </a:r>
            <a:r>
              <a:rPr lang="en-US" sz="3200" i="1" dirty="0">
                <a:solidFill>
                  <a:srgbClr val="000000"/>
                </a:solidFill>
              </a:rPr>
              <a:t>after</a:t>
            </a:r>
            <a:r>
              <a:rPr lang="en-US" sz="3200" dirty="0">
                <a:solidFill>
                  <a:srgbClr val="000000"/>
                </a:solidFill>
              </a:rPr>
              <a:t> the last occurrence of the value </a:t>
            </a:r>
            <a:r>
              <a:rPr lang="en-US" sz="3200" dirty="0">
                <a:solidFill>
                  <a:srgbClr val="000000"/>
                </a:solidFill>
                <a:latin typeface="Consolas" panose="020B0609020204030204" pitchFamily="49" charset="0"/>
              </a:rPr>
              <a:t>22</a:t>
            </a:r>
            <a:r>
              <a:rPr lang="en-US" sz="3200" dirty="0">
                <a:solidFill>
                  <a:srgbClr val="000000"/>
                </a:solidFill>
              </a:rPr>
              <a:t> in the </a:t>
            </a:r>
            <a:r>
              <a:rPr lang="en-US" sz="3200" dirty="0">
                <a:solidFill>
                  <a:srgbClr val="000000"/>
                </a:solidFill>
                <a:latin typeface="Consolas" panose="020B0609020204030204" pitchFamily="49" charset="0"/>
              </a:rPr>
              <a:t>multiset</a:t>
            </a:r>
            <a:r>
              <a:rPr lang="en-US" sz="3200" dirty="0">
                <a:solidFill>
                  <a:srgbClr val="000000"/>
                </a:solidFill>
              </a:rPr>
              <a:t>.</a:t>
            </a:r>
          </a:p>
          <a:p>
            <a:pPr eaLnBrk="1" hangingPunct="1">
              <a:lnSpc>
                <a:spcPct val="80000"/>
              </a:lnSpc>
              <a:defRPr/>
            </a:pPr>
            <a:r>
              <a:rPr lang="en-US" sz="3200" dirty="0">
                <a:solidFill>
                  <a:srgbClr val="000000"/>
                </a:solidFill>
              </a:rPr>
              <a:t>Both functions return </a:t>
            </a:r>
            <a:r>
              <a:rPr lang="en-US" sz="3200" dirty="0">
                <a:solidFill>
                  <a:srgbClr val="000000"/>
                </a:solidFill>
                <a:latin typeface="Consolas" panose="020B0609020204030204" pitchFamily="49" charset="0"/>
              </a:rPr>
              <a:t>iterator</a:t>
            </a:r>
            <a:r>
              <a:rPr lang="en-US" sz="3200" dirty="0">
                <a:solidFill>
                  <a:srgbClr val="000000"/>
                </a:solidFill>
              </a:rPr>
              <a:t>s or </a:t>
            </a:r>
            <a:r>
              <a:rPr lang="en-US" sz="3200" dirty="0">
                <a:solidFill>
                  <a:srgbClr val="000000"/>
                </a:solidFill>
                <a:latin typeface="Consolas" panose="020B0609020204030204" pitchFamily="49" charset="0"/>
              </a:rPr>
              <a:t>const_iterator</a:t>
            </a:r>
            <a:r>
              <a:rPr lang="en-US" sz="3200" dirty="0">
                <a:solidFill>
                  <a:srgbClr val="000000"/>
                </a:solidFill>
              </a:rPr>
              <a:t>s pointing to the appropriate location or the iterator returned by </a:t>
            </a:r>
            <a:r>
              <a:rPr lang="en-US" sz="3200" dirty="0">
                <a:solidFill>
                  <a:srgbClr val="000000"/>
                </a:solidFill>
                <a:latin typeface="Consolas" panose="020B0609020204030204" pitchFamily="49" charset="0"/>
              </a:rPr>
              <a:t>end</a:t>
            </a:r>
            <a:r>
              <a:rPr lang="en-US" sz="3200" dirty="0">
                <a:solidFill>
                  <a:srgbClr val="000000"/>
                </a:solidFill>
              </a:rPr>
              <a:t> if the value is not in the </a:t>
            </a:r>
            <a:r>
              <a:rPr lang="en-US" sz="3200" dirty="0">
                <a:solidFill>
                  <a:srgbClr val="000000"/>
                </a:solidFill>
                <a:latin typeface="Consolas" panose="020B0609020204030204" pitchFamily="49" charset="0"/>
              </a:rPr>
              <a:t>multiset</a:t>
            </a:r>
            <a:r>
              <a:rPr lang="en-US" sz="3200" dirty="0">
                <a:solidFill>
                  <a:srgbClr val="000000"/>
                </a:solidFill>
              </a:rPr>
              <a:t>.</a:t>
            </a:r>
          </a:p>
        </p:txBody>
      </p:sp>
      <p:sp>
        <p:nvSpPr>
          <p:cNvPr id="1679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12517106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a:solidFill>
                  <a:srgbClr val="59D9B3"/>
                </a:solidFill>
                <a:latin typeface="Arial"/>
              </a:rPr>
              <a:t>15.6.1 </a:t>
            </a:r>
            <a:r>
              <a:rPr lang="fr-FR" dirty="0">
                <a:solidFill>
                  <a:srgbClr val="33B38C"/>
                </a:solidFill>
                <a:latin typeface="Consolas" panose="020B0609020204030204" pitchFamily="49" charset="0"/>
              </a:rPr>
              <a:t>multiset</a:t>
            </a:r>
            <a:r>
              <a:rPr lang="fr-FR" dirty="0">
                <a:solidFill>
                  <a:srgbClr val="33B38C"/>
                </a:solidFill>
                <a:latin typeface="Arial" panose="020B0604020202020204" pitchFamily="34" charset="0"/>
              </a:rPr>
              <a:t> Associative Container (Cont.)</a:t>
            </a:r>
          </a:p>
        </p:txBody>
      </p:sp>
      <p:sp>
        <p:nvSpPr>
          <p:cNvPr id="146435" name="Text Placeholder 2"/>
          <p:cNvSpPr>
            <a:spLocks noGrp="1"/>
          </p:cNvSpPr>
          <p:nvPr>
            <p:ph type="body" idx="1"/>
          </p:nvPr>
        </p:nvSpPr>
        <p:spPr/>
        <p:txBody>
          <a:bodyPr/>
          <a:lstStyle/>
          <a:p>
            <a:pPr marL="109537" indent="0">
              <a:lnSpc>
                <a:spcPct val="80000"/>
              </a:lnSpc>
              <a:buNone/>
              <a:defRPr/>
            </a:pPr>
            <a:r>
              <a:rPr lang="en-US" sz="3200" b="1" i="1" dirty="0">
                <a:solidFill>
                  <a:srgbClr val="000000"/>
                </a:solidFill>
                <a:latin typeface="Consolas" panose="020B0609020204030204" pitchFamily="49" charset="0"/>
              </a:rPr>
              <a:t>pair</a:t>
            </a:r>
            <a:r>
              <a:rPr lang="en-US" sz="3200" b="1" i="1" dirty="0">
                <a:solidFill>
                  <a:srgbClr val="000000"/>
                </a:solidFill>
              </a:rPr>
              <a:t> Objects and </a:t>
            </a:r>
            <a:r>
              <a:rPr lang="en-US" sz="3200" b="1" i="1" dirty="0">
                <a:solidFill>
                  <a:srgbClr val="000000"/>
                </a:solidFill>
                <a:latin typeface="Consolas" panose="020B0609020204030204" pitchFamily="49" charset="0"/>
              </a:rPr>
              <a:t>multiset</a:t>
            </a:r>
            <a:r>
              <a:rPr lang="en-US" sz="3200" b="1" i="1" dirty="0">
                <a:solidFill>
                  <a:srgbClr val="000000"/>
                </a:solidFill>
              </a:rPr>
              <a:t> Member Function </a:t>
            </a:r>
            <a:r>
              <a:rPr lang="en-US" sz="3200" b="1" i="1" dirty="0">
                <a:solidFill>
                  <a:srgbClr val="000000"/>
                </a:solidFill>
                <a:latin typeface="Consolas" panose="020B0609020204030204" pitchFamily="49" charset="0"/>
              </a:rPr>
              <a:t>equal_range</a:t>
            </a:r>
          </a:p>
          <a:p>
            <a:pPr eaLnBrk="1" hangingPunct="1">
              <a:lnSpc>
                <a:spcPct val="80000"/>
              </a:lnSpc>
              <a:defRPr/>
            </a:pPr>
            <a:r>
              <a:rPr lang="en-US" sz="3200" dirty="0">
                <a:solidFill>
                  <a:srgbClr val="000000"/>
                </a:solidFill>
              </a:rPr>
              <a:t>Line 49 creates and intializes a </a:t>
            </a:r>
            <a:r>
              <a:rPr lang="en-US" sz="3200" dirty="0">
                <a:solidFill>
                  <a:srgbClr val="000000"/>
                </a:solidFill>
                <a:latin typeface="Consolas" panose="020B0609020204030204" pitchFamily="49" charset="0"/>
              </a:rPr>
              <a:t>pair</a:t>
            </a:r>
            <a:r>
              <a:rPr lang="en-US" sz="3200" dirty="0">
                <a:solidFill>
                  <a:srgbClr val="000000"/>
                </a:solidFill>
              </a:rPr>
              <a:t> object called </a:t>
            </a:r>
            <a:r>
              <a:rPr lang="en-US" sz="3200" dirty="0">
                <a:solidFill>
                  <a:srgbClr val="000000"/>
                </a:solidFill>
                <a:latin typeface="Consolas" panose="020B0609020204030204" pitchFamily="49" charset="0"/>
              </a:rPr>
              <a:t>p</a:t>
            </a:r>
            <a:r>
              <a:rPr lang="en-US" sz="3200" dirty="0">
                <a:solidFill>
                  <a:srgbClr val="000000"/>
                </a:solidFill>
              </a:rPr>
              <a:t>. </a:t>
            </a:r>
          </a:p>
          <a:p>
            <a:pPr eaLnBrk="1" hangingPunct="1">
              <a:lnSpc>
                <a:spcPct val="80000"/>
              </a:lnSpc>
              <a:defRPr/>
            </a:pPr>
            <a:r>
              <a:rPr lang="en-US" sz="3200" dirty="0">
                <a:solidFill>
                  <a:srgbClr val="000000"/>
                </a:solidFill>
              </a:rPr>
              <a:t>Once again, we use C++11’s </a:t>
            </a:r>
            <a:r>
              <a:rPr lang="en-US" sz="3200" dirty="0">
                <a:solidFill>
                  <a:srgbClr val="000000"/>
                </a:solidFill>
                <a:latin typeface="Consolas" panose="020B0609020204030204" pitchFamily="49" charset="0"/>
              </a:rPr>
              <a:t>auto</a:t>
            </a:r>
            <a:r>
              <a:rPr lang="en-US" sz="3200" dirty="0">
                <a:solidFill>
                  <a:srgbClr val="000000"/>
                </a:solidFill>
              </a:rPr>
              <a:t> keyword to infer the variable’s type from its initializer—in this case, the return value of </a:t>
            </a:r>
            <a:r>
              <a:rPr lang="en-US" sz="3200" dirty="0">
                <a:solidFill>
                  <a:srgbClr val="000000"/>
                </a:solidFill>
                <a:latin typeface="Consolas" panose="020B0609020204030204" pitchFamily="49" charset="0"/>
              </a:rPr>
              <a:t>multiset</a:t>
            </a:r>
            <a:r>
              <a:rPr lang="en-US" sz="3200" dirty="0">
                <a:solidFill>
                  <a:srgbClr val="000000"/>
                </a:solidFill>
              </a:rPr>
              <a:t> member function </a:t>
            </a:r>
            <a:r>
              <a:rPr lang="en-US" sz="3200" dirty="0">
                <a:solidFill>
                  <a:srgbClr val="000000"/>
                </a:solidFill>
                <a:latin typeface="Consolas" panose="020B0609020204030204" pitchFamily="49" charset="0"/>
              </a:rPr>
              <a:t>equal_range</a:t>
            </a:r>
            <a:r>
              <a:rPr lang="en-US" sz="3200" dirty="0">
                <a:solidFill>
                  <a:srgbClr val="000000"/>
                </a:solidFill>
              </a:rPr>
              <a:t>, which is a </a:t>
            </a:r>
            <a:r>
              <a:rPr lang="en-US" sz="3200" dirty="0">
                <a:solidFill>
                  <a:srgbClr val="000000"/>
                </a:solidFill>
                <a:latin typeface="Consolas" panose="020B0609020204030204" pitchFamily="49" charset="0"/>
              </a:rPr>
              <a:t>pair</a:t>
            </a:r>
            <a:r>
              <a:rPr lang="en-US" sz="3200" dirty="0">
                <a:solidFill>
                  <a:srgbClr val="000000"/>
                </a:solidFill>
              </a:rPr>
              <a:t> object. </a:t>
            </a:r>
          </a:p>
          <a:p>
            <a:pPr eaLnBrk="1" hangingPunct="1">
              <a:lnSpc>
                <a:spcPct val="80000"/>
              </a:lnSpc>
              <a:defRPr/>
            </a:pPr>
            <a:r>
              <a:rPr lang="en-US" sz="3200" dirty="0">
                <a:solidFill>
                  <a:srgbClr val="000000"/>
                </a:solidFill>
              </a:rPr>
              <a:t>Such objects associate pairs of values. </a:t>
            </a:r>
          </a:p>
          <a:p>
            <a:pPr eaLnBrk="1" hangingPunct="1">
              <a:lnSpc>
                <a:spcPct val="80000"/>
              </a:lnSpc>
              <a:defRPr/>
            </a:pPr>
            <a:r>
              <a:rPr lang="en-US" sz="3200" dirty="0">
                <a:solidFill>
                  <a:srgbClr val="000000"/>
                </a:solidFill>
              </a:rPr>
              <a:t>The contents of a </a:t>
            </a:r>
            <a:r>
              <a:rPr lang="en-US" sz="3200" dirty="0">
                <a:solidFill>
                  <a:srgbClr val="000000"/>
                </a:solidFill>
                <a:latin typeface="Consolas" panose="020B0609020204030204" pitchFamily="49" charset="0"/>
              </a:rPr>
              <a:t>p</a:t>
            </a:r>
            <a:r>
              <a:rPr lang="en-US" sz="3200" dirty="0">
                <a:solidFill>
                  <a:srgbClr val="000000"/>
                </a:solidFill>
              </a:rPr>
              <a:t> will be two </a:t>
            </a:r>
            <a:r>
              <a:rPr lang="en-US" sz="3200" dirty="0">
                <a:solidFill>
                  <a:srgbClr val="000000"/>
                </a:solidFill>
                <a:latin typeface="Consolas" panose="020B0609020204030204" pitchFamily="49" charset="0"/>
              </a:rPr>
              <a:t>const_iterators</a:t>
            </a:r>
            <a:r>
              <a:rPr lang="en-US" sz="3200" dirty="0">
                <a:solidFill>
                  <a:srgbClr val="000000"/>
                </a:solidFill>
              </a:rPr>
              <a:t> for our </a:t>
            </a:r>
            <a:r>
              <a:rPr lang="en-US" sz="3200" dirty="0">
                <a:solidFill>
                  <a:srgbClr val="000000"/>
                </a:solidFill>
                <a:latin typeface="Consolas" panose="020B0609020204030204" pitchFamily="49" charset="0"/>
              </a:rPr>
              <a:t>multiset</a:t>
            </a:r>
            <a:r>
              <a:rPr lang="en-US" sz="3200" dirty="0">
                <a:solidFill>
                  <a:srgbClr val="000000"/>
                </a:solidFill>
              </a:rPr>
              <a:t> of </a:t>
            </a:r>
            <a:r>
              <a:rPr lang="en-US" sz="3200" dirty="0">
                <a:solidFill>
                  <a:srgbClr val="000000"/>
                </a:solidFill>
                <a:latin typeface="Consolas" panose="020B0609020204030204" pitchFamily="49" charset="0"/>
              </a:rPr>
              <a:t>int</a:t>
            </a:r>
            <a:r>
              <a:rPr lang="en-US" sz="3200" dirty="0">
                <a:solidFill>
                  <a:srgbClr val="000000"/>
                </a:solidFill>
              </a:rPr>
              <a:t>s. </a:t>
            </a:r>
          </a:p>
        </p:txBody>
      </p:sp>
      <p:sp>
        <p:nvSpPr>
          <p:cNvPr id="1679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7618745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a:solidFill>
                  <a:srgbClr val="59D9B3"/>
                </a:solidFill>
                <a:latin typeface="Arial"/>
              </a:rPr>
              <a:t>15.6.1 </a:t>
            </a:r>
            <a:r>
              <a:rPr lang="fr-FR" dirty="0">
                <a:solidFill>
                  <a:srgbClr val="33B38C"/>
                </a:solidFill>
                <a:latin typeface="Consolas" panose="020B0609020204030204" pitchFamily="49" charset="0"/>
              </a:rPr>
              <a:t>multiset</a:t>
            </a:r>
            <a:r>
              <a:rPr lang="fr-FR" dirty="0">
                <a:solidFill>
                  <a:srgbClr val="33B38C"/>
                </a:solidFill>
                <a:latin typeface="Arial" panose="020B0604020202020204" pitchFamily="34" charset="0"/>
              </a:rPr>
              <a:t> Associative Container (Cont.)</a:t>
            </a:r>
          </a:p>
        </p:txBody>
      </p:sp>
      <p:sp>
        <p:nvSpPr>
          <p:cNvPr id="161795"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rPr>
              <a:t>The </a:t>
            </a:r>
            <a:r>
              <a:rPr lang="en-US" altLang="en-US" sz="2800" dirty="0">
                <a:solidFill>
                  <a:srgbClr val="000000"/>
                </a:solidFill>
                <a:latin typeface="Consolas" panose="020B0609020204030204" pitchFamily="49" charset="0"/>
              </a:rPr>
              <a:t>multiset</a:t>
            </a:r>
            <a:r>
              <a:rPr lang="en-US" altLang="en-US" sz="2800" dirty="0">
                <a:solidFill>
                  <a:srgbClr val="000000"/>
                </a:solidFill>
              </a:rPr>
              <a:t> function </a:t>
            </a:r>
            <a:r>
              <a:rPr lang="en-US" altLang="en-US" sz="2800" dirty="0" err="1">
                <a:solidFill>
                  <a:srgbClr val="0000FF"/>
                </a:solidFill>
                <a:latin typeface="Consolas" panose="020B0609020204030204" pitchFamily="49" charset="0"/>
              </a:rPr>
              <a:t>equal_range</a:t>
            </a:r>
            <a:r>
              <a:rPr lang="en-US" altLang="en-US" sz="2800" dirty="0">
                <a:solidFill>
                  <a:srgbClr val="0000FF"/>
                </a:solidFill>
              </a:rPr>
              <a:t> </a:t>
            </a:r>
            <a:r>
              <a:rPr lang="en-US" altLang="en-US" sz="2800" dirty="0">
                <a:solidFill>
                  <a:srgbClr val="000000"/>
                </a:solidFill>
              </a:rPr>
              <a:t>returns a pair containing the results of calling both </a:t>
            </a:r>
            <a:r>
              <a:rPr lang="en-US" altLang="en-US" sz="2800" dirty="0" err="1">
                <a:solidFill>
                  <a:srgbClr val="000000"/>
                </a:solidFill>
                <a:latin typeface="Consolas" panose="020B0609020204030204" pitchFamily="49" charset="0"/>
              </a:rPr>
              <a:t>lower_bound</a:t>
            </a:r>
            <a:r>
              <a:rPr lang="en-US" altLang="en-US" sz="2800" dirty="0">
                <a:solidFill>
                  <a:srgbClr val="000000"/>
                </a:solidFill>
              </a:rPr>
              <a:t> and </a:t>
            </a:r>
            <a:r>
              <a:rPr lang="en-US" altLang="en-US" sz="2800" dirty="0" err="1">
                <a:solidFill>
                  <a:srgbClr val="000000"/>
                </a:solidFill>
                <a:latin typeface="Consolas" panose="020B0609020204030204" pitchFamily="49" charset="0"/>
              </a:rPr>
              <a:t>upper_bound</a:t>
            </a:r>
            <a:r>
              <a:rPr lang="en-US" altLang="en-US" sz="2800" dirty="0">
                <a:solidFill>
                  <a:srgbClr val="000000"/>
                </a:solidFill>
              </a:rPr>
              <a:t>. </a:t>
            </a:r>
          </a:p>
          <a:p>
            <a:pPr eaLnBrk="1" hangingPunct="1">
              <a:lnSpc>
                <a:spcPct val="80000"/>
              </a:lnSpc>
            </a:pPr>
            <a:r>
              <a:rPr lang="en-US" altLang="en-US" sz="2800" dirty="0">
                <a:solidFill>
                  <a:srgbClr val="000000"/>
                </a:solidFill>
              </a:rPr>
              <a:t>Type </a:t>
            </a:r>
            <a:r>
              <a:rPr lang="en-US" altLang="en-US" sz="2800" dirty="0">
                <a:solidFill>
                  <a:srgbClr val="000000"/>
                </a:solidFill>
                <a:latin typeface="Consolas" panose="020B0609020204030204" pitchFamily="49" charset="0"/>
              </a:rPr>
              <a:t>pair</a:t>
            </a:r>
            <a:r>
              <a:rPr lang="en-US" altLang="en-US" sz="2800" dirty="0">
                <a:solidFill>
                  <a:srgbClr val="000000"/>
                </a:solidFill>
              </a:rPr>
              <a:t> contains two </a:t>
            </a:r>
            <a:r>
              <a:rPr lang="en-US" altLang="en-US" sz="2800" dirty="0">
                <a:solidFill>
                  <a:srgbClr val="000000"/>
                </a:solidFill>
                <a:latin typeface="Consolas" panose="020B0609020204030204" pitchFamily="49" charset="0"/>
              </a:rPr>
              <a:t>public</a:t>
            </a:r>
            <a:r>
              <a:rPr lang="en-US" altLang="en-US" sz="2800" dirty="0">
                <a:solidFill>
                  <a:srgbClr val="000000"/>
                </a:solidFill>
              </a:rPr>
              <a:t> data members called </a:t>
            </a:r>
            <a:r>
              <a:rPr lang="en-US" altLang="en-US" sz="2800" dirty="0">
                <a:solidFill>
                  <a:srgbClr val="0000FF"/>
                </a:solidFill>
                <a:latin typeface="Consolas" panose="020B0609020204030204" pitchFamily="49" charset="0"/>
              </a:rPr>
              <a:t>first</a:t>
            </a:r>
            <a:r>
              <a:rPr lang="en-US" altLang="en-US" sz="2800" dirty="0">
                <a:solidFill>
                  <a:srgbClr val="0000FF"/>
                </a:solidFill>
              </a:rPr>
              <a:t> </a:t>
            </a:r>
            <a:r>
              <a:rPr lang="en-US" altLang="en-US" sz="2800" dirty="0">
                <a:solidFill>
                  <a:srgbClr val="000000"/>
                </a:solidFill>
              </a:rPr>
              <a:t>and </a:t>
            </a:r>
            <a:r>
              <a:rPr lang="en-US" altLang="en-US" sz="2800" dirty="0">
                <a:solidFill>
                  <a:srgbClr val="0000FF"/>
                </a:solidFill>
                <a:latin typeface="Consolas" panose="020B0609020204030204" pitchFamily="49" charset="0"/>
              </a:rPr>
              <a:t>second</a:t>
            </a:r>
            <a:r>
              <a:rPr lang="en-US" altLang="en-US" sz="2800" dirty="0">
                <a:solidFill>
                  <a:srgbClr val="000000"/>
                </a:solidFill>
              </a:rPr>
              <a:t>. Line 49 uses function </a:t>
            </a:r>
            <a:r>
              <a:rPr lang="en-US" altLang="en-US" sz="2800" dirty="0" err="1">
                <a:solidFill>
                  <a:srgbClr val="000000"/>
                </a:solidFill>
                <a:latin typeface="Consolas" panose="020B0609020204030204" pitchFamily="49" charset="0"/>
              </a:rPr>
              <a:t>equal_range</a:t>
            </a:r>
            <a:r>
              <a:rPr lang="en-US" altLang="en-US" sz="2800" dirty="0">
                <a:solidFill>
                  <a:srgbClr val="000000"/>
                </a:solidFill>
              </a:rPr>
              <a:t> to determine the </a:t>
            </a:r>
            <a:r>
              <a:rPr lang="en-US" altLang="en-US" sz="2800" dirty="0" err="1">
                <a:solidFill>
                  <a:srgbClr val="000000"/>
                </a:solidFill>
                <a:latin typeface="Consolas" panose="020B0609020204030204" pitchFamily="49" charset="0"/>
              </a:rPr>
              <a:t>lower_bound</a:t>
            </a:r>
            <a:r>
              <a:rPr lang="en-US" altLang="en-US" sz="2800" dirty="0">
                <a:solidFill>
                  <a:srgbClr val="000000"/>
                </a:solidFill>
              </a:rPr>
              <a:t> and </a:t>
            </a:r>
            <a:r>
              <a:rPr lang="en-US" altLang="en-US" sz="2800" dirty="0" err="1">
                <a:solidFill>
                  <a:srgbClr val="000000"/>
                </a:solidFill>
                <a:latin typeface="Consolas" panose="020B0609020204030204" pitchFamily="49" charset="0"/>
              </a:rPr>
              <a:t>upper_bound</a:t>
            </a:r>
            <a:r>
              <a:rPr lang="en-US" altLang="en-US" sz="2800" dirty="0">
                <a:solidFill>
                  <a:srgbClr val="000000"/>
                </a:solidFill>
              </a:rPr>
              <a:t> of 22 in the </a:t>
            </a:r>
            <a:r>
              <a:rPr lang="en-US" altLang="en-US" sz="2800" dirty="0">
                <a:solidFill>
                  <a:srgbClr val="000000"/>
                </a:solidFill>
                <a:latin typeface="Consolas" panose="020B0609020204030204" pitchFamily="49" charset="0"/>
              </a:rPr>
              <a:t>multiset</a:t>
            </a:r>
            <a:r>
              <a:rPr lang="en-US" altLang="en-US" sz="2800" dirty="0">
                <a:solidFill>
                  <a:srgbClr val="000000"/>
                </a:solidFill>
              </a:rPr>
              <a:t>. </a:t>
            </a:r>
          </a:p>
          <a:p>
            <a:pPr eaLnBrk="1" hangingPunct="1">
              <a:lnSpc>
                <a:spcPct val="80000"/>
              </a:lnSpc>
            </a:pPr>
            <a:r>
              <a:rPr lang="en-US" altLang="en-US" sz="2800" dirty="0">
                <a:solidFill>
                  <a:srgbClr val="000000"/>
                </a:solidFill>
              </a:rPr>
              <a:t>Line 52 uses </a:t>
            </a:r>
            <a:r>
              <a:rPr lang="en-US" altLang="en-US" sz="2800" dirty="0" err="1">
                <a:solidFill>
                  <a:srgbClr val="000000"/>
                </a:solidFill>
                <a:latin typeface="Consolas" panose="020B0609020204030204" pitchFamily="49" charset="0"/>
              </a:rPr>
              <a:t>p.first</a:t>
            </a:r>
            <a:r>
              <a:rPr lang="en-US" altLang="en-US" sz="2800" dirty="0">
                <a:solidFill>
                  <a:srgbClr val="000000"/>
                </a:solidFill>
              </a:rPr>
              <a:t> and </a:t>
            </a:r>
            <a:r>
              <a:rPr lang="en-US" altLang="en-US" sz="2800" dirty="0" err="1">
                <a:solidFill>
                  <a:srgbClr val="000000"/>
                </a:solidFill>
                <a:latin typeface="Consolas" panose="020B0609020204030204" pitchFamily="49" charset="0"/>
              </a:rPr>
              <a:t>p.second</a:t>
            </a:r>
            <a:r>
              <a:rPr lang="en-US" altLang="en-US" sz="2800" dirty="0">
                <a:solidFill>
                  <a:srgbClr val="000000"/>
                </a:solidFill>
              </a:rPr>
              <a:t> to access the </a:t>
            </a:r>
            <a:r>
              <a:rPr lang="en-US" altLang="en-US" sz="2800" dirty="0" err="1">
                <a:solidFill>
                  <a:srgbClr val="000000"/>
                </a:solidFill>
                <a:latin typeface="Consolas" panose="020B0609020204030204" pitchFamily="49" charset="0"/>
              </a:rPr>
              <a:t>lower_bound</a:t>
            </a:r>
            <a:r>
              <a:rPr lang="en-US" altLang="en-US" sz="2800" dirty="0">
                <a:solidFill>
                  <a:srgbClr val="000000"/>
                </a:solidFill>
              </a:rPr>
              <a:t> and </a:t>
            </a:r>
            <a:r>
              <a:rPr lang="en-US" altLang="en-US" sz="2800" dirty="0" err="1">
                <a:solidFill>
                  <a:srgbClr val="000000"/>
                </a:solidFill>
                <a:latin typeface="Consolas" panose="020B0609020204030204" pitchFamily="49" charset="0"/>
              </a:rPr>
              <a:t>upper_bound</a:t>
            </a:r>
            <a:r>
              <a:rPr lang="en-US" altLang="en-US" sz="2800" dirty="0">
                <a:solidFill>
                  <a:srgbClr val="000000"/>
                </a:solidFill>
              </a:rPr>
              <a:t>. </a:t>
            </a:r>
          </a:p>
          <a:p>
            <a:pPr eaLnBrk="1" hangingPunct="1">
              <a:lnSpc>
                <a:spcPct val="80000"/>
              </a:lnSpc>
            </a:pPr>
            <a:r>
              <a:rPr lang="en-US" altLang="en-US" sz="2800" dirty="0">
                <a:solidFill>
                  <a:srgbClr val="000000"/>
                </a:solidFill>
              </a:rPr>
              <a:t>We </a:t>
            </a:r>
            <a:r>
              <a:rPr lang="en-US" altLang="en-US" sz="2800" i="1" dirty="0">
                <a:solidFill>
                  <a:srgbClr val="000000"/>
                </a:solidFill>
              </a:rPr>
              <a:t>dereferenced</a:t>
            </a:r>
            <a:r>
              <a:rPr lang="en-US" altLang="en-US" sz="2800" dirty="0">
                <a:solidFill>
                  <a:srgbClr val="000000"/>
                </a:solidFill>
              </a:rPr>
              <a:t> the iterators to output the values at the locations returned from </a:t>
            </a:r>
            <a:r>
              <a:rPr lang="en-US" altLang="en-US" sz="2800" dirty="0" err="1">
                <a:solidFill>
                  <a:srgbClr val="000000"/>
                </a:solidFill>
                <a:latin typeface="Consolas" panose="020B0609020204030204" pitchFamily="49" charset="0"/>
              </a:rPr>
              <a:t>equal_range</a:t>
            </a:r>
            <a:r>
              <a:rPr lang="en-US" altLang="en-US" sz="2800" dirty="0">
                <a:solidFill>
                  <a:srgbClr val="000000"/>
                </a:solidFill>
              </a:rPr>
              <a:t>. </a:t>
            </a:r>
          </a:p>
          <a:p>
            <a:pPr eaLnBrk="1" hangingPunct="1">
              <a:lnSpc>
                <a:spcPct val="80000"/>
              </a:lnSpc>
            </a:pPr>
            <a:r>
              <a:rPr lang="en-US" altLang="en-US" sz="2800" dirty="0">
                <a:solidFill>
                  <a:srgbClr val="000000"/>
                </a:solidFill>
              </a:rPr>
              <a:t>Though we did not do so here, you should always ensure that the iterators returned by </a:t>
            </a:r>
            <a:r>
              <a:rPr lang="en-US" altLang="en-US" sz="2800" dirty="0" err="1">
                <a:solidFill>
                  <a:srgbClr val="000000"/>
                </a:solidFill>
                <a:latin typeface="Consolas" panose="020B0609020204030204" pitchFamily="49" charset="0"/>
              </a:rPr>
              <a:t>lower_bound</a:t>
            </a:r>
            <a:r>
              <a:rPr lang="en-US" altLang="en-US" sz="2800" dirty="0">
                <a:solidFill>
                  <a:srgbClr val="000000"/>
                </a:solidFill>
              </a:rPr>
              <a:t>, </a:t>
            </a:r>
            <a:r>
              <a:rPr lang="en-US" altLang="en-US" sz="2800" dirty="0" err="1">
                <a:solidFill>
                  <a:srgbClr val="000000"/>
                </a:solidFill>
                <a:latin typeface="Consolas" panose="020B0609020204030204" pitchFamily="49" charset="0"/>
              </a:rPr>
              <a:t>upper_bound</a:t>
            </a:r>
            <a:r>
              <a:rPr lang="en-US" altLang="en-US" sz="2800" dirty="0">
                <a:solidFill>
                  <a:srgbClr val="000000"/>
                </a:solidFill>
              </a:rPr>
              <a:t> and </a:t>
            </a:r>
            <a:r>
              <a:rPr lang="en-US" altLang="en-US" sz="2800" dirty="0" err="1">
                <a:solidFill>
                  <a:srgbClr val="000000"/>
                </a:solidFill>
                <a:latin typeface="Consolas" panose="020B0609020204030204" pitchFamily="49" charset="0"/>
              </a:rPr>
              <a:t>equal_range</a:t>
            </a:r>
            <a:r>
              <a:rPr lang="en-US" altLang="en-US" sz="2800" dirty="0">
                <a:solidFill>
                  <a:srgbClr val="000000"/>
                </a:solidFill>
              </a:rPr>
              <a:t> are not equal to the container’s end iterator before dereferencing the iterators.</a:t>
            </a:r>
          </a:p>
        </p:txBody>
      </p:sp>
      <p:sp>
        <p:nvSpPr>
          <p:cNvPr id="1679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46004532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a:solidFill>
                  <a:srgbClr val="59D9B3"/>
                </a:solidFill>
                <a:latin typeface="Arial"/>
              </a:rPr>
              <a:t>15.6.1 </a:t>
            </a:r>
            <a:r>
              <a:rPr lang="fr-FR" dirty="0">
                <a:solidFill>
                  <a:srgbClr val="33B38C"/>
                </a:solidFill>
                <a:latin typeface="Consolas" panose="020B0609020204030204" pitchFamily="49" charset="0"/>
              </a:rPr>
              <a:t>multiset</a:t>
            </a:r>
            <a:r>
              <a:rPr lang="fr-FR" dirty="0">
                <a:solidFill>
                  <a:srgbClr val="33B38C"/>
                </a:solidFill>
                <a:latin typeface="Arial" panose="020B0604020202020204" pitchFamily="34" charset="0"/>
              </a:rPr>
              <a:t> Associative Container (Cont.)</a:t>
            </a:r>
          </a:p>
        </p:txBody>
      </p:sp>
      <p:sp>
        <p:nvSpPr>
          <p:cNvPr id="146435" name="Text Placeholder 2"/>
          <p:cNvSpPr>
            <a:spLocks noGrp="1"/>
          </p:cNvSpPr>
          <p:nvPr>
            <p:ph type="body" idx="1"/>
          </p:nvPr>
        </p:nvSpPr>
        <p:spPr/>
        <p:txBody>
          <a:bodyPr/>
          <a:lstStyle/>
          <a:p>
            <a:pPr marL="109537" indent="0">
              <a:lnSpc>
                <a:spcPct val="80000"/>
              </a:lnSpc>
              <a:buNone/>
              <a:defRPr/>
            </a:pPr>
            <a:r>
              <a:rPr lang="en-US" sz="2800" b="1" i="1" dirty="0">
                <a:solidFill>
                  <a:srgbClr val="000000"/>
                </a:solidFill>
              </a:rPr>
              <a:t>C++11: Variadic Class Template </a:t>
            </a:r>
            <a:r>
              <a:rPr lang="en-US" sz="2800" b="1" i="1" dirty="0">
                <a:solidFill>
                  <a:srgbClr val="000000"/>
                </a:solidFill>
                <a:latin typeface="Consolas" panose="020B0609020204030204" pitchFamily="49" charset="0"/>
              </a:rPr>
              <a:t>tuple </a:t>
            </a:r>
          </a:p>
          <a:p>
            <a:pPr eaLnBrk="1" hangingPunct="1">
              <a:lnSpc>
                <a:spcPct val="80000"/>
              </a:lnSpc>
              <a:defRPr/>
            </a:pPr>
            <a:r>
              <a:rPr lang="en-US" sz="2800" dirty="0">
                <a:solidFill>
                  <a:srgbClr val="000000"/>
                </a:solidFill>
              </a:rPr>
              <a:t>C++ also includes class template </a:t>
            </a:r>
            <a:r>
              <a:rPr lang="en-US" sz="2800" dirty="0">
                <a:solidFill>
                  <a:srgbClr val="000000"/>
                </a:solidFill>
                <a:latin typeface="Consolas" panose="020B0609020204030204" pitchFamily="49" charset="0"/>
              </a:rPr>
              <a:t>tuple</a:t>
            </a:r>
            <a:r>
              <a:rPr lang="en-US" sz="2800" dirty="0">
                <a:solidFill>
                  <a:srgbClr val="000000"/>
                </a:solidFill>
              </a:rPr>
              <a:t>, which is similar to </a:t>
            </a:r>
            <a:r>
              <a:rPr lang="en-US" sz="2800" dirty="0">
                <a:solidFill>
                  <a:srgbClr val="000000"/>
                </a:solidFill>
                <a:latin typeface="Consolas" panose="020B0609020204030204" pitchFamily="49" charset="0"/>
              </a:rPr>
              <a:t>pair</a:t>
            </a:r>
            <a:r>
              <a:rPr lang="en-US" sz="2800" dirty="0">
                <a:solidFill>
                  <a:srgbClr val="000000"/>
                </a:solidFill>
              </a:rPr>
              <a:t>, but can hold any number of items of various types. </a:t>
            </a:r>
          </a:p>
          <a:p>
            <a:pPr eaLnBrk="1" hangingPunct="1">
              <a:lnSpc>
                <a:spcPct val="80000"/>
              </a:lnSpc>
              <a:defRPr/>
            </a:pPr>
            <a:r>
              <a:rPr lang="en-US" sz="2800" dirty="0">
                <a:solidFill>
                  <a:srgbClr val="000000"/>
                </a:solidFill>
              </a:rPr>
              <a:t>As of C++11, class template </a:t>
            </a:r>
            <a:r>
              <a:rPr lang="en-US" sz="2800" dirty="0">
                <a:solidFill>
                  <a:srgbClr val="000000"/>
                </a:solidFill>
                <a:latin typeface="Consolas" panose="020B0609020204030204" pitchFamily="49" charset="0"/>
              </a:rPr>
              <a:t>tuple</a:t>
            </a:r>
            <a:r>
              <a:rPr lang="en-US" sz="2800" dirty="0">
                <a:solidFill>
                  <a:srgbClr val="000000"/>
                </a:solidFill>
              </a:rPr>
              <a:t> has been reimplemented using </a:t>
            </a:r>
            <a:r>
              <a:rPr lang="en-US" sz="2800" i="1" dirty="0">
                <a:solidFill>
                  <a:srgbClr val="000000"/>
                </a:solidFill>
              </a:rPr>
              <a:t>variadic templates</a:t>
            </a:r>
            <a:r>
              <a:rPr lang="en-US" sz="2800" dirty="0">
                <a:solidFill>
                  <a:srgbClr val="000000"/>
                </a:solidFill>
              </a:rPr>
              <a:t>—templates that can receive a </a:t>
            </a:r>
            <a:r>
              <a:rPr lang="en-US" sz="2800" i="1" dirty="0">
                <a:solidFill>
                  <a:srgbClr val="000000"/>
                </a:solidFill>
              </a:rPr>
              <a:t>variable</a:t>
            </a:r>
            <a:r>
              <a:rPr lang="en-US" sz="2800" dirty="0">
                <a:solidFill>
                  <a:srgbClr val="000000"/>
                </a:solidFill>
              </a:rPr>
              <a:t> number of arguments. </a:t>
            </a:r>
          </a:p>
          <a:p>
            <a:pPr eaLnBrk="1" hangingPunct="1">
              <a:lnSpc>
                <a:spcPct val="80000"/>
              </a:lnSpc>
              <a:defRPr/>
            </a:pPr>
            <a:r>
              <a:rPr lang="en-US" sz="2800" dirty="0">
                <a:solidFill>
                  <a:srgbClr val="000000"/>
                </a:solidFill>
              </a:rPr>
              <a:t>We discuss </a:t>
            </a:r>
            <a:r>
              <a:rPr lang="en-US" sz="2800" dirty="0">
                <a:solidFill>
                  <a:srgbClr val="000000"/>
                </a:solidFill>
                <a:latin typeface="Consolas" panose="020B0609020204030204" pitchFamily="49" charset="0"/>
              </a:rPr>
              <a:t>tuple</a:t>
            </a:r>
            <a:r>
              <a:rPr lang="en-US" sz="2800" dirty="0">
                <a:solidFill>
                  <a:srgbClr val="000000"/>
                </a:solidFill>
              </a:rPr>
              <a:t> and variadic templates in Chapter 24, C++11: Additional Features. </a:t>
            </a:r>
          </a:p>
        </p:txBody>
      </p:sp>
      <p:sp>
        <p:nvSpPr>
          <p:cNvPr id="1679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810124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0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65188" y="0"/>
            <a:ext cx="10460037"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60898881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59D9B3"/>
                </a:solidFill>
                <a:latin typeface="Arial"/>
              </a:rPr>
              <a:t>15.6.2 </a:t>
            </a:r>
            <a:r>
              <a:rPr lang="en-US" dirty="0">
                <a:solidFill>
                  <a:srgbClr val="33B38C"/>
                </a:solidFill>
                <a:latin typeface="Consolas" panose="020B0609020204030204" pitchFamily="49" charset="0"/>
              </a:rPr>
              <a:t>set</a:t>
            </a:r>
            <a:r>
              <a:rPr lang="en-US" dirty="0">
                <a:solidFill>
                  <a:srgbClr val="33B38C"/>
                </a:solidFill>
                <a:latin typeface="Arial" panose="020B0604020202020204" pitchFamily="34" charset="0"/>
              </a:rPr>
              <a:t> Associative Container</a:t>
            </a:r>
          </a:p>
        </p:txBody>
      </p:sp>
      <p:sp>
        <p:nvSpPr>
          <p:cNvPr id="163843" name="Text Placeholder 2"/>
          <p:cNvSpPr>
            <a:spLocks noGrp="1"/>
          </p:cNvSpPr>
          <p:nvPr>
            <p:ph type="body" idx="1"/>
          </p:nvPr>
        </p:nvSpPr>
        <p:spPr/>
        <p:txBody>
          <a:bodyPr/>
          <a:lstStyle/>
          <a:p>
            <a:pPr eaLnBrk="1" hangingPunct="1">
              <a:lnSpc>
                <a:spcPct val="90000"/>
              </a:lnSpc>
            </a:pPr>
            <a:r>
              <a:rPr lang="en-US" altLang="en-US" sz="2800" dirty="0">
                <a:solidFill>
                  <a:srgbClr val="000000"/>
                </a:solidFill>
              </a:rPr>
              <a:t>The </a:t>
            </a:r>
            <a:r>
              <a:rPr lang="en-US" altLang="en-US" sz="2800" dirty="0">
                <a:solidFill>
                  <a:srgbClr val="000000"/>
                </a:solidFill>
                <a:latin typeface="Consolas" panose="020B0609020204030204" pitchFamily="49" charset="0"/>
              </a:rPr>
              <a:t>set</a:t>
            </a:r>
            <a:r>
              <a:rPr lang="en-US" altLang="en-US" sz="2800" dirty="0">
                <a:solidFill>
                  <a:srgbClr val="000000"/>
                </a:solidFill>
              </a:rPr>
              <a:t> </a:t>
            </a:r>
            <a:r>
              <a:rPr lang="en-US" altLang="en-US" sz="2800" i="1" dirty="0">
                <a:solidFill>
                  <a:srgbClr val="000000"/>
                </a:solidFill>
              </a:rPr>
              <a:t>associative container </a:t>
            </a:r>
            <a:r>
              <a:rPr lang="en-US" altLang="en-US" sz="2800" dirty="0">
                <a:solidFill>
                  <a:srgbClr val="000000"/>
                </a:solidFill>
              </a:rPr>
              <a:t>(from header </a:t>
            </a:r>
            <a:r>
              <a:rPr lang="en-US" altLang="en-US" sz="2800" dirty="0">
                <a:solidFill>
                  <a:srgbClr val="000000"/>
                </a:solidFill>
                <a:latin typeface="Consolas" panose="020B0609020204030204" pitchFamily="49" charset="0"/>
              </a:rPr>
              <a:t>&lt;set&gt;</a:t>
            </a:r>
            <a:r>
              <a:rPr lang="en-US" altLang="en-US" sz="2800" dirty="0">
                <a:solidFill>
                  <a:srgbClr val="000000"/>
                </a:solidFill>
              </a:rPr>
              <a:t>) is used for fast storage and retrieval of unique keys.</a:t>
            </a:r>
          </a:p>
          <a:p>
            <a:pPr eaLnBrk="1" hangingPunct="1">
              <a:lnSpc>
                <a:spcPct val="90000"/>
              </a:lnSpc>
            </a:pPr>
            <a:r>
              <a:rPr lang="en-US" altLang="en-US" sz="2800" dirty="0">
                <a:solidFill>
                  <a:srgbClr val="000000"/>
                </a:solidFill>
              </a:rPr>
              <a:t>The implementation of a </a:t>
            </a:r>
            <a:r>
              <a:rPr lang="en-US" altLang="en-US" sz="2800" dirty="0">
                <a:solidFill>
                  <a:srgbClr val="000000"/>
                </a:solidFill>
                <a:latin typeface="Consolas" panose="020B0609020204030204" pitchFamily="49" charset="0"/>
              </a:rPr>
              <a:t>set</a:t>
            </a:r>
            <a:r>
              <a:rPr lang="en-US" altLang="en-US" sz="2800" dirty="0">
                <a:solidFill>
                  <a:srgbClr val="000000"/>
                </a:solidFill>
              </a:rPr>
              <a:t> is identical to that of a </a:t>
            </a:r>
            <a:r>
              <a:rPr lang="en-US" altLang="en-US" sz="2800" dirty="0">
                <a:solidFill>
                  <a:srgbClr val="000000"/>
                </a:solidFill>
                <a:latin typeface="Consolas" panose="020B0609020204030204" pitchFamily="49" charset="0"/>
              </a:rPr>
              <a:t>multiset</a:t>
            </a:r>
            <a:r>
              <a:rPr lang="en-US" altLang="en-US" sz="2800" dirty="0">
                <a:solidFill>
                  <a:srgbClr val="000000"/>
                </a:solidFill>
              </a:rPr>
              <a:t>, except that a </a:t>
            </a:r>
            <a:r>
              <a:rPr lang="en-US" altLang="en-US" sz="2800" dirty="0">
                <a:solidFill>
                  <a:srgbClr val="000000"/>
                </a:solidFill>
                <a:latin typeface="Consolas" panose="020B0609020204030204" pitchFamily="49" charset="0"/>
              </a:rPr>
              <a:t>set</a:t>
            </a:r>
            <a:r>
              <a:rPr lang="en-US" altLang="en-US" sz="2800" dirty="0">
                <a:solidFill>
                  <a:srgbClr val="000000"/>
                </a:solidFill>
              </a:rPr>
              <a:t> must have unique keys.</a:t>
            </a:r>
          </a:p>
          <a:p>
            <a:pPr eaLnBrk="1" hangingPunct="1">
              <a:lnSpc>
                <a:spcPct val="90000"/>
              </a:lnSpc>
            </a:pPr>
            <a:r>
              <a:rPr lang="en-US" altLang="en-US" sz="2800" dirty="0">
                <a:solidFill>
                  <a:srgbClr val="000000"/>
                </a:solidFill>
              </a:rPr>
              <a:t>Therefore, if an attempt is made to insert a </a:t>
            </a:r>
            <a:r>
              <a:rPr lang="en-US" altLang="en-US" sz="2800" i="1" dirty="0">
                <a:solidFill>
                  <a:srgbClr val="000000"/>
                </a:solidFill>
              </a:rPr>
              <a:t>duplicate key</a:t>
            </a:r>
            <a:r>
              <a:rPr lang="en-US" altLang="en-US" sz="2800" dirty="0">
                <a:solidFill>
                  <a:srgbClr val="000000"/>
                </a:solidFill>
              </a:rPr>
              <a:t> into a </a:t>
            </a:r>
            <a:r>
              <a:rPr lang="en-US" altLang="en-US" sz="2800" dirty="0">
                <a:solidFill>
                  <a:srgbClr val="000000"/>
                </a:solidFill>
                <a:latin typeface="Consolas" panose="020B0609020204030204" pitchFamily="49" charset="0"/>
              </a:rPr>
              <a:t>set</a:t>
            </a:r>
            <a:r>
              <a:rPr lang="en-US" altLang="en-US" sz="2800" dirty="0">
                <a:solidFill>
                  <a:srgbClr val="000000"/>
                </a:solidFill>
              </a:rPr>
              <a:t>, the duplicate is ignored; because this is the intended mathematical behavior of a set, we do not identify it as a common programming error.</a:t>
            </a:r>
          </a:p>
          <a:p>
            <a:pPr eaLnBrk="1" hangingPunct="1">
              <a:lnSpc>
                <a:spcPct val="90000"/>
              </a:lnSpc>
            </a:pPr>
            <a:r>
              <a:rPr lang="en-US" altLang="en-US" sz="2800" dirty="0">
                <a:solidFill>
                  <a:srgbClr val="000000"/>
                </a:solidFill>
              </a:rPr>
              <a:t>A </a:t>
            </a:r>
            <a:r>
              <a:rPr lang="en-US" altLang="en-US" sz="2800" dirty="0">
                <a:solidFill>
                  <a:srgbClr val="000000"/>
                </a:solidFill>
                <a:latin typeface="Consolas" panose="020B0609020204030204" pitchFamily="49" charset="0"/>
              </a:rPr>
              <a:t>set</a:t>
            </a:r>
            <a:r>
              <a:rPr lang="en-US" altLang="en-US" sz="2800" dirty="0">
                <a:solidFill>
                  <a:srgbClr val="000000"/>
                </a:solidFill>
              </a:rPr>
              <a:t> supports </a:t>
            </a:r>
            <a:r>
              <a:rPr lang="en-US" altLang="en-US" sz="2800" i="1" dirty="0">
                <a:solidFill>
                  <a:srgbClr val="000000"/>
                </a:solidFill>
              </a:rPr>
              <a:t>bidirectional iterators </a:t>
            </a:r>
            <a:r>
              <a:rPr lang="en-US" altLang="en-US" sz="2800" dirty="0">
                <a:solidFill>
                  <a:srgbClr val="000000"/>
                </a:solidFill>
              </a:rPr>
              <a:t>(but not </a:t>
            </a:r>
            <a:r>
              <a:rPr lang="en-US" altLang="en-US" sz="2800" i="1" dirty="0">
                <a:solidFill>
                  <a:srgbClr val="000000"/>
                </a:solidFill>
              </a:rPr>
              <a:t>random-access iterators</a:t>
            </a:r>
            <a:r>
              <a:rPr lang="en-US" altLang="en-US" sz="2800" dirty="0">
                <a:solidFill>
                  <a:srgbClr val="000000"/>
                </a:solidFill>
              </a:rPr>
              <a:t>).</a:t>
            </a:r>
          </a:p>
          <a:p>
            <a:pPr eaLnBrk="1" hangingPunct="1">
              <a:lnSpc>
                <a:spcPct val="90000"/>
              </a:lnSpc>
            </a:pPr>
            <a:r>
              <a:rPr lang="en-US" altLang="en-US" sz="2800" dirty="0">
                <a:solidFill>
                  <a:srgbClr val="000000"/>
                </a:solidFill>
              </a:rPr>
              <a:t>Figure 15.16 demonstrates a </a:t>
            </a:r>
            <a:r>
              <a:rPr lang="en-US" altLang="en-US" sz="2800" dirty="0">
                <a:solidFill>
                  <a:srgbClr val="000000"/>
                </a:solidFill>
                <a:latin typeface="Consolas" panose="020B0609020204030204" pitchFamily="49" charset="0"/>
              </a:rPr>
              <a:t>set</a:t>
            </a:r>
            <a:r>
              <a:rPr lang="en-US" altLang="en-US" sz="2800" dirty="0">
                <a:solidFill>
                  <a:srgbClr val="000000"/>
                </a:solidFill>
              </a:rPr>
              <a:t> of </a:t>
            </a:r>
            <a:r>
              <a:rPr lang="en-US" altLang="en-US" sz="2800" dirty="0">
                <a:solidFill>
                  <a:srgbClr val="000000"/>
                </a:solidFill>
                <a:latin typeface="Consolas" panose="020B0609020204030204" pitchFamily="49" charset="0"/>
              </a:rPr>
              <a:t>double</a:t>
            </a:r>
            <a:r>
              <a:rPr lang="en-US" altLang="en-US" sz="2800" dirty="0">
                <a:solidFill>
                  <a:srgbClr val="000000"/>
                </a:solidFill>
              </a:rPr>
              <a:t>s.</a:t>
            </a:r>
          </a:p>
        </p:txBody>
      </p:sp>
      <p:sp>
        <p:nvSpPr>
          <p:cNvPr id="17306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09394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6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60317533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6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55250827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6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35100"/>
            <a:ext cx="12192000" cy="398621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93983197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59D9B3"/>
                </a:solidFill>
                <a:latin typeface="Arial"/>
              </a:rPr>
              <a:t>15.6.2 </a:t>
            </a:r>
            <a:r>
              <a:rPr lang="en-US" dirty="0">
                <a:solidFill>
                  <a:srgbClr val="33B38C"/>
                </a:solidFill>
                <a:latin typeface="Consolas" panose="020B0609020204030204" pitchFamily="49" charset="0"/>
              </a:rPr>
              <a:t>set</a:t>
            </a:r>
            <a:r>
              <a:rPr lang="en-US" dirty="0">
                <a:solidFill>
                  <a:srgbClr val="33B38C"/>
                </a:solidFill>
                <a:latin typeface="Arial" panose="020B0604020202020204" pitchFamily="34" charset="0"/>
              </a:rPr>
              <a:t> Associative Container (Cont.)</a:t>
            </a:r>
          </a:p>
        </p:txBody>
      </p:sp>
      <p:sp>
        <p:nvSpPr>
          <p:cNvPr id="167939" name="Text Placeholder 2"/>
          <p:cNvSpPr>
            <a:spLocks noGrp="1"/>
          </p:cNvSpPr>
          <p:nvPr>
            <p:ph type="body" idx="1"/>
          </p:nvPr>
        </p:nvSpPr>
        <p:spPr/>
        <p:txBody>
          <a:bodyPr/>
          <a:lstStyle/>
          <a:p>
            <a:pPr eaLnBrk="1" hangingPunct="1">
              <a:lnSpc>
                <a:spcPct val="80000"/>
              </a:lnSpc>
            </a:pPr>
            <a:r>
              <a:rPr lang="en-US" altLang="en-US" sz="3200" dirty="0">
                <a:solidFill>
                  <a:srgbClr val="000000"/>
                </a:solidFill>
              </a:rPr>
              <a:t>Line 12 creates a </a:t>
            </a:r>
            <a:r>
              <a:rPr lang="en-US" altLang="en-US" sz="3200" dirty="0">
                <a:solidFill>
                  <a:srgbClr val="000000"/>
                </a:solidFill>
                <a:latin typeface="Consolas" panose="020B0609020204030204" pitchFamily="49" charset="0"/>
              </a:rPr>
              <a:t>set</a:t>
            </a:r>
            <a:r>
              <a:rPr lang="en-US" altLang="en-US" sz="3200" dirty="0">
                <a:solidFill>
                  <a:srgbClr val="000000"/>
                </a:solidFill>
              </a:rPr>
              <a:t> of </a:t>
            </a:r>
            <a:r>
              <a:rPr lang="en-US" altLang="en-US" sz="3200" dirty="0">
                <a:solidFill>
                  <a:srgbClr val="000000"/>
                </a:solidFill>
                <a:latin typeface="Consolas" panose="020B0609020204030204" pitchFamily="49" charset="0"/>
              </a:rPr>
              <a:t>double</a:t>
            </a:r>
            <a:r>
              <a:rPr lang="en-US" altLang="en-US" sz="3200" dirty="0">
                <a:solidFill>
                  <a:srgbClr val="000000"/>
                </a:solidFill>
              </a:rPr>
              <a:t>s ordered in </a:t>
            </a:r>
            <a:r>
              <a:rPr lang="en-US" altLang="en-US" sz="3200" i="1" dirty="0">
                <a:solidFill>
                  <a:srgbClr val="000000"/>
                </a:solidFill>
              </a:rPr>
              <a:t>ascending order</a:t>
            </a:r>
            <a:r>
              <a:rPr lang="en-US" altLang="en-US" sz="3200" dirty="0">
                <a:solidFill>
                  <a:srgbClr val="000000"/>
                </a:solidFill>
              </a:rPr>
              <a:t>, using the function object </a:t>
            </a:r>
            <a:r>
              <a:rPr lang="en-US" altLang="en-US" sz="3200" dirty="0">
                <a:solidFill>
                  <a:srgbClr val="000000"/>
                </a:solidFill>
                <a:latin typeface="Consolas" panose="020B0609020204030204" pitchFamily="49" charset="0"/>
              </a:rPr>
              <a:t>less&lt;double&gt;</a:t>
            </a:r>
            <a:r>
              <a:rPr lang="en-US" altLang="en-US" sz="3200" dirty="0">
                <a:solidFill>
                  <a:srgbClr val="000000"/>
                </a:solidFill>
              </a:rPr>
              <a:t>. </a:t>
            </a:r>
          </a:p>
          <a:p>
            <a:pPr eaLnBrk="1" hangingPunct="1">
              <a:lnSpc>
                <a:spcPct val="80000"/>
              </a:lnSpc>
            </a:pPr>
            <a:r>
              <a:rPr lang="en-US" altLang="en-US" sz="3200" dirty="0">
                <a:solidFill>
                  <a:srgbClr val="000000"/>
                </a:solidFill>
              </a:rPr>
              <a:t>The constructor call takes all the elements in </a:t>
            </a:r>
            <a:r>
              <a:rPr lang="en-US" altLang="en-US" sz="3200" dirty="0">
                <a:solidFill>
                  <a:srgbClr val="000000"/>
                </a:solidFill>
                <a:latin typeface="Consolas" panose="020B0609020204030204" pitchFamily="49" charset="0"/>
              </a:rPr>
              <a:t>vector</a:t>
            </a:r>
            <a:r>
              <a:rPr lang="en-US" altLang="en-US" sz="3200" dirty="0">
                <a:solidFill>
                  <a:srgbClr val="000000"/>
                </a:solidFill>
              </a:rPr>
              <a:t> and inserts them into the </a:t>
            </a:r>
            <a:r>
              <a:rPr lang="en-US" altLang="en-US" sz="3200" dirty="0">
                <a:solidFill>
                  <a:srgbClr val="000000"/>
                </a:solidFill>
                <a:latin typeface="Consolas" panose="020B0609020204030204" pitchFamily="49" charset="0"/>
              </a:rPr>
              <a:t>set</a:t>
            </a:r>
            <a:r>
              <a:rPr lang="en-US" altLang="en-US" sz="3200" dirty="0">
                <a:solidFill>
                  <a:srgbClr val="000000"/>
                </a:solidFill>
              </a:rPr>
              <a:t>.</a:t>
            </a:r>
          </a:p>
          <a:p>
            <a:pPr eaLnBrk="1" hangingPunct="1">
              <a:lnSpc>
                <a:spcPct val="80000"/>
              </a:lnSpc>
            </a:pPr>
            <a:r>
              <a:rPr lang="en-US" altLang="en-US" sz="3200" dirty="0">
                <a:solidFill>
                  <a:srgbClr val="000000"/>
                </a:solidFill>
              </a:rPr>
              <a:t>Line 1uses algorithm </a:t>
            </a:r>
            <a:r>
              <a:rPr lang="en-US" altLang="en-US" sz="3200" dirty="0">
                <a:solidFill>
                  <a:srgbClr val="000000"/>
                </a:solidFill>
                <a:latin typeface="Consolas" panose="020B0609020204030204" pitchFamily="49" charset="0"/>
              </a:rPr>
              <a:t>copy</a:t>
            </a:r>
            <a:r>
              <a:rPr lang="en-US" altLang="en-US" sz="3200" dirty="0">
                <a:solidFill>
                  <a:srgbClr val="000000"/>
                </a:solidFill>
              </a:rPr>
              <a:t> to output the contents of the </a:t>
            </a:r>
            <a:r>
              <a:rPr lang="en-US" altLang="en-US" sz="3200" dirty="0">
                <a:solidFill>
                  <a:srgbClr val="000000"/>
                </a:solidFill>
                <a:latin typeface="Consolas" panose="020B0609020204030204" pitchFamily="49" charset="0"/>
              </a:rPr>
              <a:t>set</a:t>
            </a:r>
            <a:r>
              <a:rPr lang="en-US" altLang="en-US" sz="3200" dirty="0">
                <a:solidFill>
                  <a:srgbClr val="000000"/>
                </a:solidFill>
              </a:rPr>
              <a:t>.</a:t>
            </a:r>
          </a:p>
          <a:p>
            <a:pPr eaLnBrk="1" hangingPunct="1">
              <a:lnSpc>
                <a:spcPct val="80000"/>
              </a:lnSpc>
            </a:pPr>
            <a:r>
              <a:rPr lang="en-US" altLang="en-US" sz="3200" dirty="0">
                <a:solidFill>
                  <a:srgbClr val="000000"/>
                </a:solidFill>
              </a:rPr>
              <a:t>Notice that the value </a:t>
            </a:r>
            <a:r>
              <a:rPr lang="en-US" altLang="en-US" sz="3200" dirty="0">
                <a:solidFill>
                  <a:srgbClr val="000000"/>
                </a:solidFill>
                <a:latin typeface="Consolas" panose="020B0609020204030204" pitchFamily="49" charset="0"/>
              </a:rPr>
              <a:t>2.1</a:t>
            </a:r>
            <a:r>
              <a:rPr lang="en-US" altLang="en-US" sz="3200" dirty="0">
                <a:solidFill>
                  <a:srgbClr val="000000"/>
                </a:solidFill>
              </a:rPr>
              <a:t>—which appeared twice in </a:t>
            </a:r>
            <a:r>
              <a:rPr lang="en-US" altLang="en-US" sz="3200" dirty="0">
                <a:solidFill>
                  <a:srgbClr val="000000"/>
                </a:solidFill>
                <a:latin typeface="Consolas" panose="020B0609020204030204" pitchFamily="49" charset="0"/>
              </a:rPr>
              <a:t>array</a:t>
            </a:r>
            <a:r>
              <a:rPr lang="en-US" altLang="en-US" sz="3200" dirty="0">
                <a:solidFill>
                  <a:srgbClr val="000000"/>
                </a:solidFill>
              </a:rPr>
              <a:t>—appears only </a:t>
            </a:r>
            <a:r>
              <a:rPr lang="en-US" altLang="en-US" sz="3200" i="1" dirty="0">
                <a:solidFill>
                  <a:srgbClr val="000000"/>
                </a:solidFill>
              </a:rPr>
              <a:t>once</a:t>
            </a:r>
            <a:r>
              <a:rPr lang="en-US" altLang="en-US" sz="3200" dirty="0">
                <a:solidFill>
                  <a:srgbClr val="000000"/>
                </a:solidFill>
              </a:rPr>
              <a:t> i6 n </a:t>
            </a:r>
            <a:r>
              <a:rPr lang="en-US" altLang="en-US" sz="3200" dirty="0" err="1">
                <a:solidFill>
                  <a:srgbClr val="000000"/>
                </a:solidFill>
                <a:latin typeface="Consolas" panose="020B0609020204030204" pitchFamily="49" charset="0"/>
              </a:rPr>
              <a:t>doubleSet</a:t>
            </a:r>
            <a:r>
              <a:rPr lang="en-US" altLang="en-US" sz="3200" dirty="0">
                <a:solidFill>
                  <a:srgbClr val="000000"/>
                </a:solidFill>
              </a:rPr>
              <a:t>.</a:t>
            </a:r>
          </a:p>
          <a:p>
            <a:pPr eaLnBrk="1" hangingPunct="1">
              <a:lnSpc>
                <a:spcPct val="80000"/>
              </a:lnSpc>
            </a:pPr>
            <a:r>
              <a:rPr lang="en-US" altLang="en-US" sz="3600" dirty="0">
                <a:solidFill>
                  <a:srgbClr val="000000"/>
                </a:solidFill>
              </a:rPr>
              <a:t>This is because container </a:t>
            </a:r>
            <a:r>
              <a:rPr lang="en-US" altLang="en-US" sz="3600" dirty="0">
                <a:solidFill>
                  <a:srgbClr val="000000"/>
                </a:solidFill>
                <a:latin typeface="Consolas" panose="020B0609020204030204" pitchFamily="49" charset="0"/>
              </a:rPr>
              <a:t>set</a:t>
            </a:r>
            <a:r>
              <a:rPr lang="en-US" altLang="en-US" sz="3600" dirty="0">
                <a:solidFill>
                  <a:srgbClr val="000000"/>
                </a:solidFill>
              </a:rPr>
              <a:t> does </a:t>
            </a:r>
            <a:r>
              <a:rPr lang="en-US" altLang="en-US" sz="3600" i="1" dirty="0">
                <a:solidFill>
                  <a:srgbClr val="000000"/>
                </a:solidFill>
              </a:rPr>
              <a:t>not</a:t>
            </a:r>
            <a:r>
              <a:rPr lang="en-US" altLang="en-US" sz="3600" dirty="0">
                <a:solidFill>
                  <a:srgbClr val="000000"/>
                </a:solidFill>
              </a:rPr>
              <a:t> allow duplicates. </a:t>
            </a:r>
          </a:p>
          <a:p>
            <a:pPr eaLnBrk="1" hangingPunct="1">
              <a:lnSpc>
                <a:spcPct val="80000"/>
              </a:lnSpc>
            </a:pPr>
            <a:endParaRPr lang="en-US" altLang="en-US" sz="3200" dirty="0">
              <a:solidFill>
                <a:srgbClr val="000000"/>
              </a:solidFill>
            </a:endParaRPr>
          </a:p>
        </p:txBody>
      </p:sp>
      <p:sp>
        <p:nvSpPr>
          <p:cNvPr id="17408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00209940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59D9B3"/>
                </a:solidFill>
                <a:latin typeface="Arial"/>
              </a:rPr>
              <a:t>15.6.2 </a:t>
            </a:r>
            <a:r>
              <a:rPr lang="en-US" dirty="0">
                <a:solidFill>
                  <a:srgbClr val="33B38C"/>
                </a:solidFill>
                <a:latin typeface="Consolas" panose="020B0609020204030204" pitchFamily="49" charset="0"/>
              </a:rPr>
              <a:t>set</a:t>
            </a:r>
            <a:r>
              <a:rPr lang="en-US" dirty="0">
                <a:solidFill>
                  <a:srgbClr val="33B38C"/>
                </a:solidFill>
                <a:latin typeface="Arial" panose="020B0604020202020204" pitchFamily="34" charset="0"/>
              </a:rPr>
              <a:t> Associative Container (Cont.)</a:t>
            </a:r>
          </a:p>
        </p:txBody>
      </p:sp>
      <p:sp>
        <p:nvSpPr>
          <p:cNvPr id="168963" name="Text Placeholder 2"/>
          <p:cNvSpPr>
            <a:spLocks noGrp="1"/>
          </p:cNvSpPr>
          <p:nvPr>
            <p:ph type="body" idx="1"/>
          </p:nvPr>
        </p:nvSpPr>
        <p:spPr>
          <a:xfrm>
            <a:off x="609599" y="1219201"/>
            <a:ext cx="10919883" cy="4525963"/>
          </a:xfrm>
        </p:spPr>
        <p:txBody>
          <a:bodyPr/>
          <a:lstStyle/>
          <a:p>
            <a:pPr eaLnBrk="1" hangingPunct="1">
              <a:lnSpc>
                <a:spcPct val="80000"/>
              </a:lnSpc>
            </a:pPr>
            <a:r>
              <a:rPr lang="en-US" altLang="en-US" sz="2400" dirty="0">
                <a:solidFill>
                  <a:srgbClr val="000000"/>
                </a:solidFill>
              </a:rPr>
              <a:t>Line 21 defines and initializes a </a:t>
            </a:r>
            <a:r>
              <a:rPr lang="en-US" altLang="en-US" sz="2400" dirty="0">
                <a:solidFill>
                  <a:srgbClr val="000000"/>
                </a:solidFill>
                <a:latin typeface="Consolas" panose="020B0609020204030204" pitchFamily="49" charset="0"/>
              </a:rPr>
              <a:t>pair</a:t>
            </a:r>
            <a:r>
              <a:rPr lang="en-US" altLang="en-US" sz="2400" dirty="0">
                <a:solidFill>
                  <a:srgbClr val="000000"/>
                </a:solidFill>
              </a:rPr>
              <a:t> to store the result of a call to </a:t>
            </a:r>
            <a:r>
              <a:rPr lang="en-US" altLang="en-US" sz="2400" dirty="0">
                <a:solidFill>
                  <a:srgbClr val="000000"/>
                </a:solidFill>
                <a:latin typeface="Consolas" panose="020B0609020204030204" pitchFamily="49" charset="0"/>
              </a:rPr>
              <a:t>set</a:t>
            </a:r>
            <a:r>
              <a:rPr lang="en-US" altLang="en-US" sz="2400" dirty="0">
                <a:solidFill>
                  <a:srgbClr val="000000"/>
                </a:solidFill>
              </a:rPr>
              <a:t> function </a:t>
            </a:r>
            <a:r>
              <a:rPr lang="en-US" altLang="en-US" sz="2400" dirty="0">
                <a:solidFill>
                  <a:srgbClr val="000000"/>
                </a:solidFill>
                <a:latin typeface="Consolas" panose="020B0609020204030204" pitchFamily="49" charset="0"/>
              </a:rPr>
              <a:t>insert</a:t>
            </a:r>
            <a:r>
              <a:rPr lang="en-US" altLang="en-US" sz="2400" dirty="0">
                <a:solidFill>
                  <a:srgbClr val="000000"/>
                </a:solidFill>
              </a:rPr>
              <a:t>. </a:t>
            </a:r>
          </a:p>
          <a:p>
            <a:pPr eaLnBrk="1" hangingPunct="1">
              <a:lnSpc>
                <a:spcPct val="80000"/>
              </a:lnSpc>
            </a:pPr>
            <a:r>
              <a:rPr lang="en-US" altLang="en-US" sz="2400" dirty="0">
                <a:solidFill>
                  <a:srgbClr val="000000"/>
                </a:solidFill>
              </a:rPr>
              <a:t>The </a:t>
            </a:r>
            <a:r>
              <a:rPr lang="en-US" altLang="en-US" sz="2400" dirty="0">
                <a:solidFill>
                  <a:srgbClr val="000000"/>
                </a:solidFill>
                <a:latin typeface="Consolas" panose="020B0609020204030204" pitchFamily="49" charset="0"/>
              </a:rPr>
              <a:t>pair</a:t>
            </a:r>
            <a:r>
              <a:rPr lang="en-US" altLang="en-US" sz="2400" dirty="0">
                <a:solidFill>
                  <a:srgbClr val="000000"/>
                </a:solidFill>
              </a:rPr>
              <a:t> returned consists of a </a:t>
            </a:r>
            <a:r>
              <a:rPr lang="en-US" altLang="en-US" sz="2400" dirty="0" err="1">
                <a:solidFill>
                  <a:srgbClr val="000000"/>
                </a:solidFill>
                <a:latin typeface="Consolas" panose="020B0609020204030204" pitchFamily="49" charset="0"/>
              </a:rPr>
              <a:t>const_iterator</a:t>
            </a:r>
            <a:r>
              <a:rPr lang="en-US" altLang="en-US" sz="2400" dirty="0">
                <a:solidFill>
                  <a:srgbClr val="000000"/>
                </a:solidFill>
              </a:rPr>
              <a:t> pointing to the item in the </a:t>
            </a:r>
            <a:r>
              <a:rPr lang="en-US" altLang="en-US" sz="2400" dirty="0">
                <a:solidFill>
                  <a:srgbClr val="000000"/>
                </a:solidFill>
                <a:latin typeface="Consolas" panose="020B0609020204030204" pitchFamily="49" charset="0"/>
              </a:rPr>
              <a:t>set</a:t>
            </a:r>
            <a:r>
              <a:rPr lang="en-US" altLang="en-US" sz="2400" dirty="0">
                <a:solidFill>
                  <a:srgbClr val="000000"/>
                </a:solidFill>
              </a:rPr>
              <a:t> inserted and a </a:t>
            </a:r>
            <a:r>
              <a:rPr lang="en-US" altLang="en-US" sz="2400" dirty="0">
                <a:solidFill>
                  <a:srgbClr val="000000"/>
                </a:solidFill>
                <a:latin typeface="Consolas" panose="020B0609020204030204" pitchFamily="49" charset="0"/>
              </a:rPr>
              <a:t>bool</a:t>
            </a:r>
            <a:r>
              <a:rPr lang="en-US" altLang="en-US" sz="2400" dirty="0">
                <a:solidFill>
                  <a:srgbClr val="000000"/>
                </a:solidFill>
              </a:rPr>
              <a:t> value indicating whether the item was inserted—</a:t>
            </a:r>
            <a:r>
              <a:rPr lang="en-US" altLang="en-US" sz="2400" dirty="0">
                <a:solidFill>
                  <a:srgbClr val="000000"/>
                </a:solidFill>
                <a:latin typeface="Consolas" panose="020B0609020204030204" pitchFamily="49" charset="0"/>
              </a:rPr>
              <a:t>true</a:t>
            </a:r>
            <a:r>
              <a:rPr lang="en-US" altLang="en-US" sz="2400" dirty="0">
                <a:solidFill>
                  <a:srgbClr val="000000"/>
                </a:solidFill>
              </a:rPr>
              <a:t> if the item was not in the </a:t>
            </a:r>
            <a:r>
              <a:rPr lang="en-US" altLang="en-US" sz="2400" dirty="0">
                <a:solidFill>
                  <a:srgbClr val="000000"/>
                </a:solidFill>
                <a:latin typeface="Consolas" panose="020B0609020204030204" pitchFamily="49" charset="0"/>
              </a:rPr>
              <a:t>set</a:t>
            </a:r>
            <a:r>
              <a:rPr lang="en-US" altLang="en-US" sz="2400" dirty="0">
                <a:solidFill>
                  <a:srgbClr val="000000"/>
                </a:solidFill>
              </a:rPr>
              <a:t>; </a:t>
            </a:r>
            <a:r>
              <a:rPr lang="en-US" altLang="en-US" sz="2400" dirty="0">
                <a:solidFill>
                  <a:srgbClr val="000000"/>
                </a:solidFill>
                <a:latin typeface="Consolas" panose="020B0609020204030204" pitchFamily="49" charset="0"/>
              </a:rPr>
              <a:t>false</a:t>
            </a:r>
            <a:r>
              <a:rPr lang="en-US" altLang="en-US" sz="2400" dirty="0">
                <a:solidFill>
                  <a:srgbClr val="000000"/>
                </a:solidFill>
              </a:rPr>
              <a:t> if it was. </a:t>
            </a:r>
          </a:p>
          <a:p>
            <a:pPr eaLnBrk="1" hangingPunct="1">
              <a:lnSpc>
                <a:spcPct val="80000"/>
              </a:lnSpc>
            </a:pPr>
            <a:r>
              <a:rPr lang="en-US" altLang="en-US" sz="2400" dirty="0">
                <a:solidFill>
                  <a:srgbClr val="000000"/>
                </a:solidFill>
              </a:rPr>
              <a:t>Line 21 uses function </a:t>
            </a:r>
            <a:r>
              <a:rPr lang="en-US" altLang="en-US" sz="2400" dirty="0">
                <a:solidFill>
                  <a:srgbClr val="000000"/>
                </a:solidFill>
                <a:latin typeface="Consolas" panose="020B0609020204030204" pitchFamily="49" charset="0"/>
              </a:rPr>
              <a:t>insert</a:t>
            </a:r>
            <a:r>
              <a:rPr lang="en-US" altLang="en-US" sz="2400" dirty="0">
                <a:solidFill>
                  <a:srgbClr val="000000"/>
                </a:solidFill>
              </a:rPr>
              <a:t> to place the value </a:t>
            </a:r>
            <a:r>
              <a:rPr lang="en-US" altLang="en-US" sz="2400" dirty="0">
                <a:solidFill>
                  <a:srgbClr val="000000"/>
                </a:solidFill>
                <a:latin typeface="Consolas" panose="020B0609020204030204" pitchFamily="49" charset="0"/>
              </a:rPr>
              <a:t>13.8</a:t>
            </a:r>
            <a:r>
              <a:rPr lang="en-US" altLang="en-US" sz="2400" dirty="0">
                <a:solidFill>
                  <a:srgbClr val="000000"/>
                </a:solidFill>
              </a:rPr>
              <a:t> in the </a:t>
            </a:r>
            <a:r>
              <a:rPr lang="en-US" altLang="en-US" sz="2400" dirty="0">
                <a:solidFill>
                  <a:srgbClr val="000000"/>
                </a:solidFill>
                <a:latin typeface="Consolas" panose="020B0609020204030204" pitchFamily="49" charset="0"/>
              </a:rPr>
              <a:t>set</a:t>
            </a:r>
            <a:r>
              <a:rPr lang="en-US" altLang="en-US" sz="2400" dirty="0">
                <a:solidFill>
                  <a:srgbClr val="000000"/>
                </a:solidFill>
              </a:rPr>
              <a:t>.</a:t>
            </a:r>
          </a:p>
          <a:p>
            <a:pPr eaLnBrk="1" hangingPunct="1">
              <a:lnSpc>
                <a:spcPct val="80000"/>
              </a:lnSpc>
            </a:pPr>
            <a:r>
              <a:rPr lang="en-US" altLang="en-US" sz="2400" dirty="0">
                <a:solidFill>
                  <a:srgbClr val="000000"/>
                </a:solidFill>
              </a:rPr>
              <a:t>The returned </a:t>
            </a:r>
            <a:r>
              <a:rPr lang="en-US" altLang="en-US" sz="2400" dirty="0">
                <a:solidFill>
                  <a:srgbClr val="000000"/>
                </a:solidFill>
                <a:latin typeface="Consolas" panose="020B0609020204030204" pitchFamily="49" charset="0"/>
              </a:rPr>
              <a:t>pair</a:t>
            </a:r>
            <a:r>
              <a:rPr lang="en-US" altLang="en-US" sz="2400" dirty="0">
                <a:solidFill>
                  <a:srgbClr val="000000"/>
                </a:solidFill>
              </a:rPr>
              <a:t>, </a:t>
            </a:r>
            <a:r>
              <a:rPr lang="en-US" altLang="en-US" sz="2400" dirty="0">
                <a:solidFill>
                  <a:srgbClr val="000000"/>
                </a:solidFill>
                <a:latin typeface="Consolas" panose="020B0609020204030204" pitchFamily="49" charset="0"/>
              </a:rPr>
              <a:t>p</a:t>
            </a:r>
            <a:r>
              <a:rPr lang="en-US" altLang="en-US" sz="2400" dirty="0">
                <a:solidFill>
                  <a:srgbClr val="000000"/>
                </a:solidFill>
              </a:rPr>
              <a:t>, contains an iterator </a:t>
            </a:r>
            <a:r>
              <a:rPr lang="en-US" altLang="en-US" sz="2400" dirty="0" err="1">
                <a:solidFill>
                  <a:srgbClr val="000000"/>
                </a:solidFill>
                <a:latin typeface="Consolas" panose="020B0609020204030204" pitchFamily="49" charset="0"/>
              </a:rPr>
              <a:t>p.first</a:t>
            </a:r>
            <a:r>
              <a:rPr lang="en-US" altLang="en-US" sz="2400" dirty="0">
                <a:solidFill>
                  <a:srgbClr val="000000"/>
                </a:solidFill>
              </a:rPr>
              <a:t> pointing to the value </a:t>
            </a:r>
            <a:r>
              <a:rPr lang="en-US" altLang="en-US" sz="2400" dirty="0">
                <a:solidFill>
                  <a:srgbClr val="000000"/>
                </a:solidFill>
                <a:latin typeface="Consolas" panose="020B0609020204030204" pitchFamily="49" charset="0"/>
              </a:rPr>
              <a:t>13.8</a:t>
            </a:r>
            <a:r>
              <a:rPr lang="en-US" altLang="en-US" sz="2400" dirty="0">
                <a:solidFill>
                  <a:srgbClr val="000000"/>
                </a:solidFill>
              </a:rPr>
              <a:t> in the </a:t>
            </a:r>
            <a:r>
              <a:rPr lang="en-US" altLang="en-US" sz="2400" dirty="0">
                <a:solidFill>
                  <a:srgbClr val="000000"/>
                </a:solidFill>
                <a:latin typeface="Consolas" panose="020B0609020204030204" pitchFamily="49" charset="0"/>
              </a:rPr>
              <a:t>set</a:t>
            </a:r>
            <a:r>
              <a:rPr lang="en-US" altLang="en-US" sz="2400" dirty="0">
                <a:solidFill>
                  <a:srgbClr val="000000"/>
                </a:solidFill>
              </a:rPr>
              <a:t> and a </a:t>
            </a:r>
            <a:r>
              <a:rPr lang="en-US" altLang="en-US" sz="2400" dirty="0">
                <a:solidFill>
                  <a:srgbClr val="000000"/>
                </a:solidFill>
                <a:latin typeface="Consolas" panose="020B0609020204030204" pitchFamily="49" charset="0"/>
              </a:rPr>
              <a:t>bool</a:t>
            </a:r>
            <a:r>
              <a:rPr lang="en-US" altLang="en-US" sz="2400" dirty="0">
                <a:solidFill>
                  <a:srgbClr val="000000"/>
                </a:solidFill>
              </a:rPr>
              <a:t> value that is </a:t>
            </a:r>
            <a:r>
              <a:rPr lang="en-US" altLang="en-US" sz="2400" dirty="0">
                <a:solidFill>
                  <a:srgbClr val="000000"/>
                </a:solidFill>
                <a:latin typeface="Consolas" panose="020B0609020204030204" pitchFamily="49" charset="0"/>
              </a:rPr>
              <a:t>true</a:t>
            </a:r>
            <a:r>
              <a:rPr lang="en-US" altLang="en-US" sz="2400" dirty="0">
                <a:solidFill>
                  <a:srgbClr val="000000"/>
                </a:solidFill>
              </a:rPr>
              <a:t> because the value was inserted.</a:t>
            </a:r>
          </a:p>
          <a:p>
            <a:pPr eaLnBrk="1" hangingPunct="1">
              <a:lnSpc>
                <a:spcPct val="80000"/>
              </a:lnSpc>
            </a:pPr>
            <a:r>
              <a:rPr lang="en-US" altLang="en-US" sz="2400" dirty="0">
                <a:solidFill>
                  <a:srgbClr val="000000"/>
                </a:solidFill>
              </a:rPr>
              <a:t>Line 28 attempts to insert </a:t>
            </a:r>
            <a:r>
              <a:rPr lang="en-US" altLang="en-US" sz="2400" dirty="0">
                <a:solidFill>
                  <a:srgbClr val="000000"/>
                </a:solidFill>
                <a:latin typeface="Consolas" panose="020B0609020204030204" pitchFamily="49" charset="0"/>
              </a:rPr>
              <a:t>9.5</a:t>
            </a:r>
            <a:r>
              <a:rPr lang="en-US" altLang="en-US" sz="2400" dirty="0">
                <a:solidFill>
                  <a:srgbClr val="000000"/>
                </a:solidFill>
              </a:rPr>
              <a:t>, which is already in the </a:t>
            </a:r>
            <a:r>
              <a:rPr lang="en-US" altLang="en-US" sz="2400" dirty="0">
                <a:solidFill>
                  <a:srgbClr val="000000"/>
                </a:solidFill>
                <a:latin typeface="Consolas" panose="020B0609020204030204" pitchFamily="49" charset="0"/>
              </a:rPr>
              <a:t>set</a:t>
            </a:r>
            <a:r>
              <a:rPr lang="en-US" altLang="en-US" sz="2400" dirty="0">
                <a:solidFill>
                  <a:srgbClr val="000000"/>
                </a:solidFill>
              </a:rPr>
              <a:t>.</a:t>
            </a:r>
          </a:p>
          <a:p>
            <a:pPr eaLnBrk="1" hangingPunct="1">
              <a:lnSpc>
                <a:spcPct val="80000"/>
              </a:lnSpc>
            </a:pPr>
            <a:r>
              <a:rPr lang="en-US" altLang="en-US" sz="2400" dirty="0">
                <a:solidFill>
                  <a:srgbClr val="000000"/>
                </a:solidFill>
              </a:rPr>
              <a:t>The output of shows that </a:t>
            </a:r>
            <a:r>
              <a:rPr lang="en-US" altLang="en-US" sz="2400" dirty="0">
                <a:solidFill>
                  <a:srgbClr val="000000"/>
                </a:solidFill>
                <a:latin typeface="Consolas" panose="020B0609020204030204" pitchFamily="49" charset="0"/>
              </a:rPr>
              <a:t>9.5</a:t>
            </a:r>
            <a:r>
              <a:rPr lang="en-US" altLang="en-US" sz="2400" dirty="0">
                <a:solidFill>
                  <a:srgbClr val="000000"/>
                </a:solidFill>
              </a:rPr>
              <a:t> was not inserted again because </a:t>
            </a:r>
            <a:r>
              <a:rPr lang="en-US" altLang="en-US" sz="2400" dirty="0">
                <a:solidFill>
                  <a:srgbClr val="000000"/>
                </a:solidFill>
                <a:latin typeface="Consolas" panose="020B0609020204030204" pitchFamily="49" charset="0"/>
              </a:rPr>
              <a:t>set</a:t>
            </a:r>
            <a:r>
              <a:rPr lang="en-US" altLang="en-US" sz="2400" dirty="0">
                <a:solidFill>
                  <a:srgbClr val="000000"/>
                </a:solidFill>
              </a:rPr>
              <a:t>s don’t allow duplicate keys. </a:t>
            </a:r>
          </a:p>
          <a:p>
            <a:pPr eaLnBrk="1" hangingPunct="1">
              <a:lnSpc>
                <a:spcPct val="80000"/>
              </a:lnSpc>
            </a:pPr>
            <a:r>
              <a:rPr lang="en-US" altLang="en-US" sz="2400" dirty="0">
                <a:solidFill>
                  <a:srgbClr val="000000"/>
                </a:solidFill>
              </a:rPr>
              <a:t>In this case, </a:t>
            </a:r>
            <a:r>
              <a:rPr lang="en-US" altLang="en-US" sz="2400" dirty="0" err="1">
                <a:solidFill>
                  <a:srgbClr val="000000"/>
                </a:solidFill>
                <a:latin typeface="Consolas" panose="020B0609020204030204" pitchFamily="49" charset="0"/>
              </a:rPr>
              <a:t>p.first</a:t>
            </a:r>
            <a:r>
              <a:rPr lang="en-US" altLang="en-US" sz="2400" dirty="0">
                <a:solidFill>
                  <a:srgbClr val="000000"/>
                </a:solidFill>
              </a:rPr>
              <a:t> in the returned </a:t>
            </a:r>
            <a:r>
              <a:rPr lang="en-US" altLang="en-US" sz="2400" dirty="0">
                <a:solidFill>
                  <a:srgbClr val="000000"/>
                </a:solidFill>
                <a:latin typeface="Consolas" panose="020B0609020204030204" pitchFamily="49" charset="0"/>
              </a:rPr>
              <a:t>pair</a:t>
            </a:r>
            <a:r>
              <a:rPr lang="en-US" altLang="en-US" sz="2400" dirty="0">
                <a:solidFill>
                  <a:srgbClr val="000000"/>
                </a:solidFill>
              </a:rPr>
              <a:t> points to the existing 9.5 in the </a:t>
            </a:r>
            <a:r>
              <a:rPr lang="en-US" altLang="en-US" sz="2400" dirty="0">
                <a:solidFill>
                  <a:srgbClr val="000000"/>
                </a:solidFill>
                <a:latin typeface="Consolas" panose="020B0609020204030204" pitchFamily="49" charset="0"/>
              </a:rPr>
              <a:t>set</a:t>
            </a:r>
            <a:r>
              <a:rPr lang="en-US" altLang="en-US" sz="2400" dirty="0">
                <a:solidFill>
                  <a:srgbClr val="000000"/>
                </a:solidFill>
              </a:rPr>
              <a:t>.</a:t>
            </a:r>
          </a:p>
        </p:txBody>
      </p:sp>
      <p:sp>
        <p:nvSpPr>
          <p:cNvPr id="17510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8931172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59D9B3"/>
                </a:solidFill>
                <a:latin typeface="Arial"/>
              </a:rPr>
              <a:t>15.6.3 </a:t>
            </a:r>
            <a:r>
              <a:rPr lang="en-US" dirty="0">
                <a:solidFill>
                  <a:srgbClr val="33B38C"/>
                </a:solidFill>
                <a:latin typeface="Consolas" panose="020B0609020204030204" pitchFamily="49" charset="0"/>
              </a:rPr>
              <a:t>multimap</a:t>
            </a:r>
            <a:r>
              <a:rPr lang="en-US" dirty="0">
                <a:solidFill>
                  <a:srgbClr val="33B38C"/>
                </a:solidFill>
                <a:latin typeface="Arial" panose="020B0604020202020204" pitchFamily="34" charset="0"/>
              </a:rPr>
              <a:t> Associative Container</a:t>
            </a:r>
          </a:p>
        </p:txBody>
      </p:sp>
      <p:sp>
        <p:nvSpPr>
          <p:cNvPr id="169987"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rPr>
              <a:t>The </a:t>
            </a:r>
            <a:r>
              <a:rPr lang="en-US" altLang="en-US" sz="2800" i="1" dirty="0" err="1">
                <a:solidFill>
                  <a:srgbClr val="000000"/>
                </a:solidFill>
                <a:latin typeface="Consolas" panose="020B0609020204030204" pitchFamily="49" charset="0"/>
              </a:rPr>
              <a:t>multimap</a:t>
            </a:r>
            <a:r>
              <a:rPr lang="en-US" altLang="en-US" sz="2800" i="1" dirty="0">
                <a:solidFill>
                  <a:srgbClr val="000000"/>
                </a:solidFill>
              </a:rPr>
              <a:t> associative container </a:t>
            </a:r>
            <a:r>
              <a:rPr lang="en-US" altLang="en-US" sz="2800" dirty="0">
                <a:solidFill>
                  <a:srgbClr val="000000"/>
                </a:solidFill>
              </a:rPr>
              <a:t>is used for fast storage and retrieval of keys and associated values (often called key/value pairs).</a:t>
            </a:r>
          </a:p>
          <a:p>
            <a:pPr eaLnBrk="1" hangingPunct="1">
              <a:lnSpc>
                <a:spcPct val="80000"/>
              </a:lnSpc>
            </a:pPr>
            <a:r>
              <a:rPr lang="en-US" altLang="en-US" sz="2800" dirty="0">
                <a:solidFill>
                  <a:srgbClr val="000000"/>
                </a:solidFill>
              </a:rPr>
              <a:t>Many of the functions used with </a:t>
            </a:r>
            <a:r>
              <a:rPr lang="en-US" altLang="en-US" sz="2800" dirty="0">
                <a:solidFill>
                  <a:srgbClr val="000000"/>
                </a:solidFill>
                <a:latin typeface="Consolas" panose="020B0609020204030204" pitchFamily="49" charset="0"/>
              </a:rPr>
              <a:t>multiset</a:t>
            </a:r>
            <a:r>
              <a:rPr lang="en-US" altLang="en-US" sz="2800" dirty="0">
                <a:solidFill>
                  <a:srgbClr val="000000"/>
                </a:solidFill>
              </a:rPr>
              <a:t>s and </a:t>
            </a:r>
            <a:r>
              <a:rPr lang="en-US" altLang="en-US" sz="2800" dirty="0">
                <a:solidFill>
                  <a:srgbClr val="000000"/>
                </a:solidFill>
                <a:latin typeface="Consolas" panose="020B0609020204030204" pitchFamily="49" charset="0"/>
              </a:rPr>
              <a:t>set</a:t>
            </a:r>
            <a:r>
              <a:rPr lang="en-US" altLang="en-US" sz="2800" dirty="0">
                <a:solidFill>
                  <a:srgbClr val="000000"/>
                </a:solidFill>
              </a:rPr>
              <a:t>s are also used with </a:t>
            </a:r>
            <a:r>
              <a:rPr lang="en-US" altLang="en-US" sz="2800" dirty="0" err="1">
                <a:solidFill>
                  <a:srgbClr val="000000"/>
                </a:solidFill>
                <a:latin typeface="Consolas" panose="020B0609020204030204" pitchFamily="49" charset="0"/>
              </a:rPr>
              <a:t>multimap</a:t>
            </a:r>
            <a:r>
              <a:rPr lang="en-US" altLang="en-US" sz="2800" dirty="0" err="1">
                <a:solidFill>
                  <a:srgbClr val="000000"/>
                </a:solidFill>
              </a:rPr>
              <a:t>s</a:t>
            </a:r>
            <a:r>
              <a:rPr lang="en-US" altLang="en-US" sz="2800" dirty="0">
                <a:solidFill>
                  <a:srgbClr val="000000"/>
                </a:solidFill>
              </a:rPr>
              <a:t> and </a:t>
            </a:r>
            <a:r>
              <a:rPr lang="en-US" altLang="en-US" sz="2800" dirty="0">
                <a:solidFill>
                  <a:srgbClr val="000000"/>
                </a:solidFill>
                <a:latin typeface="Consolas" panose="020B0609020204030204" pitchFamily="49" charset="0"/>
              </a:rPr>
              <a:t>map</a:t>
            </a:r>
            <a:r>
              <a:rPr lang="en-US" altLang="en-US" sz="2800" dirty="0">
                <a:solidFill>
                  <a:srgbClr val="000000"/>
                </a:solidFill>
              </a:rPr>
              <a:t>s.</a:t>
            </a:r>
          </a:p>
          <a:p>
            <a:pPr eaLnBrk="1" hangingPunct="1">
              <a:lnSpc>
                <a:spcPct val="80000"/>
              </a:lnSpc>
            </a:pPr>
            <a:r>
              <a:rPr lang="en-US" altLang="en-US" sz="2800" dirty="0">
                <a:solidFill>
                  <a:srgbClr val="000000"/>
                </a:solidFill>
              </a:rPr>
              <a:t>The elements of </a:t>
            </a:r>
            <a:r>
              <a:rPr lang="en-US" altLang="en-US" sz="2800" dirty="0" err="1">
                <a:solidFill>
                  <a:srgbClr val="000000"/>
                </a:solidFill>
                <a:latin typeface="Consolas" panose="020B0609020204030204" pitchFamily="49" charset="0"/>
              </a:rPr>
              <a:t>multimap</a:t>
            </a:r>
            <a:r>
              <a:rPr lang="en-US" altLang="en-US" sz="2800" dirty="0" err="1">
                <a:solidFill>
                  <a:srgbClr val="000000"/>
                </a:solidFill>
              </a:rPr>
              <a:t>s</a:t>
            </a:r>
            <a:r>
              <a:rPr lang="en-US" altLang="en-US" sz="2800" dirty="0">
                <a:solidFill>
                  <a:srgbClr val="000000"/>
                </a:solidFill>
              </a:rPr>
              <a:t> and </a:t>
            </a:r>
            <a:r>
              <a:rPr lang="en-US" altLang="en-US" sz="2800" dirty="0">
                <a:solidFill>
                  <a:srgbClr val="000000"/>
                </a:solidFill>
                <a:latin typeface="Consolas" panose="020B0609020204030204" pitchFamily="49" charset="0"/>
              </a:rPr>
              <a:t>map</a:t>
            </a:r>
            <a:r>
              <a:rPr lang="en-US" altLang="en-US" sz="2800" dirty="0">
                <a:solidFill>
                  <a:srgbClr val="000000"/>
                </a:solidFill>
              </a:rPr>
              <a:t>s are </a:t>
            </a:r>
            <a:r>
              <a:rPr lang="en-US" altLang="en-US" sz="2800" dirty="0">
                <a:solidFill>
                  <a:srgbClr val="000000"/>
                </a:solidFill>
                <a:latin typeface="Consolas" panose="020B0609020204030204" pitchFamily="49" charset="0"/>
              </a:rPr>
              <a:t>pair</a:t>
            </a:r>
            <a:r>
              <a:rPr lang="en-US" altLang="en-US" sz="2800" dirty="0">
                <a:solidFill>
                  <a:srgbClr val="000000"/>
                </a:solidFill>
              </a:rPr>
              <a:t>s of keys and values instead of individual values.</a:t>
            </a:r>
          </a:p>
          <a:p>
            <a:pPr eaLnBrk="1" hangingPunct="1">
              <a:lnSpc>
                <a:spcPct val="80000"/>
              </a:lnSpc>
            </a:pPr>
            <a:r>
              <a:rPr lang="en-US" altLang="en-US" sz="2800" dirty="0">
                <a:solidFill>
                  <a:srgbClr val="000000"/>
                </a:solidFill>
              </a:rPr>
              <a:t>When inserting into a </a:t>
            </a:r>
            <a:r>
              <a:rPr lang="en-US" altLang="en-US" sz="2800" dirty="0" err="1">
                <a:solidFill>
                  <a:srgbClr val="000000"/>
                </a:solidFill>
                <a:latin typeface="Consolas" panose="020B0609020204030204" pitchFamily="49" charset="0"/>
              </a:rPr>
              <a:t>multimap</a:t>
            </a:r>
            <a:r>
              <a:rPr lang="en-US" altLang="en-US" sz="2800" dirty="0">
                <a:solidFill>
                  <a:srgbClr val="000000"/>
                </a:solidFill>
              </a:rPr>
              <a:t> or </a:t>
            </a:r>
            <a:r>
              <a:rPr lang="en-US" altLang="en-US" sz="2800" dirty="0">
                <a:solidFill>
                  <a:srgbClr val="000000"/>
                </a:solidFill>
                <a:latin typeface="Consolas" panose="020B0609020204030204" pitchFamily="49" charset="0"/>
              </a:rPr>
              <a:t>map</a:t>
            </a:r>
            <a:r>
              <a:rPr lang="en-US" altLang="en-US" sz="2800" dirty="0">
                <a:solidFill>
                  <a:srgbClr val="000000"/>
                </a:solidFill>
              </a:rPr>
              <a:t>, a </a:t>
            </a:r>
            <a:r>
              <a:rPr lang="en-US" altLang="en-US" sz="2800" dirty="0">
                <a:solidFill>
                  <a:srgbClr val="000000"/>
                </a:solidFill>
                <a:latin typeface="Consolas" panose="020B0609020204030204" pitchFamily="49" charset="0"/>
              </a:rPr>
              <a:t>pair</a:t>
            </a:r>
            <a:r>
              <a:rPr lang="en-US" altLang="en-US" sz="2800" dirty="0">
                <a:solidFill>
                  <a:srgbClr val="000000"/>
                </a:solidFill>
              </a:rPr>
              <a:t> object that contains the key and the value is used.</a:t>
            </a:r>
          </a:p>
          <a:p>
            <a:pPr eaLnBrk="1" hangingPunct="1">
              <a:lnSpc>
                <a:spcPct val="80000"/>
              </a:lnSpc>
            </a:pPr>
            <a:r>
              <a:rPr lang="en-US" altLang="en-US" sz="2800" dirty="0">
                <a:solidFill>
                  <a:srgbClr val="000000"/>
                </a:solidFill>
              </a:rPr>
              <a:t>The ordering of the keys is determined by a comparator function object.</a:t>
            </a:r>
          </a:p>
          <a:p>
            <a:pPr eaLnBrk="1" hangingPunct="1">
              <a:lnSpc>
                <a:spcPct val="80000"/>
              </a:lnSpc>
            </a:pPr>
            <a:r>
              <a:rPr lang="en-US" altLang="en-US" sz="2800" dirty="0">
                <a:solidFill>
                  <a:srgbClr val="000000"/>
                </a:solidFill>
              </a:rPr>
              <a:t>For example, in a </a:t>
            </a:r>
            <a:r>
              <a:rPr lang="en-US" altLang="en-US" sz="2800" dirty="0" err="1">
                <a:solidFill>
                  <a:srgbClr val="000000"/>
                </a:solidFill>
                <a:latin typeface="Consolas" panose="020B0609020204030204" pitchFamily="49" charset="0"/>
              </a:rPr>
              <a:t>multimap</a:t>
            </a:r>
            <a:r>
              <a:rPr lang="en-US" altLang="en-US" sz="2800" dirty="0">
                <a:solidFill>
                  <a:srgbClr val="000000"/>
                </a:solidFill>
              </a:rPr>
              <a:t> that uses integers as the key type, keys can be sorted in ascending order by ordering them with comparator function object </a:t>
            </a:r>
            <a:r>
              <a:rPr lang="en-US" altLang="en-US" sz="2800" dirty="0">
                <a:solidFill>
                  <a:srgbClr val="000000"/>
                </a:solidFill>
                <a:latin typeface="Consolas" panose="020B0609020204030204" pitchFamily="49" charset="0"/>
              </a:rPr>
              <a:t>less&lt;</a:t>
            </a:r>
            <a:r>
              <a:rPr lang="en-US" altLang="en-US" sz="2800" dirty="0">
                <a:solidFill>
                  <a:srgbClr val="000000"/>
                </a:solidFill>
              </a:rPr>
              <a:t> </a:t>
            </a:r>
            <a:r>
              <a:rPr lang="en-US" altLang="en-US" sz="2800" dirty="0" err="1">
                <a:solidFill>
                  <a:srgbClr val="000000"/>
                </a:solidFill>
                <a:latin typeface="Consolas" panose="020B0609020204030204" pitchFamily="49" charset="0"/>
              </a:rPr>
              <a:t>int</a:t>
            </a:r>
            <a:r>
              <a:rPr lang="en-US" altLang="en-US" sz="2800" dirty="0">
                <a:solidFill>
                  <a:srgbClr val="000000"/>
                </a:solidFill>
              </a:rPr>
              <a:t> </a:t>
            </a:r>
            <a:r>
              <a:rPr lang="en-US" altLang="en-US" sz="2800" dirty="0">
                <a:solidFill>
                  <a:srgbClr val="000000"/>
                </a:solidFill>
                <a:latin typeface="Consolas" panose="020B0609020204030204" pitchFamily="49" charset="0"/>
              </a:rPr>
              <a:t>&gt;</a:t>
            </a:r>
            <a:r>
              <a:rPr lang="en-US" altLang="en-US" sz="2800" dirty="0">
                <a:solidFill>
                  <a:srgbClr val="000000"/>
                </a:solidFill>
              </a:rPr>
              <a:t>.</a:t>
            </a:r>
          </a:p>
        </p:txBody>
      </p:sp>
      <p:sp>
        <p:nvSpPr>
          <p:cNvPr id="17613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34006641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59D9B3"/>
                </a:solidFill>
                <a:latin typeface="Arial"/>
              </a:rPr>
              <a:t>15.6.3 </a:t>
            </a:r>
            <a:r>
              <a:rPr lang="en-US" dirty="0">
                <a:solidFill>
                  <a:srgbClr val="33B38C"/>
                </a:solidFill>
                <a:latin typeface="Consolas" panose="020B0609020204030204" pitchFamily="49" charset="0"/>
              </a:rPr>
              <a:t>multimap</a:t>
            </a:r>
            <a:r>
              <a:rPr lang="en-US" dirty="0">
                <a:solidFill>
                  <a:srgbClr val="33B38C"/>
                </a:solidFill>
                <a:latin typeface="Arial" panose="020B0604020202020204" pitchFamily="34" charset="0"/>
              </a:rPr>
              <a:t> Associative Container (Cont.)</a:t>
            </a:r>
          </a:p>
        </p:txBody>
      </p:sp>
      <p:sp>
        <p:nvSpPr>
          <p:cNvPr id="171011" name="Text Placeholder 2"/>
          <p:cNvSpPr>
            <a:spLocks noGrp="1"/>
          </p:cNvSpPr>
          <p:nvPr>
            <p:ph type="body" idx="1"/>
          </p:nvPr>
        </p:nvSpPr>
        <p:spPr/>
        <p:txBody>
          <a:bodyPr/>
          <a:lstStyle/>
          <a:p>
            <a:pPr eaLnBrk="1" hangingPunct="1">
              <a:lnSpc>
                <a:spcPct val="90000"/>
              </a:lnSpc>
            </a:pPr>
            <a:r>
              <a:rPr lang="en-US" altLang="en-US" sz="2400" dirty="0">
                <a:solidFill>
                  <a:srgbClr val="000000"/>
                </a:solidFill>
              </a:rPr>
              <a:t>Duplicate keys are allowed in a </a:t>
            </a:r>
            <a:r>
              <a:rPr lang="en-US" altLang="en-US" sz="2400" dirty="0" err="1">
                <a:solidFill>
                  <a:srgbClr val="000000"/>
                </a:solidFill>
                <a:latin typeface="Consolas" panose="020B0609020204030204" pitchFamily="49" charset="0"/>
              </a:rPr>
              <a:t>multimap</a:t>
            </a:r>
            <a:r>
              <a:rPr lang="en-US" altLang="en-US" sz="2400" dirty="0">
                <a:solidFill>
                  <a:srgbClr val="000000"/>
                </a:solidFill>
              </a:rPr>
              <a:t>, so multiple values can be associated with a single key.</a:t>
            </a:r>
          </a:p>
          <a:p>
            <a:pPr eaLnBrk="1" hangingPunct="1">
              <a:lnSpc>
                <a:spcPct val="90000"/>
              </a:lnSpc>
            </a:pPr>
            <a:r>
              <a:rPr lang="en-US" altLang="en-US" sz="2400" dirty="0">
                <a:solidFill>
                  <a:srgbClr val="000000"/>
                </a:solidFill>
              </a:rPr>
              <a:t>This is often called a </a:t>
            </a:r>
            <a:r>
              <a:rPr lang="en-US" altLang="en-US" sz="2400" dirty="0">
                <a:solidFill>
                  <a:srgbClr val="0000FF"/>
                </a:solidFill>
              </a:rPr>
              <a:t>one-to-many relationship</a:t>
            </a:r>
            <a:r>
              <a:rPr lang="en-US" altLang="en-US" sz="2400" dirty="0">
                <a:solidFill>
                  <a:srgbClr val="000000"/>
                </a:solidFill>
              </a:rPr>
              <a:t>.</a:t>
            </a:r>
          </a:p>
          <a:p>
            <a:pPr eaLnBrk="1" hangingPunct="1">
              <a:lnSpc>
                <a:spcPct val="90000"/>
              </a:lnSpc>
            </a:pPr>
            <a:r>
              <a:rPr lang="en-US" altLang="en-US" sz="2400" dirty="0">
                <a:solidFill>
                  <a:srgbClr val="000000"/>
                </a:solidFill>
              </a:rPr>
              <a:t>For example, in a credit-card transaction-processing system, one credit-card account can have many associated transactions; in a university, one student can take many courses, and one professor can teach many students; in the military, one rank (like “private”) has many people.</a:t>
            </a:r>
          </a:p>
          <a:p>
            <a:pPr eaLnBrk="1" hangingPunct="1">
              <a:lnSpc>
                <a:spcPct val="90000"/>
              </a:lnSpc>
            </a:pPr>
            <a:r>
              <a:rPr lang="en-US" altLang="en-US" sz="2400" dirty="0">
                <a:solidFill>
                  <a:srgbClr val="000000"/>
                </a:solidFill>
              </a:rPr>
              <a:t>A </a:t>
            </a:r>
            <a:r>
              <a:rPr lang="en-US" altLang="en-US" sz="2400" dirty="0" err="1">
                <a:solidFill>
                  <a:srgbClr val="000000"/>
                </a:solidFill>
                <a:latin typeface="Consolas" panose="020B0609020204030204" pitchFamily="49" charset="0"/>
              </a:rPr>
              <a:t>multimap</a:t>
            </a:r>
            <a:r>
              <a:rPr lang="en-US" altLang="en-US" sz="2400" dirty="0">
                <a:solidFill>
                  <a:srgbClr val="000000"/>
                </a:solidFill>
              </a:rPr>
              <a:t> supports </a:t>
            </a:r>
            <a:r>
              <a:rPr lang="en-US" altLang="en-US" sz="2400" i="1" dirty="0">
                <a:solidFill>
                  <a:srgbClr val="000000"/>
                </a:solidFill>
              </a:rPr>
              <a:t>bidirectional iterators</a:t>
            </a:r>
            <a:r>
              <a:rPr lang="en-US" altLang="en-US" sz="2400" dirty="0">
                <a:solidFill>
                  <a:srgbClr val="000000"/>
                </a:solidFill>
              </a:rPr>
              <a:t>, but not </a:t>
            </a:r>
            <a:r>
              <a:rPr lang="en-US" altLang="en-US" sz="2400" i="1" dirty="0">
                <a:solidFill>
                  <a:srgbClr val="000000"/>
                </a:solidFill>
              </a:rPr>
              <a:t>random-access iterators</a:t>
            </a:r>
            <a:r>
              <a:rPr lang="en-US" altLang="en-US" sz="2400" dirty="0">
                <a:solidFill>
                  <a:srgbClr val="000000"/>
                </a:solidFill>
              </a:rPr>
              <a:t>.</a:t>
            </a:r>
          </a:p>
          <a:p>
            <a:pPr eaLnBrk="1" hangingPunct="1">
              <a:lnSpc>
                <a:spcPct val="90000"/>
              </a:lnSpc>
            </a:pPr>
            <a:r>
              <a:rPr lang="en-US" altLang="en-US" sz="2400" dirty="0">
                <a:solidFill>
                  <a:srgbClr val="000000"/>
                </a:solidFill>
              </a:rPr>
              <a:t>Figure 15.17 demonstrates the </a:t>
            </a:r>
            <a:r>
              <a:rPr lang="en-US" altLang="en-US" sz="2400" i="1" dirty="0" err="1">
                <a:solidFill>
                  <a:srgbClr val="000000"/>
                </a:solidFill>
                <a:latin typeface="Consolas" panose="020B0609020204030204" pitchFamily="49" charset="0"/>
              </a:rPr>
              <a:t>multimap</a:t>
            </a:r>
            <a:r>
              <a:rPr lang="en-US" altLang="en-US" sz="2400" dirty="0">
                <a:solidFill>
                  <a:srgbClr val="000000"/>
                </a:solidFill>
              </a:rPr>
              <a:t> </a:t>
            </a:r>
            <a:r>
              <a:rPr lang="en-US" altLang="en-US" sz="2400" i="1" dirty="0">
                <a:solidFill>
                  <a:srgbClr val="000000"/>
                </a:solidFill>
              </a:rPr>
              <a:t>associative container</a:t>
            </a:r>
            <a:r>
              <a:rPr lang="en-US" altLang="en-US" sz="2400" dirty="0">
                <a:solidFill>
                  <a:srgbClr val="000000"/>
                </a:solidFill>
              </a:rPr>
              <a:t>.</a:t>
            </a:r>
          </a:p>
          <a:p>
            <a:pPr eaLnBrk="1" hangingPunct="1">
              <a:lnSpc>
                <a:spcPct val="90000"/>
              </a:lnSpc>
            </a:pPr>
            <a:r>
              <a:rPr lang="en-US" altLang="en-US" sz="2400" dirty="0">
                <a:solidFill>
                  <a:srgbClr val="000000"/>
                </a:solidFill>
              </a:rPr>
              <a:t>Header </a:t>
            </a:r>
            <a:r>
              <a:rPr lang="en-US" altLang="en-US" sz="2400" dirty="0">
                <a:solidFill>
                  <a:srgbClr val="0000FF"/>
                </a:solidFill>
              </a:rPr>
              <a:t>&lt;map&gt;</a:t>
            </a:r>
            <a:r>
              <a:rPr lang="en-US" altLang="en-US" sz="2400" dirty="0">
                <a:solidFill>
                  <a:srgbClr val="000000"/>
                </a:solidFill>
              </a:rPr>
              <a:t> must be included to use class </a:t>
            </a:r>
            <a:r>
              <a:rPr lang="en-US" altLang="en-US" sz="2400" dirty="0" err="1">
                <a:solidFill>
                  <a:srgbClr val="000000"/>
                </a:solidFill>
                <a:latin typeface="Consolas" panose="020B0609020204030204" pitchFamily="49" charset="0"/>
              </a:rPr>
              <a:t>multimap</a:t>
            </a:r>
            <a:r>
              <a:rPr lang="en-US" altLang="en-US" sz="2400" dirty="0">
                <a:solidFill>
                  <a:srgbClr val="000000"/>
                </a:solidFill>
              </a:rPr>
              <a:t>.</a:t>
            </a:r>
          </a:p>
          <a:p>
            <a:pPr eaLnBrk="1" hangingPunct="1">
              <a:lnSpc>
                <a:spcPct val="90000"/>
              </a:lnSpc>
            </a:pPr>
            <a:r>
              <a:rPr lang="en-US" altLang="en-US" sz="2400" dirty="0">
                <a:solidFill>
                  <a:srgbClr val="000000"/>
                </a:solidFill>
              </a:rPr>
              <a:t>If the order of the keys is not important, you can use </a:t>
            </a:r>
            <a:r>
              <a:rPr lang="en-US" altLang="en-US" sz="2400" dirty="0" err="1">
                <a:solidFill>
                  <a:srgbClr val="000000"/>
                </a:solidFill>
                <a:latin typeface="Consolas" panose="020B0609020204030204" pitchFamily="49" charset="0"/>
              </a:rPr>
              <a:t>unordered_multimap</a:t>
            </a:r>
            <a:r>
              <a:rPr lang="en-US" altLang="en-US" sz="2400" dirty="0">
                <a:solidFill>
                  <a:srgbClr val="000000"/>
                </a:solidFill>
              </a:rPr>
              <a:t> (header </a:t>
            </a:r>
            <a:r>
              <a:rPr lang="en-US" altLang="en-US" sz="2400" dirty="0">
                <a:solidFill>
                  <a:srgbClr val="000000"/>
                </a:solidFill>
                <a:latin typeface="Consolas" panose="020B0609020204030204" pitchFamily="49" charset="0"/>
              </a:rPr>
              <a:t>&lt;</a:t>
            </a:r>
            <a:r>
              <a:rPr lang="en-US" altLang="en-US" sz="2400" dirty="0" err="1">
                <a:solidFill>
                  <a:srgbClr val="000000"/>
                </a:solidFill>
                <a:latin typeface="Consolas" panose="020B0609020204030204" pitchFamily="49" charset="0"/>
              </a:rPr>
              <a:t>unordered_map</a:t>
            </a:r>
            <a:r>
              <a:rPr lang="en-US" altLang="en-US" sz="2400" dirty="0">
                <a:solidFill>
                  <a:srgbClr val="000000"/>
                </a:solidFill>
                <a:latin typeface="Consolas" panose="020B0609020204030204" pitchFamily="49" charset="0"/>
              </a:rPr>
              <a:t>&gt;</a:t>
            </a:r>
            <a:r>
              <a:rPr lang="en-US" altLang="en-US" sz="2400" dirty="0">
                <a:solidFill>
                  <a:srgbClr val="000000"/>
                </a:solidFill>
              </a:rPr>
              <a:t>) instead.</a:t>
            </a:r>
          </a:p>
        </p:txBody>
      </p:sp>
      <p:sp>
        <p:nvSpPr>
          <p:cNvPr id="17818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95518789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6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52638"/>
            <a:ext cx="12192000" cy="2751137"/>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41493052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6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235175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0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3813" y="0"/>
            <a:ext cx="12142787"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66570286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6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95974426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6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2475"/>
            <a:ext cx="12192000" cy="535305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4312256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59D9B3"/>
                </a:solidFill>
                <a:latin typeface="Arial"/>
              </a:rPr>
              <a:t>15.6.3 </a:t>
            </a:r>
            <a:r>
              <a:rPr lang="en-US" dirty="0">
                <a:solidFill>
                  <a:srgbClr val="33B38C"/>
                </a:solidFill>
                <a:latin typeface="Consolas" panose="020B0609020204030204" pitchFamily="49" charset="0"/>
              </a:rPr>
              <a:t>multimap</a:t>
            </a:r>
            <a:r>
              <a:rPr lang="en-US" dirty="0">
                <a:solidFill>
                  <a:srgbClr val="33B38C"/>
                </a:solidFill>
                <a:latin typeface="Arial" panose="020B0604020202020204" pitchFamily="34" charset="0"/>
              </a:rPr>
              <a:t> Associative Container (Cont.)</a:t>
            </a:r>
          </a:p>
        </p:txBody>
      </p:sp>
      <p:sp>
        <p:nvSpPr>
          <p:cNvPr id="176131" name="Text Placeholder 2"/>
          <p:cNvSpPr>
            <a:spLocks noGrp="1"/>
          </p:cNvSpPr>
          <p:nvPr>
            <p:ph type="body" idx="1"/>
          </p:nvPr>
        </p:nvSpPr>
        <p:spPr/>
        <p:txBody>
          <a:bodyPr/>
          <a:lstStyle/>
          <a:p>
            <a:pPr eaLnBrk="1" hangingPunct="1"/>
            <a:r>
              <a:rPr lang="en-US" altLang="en-US" sz="3200" dirty="0">
                <a:solidFill>
                  <a:srgbClr val="000000"/>
                </a:solidFill>
              </a:rPr>
              <a:t>Line 8 creates a </a:t>
            </a:r>
            <a:r>
              <a:rPr lang="en-US" altLang="en-US" sz="3200" dirty="0" err="1">
                <a:solidFill>
                  <a:srgbClr val="000000"/>
                </a:solidFill>
                <a:latin typeface="Consolas" panose="020B0609020204030204" pitchFamily="49" charset="0"/>
              </a:rPr>
              <a:t>multimap</a:t>
            </a:r>
            <a:r>
              <a:rPr lang="en-US" altLang="en-US" sz="3200" dirty="0">
                <a:solidFill>
                  <a:srgbClr val="000000"/>
                </a:solidFill>
              </a:rPr>
              <a:t> in which the key type is </a:t>
            </a:r>
            <a:r>
              <a:rPr lang="en-US" altLang="en-US" sz="3200" dirty="0" err="1">
                <a:solidFill>
                  <a:srgbClr val="000000"/>
                </a:solidFill>
                <a:latin typeface="Consolas" panose="020B0609020204030204" pitchFamily="49" charset="0"/>
              </a:rPr>
              <a:t>int</a:t>
            </a:r>
            <a:r>
              <a:rPr lang="en-US" altLang="en-US" sz="3200" dirty="0">
                <a:solidFill>
                  <a:srgbClr val="000000"/>
                </a:solidFill>
              </a:rPr>
              <a:t>, the type of a key’s associated value is </a:t>
            </a:r>
            <a:r>
              <a:rPr lang="en-US" altLang="en-US" sz="3200" dirty="0">
                <a:solidFill>
                  <a:srgbClr val="000000"/>
                </a:solidFill>
                <a:latin typeface="Consolas" panose="020B0609020204030204" pitchFamily="49" charset="0"/>
              </a:rPr>
              <a:t>double</a:t>
            </a:r>
            <a:r>
              <a:rPr lang="en-US" altLang="en-US" sz="3200" dirty="0">
                <a:solidFill>
                  <a:srgbClr val="000000"/>
                </a:solidFill>
              </a:rPr>
              <a:t> and the elements are ordered in </a:t>
            </a:r>
            <a:r>
              <a:rPr lang="en-US" altLang="en-US" sz="3200" i="1" dirty="0">
                <a:solidFill>
                  <a:srgbClr val="000000"/>
                </a:solidFill>
              </a:rPr>
              <a:t>ascending order</a:t>
            </a:r>
            <a:r>
              <a:rPr lang="en-US" altLang="en-US" sz="3200" dirty="0">
                <a:solidFill>
                  <a:srgbClr val="000000"/>
                </a:solidFill>
              </a:rPr>
              <a:t>.</a:t>
            </a:r>
          </a:p>
          <a:p>
            <a:pPr eaLnBrk="1" hangingPunct="1"/>
            <a:r>
              <a:rPr lang="en-US" altLang="en-US" sz="3200" dirty="0">
                <a:solidFill>
                  <a:srgbClr val="000000"/>
                </a:solidFill>
              </a:rPr>
              <a:t>Line 10 uses function </a:t>
            </a:r>
            <a:r>
              <a:rPr lang="en-US" altLang="en-US" sz="3200" dirty="0">
                <a:solidFill>
                  <a:srgbClr val="000000"/>
                </a:solidFill>
                <a:latin typeface="Consolas" panose="020B0609020204030204" pitchFamily="49" charset="0"/>
              </a:rPr>
              <a:t>count</a:t>
            </a:r>
            <a:r>
              <a:rPr lang="en-US" altLang="en-US" sz="3200" dirty="0">
                <a:solidFill>
                  <a:srgbClr val="000000"/>
                </a:solidFill>
              </a:rPr>
              <a:t> to determine the number of key-value pairs with a key of </a:t>
            </a:r>
            <a:r>
              <a:rPr lang="en-US" altLang="en-US" sz="3200" dirty="0">
                <a:solidFill>
                  <a:srgbClr val="000000"/>
                </a:solidFill>
                <a:latin typeface="Consolas" panose="020B0609020204030204" pitchFamily="49" charset="0"/>
              </a:rPr>
              <a:t>15</a:t>
            </a:r>
            <a:r>
              <a:rPr lang="en-US" altLang="en-US" sz="3200" dirty="0">
                <a:solidFill>
                  <a:srgbClr val="000000"/>
                </a:solidFill>
              </a:rPr>
              <a:t> (none yet, since the container is currently empty).</a:t>
            </a:r>
          </a:p>
        </p:txBody>
      </p:sp>
      <p:sp>
        <p:nvSpPr>
          <p:cNvPr id="18227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7220125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59D9B3"/>
                </a:solidFill>
                <a:latin typeface="Arial"/>
              </a:rPr>
              <a:t>15.6.3 </a:t>
            </a:r>
            <a:r>
              <a:rPr lang="en-US" dirty="0">
                <a:solidFill>
                  <a:srgbClr val="33B38C"/>
                </a:solidFill>
                <a:latin typeface="Consolas" panose="020B0609020204030204" pitchFamily="49" charset="0"/>
              </a:rPr>
              <a:t>multimap</a:t>
            </a:r>
            <a:r>
              <a:rPr lang="en-US" dirty="0">
                <a:solidFill>
                  <a:srgbClr val="33B38C"/>
                </a:solidFill>
                <a:latin typeface="Arial" panose="020B0604020202020204" pitchFamily="34" charset="0"/>
              </a:rPr>
              <a:t> Associative Container (Cont.)</a:t>
            </a:r>
          </a:p>
        </p:txBody>
      </p:sp>
      <p:sp>
        <p:nvSpPr>
          <p:cNvPr id="177155" name="Text Placeholder 2"/>
          <p:cNvSpPr>
            <a:spLocks noGrp="1"/>
          </p:cNvSpPr>
          <p:nvPr>
            <p:ph type="body" idx="1"/>
          </p:nvPr>
        </p:nvSpPr>
        <p:spPr/>
        <p:txBody>
          <a:bodyPr/>
          <a:lstStyle/>
          <a:p>
            <a:pPr eaLnBrk="1" hangingPunct="1"/>
            <a:r>
              <a:rPr lang="en-US" altLang="en-US" sz="2800" dirty="0">
                <a:solidFill>
                  <a:srgbClr val="000000"/>
                </a:solidFill>
              </a:rPr>
              <a:t>Line 14 uses function </a:t>
            </a:r>
            <a:r>
              <a:rPr lang="en-US" altLang="en-US" sz="2800" dirty="0">
                <a:solidFill>
                  <a:srgbClr val="000000"/>
                </a:solidFill>
                <a:latin typeface="Consolas" panose="020B0609020204030204" pitchFamily="49" charset="0"/>
              </a:rPr>
              <a:t>insert</a:t>
            </a:r>
            <a:r>
              <a:rPr lang="en-US" altLang="en-US" sz="2800" dirty="0">
                <a:solidFill>
                  <a:srgbClr val="000000"/>
                </a:solidFill>
              </a:rPr>
              <a:t> to add a new key-value pair to the </a:t>
            </a:r>
            <a:r>
              <a:rPr lang="en-US" altLang="en-US" sz="2800" dirty="0" err="1">
                <a:solidFill>
                  <a:srgbClr val="000000"/>
                </a:solidFill>
                <a:latin typeface="Consolas" panose="020B0609020204030204" pitchFamily="49" charset="0"/>
              </a:rPr>
              <a:t>multimap</a:t>
            </a:r>
            <a:r>
              <a:rPr lang="en-US" altLang="en-US" sz="2800" dirty="0">
                <a:solidFill>
                  <a:srgbClr val="000000"/>
                </a:solidFill>
              </a:rPr>
              <a:t>.</a:t>
            </a:r>
          </a:p>
          <a:p>
            <a:pPr eaLnBrk="1" hangingPunct="1"/>
            <a:r>
              <a:rPr lang="en-US" altLang="en-US" sz="2800" dirty="0" err="1">
                <a:solidFill>
                  <a:srgbClr val="000000"/>
                </a:solidFill>
                <a:latin typeface="Consolas" panose="020B0609020204030204" pitchFamily="49" charset="0"/>
              </a:rPr>
              <a:t>make_pair</a:t>
            </a:r>
            <a:r>
              <a:rPr lang="en-US" altLang="en-US" sz="2800" dirty="0">
                <a:solidFill>
                  <a:srgbClr val="000000"/>
                </a:solidFill>
                <a:latin typeface="Consolas" panose="020B0609020204030204" pitchFamily="49" charset="0"/>
              </a:rPr>
              <a:t> </a:t>
            </a:r>
            <a:r>
              <a:rPr lang="en-US" altLang="en-US" sz="2800" dirty="0">
                <a:solidFill>
                  <a:srgbClr val="000000"/>
                </a:solidFill>
              </a:rPr>
              <a:t>creates a key-value </a:t>
            </a:r>
            <a:r>
              <a:rPr lang="en-US" altLang="en-US" sz="2800" dirty="0">
                <a:solidFill>
                  <a:srgbClr val="000000"/>
                </a:solidFill>
                <a:latin typeface="Consolas" panose="020B0609020204030204" pitchFamily="49" charset="0"/>
              </a:rPr>
              <a:t>pair</a:t>
            </a:r>
            <a:r>
              <a:rPr lang="en-US" altLang="en-US" sz="2800" dirty="0">
                <a:solidFill>
                  <a:srgbClr val="000000"/>
                </a:solidFill>
              </a:rPr>
              <a:t> object in which </a:t>
            </a:r>
            <a:r>
              <a:rPr lang="en-US" altLang="en-US" sz="2800" dirty="0">
                <a:solidFill>
                  <a:srgbClr val="000000"/>
                </a:solidFill>
                <a:latin typeface="Consolas" panose="020B0609020204030204" pitchFamily="49" charset="0"/>
              </a:rPr>
              <a:t>first</a:t>
            </a:r>
            <a:r>
              <a:rPr lang="en-US" altLang="en-US" sz="2800" dirty="0">
                <a:solidFill>
                  <a:srgbClr val="000000"/>
                </a:solidFill>
              </a:rPr>
              <a:t> is the key (</a:t>
            </a:r>
            <a:r>
              <a:rPr lang="en-US" altLang="en-US" sz="2800" dirty="0">
                <a:solidFill>
                  <a:srgbClr val="000000"/>
                </a:solidFill>
                <a:latin typeface="Consolas" panose="020B0609020204030204" pitchFamily="49" charset="0"/>
              </a:rPr>
              <a:t>15</a:t>
            </a:r>
            <a:r>
              <a:rPr lang="en-US" altLang="en-US" sz="2800" dirty="0">
                <a:solidFill>
                  <a:srgbClr val="000000"/>
                </a:solidFill>
              </a:rPr>
              <a:t>) of type </a:t>
            </a:r>
            <a:r>
              <a:rPr lang="en-US" altLang="en-US" sz="2800" dirty="0" err="1">
                <a:solidFill>
                  <a:srgbClr val="000000"/>
                </a:solidFill>
                <a:latin typeface="Consolas" panose="020B0609020204030204" pitchFamily="49" charset="0"/>
              </a:rPr>
              <a:t>int</a:t>
            </a:r>
            <a:r>
              <a:rPr lang="en-US" altLang="en-US" sz="2800" dirty="0">
                <a:solidFill>
                  <a:srgbClr val="000000"/>
                </a:solidFill>
              </a:rPr>
              <a:t> and </a:t>
            </a:r>
            <a:r>
              <a:rPr lang="en-US" altLang="en-US" sz="2800" dirty="0">
                <a:solidFill>
                  <a:srgbClr val="000000"/>
                </a:solidFill>
                <a:latin typeface="Consolas" panose="020B0609020204030204" pitchFamily="49" charset="0"/>
              </a:rPr>
              <a:t>second</a:t>
            </a:r>
            <a:r>
              <a:rPr lang="en-US" altLang="en-US" sz="2800" dirty="0">
                <a:solidFill>
                  <a:srgbClr val="000000"/>
                </a:solidFill>
              </a:rPr>
              <a:t> is the value (</a:t>
            </a:r>
            <a:r>
              <a:rPr lang="en-US" altLang="en-US" sz="2800" dirty="0">
                <a:solidFill>
                  <a:srgbClr val="000000"/>
                </a:solidFill>
                <a:latin typeface="Consolas" panose="020B0609020204030204" pitchFamily="49" charset="0"/>
              </a:rPr>
              <a:t>2.7</a:t>
            </a:r>
            <a:r>
              <a:rPr lang="en-US" altLang="en-US" sz="2800" dirty="0">
                <a:solidFill>
                  <a:srgbClr val="000000"/>
                </a:solidFill>
              </a:rPr>
              <a:t>) of type </a:t>
            </a:r>
            <a:r>
              <a:rPr lang="en-US" altLang="en-US" sz="2800" dirty="0">
                <a:solidFill>
                  <a:srgbClr val="000000"/>
                </a:solidFill>
                <a:latin typeface="Consolas" panose="020B0609020204030204" pitchFamily="49" charset="0"/>
              </a:rPr>
              <a:t>double</a:t>
            </a:r>
            <a:r>
              <a:rPr lang="en-US" altLang="en-US" sz="2800" dirty="0">
                <a:solidFill>
                  <a:srgbClr val="000000"/>
                </a:solidFill>
              </a:rPr>
              <a:t>.</a:t>
            </a:r>
          </a:p>
          <a:p>
            <a:pPr eaLnBrk="1" hangingPunct="1"/>
            <a:r>
              <a:rPr lang="en-US" altLang="en-US" sz="2800" dirty="0">
                <a:solidFill>
                  <a:srgbClr val="000000"/>
                </a:solidFill>
              </a:rPr>
              <a:t>Function </a:t>
            </a:r>
            <a:r>
              <a:rPr lang="en-US" altLang="en-US" sz="2800" dirty="0" err="1">
                <a:solidFill>
                  <a:srgbClr val="000000"/>
                </a:solidFill>
                <a:latin typeface="Consolas" panose="020B0609020204030204" pitchFamily="49" charset="0"/>
              </a:rPr>
              <a:t>make_pair</a:t>
            </a:r>
            <a:r>
              <a:rPr lang="en-US" altLang="en-US" sz="2800" dirty="0">
                <a:solidFill>
                  <a:srgbClr val="000000"/>
                </a:solidFill>
              </a:rPr>
              <a:t> automatically uses the types that you specified for the keys and values in the </a:t>
            </a:r>
            <a:r>
              <a:rPr lang="en-US" altLang="en-US" sz="2800" dirty="0" err="1">
                <a:solidFill>
                  <a:srgbClr val="000000"/>
                </a:solidFill>
                <a:latin typeface="Consolas" panose="020B0609020204030204" pitchFamily="49" charset="0"/>
              </a:rPr>
              <a:t>multimap</a:t>
            </a:r>
            <a:r>
              <a:rPr lang="en-US" altLang="en-US" sz="2800" dirty="0" err="1">
                <a:solidFill>
                  <a:srgbClr val="000000"/>
                </a:solidFill>
              </a:rPr>
              <a:t>’s</a:t>
            </a:r>
            <a:r>
              <a:rPr lang="en-US" altLang="en-US" sz="2800" dirty="0">
                <a:solidFill>
                  <a:srgbClr val="000000"/>
                </a:solidFill>
              </a:rPr>
              <a:t> declaration (line 8). </a:t>
            </a:r>
          </a:p>
          <a:p>
            <a:pPr eaLnBrk="1" hangingPunct="1"/>
            <a:r>
              <a:rPr lang="en-US" altLang="en-US" sz="2800" dirty="0">
                <a:solidFill>
                  <a:srgbClr val="000000"/>
                </a:solidFill>
              </a:rPr>
              <a:t>Line 15 inserts another </a:t>
            </a:r>
            <a:r>
              <a:rPr lang="en-US" altLang="en-US" sz="2800" dirty="0">
                <a:solidFill>
                  <a:srgbClr val="000000"/>
                </a:solidFill>
                <a:latin typeface="Consolas" panose="020B0609020204030204" pitchFamily="49" charset="0"/>
              </a:rPr>
              <a:t>pair</a:t>
            </a:r>
            <a:r>
              <a:rPr lang="en-US" altLang="en-US" sz="2800" dirty="0">
                <a:solidFill>
                  <a:srgbClr val="000000"/>
                </a:solidFill>
              </a:rPr>
              <a:t> object with the key </a:t>
            </a:r>
            <a:r>
              <a:rPr lang="en-US" altLang="en-US" sz="2800" dirty="0">
                <a:solidFill>
                  <a:srgbClr val="000000"/>
                </a:solidFill>
                <a:latin typeface="Consolas" panose="020B0609020204030204" pitchFamily="49" charset="0"/>
              </a:rPr>
              <a:t>15</a:t>
            </a:r>
            <a:r>
              <a:rPr lang="en-US" altLang="en-US" sz="2800" dirty="0">
                <a:solidFill>
                  <a:srgbClr val="000000"/>
                </a:solidFill>
              </a:rPr>
              <a:t> and the value </a:t>
            </a:r>
            <a:r>
              <a:rPr lang="en-US" altLang="en-US" sz="2800" dirty="0">
                <a:solidFill>
                  <a:srgbClr val="000000"/>
                </a:solidFill>
                <a:latin typeface="Consolas" panose="020B0609020204030204" pitchFamily="49" charset="0"/>
              </a:rPr>
              <a:t>99.3</a:t>
            </a:r>
            <a:r>
              <a:rPr lang="en-US" altLang="en-US" sz="2800" dirty="0">
                <a:solidFill>
                  <a:srgbClr val="000000"/>
                </a:solidFill>
              </a:rPr>
              <a:t>.</a:t>
            </a:r>
          </a:p>
        </p:txBody>
      </p:sp>
      <p:sp>
        <p:nvSpPr>
          <p:cNvPr id="18330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60917382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59D9B3"/>
                </a:solidFill>
                <a:latin typeface="Arial"/>
              </a:rPr>
              <a:t>15.6.3 </a:t>
            </a:r>
            <a:r>
              <a:rPr lang="en-US" dirty="0">
                <a:solidFill>
                  <a:srgbClr val="33B38C"/>
                </a:solidFill>
                <a:latin typeface="Consolas" panose="020B0609020204030204" pitchFamily="49" charset="0"/>
              </a:rPr>
              <a:t>multimap</a:t>
            </a:r>
            <a:r>
              <a:rPr lang="en-US" dirty="0">
                <a:solidFill>
                  <a:srgbClr val="33B38C"/>
                </a:solidFill>
                <a:latin typeface="Arial" panose="020B0604020202020204" pitchFamily="34" charset="0"/>
              </a:rPr>
              <a:t> Associative Container (Cont.)</a:t>
            </a:r>
          </a:p>
        </p:txBody>
      </p:sp>
      <p:sp>
        <p:nvSpPr>
          <p:cNvPr id="178179" name="Text Placeholder 2"/>
          <p:cNvSpPr>
            <a:spLocks noGrp="1"/>
          </p:cNvSpPr>
          <p:nvPr>
            <p:ph type="body" idx="1"/>
          </p:nvPr>
        </p:nvSpPr>
        <p:spPr/>
        <p:txBody>
          <a:bodyPr/>
          <a:lstStyle/>
          <a:p>
            <a:pPr eaLnBrk="1" hangingPunct="1">
              <a:lnSpc>
                <a:spcPct val="90000"/>
              </a:lnSpc>
            </a:pPr>
            <a:r>
              <a:rPr lang="en-US" altLang="en-US" sz="3200" dirty="0">
                <a:solidFill>
                  <a:srgbClr val="000000"/>
                </a:solidFill>
              </a:rPr>
              <a:t>Then lines 17-18 output the number of pairs with key </a:t>
            </a:r>
            <a:r>
              <a:rPr lang="en-US" altLang="en-US" sz="3200" dirty="0">
                <a:solidFill>
                  <a:srgbClr val="000000"/>
                </a:solidFill>
                <a:latin typeface="Consolas" panose="020B0609020204030204" pitchFamily="49" charset="0"/>
              </a:rPr>
              <a:t>15</a:t>
            </a:r>
            <a:r>
              <a:rPr lang="en-US" altLang="en-US" sz="3200" dirty="0">
                <a:solidFill>
                  <a:srgbClr val="000000"/>
                </a:solidFill>
              </a:rPr>
              <a:t>. </a:t>
            </a:r>
          </a:p>
          <a:p>
            <a:pPr eaLnBrk="1" hangingPunct="1">
              <a:lnSpc>
                <a:spcPct val="90000"/>
              </a:lnSpc>
            </a:pPr>
            <a:r>
              <a:rPr lang="en-US" altLang="en-US" sz="3200" dirty="0">
                <a:solidFill>
                  <a:srgbClr val="000000"/>
                </a:solidFill>
              </a:rPr>
              <a:t>As of C++11, you can use list initialization for </a:t>
            </a:r>
            <a:r>
              <a:rPr lang="en-US" altLang="en-US" sz="3200" dirty="0">
                <a:solidFill>
                  <a:srgbClr val="000000"/>
                </a:solidFill>
                <a:latin typeface="Consolas" panose="020B0609020204030204" pitchFamily="49" charset="0"/>
              </a:rPr>
              <a:t>pair</a:t>
            </a:r>
            <a:r>
              <a:rPr lang="en-US" altLang="en-US" sz="3200" dirty="0">
                <a:solidFill>
                  <a:srgbClr val="000000"/>
                </a:solidFill>
              </a:rPr>
              <a:t> objects, so line 15 can be simplified as</a:t>
            </a:r>
          </a:p>
          <a:p>
            <a:pPr marL="603250" lvl="2" indent="0">
              <a:lnSpc>
                <a:spcPct val="90000"/>
              </a:lnSpc>
              <a:buNone/>
            </a:pPr>
            <a:r>
              <a:rPr lang="en-US" altLang="en-US" sz="2800" dirty="0" err="1">
                <a:solidFill>
                  <a:srgbClr val="000000"/>
                </a:solidFill>
                <a:latin typeface="Consolas" panose="020B0609020204030204" pitchFamily="49" charset="0"/>
              </a:rPr>
              <a:t>pairs.insert</a:t>
            </a:r>
            <a:r>
              <a:rPr lang="en-US" altLang="en-US" sz="2800" dirty="0">
                <a:solidFill>
                  <a:srgbClr val="000000"/>
                </a:solidFill>
                <a:latin typeface="Consolas" panose="020B0609020204030204" pitchFamily="49" charset="0"/>
              </a:rPr>
              <a:t>({</a:t>
            </a:r>
            <a:r>
              <a:rPr lang="en-US" altLang="en-US" sz="2800" dirty="0">
                <a:solidFill>
                  <a:srgbClr val="00B0F0"/>
                </a:solidFill>
                <a:latin typeface="Consolas" panose="020B0609020204030204" pitchFamily="49" charset="0"/>
              </a:rPr>
              <a:t>15</a:t>
            </a:r>
            <a:r>
              <a:rPr lang="en-US" altLang="en-US" sz="2800" dirty="0">
                <a:solidFill>
                  <a:srgbClr val="000000"/>
                </a:solidFill>
                <a:latin typeface="Consolas" panose="020B0609020204030204" pitchFamily="49" charset="0"/>
              </a:rPr>
              <a:t>, </a:t>
            </a:r>
            <a:r>
              <a:rPr lang="en-US" altLang="en-US" sz="2800" dirty="0">
                <a:solidFill>
                  <a:srgbClr val="00B0F0"/>
                </a:solidFill>
                <a:latin typeface="Consolas" panose="020B0609020204030204" pitchFamily="49" charset="0"/>
              </a:rPr>
              <a:t>2.7</a:t>
            </a:r>
            <a:r>
              <a:rPr lang="en-US" altLang="en-US" sz="2800" dirty="0">
                <a:solidFill>
                  <a:srgbClr val="000000"/>
                </a:solidFill>
                <a:latin typeface="Consolas" panose="020B0609020204030204" pitchFamily="49" charset="0"/>
              </a:rPr>
              <a:t>}); </a:t>
            </a:r>
          </a:p>
          <a:p>
            <a:pPr eaLnBrk="1" hangingPunct="1">
              <a:lnSpc>
                <a:spcPct val="90000"/>
              </a:lnSpc>
            </a:pPr>
            <a:r>
              <a:rPr lang="en-US" altLang="en-US" sz="3200" dirty="0">
                <a:solidFill>
                  <a:srgbClr val="000000"/>
                </a:solidFill>
              </a:rPr>
              <a:t>Similarly, C++11 list initialization can initialize an object being returned from a function. </a:t>
            </a:r>
          </a:p>
          <a:p>
            <a:pPr eaLnBrk="1" hangingPunct="1">
              <a:lnSpc>
                <a:spcPct val="90000"/>
              </a:lnSpc>
            </a:pPr>
            <a:r>
              <a:rPr lang="en-US" altLang="en-US" sz="3200" dirty="0">
                <a:solidFill>
                  <a:srgbClr val="000000"/>
                </a:solidFill>
              </a:rPr>
              <a:t>For example, if a function returns a </a:t>
            </a:r>
            <a:r>
              <a:rPr lang="en-US" altLang="en-US" sz="3200" dirty="0">
                <a:solidFill>
                  <a:srgbClr val="000000"/>
                </a:solidFill>
                <a:latin typeface="Consolas" panose="020B0609020204030204" pitchFamily="49" charset="0"/>
              </a:rPr>
              <a:t>pair</a:t>
            </a:r>
            <a:r>
              <a:rPr lang="en-US" altLang="en-US" sz="3200" dirty="0">
                <a:solidFill>
                  <a:srgbClr val="000000"/>
                </a:solidFill>
              </a:rPr>
              <a:t> containing an </a:t>
            </a:r>
            <a:r>
              <a:rPr lang="en-US" altLang="en-US" sz="3200" dirty="0" err="1">
                <a:solidFill>
                  <a:srgbClr val="000000"/>
                </a:solidFill>
                <a:latin typeface="Consolas" panose="020B0609020204030204" pitchFamily="49" charset="0"/>
              </a:rPr>
              <a:t>int</a:t>
            </a:r>
            <a:r>
              <a:rPr lang="en-US" altLang="en-US" sz="3200" dirty="0">
                <a:solidFill>
                  <a:srgbClr val="000000"/>
                </a:solidFill>
              </a:rPr>
              <a:t> and a </a:t>
            </a:r>
            <a:r>
              <a:rPr lang="en-US" altLang="en-US" sz="3200" dirty="0">
                <a:solidFill>
                  <a:srgbClr val="000000"/>
                </a:solidFill>
                <a:latin typeface="Consolas" panose="020B0609020204030204" pitchFamily="49" charset="0"/>
              </a:rPr>
              <a:t>double</a:t>
            </a:r>
            <a:r>
              <a:rPr lang="en-US" altLang="en-US" sz="3200" dirty="0">
                <a:solidFill>
                  <a:srgbClr val="000000"/>
                </a:solidFill>
              </a:rPr>
              <a:t>, you could write:</a:t>
            </a:r>
          </a:p>
          <a:p>
            <a:pPr marL="603250" lvl="2" indent="0">
              <a:lnSpc>
                <a:spcPct val="90000"/>
              </a:lnSpc>
              <a:buNone/>
            </a:pPr>
            <a:r>
              <a:rPr lang="en-US" altLang="en-US" sz="2800" dirty="0">
                <a:solidFill>
                  <a:srgbClr val="0000FF"/>
                </a:solidFill>
                <a:latin typeface="Consolas" panose="020B0609020204030204" pitchFamily="49" charset="0"/>
              </a:rPr>
              <a:t>return </a:t>
            </a:r>
            <a:r>
              <a:rPr lang="en-US" altLang="en-US" sz="2800" dirty="0">
                <a:solidFill>
                  <a:srgbClr val="000000"/>
                </a:solidFill>
                <a:latin typeface="Consolas" panose="020B0609020204030204" pitchFamily="49" charset="0"/>
              </a:rPr>
              <a:t>{</a:t>
            </a:r>
            <a:r>
              <a:rPr lang="en-US" altLang="en-US" sz="2800" dirty="0">
                <a:solidFill>
                  <a:srgbClr val="00B0F0"/>
                </a:solidFill>
                <a:latin typeface="Consolas" panose="020B0609020204030204" pitchFamily="49" charset="0"/>
              </a:rPr>
              <a:t>15</a:t>
            </a:r>
            <a:r>
              <a:rPr lang="en-US" altLang="en-US" sz="2800" dirty="0">
                <a:solidFill>
                  <a:srgbClr val="000000"/>
                </a:solidFill>
                <a:latin typeface="Consolas" panose="020B0609020204030204" pitchFamily="49" charset="0"/>
              </a:rPr>
              <a:t>, </a:t>
            </a:r>
            <a:r>
              <a:rPr lang="en-US" altLang="en-US" sz="2800" dirty="0">
                <a:solidFill>
                  <a:srgbClr val="00B0F0"/>
                </a:solidFill>
                <a:latin typeface="Consolas" panose="020B0609020204030204" pitchFamily="49" charset="0"/>
              </a:rPr>
              <a:t>2.7</a:t>
            </a:r>
            <a:r>
              <a:rPr lang="en-US" altLang="en-US" sz="2800" dirty="0">
                <a:solidFill>
                  <a:srgbClr val="000000"/>
                </a:solidFill>
                <a:latin typeface="Consolas" panose="020B0609020204030204" pitchFamily="49" charset="0"/>
              </a:rPr>
              <a:t>}; </a:t>
            </a:r>
          </a:p>
          <a:p>
            <a:pPr eaLnBrk="1" hangingPunct="1">
              <a:lnSpc>
                <a:spcPct val="90000"/>
              </a:lnSpc>
            </a:pPr>
            <a:endParaRPr lang="en-US" altLang="en-US" sz="3200" dirty="0">
              <a:solidFill>
                <a:srgbClr val="000000"/>
              </a:solidFill>
              <a:latin typeface="Cambria" panose="02040503050406030204" pitchFamily="18" charset="0"/>
            </a:endParaRPr>
          </a:p>
          <a:p>
            <a:pPr eaLnBrk="1" hangingPunct="1">
              <a:lnSpc>
                <a:spcPct val="90000"/>
              </a:lnSpc>
            </a:pPr>
            <a:endParaRPr lang="en-US" altLang="en-US" sz="3200" dirty="0">
              <a:solidFill>
                <a:srgbClr val="000000"/>
              </a:solidFill>
              <a:latin typeface="Cambria" panose="02040503050406030204" pitchFamily="18" charset="0"/>
            </a:endParaRPr>
          </a:p>
        </p:txBody>
      </p:sp>
      <p:sp>
        <p:nvSpPr>
          <p:cNvPr id="18432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8302630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59D9B3"/>
                </a:solidFill>
                <a:latin typeface="Arial"/>
              </a:rPr>
              <a:t>15.6.3 </a:t>
            </a:r>
            <a:r>
              <a:rPr lang="en-US" dirty="0">
                <a:solidFill>
                  <a:srgbClr val="33B38C"/>
                </a:solidFill>
                <a:latin typeface="Consolas" panose="020B0609020204030204" pitchFamily="49" charset="0"/>
              </a:rPr>
              <a:t>multimap</a:t>
            </a:r>
            <a:r>
              <a:rPr lang="en-US" dirty="0">
                <a:solidFill>
                  <a:srgbClr val="33B38C"/>
                </a:solidFill>
                <a:latin typeface="Arial" panose="020B0604020202020204" pitchFamily="34" charset="0"/>
              </a:rPr>
              <a:t> Associative Container (Cont.)</a:t>
            </a:r>
          </a:p>
        </p:txBody>
      </p:sp>
      <p:sp>
        <p:nvSpPr>
          <p:cNvPr id="179203" name="Text Placeholder 2"/>
          <p:cNvSpPr>
            <a:spLocks noGrp="1"/>
          </p:cNvSpPr>
          <p:nvPr>
            <p:ph type="body" idx="1"/>
          </p:nvPr>
        </p:nvSpPr>
        <p:spPr/>
        <p:txBody>
          <a:bodyPr/>
          <a:lstStyle/>
          <a:p>
            <a:pPr eaLnBrk="1" hangingPunct="1">
              <a:lnSpc>
                <a:spcPct val="90000"/>
              </a:lnSpc>
            </a:pPr>
            <a:r>
              <a:rPr lang="en-US" altLang="en-US" sz="3200" dirty="0">
                <a:solidFill>
                  <a:srgbClr val="000000"/>
                </a:solidFill>
              </a:rPr>
              <a:t>Lines 21-25 insert five additional </a:t>
            </a:r>
            <a:r>
              <a:rPr lang="en-US" altLang="en-US" sz="3200" dirty="0">
                <a:solidFill>
                  <a:srgbClr val="000000"/>
                </a:solidFill>
                <a:latin typeface="Consolas" panose="020B0609020204030204" pitchFamily="49" charset="0"/>
              </a:rPr>
              <a:t>pair</a:t>
            </a:r>
            <a:r>
              <a:rPr lang="en-US" altLang="en-US" sz="3200" dirty="0">
                <a:solidFill>
                  <a:srgbClr val="000000"/>
                </a:solidFill>
              </a:rPr>
              <a:t>s into the </a:t>
            </a:r>
            <a:r>
              <a:rPr lang="en-US" altLang="en-US" sz="3200" dirty="0" err="1">
                <a:solidFill>
                  <a:srgbClr val="000000"/>
                </a:solidFill>
                <a:latin typeface="Consolas" panose="020B0609020204030204" pitchFamily="49" charset="0"/>
              </a:rPr>
              <a:t>multimap</a:t>
            </a:r>
            <a:r>
              <a:rPr lang="en-US" altLang="en-US" sz="3200" dirty="0">
                <a:solidFill>
                  <a:srgbClr val="000000"/>
                </a:solidFill>
              </a:rPr>
              <a:t>.</a:t>
            </a:r>
          </a:p>
          <a:p>
            <a:pPr eaLnBrk="1" hangingPunct="1">
              <a:lnSpc>
                <a:spcPct val="90000"/>
              </a:lnSpc>
            </a:pPr>
            <a:r>
              <a:rPr lang="en-US" altLang="en-US" sz="3200" dirty="0">
                <a:solidFill>
                  <a:srgbClr val="000000"/>
                </a:solidFill>
              </a:rPr>
              <a:t>The range-based </a:t>
            </a:r>
            <a:r>
              <a:rPr lang="en-US" altLang="en-US" sz="3200" dirty="0">
                <a:solidFill>
                  <a:srgbClr val="000000"/>
                </a:solidFill>
                <a:latin typeface="Consolas" panose="020B0609020204030204" pitchFamily="49" charset="0"/>
              </a:rPr>
              <a:t>for</a:t>
            </a:r>
            <a:r>
              <a:rPr lang="en-US" altLang="en-US" sz="3200" dirty="0">
                <a:solidFill>
                  <a:srgbClr val="000000"/>
                </a:solidFill>
              </a:rPr>
              <a:t> statement in lines 30–32 outputs the contents of the </a:t>
            </a:r>
            <a:r>
              <a:rPr lang="en-US" altLang="en-US" sz="3200" dirty="0" err="1">
                <a:solidFill>
                  <a:srgbClr val="000000"/>
                </a:solidFill>
                <a:latin typeface="Consolas" panose="020B0609020204030204" pitchFamily="49" charset="0"/>
              </a:rPr>
              <a:t>multimap</a:t>
            </a:r>
            <a:r>
              <a:rPr lang="en-US" altLang="en-US" sz="3200" dirty="0">
                <a:solidFill>
                  <a:srgbClr val="000000"/>
                </a:solidFill>
              </a:rPr>
              <a:t>, including both keys and values.</a:t>
            </a:r>
          </a:p>
          <a:p>
            <a:pPr eaLnBrk="1" hangingPunct="1">
              <a:lnSpc>
                <a:spcPct val="90000"/>
              </a:lnSpc>
            </a:pPr>
            <a:r>
              <a:rPr lang="en-US" altLang="en-US" sz="3200" dirty="0">
                <a:solidFill>
                  <a:srgbClr val="000000"/>
                </a:solidFill>
              </a:rPr>
              <a:t>We infer the type of the loop’s control variable (a </a:t>
            </a:r>
            <a:r>
              <a:rPr lang="en-US" altLang="en-US" sz="3200" dirty="0">
                <a:solidFill>
                  <a:srgbClr val="000000"/>
                </a:solidFill>
                <a:latin typeface="Consolas" panose="020B0609020204030204" pitchFamily="49" charset="0"/>
              </a:rPr>
              <a:t>pair</a:t>
            </a:r>
            <a:r>
              <a:rPr lang="en-US" altLang="en-US" sz="3200" dirty="0">
                <a:solidFill>
                  <a:srgbClr val="000000"/>
                </a:solidFill>
              </a:rPr>
              <a:t> containing an </a:t>
            </a:r>
            <a:r>
              <a:rPr lang="en-US" altLang="en-US" sz="3200" dirty="0" err="1">
                <a:solidFill>
                  <a:srgbClr val="000000"/>
                </a:solidFill>
                <a:latin typeface="Consolas" panose="020B0609020204030204" pitchFamily="49" charset="0"/>
              </a:rPr>
              <a:t>int</a:t>
            </a:r>
            <a:r>
              <a:rPr lang="en-US" altLang="en-US" sz="3200" dirty="0">
                <a:solidFill>
                  <a:srgbClr val="000000"/>
                </a:solidFill>
              </a:rPr>
              <a:t> key and a </a:t>
            </a:r>
            <a:r>
              <a:rPr lang="en-US" altLang="en-US" sz="3200" dirty="0">
                <a:solidFill>
                  <a:srgbClr val="000000"/>
                </a:solidFill>
                <a:latin typeface="Consolas" panose="020B0609020204030204" pitchFamily="49" charset="0"/>
              </a:rPr>
              <a:t>double</a:t>
            </a:r>
            <a:r>
              <a:rPr lang="en-US" altLang="en-US" sz="3200" dirty="0">
                <a:solidFill>
                  <a:srgbClr val="000000"/>
                </a:solidFill>
              </a:rPr>
              <a:t> value) with keyword </a:t>
            </a:r>
            <a:r>
              <a:rPr lang="en-US" altLang="en-US" sz="3200" dirty="0">
                <a:solidFill>
                  <a:srgbClr val="000000"/>
                </a:solidFill>
                <a:latin typeface="Consolas" panose="020B0609020204030204" pitchFamily="49" charset="0"/>
              </a:rPr>
              <a:t>auto</a:t>
            </a:r>
            <a:r>
              <a:rPr lang="en-US" altLang="en-US" sz="3200" dirty="0">
                <a:solidFill>
                  <a:srgbClr val="000000"/>
                </a:solidFill>
              </a:rPr>
              <a:t>. </a:t>
            </a:r>
          </a:p>
          <a:p>
            <a:pPr eaLnBrk="1" hangingPunct="1">
              <a:lnSpc>
                <a:spcPct val="90000"/>
              </a:lnSpc>
            </a:pPr>
            <a:r>
              <a:rPr lang="en-US" altLang="en-US" sz="3200" dirty="0">
                <a:solidFill>
                  <a:srgbClr val="000000"/>
                </a:solidFill>
              </a:rPr>
              <a:t>Line 31accesses the members of the current </a:t>
            </a:r>
            <a:r>
              <a:rPr lang="en-US" altLang="en-US" sz="3200" dirty="0">
                <a:solidFill>
                  <a:srgbClr val="000000"/>
                </a:solidFill>
                <a:latin typeface="Consolas" panose="020B0609020204030204" pitchFamily="49" charset="0"/>
              </a:rPr>
              <a:t>pair</a:t>
            </a:r>
            <a:r>
              <a:rPr lang="en-US" altLang="en-US" sz="3200" dirty="0">
                <a:solidFill>
                  <a:srgbClr val="000000"/>
                </a:solidFill>
              </a:rPr>
              <a:t> in each element of the </a:t>
            </a:r>
            <a:r>
              <a:rPr lang="en-US" altLang="en-US" sz="3200" dirty="0" err="1">
                <a:solidFill>
                  <a:srgbClr val="000000"/>
                </a:solidFill>
                <a:latin typeface="Consolas" panose="020B0609020204030204" pitchFamily="49" charset="0"/>
              </a:rPr>
              <a:t>multimap</a:t>
            </a:r>
            <a:r>
              <a:rPr lang="en-US" altLang="en-US" sz="3200" dirty="0">
                <a:solidFill>
                  <a:srgbClr val="000000"/>
                </a:solidFill>
              </a:rPr>
              <a:t>.</a:t>
            </a:r>
          </a:p>
          <a:p>
            <a:pPr eaLnBrk="1" hangingPunct="1">
              <a:lnSpc>
                <a:spcPct val="90000"/>
              </a:lnSpc>
            </a:pPr>
            <a:r>
              <a:rPr lang="en-US" altLang="en-US" sz="3200" dirty="0">
                <a:solidFill>
                  <a:srgbClr val="000000"/>
                </a:solidFill>
              </a:rPr>
              <a:t>Notice in the output that the keys appear in </a:t>
            </a:r>
            <a:r>
              <a:rPr lang="en-US" altLang="en-US" sz="3200" i="1" dirty="0">
                <a:solidFill>
                  <a:srgbClr val="000000"/>
                </a:solidFill>
              </a:rPr>
              <a:t>ascending order</a:t>
            </a:r>
            <a:r>
              <a:rPr lang="en-US" altLang="en-US" sz="3200" dirty="0">
                <a:solidFill>
                  <a:srgbClr val="000000"/>
                </a:solidFill>
              </a:rPr>
              <a:t>.</a:t>
            </a:r>
          </a:p>
          <a:p>
            <a:pPr eaLnBrk="1" hangingPunct="1">
              <a:lnSpc>
                <a:spcPct val="90000"/>
              </a:lnSpc>
            </a:pPr>
            <a:endParaRPr lang="en-US" altLang="en-US" sz="3200" dirty="0">
              <a:solidFill>
                <a:srgbClr val="000000"/>
              </a:solidFill>
            </a:endParaRPr>
          </a:p>
        </p:txBody>
      </p:sp>
      <p:sp>
        <p:nvSpPr>
          <p:cNvPr id="18432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61338233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59D9B3"/>
                </a:solidFill>
                <a:latin typeface="Arial"/>
              </a:rPr>
              <a:t>15.6.3 </a:t>
            </a:r>
            <a:r>
              <a:rPr lang="en-US" dirty="0">
                <a:solidFill>
                  <a:srgbClr val="33B38C"/>
                </a:solidFill>
                <a:latin typeface="Consolas" panose="020B0609020204030204" pitchFamily="49" charset="0"/>
              </a:rPr>
              <a:t>multimap</a:t>
            </a:r>
            <a:r>
              <a:rPr lang="en-US" dirty="0">
                <a:solidFill>
                  <a:srgbClr val="33B38C"/>
                </a:solidFill>
                <a:latin typeface="Arial" panose="020B0604020202020204" pitchFamily="34" charset="0"/>
              </a:rPr>
              <a:t> Associative Container (Cont.)</a:t>
            </a:r>
          </a:p>
        </p:txBody>
      </p:sp>
      <p:sp>
        <p:nvSpPr>
          <p:cNvPr id="180227" name="Text Placeholder 2"/>
          <p:cNvSpPr>
            <a:spLocks noGrp="1"/>
          </p:cNvSpPr>
          <p:nvPr>
            <p:ph type="body" idx="1"/>
          </p:nvPr>
        </p:nvSpPr>
        <p:spPr/>
        <p:txBody>
          <a:bodyPr/>
          <a:lstStyle/>
          <a:p>
            <a:pPr eaLnBrk="1" hangingPunct="1">
              <a:lnSpc>
                <a:spcPct val="90000"/>
              </a:lnSpc>
            </a:pPr>
            <a:r>
              <a:rPr lang="en-US" altLang="en-US" sz="3200" b="1" i="1" dirty="0">
                <a:solidFill>
                  <a:srgbClr val="000000"/>
                </a:solidFill>
              </a:rPr>
              <a:t>C++11: List Initializing a Key–Value Pair Container</a:t>
            </a:r>
          </a:p>
          <a:p>
            <a:pPr eaLnBrk="1" hangingPunct="1">
              <a:lnSpc>
                <a:spcPct val="90000"/>
              </a:lnSpc>
            </a:pPr>
            <a:r>
              <a:rPr lang="en-US" altLang="en-US" sz="3200" dirty="0">
                <a:solidFill>
                  <a:srgbClr val="000000"/>
                </a:solidFill>
              </a:rPr>
              <a:t>In this example, we used separate calls to member function insert to place key–value pairs in a </a:t>
            </a:r>
            <a:r>
              <a:rPr lang="en-US" altLang="en-US" sz="3200" dirty="0" err="1">
                <a:solidFill>
                  <a:srgbClr val="000000"/>
                </a:solidFill>
                <a:latin typeface="Consolas" panose="020B0609020204030204" pitchFamily="49" charset="0"/>
              </a:rPr>
              <a:t>multimap</a:t>
            </a:r>
            <a:r>
              <a:rPr lang="en-US" altLang="en-US" sz="3200" dirty="0">
                <a:solidFill>
                  <a:srgbClr val="000000"/>
                </a:solidFill>
              </a:rPr>
              <a:t>. </a:t>
            </a:r>
          </a:p>
          <a:p>
            <a:pPr eaLnBrk="1" hangingPunct="1">
              <a:lnSpc>
                <a:spcPct val="90000"/>
              </a:lnSpc>
            </a:pPr>
            <a:r>
              <a:rPr lang="en-US" altLang="en-US" sz="3200" dirty="0">
                <a:solidFill>
                  <a:srgbClr val="000000"/>
                </a:solidFill>
              </a:rPr>
              <a:t>If you know the key–value pairs in advance, you can use list initialization when you create the </a:t>
            </a:r>
            <a:r>
              <a:rPr lang="en-US" altLang="en-US" sz="3200" dirty="0" err="1">
                <a:solidFill>
                  <a:srgbClr val="000000"/>
                </a:solidFill>
                <a:latin typeface="Consolas" panose="020B0609020204030204" pitchFamily="49" charset="0"/>
              </a:rPr>
              <a:t>multimap</a:t>
            </a:r>
            <a:r>
              <a:rPr lang="en-US" altLang="en-US" sz="3200" dirty="0">
                <a:solidFill>
                  <a:srgbClr val="000000"/>
                </a:solidFill>
              </a:rPr>
              <a:t>. </a:t>
            </a:r>
          </a:p>
          <a:p>
            <a:pPr eaLnBrk="1" hangingPunct="1">
              <a:lnSpc>
                <a:spcPct val="90000"/>
              </a:lnSpc>
            </a:pPr>
            <a:r>
              <a:rPr lang="en-US" altLang="en-US" sz="3200" dirty="0">
                <a:solidFill>
                  <a:srgbClr val="000000"/>
                </a:solidFill>
              </a:rPr>
              <a:t>For example, the following statement initializes a </a:t>
            </a:r>
            <a:r>
              <a:rPr lang="en-US" altLang="en-US" sz="3200" dirty="0" err="1">
                <a:solidFill>
                  <a:srgbClr val="000000"/>
                </a:solidFill>
                <a:latin typeface="Consolas" panose="020B0609020204030204" pitchFamily="49" charset="0"/>
              </a:rPr>
              <a:t>multimap</a:t>
            </a:r>
            <a:r>
              <a:rPr lang="en-US" altLang="en-US" sz="3200" dirty="0">
                <a:solidFill>
                  <a:srgbClr val="000000"/>
                </a:solidFill>
              </a:rPr>
              <a:t> with three key–value pairs that are represented by the </a:t>
            </a:r>
            <a:r>
              <a:rPr lang="en-US" altLang="en-US" sz="3200" dirty="0" err="1">
                <a:solidFill>
                  <a:srgbClr val="000000"/>
                </a:solidFill>
              </a:rPr>
              <a:t>sublists</a:t>
            </a:r>
            <a:r>
              <a:rPr lang="en-US" altLang="en-US" sz="3200" dirty="0">
                <a:solidFill>
                  <a:srgbClr val="000000"/>
                </a:solidFill>
              </a:rPr>
              <a:t> in the main </a:t>
            </a:r>
            <a:r>
              <a:rPr lang="en-US" altLang="en-US" sz="3200" dirty="0" err="1">
                <a:solidFill>
                  <a:srgbClr val="000000"/>
                </a:solidFill>
              </a:rPr>
              <a:t>intializer</a:t>
            </a:r>
            <a:r>
              <a:rPr lang="en-US" altLang="en-US" sz="3200" dirty="0">
                <a:solidFill>
                  <a:srgbClr val="000000"/>
                </a:solidFill>
              </a:rPr>
              <a:t> list: </a:t>
            </a:r>
          </a:p>
          <a:p>
            <a:pPr marL="603250" lvl="2" indent="0">
              <a:lnSpc>
                <a:spcPct val="90000"/>
              </a:lnSpc>
              <a:buNone/>
            </a:pPr>
            <a:r>
              <a:rPr lang="en-US" altLang="en-US" sz="2400" dirty="0" err="1">
                <a:solidFill>
                  <a:srgbClr val="000000"/>
                </a:solidFill>
                <a:latin typeface="Consolas" panose="020B0609020204030204" pitchFamily="49" charset="0"/>
              </a:rPr>
              <a:t>multimap</a:t>
            </a:r>
            <a:r>
              <a:rPr lang="en-US" altLang="en-US" sz="2400" dirty="0">
                <a:solidFill>
                  <a:srgbClr val="000000"/>
                </a:solidFill>
                <a:latin typeface="Consolas" panose="020B0609020204030204" pitchFamily="49" charset="0"/>
              </a:rPr>
              <a:t>&lt; </a:t>
            </a:r>
            <a:r>
              <a:rPr lang="en-US" altLang="en-US" sz="2400" dirty="0" err="1">
                <a:solidFill>
                  <a:srgbClr val="0000FF"/>
                </a:solidFill>
                <a:latin typeface="Consolas" panose="020B0609020204030204" pitchFamily="49" charset="0"/>
              </a:rPr>
              <a:t>int</a:t>
            </a:r>
            <a:r>
              <a:rPr lang="en-US" altLang="en-US" sz="2400" dirty="0">
                <a:solidFill>
                  <a:srgbClr val="000000"/>
                </a:solidFill>
                <a:latin typeface="Consolas" panose="020B0609020204030204" pitchFamily="49" charset="0"/>
              </a:rPr>
              <a:t>, </a:t>
            </a:r>
            <a:r>
              <a:rPr lang="en-US" altLang="en-US" sz="2400" dirty="0">
                <a:solidFill>
                  <a:srgbClr val="0000FF"/>
                </a:solidFill>
                <a:latin typeface="Consolas" panose="020B0609020204030204" pitchFamily="49" charset="0"/>
              </a:rPr>
              <a:t>double</a:t>
            </a:r>
            <a:r>
              <a:rPr lang="en-US" altLang="en-US" sz="2400" dirty="0">
                <a:solidFill>
                  <a:srgbClr val="000000"/>
                </a:solidFill>
                <a:latin typeface="Consolas" panose="020B0609020204030204" pitchFamily="49" charset="0"/>
              </a:rPr>
              <a:t>, less&lt; </a:t>
            </a:r>
            <a:r>
              <a:rPr lang="en-US" altLang="en-US" sz="2400" dirty="0" err="1">
                <a:solidFill>
                  <a:srgbClr val="0000FF"/>
                </a:solidFill>
                <a:latin typeface="Consolas" panose="020B0609020204030204" pitchFamily="49" charset="0"/>
              </a:rPr>
              <a:t>int</a:t>
            </a:r>
            <a:r>
              <a:rPr lang="en-US" altLang="en-US" sz="2400" dirty="0">
                <a:solidFill>
                  <a:srgbClr val="0000FF"/>
                </a:solidFill>
                <a:latin typeface="Consolas" panose="020B0609020204030204" pitchFamily="49" charset="0"/>
              </a:rPr>
              <a:t> </a:t>
            </a:r>
            <a:r>
              <a:rPr lang="en-US" altLang="en-US" sz="2400" dirty="0">
                <a:solidFill>
                  <a:srgbClr val="000000"/>
                </a:solidFill>
                <a:latin typeface="Consolas" panose="020B0609020204030204" pitchFamily="49" charset="0"/>
              </a:rPr>
              <a:t>&gt; &gt; pairs = </a:t>
            </a:r>
          </a:p>
          <a:p>
            <a:pPr marL="603250" lvl="2" indent="0">
              <a:lnSpc>
                <a:spcPct val="90000"/>
              </a:lnSpc>
              <a:buNone/>
            </a:pPr>
            <a:r>
              <a:rPr lang="en-US" altLang="en-US" sz="2400" dirty="0">
                <a:solidFill>
                  <a:srgbClr val="000000"/>
                </a:solidFill>
                <a:latin typeface="Consolas" panose="020B0609020204030204" pitchFamily="49" charset="0"/>
              </a:rPr>
              <a:t>   {{</a:t>
            </a:r>
            <a:r>
              <a:rPr lang="en-US" altLang="en-US" sz="2400" dirty="0">
                <a:solidFill>
                  <a:srgbClr val="00B0F0"/>
                </a:solidFill>
                <a:latin typeface="Consolas" panose="020B0609020204030204" pitchFamily="49" charset="0"/>
              </a:rPr>
              <a:t>10</a:t>
            </a:r>
            <a:r>
              <a:rPr lang="en-US" altLang="en-US" sz="2400" dirty="0">
                <a:solidFill>
                  <a:srgbClr val="000000"/>
                </a:solidFill>
                <a:latin typeface="Consolas" panose="020B0609020204030204" pitchFamily="49" charset="0"/>
              </a:rPr>
              <a:t>, </a:t>
            </a:r>
            <a:r>
              <a:rPr lang="en-US" altLang="en-US" sz="2400" dirty="0">
                <a:solidFill>
                  <a:srgbClr val="00B0F0"/>
                </a:solidFill>
                <a:latin typeface="Consolas" panose="020B0609020204030204" pitchFamily="49" charset="0"/>
              </a:rPr>
              <a:t>22.22</a:t>
            </a:r>
            <a:r>
              <a:rPr lang="en-US" altLang="en-US" sz="2400" dirty="0">
                <a:solidFill>
                  <a:srgbClr val="000000"/>
                </a:solidFill>
                <a:latin typeface="Consolas" panose="020B0609020204030204" pitchFamily="49" charset="0"/>
              </a:rPr>
              <a:t>}, {</a:t>
            </a:r>
            <a:r>
              <a:rPr lang="en-US" altLang="en-US" sz="2400" dirty="0">
                <a:solidFill>
                  <a:srgbClr val="00B0F0"/>
                </a:solidFill>
                <a:latin typeface="Consolas" panose="020B0609020204030204" pitchFamily="49" charset="0"/>
              </a:rPr>
              <a:t>20</a:t>
            </a:r>
            <a:r>
              <a:rPr lang="en-US" altLang="en-US" sz="2400" dirty="0">
                <a:solidFill>
                  <a:srgbClr val="000000"/>
                </a:solidFill>
                <a:latin typeface="Consolas" panose="020B0609020204030204" pitchFamily="49" charset="0"/>
              </a:rPr>
              <a:t>, </a:t>
            </a:r>
            <a:r>
              <a:rPr lang="en-US" altLang="en-US" sz="2400" dirty="0">
                <a:solidFill>
                  <a:srgbClr val="00B0F0"/>
                </a:solidFill>
                <a:latin typeface="Consolas" panose="020B0609020204030204" pitchFamily="49" charset="0"/>
              </a:rPr>
              <a:t>9.345</a:t>
            </a:r>
            <a:r>
              <a:rPr lang="en-US" altLang="en-US" sz="2400" dirty="0">
                <a:solidFill>
                  <a:srgbClr val="000000"/>
                </a:solidFill>
                <a:latin typeface="Consolas" panose="020B0609020204030204" pitchFamily="49" charset="0"/>
              </a:rPr>
              <a:t>}, {</a:t>
            </a:r>
            <a:r>
              <a:rPr lang="en-US" altLang="en-US" sz="2400" dirty="0">
                <a:solidFill>
                  <a:srgbClr val="00B0F0"/>
                </a:solidFill>
                <a:latin typeface="Consolas" panose="020B0609020204030204" pitchFamily="49" charset="0"/>
              </a:rPr>
              <a:t>5</a:t>
            </a:r>
            <a:r>
              <a:rPr lang="en-US" altLang="en-US" sz="2400" dirty="0">
                <a:solidFill>
                  <a:srgbClr val="000000"/>
                </a:solidFill>
                <a:latin typeface="Consolas" panose="020B0609020204030204" pitchFamily="49" charset="0"/>
              </a:rPr>
              <a:t>, </a:t>
            </a:r>
            <a:r>
              <a:rPr lang="en-US" altLang="en-US" sz="2400" dirty="0">
                <a:solidFill>
                  <a:srgbClr val="00B0F0"/>
                </a:solidFill>
                <a:latin typeface="Consolas" panose="020B0609020204030204" pitchFamily="49" charset="0"/>
              </a:rPr>
              <a:t>77.54</a:t>
            </a:r>
            <a:r>
              <a:rPr lang="en-US" altLang="en-US" sz="2400" dirty="0">
                <a:solidFill>
                  <a:srgbClr val="000000"/>
                </a:solidFill>
                <a:latin typeface="Consolas" panose="020B0609020204030204" pitchFamily="49" charset="0"/>
              </a:rPr>
              <a:t>}}; </a:t>
            </a:r>
          </a:p>
          <a:p>
            <a:pPr eaLnBrk="1" hangingPunct="1">
              <a:lnSpc>
                <a:spcPct val="90000"/>
              </a:lnSpc>
            </a:pPr>
            <a:endParaRPr lang="en-US" altLang="en-US" sz="3200" dirty="0">
              <a:solidFill>
                <a:srgbClr val="000000"/>
              </a:solidFill>
            </a:endParaRPr>
          </a:p>
        </p:txBody>
      </p:sp>
      <p:sp>
        <p:nvSpPr>
          <p:cNvPr id="18432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44520948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59D9B3"/>
                </a:solidFill>
                <a:latin typeface="Arial"/>
              </a:rPr>
              <a:t>15.6.4 </a:t>
            </a:r>
            <a:r>
              <a:rPr lang="en-US" dirty="0">
                <a:solidFill>
                  <a:srgbClr val="33B38C"/>
                </a:solidFill>
                <a:latin typeface="Consolas" panose="020B0609020204030204" pitchFamily="49" charset="0"/>
              </a:rPr>
              <a:t>map</a:t>
            </a:r>
            <a:r>
              <a:rPr lang="en-US" dirty="0">
                <a:solidFill>
                  <a:srgbClr val="33B38C"/>
                </a:solidFill>
                <a:latin typeface="Arial" panose="020B0604020202020204" pitchFamily="34" charset="0"/>
              </a:rPr>
              <a:t> Associative Container</a:t>
            </a:r>
          </a:p>
        </p:txBody>
      </p:sp>
      <p:sp>
        <p:nvSpPr>
          <p:cNvPr id="181251" name="Text Placeholder 2"/>
          <p:cNvSpPr>
            <a:spLocks noGrp="1"/>
          </p:cNvSpPr>
          <p:nvPr>
            <p:ph type="body" idx="1"/>
          </p:nvPr>
        </p:nvSpPr>
        <p:spPr>
          <a:xfrm>
            <a:off x="609600" y="1481138"/>
            <a:ext cx="10972800" cy="4700206"/>
          </a:xfrm>
        </p:spPr>
        <p:txBody>
          <a:bodyPr/>
          <a:lstStyle/>
          <a:p>
            <a:pPr eaLnBrk="1" hangingPunct="1">
              <a:lnSpc>
                <a:spcPct val="80000"/>
              </a:lnSpc>
            </a:pPr>
            <a:r>
              <a:rPr lang="en-US" altLang="en-US" sz="2800" dirty="0">
                <a:solidFill>
                  <a:srgbClr val="000000"/>
                </a:solidFill>
              </a:rPr>
              <a:t>The </a:t>
            </a:r>
            <a:r>
              <a:rPr lang="en-US" altLang="en-US" sz="2800" i="1" dirty="0">
                <a:solidFill>
                  <a:srgbClr val="000000"/>
                </a:solidFill>
                <a:latin typeface="Consolas" panose="020B0609020204030204" pitchFamily="49" charset="0"/>
              </a:rPr>
              <a:t>map</a:t>
            </a:r>
            <a:r>
              <a:rPr lang="en-US" altLang="en-US" sz="2800" i="1" dirty="0">
                <a:solidFill>
                  <a:srgbClr val="000000"/>
                </a:solidFill>
              </a:rPr>
              <a:t> associative container </a:t>
            </a:r>
            <a:r>
              <a:rPr lang="en-US" altLang="en-US" sz="2800" dirty="0">
                <a:solidFill>
                  <a:srgbClr val="000000"/>
                </a:solidFill>
              </a:rPr>
              <a:t>(from header </a:t>
            </a:r>
            <a:r>
              <a:rPr lang="en-US" altLang="en-US" sz="2800" dirty="0">
                <a:solidFill>
                  <a:srgbClr val="000000"/>
                </a:solidFill>
                <a:latin typeface="Consolas" panose="020B0609020204030204" pitchFamily="49" charset="0"/>
              </a:rPr>
              <a:t>&lt;map&gt;</a:t>
            </a:r>
            <a:r>
              <a:rPr lang="en-US" altLang="en-US" sz="2800" dirty="0">
                <a:solidFill>
                  <a:srgbClr val="000000"/>
                </a:solidFill>
              </a:rPr>
              <a:t>) performs fast storage and retrieval of </a:t>
            </a:r>
            <a:r>
              <a:rPr lang="en-US" altLang="en-US" sz="2800" i="1" dirty="0">
                <a:solidFill>
                  <a:srgbClr val="000000"/>
                </a:solidFill>
              </a:rPr>
              <a:t>unique keys </a:t>
            </a:r>
            <a:r>
              <a:rPr lang="en-US" altLang="en-US" sz="2800" dirty="0">
                <a:solidFill>
                  <a:srgbClr val="000000"/>
                </a:solidFill>
              </a:rPr>
              <a:t>and </a:t>
            </a:r>
            <a:r>
              <a:rPr lang="en-US" altLang="en-US" sz="2800" i="1" dirty="0">
                <a:solidFill>
                  <a:srgbClr val="000000"/>
                </a:solidFill>
              </a:rPr>
              <a:t>associated values</a:t>
            </a:r>
            <a:r>
              <a:rPr lang="en-US" altLang="en-US" sz="2800" dirty="0">
                <a:solidFill>
                  <a:srgbClr val="000000"/>
                </a:solidFill>
              </a:rPr>
              <a:t>.</a:t>
            </a:r>
          </a:p>
          <a:p>
            <a:pPr eaLnBrk="1" hangingPunct="1">
              <a:lnSpc>
                <a:spcPct val="80000"/>
              </a:lnSpc>
            </a:pPr>
            <a:r>
              <a:rPr lang="en-US" altLang="en-US" sz="2800" dirty="0">
                <a:solidFill>
                  <a:srgbClr val="000000"/>
                </a:solidFill>
              </a:rPr>
              <a:t>Duplicate keys are </a:t>
            </a:r>
            <a:r>
              <a:rPr lang="en-US" altLang="en-US" sz="2800" i="1" dirty="0">
                <a:solidFill>
                  <a:srgbClr val="000000"/>
                </a:solidFill>
              </a:rPr>
              <a:t>not</a:t>
            </a:r>
            <a:r>
              <a:rPr lang="en-US" altLang="en-US" sz="2800" dirty="0">
                <a:solidFill>
                  <a:srgbClr val="000000"/>
                </a:solidFill>
              </a:rPr>
              <a:t> allowed—a single value can be associated with each key.</a:t>
            </a:r>
          </a:p>
          <a:p>
            <a:pPr eaLnBrk="1" hangingPunct="1">
              <a:lnSpc>
                <a:spcPct val="80000"/>
              </a:lnSpc>
            </a:pPr>
            <a:r>
              <a:rPr lang="en-US" altLang="en-US" sz="2800" dirty="0">
                <a:solidFill>
                  <a:srgbClr val="000000"/>
                </a:solidFill>
              </a:rPr>
              <a:t>This is called a </a:t>
            </a:r>
            <a:r>
              <a:rPr lang="en-US" altLang="en-US" sz="2800" dirty="0">
                <a:solidFill>
                  <a:srgbClr val="0000FF"/>
                </a:solidFill>
              </a:rPr>
              <a:t>one-to-one mapping</a:t>
            </a:r>
            <a:r>
              <a:rPr lang="en-US" altLang="en-US" sz="2800" dirty="0">
                <a:solidFill>
                  <a:srgbClr val="000000"/>
                </a:solidFill>
              </a:rPr>
              <a:t>.</a:t>
            </a:r>
          </a:p>
          <a:p>
            <a:pPr eaLnBrk="1" hangingPunct="1">
              <a:lnSpc>
                <a:spcPct val="80000"/>
              </a:lnSpc>
            </a:pPr>
            <a:r>
              <a:rPr lang="en-US" altLang="en-US" sz="2800" dirty="0">
                <a:solidFill>
                  <a:srgbClr val="000000"/>
                </a:solidFill>
              </a:rPr>
              <a:t>For example, a company that uses unique employee numbers, such as 100, 200 and 300, might have a </a:t>
            </a:r>
            <a:r>
              <a:rPr lang="en-US" altLang="en-US" sz="2800" dirty="0">
                <a:solidFill>
                  <a:srgbClr val="000000"/>
                </a:solidFill>
                <a:latin typeface="Consolas" panose="020B0609020204030204" pitchFamily="49" charset="0"/>
              </a:rPr>
              <a:t>map</a:t>
            </a:r>
            <a:r>
              <a:rPr lang="en-US" altLang="en-US" sz="2800" dirty="0">
                <a:solidFill>
                  <a:srgbClr val="000000"/>
                </a:solidFill>
              </a:rPr>
              <a:t> that associates employee numbers with their telephone extensions—4321, 4115 and 5217, respectively.</a:t>
            </a:r>
          </a:p>
          <a:p>
            <a:pPr eaLnBrk="1" hangingPunct="1">
              <a:lnSpc>
                <a:spcPct val="80000"/>
              </a:lnSpc>
            </a:pPr>
            <a:r>
              <a:rPr lang="en-US" altLang="en-US" sz="2800" dirty="0">
                <a:solidFill>
                  <a:srgbClr val="000000"/>
                </a:solidFill>
              </a:rPr>
              <a:t>With a </a:t>
            </a:r>
            <a:r>
              <a:rPr lang="en-US" altLang="en-US" sz="2800" dirty="0">
                <a:solidFill>
                  <a:srgbClr val="000000"/>
                </a:solidFill>
                <a:latin typeface="Consolas" panose="020B0609020204030204" pitchFamily="49" charset="0"/>
              </a:rPr>
              <a:t>map</a:t>
            </a:r>
            <a:r>
              <a:rPr lang="en-US" altLang="en-US" sz="2800" dirty="0">
                <a:solidFill>
                  <a:srgbClr val="000000"/>
                </a:solidFill>
              </a:rPr>
              <a:t> you specify the key and get back the associated data quickly.</a:t>
            </a:r>
          </a:p>
          <a:p>
            <a:pPr eaLnBrk="1" hangingPunct="1">
              <a:lnSpc>
                <a:spcPct val="80000"/>
              </a:lnSpc>
            </a:pPr>
            <a:r>
              <a:rPr lang="en-US" altLang="en-US" sz="2800" dirty="0">
                <a:solidFill>
                  <a:srgbClr val="000000"/>
                </a:solidFill>
              </a:rPr>
              <a:t>Providing the key in a </a:t>
            </a:r>
            <a:r>
              <a:rPr lang="en-US" altLang="en-US" sz="2800" dirty="0">
                <a:solidFill>
                  <a:srgbClr val="000000"/>
                </a:solidFill>
                <a:latin typeface="Consolas" panose="020B0609020204030204" pitchFamily="49" charset="0"/>
              </a:rPr>
              <a:t>map</a:t>
            </a:r>
            <a:r>
              <a:rPr lang="en-US" altLang="en-US" sz="2800" dirty="0">
                <a:solidFill>
                  <a:srgbClr val="000000"/>
                </a:solidFill>
              </a:rPr>
              <a:t>’s subscript operator </a:t>
            </a:r>
            <a:r>
              <a:rPr lang="en-US" altLang="en-US" sz="2800" dirty="0">
                <a:solidFill>
                  <a:srgbClr val="000000"/>
                </a:solidFill>
                <a:latin typeface="Consolas" panose="020B0609020204030204" pitchFamily="49" charset="0"/>
              </a:rPr>
              <a:t>[]</a:t>
            </a:r>
            <a:r>
              <a:rPr lang="en-US" altLang="en-US" sz="2800" dirty="0">
                <a:solidFill>
                  <a:srgbClr val="000000"/>
                </a:solidFill>
              </a:rPr>
              <a:t> locates the value associated with that key in the </a:t>
            </a:r>
            <a:r>
              <a:rPr lang="en-US" altLang="en-US" sz="2800" dirty="0">
                <a:solidFill>
                  <a:srgbClr val="000000"/>
                </a:solidFill>
                <a:latin typeface="Consolas" panose="020B0609020204030204" pitchFamily="49" charset="0"/>
              </a:rPr>
              <a:t>map</a:t>
            </a:r>
            <a:r>
              <a:rPr lang="en-US" altLang="en-US" sz="2800" dirty="0">
                <a:solidFill>
                  <a:srgbClr val="000000"/>
                </a:solidFill>
              </a:rPr>
              <a:t>.</a:t>
            </a:r>
          </a:p>
        </p:txBody>
      </p:sp>
      <p:sp>
        <p:nvSpPr>
          <p:cNvPr id="18534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482928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a:solidFill>
                  <a:srgbClr val="59D9B3"/>
                </a:solidFill>
                <a:latin typeface="Arial"/>
              </a:rPr>
              <a:t>15.6.4 </a:t>
            </a:r>
            <a:r>
              <a:rPr lang="fr-FR" dirty="0">
                <a:solidFill>
                  <a:srgbClr val="33B38C"/>
                </a:solidFill>
                <a:latin typeface="Consolas" panose="020B0609020204030204" pitchFamily="49" charset="0"/>
              </a:rPr>
              <a:t>map</a:t>
            </a:r>
            <a:r>
              <a:rPr lang="fr-FR" dirty="0">
                <a:solidFill>
                  <a:srgbClr val="33B38C"/>
                </a:solidFill>
                <a:latin typeface="Arial" panose="020B0604020202020204" pitchFamily="34" charset="0"/>
              </a:rPr>
              <a:t> Associative Container (Cont.)</a:t>
            </a:r>
          </a:p>
        </p:txBody>
      </p:sp>
      <p:sp>
        <p:nvSpPr>
          <p:cNvPr id="182275" name="Text Placeholder 2"/>
          <p:cNvSpPr>
            <a:spLocks noGrp="1"/>
          </p:cNvSpPr>
          <p:nvPr>
            <p:ph type="body" idx="1"/>
          </p:nvPr>
        </p:nvSpPr>
        <p:spPr/>
        <p:txBody>
          <a:bodyPr/>
          <a:lstStyle/>
          <a:p>
            <a:pPr eaLnBrk="1" hangingPunct="1">
              <a:lnSpc>
                <a:spcPct val="80000"/>
              </a:lnSpc>
            </a:pPr>
            <a:r>
              <a:rPr lang="en-US" altLang="en-US" sz="3200" dirty="0">
                <a:solidFill>
                  <a:srgbClr val="000000"/>
                </a:solidFill>
              </a:rPr>
              <a:t>Insertions and deletions can be made </a:t>
            </a:r>
            <a:r>
              <a:rPr lang="en-US" altLang="en-US" sz="3200" i="1" dirty="0">
                <a:solidFill>
                  <a:srgbClr val="000000"/>
                </a:solidFill>
              </a:rPr>
              <a:t>anywhere</a:t>
            </a:r>
            <a:r>
              <a:rPr lang="en-US" altLang="en-US" sz="3200" dirty="0">
                <a:solidFill>
                  <a:srgbClr val="000000"/>
                </a:solidFill>
              </a:rPr>
              <a:t> in a </a:t>
            </a:r>
            <a:r>
              <a:rPr lang="en-US" altLang="en-US" sz="3200" dirty="0">
                <a:solidFill>
                  <a:srgbClr val="000000"/>
                </a:solidFill>
                <a:latin typeface="Consolas" panose="020B0609020204030204" pitchFamily="49" charset="0"/>
              </a:rPr>
              <a:t>map</a:t>
            </a:r>
            <a:r>
              <a:rPr lang="en-US" altLang="en-US" sz="3200" dirty="0">
                <a:solidFill>
                  <a:srgbClr val="000000"/>
                </a:solidFill>
              </a:rPr>
              <a:t>. </a:t>
            </a:r>
          </a:p>
          <a:p>
            <a:pPr eaLnBrk="1" hangingPunct="1">
              <a:lnSpc>
                <a:spcPct val="80000"/>
              </a:lnSpc>
            </a:pPr>
            <a:r>
              <a:rPr lang="en-US" altLang="en-US" sz="3200" dirty="0">
                <a:solidFill>
                  <a:srgbClr val="000000"/>
                </a:solidFill>
              </a:rPr>
              <a:t>If the order of the keys is not important, you can use </a:t>
            </a:r>
            <a:r>
              <a:rPr lang="en-US" altLang="en-US" sz="3200" dirty="0" err="1">
                <a:solidFill>
                  <a:srgbClr val="000000"/>
                </a:solidFill>
                <a:latin typeface="Consolas" panose="020B0609020204030204" pitchFamily="49" charset="0"/>
              </a:rPr>
              <a:t>unordered_map</a:t>
            </a:r>
            <a:r>
              <a:rPr lang="en-US" altLang="en-US" sz="3200" dirty="0">
                <a:solidFill>
                  <a:srgbClr val="000000"/>
                </a:solidFill>
              </a:rPr>
              <a:t> (header </a:t>
            </a:r>
            <a:r>
              <a:rPr lang="en-US" altLang="en-US" sz="3200" dirty="0">
                <a:solidFill>
                  <a:srgbClr val="000000"/>
                </a:solidFill>
                <a:latin typeface="Consolas" panose="020B0609020204030204" pitchFamily="49" charset="0"/>
              </a:rPr>
              <a:t>&lt;</a:t>
            </a:r>
            <a:r>
              <a:rPr lang="en-US" altLang="en-US" sz="3200" dirty="0" err="1">
                <a:solidFill>
                  <a:srgbClr val="000000"/>
                </a:solidFill>
                <a:latin typeface="Consolas" panose="020B0609020204030204" pitchFamily="49" charset="0"/>
              </a:rPr>
              <a:t>unordered_map</a:t>
            </a:r>
            <a:r>
              <a:rPr lang="en-US" altLang="en-US" sz="3200" dirty="0">
                <a:solidFill>
                  <a:srgbClr val="000000"/>
                </a:solidFill>
                <a:latin typeface="Consolas" panose="020B0609020204030204" pitchFamily="49" charset="0"/>
              </a:rPr>
              <a:t>&gt;</a:t>
            </a:r>
            <a:r>
              <a:rPr lang="en-US" altLang="en-US" sz="3200" dirty="0">
                <a:solidFill>
                  <a:srgbClr val="000000"/>
                </a:solidFill>
              </a:rPr>
              <a:t>) instead.</a:t>
            </a:r>
          </a:p>
          <a:p>
            <a:pPr eaLnBrk="1" hangingPunct="1">
              <a:lnSpc>
                <a:spcPct val="80000"/>
              </a:lnSpc>
            </a:pPr>
            <a:r>
              <a:rPr lang="en-US" altLang="en-US" sz="3200" dirty="0">
                <a:solidFill>
                  <a:srgbClr val="000000"/>
                </a:solidFill>
              </a:rPr>
              <a:t>Figure 15.18 demonstrates a </a:t>
            </a:r>
            <a:r>
              <a:rPr lang="en-US" altLang="en-US" sz="3200" dirty="0">
                <a:solidFill>
                  <a:srgbClr val="000000"/>
                </a:solidFill>
                <a:latin typeface="Consolas" panose="020B0609020204030204" pitchFamily="49" charset="0"/>
              </a:rPr>
              <a:t>map</a:t>
            </a:r>
            <a:r>
              <a:rPr lang="en-US" altLang="en-US" sz="3200" dirty="0">
                <a:solidFill>
                  <a:srgbClr val="000000"/>
                </a:solidFill>
              </a:rPr>
              <a:t> and uses the same features as Fig. 15.17 to demonstrate the subscript operator.</a:t>
            </a:r>
          </a:p>
          <a:p>
            <a:pPr eaLnBrk="1" hangingPunct="1">
              <a:lnSpc>
                <a:spcPct val="80000"/>
              </a:lnSpc>
            </a:pPr>
            <a:r>
              <a:rPr lang="en-US" altLang="en-US" sz="3200" dirty="0">
                <a:solidFill>
                  <a:srgbClr val="000000"/>
                </a:solidFill>
              </a:rPr>
              <a:t>Lines 27–28 use the subscript operator of class </a:t>
            </a:r>
            <a:r>
              <a:rPr lang="en-US" altLang="en-US" sz="3200" dirty="0">
                <a:solidFill>
                  <a:srgbClr val="000000"/>
                </a:solidFill>
                <a:latin typeface="Consolas" panose="020B0609020204030204" pitchFamily="49" charset="0"/>
              </a:rPr>
              <a:t>map</a:t>
            </a:r>
            <a:r>
              <a:rPr lang="en-US" altLang="en-US" sz="3200" dirty="0">
                <a:solidFill>
                  <a:srgbClr val="000000"/>
                </a:solidFill>
              </a:rPr>
              <a:t>.</a:t>
            </a:r>
          </a:p>
          <a:p>
            <a:pPr eaLnBrk="1" hangingPunct="1">
              <a:lnSpc>
                <a:spcPct val="80000"/>
              </a:lnSpc>
            </a:pPr>
            <a:r>
              <a:rPr lang="en-US" altLang="en-US" sz="3200" dirty="0">
                <a:solidFill>
                  <a:srgbClr val="000000"/>
                </a:solidFill>
              </a:rPr>
              <a:t>When the subscript is a key that is already in the </a:t>
            </a:r>
            <a:r>
              <a:rPr lang="en-US" altLang="en-US" sz="3200" dirty="0">
                <a:solidFill>
                  <a:srgbClr val="000000"/>
                </a:solidFill>
                <a:latin typeface="Consolas" panose="020B0609020204030204" pitchFamily="49" charset="0"/>
              </a:rPr>
              <a:t>map</a:t>
            </a:r>
            <a:r>
              <a:rPr lang="en-US" altLang="en-US" sz="3200" dirty="0">
                <a:solidFill>
                  <a:srgbClr val="000000"/>
                </a:solidFill>
              </a:rPr>
              <a:t> (line 27), the operator returns a reference to the associated value.</a:t>
            </a:r>
          </a:p>
        </p:txBody>
      </p:sp>
      <p:sp>
        <p:nvSpPr>
          <p:cNvPr id="18944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9452432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fr-FR" dirty="0">
                <a:solidFill>
                  <a:srgbClr val="59D9B3"/>
                </a:solidFill>
                <a:latin typeface="Arial"/>
              </a:rPr>
              <a:t>15.6.4 </a:t>
            </a:r>
            <a:r>
              <a:rPr lang="fr-FR" dirty="0">
                <a:solidFill>
                  <a:srgbClr val="33B38C"/>
                </a:solidFill>
                <a:latin typeface="Consolas" panose="020B0609020204030204" pitchFamily="49" charset="0"/>
              </a:rPr>
              <a:t>map</a:t>
            </a:r>
            <a:r>
              <a:rPr lang="fr-FR" dirty="0">
                <a:solidFill>
                  <a:srgbClr val="33B38C"/>
                </a:solidFill>
                <a:latin typeface="Arial" panose="020B0604020202020204" pitchFamily="34" charset="0"/>
              </a:rPr>
              <a:t> Associative Container (Cont.)</a:t>
            </a:r>
          </a:p>
        </p:txBody>
      </p:sp>
      <p:sp>
        <p:nvSpPr>
          <p:cNvPr id="183299" name="Text Placeholder 2"/>
          <p:cNvSpPr>
            <a:spLocks noGrp="1"/>
          </p:cNvSpPr>
          <p:nvPr>
            <p:ph type="body" idx="1"/>
          </p:nvPr>
        </p:nvSpPr>
        <p:spPr/>
        <p:txBody>
          <a:bodyPr/>
          <a:lstStyle/>
          <a:p>
            <a:pPr eaLnBrk="1" hangingPunct="1">
              <a:lnSpc>
                <a:spcPct val="80000"/>
              </a:lnSpc>
            </a:pPr>
            <a:r>
              <a:rPr lang="en-US" altLang="en-US" sz="3600" dirty="0">
                <a:solidFill>
                  <a:srgbClr val="000000"/>
                </a:solidFill>
              </a:rPr>
              <a:t>When the subscript is a key that is </a:t>
            </a:r>
            <a:r>
              <a:rPr lang="en-US" altLang="en-US" sz="3600" i="1" dirty="0">
                <a:solidFill>
                  <a:srgbClr val="000000"/>
                </a:solidFill>
              </a:rPr>
              <a:t>not</a:t>
            </a:r>
            <a:r>
              <a:rPr lang="en-US" altLang="en-US" sz="3600" dirty="0">
                <a:solidFill>
                  <a:srgbClr val="000000"/>
                </a:solidFill>
              </a:rPr>
              <a:t> in the </a:t>
            </a:r>
            <a:r>
              <a:rPr lang="en-US" altLang="en-US" sz="3600" dirty="0">
                <a:solidFill>
                  <a:srgbClr val="000000"/>
                </a:solidFill>
                <a:latin typeface="Consolas" panose="020B0609020204030204" pitchFamily="49" charset="0"/>
              </a:rPr>
              <a:t>map</a:t>
            </a:r>
            <a:r>
              <a:rPr lang="en-US" altLang="en-US" sz="3600" dirty="0">
                <a:solidFill>
                  <a:srgbClr val="000000"/>
                </a:solidFill>
              </a:rPr>
              <a:t> (line 28), the operator inserts the key in the </a:t>
            </a:r>
            <a:r>
              <a:rPr lang="en-US" altLang="en-US" sz="3600" dirty="0">
                <a:solidFill>
                  <a:srgbClr val="000000"/>
                </a:solidFill>
                <a:latin typeface="Consolas" panose="020B0609020204030204" pitchFamily="49" charset="0"/>
              </a:rPr>
              <a:t>map</a:t>
            </a:r>
            <a:r>
              <a:rPr lang="en-US" altLang="en-US" sz="3600" dirty="0">
                <a:solidFill>
                  <a:srgbClr val="000000"/>
                </a:solidFill>
              </a:rPr>
              <a:t> and returns a reference that can be used to associate a value with that key.</a:t>
            </a:r>
          </a:p>
          <a:p>
            <a:pPr eaLnBrk="1" hangingPunct="1">
              <a:lnSpc>
                <a:spcPct val="80000"/>
              </a:lnSpc>
            </a:pPr>
            <a:r>
              <a:rPr lang="en-US" altLang="en-US" sz="3600" dirty="0">
                <a:solidFill>
                  <a:srgbClr val="000000"/>
                </a:solidFill>
              </a:rPr>
              <a:t>Line 27 replaces the value for the key </a:t>
            </a:r>
            <a:r>
              <a:rPr lang="en-US" altLang="en-US" sz="3600" dirty="0">
                <a:solidFill>
                  <a:srgbClr val="000000"/>
                </a:solidFill>
                <a:latin typeface="Consolas" panose="020B0609020204030204" pitchFamily="49" charset="0"/>
              </a:rPr>
              <a:t>25</a:t>
            </a:r>
            <a:r>
              <a:rPr lang="en-US" altLang="en-US" sz="3600" dirty="0">
                <a:solidFill>
                  <a:srgbClr val="000000"/>
                </a:solidFill>
              </a:rPr>
              <a:t> (previously </a:t>
            </a:r>
            <a:r>
              <a:rPr lang="en-US" altLang="en-US" sz="3600" dirty="0">
                <a:solidFill>
                  <a:srgbClr val="000000"/>
                </a:solidFill>
                <a:latin typeface="Consolas" panose="020B0609020204030204" pitchFamily="49" charset="0"/>
              </a:rPr>
              <a:t>33.333</a:t>
            </a:r>
            <a:r>
              <a:rPr lang="en-US" altLang="en-US" sz="3600" dirty="0">
                <a:solidFill>
                  <a:srgbClr val="000000"/>
                </a:solidFill>
              </a:rPr>
              <a:t> as specified in line 15) with a new value, </a:t>
            </a:r>
            <a:r>
              <a:rPr lang="en-US" altLang="en-US" sz="3600" dirty="0">
                <a:solidFill>
                  <a:srgbClr val="000000"/>
                </a:solidFill>
                <a:latin typeface="Consolas" panose="020B0609020204030204" pitchFamily="49" charset="0"/>
              </a:rPr>
              <a:t>9999.99</a:t>
            </a:r>
            <a:r>
              <a:rPr lang="en-US" altLang="en-US" sz="3600" dirty="0">
                <a:solidFill>
                  <a:srgbClr val="000000"/>
                </a:solidFill>
              </a:rPr>
              <a:t>.</a:t>
            </a:r>
          </a:p>
          <a:p>
            <a:pPr eaLnBrk="1" hangingPunct="1">
              <a:lnSpc>
                <a:spcPct val="80000"/>
              </a:lnSpc>
            </a:pPr>
            <a:r>
              <a:rPr lang="en-US" altLang="en-US" sz="3600" dirty="0">
                <a:solidFill>
                  <a:srgbClr val="000000"/>
                </a:solidFill>
              </a:rPr>
              <a:t>Line 28 inserts a new key-value </a:t>
            </a:r>
            <a:r>
              <a:rPr lang="en-US" altLang="en-US" sz="3600" dirty="0">
                <a:solidFill>
                  <a:srgbClr val="000000"/>
                </a:solidFill>
                <a:latin typeface="Consolas" panose="020B0609020204030204" pitchFamily="49" charset="0"/>
              </a:rPr>
              <a:t>pair</a:t>
            </a:r>
            <a:r>
              <a:rPr lang="en-US" altLang="en-US" sz="3600" dirty="0">
                <a:solidFill>
                  <a:srgbClr val="000000"/>
                </a:solidFill>
              </a:rPr>
              <a:t> in the </a:t>
            </a:r>
            <a:r>
              <a:rPr lang="en-US" altLang="en-US" sz="3600" dirty="0">
                <a:solidFill>
                  <a:srgbClr val="000000"/>
                </a:solidFill>
                <a:latin typeface="Consolas" panose="020B0609020204030204" pitchFamily="49" charset="0"/>
              </a:rPr>
              <a:t>map</a:t>
            </a:r>
            <a:r>
              <a:rPr lang="en-US" altLang="en-US" sz="3600" dirty="0">
                <a:solidFill>
                  <a:srgbClr val="000000"/>
                </a:solidFill>
              </a:rPr>
              <a:t> (called </a:t>
            </a:r>
            <a:r>
              <a:rPr lang="en-US" altLang="en-US" sz="3600" dirty="0">
                <a:solidFill>
                  <a:srgbClr val="0000FF"/>
                </a:solidFill>
              </a:rPr>
              <a:t>creating an association</a:t>
            </a:r>
            <a:r>
              <a:rPr lang="en-US" altLang="en-US" sz="3600" dirty="0">
                <a:solidFill>
                  <a:srgbClr val="000000"/>
                </a:solidFill>
              </a:rPr>
              <a:t>).</a:t>
            </a:r>
          </a:p>
        </p:txBody>
      </p:sp>
      <p:sp>
        <p:nvSpPr>
          <p:cNvPr id="18944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484585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15.2  </a:t>
            </a:r>
            <a:r>
              <a:rPr lang="en-US" dirty="0">
                <a:solidFill>
                  <a:srgbClr val="3380E6"/>
                </a:solidFill>
                <a:latin typeface="Arial"/>
              </a:rPr>
              <a:t>Introduction to Containers (cont.)</a:t>
            </a:r>
            <a:endParaRPr lang="en-US" dirty="0">
              <a:solidFill>
                <a:srgbClr val="33B38C"/>
              </a:solidFill>
              <a:latin typeface="Arial" panose="020B0604020202020204" pitchFamily="34" charset="0"/>
            </a:endParaRPr>
          </a:p>
        </p:txBody>
      </p:sp>
      <p:sp>
        <p:nvSpPr>
          <p:cNvPr id="27651" name="Text Placeholder 2"/>
          <p:cNvSpPr>
            <a:spLocks noGrp="1"/>
          </p:cNvSpPr>
          <p:nvPr>
            <p:ph type="body" idx="1"/>
          </p:nvPr>
        </p:nvSpPr>
        <p:spPr>
          <a:xfrm>
            <a:off x="609599" y="1417638"/>
            <a:ext cx="10919883" cy="4251326"/>
          </a:xfrm>
        </p:spPr>
        <p:txBody>
          <a:bodyPr/>
          <a:lstStyle/>
          <a:p>
            <a:pPr marL="109537" indent="0">
              <a:lnSpc>
                <a:spcPct val="80000"/>
              </a:lnSpc>
              <a:buNone/>
              <a:defRPr/>
            </a:pPr>
            <a:r>
              <a:rPr lang="en-US" sz="3200" b="1" i="1" dirty="0">
                <a:solidFill>
                  <a:srgbClr val="000000"/>
                </a:solidFill>
              </a:rPr>
              <a:t>Containers Overview</a:t>
            </a:r>
          </a:p>
          <a:p>
            <a:pPr eaLnBrk="1" hangingPunct="1">
              <a:lnSpc>
                <a:spcPct val="80000"/>
              </a:lnSpc>
              <a:defRPr/>
            </a:pPr>
            <a:r>
              <a:rPr lang="en-US" sz="3200" dirty="0">
                <a:solidFill>
                  <a:srgbClr val="000000"/>
                </a:solidFill>
              </a:rPr>
              <a:t>The </a:t>
            </a:r>
            <a:r>
              <a:rPr lang="en-US" sz="3200" i="1" dirty="0">
                <a:solidFill>
                  <a:srgbClr val="000000"/>
                </a:solidFill>
              </a:rPr>
              <a:t>sequence containers </a:t>
            </a:r>
            <a:r>
              <a:rPr lang="en-US" sz="3200" dirty="0">
                <a:solidFill>
                  <a:srgbClr val="000000"/>
                </a:solidFill>
              </a:rPr>
              <a:t>represent </a:t>
            </a:r>
            <a:r>
              <a:rPr lang="en-US" sz="3200" i="1" dirty="0">
                <a:solidFill>
                  <a:srgbClr val="000000"/>
                </a:solidFill>
              </a:rPr>
              <a:t>linear</a:t>
            </a:r>
            <a:r>
              <a:rPr lang="en-US" sz="3200" dirty="0">
                <a:solidFill>
                  <a:srgbClr val="000000"/>
                </a:solidFill>
              </a:rPr>
              <a:t> data structures (i.e., all of their elements are conceptually “lined up in a row”), such as </a:t>
            </a:r>
            <a:r>
              <a:rPr lang="en-US" sz="3200" dirty="0">
                <a:solidFill>
                  <a:srgbClr val="000000"/>
                </a:solidFill>
                <a:latin typeface="Consolas" panose="020B0609020204030204" pitchFamily="49" charset="0"/>
              </a:rPr>
              <a:t>array</a:t>
            </a:r>
            <a:r>
              <a:rPr lang="en-US" sz="3200" dirty="0">
                <a:solidFill>
                  <a:srgbClr val="000000"/>
                </a:solidFill>
              </a:rPr>
              <a:t>s, </a:t>
            </a:r>
            <a:r>
              <a:rPr lang="en-US" sz="3200" dirty="0">
                <a:solidFill>
                  <a:srgbClr val="000000"/>
                </a:solidFill>
                <a:latin typeface="Consolas" panose="020B0609020204030204" pitchFamily="49" charset="0"/>
              </a:rPr>
              <a:t>vector</a:t>
            </a:r>
            <a:r>
              <a:rPr lang="en-US" sz="3200" dirty="0">
                <a:solidFill>
                  <a:srgbClr val="000000"/>
                </a:solidFill>
              </a:rPr>
              <a:t>s and linked lists.</a:t>
            </a:r>
          </a:p>
          <a:p>
            <a:pPr eaLnBrk="1" hangingPunct="1">
              <a:lnSpc>
                <a:spcPct val="80000"/>
              </a:lnSpc>
              <a:defRPr/>
            </a:pPr>
            <a:r>
              <a:rPr lang="en-US" sz="3200" i="1" dirty="0">
                <a:solidFill>
                  <a:srgbClr val="000000"/>
                </a:solidFill>
              </a:rPr>
              <a:t>Associative containers </a:t>
            </a:r>
            <a:r>
              <a:rPr lang="en-US" sz="3200" dirty="0">
                <a:solidFill>
                  <a:srgbClr val="000000"/>
                </a:solidFill>
              </a:rPr>
              <a:t>are </a:t>
            </a:r>
            <a:r>
              <a:rPr lang="en-US" sz="3200" i="1" dirty="0">
                <a:solidFill>
                  <a:srgbClr val="000000"/>
                </a:solidFill>
              </a:rPr>
              <a:t>nonlinear</a:t>
            </a:r>
            <a:r>
              <a:rPr lang="en-US" sz="3200" dirty="0">
                <a:solidFill>
                  <a:srgbClr val="000000"/>
                </a:solidFill>
              </a:rPr>
              <a:t> data structures that typically can locate elements stored in the containers quickly.</a:t>
            </a:r>
          </a:p>
          <a:p>
            <a:pPr eaLnBrk="1" hangingPunct="1">
              <a:lnSpc>
                <a:spcPct val="80000"/>
              </a:lnSpc>
              <a:defRPr/>
            </a:pPr>
            <a:r>
              <a:rPr lang="en-US" sz="3200" dirty="0">
                <a:solidFill>
                  <a:srgbClr val="000000"/>
                </a:solidFill>
              </a:rPr>
              <a:t>Such containers can store sets of values or </a:t>
            </a:r>
            <a:r>
              <a:rPr lang="en-US" sz="3200" dirty="0">
                <a:solidFill>
                  <a:srgbClr val="0000FF"/>
                </a:solidFill>
              </a:rPr>
              <a:t>key-value pairs</a:t>
            </a:r>
            <a:r>
              <a:rPr lang="en-US" sz="3200" dirty="0">
                <a:solidFill>
                  <a:srgbClr val="000000"/>
                </a:solidFill>
              </a:rPr>
              <a:t>.</a:t>
            </a:r>
          </a:p>
          <a:p>
            <a:pPr eaLnBrk="1" hangingPunct="1">
              <a:lnSpc>
                <a:spcPct val="80000"/>
              </a:lnSpc>
              <a:defRPr/>
            </a:pPr>
            <a:r>
              <a:rPr lang="en-US" sz="3200" dirty="0">
                <a:solidFill>
                  <a:srgbClr val="000000"/>
                </a:solidFill>
              </a:rPr>
              <a:t>As of C++11, the keys in associative containers are </a:t>
            </a:r>
            <a:r>
              <a:rPr lang="en-US" sz="3200" i="1" dirty="0">
                <a:solidFill>
                  <a:srgbClr val="000000"/>
                </a:solidFill>
              </a:rPr>
              <a:t>immutable</a:t>
            </a:r>
            <a:r>
              <a:rPr lang="en-US" sz="3200" dirty="0">
                <a:solidFill>
                  <a:srgbClr val="000000"/>
                </a:solidFill>
              </a:rPr>
              <a:t> (they cannot be modified).</a:t>
            </a:r>
          </a:p>
        </p:txBody>
      </p:sp>
      <p:sp>
        <p:nvSpPr>
          <p:cNvPr id="2970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85678789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6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20200819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6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85338543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7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1125" y="0"/>
            <a:ext cx="1196975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403521749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15.7  </a:t>
            </a:r>
            <a:r>
              <a:rPr lang="en-US" dirty="0">
                <a:solidFill>
                  <a:srgbClr val="3380E6"/>
                </a:solidFill>
                <a:latin typeface="Arial"/>
              </a:rPr>
              <a:t>Container Adapters</a:t>
            </a:r>
          </a:p>
        </p:txBody>
      </p:sp>
      <p:sp>
        <p:nvSpPr>
          <p:cNvPr id="187395" name="Text Placeholder 2"/>
          <p:cNvSpPr>
            <a:spLocks noGrp="1"/>
          </p:cNvSpPr>
          <p:nvPr>
            <p:ph type="body" idx="1"/>
          </p:nvPr>
        </p:nvSpPr>
        <p:spPr/>
        <p:txBody>
          <a:bodyPr/>
          <a:lstStyle/>
          <a:p>
            <a:pPr eaLnBrk="1" hangingPunct="1">
              <a:lnSpc>
                <a:spcPct val="90000"/>
              </a:lnSpc>
            </a:pPr>
            <a:r>
              <a:rPr lang="en-US" altLang="en-US" sz="2800" dirty="0">
                <a:solidFill>
                  <a:srgbClr val="000000"/>
                </a:solidFill>
              </a:rPr>
              <a:t>The three </a:t>
            </a:r>
            <a:r>
              <a:rPr lang="en-US" altLang="en-US" sz="2800" dirty="0">
                <a:solidFill>
                  <a:srgbClr val="0000FF"/>
                </a:solidFill>
              </a:rPr>
              <a:t>container adapters</a:t>
            </a:r>
            <a:r>
              <a:rPr lang="en-US" altLang="en-US" sz="2800" dirty="0">
                <a:solidFill>
                  <a:srgbClr val="000000"/>
                </a:solidFill>
              </a:rPr>
              <a:t> are </a:t>
            </a:r>
            <a:r>
              <a:rPr lang="en-US" altLang="en-US" sz="2800" dirty="0">
                <a:solidFill>
                  <a:srgbClr val="000000"/>
                </a:solidFill>
                <a:latin typeface="Consolas" panose="020B0609020204030204" pitchFamily="49" charset="0"/>
              </a:rPr>
              <a:t>stack</a:t>
            </a:r>
            <a:r>
              <a:rPr lang="en-US" altLang="en-US" sz="2800" dirty="0">
                <a:solidFill>
                  <a:srgbClr val="000000"/>
                </a:solidFill>
              </a:rPr>
              <a:t>, </a:t>
            </a:r>
            <a:r>
              <a:rPr lang="en-US" altLang="en-US" sz="2800" dirty="0">
                <a:solidFill>
                  <a:srgbClr val="000000"/>
                </a:solidFill>
                <a:latin typeface="Consolas" panose="020B0609020204030204" pitchFamily="49" charset="0"/>
              </a:rPr>
              <a:t>queue</a:t>
            </a:r>
            <a:r>
              <a:rPr lang="en-US" altLang="en-US" sz="2800" dirty="0">
                <a:solidFill>
                  <a:srgbClr val="000000"/>
                </a:solidFill>
              </a:rPr>
              <a:t> and </a:t>
            </a:r>
            <a:r>
              <a:rPr lang="en-US" altLang="en-US" sz="2800" dirty="0" err="1">
                <a:solidFill>
                  <a:srgbClr val="000000"/>
                </a:solidFill>
                <a:latin typeface="Consolas" panose="020B0609020204030204" pitchFamily="49" charset="0"/>
              </a:rPr>
              <a:t>priority_queue</a:t>
            </a:r>
            <a:r>
              <a:rPr lang="en-US" altLang="en-US" sz="2800" dirty="0">
                <a:solidFill>
                  <a:srgbClr val="000000"/>
                </a:solidFill>
              </a:rPr>
              <a:t>.</a:t>
            </a:r>
          </a:p>
          <a:p>
            <a:pPr eaLnBrk="1" hangingPunct="1">
              <a:lnSpc>
                <a:spcPct val="90000"/>
              </a:lnSpc>
            </a:pPr>
            <a:r>
              <a:rPr lang="en-US" altLang="en-US" sz="2800" dirty="0">
                <a:solidFill>
                  <a:srgbClr val="000000"/>
                </a:solidFill>
              </a:rPr>
              <a:t>Container adapters are </a:t>
            </a:r>
            <a:r>
              <a:rPr lang="en-US" altLang="en-US" sz="2800" i="1" dirty="0">
                <a:solidFill>
                  <a:srgbClr val="000000"/>
                </a:solidFill>
              </a:rPr>
              <a:t>not first-class containers</a:t>
            </a:r>
            <a:r>
              <a:rPr lang="en-US" altLang="en-US" sz="2800" dirty="0">
                <a:solidFill>
                  <a:srgbClr val="000000"/>
                </a:solidFill>
              </a:rPr>
              <a:t>, because they do not provide the actual data-structure implementation in which elements can be stored and because adapters do </a:t>
            </a:r>
            <a:r>
              <a:rPr lang="en-US" altLang="en-US" sz="2800" i="1" dirty="0">
                <a:solidFill>
                  <a:srgbClr val="000000"/>
                </a:solidFill>
              </a:rPr>
              <a:t>not</a:t>
            </a:r>
            <a:r>
              <a:rPr lang="en-US" altLang="en-US" sz="2800" dirty="0">
                <a:solidFill>
                  <a:srgbClr val="000000"/>
                </a:solidFill>
              </a:rPr>
              <a:t> support iterators.</a:t>
            </a:r>
          </a:p>
          <a:p>
            <a:pPr eaLnBrk="1" hangingPunct="1">
              <a:lnSpc>
                <a:spcPct val="90000"/>
              </a:lnSpc>
            </a:pPr>
            <a:r>
              <a:rPr lang="en-US" altLang="en-US" sz="2800" dirty="0">
                <a:solidFill>
                  <a:srgbClr val="000000"/>
                </a:solidFill>
              </a:rPr>
              <a:t>The benefit of an </a:t>
            </a:r>
            <a:r>
              <a:rPr lang="en-US" altLang="en-US" sz="2800" i="1" dirty="0">
                <a:solidFill>
                  <a:srgbClr val="000000"/>
                </a:solidFill>
              </a:rPr>
              <a:t>adapter class </a:t>
            </a:r>
            <a:r>
              <a:rPr lang="en-US" altLang="en-US" sz="2800" dirty="0">
                <a:solidFill>
                  <a:srgbClr val="000000"/>
                </a:solidFill>
              </a:rPr>
              <a:t>is that you can choose an appropriate underlying data structure.</a:t>
            </a:r>
          </a:p>
          <a:p>
            <a:pPr eaLnBrk="1" hangingPunct="1">
              <a:lnSpc>
                <a:spcPct val="90000"/>
              </a:lnSpc>
            </a:pPr>
            <a:r>
              <a:rPr lang="en-US" altLang="en-US" sz="2800" dirty="0">
                <a:solidFill>
                  <a:srgbClr val="000000"/>
                </a:solidFill>
              </a:rPr>
              <a:t>All three </a:t>
            </a:r>
            <a:r>
              <a:rPr lang="en-US" altLang="en-US" sz="2800" i="1" dirty="0">
                <a:solidFill>
                  <a:srgbClr val="000000"/>
                </a:solidFill>
              </a:rPr>
              <a:t>adapter classes </a:t>
            </a:r>
            <a:r>
              <a:rPr lang="en-US" altLang="en-US" sz="2800" dirty="0">
                <a:solidFill>
                  <a:srgbClr val="000000"/>
                </a:solidFill>
              </a:rPr>
              <a:t>provide member functions </a:t>
            </a:r>
            <a:r>
              <a:rPr lang="en-US" altLang="en-US" sz="2800" dirty="0">
                <a:solidFill>
                  <a:srgbClr val="0000FF"/>
                </a:solidFill>
              </a:rPr>
              <a:t>push</a:t>
            </a:r>
            <a:r>
              <a:rPr lang="en-US" altLang="en-US" sz="2800" dirty="0">
                <a:solidFill>
                  <a:srgbClr val="000000"/>
                </a:solidFill>
              </a:rPr>
              <a:t> and </a:t>
            </a:r>
            <a:r>
              <a:rPr lang="en-US" altLang="en-US" sz="2800" dirty="0">
                <a:solidFill>
                  <a:srgbClr val="0000FF"/>
                </a:solidFill>
              </a:rPr>
              <a:t>pop</a:t>
            </a:r>
            <a:r>
              <a:rPr lang="en-US" altLang="en-US" sz="2800" dirty="0">
                <a:solidFill>
                  <a:srgbClr val="000000"/>
                </a:solidFill>
              </a:rPr>
              <a:t> that properly insert an element into each adapter data structure and properly remove an element from each adapter data structure.</a:t>
            </a:r>
          </a:p>
        </p:txBody>
      </p:sp>
      <p:sp>
        <p:nvSpPr>
          <p:cNvPr id="19046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23552891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59D9B3"/>
                </a:solidFill>
                <a:latin typeface="Arial"/>
              </a:rPr>
              <a:t>15.7.1 </a:t>
            </a:r>
            <a:r>
              <a:rPr lang="en-US" dirty="0">
                <a:solidFill>
                  <a:srgbClr val="33B38C"/>
                </a:solidFill>
                <a:latin typeface="Consolas" panose="020B0609020204030204" pitchFamily="49" charset="0"/>
              </a:rPr>
              <a:t>stack</a:t>
            </a:r>
            <a:r>
              <a:rPr lang="en-US" dirty="0">
                <a:solidFill>
                  <a:srgbClr val="33B38C"/>
                </a:solidFill>
                <a:latin typeface="Arial" panose="020B0604020202020204" pitchFamily="34" charset="0"/>
              </a:rPr>
              <a:t> Adapter</a:t>
            </a:r>
          </a:p>
        </p:txBody>
      </p:sp>
      <p:sp>
        <p:nvSpPr>
          <p:cNvPr id="188419" name="Text Placeholder 2"/>
          <p:cNvSpPr>
            <a:spLocks noGrp="1"/>
          </p:cNvSpPr>
          <p:nvPr>
            <p:ph type="body" idx="1"/>
          </p:nvPr>
        </p:nvSpPr>
        <p:spPr>
          <a:xfrm>
            <a:off x="609599" y="1233707"/>
            <a:ext cx="10919883" cy="4525962"/>
          </a:xfrm>
        </p:spPr>
        <p:txBody>
          <a:bodyPr/>
          <a:lstStyle/>
          <a:p>
            <a:pPr eaLnBrk="1" hangingPunct="1"/>
            <a:r>
              <a:rPr lang="en-US" altLang="en-US" sz="3200" dirty="0">
                <a:solidFill>
                  <a:srgbClr val="000000"/>
                </a:solidFill>
              </a:rPr>
              <a:t>Class </a:t>
            </a:r>
            <a:r>
              <a:rPr lang="en-US" altLang="en-US" sz="3200" dirty="0">
                <a:solidFill>
                  <a:srgbClr val="0000FF"/>
                </a:solidFill>
              </a:rPr>
              <a:t>stack</a:t>
            </a:r>
            <a:r>
              <a:rPr lang="en-US" altLang="en-US" sz="3200" dirty="0">
                <a:solidFill>
                  <a:srgbClr val="000000"/>
                </a:solidFill>
              </a:rPr>
              <a:t> (from header </a:t>
            </a:r>
            <a:r>
              <a:rPr lang="en-US" altLang="en-US" sz="3200" dirty="0">
                <a:solidFill>
                  <a:srgbClr val="000000"/>
                </a:solidFill>
                <a:latin typeface="Consolas" panose="020B0609020204030204" pitchFamily="49" charset="0"/>
              </a:rPr>
              <a:t>&lt;stack&gt;</a:t>
            </a:r>
            <a:r>
              <a:rPr lang="en-US" altLang="en-US" sz="3200" dirty="0">
                <a:solidFill>
                  <a:srgbClr val="000000"/>
                </a:solidFill>
              </a:rPr>
              <a:t>) enables insertions into and deletions from the underlying container at one end  called the </a:t>
            </a:r>
            <a:r>
              <a:rPr lang="en-US" altLang="en-US" sz="3200" i="1" dirty="0">
                <a:solidFill>
                  <a:srgbClr val="000000"/>
                </a:solidFill>
              </a:rPr>
              <a:t>top</a:t>
            </a:r>
            <a:r>
              <a:rPr lang="en-US" altLang="en-US" sz="3200" dirty="0">
                <a:solidFill>
                  <a:srgbClr val="000000"/>
                </a:solidFill>
              </a:rPr>
              <a:t>, so a stack is commonly referred to as a </a:t>
            </a:r>
            <a:r>
              <a:rPr lang="en-US" altLang="en-US" sz="3200" i="1" dirty="0">
                <a:solidFill>
                  <a:srgbClr val="000000"/>
                </a:solidFill>
              </a:rPr>
              <a:t>last-in, first-out</a:t>
            </a:r>
            <a:r>
              <a:rPr lang="en-US" altLang="en-US" sz="3200" dirty="0">
                <a:solidFill>
                  <a:srgbClr val="000000"/>
                </a:solidFill>
              </a:rPr>
              <a:t> data structure.</a:t>
            </a:r>
          </a:p>
          <a:p>
            <a:pPr eaLnBrk="1" hangingPunct="1"/>
            <a:r>
              <a:rPr lang="en-US" altLang="en-US" sz="3200" dirty="0">
                <a:solidFill>
                  <a:srgbClr val="000000"/>
                </a:solidFill>
              </a:rPr>
              <a:t>A </a:t>
            </a:r>
            <a:r>
              <a:rPr lang="en-US" altLang="en-US" sz="3200" dirty="0">
                <a:solidFill>
                  <a:srgbClr val="000000"/>
                </a:solidFill>
                <a:latin typeface="Consolas" panose="020B0609020204030204" pitchFamily="49" charset="0"/>
              </a:rPr>
              <a:t>stack</a:t>
            </a:r>
            <a:r>
              <a:rPr lang="en-US" altLang="en-US" sz="3200" dirty="0">
                <a:solidFill>
                  <a:srgbClr val="000000"/>
                </a:solidFill>
              </a:rPr>
              <a:t> can be implemented with </a:t>
            </a:r>
            <a:r>
              <a:rPr lang="en-US" altLang="en-US" sz="3200" dirty="0">
                <a:solidFill>
                  <a:srgbClr val="000000"/>
                </a:solidFill>
                <a:latin typeface="Consolas" panose="020B0609020204030204" pitchFamily="49" charset="0"/>
              </a:rPr>
              <a:t>vector</a:t>
            </a:r>
            <a:r>
              <a:rPr lang="en-US" altLang="en-US" sz="3200" dirty="0">
                <a:solidFill>
                  <a:srgbClr val="000000"/>
                </a:solidFill>
              </a:rPr>
              <a:t>, </a:t>
            </a:r>
            <a:r>
              <a:rPr lang="en-US" altLang="en-US" sz="3200" dirty="0">
                <a:solidFill>
                  <a:srgbClr val="000000"/>
                </a:solidFill>
                <a:latin typeface="Consolas" panose="020B0609020204030204" pitchFamily="49" charset="0"/>
              </a:rPr>
              <a:t>list</a:t>
            </a:r>
            <a:r>
              <a:rPr lang="en-US" altLang="en-US" sz="3200" dirty="0">
                <a:solidFill>
                  <a:srgbClr val="000000"/>
                </a:solidFill>
              </a:rPr>
              <a:t> or </a:t>
            </a:r>
            <a:r>
              <a:rPr lang="en-US" altLang="en-US" sz="3200" dirty="0" err="1">
                <a:solidFill>
                  <a:srgbClr val="000000"/>
                </a:solidFill>
                <a:latin typeface="Consolas" panose="020B0609020204030204" pitchFamily="49" charset="0"/>
              </a:rPr>
              <a:t>deque</a:t>
            </a:r>
            <a:r>
              <a:rPr lang="en-US" altLang="en-US" sz="3200" dirty="0">
                <a:solidFill>
                  <a:srgbClr val="000000"/>
                </a:solidFill>
              </a:rPr>
              <a:t>.</a:t>
            </a:r>
          </a:p>
          <a:p>
            <a:pPr eaLnBrk="1" hangingPunct="1"/>
            <a:r>
              <a:rPr lang="en-US" altLang="en-US" sz="3200" dirty="0">
                <a:solidFill>
                  <a:srgbClr val="000000"/>
                </a:solidFill>
              </a:rPr>
              <a:t>This example creates three integer stacks, using </a:t>
            </a:r>
            <a:r>
              <a:rPr lang="en-US" altLang="en-US" sz="3200" dirty="0">
                <a:solidFill>
                  <a:srgbClr val="000000"/>
                </a:solidFill>
                <a:latin typeface="Consolas" panose="020B0609020204030204" pitchFamily="49" charset="0"/>
              </a:rPr>
              <a:t>vector</a:t>
            </a:r>
            <a:r>
              <a:rPr lang="en-US" altLang="en-US" sz="3200" dirty="0">
                <a:solidFill>
                  <a:srgbClr val="000000"/>
                </a:solidFill>
              </a:rPr>
              <a:t>, </a:t>
            </a:r>
            <a:r>
              <a:rPr lang="en-US" altLang="en-US" sz="3200" dirty="0">
                <a:solidFill>
                  <a:srgbClr val="000000"/>
                </a:solidFill>
                <a:latin typeface="Consolas" panose="020B0609020204030204" pitchFamily="49" charset="0"/>
              </a:rPr>
              <a:t>list</a:t>
            </a:r>
            <a:r>
              <a:rPr lang="en-US" altLang="en-US" sz="3200" dirty="0">
                <a:solidFill>
                  <a:srgbClr val="000000"/>
                </a:solidFill>
              </a:rPr>
              <a:t> and </a:t>
            </a:r>
            <a:r>
              <a:rPr lang="en-US" altLang="en-US" sz="3200" dirty="0" err="1">
                <a:solidFill>
                  <a:srgbClr val="000000"/>
                </a:solidFill>
                <a:latin typeface="Consolas" panose="020B0609020204030204" pitchFamily="49" charset="0"/>
              </a:rPr>
              <a:t>deque</a:t>
            </a:r>
            <a:r>
              <a:rPr lang="en-US" altLang="en-US" sz="3200" dirty="0">
                <a:solidFill>
                  <a:srgbClr val="000000"/>
                </a:solidFill>
              </a:rPr>
              <a:t> as the underlying data structure to represent the </a:t>
            </a:r>
            <a:r>
              <a:rPr lang="en-US" altLang="en-US" sz="3200" dirty="0">
                <a:solidFill>
                  <a:srgbClr val="000000"/>
                </a:solidFill>
                <a:latin typeface="Consolas" panose="020B0609020204030204" pitchFamily="49" charset="0"/>
              </a:rPr>
              <a:t>stack</a:t>
            </a:r>
            <a:r>
              <a:rPr lang="en-US" altLang="en-US" sz="3200" dirty="0">
                <a:solidFill>
                  <a:srgbClr val="000000"/>
                </a:solidFill>
              </a:rPr>
              <a:t>.</a:t>
            </a:r>
          </a:p>
          <a:p>
            <a:pPr eaLnBrk="1" hangingPunct="1"/>
            <a:r>
              <a:rPr lang="en-US" altLang="en-US" sz="3200" dirty="0">
                <a:solidFill>
                  <a:srgbClr val="000000"/>
                </a:solidFill>
              </a:rPr>
              <a:t>By default, a </a:t>
            </a:r>
            <a:r>
              <a:rPr lang="en-US" altLang="en-US" sz="3200" dirty="0">
                <a:solidFill>
                  <a:srgbClr val="000000"/>
                </a:solidFill>
                <a:latin typeface="Consolas" panose="020B0609020204030204" pitchFamily="49" charset="0"/>
              </a:rPr>
              <a:t>stack</a:t>
            </a:r>
            <a:r>
              <a:rPr lang="en-US" altLang="en-US" sz="3200" dirty="0">
                <a:solidFill>
                  <a:srgbClr val="000000"/>
                </a:solidFill>
              </a:rPr>
              <a:t> is implemented with a </a:t>
            </a:r>
            <a:r>
              <a:rPr lang="en-US" altLang="en-US" sz="3200" dirty="0" err="1">
                <a:solidFill>
                  <a:srgbClr val="000000"/>
                </a:solidFill>
                <a:latin typeface="Consolas" panose="020B0609020204030204" pitchFamily="49" charset="0"/>
              </a:rPr>
              <a:t>deque</a:t>
            </a:r>
            <a:r>
              <a:rPr lang="en-US" altLang="en-US" sz="3200" dirty="0">
                <a:solidFill>
                  <a:srgbClr val="000000"/>
                </a:solidFill>
              </a:rPr>
              <a:t>.</a:t>
            </a:r>
          </a:p>
        </p:txBody>
      </p:sp>
      <p:sp>
        <p:nvSpPr>
          <p:cNvPr id="19149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41749056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59D9B3"/>
                </a:solidFill>
                <a:latin typeface="Arial"/>
              </a:rPr>
              <a:t>15.7.1 </a:t>
            </a:r>
            <a:r>
              <a:rPr lang="en-US" dirty="0">
                <a:solidFill>
                  <a:srgbClr val="33B38C"/>
                </a:solidFill>
                <a:latin typeface="Consolas" panose="020B0609020204030204" pitchFamily="49" charset="0"/>
              </a:rPr>
              <a:t>stack</a:t>
            </a:r>
            <a:r>
              <a:rPr lang="en-US" dirty="0">
                <a:solidFill>
                  <a:srgbClr val="33B38C"/>
                </a:solidFill>
                <a:latin typeface="Arial" panose="020B0604020202020204" pitchFamily="34" charset="0"/>
              </a:rPr>
              <a:t> Adapter (Cont.)</a:t>
            </a:r>
          </a:p>
        </p:txBody>
      </p:sp>
      <p:sp>
        <p:nvSpPr>
          <p:cNvPr id="189443" name="Text Placeholder 2"/>
          <p:cNvSpPr>
            <a:spLocks noGrp="1"/>
          </p:cNvSpPr>
          <p:nvPr>
            <p:ph type="body" idx="1"/>
          </p:nvPr>
        </p:nvSpPr>
        <p:spPr/>
        <p:txBody>
          <a:bodyPr/>
          <a:lstStyle/>
          <a:p>
            <a:pPr eaLnBrk="1" hangingPunct="1">
              <a:lnSpc>
                <a:spcPct val="90000"/>
              </a:lnSpc>
            </a:pPr>
            <a:r>
              <a:rPr lang="en-US" altLang="en-US" sz="2800" dirty="0">
                <a:solidFill>
                  <a:srgbClr val="000000"/>
                </a:solidFill>
              </a:rPr>
              <a:t>The </a:t>
            </a:r>
            <a:r>
              <a:rPr lang="en-US" altLang="en-US" sz="2800" dirty="0">
                <a:solidFill>
                  <a:srgbClr val="000000"/>
                </a:solidFill>
                <a:latin typeface="Consolas" panose="020B0609020204030204" pitchFamily="49" charset="0"/>
              </a:rPr>
              <a:t>stack</a:t>
            </a:r>
            <a:r>
              <a:rPr lang="en-US" altLang="en-US" sz="2800" dirty="0">
                <a:solidFill>
                  <a:srgbClr val="000000"/>
                </a:solidFill>
              </a:rPr>
              <a:t> operations are </a:t>
            </a:r>
            <a:r>
              <a:rPr lang="en-US" altLang="en-US" sz="2800" dirty="0">
                <a:solidFill>
                  <a:srgbClr val="000000"/>
                </a:solidFill>
                <a:latin typeface="Consolas" panose="020B0609020204030204" pitchFamily="49" charset="0"/>
              </a:rPr>
              <a:t>push</a:t>
            </a:r>
            <a:r>
              <a:rPr lang="en-US" altLang="en-US" sz="2800" dirty="0">
                <a:solidFill>
                  <a:srgbClr val="000000"/>
                </a:solidFill>
              </a:rPr>
              <a:t> to insert an element at the </a:t>
            </a:r>
            <a:r>
              <a:rPr lang="en-US" altLang="en-US" sz="2800" i="1" dirty="0">
                <a:solidFill>
                  <a:srgbClr val="000000"/>
                </a:solidFill>
              </a:rPr>
              <a:t>top</a:t>
            </a:r>
            <a:r>
              <a:rPr lang="en-US" altLang="en-US" sz="2800" dirty="0">
                <a:solidFill>
                  <a:srgbClr val="000000"/>
                </a:solidFill>
              </a:rPr>
              <a:t> of the </a:t>
            </a:r>
            <a:r>
              <a:rPr lang="en-US" altLang="en-US" sz="2800" dirty="0">
                <a:solidFill>
                  <a:srgbClr val="000000"/>
                </a:solidFill>
                <a:latin typeface="Consolas" panose="020B0609020204030204" pitchFamily="49" charset="0"/>
              </a:rPr>
              <a:t>stack</a:t>
            </a:r>
            <a:r>
              <a:rPr lang="en-US" altLang="en-US" sz="2800" dirty="0">
                <a:solidFill>
                  <a:srgbClr val="000000"/>
                </a:solidFill>
              </a:rPr>
              <a:t> (implemented by calling function </a:t>
            </a:r>
            <a:r>
              <a:rPr lang="en-US" altLang="en-US" sz="2800" dirty="0" err="1">
                <a:solidFill>
                  <a:srgbClr val="000000"/>
                </a:solidFill>
                <a:latin typeface="Consolas" panose="020B0609020204030204" pitchFamily="49" charset="0"/>
              </a:rPr>
              <a:t>push_back</a:t>
            </a:r>
            <a:r>
              <a:rPr lang="en-US" altLang="en-US" sz="2800" dirty="0">
                <a:solidFill>
                  <a:srgbClr val="000000"/>
                </a:solidFill>
              </a:rPr>
              <a:t> of the underlying container), </a:t>
            </a:r>
            <a:r>
              <a:rPr lang="en-US" altLang="en-US" sz="2800" dirty="0">
                <a:solidFill>
                  <a:srgbClr val="000000"/>
                </a:solidFill>
                <a:latin typeface="Consolas" panose="020B0609020204030204" pitchFamily="49" charset="0"/>
              </a:rPr>
              <a:t>pop</a:t>
            </a:r>
            <a:r>
              <a:rPr lang="en-US" altLang="en-US" sz="2800" dirty="0">
                <a:solidFill>
                  <a:srgbClr val="000000"/>
                </a:solidFill>
              </a:rPr>
              <a:t> to remove the top element of the </a:t>
            </a:r>
            <a:r>
              <a:rPr lang="en-US" altLang="en-US" sz="2800" dirty="0">
                <a:solidFill>
                  <a:srgbClr val="000000"/>
                </a:solidFill>
                <a:latin typeface="Consolas" panose="020B0609020204030204" pitchFamily="49" charset="0"/>
              </a:rPr>
              <a:t>stack</a:t>
            </a:r>
            <a:r>
              <a:rPr lang="en-US" altLang="en-US" sz="2800" dirty="0">
                <a:solidFill>
                  <a:srgbClr val="000000"/>
                </a:solidFill>
              </a:rPr>
              <a:t> (implemented by calling function </a:t>
            </a:r>
            <a:r>
              <a:rPr lang="en-US" altLang="en-US" sz="2800" dirty="0" err="1">
                <a:solidFill>
                  <a:srgbClr val="000000"/>
                </a:solidFill>
                <a:latin typeface="Consolas" panose="020B0609020204030204" pitchFamily="49" charset="0"/>
              </a:rPr>
              <a:t>pop_back</a:t>
            </a:r>
            <a:r>
              <a:rPr lang="en-US" altLang="en-US" sz="2800" dirty="0">
                <a:solidFill>
                  <a:srgbClr val="000000"/>
                </a:solidFill>
              </a:rPr>
              <a:t> of the underlying container), </a:t>
            </a:r>
            <a:r>
              <a:rPr lang="en-US" altLang="en-US" sz="2800" dirty="0">
                <a:solidFill>
                  <a:srgbClr val="0000FF"/>
                </a:solidFill>
              </a:rPr>
              <a:t>top</a:t>
            </a:r>
            <a:r>
              <a:rPr lang="en-US" altLang="en-US" sz="2800" dirty="0">
                <a:solidFill>
                  <a:srgbClr val="000000"/>
                </a:solidFill>
              </a:rPr>
              <a:t> to get a reference to the top element of the </a:t>
            </a:r>
            <a:r>
              <a:rPr lang="en-US" altLang="en-US" sz="2800" dirty="0">
                <a:solidFill>
                  <a:srgbClr val="000000"/>
                </a:solidFill>
                <a:latin typeface="Consolas" panose="020B0609020204030204" pitchFamily="49" charset="0"/>
              </a:rPr>
              <a:t>stack</a:t>
            </a:r>
            <a:r>
              <a:rPr lang="en-US" altLang="en-US" sz="2800" dirty="0">
                <a:solidFill>
                  <a:srgbClr val="000000"/>
                </a:solidFill>
              </a:rPr>
              <a:t> (implemented by calling function </a:t>
            </a:r>
            <a:r>
              <a:rPr lang="en-US" altLang="en-US" sz="2800" dirty="0">
                <a:solidFill>
                  <a:srgbClr val="000000"/>
                </a:solidFill>
                <a:latin typeface="Consolas" panose="020B0609020204030204" pitchFamily="49" charset="0"/>
              </a:rPr>
              <a:t>back</a:t>
            </a:r>
            <a:r>
              <a:rPr lang="en-US" altLang="en-US" sz="2800" dirty="0">
                <a:solidFill>
                  <a:srgbClr val="000000"/>
                </a:solidFill>
              </a:rPr>
              <a:t> of the underlying container), </a:t>
            </a:r>
            <a:r>
              <a:rPr lang="en-US" altLang="en-US" sz="2800" dirty="0">
                <a:solidFill>
                  <a:srgbClr val="000000"/>
                </a:solidFill>
                <a:latin typeface="Consolas" panose="020B0609020204030204" pitchFamily="49" charset="0"/>
              </a:rPr>
              <a:t>empty</a:t>
            </a:r>
            <a:r>
              <a:rPr lang="en-US" altLang="en-US" sz="2800" dirty="0">
                <a:solidFill>
                  <a:srgbClr val="000000"/>
                </a:solidFill>
              </a:rPr>
              <a:t> to determine whether the </a:t>
            </a:r>
            <a:r>
              <a:rPr lang="en-US" altLang="en-US" sz="2800" dirty="0">
                <a:solidFill>
                  <a:srgbClr val="000000"/>
                </a:solidFill>
                <a:latin typeface="Consolas" panose="020B0609020204030204" pitchFamily="49" charset="0"/>
              </a:rPr>
              <a:t>stack</a:t>
            </a:r>
            <a:r>
              <a:rPr lang="en-US" altLang="en-US" sz="2800" dirty="0">
                <a:solidFill>
                  <a:srgbClr val="000000"/>
                </a:solidFill>
              </a:rPr>
              <a:t> is empty (implemented by calling function </a:t>
            </a:r>
            <a:r>
              <a:rPr lang="en-US" altLang="en-US" sz="2800" dirty="0">
                <a:solidFill>
                  <a:srgbClr val="000000"/>
                </a:solidFill>
                <a:latin typeface="Consolas" panose="020B0609020204030204" pitchFamily="49" charset="0"/>
              </a:rPr>
              <a:t>empty</a:t>
            </a:r>
            <a:r>
              <a:rPr lang="en-US" altLang="en-US" sz="2800" dirty="0">
                <a:solidFill>
                  <a:srgbClr val="000000"/>
                </a:solidFill>
              </a:rPr>
              <a:t> of the underlying container) and </a:t>
            </a:r>
            <a:r>
              <a:rPr lang="en-US" altLang="en-US" sz="2800" dirty="0">
                <a:solidFill>
                  <a:srgbClr val="000000"/>
                </a:solidFill>
                <a:latin typeface="Consolas" panose="020B0609020204030204" pitchFamily="49" charset="0"/>
              </a:rPr>
              <a:t>size</a:t>
            </a:r>
            <a:r>
              <a:rPr lang="en-US" altLang="en-US" sz="2800" dirty="0">
                <a:solidFill>
                  <a:srgbClr val="000000"/>
                </a:solidFill>
              </a:rPr>
              <a:t> to get the number of elements in the </a:t>
            </a:r>
            <a:r>
              <a:rPr lang="en-US" altLang="en-US" sz="2800" dirty="0">
                <a:solidFill>
                  <a:srgbClr val="000000"/>
                </a:solidFill>
                <a:latin typeface="Consolas" panose="020B0609020204030204" pitchFamily="49" charset="0"/>
              </a:rPr>
              <a:t>stack</a:t>
            </a:r>
            <a:r>
              <a:rPr lang="en-US" altLang="en-US" sz="2800" dirty="0">
                <a:solidFill>
                  <a:srgbClr val="000000"/>
                </a:solidFill>
              </a:rPr>
              <a:t> (implemented by calling function </a:t>
            </a:r>
            <a:r>
              <a:rPr lang="en-US" altLang="en-US" sz="2800" dirty="0">
                <a:solidFill>
                  <a:srgbClr val="000000"/>
                </a:solidFill>
                <a:latin typeface="Consolas" panose="020B0609020204030204" pitchFamily="49" charset="0"/>
              </a:rPr>
              <a:t>size</a:t>
            </a:r>
            <a:r>
              <a:rPr lang="en-US" altLang="en-US" sz="2800" dirty="0">
                <a:solidFill>
                  <a:srgbClr val="000000"/>
                </a:solidFill>
              </a:rPr>
              <a:t> of the underlying container).</a:t>
            </a:r>
          </a:p>
        </p:txBody>
      </p:sp>
      <p:sp>
        <p:nvSpPr>
          <p:cNvPr id="19251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82564203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59D9B3"/>
                </a:solidFill>
                <a:latin typeface="Arial"/>
              </a:rPr>
              <a:t>15.7.1 </a:t>
            </a:r>
            <a:r>
              <a:rPr lang="en-US" dirty="0">
                <a:solidFill>
                  <a:srgbClr val="33B38C"/>
                </a:solidFill>
                <a:latin typeface="Consolas" panose="020B0609020204030204" pitchFamily="49" charset="0"/>
              </a:rPr>
              <a:t>stack</a:t>
            </a:r>
            <a:r>
              <a:rPr lang="en-US" dirty="0">
                <a:solidFill>
                  <a:srgbClr val="33B38C"/>
                </a:solidFill>
                <a:latin typeface="Arial" panose="020B0604020202020204" pitchFamily="34" charset="0"/>
              </a:rPr>
              <a:t> Adapter (Cont.)</a:t>
            </a:r>
          </a:p>
        </p:txBody>
      </p:sp>
      <p:sp>
        <p:nvSpPr>
          <p:cNvPr id="190467" name="Text Placeholder 2"/>
          <p:cNvSpPr>
            <a:spLocks noGrp="1"/>
          </p:cNvSpPr>
          <p:nvPr>
            <p:ph type="body" idx="1"/>
          </p:nvPr>
        </p:nvSpPr>
        <p:spPr/>
        <p:txBody>
          <a:bodyPr/>
          <a:lstStyle/>
          <a:p>
            <a:pPr eaLnBrk="1" hangingPunct="1"/>
            <a:r>
              <a:rPr lang="en-US" altLang="en-US" sz="3200" dirty="0">
                <a:solidFill>
                  <a:srgbClr val="000000"/>
                </a:solidFill>
              </a:rPr>
              <a:t>Figure 15.19 demonstrates the </a:t>
            </a:r>
            <a:r>
              <a:rPr lang="en-US" altLang="en-US" sz="3200" dirty="0">
                <a:solidFill>
                  <a:srgbClr val="000000"/>
                </a:solidFill>
                <a:latin typeface="Consolas" panose="020B0609020204030204" pitchFamily="49" charset="0"/>
              </a:rPr>
              <a:t>stack</a:t>
            </a:r>
            <a:r>
              <a:rPr lang="en-US" altLang="en-US" sz="3200" dirty="0">
                <a:solidFill>
                  <a:srgbClr val="000000"/>
                </a:solidFill>
              </a:rPr>
              <a:t> adapter class.</a:t>
            </a:r>
          </a:p>
          <a:p>
            <a:pPr eaLnBrk="1" hangingPunct="1"/>
            <a:r>
              <a:rPr lang="en-US" altLang="en-US" sz="3200" dirty="0">
                <a:solidFill>
                  <a:srgbClr val="000000"/>
                </a:solidFill>
              </a:rPr>
              <a:t>Lines 107, 21 and 23 instantiate three integer stacks.</a:t>
            </a:r>
          </a:p>
          <a:p>
            <a:pPr eaLnBrk="1" hangingPunct="1"/>
            <a:r>
              <a:rPr lang="en-US" altLang="en-US" sz="3200" dirty="0">
                <a:solidFill>
                  <a:srgbClr val="000000"/>
                </a:solidFill>
              </a:rPr>
              <a:t>Line 17 specifies a </a:t>
            </a:r>
            <a:r>
              <a:rPr lang="en-US" altLang="en-US" sz="3200" dirty="0">
                <a:solidFill>
                  <a:srgbClr val="000000"/>
                </a:solidFill>
                <a:latin typeface="Consolas" panose="020B0609020204030204" pitchFamily="49" charset="0"/>
              </a:rPr>
              <a:t>stack</a:t>
            </a:r>
            <a:r>
              <a:rPr lang="en-US" altLang="en-US" sz="3200" dirty="0">
                <a:solidFill>
                  <a:srgbClr val="000000"/>
                </a:solidFill>
              </a:rPr>
              <a:t> of integers that uses the default </a:t>
            </a:r>
            <a:r>
              <a:rPr lang="en-US" altLang="en-US" sz="3200" dirty="0" err="1">
                <a:solidFill>
                  <a:srgbClr val="000000"/>
                </a:solidFill>
                <a:latin typeface="Consolas" panose="020B0609020204030204" pitchFamily="49" charset="0"/>
              </a:rPr>
              <a:t>deque</a:t>
            </a:r>
            <a:r>
              <a:rPr lang="en-US" altLang="en-US" sz="3200" dirty="0">
                <a:solidFill>
                  <a:srgbClr val="000000"/>
                </a:solidFill>
              </a:rPr>
              <a:t> container as its underlying data structure.</a:t>
            </a:r>
          </a:p>
          <a:p>
            <a:pPr eaLnBrk="1" hangingPunct="1"/>
            <a:r>
              <a:rPr lang="en-US" altLang="en-US" sz="3200" dirty="0">
                <a:solidFill>
                  <a:srgbClr val="000000"/>
                </a:solidFill>
              </a:rPr>
              <a:t>Line 20 specifies a </a:t>
            </a:r>
            <a:r>
              <a:rPr lang="en-US" altLang="en-US" sz="3200" dirty="0">
                <a:solidFill>
                  <a:srgbClr val="000000"/>
                </a:solidFill>
                <a:latin typeface="Consolas" panose="020B0609020204030204" pitchFamily="49" charset="0"/>
              </a:rPr>
              <a:t>stack</a:t>
            </a:r>
            <a:r>
              <a:rPr lang="en-US" altLang="en-US" sz="3200" dirty="0">
                <a:solidFill>
                  <a:srgbClr val="000000"/>
                </a:solidFill>
              </a:rPr>
              <a:t> of integers that uses a </a:t>
            </a:r>
            <a:r>
              <a:rPr lang="en-US" altLang="en-US" sz="3200" dirty="0">
                <a:solidFill>
                  <a:srgbClr val="000000"/>
                </a:solidFill>
                <a:latin typeface="Consolas" panose="020B0609020204030204" pitchFamily="49" charset="0"/>
              </a:rPr>
              <a:t>vector</a:t>
            </a:r>
            <a:r>
              <a:rPr lang="en-US" altLang="en-US" sz="3200" dirty="0">
                <a:solidFill>
                  <a:srgbClr val="000000"/>
                </a:solidFill>
              </a:rPr>
              <a:t> of integers as its underlying data structure. </a:t>
            </a:r>
          </a:p>
        </p:txBody>
      </p:sp>
      <p:sp>
        <p:nvSpPr>
          <p:cNvPr id="19558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84801643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7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89954911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7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418113354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7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279525" y="0"/>
            <a:ext cx="9631363"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18957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15.2  </a:t>
            </a:r>
            <a:r>
              <a:rPr lang="en-US" dirty="0">
                <a:solidFill>
                  <a:srgbClr val="3380E6"/>
                </a:solidFill>
                <a:latin typeface="Arial"/>
              </a:rPr>
              <a:t>Introduction to Containers (cont.)</a:t>
            </a:r>
            <a:endParaRPr lang="en-US" dirty="0">
              <a:solidFill>
                <a:srgbClr val="33B38C"/>
              </a:solidFill>
              <a:latin typeface="Arial" panose="020B0604020202020204" pitchFamily="34" charset="0"/>
            </a:endParaRPr>
          </a:p>
        </p:txBody>
      </p:sp>
      <p:sp>
        <p:nvSpPr>
          <p:cNvPr id="28675" name="Text Placeholder 2"/>
          <p:cNvSpPr>
            <a:spLocks noGrp="1"/>
          </p:cNvSpPr>
          <p:nvPr>
            <p:ph type="body" idx="1"/>
          </p:nvPr>
        </p:nvSpPr>
        <p:spPr>
          <a:xfrm>
            <a:off x="609599" y="1341438"/>
            <a:ext cx="10919883" cy="4525962"/>
          </a:xfrm>
        </p:spPr>
        <p:txBody>
          <a:bodyPr/>
          <a:lstStyle/>
          <a:p>
            <a:pPr lvl="1">
              <a:lnSpc>
                <a:spcPct val="80000"/>
              </a:lnSpc>
            </a:pPr>
            <a:r>
              <a:rPr lang="en-US" altLang="en-US" sz="2800" dirty="0">
                <a:solidFill>
                  <a:srgbClr val="000000"/>
                </a:solidFill>
              </a:rPr>
              <a:t>The </a:t>
            </a:r>
            <a:r>
              <a:rPr lang="en-US" altLang="en-US" sz="2800" dirty="0">
                <a:solidFill>
                  <a:srgbClr val="FF0000"/>
                </a:solidFill>
              </a:rPr>
              <a:t>sequence containers and associative containers are collectively referred to as the first-class containers</a:t>
            </a:r>
            <a:r>
              <a:rPr lang="en-US" altLang="en-US" sz="2800" dirty="0">
                <a:solidFill>
                  <a:srgbClr val="000000"/>
                </a:solidFill>
              </a:rPr>
              <a:t>.</a:t>
            </a:r>
          </a:p>
          <a:p>
            <a:pPr eaLnBrk="1" hangingPunct="1">
              <a:lnSpc>
                <a:spcPct val="80000"/>
              </a:lnSpc>
            </a:pPr>
            <a:r>
              <a:rPr lang="en-US" altLang="en-US" sz="3200" dirty="0">
                <a:solidFill>
                  <a:srgbClr val="000000"/>
                </a:solidFill>
              </a:rPr>
              <a:t>Stacks and queues are typically constrained versions of sequence containers.</a:t>
            </a:r>
          </a:p>
          <a:p>
            <a:pPr eaLnBrk="1" hangingPunct="1">
              <a:lnSpc>
                <a:spcPct val="80000"/>
              </a:lnSpc>
            </a:pPr>
            <a:r>
              <a:rPr lang="en-US" altLang="en-US" sz="3200" dirty="0">
                <a:solidFill>
                  <a:srgbClr val="000000"/>
                </a:solidFill>
              </a:rPr>
              <a:t>For this reason, the Standard Library implements class templates </a:t>
            </a:r>
            <a:r>
              <a:rPr lang="en-US" altLang="en-US" sz="3200" dirty="0">
                <a:solidFill>
                  <a:srgbClr val="000000"/>
                </a:solidFill>
                <a:latin typeface="Consolas" panose="020B0609020204030204" pitchFamily="49" charset="0"/>
              </a:rPr>
              <a:t>stack</a:t>
            </a:r>
            <a:r>
              <a:rPr lang="en-US" altLang="en-US" sz="3200" dirty="0">
                <a:solidFill>
                  <a:srgbClr val="000000"/>
                </a:solidFill>
              </a:rPr>
              <a:t>s, </a:t>
            </a:r>
            <a:r>
              <a:rPr lang="en-US" altLang="en-US" sz="3200" dirty="0">
                <a:solidFill>
                  <a:srgbClr val="000000"/>
                </a:solidFill>
                <a:latin typeface="Consolas" panose="020B0609020204030204" pitchFamily="49" charset="0"/>
              </a:rPr>
              <a:t>queue</a:t>
            </a:r>
            <a:r>
              <a:rPr lang="en-US" altLang="en-US" sz="3200" dirty="0">
                <a:solidFill>
                  <a:srgbClr val="000000"/>
                </a:solidFill>
              </a:rPr>
              <a:t> and </a:t>
            </a:r>
            <a:r>
              <a:rPr lang="en-US" altLang="en-US" sz="3200" dirty="0" err="1">
                <a:solidFill>
                  <a:srgbClr val="000000"/>
                </a:solidFill>
                <a:latin typeface="Consolas" panose="020B0609020204030204" pitchFamily="49" charset="0"/>
              </a:rPr>
              <a:t>priority_queue</a:t>
            </a:r>
            <a:r>
              <a:rPr lang="en-US" altLang="en-US" sz="3200" dirty="0">
                <a:solidFill>
                  <a:srgbClr val="000000"/>
                </a:solidFill>
              </a:rPr>
              <a:t> as </a:t>
            </a:r>
            <a:r>
              <a:rPr lang="en-US" altLang="en-US" sz="3200" dirty="0">
                <a:solidFill>
                  <a:srgbClr val="FF0000"/>
                </a:solidFill>
              </a:rPr>
              <a:t>container adapters </a:t>
            </a:r>
            <a:r>
              <a:rPr lang="en-US" altLang="en-US" sz="3200" dirty="0">
                <a:solidFill>
                  <a:srgbClr val="000000"/>
                </a:solidFill>
              </a:rPr>
              <a:t>that enable a program to view a sequence container in a constrained manner.</a:t>
            </a:r>
          </a:p>
          <a:p>
            <a:pPr eaLnBrk="1" hangingPunct="1">
              <a:lnSpc>
                <a:spcPct val="80000"/>
              </a:lnSpc>
            </a:pPr>
            <a:r>
              <a:rPr lang="en-US" altLang="en-US" sz="3200" dirty="0">
                <a:solidFill>
                  <a:srgbClr val="000000"/>
                </a:solidFill>
              </a:rPr>
              <a:t>Class </a:t>
            </a:r>
            <a:r>
              <a:rPr lang="en-US" altLang="en-US" sz="3200" dirty="0">
                <a:solidFill>
                  <a:srgbClr val="000000"/>
                </a:solidFill>
                <a:latin typeface="Consolas" panose="020B0609020204030204" pitchFamily="49" charset="0"/>
              </a:rPr>
              <a:t>string</a:t>
            </a:r>
            <a:r>
              <a:rPr lang="en-US" altLang="en-US" sz="3200" dirty="0">
                <a:solidFill>
                  <a:srgbClr val="000000"/>
                </a:solidFill>
              </a:rPr>
              <a:t> supports the same functionality as a </a:t>
            </a:r>
            <a:r>
              <a:rPr lang="en-US" altLang="en-US" sz="3200" i="1" dirty="0">
                <a:solidFill>
                  <a:srgbClr val="000000"/>
                </a:solidFill>
              </a:rPr>
              <a:t>sequence container</a:t>
            </a:r>
            <a:r>
              <a:rPr lang="en-US" altLang="en-US" sz="3200" dirty="0">
                <a:solidFill>
                  <a:srgbClr val="000000"/>
                </a:solidFill>
              </a:rPr>
              <a:t>, but stores only character data.</a:t>
            </a:r>
          </a:p>
          <a:p>
            <a:pPr eaLnBrk="1" hangingPunct="1">
              <a:lnSpc>
                <a:spcPct val="80000"/>
              </a:lnSpc>
            </a:pPr>
            <a:endParaRPr lang="en-US" altLang="en-US" sz="3200" dirty="0">
              <a:solidFill>
                <a:srgbClr val="000000"/>
              </a:solidFill>
            </a:endParaRPr>
          </a:p>
        </p:txBody>
      </p:sp>
      <p:sp>
        <p:nvSpPr>
          <p:cNvPr id="2970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61159597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59D9B3"/>
                </a:solidFill>
                <a:latin typeface="Arial"/>
              </a:rPr>
              <a:t>15.7.1 </a:t>
            </a:r>
            <a:r>
              <a:rPr lang="en-US" dirty="0">
                <a:solidFill>
                  <a:srgbClr val="33B38C"/>
                </a:solidFill>
                <a:latin typeface="Consolas" panose="020B0609020204030204" pitchFamily="49" charset="0"/>
              </a:rPr>
              <a:t>stack</a:t>
            </a:r>
            <a:r>
              <a:rPr lang="en-US" dirty="0">
                <a:solidFill>
                  <a:srgbClr val="33B38C"/>
                </a:solidFill>
                <a:latin typeface="Arial" panose="020B0604020202020204" pitchFamily="34" charset="0"/>
              </a:rPr>
              <a:t> Adapter (Cont.)</a:t>
            </a:r>
          </a:p>
        </p:txBody>
      </p:sp>
      <p:sp>
        <p:nvSpPr>
          <p:cNvPr id="195587" name="Text Placeholder 2"/>
          <p:cNvSpPr>
            <a:spLocks noGrp="1"/>
          </p:cNvSpPr>
          <p:nvPr>
            <p:ph type="body" idx="1"/>
          </p:nvPr>
        </p:nvSpPr>
        <p:spPr/>
        <p:txBody>
          <a:bodyPr/>
          <a:lstStyle/>
          <a:p>
            <a:pPr eaLnBrk="1" hangingPunct="1"/>
            <a:r>
              <a:rPr lang="en-US" altLang="en-US" sz="3200" dirty="0">
                <a:solidFill>
                  <a:srgbClr val="000000"/>
                </a:solidFill>
              </a:rPr>
              <a:t>Line 23 specifies a </a:t>
            </a:r>
            <a:r>
              <a:rPr lang="en-US" altLang="en-US" sz="3200" dirty="0">
                <a:solidFill>
                  <a:srgbClr val="000000"/>
                </a:solidFill>
                <a:latin typeface="Consolas" panose="020B0609020204030204" pitchFamily="49" charset="0"/>
              </a:rPr>
              <a:t>stack</a:t>
            </a:r>
            <a:r>
              <a:rPr lang="en-US" altLang="en-US" sz="3200" dirty="0">
                <a:solidFill>
                  <a:srgbClr val="000000"/>
                </a:solidFill>
              </a:rPr>
              <a:t> of integers that uses a </a:t>
            </a:r>
            <a:r>
              <a:rPr lang="en-US" altLang="en-US" sz="3200" dirty="0">
                <a:solidFill>
                  <a:srgbClr val="000000"/>
                </a:solidFill>
                <a:latin typeface="Consolas" panose="020B0609020204030204" pitchFamily="49" charset="0"/>
              </a:rPr>
              <a:t>list</a:t>
            </a:r>
            <a:r>
              <a:rPr lang="en-US" altLang="en-US" sz="3200" dirty="0">
                <a:solidFill>
                  <a:srgbClr val="000000"/>
                </a:solidFill>
              </a:rPr>
              <a:t> of integers as its underlying data structure.</a:t>
            </a:r>
          </a:p>
          <a:p>
            <a:pPr eaLnBrk="1" hangingPunct="1"/>
            <a:r>
              <a:rPr lang="en-US" altLang="en-US" sz="3200" dirty="0">
                <a:solidFill>
                  <a:srgbClr val="000000"/>
                </a:solidFill>
              </a:rPr>
              <a:t>Function </a:t>
            </a:r>
            <a:r>
              <a:rPr lang="en-US" altLang="en-US" sz="3200" dirty="0" err="1">
                <a:solidFill>
                  <a:srgbClr val="000000"/>
                </a:solidFill>
                <a:latin typeface="Consolas" panose="020B0609020204030204" pitchFamily="49" charset="0"/>
              </a:rPr>
              <a:t>pushElements</a:t>
            </a:r>
            <a:r>
              <a:rPr lang="en-US" altLang="en-US" sz="3200" dirty="0">
                <a:solidFill>
                  <a:srgbClr val="000000"/>
                </a:solidFill>
              </a:rPr>
              <a:t> (lines 45–50) pushes the elements onto each </a:t>
            </a:r>
            <a:r>
              <a:rPr lang="en-US" altLang="en-US" sz="3200" dirty="0">
                <a:solidFill>
                  <a:srgbClr val="000000"/>
                </a:solidFill>
                <a:latin typeface="Consolas" panose="020B0609020204030204" pitchFamily="49" charset="0"/>
              </a:rPr>
              <a:t>stack</a:t>
            </a:r>
            <a:r>
              <a:rPr lang="en-US" altLang="en-US" sz="3200" dirty="0">
                <a:solidFill>
                  <a:srgbClr val="000000"/>
                </a:solidFill>
              </a:rPr>
              <a:t>.</a:t>
            </a:r>
          </a:p>
          <a:p>
            <a:pPr eaLnBrk="1" hangingPunct="1"/>
            <a:r>
              <a:rPr lang="en-US" altLang="en-US" sz="3200" dirty="0">
                <a:solidFill>
                  <a:srgbClr val="000000"/>
                </a:solidFill>
              </a:rPr>
              <a:t>Line 47 uses function </a:t>
            </a:r>
            <a:r>
              <a:rPr lang="en-US" altLang="en-US" sz="3200" dirty="0">
                <a:solidFill>
                  <a:srgbClr val="000000"/>
                </a:solidFill>
                <a:latin typeface="Consolas" panose="020B0609020204030204" pitchFamily="49" charset="0"/>
              </a:rPr>
              <a:t>push</a:t>
            </a:r>
            <a:r>
              <a:rPr lang="en-US" altLang="en-US" sz="3200" dirty="0">
                <a:solidFill>
                  <a:srgbClr val="000000"/>
                </a:solidFill>
              </a:rPr>
              <a:t> (available in each adapter class) to place an integer on top of the </a:t>
            </a:r>
            <a:r>
              <a:rPr lang="en-US" altLang="en-US" sz="3200" dirty="0">
                <a:solidFill>
                  <a:srgbClr val="000000"/>
                </a:solidFill>
                <a:latin typeface="Consolas" panose="020B0609020204030204" pitchFamily="49" charset="0"/>
              </a:rPr>
              <a:t>stack</a:t>
            </a:r>
            <a:r>
              <a:rPr lang="en-US" altLang="en-US" sz="3200" dirty="0">
                <a:solidFill>
                  <a:srgbClr val="000000"/>
                </a:solidFill>
              </a:rPr>
              <a:t>.</a:t>
            </a:r>
          </a:p>
          <a:p>
            <a:pPr eaLnBrk="1" hangingPunct="1"/>
            <a:r>
              <a:rPr lang="en-US" altLang="en-US" sz="3200" dirty="0">
                <a:solidFill>
                  <a:srgbClr val="000000"/>
                </a:solidFill>
              </a:rPr>
              <a:t>Line 48 uses </a:t>
            </a:r>
            <a:r>
              <a:rPr lang="en-US" altLang="en-US" sz="3200" dirty="0">
                <a:solidFill>
                  <a:srgbClr val="000000"/>
                </a:solidFill>
                <a:latin typeface="Consolas" panose="020B0609020204030204" pitchFamily="49" charset="0"/>
              </a:rPr>
              <a:t>stack</a:t>
            </a:r>
            <a:r>
              <a:rPr lang="en-US" altLang="en-US" sz="3200" dirty="0">
                <a:solidFill>
                  <a:srgbClr val="000000"/>
                </a:solidFill>
              </a:rPr>
              <a:t> function </a:t>
            </a:r>
            <a:r>
              <a:rPr lang="en-US" altLang="en-US" sz="3200" dirty="0">
                <a:solidFill>
                  <a:srgbClr val="000000"/>
                </a:solidFill>
                <a:latin typeface="Consolas" panose="020B0609020204030204" pitchFamily="49" charset="0"/>
              </a:rPr>
              <a:t>top</a:t>
            </a:r>
            <a:r>
              <a:rPr lang="en-US" altLang="en-US" sz="3200" dirty="0">
                <a:solidFill>
                  <a:srgbClr val="000000"/>
                </a:solidFill>
              </a:rPr>
              <a:t> to retrieve the top element of the </a:t>
            </a:r>
            <a:r>
              <a:rPr lang="en-US" altLang="en-US" sz="3200" dirty="0">
                <a:solidFill>
                  <a:srgbClr val="000000"/>
                </a:solidFill>
                <a:latin typeface="Consolas" panose="020B0609020204030204" pitchFamily="49" charset="0"/>
              </a:rPr>
              <a:t>stack</a:t>
            </a:r>
            <a:r>
              <a:rPr lang="en-US" altLang="en-US" sz="3200" dirty="0">
                <a:solidFill>
                  <a:srgbClr val="000000"/>
                </a:solidFill>
              </a:rPr>
              <a:t> for output.</a:t>
            </a:r>
          </a:p>
        </p:txBody>
      </p:sp>
      <p:sp>
        <p:nvSpPr>
          <p:cNvPr id="20070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82992125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59D9B3"/>
                </a:solidFill>
                <a:latin typeface="Arial"/>
              </a:rPr>
              <a:t>15.7.1 </a:t>
            </a:r>
            <a:r>
              <a:rPr lang="en-US" dirty="0">
                <a:solidFill>
                  <a:srgbClr val="33B38C"/>
                </a:solidFill>
                <a:latin typeface="Consolas" panose="020B0609020204030204" pitchFamily="49" charset="0"/>
              </a:rPr>
              <a:t>stack</a:t>
            </a:r>
            <a:r>
              <a:rPr lang="en-US" dirty="0">
                <a:solidFill>
                  <a:srgbClr val="33B38C"/>
                </a:solidFill>
                <a:latin typeface="Arial" panose="020B0604020202020204" pitchFamily="34" charset="0"/>
              </a:rPr>
              <a:t> Adapter (Cont.)</a:t>
            </a:r>
          </a:p>
        </p:txBody>
      </p:sp>
      <p:sp>
        <p:nvSpPr>
          <p:cNvPr id="196611" name="Text Placeholder 2"/>
          <p:cNvSpPr>
            <a:spLocks noGrp="1"/>
          </p:cNvSpPr>
          <p:nvPr>
            <p:ph type="body" idx="1"/>
          </p:nvPr>
        </p:nvSpPr>
        <p:spPr/>
        <p:txBody>
          <a:bodyPr/>
          <a:lstStyle/>
          <a:p>
            <a:pPr eaLnBrk="1" hangingPunct="1"/>
            <a:r>
              <a:rPr lang="en-US" altLang="en-US" sz="3200" i="1" dirty="0">
                <a:solidFill>
                  <a:srgbClr val="000000"/>
                </a:solidFill>
              </a:rPr>
              <a:t>Function </a:t>
            </a:r>
            <a:r>
              <a:rPr lang="en-US" altLang="en-US" sz="3200" i="1" dirty="0">
                <a:solidFill>
                  <a:srgbClr val="000000"/>
                </a:solidFill>
                <a:latin typeface="Consolas" panose="020B0609020204030204" pitchFamily="49" charset="0"/>
              </a:rPr>
              <a:t>top</a:t>
            </a:r>
            <a:r>
              <a:rPr lang="en-US" altLang="en-US" sz="3200" i="1" dirty="0">
                <a:solidFill>
                  <a:srgbClr val="000000"/>
                </a:solidFill>
              </a:rPr>
              <a:t> does not remove the top element.</a:t>
            </a:r>
          </a:p>
          <a:p>
            <a:pPr eaLnBrk="1" hangingPunct="1"/>
            <a:r>
              <a:rPr lang="en-US" altLang="en-US" sz="3200" dirty="0">
                <a:solidFill>
                  <a:srgbClr val="000000"/>
                </a:solidFill>
              </a:rPr>
              <a:t>Function </a:t>
            </a:r>
            <a:r>
              <a:rPr lang="en-US" altLang="en-US" sz="3200" dirty="0" err="1">
                <a:solidFill>
                  <a:srgbClr val="000000"/>
                </a:solidFill>
                <a:latin typeface="Consolas" panose="020B0609020204030204" pitchFamily="49" charset="0"/>
              </a:rPr>
              <a:t>popElements</a:t>
            </a:r>
            <a:r>
              <a:rPr lang="en-US" altLang="en-US" sz="3200" dirty="0">
                <a:solidFill>
                  <a:srgbClr val="000000"/>
                </a:solidFill>
              </a:rPr>
              <a:t> (lines 53–58) pops the elements off each </a:t>
            </a:r>
            <a:r>
              <a:rPr lang="en-US" altLang="en-US" sz="3200" dirty="0">
                <a:solidFill>
                  <a:srgbClr val="000000"/>
                </a:solidFill>
                <a:latin typeface="Consolas" panose="020B0609020204030204" pitchFamily="49" charset="0"/>
              </a:rPr>
              <a:t>stack</a:t>
            </a:r>
            <a:r>
              <a:rPr lang="en-US" altLang="en-US" sz="3200" dirty="0">
                <a:solidFill>
                  <a:srgbClr val="000000"/>
                </a:solidFill>
              </a:rPr>
              <a:t>.</a:t>
            </a:r>
          </a:p>
          <a:p>
            <a:pPr eaLnBrk="1" hangingPunct="1"/>
            <a:r>
              <a:rPr lang="en-US" altLang="en-US" sz="3200" dirty="0">
                <a:solidFill>
                  <a:srgbClr val="000000"/>
                </a:solidFill>
              </a:rPr>
              <a:t>Line 55 uses </a:t>
            </a:r>
            <a:r>
              <a:rPr lang="en-US" altLang="en-US" sz="3200" dirty="0">
                <a:solidFill>
                  <a:srgbClr val="000000"/>
                </a:solidFill>
                <a:latin typeface="Consolas" panose="020B0609020204030204" pitchFamily="49" charset="0"/>
              </a:rPr>
              <a:t>stack</a:t>
            </a:r>
            <a:r>
              <a:rPr lang="en-US" altLang="en-US" sz="3200" dirty="0">
                <a:solidFill>
                  <a:srgbClr val="000000"/>
                </a:solidFill>
              </a:rPr>
              <a:t> function </a:t>
            </a:r>
            <a:r>
              <a:rPr lang="en-US" altLang="en-US" sz="3200" dirty="0">
                <a:solidFill>
                  <a:srgbClr val="000000"/>
                </a:solidFill>
                <a:latin typeface="Consolas" panose="020B0609020204030204" pitchFamily="49" charset="0"/>
              </a:rPr>
              <a:t>top</a:t>
            </a:r>
            <a:r>
              <a:rPr lang="en-US" altLang="en-US" sz="3200" dirty="0">
                <a:solidFill>
                  <a:srgbClr val="000000"/>
                </a:solidFill>
              </a:rPr>
              <a:t> to retrieve the </a:t>
            </a:r>
            <a:r>
              <a:rPr lang="en-US" altLang="en-US" sz="3200" i="1" dirty="0">
                <a:solidFill>
                  <a:srgbClr val="000000"/>
                </a:solidFill>
              </a:rPr>
              <a:t>top</a:t>
            </a:r>
            <a:r>
              <a:rPr lang="en-US" altLang="en-US" sz="3200" dirty="0">
                <a:solidFill>
                  <a:srgbClr val="000000"/>
                </a:solidFill>
              </a:rPr>
              <a:t> element of the </a:t>
            </a:r>
            <a:r>
              <a:rPr lang="en-US" altLang="en-US" sz="3200" dirty="0">
                <a:solidFill>
                  <a:srgbClr val="000000"/>
                </a:solidFill>
                <a:latin typeface="Consolas" panose="020B0609020204030204" pitchFamily="49" charset="0"/>
              </a:rPr>
              <a:t>stack</a:t>
            </a:r>
            <a:r>
              <a:rPr lang="en-US" altLang="en-US" sz="3200" dirty="0">
                <a:solidFill>
                  <a:srgbClr val="000000"/>
                </a:solidFill>
              </a:rPr>
              <a:t> for output.</a:t>
            </a:r>
          </a:p>
          <a:p>
            <a:pPr eaLnBrk="1" hangingPunct="1"/>
            <a:r>
              <a:rPr lang="en-US" altLang="en-US" sz="3200" dirty="0">
                <a:solidFill>
                  <a:srgbClr val="000000"/>
                </a:solidFill>
              </a:rPr>
              <a:t>Line 56 uses function </a:t>
            </a:r>
            <a:r>
              <a:rPr lang="en-US" altLang="en-US" sz="3200" dirty="0">
                <a:solidFill>
                  <a:srgbClr val="000000"/>
                </a:solidFill>
                <a:latin typeface="Consolas" panose="020B0609020204030204" pitchFamily="49" charset="0"/>
              </a:rPr>
              <a:t>pop</a:t>
            </a:r>
            <a:r>
              <a:rPr lang="en-US" altLang="en-US" sz="3200" dirty="0">
                <a:solidFill>
                  <a:srgbClr val="000000"/>
                </a:solidFill>
              </a:rPr>
              <a:t> (available in each adapter class) to remove the top element of the </a:t>
            </a:r>
            <a:r>
              <a:rPr lang="en-US" altLang="en-US" sz="3200" dirty="0">
                <a:solidFill>
                  <a:srgbClr val="000000"/>
                </a:solidFill>
                <a:latin typeface="Consolas" panose="020B0609020204030204" pitchFamily="49" charset="0"/>
              </a:rPr>
              <a:t>stack</a:t>
            </a:r>
            <a:r>
              <a:rPr lang="en-US" altLang="en-US" sz="3200" dirty="0">
                <a:solidFill>
                  <a:srgbClr val="000000"/>
                </a:solidFill>
              </a:rPr>
              <a:t>.</a:t>
            </a:r>
          </a:p>
          <a:p>
            <a:pPr eaLnBrk="1" hangingPunct="1"/>
            <a:r>
              <a:rPr lang="en-US" altLang="en-US" sz="3200" dirty="0">
                <a:solidFill>
                  <a:srgbClr val="000000"/>
                </a:solidFill>
              </a:rPr>
              <a:t>Function </a:t>
            </a:r>
            <a:r>
              <a:rPr lang="en-US" altLang="en-US" sz="3200" dirty="0">
                <a:solidFill>
                  <a:srgbClr val="000000"/>
                </a:solidFill>
                <a:latin typeface="Consolas" panose="020B0609020204030204" pitchFamily="49" charset="0"/>
              </a:rPr>
              <a:t>pop</a:t>
            </a:r>
            <a:r>
              <a:rPr lang="en-US" altLang="en-US" sz="3200" dirty="0">
                <a:solidFill>
                  <a:srgbClr val="000000"/>
                </a:solidFill>
              </a:rPr>
              <a:t> does </a:t>
            </a:r>
            <a:r>
              <a:rPr lang="en-US" altLang="en-US" sz="3200" i="1" dirty="0">
                <a:solidFill>
                  <a:srgbClr val="000000"/>
                </a:solidFill>
              </a:rPr>
              <a:t>not</a:t>
            </a:r>
            <a:r>
              <a:rPr lang="en-US" altLang="en-US" sz="3200" dirty="0">
                <a:solidFill>
                  <a:srgbClr val="000000"/>
                </a:solidFill>
              </a:rPr>
              <a:t> return a value. </a:t>
            </a:r>
          </a:p>
        </p:txBody>
      </p:sp>
      <p:sp>
        <p:nvSpPr>
          <p:cNvPr id="20173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402516956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041" y="228600"/>
            <a:ext cx="10725442" cy="1143000"/>
          </a:xfrm>
        </p:spPr>
        <p:txBody>
          <a:bodyPr/>
          <a:lstStyle/>
          <a:p>
            <a:pPr fontAlgn="auto">
              <a:spcAft>
                <a:spcPts val="0"/>
              </a:spcAft>
              <a:defRPr/>
            </a:pPr>
            <a:r>
              <a:rPr lang="en-US" dirty="0">
                <a:solidFill>
                  <a:srgbClr val="59D9B3"/>
                </a:solidFill>
                <a:latin typeface="Arial"/>
              </a:rPr>
              <a:t>15.7.2 </a:t>
            </a:r>
            <a:r>
              <a:rPr lang="en-US" dirty="0">
                <a:solidFill>
                  <a:srgbClr val="33B38C"/>
                </a:solidFill>
                <a:latin typeface="Consolas" panose="020B0609020204030204" pitchFamily="49" charset="0"/>
              </a:rPr>
              <a:t>queue</a:t>
            </a:r>
            <a:r>
              <a:rPr lang="en-US" dirty="0">
                <a:solidFill>
                  <a:srgbClr val="33B38C"/>
                </a:solidFill>
                <a:latin typeface="Arial" panose="020B0604020202020204" pitchFamily="34" charset="0"/>
              </a:rPr>
              <a:t> Adapter</a:t>
            </a:r>
          </a:p>
        </p:txBody>
      </p:sp>
      <p:sp>
        <p:nvSpPr>
          <p:cNvPr id="197635" name="Text Placeholder 2"/>
          <p:cNvSpPr>
            <a:spLocks noGrp="1"/>
          </p:cNvSpPr>
          <p:nvPr>
            <p:ph type="body" idx="1"/>
          </p:nvPr>
        </p:nvSpPr>
        <p:spPr>
          <a:xfrm>
            <a:off x="804041" y="1219201"/>
            <a:ext cx="10725442" cy="4525963"/>
          </a:xfrm>
        </p:spPr>
        <p:txBody>
          <a:bodyPr/>
          <a:lstStyle/>
          <a:p>
            <a:pPr eaLnBrk="1" hangingPunct="1"/>
            <a:r>
              <a:rPr lang="en-US" altLang="en-US" sz="3200" dirty="0">
                <a:solidFill>
                  <a:srgbClr val="000000"/>
                </a:solidFill>
                <a:latin typeface="Cambria" panose="02040503050406030204" pitchFamily="18" charset="0"/>
              </a:rPr>
              <a:t>A queue is similar to a </a:t>
            </a:r>
            <a:r>
              <a:rPr lang="en-US" altLang="en-US" sz="3200" i="1" dirty="0">
                <a:solidFill>
                  <a:srgbClr val="000000"/>
                </a:solidFill>
                <a:latin typeface="Cambria" panose="02040503050406030204" pitchFamily="18" charset="0"/>
              </a:rPr>
              <a:t>waiting line</a:t>
            </a:r>
            <a:r>
              <a:rPr lang="en-US" altLang="en-US" sz="3200" dirty="0">
                <a:solidFill>
                  <a:srgbClr val="000000"/>
                </a:solidFill>
                <a:latin typeface="Cambria" panose="02040503050406030204" pitchFamily="18" charset="0"/>
              </a:rPr>
              <a:t>. </a:t>
            </a:r>
          </a:p>
          <a:p>
            <a:pPr lvl="1" eaLnBrk="1" hangingPunct="1"/>
            <a:r>
              <a:rPr lang="en-US" altLang="en-US" sz="2800" dirty="0">
                <a:solidFill>
                  <a:srgbClr val="000000"/>
                </a:solidFill>
                <a:latin typeface="Cambria" panose="02040503050406030204" pitchFamily="18" charset="0"/>
              </a:rPr>
              <a:t>The item that has been in the queue the </a:t>
            </a:r>
            <a:r>
              <a:rPr lang="en-US" altLang="en-US" sz="2800" i="1" dirty="0">
                <a:solidFill>
                  <a:srgbClr val="000000"/>
                </a:solidFill>
                <a:latin typeface="Cambria" panose="02040503050406030204" pitchFamily="18" charset="0"/>
              </a:rPr>
              <a:t>longest</a:t>
            </a:r>
            <a:r>
              <a:rPr lang="en-US" altLang="en-US" sz="2800" dirty="0">
                <a:solidFill>
                  <a:srgbClr val="000000"/>
                </a:solidFill>
                <a:latin typeface="Cambria" panose="02040503050406030204" pitchFamily="18" charset="0"/>
              </a:rPr>
              <a:t> is the </a:t>
            </a:r>
            <a:r>
              <a:rPr lang="en-US" altLang="en-US" sz="2800" i="1" dirty="0">
                <a:solidFill>
                  <a:srgbClr val="000000"/>
                </a:solidFill>
                <a:latin typeface="Cambria" panose="02040503050406030204" pitchFamily="18" charset="0"/>
              </a:rPr>
              <a:t>next</a:t>
            </a:r>
            <a:r>
              <a:rPr lang="en-US" altLang="en-US" sz="2800" dirty="0">
                <a:solidFill>
                  <a:srgbClr val="000000"/>
                </a:solidFill>
                <a:latin typeface="Cambria" panose="02040503050406030204" pitchFamily="18" charset="0"/>
              </a:rPr>
              <a:t> one removed—so a queue is referred to as a </a:t>
            </a:r>
            <a:r>
              <a:rPr lang="en-US" altLang="en-US" sz="2800" dirty="0">
                <a:solidFill>
                  <a:srgbClr val="0000FF"/>
                </a:solidFill>
                <a:latin typeface="Cambria" panose="02040503050406030204" pitchFamily="18" charset="0"/>
              </a:rPr>
              <a:t>first-in, first-out (FIFO)</a:t>
            </a:r>
            <a:r>
              <a:rPr lang="en-US" altLang="en-US" sz="2800" dirty="0">
                <a:solidFill>
                  <a:srgbClr val="000000"/>
                </a:solidFill>
                <a:latin typeface="Cambria" panose="02040503050406030204" pitchFamily="18" charset="0"/>
              </a:rPr>
              <a:t> data structure.</a:t>
            </a:r>
          </a:p>
          <a:p>
            <a:pPr eaLnBrk="1" hangingPunct="1"/>
            <a:r>
              <a:rPr lang="en-US" altLang="en-US" sz="3200" dirty="0">
                <a:solidFill>
                  <a:srgbClr val="000000"/>
                </a:solidFill>
              </a:rPr>
              <a:t>Class </a:t>
            </a:r>
            <a:r>
              <a:rPr lang="en-US" altLang="en-US" sz="3200" dirty="0">
                <a:solidFill>
                  <a:srgbClr val="0000FF"/>
                </a:solidFill>
              </a:rPr>
              <a:t>queue</a:t>
            </a:r>
            <a:r>
              <a:rPr lang="en-US" altLang="en-US" sz="3200" dirty="0">
                <a:solidFill>
                  <a:srgbClr val="000000"/>
                </a:solidFill>
              </a:rPr>
              <a:t> (from header </a:t>
            </a:r>
            <a:r>
              <a:rPr lang="en-US" altLang="en-US" sz="3200" dirty="0">
                <a:solidFill>
                  <a:srgbClr val="000000"/>
                </a:solidFill>
                <a:latin typeface="Consolas" panose="020B0609020204030204" pitchFamily="49" charset="0"/>
              </a:rPr>
              <a:t>&lt;queue&gt;</a:t>
            </a:r>
            <a:r>
              <a:rPr lang="en-US" altLang="en-US" sz="3200" dirty="0">
                <a:solidFill>
                  <a:srgbClr val="000000"/>
                </a:solidFill>
              </a:rPr>
              <a:t>) enables insertions at the </a:t>
            </a:r>
            <a:r>
              <a:rPr lang="en-US" altLang="en-US" sz="3200" i="1" dirty="0">
                <a:solidFill>
                  <a:srgbClr val="000000"/>
                </a:solidFill>
              </a:rPr>
              <a:t>back</a:t>
            </a:r>
            <a:r>
              <a:rPr lang="en-US" altLang="en-US" sz="3200" dirty="0">
                <a:solidFill>
                  <a:srgbClr val="000000"/>
                </a:solidFill>
              </a:rPr>
              <a:t> of the underlying data structure and deletions from the </a:t>
            </a:r>
            <a:r>
              <a:rPr lang="en-US" altLang="en-US" sz="3200" i="1" dirty="0">
                <a:solidFill>
                  <a:srgbClr val="000000"/>
                </a:solidFill>
              </a:rPr>
              <a:t>front</a:t>
            </a:r>
            <a:r>
              <a:rPr lang="en-US" altLang="en-US" sz="3200" dirty="0">
                <a:solidFill>
                  <a:srgbClr val="000000"/>
                </a:solidFill>
              </a:rPr>
              <a:t>.</a:t>
            </a:r>
          </a:p>
          <a:p>
            <a:pPr eaLnBrk="1" hangingPunct="1"/>
            <a:r>
              <a:rPr lang="en-US" altLang="en-US" sz="3200" dirty="0">
                <a:solidFill>
                  <a:srgbClr val="000000"/>
                </a:solidFill>
              </a:rPr>
              <a:t>A </a:t>
            </a:r>
            <a:r>
              <a:rPr lang="en-US" altLang="en-US" sz="3200" dirty="0">
                <a:solidFill>
                  <a:srgbClr val="000000"/>
                </a:solidFill>
                <a:latin typeface="Consolas" panose="020B0609020204030204" pitchFamily="49" charset="0"/>
              </a:rPr>
              <a:t>queue</a:t>
            </a:r>
            <a:r>
              <a:rPr lang="en-US" altLang="en-US" sz="3200" dirty="0">
                <a:solidFill>
                  <a:srgbClr val="000000"/>
                </a:solidFill>
              </a:rPr>
              <a:t> can store its elements in objects of the Standard Library’s </a:t>
            </a:r>
            <a:r>
              <a:rPr lang="en-US" altLang="en-US" sz="3200" dirty="0">
                <a:solidFill>
                  <a:srgbClr val="000000"/>
                </a:solidFill>
                <a:latin typeface="Consolas" panose="020B0609020204030204" pitchFamily="49" charset="0"/>
              </a:rPr>
              <a:t>list</a:t>
            </a:r>
            <a:r>
              <a:rPr lang="en-US" altLang="en-US" sz="3200" dirty="0">
                <a:solidFill>
                  <a:srgbClr val="000000"/>
                </a:solidFill>
              </a:rPr>
              <a:t> or </a:t>
            </a:r>
            <a:r>
              <a:rPr lang="en-US" altLang="en-US" sz="3200" dirty="0" err="1">
                <a:solidFill>
                  <a:srgbClr val="000000"/>
                </a:solidFill>
                <a:latin typeface="Consolas" panose="020B0609020204030204" pitchFamily="49" charset="0"/>
              </a:rPr>
              <a:t>deque</a:t>
            </a:r>
            <a:r>
              <a:rPr lang="en-US" altLang="en-US" sz="3200" dirty="0">
                <a:solidFill>
                  <a:srgbClr val="000000"/>
                </a:solidFill>
              </a:rPr>
              <a:t> containers.</a:t>
            </a:r>
          </a:p>
          <a:p>
            <a:pPr eaLnBrk="1" hangingPunct="1"/>
            <a:r>
              <a:rPr lang="en-US" altLang="en-US" sz="3200" dirty="0">
                <a:solidFill>
                  <a:srgbClr val="000000"/>
                </a:solidFill>
              </a:rPr>
              <a:t>By default, a </a:t>
            </a:r>
            <a:r>
              <a:rPr lang="en-US" altLang="en-US" sz="3200" dirty="0">
                <a:solidFill>
                  <a:srgbClr val="000000"/>
                </a:solidFill>
                <a:latin typeface="Consolas" panose="020B0609020204030204" pitchFamily="49" charset="0"/>
              </a:rPr>
              <a:t>queue</a:t>
            </a:r>
            <a:r>
              <a:rPr lang="en-US" altLang="en-US" sz="3200" dirty="0">
                <a:solidFill>
                  <a:srgbClr val="000000"/>
                </a:solidFill>
              </a:rPr>
              <a:t> is implemented with a </a:t>
            </a:r>
            <a:r>
              <a:rPr lang="en-US" altLang="en-US" sz="3200" dirty="0" err="1">
                <a:solidFill>
                  <a:srgbClr val="000000"/>
                </a:solidFill>
                <a:latin typeface="Consolas" panose="020B0609020204030204" pitchFamily="49" charset="0"/>
              </a:rPr>
              <a:t>deque</a:t>
            </a:r>
            <a:r>
              <a:rPr lang="en-US" altLang="en-US" sz="3200" dirty="0">
                <a:solidFill>
                  <a:srgbClr val="000000"/>
                </a:solidFill>
              </a:rPr>
              <a:t>.</a:t>
            </a:r>
          </a:p>
        </p:txBody>
      </p:sp>
      <p:sp>
        <p:nvSpPr>
          <p:cNvPr id="20275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89326422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59D9B3"/>
                </a:solidFill>
                <a:latin typeface="Arial"/>
              </a:rPr>
              <a:t>15.7.2 </a:t>
            </a:r>
            <a:r>
              <a:rPr lang="en-US" dirty="0">
                <a:solidFill>
                  <a:srgbClr val="33B38C"/>
                </a:solidFill>
                <a:latin typeface="Consolas" panose="020B0609020204030204" pitchFamily="49" charset="0"/>
              </a:rPr>
              <a:t>queue</a:t>
            </a:r>
            <a:r>
              <a:rPr lang="en-US" dirty="0">
                <a:solidFill>
                  <a:srgbClr val="33B38C"/>
                </a:solidFill>
                <a:latin typeface="Arial" panose="020B0604020202020204" pitchFamily="34" charset="0"/>
              </a:rPr>
              <a:t> Adapter (Cont.)</a:t>
            </a:r>
          </a:p>
        </p:txBody>
      </p:sp>
      <p:sp>
        <p:nvSpPr>
          <p:cNvPr id="198659" name="Text Placeholder 2"/>
          <p:cNvSpPr>
            <a:spLocks noGrp="1"/>
          </p:cNvSpPr>
          <p:nvPr>
            <p:ph type="body" idx="1"/>
          </p:nvPr>
        </p:nvSpPr>
        <p:spPr/>
        <p:txBody>
          <a:bodyPr/>
          <a:lstStyle/>
          <a:p>
            <a:pPr eaLnBrk="1" hangingPunct="1">
              <a:lnSpc>
                <a:spcPct val="90000"/>
              </a:lnSpc>
            </a:pPr>
            <a:r>
              <a:rPr lang="en-US" altLang="en-US" sz="2800" dirty="0">
                <a:solidFill>
                  <a:srgbClr val="000000"/>
                </a:solidFill>
              </a:rPr>
              <a:t>The common </a:t>
            </a:r>
            <a:r>
              <a:rPr lang="en-US" altLang="en-US" sz="2800" dirty="0">
                <a:solidFill>
                  <a:srgbClr val="000000"/>
                </a:solidFill>
                <a:latin typeface="Consolas" panose="020B0609020204030204" pitchFamily="49" charset="0"/>
              </a:rPr>
              <a:t>queue</a:t>
            </a:r>
            <a:r>
              <a:rPr lang="en-US" altLang="en-US" sz="2800" dirty="0">
                <a:solidFill>
                  <a:srgbClr val="000000"/>
                </a:solidFill>
              </a:rPr>
              <a:t> operations are </a:t>
            </a:r>
            <a:r>
              <a:rPr lang="en-US" altLang="en-US" sz="2800" dirty="0">
                <a:solidFill>
                  <a:srgbClr val="000000"/>
                </a:solidFill>
                <a:latin typeface="Consolas" panose="020B0609020204030204" pitchFamily="49" charset="0"/>
              </a:rPr>
              <a:t>push</a:t>
            </a:r>
            <a:r>
              <a:rPr lang="en-US" altLang="en-US" sz="2800" dirty="0">
                <a:solidFill>
                  <a:srgbClr val="000000"/>
                </a:solidFill>
              </a:rPr>
              <a:t> to insert an element at the back of the </a:t>
            </a:r>
            <a:r>
              <a:rPr lang="en-US" altLang="en-US" sz="2800" dirty="0">
                <a:solidFill>
                  <a:srgbClr val="000000"/>
                </a:solidFill>
                <a:latin typeface="Consolas" panose="020B0609020204030204" pitchFamily="49" charset="0"/>
              </a:rPr>
              <a:t>queue</a:t>
            </a:r>
            <a:r>
              <a:rPr lang="en-US" altLang="en-US" sz="2800" dirty="0">
                <a:solidFill>
                  <a:srgbClr val="000000"/>
                </a:solidFill>
              </a:rPr>
              <a:t> (implemented by calling function </a:t>
            </a:r>
            <a:r>
              <a:rPr lang="en-US" altLang="en-US" sz="2800" dirty="0" err="1">
                <a:solidFill>
                  <a:srgbClr val="000000"/>
                </a:solidFill>
                <a:latin typeface="Consolas" panose="020B0609020204030204" pitchFamily="49" charset="0"/>
              </a:rPr>
              <a:t>push_back</a:t>
            </a:r>
            <a:r>
              <a:rPr lang="en-US" altLang="en-US" sz="2800" dirty="0">
                <a:solidFill>
                  <a:srgbClr val="000000"/>
                </a:solidFill>
              </a:rPr>
              <a:t> of the underlying container), </a:t>
            </a:r>
            <a:r>
              <a:rPr lang="en-US" altLang="en-US" sz="2800" dirty="0">
                <a:solidFill>
                  <a:srgbClr val="000000"/>
                </a:solidFill>
                <a:latin typeface="Consolas" panose="020B0609020204030204" pitchFamily="49" charset="0"/>
              </a:rPr>
              <a:t>pop</a:t>
            </a:r>
            <a:r>
              <a:rPr lang="en-US" altLang="en-US" sz="2800" dirty="0">
                <a:solidFill>
                  <a:srgbClr val="000000"/>
                </a:solidFill>
              </a:rPr>
              <a:t> to remove the element at the front of the </a:t>
            </a:r>
            <a:r>
              <a:rPr lang="en-US" altLang="en-US" sz="2800" dirty="0">
                <a:solidFill>
                  <a:srgbClr val="000000"/>
                </a:solidFill>
                <a:latin typeface="Consolas" panose="020B0609020204030204" pitchFamily="49" charset="0"/>
              </a:rPr>
              <a:t>queue</a:t>
            </a:r>
            <a:r>
              <a:rPr lang="en-US" altLang="en-US" sz="2800" dirty="0">
                <a:solidFill>
                  <a:srgbClr val="000000"/>
                </a:solidFill>
              </a:rPr>
              <a:t> (implemented by calling function </a:t>
            </a:r>
            <a:r>
              <a:rPr lang="en-US" altLang="en-US" sz="2800" dirty="0" err="1">
                <a:solidFill>
                  <a:srgbClr val="000000"/>
                </a:solidFill>
                <a:latin typeface="Consolas" panose="020B0609020204030204" pitchFamily="49" charset="0"/>
              </a:rPr>
              <a:t>pop_front</a:t>
            </a:r>
            <a:r>
              <a:rPr lang="en-US" altLang="en-US" sz="2800" dirty="0">
                <a:solidFill>
                  <a:srgbClr val="000000"/>
                </a:solidFill>
              </a:rPr>
              <a:t> of the underlying container), </a:t>
            </a:r>
            <a:r>
              <a:rPr lang="en-US" altLang="en-US" sz="2800" dirty="0">
                <a:solidFill>
                  <a:srgbClr val="0000FF"/>
                </a:solidFill>
              </a:rPr>
              <a:t>front</a:t>
            </a:r>
            <a:r>
              <a:rPr lang="en-US" altLang="en-US" sz="2800" dirty="0">
                <a:solidFill>
                  <a:srgbClr val="000000"/>
                </a:solidFill>
              </a:rPr>
              <a:t> to get a reference to the first element in the </a:t>
            </a:r>
            <a:r>
              <a:rPr lang="en-US" altLang="en-US" sz="2800" dirty="0">
                <a:solidFill>
                  <a:srgbClr val="000000"/>
                </a:solidFill>
                <a:latin typeface="Consolas" panose="020B0609020204030204" pitchFamily="49" charset="0"/>
              </a:rPr>
              <a:t>queue</a:t>
            </a:r>
            <a:r>
              <a:rPr lang="en-US" altLang="en-US" sz="2800" dirty="0">
                <a:solidFill>
                  <a:srgbClr val="000000"/>
                </a:solidFill>
              </a:rPr>
              <a:t> (implemented by calling function </a:t>
            </a:r>
            <a:r>
              <a:rPr lang="en-US" altLang="en-US" sz="2800" dirty="0">
                <a:solidFill>
                  <a:srgbClr val="000000"/>
                </a:solidFill>
                <a:latin typeface="Consolas" panose="020B0609020204030204" pitchFamily="49" charset="0"/>
              </a:rPr>
              <a:t>front</a:t>
            </a:r>
            <a:r>
              <a:rPr lang="en-US" altLang="en-US" sz="2800" dirty="0">
                <a:solidFill>
                  <a:srgbClr val="000000"/>
                </a:solidFill>
              </a:rPr>
              <a:t> of the underlying container), </a:t>
            </a:r>
            <a:r>
              <a:rPr lang="en-US" altLang="en-US" sz="2800" dirty="0">
                <a:solidFill>
                  <a:srgbClr val="0000FF"/>
                </a:solidFill>
              </a:rPr>
              <a:t>back</a:t>
            </a:r>
            <a:r>
              <a:rPr lang="en-US" altLang="en-US" sz="2800" dirty="0">
                <a:solidFill>
                  <a:srgbClr val="000000"/>
                </a:solidFill>
              </a:rPr>
              <a:t> to get a reference to the last element in the </a:t>
            </a:r>
            <a:r>
              <a:rPr lang="en-US" altLang="en-US" sz="2800" dirty="0">
                <a:solidFill>
                  <a:srgbClr val="000000"/>
                </a:solidFill>
                <a:latin typeface="Consolas" panose="020B0609020204030204" pitchFamily="49" charset="0"/>
              </a:rPr>
              <a:t>queue</a:t>
            </a:r>
            <a:r>
              <a:rPr lang="en-US" altLang="en-US" sz="2800" dirty="0">
                <a:solidFill>
                  <a:srgbClr val="000000"/>
                </a:solidFill>
              </a:rPr>
              <a:t> (implemented by calling function </a:t>
            </a:r>
            <a:r>
              <a:rPr lang="en-US" altLang="en-US" sz="2800" dirty="0">
                <a:solidFill>
                  <a:srgbClr val="000000"/>
                </a:solidFill>
                <a:latin typeface="Consolas" panose="020B0609020204030204" pitchFamily="49" charset="0"/>
              </a:rPr>
              <a:t>back</a:t>
            </a:r>
            <a:r>
              <a:rPr lang="en-US" altLang="en-US" sz="2800" dirty="0">
                <a:solidFill>
                  <a:srgbClr val="000000"/>
                </a:solidFill>
              </a:rPr>
              <a:t> of the underlying container), </a:t>
            </a:r>
            <a:r>
              <a:rPr lang="en-US" altLang="en-US" sz="2800" dirty="0">
                <a:solidFill>
                  <a:srgbClr val="000000"/>
                </a:solidFill>
                <a:latin typeface="Consolas" panose="020B0609020204030204" pitchFamily="49" charset="0"/>
              </a:rPr>
              <a:t>empty</a:t>
            </a:r>
            <a:r>
              <a:rPr lang="en-US" altLang="en-US" sz="2800" dirty="0">
                <a:solidFill>
                  <a:srgbClr val="000000"/>
                </a:solidFill>
              </a:rPr>
              <a:t> to determine whether the </a:t>
            </a:r>
            <a:r>
              <a:rPr lang="en-US" altLang="en-US" sz="2800" dirty="0">
                <a:solidFill>
                  <a:srgbClr val="000000"/>
                </a:solidFill>
                <a:latin typeface="Consolas" panose="020B0609020204030204" pitchFamily="49" charset="0"/>
              </a:rPr>
              <a:t>queue</a:t>
            </a:r>
            <a:r>
              <a:rPr lang="en-US" altLang="en-US" sz="2800" dirty="0">
                <a:solidFill>
                  <a:srgbClr val="000000"/>
                </a:solidFill>
              </a:rPr>
              <a:t> is empty (implemented by calling function </a:t>
            </a:r>
            <a:r>
              <a:rPr lang="en-US" altLang="en-US" sz="2800" dirty="0">
                <a:solidFill>
                  <a:srgbClr val="000000"/>
                </a:solidFill>
                <a:latin typeface="Consolas" panose="020B0609020204030204" pitchFamily="49" charset="0"/>
              </a:rPr>
              <a:t>empty</a:t>
            </a:r>
            <a:r>
              <a:rPr lang="en-US" altLang="en-US" sz="2800" dirty="0">
                <a:solidFill>
                  <a:srgbClr val="000000"/>
                </a:solidFill>
              </a:rPr>
              <a:t> of the underlying container) and </a:t>
            </a:r>
            <a:r>
              <a:rPr lang="en-US" altLang="en-US" sz="2800" dirty="0">
                <a:solidFill>
                  <a:srgbClr val="000000"/>
                </a:solidFill>
                <a:latin typeface="Consolas" panose="020B0609020204030204" pitchFamily="49" charset="0"/>
              </a:rPr>
              <a:t>size</a:t>
            </a:r>
            <a:r>
              <a:rPr lang="en-US" altLang="en-US" sz="2800" dirty="0">
                <a:solidFill>
                  <a:srgbClr val="000000"/>
                </a:solidFill>
              </a:rPr>
              <a:t> to get the number of elements in the </a:t>
            </a:r>
            <a:r>
              <a:rPr lang="en-US" altLang="en-US" sz="2800" dirty="0">
                <a:solidFill>
                  <a:srgbClr val="000000"/>
                </a:solidFill>
                <a:latin typeface="Consolas" panose="020B0609020204030204" pitchFamily="49" charset="0"/>
              </a:rPr>
              <a:t>queue</a:t>
            </a:r>
            <a:r>
              <a:rPr lang="en-US" altLang="en-US" sz="2800" dirty="0">
                <a:solidFill>
                  <a:srgbClr val="000000"/>
                </a:solidFill>
              </a:rPr>
              <a:t> (implemented by calling function </a:t>
            </a:r>
            <a:r>
              <a:rPr lang="en-US" altLang="en-US" sz="2800" dirty="0">
                <a:solidFill>
                  <a:srgbClr val="000000"/>
                </a:solidFill>
                <a:latin typeface="Consolas" panose="020B0609020204030204" pitchFamily="49" charset="0"/>
              </a:rPr>
              <a:t>size</a:t>
            </a:r>
            <a:r>
              <a:rPr lang="en-US" altLang="en-US" sz="2800" dirty="0">
                <a:solidFill>
                  <a:srgbClr val="000000"/>
                </a:solidFill>
              </a:rPr>
              <a:t> of the underlying container).</a:t>
            </a:r>
          </a:p>
        </p:txBody>
      </p:sp>
      <p:sp>
        <p:nvSpPr>
          <p:cNvPr id="20378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422623135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59D9B3"/>
                </a:solidFill>
                <a:latin typeface="Arial"/>
              </a:rPr>
              <a:t>15.7.2 </a:t>
            </a:r>
            <a:r>
              <a:rPr lang="en-US" dirty="0">
                <a:solidFill>
                  <a:srgbClr val="33B38C"/>
                </a:solidFill>
                <a:latin typeface="Consolas" panose="020B0609020204030204" pitchFamily="49" charset="0"/>
              </a:rPr>
              <a:t>queue</a:t>
            </a:r>
            <a:r>
              <a:rPr lang="en-US" dirty="0">
                <a:solidFill>
                  <a:srgbClr val="33B38C"/>
                </a:solidFill>
                <a:latin typeface="Arial" panose="020B0604020202020204" pitchFamily="34" charset="0"/>
              </a:rPr>
              <a:t> Adapter (Cont.)</a:t>
            </a:r>
          </a:p>
        </p:txBody>
      </p:sp>
      <p:sp>
        <p:nvSpPr>
          <p:cNvPr id="199683" name="Text Placeholder 2"/>
          <p:cNvSpPr>
            <a:spLocks noGrp="1"/>
          </p:cNvSpPr>
          <p:nvPr>
            <p:ph type="body" idx="1"/>
          </p:nvPr>
        </p:nvSpPr>
        <p:spPr/>
        <p:txBody>
          <a:bodyPr/>
          <a:lstStyle/>
          <a:p>
            <a:pPr eaLnBrk="1" hangingPunct="1"/>
            <a:r>
              <a:rPr lang="en-US" altLang="en-US" sz="3200" dirty="0">
                <a:solidFill>
                  <a:srgbClr val="000000"/>
                </a:solidFill>
              </a:rPr>
              <a:t>Figure 15.20 demonstrates the </a:t>
            </a:r>
            <a:r>
              <a:rPr lang="en-US" altLang="en-US" sz="3200" dirty="0">
                <a:solidFill>
                  <a:srgbClr val="000000"/>
                </a:solidFill>
                <a:latin typeface="Consolas" panose="020B0609020204030204" pitchFamily="49" charset="0"/>
              </a:rPr>
              <a:t>queue</a:t>
            </a:r>
            <a:r>
              <a:rPr lang="en-US" altLang="en-US" sz="3200" dirty="0">
                <a:solidFill>
                  <a:srgbClr val="000000"/>
                </a:solidFill>
              </a:rPr>
              <a:t> adapter class.</a:t>
            </a:r>
          </a:p>
          <a:p>
            <a:pPr eaLnBrk="1" hangingPunct="1"/>
            <a:r>
              <a:rPr lang="en-US" altLang="en-US" sz="3600" dirty="0">
                <a:solidFill>
                  <a:srgbClr val="000000"/>
                </a:solidFill>
              </a:rPr>
              <a:t>Line 8 instantiates a </a:t>
            </a:r>
            <a:r>
              <a:rPr lang="en-US" altLang="en-US" sz="3600" dirty="0">
                <a:solidFill>
                  <a:srgbClr val="000000"/>
                </a:solidFill>
                <a:latin typeface="Consolas" panose="020B0609020204030204" pitchFamily="49" charset="0"/>
              </a:rPr>
              <a:t>queue</a:t>
            </a:r>
            <a:r>
              <a:rPr lang="en-US" altLang="en-US" sz="3600" dirty="0">
                <a:solidFill>
                  <a:srgbClr val="000000"/>
                </a:solidFill>
              </a:rPr>
              <a:t> of </a:t>
            </a:r>
            <a:r>
              <a:rPr lang="en-US" altLang="en-US" sz="3600" dirty="0">
                <a:solidFill>
                  <a:srgbClr val="000000"/>
                </a:solidFill>
                <a:latin typeface="Consolas" panose="020B0609020204030204" pitchFamily="49" charset="0"/>
              </a:rPr>
              <a:t>double</a:t>
            </a:r>
            <a:r>
              <a:rPr lang="en-US" altLang="en-US" sz="3600" dirty="0">
                <a:solidFill>
                  <a:srgbClr val="000000"/>
                </a:solidFill>
              </a:rPr>
              <a:t>s.</a:t>
            </a:r>
          </a:p>
          <a:p>
            <a:pPr eaLnBrk="1" hangingPunct="1"/>
            <a:r>
              <a:rPr lang="en-US" altLang="en-US" sz="3600" dirty="0">
                <a:solidFill>
                  <a:srgbClr val="000000"/>
                </a:solidFill>
              </a:rPr>
              <a:t>Lines 11–13 use function </a:t>
            </a:r>
            <a:r>
              <a:rPr lang="en-US" altLang="en-US" sz="3600" dirty="0">
                <a:solidFill>
                  <a:srgbClr val="000000"/>
                </a:solidFill>
                <a:latin typeface="Consolas" panose="020B0609020204030204" pitchFamily="49" charset="0"/>
              </a:rPr>
              <a:t>push</a:t>
            </a:r>
            <a:r>
              <a:rPr lang="en-US" altLang="en-US" sz="3600" dirty="0">
                <a:solidFill>
                  <a:srgbClr val="000000"/>
                </a:solidFill>
              </a:rPr>
              <a:t> to add elements to the </a:t>
            </a:r>
            <a:r>
              <a:rPr lang="en-US" altLang="en-US" sz="3600" dirty="0">
                <a:solidFill>
                  <a:srgbClr val="000000"/>
                </a:solidFill>
                <a:latin typeface="Consolas" panose="020B0609020204030204" pitchFamily="49" charset="0"/>
              </a:rPr>
              <a:t>queue</a:t>
            </a:r>
            <a:r>
              <a:rPr lang="en-US" altLang="en-US" sz="3600" dirty="0">
                <a:solidFill>
                  <a:srgbClr val="000000"/>
                </a:solidFill>
              </a:rPr>
              <a:t>.</a:t>
            </a:r>
          </a:p>
          <a:p>
            <a:pPr eaLnBrk="1" hangingPunct="1"/>
            <a:r>
              <a:rPr lang="en-US" altLang="en-US" sz="3600" dirty="0">
                <a:solidFill>
                  <a:srgbClr val="000000"/>
                </a:solidFill>
              </a:rPr>
              <a:t>The </a:t>
            </a:r>
            <a:r>
              <a:rPr lang="en-US" altLang="en-US" sz="3600" dirty="0">
                <a:solidFill>
                  <a:srgbClr val="000000"/>
                </a:solidFill>
                <a:latin typeface="Consolas" panose="020B0609020204030204" pitchFamily="49" charset="0"/>
              </a:rPr>
              <a:t>while</a:t>
            </a:r>
            <a:r>
              <a:rPr lang="en-US" altLang="en-US" sz="3600" dirty="0">
                <a:solidFill>
                  <a:srgbClr val="000000"/>
                </a:solidFill>
              </a:rPr>
              <a:t> statement in lines 18–21 uses function </a:t>
            </a:r>
            <a:r>
              <a:rPr lang="en-US" altLang="en-US" sz="3600" dirty="0">
                <a:solidFill>
                  <a:srgbClr val="000000"/>
                </a:solidFill>
                <a:latin typeface="Consolas" panose="020B0609020204030204" pitchFamily="49" charset="0"/>
              </a:rPr>
              <a:t>empty</a:t>
            </a:r>
            <a:r>
              <a:rPr lang="en-US" altLang="en-US" sz="3600" dirty="0">
                <a:solidFill>
                  <a:srgbClr val="000000"/>
                </a:solidFill>
              </a:rPr>
              <a:t> (available in </a:t>
            </a:r>
            <a:r>
              <a:rPr lang="en-US" altLang="en-US" sz="3600" i="1" dirty="0">
                <a:solidFill>
                  <a:srgbClr val="000000"/>
                </a:solidFill>
              </a:rPr>
              <a:t>all</a:t>
            </a:r>
            <a:r>
              <a:rPr lang="en-US" altLang="en-US" sz="3600" dirty="0">
                <a:solidFill>
                  <a:srgbClr val="000000"/>
                </a:solidFill>
              </a:rPr>
              <a:t> containers) to determine whether the </a:t>
            </a:r>
            <a:r>
              <a:rPr lang="en-US" altLang="en-US" sz="3600" dirty="0">
                <a:solidFill>
                  <a:srgbClr val="000000"/>
                </a:solidFill>
                <a:latin typeface="Consolas" panose="020B0609020204030204" pitchFamily="49" charset="0"/>
              </a:rPr>
              <a:t>queue</a:t>
            </a:r>
            <a:r>
              <a:rPr lang="en-US" altLang="en-US" sz="3600" dirty="0">
                <a:solidFill>
                  <a:srgbClr val="000000"/>
                </a:solidFill>
              </a:rPr>
              <a:t> is empty (line 18).</a:t>
            </a:r>
          </a:p>
          <a:p>
            <a:pPr eaLnBrk="1" hangingPunct="1"/>
            <a:endParaRPr lang="en-US" altLang="en-US" sz="3200" dirty="0">
              <a:solidFill>
                <a:srgbClr val="000000"/>
              </a:solidFill>
              <a:latin typeface="Cambria" panose="02040503050406030204" pitchFamily="18" charset="0"/>
            </a:endParaRPr>
          </a:p>
        </p:txBody>
      </p:sp>
      <p:sp>
        <p:nvSpPr>
          <p:cNvPr id="20685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26347772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7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35551996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7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252663"/>
            <a:ext cx="12192000" cy="2352675"/>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60273032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59D9B3"/>
                </a:solidFill>
                <a:latin typeface="Arial"/>
              </a:rPr>
              <a:t>15.7.3 </a:t>
            </a:r>
            <a:r>
              <a:rPr lang="en-US" dirty="0">
                <a:solidFill>
                  <a:srgbClr val="33B38C"/>
                </a:solidFill>
                <a:latin typeface="Consolas" panose="020B0609020204030204" pitchFamily="49" charset="0"/>
              </a:rPr>
              <a:t>priority_queue</a:t>
            </a:r>
            <a:r>
              <a:rPr lang="en-US" dirty="0">
                <a:solidFill>
                  <a:srgbClr val="33B38C"/>
                </a:solidFill>
                <a:latin typeface="Arial" panose="020B0604020202020204" pitchFamily="34" charset="0"/>
              </a:rPr>
              <a:t> Adapter (Cont.)</a:t>
            </a:r>
          </a:p>
        </p:txBody>
      </p:sp>
      <p:sp>
        <p:nvSpPr>
          <p:cNvPr id="203779" name="Text Placeholder 2"/>
          <p:cNvSpPr>
            <a:spLocks noGrp="1"/>
          </p:cNvSpPr>
          <p:nvPr>
            <p:ph type="body" idx="1"/>
          </p:nvPr>
        </p:nvSpPr>
        <p:spPr/>
        <p:txBody>
          <a:bodyPr/>
          <a:lstStyle/>
          <a:p>
            <a:pPr eaLnBrk="1" hangingPunct="1">
              <a:lnSpc>
                <a:spcPct val="90000"/>
              </a:lnSpc>
            </a:pPr>
            <a:r>
              <a:rPr lang="en-US" altLang="en-US" sz="3200" dirty="0">
                <a:solidFill>
                  <a:srgbClr val="000000"/>
                </a:solidFill>
              </a:rPr>
              <a:t>Class </a:t>
            </a:r>
            <a:r>
              <a:rPr lang="en-US" altLang="en-US" sz="3200" dirty="0" err="1">
                <a:solidFill>
                  <a:srgbClr val="0000FF"/>
                </a:solidFill>
              </a:rPr>
              <a:t>priority_queue</a:t>
            </a:r>
            <a:r>
              <a:rPr lang="en-US" altLang="en-US" sz="3200" dirty="0">
                <a:solidFill>
                  <a:srgbClr val="000000"/>
                </a:solidFill>
              </a:rPr>
              <a:t> (from header </a:t>
            </a:r>
            <a:r>
              <a:rPr lang="en-US" altLang="en-US" sz="3200" dirty="0">
                <a:solidFill>
                  <a:srgbClr val="000000"/>
                </a:solidFill>
                <a:latin typeface="Consolas" panose="020B0609020204030204" pitchFamily="49" charset="0"/>
              </a:rPr>
              <a:t>&lt;queue&gt;</a:t>
            </a:r>
            <a:r>
              <a:rPr lang="en-US" altLang="en-US" sz="3200" dirty="0">
                <a:solidFill>
                  <a:srgbClr val="000000"/>
                </a:solidFill>
              </a:rPr>
              <a:t>) provides functionality that enables </a:t>
            </a:r>
            <a:r>
              <a:rPr lang="en-US" altLang="en-US" sz="3200" i="1" dirty="0">
                <a:solidFill>
                  <a:srgbClr val="000000"/>
                </a:solidFill>
              </a:rPr>
              <a:t>insertions</a:t>
            </a:r>
            <a:r>
              <a:rPr lang="en-US" altLang="en-US" sz="3200" dirty="0">
                <a:solidFill>
                  <a:srgbClr val="000000"/>
                </a:solidFill>
              </a:rPr>
              <a:t> in </a:t>
            </a:r>
            <a:r>
              <a:rPr lang="en-US" altLang="en-US" sz="3200" i="1" dirty="0">
                <a:solidFill>
                  <a:srgbClr val="000000"/>
                </a:solidFill>
              </a:rPr>
              <a:t>sorted order </a:t>
            </a:r>
            <a:r>
              <a:rPr lang="en-US" altLang="en-US" sz="3200" dirty="0">
                <a:solidFill>
                  <a:srgbClr val="000000"/>
                </a:solidFill>
              </a:rPr>
              <a:t>into the underlying data structure and deletions from the </a:t>
            </a:r>
            <a:r>
              <a:rPr lang="en-US" altLang="en-US" sz="3200" i="1" dirty="0">
                <a:solidFill>
                  <a:srgbClr val="000000"/>
                </a:solidFill>
              </a:rPr>
              <a:t>front</a:t>
            </a:r>
            <a:r>
              <a:rPr lang="en-US" altLang="en-US" sz="3200" dirty="0">
                <a:solidFill>
                  <a:srgbClr val="000000"/>
                </a:solidFill>
              </a:rPr>
              <a:t> of the underlying data structure.</a:t>
            </a:r>
          </a:p>
          <a:p>
            <a:pPr eaLnBrk="1" hangingPunct="1">
              <a:lnSpc>
                <a:spcPct val="90000"/>
              </a:lnSpc>
            </a:pPr>
            <a:r>
              <a:rPr lang="en-US" altLang="en-US" sz="3200" dirty="0">
                <a:solidFill>
                  <a:srgbClr val="000000"/>
                </a:solidFill>
              </a:rPr>
              <a:t>By default, a </a:t>
            </a:r>
            <a:r>
              <a:rPr lang="en-US" altLang="en-US" sz="3200" dirty="0" err="1">
                <a:solidFill>
                  <a:srgbClr val="000000"/>
                </a:solidFill>
                <a:latin typeface="Consolas" panose="020B0609020204030204" pitchFamily="49" charset="0"/>
              </a:rPr>
              <a:t>priority_queue</a:t>
            </a:r>
            <a:r>
              <a:rPr lang="en-US" altLang="en-US" sz="3200" dirty="0" err="1">
                <a:solidFill>
                  <a:srgbClr val="000000"/>
                </a:solidFill>
              </a:rPr>
              <a:t>’s</a:t>
            </a:r>
            <a:r>
              <a:rPr lang="en-US" altLang="en-US" sz="3200" dirty="0">
                <a:solidFill>
                  <a:srgbClr val="000000"/>
                </a:solidFill>
              </a:rPr>
              <a:t> elements are stored in a </a:t>
            </a:r>
            <a:r>
              <a:rPr lang="en-US" altLang="en-US" sz="3200" dirty="0">
                <a:solidFill>
                  <a:srgbClr val="000000"/>
                </a:solidFill>
                <a:latin typeface="Consolas" panose="020B0609020204030204" pitchFamily="49" charset="0"/>
              </a:rPr>
              <a:t>vector</a:t>
            </a:r>
            <a:r>
              <a:rPr lang="en-US" altLang="en-US" sz="3200" dirty="0">
                <a:solidFill>
                  <a:srgbClr val="000000"/>
                </a:solidFill>
              </a:rPr>
              <a:t>.</a:t>
            </a:r>
          </a:p>
          <a:p>
            <a:pPr eaLnBrk="1" hangingPunct="1">
              <a:lnSpc>
                <a:spcPct val="90000"/>
              </a:lnSpc>
            </a:pPr>
            <a:r>
              <a:rPr lang="en-US" altLang="en-US" sz="3200" dirty="0">
                <a:solidFill>
                  <a:srgbClr val="000000"/>
                </a:solidFill>
              </a:rPr>
              <a:t>When elements are added to a </a:t>
            </a:r>
            <a:r>
              <a:rPr lang="en-US" altLang="en-US" sz="3200" dirty="0" err="1">
                <a:solidFill>
                  <a:srgbClr val="000000"/>
                </a:solidFill>
                <a:latin typeface="Consolas" panose="020B0609020204030204" pitchFamily="49" charset="0"/>
              </a:rPr>
              <a:t>priority_queue</a:t>
            </a:r>
            <a:r>
              <a:rPr lang="en-US" altLang="en-US" sz="3200" dirty="0">
                <a:solidFill>
                  <a:srgbClr val="000000"/>
                </a:solidFill>
              </a:rPr>
              <a:t>, they’re inserted in </a:t>
            </a:r>
            <a:r>
              <a:rPr lang="en-US" altLang="en-US" sz="3200" i="1" dirty="0">
                <a:solidFill>
                  <a:srgbClr val="000000"/>
                </a:solidFill>
              </a:rPr>
              <a:t>priority order</a:t>
            </a:r>
            <a:r>
              <a:rPr lang="en-US" altLang="en-US" sz="3200" dirty="0">
                <a:solidFill>
                  <a:srgbClr val="000000"/>
                </a:solidFill>
              </a:rPr>
              <a:t>, such that the highest-priority element (i.e., the </a:t>
            </a:r>
            <a:r>
              <a:rPr lang="en-US" altLang="en-US" sz="3200" i="1" dirty="0">
                <a:solidFill>
                  <a:srgbClr val="000000"/>
                </a:solidFill>
              </a:rPr>
              <a:t>largest</a:t>
            </a:r>
            <a:r>
              <a:rPr lang="en-US" altLang="en-US" sz="3200" dirty="0">
                <a:solidFill>
                  <a:srgbClr val="000000"/>
                </a:solidFill>
              </a:rPr>
              <a:t> value) will be the first element removed from the </a:t>
            </a:r>
            <a:r>
              <a:rPr lang="en-US" altLang="en-US" sz="3200" dirty="0" err="1">
                <a:solidFill>
                  <a:srgbClr val="000000"/>
                </a:solidFill>
                <a:latin typeface="Consolas" panose="020B0609020204030204" pitchFamily="49" charset="0"/>
              </a:rPr>
              <a:t>priority_queue</a:t>
            </a:r>
            <a:r>
              <a:rPr lang="en-US" altLang="en-US" sz="3200" dirty="0">
                <a:solidFill>
                  <a:srgbClr val="000000"/>
                </a:solidFill>
              </a:rPr>
              <a:t>.</a:t>
            </a:r>
          </a:p>
        </p:txBody>
      </p:sp>
      <p:sp>
        <p:nvSpPr>
          <p:cNvPr id="21094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73062974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59D9B3"/>
                </a:solidFill>
                <a:latin typeface="Arial"/>
              </a:rPr>
              <a:t>15.7.3 </a:t>
            </a:r>
            <a:r>
              <a:rPr lang="en-US" dirty="0">
                <a:solidFill>
                  <a:srgbClr val="33B38C"/>
                </a:solidFill>
                <a:latin typeface="Consolas" panose="020B0609020204030204" pitchFamily="49" charset="0"/>
              </a:rPr>
              <a:t>priority_queue</a:t>
            </a:r>
            <a:r>
              <a:rPr lang="en-US" dirty="0">
                <a:solidFill>
                  <a:srgbClr val="33B38C"/>
                </a:solidFill>
                <a:latin typeface="Arial" panose="020B0604020202020204" pitchFamily="34" charset="0"/>
              </a:rPr>
              <a:t> Adapter (Cont.)</a:t>
            </a:r>
          </a:p>
        </p:txBody>
      </p:sp>
      <p:sp>
        <p:nvSpPr>
          <p:cNvPr id="204803"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rPr>
              <a:t>This is usually accomplished by arranging the elements in a data structure called a  </a:t>
            </a:r>
            <a:r>
              <a:rPr lang="en-US" altLang="en-US" sz="2800" dirty="0">
                <a:solidFill>
                  <a:srgbClr val="0000FF"/>
                </a:solidFill>
              </a:rPr>
              <a:t>heap</a:t>
            </a:r>
            <a:r>
              <a:rPr lang="en-US" altLang="en-US" sz="2800" dirty="0">
                <a:solidFill>
                  <a:srgbClr val="000000"/>
                </a:solidFill>
              </a:rPr>
              <a:t> (not to be confused with the heap for dynamically allocated memory) that always maintains the largest value (i.e., highest-priority element) at the front of the data structure.</a:t>
            </a:r>
          </a:p>
          <a:p>
            <a:pPr eaLnBrk="1" hangingPunct="1">
              <a:lnSpc>
                <a:spcPct val="80000"/>
              </a:lnSpc>
            </a:pPr>
            <a:r>
              <a:rPr lang="en-US" altLang="en-US" sz="2800" dirty="0">
                <a:solidFill>
                  <a:srgbClr val="000000"/>
                </a:solidFill>
              </a:rPr>
              <a:t>The comparison of elements is performed with </a:t>
            </a:r>
            <a:r>
              <a:rPr lang="en-US" altLang="en-US" sz="2800" i="1" dirty="0">
                <a:solidFill>
                  <a:srgbClr val="000000"/>
                </a:solidFill>
              </a:rPr>
              <a:t>comparator function object</a:t>
            </a:r>
            <a:r>
              <a:rPr lang="en-US" altLang="en-US" sz="2800" dirty="0">
                <a:solidFill>
                  <a:srgbClr val="000000"/>
                </a:solidFill>
              </a:rPr>
              <a:t> </a:t>
            </a:r>
            <a:r>
              <a:rPr lang="en-US" altLang="en-US" sz="2800" dirty="0">
                <a:solidFill>
                  <a:srgbClr val="000000"/>
                </a:solidFill>
                <a:latin typeface="Consolas" panose="020B0609020204030204" pitchFamily="49" charset="0"/>
              </a:rPr>
              <a:t>less&lt;T&gt;</a:t>
            </a:r>
            <a:r>
              <a:rPr lang="en-US" altLang="en-US" sz="2800" dirty="0">
                <a:solidFill>
                  <a:srgbClr val="000000"/>
                </a:solidFill>
              </a:rPr>
              <a:t> by default, but you can supply a different comparator.</a:t>
            </a:r>
          </a:p>
          <a:p>
            <a:pPr eaLnBrk="1" hangingPunct="1">
              <a:lnSpc>
                <a:spcPct val="80000"/>
              </a:lnSpc>
            </a:pPr>
            <a:r>
              <a:rPr lang="en-US" altLang="en-US" sz="2800" dirty="0">
                <a:solidFill>
                  <a:srgbClr val="000000"/>
                </a:solidFill>
              </a:rPr>
              <a:t>There are several common </a:t>
            </a:r>
            <a:r>
              <a:rPr lang="en-US" altLang="en-US" sz="2800" dirty="0" err="1">
                <a:solidFill>
                  <a:srgbClr val="000000"/>
                </a:solidFill>
                <a:latin typeface="Consolas" panose="020B0609020204030204" pitchFamily="49" charset="0"/>
              </a:rPr>
              <a:t>priority_queue</a:t>
            </a:r>
            <a:r>
              <a:rPr lang="en-US" altLang="en-US" sz="2800" dirty="0">
                <a:solidFill>
                  <a:srgbClr val="000000"/>
                </a:solidFill>
              </a:rPr>
              <a:t> operations.</a:t>
            </a:r>
          </a:p>
          <a:p>
            <a:pPr eaLnBrk="1" hangingPunct="1">
              <a:lnSpc>
                <a:spcPct val="80000"/>
              </a:lnSpc>
            </a:pPr>
            <a:r>
              <a:rPr lang="en-US" altLang="en-US" sz="2800" dirty="0">
                <a:solidFill>
                  <a:srgbClr val="000000"/>
                </a:solidFill>
                <a:cs typeface="Times New Roman" panose="02020603050405020304" pitchFamily="18" charset="0"/>
              </a:rPr>
              <a:t>Function </a:t>
            </a:r>
            <a:r>
              <a:rPr lang="en-US" altLang="en-US" sz="2800" dirty="0">
                <a:solidFill>
                  <a:srgbClr val="000000"/>
                </a:solidFill>
                <a:latin typeface="Consolas" panose="020B0609020204030204" pitchFamily="49" charset="0"/>
              </a:rPr>
              <a:t>push</a:t>
            </a:r>
            <a:r>
              <a:rPr lang="en-US" altLang="en-US" sz="2800" dirty="0">
                <a:solidFill>
                  <a:srgbClr val="000000"/>
                </a:solidFill>
              </a:rPr>
              <a:t> inserts an element at the appropriate location based on </a:t>
            </a:r>
            <a:r>
              <a:rPr lang="en-US" altLang="en-US" sz="2800" i="1" dirty="0">
                <a:solidFill>
                  <a:srgbClr val="000000"/>
                </a:solidFill>
              </a:rPr>
              <a:t>priority order </a:t>
            </a:r>
            <a:r>
              <a:rPr lang="en-US" altLang="en-US" sz="2800" dirty="0">
                <a:solidFill>
                  <a:srgbClr val="000000"/>
                </a:solidFill>
              </a:rPr>
              <a:t>of the </a:t>
            </a:r>
            <a:r>
              <a:rPr lang="en-US" altLang="en-US" sz="2800" dirty="0" err="1">
                <a:solidFill>
                  <a:srgbClr val="000000"/>
                </a:solidFill>
                <a:latin typeface="Consolas" panose="020B0609020204030204" pitchFamily="49" charset="0"/>
              </a:rPr>
              <a:t>priority_queue</a:t>
            </a:r>
            <a:r>
              <a:rPr lang="en-US" altLang="en-US" sz="2800" dirty="0">
                <a:solidFill>
                  <a:srgbClr val="000000"/>
                </a:solidFill>
              </a:rPr>
              <a:t> (implemented by calling function </a:t>
            </a:r>
            <a:r>
              <a:rPr lang="en-US" altLang="en-US" sz="2800" dirty="0" err="1">
                <a:solidFill>
                  <a:srgbClr val="000000"/>
                </a:solidFill>
                <a:latin typeface="Consolas" panose="020B0609020204030204" pitchFamily="49" charset="0"/>
              </a:rPr>
              <a:t>push_back</a:t>
            </a:r>
            <a:r>
              <a:rPr lang="en-US" altLang="en-US" sz="2800" dirty="0">
                <a:solidFill>
                  <a:srgbClr val="000000"/>
                </a:solidFill>
              </a:rPr>
              <a:t> of the underlying container, which then reorders the elements in priority order).</a:t>
            </a:r>
          </a:p>
        </p:txBody>
      </p:sp>
      <p:sp>
        <p:nvSpPr>
          <p:cNvPr id="21197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18798044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59D9B3"/>
                </a:solidFill>
                <a:latin typeface="Arial"/>
              </a:rPr>
              <a:t>15.7.3 </a:t>
            </a:r>
            <a:r>
              <a:rPr lang="en-US" dirty="0">
                <a:solidFill>
                  <a:srgbClr val="33B38C"/>
                </a:solidFill>
                <a:latin typeface="Consolas" panose="020B0609020204030204" pitchFamily="49" charset="0"/>
              </a:rPr>
              <a:t>priority_queue</a:t>
            </a:r>
            <a:r>
              <a:rPr lang="en-US" dirty="0">
                <a:solidFill>
                  <a:srgbClr val="33B38C"/>
                </a:solidFill>
                <a:latin typeface="Arial" panose="020B0604020202020204" pitchFamily="34" charset="0"/>
              </a:rPr>
              <a:t> Adapter (Cont.)</a:t>
            </a:r>
          </a:p>
        </p:txBody>
      </p:sp>
      <p:sp>
        <p:nvSpPr>
          <p:cNvPr id="205827"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latin typeface="Consolas" panose="020B0609020204030204" pitchFamily="49" charset="0"/>
              </a:rPr>
              <a:t>pop</a:t>
            </a:r>
            <a:r>
              <a:rPr lang="en-US" altLang="en-US" sz="2800" dirty="0">
                <a:solidFill>
                  <a:srgbClr val="000000"/>
                </a:solidFill>
              </a:rPr>
              <a:t> removes the </a:t>
            </a:r>
            <a:r>
              <a:rPr lang="en-US" altLang="en-US" sz="2800" i="1" dirty="0">
                <a:solidFill>
                  <a:srgbClr val="000000"/>
                </a:solidFill>
              </a:rPr>
              <a:t>highest-priority</a:t>
            </a:r>
            <a:r>
              <a:rPr lang="en-US" altLang="en-US" sz="2800" dirty="0">
                <a:solidFill>
                  <a:srgbClr val="000000"/>
                </a:solidFill>
              </a:rPr>
              <a:t> element of the </a:t>
            </a:r>
            <a:r>
              <a:rPr lang="en-US" altLang="en-US" sz="2800" dirty="0" err="1">
                <a:solidFill>
                  <a:srgbClr val="000000"/>
                </a:solidFill>
                <a:latin typeface="Consolas" panose="020B0609020204030204" pitchFamily="49" charset="0"/>
              </a:rPr>
              <a:t>priority_queue</a:t>
            </a:r>
            <a:r>
              <a:rPr lang="en-US" altLang="en-US" sz="2800" dirty="0">
                <a:solidFill>
                  <a:srgbClr val="000000"/>
                </a:solidFill>
              </a:rPr>
              <a:t> (implemented by calling function </a:t>
            </a:r>
            <a:r>
              <a:rPr lang="en-US" altLang="en-US" sz="2800" dirty="0" err="1">
                <a:solidFill>
                  <a:srgbClr val="000000"/>
                </a:solidFill>
                <a:latin typeface="Consolas" panose="020B0609020204030204" pitchFamily="49" charset="0"/>
              </a:rPr>
              <a:t>pop_back</a:t>
            </a:r>
            <a:r>
              <a:rPr lang="en-US" altLang="en-US" sz="2800" dirty="0">
                <a:solidFill>
                  <a:srgbClr val="000000"/>
                </a:solidFill>
              </a:rPr>
              <a:t> of the underlying container after removing the top element of the heap).</a:t>
            </a:r>
          </a:p>
          <a:p>
            <a:pPr eaLnBrk="1" hangingPunct="1">
              <a:lnSpc>
                <a:spcPct val="80000"/>
              </a:lnSpc>
            </a:pPr>
            <a:r>
              <a:rPr lang="en-US" altLang="en-US" sz="2800" dirty="0">
                <a:solidFill>
                  <a:srgbClr val="0000FF"/>
                </a:solidFill>
              </a:rPr>
              <a:t>top</a:t>
            </a:r>
            <a:r>
              <a:rPr lang="en-US" altLang="en-US" sz="2800" dirty="0">
                <a:solidFill>
                  <a:srgbClr val="000000"/>
                </a:solidFill>
              </a:rPr>
              <a:t> gets a reference to the </a:t>
            </a:r>
            <a:r>
              <a:rPr lang="en-US" altLang="en-US" sz="2800" i="1" dirty="0">
                <a:solidFill>
                  <a:srgbClr val="000000"/>
                </a:solidFill>
              </a:rPr>
              <a:t>top</a:t>
            </a:r>
            <a:r>
              <a:rPr lang="en-US" altLang="en-US" sz="2800" dirty="0">
                <a:solidFill>
                  <a:srgbClr val="000000"/>
                </a:solidFill>
              </a:rPr>
              <a:t> element of the </a:t>
            </a:r>
            <a:r>
              <a:rPr lang="en-US" altLang="en-US" sz="2800" dirty="0" err="1">
                <a:solidFill>
                  <a:srgbClr val="000000"/>
                </a:solidFill>
                <a:latin typeface="Consolas" panose="020B0609020204030204" pitchFamily="49" charset="0"/>
              </a:rPr>
              <a:t>priority_queue</a:t>
            </a:r>
            <a:r>
              <a:rPr lang="en-US" altLang="en-US" sz="2800" dirty="0">
                <a:solidFill>
                  <a:srgbClr val="000000"/>
                </a:solidFill>
              </a:rPr>
              <a:t> (implemented by calling function </a:t>
            </a:r>
            <a:r>
              <a:rPr lang="en-US" altLang="en-US" sz="2800" dirty="0">
                <a:solidFill>
                  <a:srgbClr val="000000"/>
                </a:solidFill>
                <a:latin typeface="Consolas" panose="020B0609020204030204" pitchFamily="49" charset="0"/>
              </a:rPr>
              <a:t>front</a:t>
            </a:r>
            <a:r>
              <a:rPr lang="en-US" altLang="en-US" sz="2800" dirty="0">
                <a:solidFill>
                  <a:srgbClr val="000000"/>
                </a:solidFill>
              </a:rPr>
              <a:t> of the underlying container).</a:t>
            </a:r>
          </a:p>
          <a:p>
            <a:pPr eaLnBrk="1" hangingPunct="1">
              <a:lnSpc>
                <a:spcPct val="80000"/>
              </a:lnSpc>
            </a:pPr>
            <a:r>
              <a:rPr lang="en-US" altLang="en-US" sz="2800" dirty="0">
                <a:solidFill>
                  <a:srgbClr val="000000"/>
                </a:solidFill>
                <a:latin typeface="Consolas" panose="020B0609020204030204" pitchFamily="49" charset="0"/>
              </a:rPr>
              <a:t>empty</a:t>
            </a:r>
            <a:r>
              <a:rPr lang="en-US" altLang="en-US" sz="2800" dirty="0">
                <a:solidFill>
                  <a:srgbClr val="000000"/>
                </a:solidFill>
              </a:rPr>
              <a:t> determines whether the </a:t>
            </a:r>
            <a:r>
              <a:rPr lang="en-US" altLang="en-US" sz="2800" dirty="0" err="1">
                <a:solidFill>
                  <a:srgbClr val="000000"/>
                </a:solidFill>
                <a:latin typeface="Consolas" panose="020B0609020204030204" pitchFamily="49" charset="0"/>
              </a:rPr>
              <a:t>priority_queue</a:t>
            </a:r>
            <a:r>
              <a:rPr lang="en-US" altLang="en-US" sz="2800" dirty="0">
                <a:solidFill>
                  <a:srgbClr val="000000"/>
                </a:solidFill>
              </a:rPr>
              <a:t> is </a:t>
            </a:r>
            <a:r>
              <a:rPr lang="en-US" altLang="en-US" sz="2800" i="1" dirty="0">
                <a:solidFill>
                  <a:srgbClr val="000000"/>
                </a:solidFill>
              </a:rPr>
              <a:t>empty</a:t>
            </a:r>
            <a:r>
              <a:rPr lang="en-US" altLang="en-US" sz="2800" dirty="0">
                <a:solidFill>
                  <a:srgbClr val="000000"/>
                </a:solidFill>
              </a:rPr>
              <a:t> (implemented by calling function </a:t>
            </a:r>
            <a:r>
              <a:rPr lang="en-US" altLang="en-US" sz="2800" dirty="0">
                <a:solidFill>
                  <a:srgbClr val="000000"/>
                </a:solidFill>
                <a:latin typeface="Consolas" panose="020B0609020204030204" pitchFamily="49" charset="0"/>
              </a:rPr>
              <a:t>empty</a:t>
            </a:r>
            <a:r>
              <a:rPr lang="en-US" altLang="en-US" sz="2800" dirty="0">
                <a:solidFill>
                  <a:srgbClr val="000000"/>
                </a:solidFill>
              </a:rPr>
              <a:t> of the underlying container).</a:t>
            </a:r>
          </a:p>
          <a:p>
            <a:pPr eaLnBrk="1" hangingPunct="1">
              <a:lnSpc>
                <a:spcPct val="80000"/>
              </a:lnSpc>
            </a:pPr>
            <a:r>
              <a:rPr lang="en-US" altLang="en-US" sz="2800" dirty="0">
                <a:solidFill>
                  <a:srgbClr val="000000"/>
                </a:solidFill>
                <a:latin typeface="Consolas" panose="020B0609020204030204" pitchFamily="49" charset="0"/>
              </a:rPr>
              <a:t>size</a:t>
            </a:r>
            <a:r>
              <a:rPr lang="en-US" altLang="en-US" sz="2800" dirty="0">
                <a:solidFill>
                  <a:srgbClr val="000000"/>
                </a:solidFill>
              </a:rPr>
              <a:t> gets the number of elements in the </a:t>
            </a:r>
            <a:r>
              <a:rPr lang="en-US" altLang="en-US" sz="2800" dirty="0" err="1">
                <a:solidFill>
                  <a:srgbClr val="000000"/>
                </a:solidFill>
                <a:latin typeface="Consolas" panose="020B0609020204030204" pitchFamily="49" charset="0"/>
              </a:rPr>
              <a:t>priority_queue</a:t>
            </a:r>
            <a:r>
              <a:rPr lang="en-US" altLang="en-US" sz="2800" dirty="0">
                <a:solidFill>
                  <a:srgbClr val="000000"/>
                </a:solidFill>
              </a:rPr>
              <a:t> (implemented by calling function </a:t>
            </a:r>
            <a:r>
              <a:rPr lang="en-US" altLang="en-US" sz="2800" dirty="0">
                <a:solidFill>
                  <a:srgbClr val="000000"/>
                </a:solidFill>
                <a:latin typeface="Consolas" panose="020B0609020204030204" pitchFamily="49" charset="0"/>
              </a:rPr>
              <a:t>size</a:t>
            </a:r>
            <a:r>
              <a:rPr lang="en-US" altLang="en-US" sz="2800" dirty="0">
                <a:solidFill>
                  <a:srgbClr val="000000"/>
                </a:solidFill>
              </a:rPr>
              <a:t> of the underlying container).</a:t>
            </a:r>
          </a:p>
        </p:txBody>
      </p:sp>
      <p:sp>
        <p:nvSpPr>
          <p:cNvPr id="21299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297922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15.2  </a:t>
            </a:r>
            <a:r>
              <a:rPr lang="en-US" dirty="0">
                <a:solidFill>
                  <a:srgbClr val="3380E6"/>
                </a:solidFill>
                <a:latin typeface="Arial"/>
              </a:rPr>
              <a:t>Introduction to Containers (cont.)</a:t>
            </a:r>
            <a:endParaRPr lang="en-US" dirty="0">
              <a:solidFill>
                <a:srgbClr val="33B38C"/>
              </a:solidFill>
              <a:latin typeface="Arial" panose="020B0604020202020204" pitchFamily="34" charset="0"/>
            </a:endParaRPr>
          </a:p>
        </p:txBody>
      </p:sp>
      <p:sp>
        <p:nvSpPr>
          <p:cNvPr id="27651" name="Text Placeholder 2"/>
          <p:cNvSpPr>
            <a:spLocks noGrp="1"/>
          </p:cNvSpPr>
          <p:nvPr>
            <p:ph type="body" idx="1"/>
          </p:nvPr>
        </p:nvSpPr>
        <p:spPr>
          <a:xfrm>
            <a:off x="609599" y="1341438"/>
            <a:ext cx="10919883" cy="4525962"/>
          </a:xfrm>
        </p:spPr>
        <p:txBody>
          <a:bodyPr/>
          <a:lstStyle/>
          <a:p>
            <a:pPr marL="109537" indent="0">
              <a:lnSpc>
                <a:spcPct val="80000"/>
              </a:lnSpc>
              <a:buNone/>
              <a:defRPr/>
            </a:pPr>
            <a:r>
              <a:rPr lang="en-US" sz="3200" b="1" i="1" dirty="0">
                <a:solidFill>
                  <a:srgbClr val="FF0000"/>
                </a:solidFill>
              </a:rPr>
              <a:t>Near Containers</a:t>
            </a:r>
          </a:p>
          <a:p>
            <a:pPr>
              <a:lnSpc>
                <a:spcPct val="80000"/>
              </a:lnSpc>
              <a:defRPr/>
            </a:pPr>
            <a:r>
              <a:rPr lang="en-US" sz="3200" dirty="0">
                <a:solidFill>
                  <a:srgbClr val="000000"/>
                </a:solidFill>
              </a:rPr>
              <a:t>There are other container types that are considered </a:t>
            </a:r>
            <a:r>
              <a:rPr lang="en-US" sz="3200" dirty="0">
                <a:solidFill>
                  <a:srgbClr val="0000FF"/>
                </a:solidFill>
              </a:rPr>
              <a:t>near containers</a:t>
            </a:r>
            <a:r>
              <a:rPr lang="en-US" sz="3200" dirty="0">
                <a:solidFill>
                  <a:srgbClr val="000000"/>
                </a:solidFill>
              </a:rPr>
              <a:t>—built-in arrays, </a:t>
            </a:r>
            <a:r>
              <a:rPr lang="en-US" sz="3200" dirty="0">
                <a:solidFill>
                  <a:srgbClr val="FF0000"/>
                </a:solidFill>
                <a:latin typeface="Consolas" panose="020B0609020204030204" pitchFamily="49" charset="0"/>
              </a:rPr>
              <a:t>bitset</a:t>
            </a:r>
            <a:r>
              <a:rPr lang="en-US" sz="3200" dirty="0">
                <a:solidFill>
                  <a:srgbClr val="FF0000"/>
                </a:solidFill>
              </a:rPr>
              <a:t>s</a:t>
            </a:r>
            <a:r>
              <a:rPr lang="en-US" sz="3200" dirty="0">
                <a:solidFill>
                  <a:srgbClr val="000000"/>
                </a:solidFill>
              </a:rPr>
              <a:t> for maintaining sets of flag values and </a:t>
            </a:r>
            <a:r>
              <a:rPr lang="en-US" sz="3200" dirty="0">
                <a:solidFill>
                  <a:srgbClr val="FF0000"/>
                </a:solidFill>
                <a:latin typeface="Consolas" panose="020B0609020204030204" pitchFamily="49" charset="0"/>
              </a:rPr>
              <a:t>valarrays</a:t>
            </a:r>
            <a:r>
              <a:rPr lang="en-US" sz="3200" dirty="0">
                <a:solidFill>
                  <a:srgbClr val="FF0000"/>
                </a:solidFill>
              </a:rPr>
              <a:t> </a:t>
            </a:r>
            <a:r>
              <a:rPr lang="en-US" sz="3200" dirty="0">
                <a:solidFill>
                  <a:srgbClr val="000000"/>
                </a:solidFill>
              </a:rPr>
              <a:t>for performing high-speed </a:t>
            </a:r>
            <a:r>
              <a:rPr lang="en-US" sz="3200" i="1" dirty="0">
                <a:solidFill>
                  <a:srgbClr val="000000"/>
                </a:solidFill>
              </a:rPr>
              <a:t>mathematical vector </a:t>
            </a:r>
            <a:r>
              <a:rPr lang="en-US" sz="3200" dirty="0">
                <a:solidFill>
                  <a:srgbClr val="000000"/>
                </a:solidFill>
              </a:rPr>
              <a:t>operations (not to be confused with the </a:t>
            </a:r>
            <a:r>
              <a:rPr lang="en-US" sz="3200" dirty="0">
                <a:solidFill>
                  <a:srgbClr val="000000"/>
                </a:solidFill>
                <a:latin typeface="Consolas" panose="020B0609020204030204" pitchFamily="49" charset="0"/>
              </a:rPr>
              <a:t>vector</a:t>
            </a:r>
            <a:r>
              <a:rPr lang="en-US" sz="3200" dirty="0">
                <a:solidFill>
                  <a:srgbClr val="000000"/>
                </a:solidFill>
              </a:rPr>
              <a:t> container). </a:t>
            </a:r>
          </a:p>
          <a:p>
            <a:pPr eaLnBrk="1" hangingPunct="1">
              <a:lnSpc>
                <a:spcPct val="80000"/>
              </a:lnSpc>
              <a:defRPr/>
            </a:pPr>
            <a:r>
              <a:rPr lang="en-US" sz="3200" dirty="0">
                <a:solidFill>
                  <a:srgbClr val="000000"/>
                </a:solidFill>
              </a:rPr>
              <a:t>These types are considered </a:t>
            </a:r>
            <a:r>
              <a:rPr lang="en-US" sz="3200" i="1" dirty="0">
                <a:solidFill>
                  <a:srgbClr val="000000"/>
                </a:solidFill>
              </a:rPr>
              <a:t>near containers </a:t>
            </a:r>
            <a:r>
              <a:rPr lang="en-US" sz="3200" dirty="0">
                <a:solidFill>
                  <a:srgbClr val="000000"/>
                </a:solidFill>
              </a:rPr>
              <a:t>because they exhibit some, but not all, capabilities of the </a:t>
            </a:r>
            <a:r>
              <a:rPr lang="en-US" sz="3200" i="1" dirty="0">
                <a:solidFill>
                  <a:srgbClr val="000000"/>
                </a:solidFill>
              </a:rPr>
              <a:t>first-class containers. </a:t>
            </a:r>
          </a:p>
        </p:txBody>
      </p:sp>
      <p:sp>
        <p:nvSpPr>
          <p:cNvPr id="2970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99793353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59D9B3"/>
                </a:solidFill>
                <a:latin typeface="Arial"/>
              </a:rPr>
              <a:t>15.7.3 </a:t>
            </a:r>
            <a:r>
              <a:rPr lang="en-US" dirty="0">
                <a:solidFill>
                  <a:srgbClr val="33B38C"/>
                </a:solidFill>
                <a:latin typeface="Consolas" panose="020B0609020204030204" pitchFamily="49" charset="0"/>
              </a:rPr>
              <a:t>priority_queue</a:t>
            </a:r>
            <a:r>
              <a:rPr lang="en-US" dirty="0">
                <a:solidFill>
                  <a:srgbClr val="33B38C"/>
                </a:solidFill>
                <a:latin typeface="Arial" panose="020B0604020202020204" pitchFamily="34" charset="0"/>
              </a:rPr>
              <a:t> Adapter (Cont.)</a:t>
            </a:r>
          </a:p>
        </p:txBody>
      </p:sp>
      <p:sp>
        <p:nvSpPr>
          <p:cNvPr id="206851" name="Text Placeholder 2"/>
          <p:cNvSpPr>
            <a:spLocks noGrp="1"/>
          </p:cNvSpPr>
          <p:nvPr>
            <p:ph type="body" idx="1"/>
          </p:nvPr>
        </p:nvSpPr>
        <p:spPr/>
        <p:txBody>
          <a:bodyPr/>
          <a:lstStyle/>
          <a:p>
            <a:pPr eaLnBrk="1" hangingPunct="1"/>
            <a:r>
              <a:rPr lang="en-US" altLang="en-US" sz="3200" dirty="0">
                <a:solidFill>
                  <a:srgbClr val="000000"/>
                </a:solidFill>
              </a:rPr>
              <a:t>Figure 15.21 demonstrates the </a:t>
            </a:r>
            <a:r>
              <a:rPr lang="en-US" altLang="en-US" sz="3200" dirty="0" err="1">
                <a:solidFill>
                  <a:srgbClr val="000000"/>
                </a:solidFill>
                <a:latin typeface="Consolas" panose="020B0609020204030204" pitchFamily="49" charset="0"/>
              </a:rPr>
              <a:t>priority_queue</a:t>
            </a:r>
            <a:r>
              <a:rPr lang="en-US" altLang="en-US" sz="3200" dirty="0">
                <a:solidFill>
                  <a:srgbClr val="000000"/>
                </a:solidFill>
              </a:rPr>
              <a:t> adapter class.</a:t>
            </a:r>
          </a:p>
          <a:p>
            <a:pPr eaLnBrk="1" hangingPunct="1"/>
            <a:r>
              <a:rPr lang="en-US" altLang="en-US" sz="3200" dirty="0">
                <a:solidFill>
                  <a:srgbClr val="000000"/>
                </a:solidFill>
              </a:rPr>
              <a:t>Header </a:t>
            </a:r>
            <a:r>
              <a:rPr lang="en-US" altLang="en-US" sz="3200" dirty="0">
                <a:solidFill>
                  <a:srgbClr val="000000"/>
                </a:solidFill>
                <a:latin typeface="Consolas" panose="020B0609020204030204" pitchFamily="49" charset="0"/>
              </a:rPr>
              <a:t>&lt;queue&gt;</a:t>
            </a:r>
            <a:r>
              <a:rPr lang="en-US" altLang="en-US" sz="3200" dirty="0">
                <a:solidFill>
                  <a:srgbClr val="000000"/>
                </a:solidFill>
              </a:rPr>
              <a:t> must be included to use class </a:t>
            </a:r>
            <a:r>
              <a:rPr lang="en-US" altLang="en-US" sz="3200" dirty="0" err="1">
                <a:solidFill>
                  <a:srgbClr val="000000"/>
                </a:solidFill>
                <a:latin typeface="Consolas" panose="020B0609020204030204" pitchFamily="49" charset="0"/>
              </a:rPr>
              <a:t>priority_queue</a:t>
            </a:r>
            <a:r>
              <a:rPr lang="en-US" altLang="en-US" sz="3200" dirty="0">
                <a:solidFill>
                  <a:srgbClr val="000000"/>
                </a:solidFill>
              </a:rPr>
              <a:t>.</a:t>
            </a:r>
          </a:p>
        </p:txBody>
      </p:sp>
      <p:sp>
        <p:nvSpPr>
          <p:cNvPr id="21606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27202928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59D9B3"/>
                </a:solidFill>
                <a:latin typeface="Arial"/>
              </a:rPr>
              <a:t>15.7.3 </a:t>
            </a:r>
            <a:r>
              <a:rPr lang="en-US" dirty="0">
                <a:solidFill>
                  <a:srgbClr val="33B38C"/>
                </a:solidFill>
                <a:latin typeface="Consolas" panose="020B0609020204030204" pitchFamily="49" charset="0"/>
              </a:rPr>
              <a:t>priority_queue</a:t>
            </a:r>
            <a:r>
              <a:rPr lang="en-US" dirty="0">
                <a:solidFill>
                  <a:srgbClr val="33B38C"/>
                </a:solidFill>
                <a:latin typeface="Arial" panose="020B0604020202020204" pitchFamily="34" charset="0"/>
              </a:rPr>
              <a:t> Adapter (Cont.)</a:t>
            </a:r>
          </a:p>
        </p:txBody>
      </p:sp>
      <p:sp>
        <p:nvSpPr>
          <p:cNvPr id="207875" name="Text Placeholder 2"/>
          <p:cNvSpPr>
            <a:spLocks noGrp="1"/>
          </p:cNvSpPr>
          <p:nvPr>
            <p:ph type="body" idx="1"/>
          </p:nvPr>
        </p:nvSpPr>
        <p:spPr/>
        <p:txBody>
          <a:bodyPr/>
          <a:lstStyle/>
          <a:p>
            <a:pPr eaLnBrk="1" hangingPunct="1">
              <a:lnSpc>
                <a:spcPct val="90000"/>
              </a:lnSpc>
            </a:pPr>
            <a:r>
              <a:rPr lang="en-US" altLang="en-US" sz="2400" dirty="0">
                <a:solidFill>
                  <a:srgbClr val="000000"/>
                </a:solidFill>
              </a:rPr>
              <a:t>Line 8 instantiates a </a:t>
            </a:r>
            <a:r>
              <a:rPr lang="en-US" altLang="en-US" sz="2400" dirty="0" err="1">
                <a:solidFill>
                  <a:srgbClr val="000000"/>
                </a:solidFill>
                <a:latin typeface="Consolas" panose="020B0609020204030204" pitchFamily="49" charset="0"/>
              </a:rPr>
              <a:t>priority_queue</a:t>
            </a:r>
            <a:r>
              <a:rPr lang="en-US" altLang="en-US" sz="2400" dirty="0">
                <a:solidFill>
                  <a:srgbClr val="000000"/>
                </a:solidFill>
              </a:rPr>
              <a:t> that stores </a:t>
            </a:r>
            <a:r>
              <a:rPr lang="en-US" altLang="en-US" sz="2400" dirty="0">
                <a:solidFill>
                  <a:srgbClr val="000000"/>
                </a:solidFill>
                <a:latin typeface="Consolas" panose="020B0609020204030204" pitchFamily="49" charset="0"/>
              </a:rPr>
              <a:t>double</a:t>
            </a:r>
            <a:r>
              <a:rPr lang="en-US" altLang="en-US" sz="2400" dirty="0">
                <a:solidFill>
                  <a:srgbClr val="000000"/>
                </a:solidFill>
              </a:rPr>
              <a:t> values and uses a </a:t>
            </a:r>
            <a:r>
              <a:rPr lang="en-US" altLang="en-US" sz="2400" dirty="0">
                <a:solidFill>
                  <a:srgbClr val="000000"/>
                </a:solidFill>
                <a:latin typeface="Consolas" panose="020B0609020204030204" pitchFamily="49" charset="0"/>
              </a:rPr>
              <a:t>vector</a:t>
            </a:r>
            <a:r>
              <a:rPr lang="en-US" altLang="en-US" sz="2400" dirty="0">
                <a:solidFill>
                  <a:srgbClr val="000000"/>
                </a:solidFill>
              </a:rPr>
              <a:t> as the underlying data structure.</a:t>
            </a:r>
          </a:p>
          <a:p>
            <a:pPr eaLnBrk="1" hangingPunct="1">
              <a:lnSpc>
                <a:spcPct val="90000"/>
              </a:lnSpc>
            </a:pPr>
            <a:r>
              <a:rPr lang="en-US" altLang="en-US" sz="2400" dirty="0">
                <a:solidFill>
                  <a:srgbClr val="000000"/>
                </a:solidFill>
              </a:rPr>
              <a:t>Lines 11-13 use function </a:t>
            </a:r>
            <a:r>
              <a:rPr lang="en-US" altLang="en-US" sz="2400" dirty="0">
                <a:solidFill>
                  <a:srgbClr val="000000"/>
                </a:solidFill>
                <a:latin typeface="Consolas" panose="020B0609020204030204" pitchFamily="49" charset="0"/>
              </a:rPr>
              <a:t>push</a:t>
            </a:r>
            <a:r>
              <a:rPr lang="en-US" altLang="en-US" sz="2400" dirty="0">
                <a:solidFill>
                  <a:srgbClr val="000000"/>
                </a:solidFill>
              </a:rPr>
              <a:t> to add elements to the </a:t>
            </a:r>
            <a:r>
              <a:rPr lang="en-US" altLang="en-US" sz="2400" dirty="0" err="1">
                <a:solidFill>
                  <a:srgbClr val="000000"/>
                </a:solidFill>
                <a:latin typeface="Consolas" panose="020B0609020204030204" pitchFamily="49" charset="0"/>
              </a:rPr>
              <a:t>priority_queue</a:t>
            </a:r>
            <a:r>
              <a:rPr lang="en-US" altLang="en-US" sz="2400" dirty="0">
                <a:solidFill>
                  <a:srgbClr val="000000"/>
                </a:solidFill>
              </a:rPr>
              <a:t>.</a:t>
            </a:r>
          </a:p>
          <a:p>
            <a:pPr eaLnBrk="1" hangingPunct="1">
              <a:lnSpc>
                <a:spcPct val="90000"/>
              </a:lnSpc>
            </a:pPr>
            <a:r>
              <a:rPr lang="en-US" altLang="en-US" sz="2400" dirty="0">
                <a:solidFill>
                  <a:srgbClr val="000000"/>
                </a:solidFill>
              </a:rPr>
              <a:t>The </a:t>
            </a:r>
            <a:r>
              <a:rPr lang="en-US" altLang="en-US" sz="2400" dirty="0">
                <a:solidFill>
                  <a:srgbClr val="000000"/>
                </a:solidFill>
                <a:latin typeface="Consolas" panose="020B0609020204030204" pitchFamily="49" charset="0"/>
              </a:rPr>
              <a:t>while</a:t>
            </a:r>
            <a:r>
              <a:rPr lang="en-US" altLang="en-US" sz="2400" dirty="0">
                <a:solidFill>
                  <a:srgbClr val="000000"/>
                </a:solidFill>
              </a:rPr>
              <a:t> statement in lines 18–21 uses function </a:t>
            </a:r>
            <a:r>
              <a:rPr lang="en-US" altLang="en-US" sz="2400" dirty="0">
                <a:solidFill>
                  <a:srgbClr val="000000"/>
                </a:solidFill>
                <a:latin typeface="Consolas" panose="020B0609020204030204" pitchFamily="49" charset="0"/>
              </a:rPr>
              <a:t>empty</a:t>
            </a:r>
            <a:r>
              <a:rPr lang="en-US" altLang="en-US" sz="2400" dirty="0">
                <a:solidFill>
                  <a:srgbClr val="000000"/>
                </a:solidFill>
              </a:rPr>
              <a:t> (available in all containers) to determine whether the </a:t>
            </a:r>
            <a:r>
              <a:rPr lang="en-US" altLang="en-US" sz="2400" dirty="0" err="1">
                <a:solidFill>
                  <a:srgbClr val="000000"/>
                </a:solidFill>
                <a:latin typeface="Consolas" panose="020B0609020204030204" pitchFamily="49" charset="0"/>
              </a:rPr>
              <a:t>priority_queue</a:t>
            </a:r>
            <a:r>
              <a:rPr lang="en-US" altLang="en-US" sz="2400" dirty="0">
                <a:solidFill>
                  <a:srgbClr val="000000"/>
                </a:solidFill>
              </a:rPr>
              <a:t> is empty (line 18).</a:t>
            </a:r>
          </a:p>
          <a:p>
            <a:pPr eaLnBrk="1" hangingPunct="1">
              <a:lnSpc>
                <a:spcPct val="90000"/>
              </a:lnSpc>
            </a:pPr>
            <a:r>
              <a:rPr lang="en-US" altLang="en-US" sz="2400" dirty="0">
                <a:solidFill>
                  <a:srgbClr val="000000"/>
                </a:solidFill>
              </a:rPr>
              <a:t>While there are more elements, line 19 uses </a:t>
            </a:r>
            <a:r>
              <a:rPr lang="en-US" altLang="en-US" sz="2400" dirty="0" err="1">
                <a:solidFill>
                  <a:srgbClr val="000000"/>
                </a:solidFill>
                <a:latin typeface="Consolas" panose="020B0609020204030204" pitchFamily="49" charset="0"/>
              </a:rPr>
              <a:t>priority_queue</a:t>
            </a:r>
            <a:r>
              <a:rPr lang="en-US" altLang="en-US" sz="2400" dirty="0">
                <a:solidFill>
                  <a:srgbClr val="000000"/>
                </a:solidFill>
              </a:rPr>
              <a:t> function </a:t>
            </a:r>
            <a:r>
              <a:rPr lang="en-US" altLang="en-US" sz="2400" dirty="0">
                <a:solidFill>
                  <a:srgbClr val="000000"/>
                </a:solidFill>
                <a:latin typeface="Consolas" panose="020B0609020204030204" pitchFamily="49" charset="0"/>
              </a:rPr>
              <a:t>top</a:t>
            </a:r>
            <a:r>
              <a:rPr lang="en-US" altLang="en-US" sz="2400" dirty="0">
                <a:solidFill>
                  <a:srgbClr val="000000"/>
                </a:solidFill>
              </a:rPr>
              <a:t> to retrieve the </a:t>
            </a:r>
            <a:r>
              <a:rPr lang="en-US" altLang="en-US" sz="2400" i="1" dirty="0">
                <a:solidFill>
                  <a:srgbClr val="000000"/>
                </a:solidFill>
              </a:rPr>
              <a:t>highest-priority</a:t>
            </a:r>
            <a:r>
              <a:rPr lang="en-US" altLang="en-US" sz="2400" dirty="0">
                <a:solidFill>
                  <a:srgbClr val="000000"/>
                </a:solidFill>
              </a:rPr>
              <a:t> element in the </a:t>
            </a:r>
            <a:r>
              <a:rPr lang="en-US" altLang="en-US" sz="2400" dirty="0" err="1">
                <a:solidFill>
                  <a:srgbClr val="000000"/>
                </a:solidFill>
                <a:latin typeface="Consolas" panose="020B0609020204030204" pitchFamily="49" charset="0"/>
              </a:rPr>
              <a:t>priority_queue</a:t>
            </a:r>
            <a:r>
              <a:rPr lang="en-US" altLang="en-US" sz="2400" dirty="0">
                <a:solidFill>
                  <a:srgbClr val="000000"/>
                </a:solidFill>
              </a:rPr>
              <a:t> for output.</a:t>
            </a:r>
          </a:p>
          <a:p>
            <a:pPr eaLnBrk="1" hangingPunct="1">
              <a:lnSpc>
                <a:spcPct val="90000"/>
              </a:lnSpc>
            </a:pPr>
            <a:r>
              <a:rPr lang="en-US" altLang="en-US" sz="2400" dirty="0">
                <a:solidFill>
                  <a:srgbClr val="000000"/>
                </a:solidFill>
              </a:rPr>
              <a:t>Line 20 removes the </a:t>
            </a:r>
            <a:r>
              <a:rPr lang="en-US" altLang="en-US" sz="2400" i="1" dirty="0">
                <a:solidFill>
                  <a:srgbClr val="000000"/>
                </a:solidFill>
              </a:rPr>
              <a:t>highest-priority</a:t>
            </a:r>
            <a:r>
              <a:rPr lang="en-US" altLang="en-US" sz="2400" dirty="0">
                <a:solidFill>
                  <a:srgbClr val="000000"/>
                </a:solidFill>
              </a:rPr>
              <a:t> element in the </a:t>
            </a:r>
            <a:r>
              <a:rPr lang="en-US" altLang="en-US" sz="2400" dirty="0" err="1">
                <a:solidFill>
                  <a:srgbClr val="000000"/>
                </a:solidFill>
                <a:latin typeface="Consolas" panose="020B0609020204030204" pitchFamily="49" charset="0"/>
              </a:rPr>
              <a:t>priority_queue</a:t>
            </a:r>
            <a:r>
              <a:rPr lang="en-US" altLang="en-US" sz="2400" dirty="0">
                <a:solidFill>
                  <a:srgbClr val="000000"/>
                </a:solidFill>
              </a:rPr>
              <a:t> with function </a:t>
            </a:r>
            <a:r>
              <a:rPr lang="en-US" altLang="en-US" sz="2400" dirty="0">
                <a:solidFill>
                  <a:srgbClr val="000000"/>
                </a:solidFill>
                <a:latin typeface="Consolas" panose="020B0609020204030204" pitchFamily="49" charset="0"/>
              </a:rPr>
              <a:t>pop</a:t>
            </a:r>
            <a:r>
              <a:rPr lang="en-US" altLang="en-US" sz="2400" dirty="0">
                <a:solidFill>
                  <a:srgbClr val="000000"/>
                </a:solidFill>
              </a:rPr>
              <a:t> (available in all adapter classes).</a:t>
            </a:r>
          </a:p>
        </p:txBody>
      </p:sp>
      <p:sp>
        <p:nvSpPr>
          <p:cNvPr id="2191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80192447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7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70014623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7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252663"/>
            <a:ext cx="12192000" cy="2352675"/>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41985728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15.8  </a:t>
            </a:r>
            <a:r>
              <a:rPr lang="en-US" dirty="0">
                <a:solidFill>
                  <a:srgbClr val="3380E6"/>
                </a:solidFill>
                <a:latin typeface="Arial"/>
              </a:rPr>
              <a:t>Class </a:t>
            </a:r>
            <a:r>
              <a:rPr lang="en-US" dirty="0">
                <a:solidFill>
                  <a:srgbClr val="3380E6"/>
                </a:solidFill>
                <a:latin typeface="Consolas" panose="020B0609020204030204" pitchFamily="49" charset="0"/>
              </a:rPr>
              <a:t>bitset</a:t>
            </a:r>
          </a:p>
        </p:txBody>
      </p:sp>
      <p:sp>
        <p:nvSpPr>
          <p:cNvPr id="210947" name="Text Placeholder 2"/>
          <p:cNvSpPr>
            <a:spLocks noGrp="1"/>
          </p:cNvSpPr>
          <p:nvPr>
            <p:ph type="body" idx="1"/>
          </p:nvPr>
        </p:nvSpPr>
        <p:spPr>
          <a:xfrm>
            <a:off x="609600" y="1219201"/>
            <a:ext cx="10741572" cy="4525963"/>
          </a:xfrm>
        </p:spPr>
        <p:txBody>
          <a:bodyPr/>
          <a:lstStyle/>
          <a:p>
            <a:pPr eaLnBrk="1" hangingPunct="1">
              <a:lnSpc>
                <a:spcPct val="90000"/>
              </a:lnSpc>
            </a:pPr>
            <a:r>
              <a:rPr lang="en-US" altLang="en-US" sz="2500" dirty="0">
                <a:solidFill>
                  <a:srgbClr val="000000"/>
                </a:solidFill>
              </a:rPr>
              <a:t>Class </a:t>
            </a:r>
            <a:r>
              <a:rPr lang="en-US" altLang="en-US" sz="2500" dirty="0" err="1">
                <a:solidFill>
                  <a:srgbClr val="0000FF"/>
                </a:solidFill>
              </a:rPr>
              <a:t>bitset</a:t>
            </a:r>
            <a:r>
              <a:rPr lang="en-US" altLang="en-US" sz="2500" dirty="0">
                <a:solidFill>
                  <a:srgbClr val="000000"/>
                </a:solidFill>
              </a:rPr>
              <a:t> makes it easy to create and manipulate </a:t>
            </a:r>
            <a:r>
              <a:rPr lang="en-US" altLang="en-US" sz="2500" dirty="0">
                <a:solidFill>
                  <a:srgbClr val="0000FF"/>
                </a:solidFill>
              </a:rPr>
              <a:t>bit sets</a:t>
            </a:r>
            <a:r>
              <a:rPr lang="en-US" altLang="en-US" sz="2500" dirty="0">
                <a:solidFill>
                  <a:srgbClr val="000000"/>
                </a:solidFill>
              </a:rPr>
              <a:t>, which are useful for representing a set of bit flags.</a:t>
            </a:r>
          </a:p>
          <a:p>
            <a:pPr eaLnBrk="1" hangingPunct="1">
              <a:lnSpc>
                <a:spcPct val="90000"/>
              </a:lnSpc>
            </a:pPr>
            <a:r>
              <a:rPr lang="en-US" altLang="en-US" sz="2500" dirty="0" err="1">
                <a:solidFill>
                  <a:srgbClr val="000000"/>
                </a:solidFill>
                <a:latin typeface="Consolas" panose="020B0609020204030204" pitchFamily="49" charset="0"/>
              </a:rPr>
              <a:t>bitset</a:t>
            </a:r>
            <a:r>
              <a:rPr lang="en-US" altLang="en-US" sz="2500" dirty="0" err="1">
                <a:solidFill>
                  <a:srgbClr val="000000"/>
                </a:solidFill>
              </a:rPr>
              <a:t>s</a:t>
            </a:r>
            <a:r>
              <a:rPr lang="en-US" altLang="en-US" sz="2500" dirty="0">
                <a:solidFill>
                  <a:srgbClr val="000000"/>
                </a:solidFill>
              </a:rPr>
              <a:t> are fixed in size at compile time.</a:t>
            </a:r>
          </a:p>
          <a:p>
            <a:pPr eaLnBrk="1" hangingPunct="1">
              <a:lnSpc>
                <a:spcPct val="90000"/>
              </a:lnSpc>
            </a:pPr>
            <a:r>
              <a:rPr lang="en-US" altLang="en-US" sz="2500" dirty="0">
                <a:solidFill>
                  <a:srgbClr val="000000"/>
                </a:solidFill>
              </a:rPr>
              <a:t>Class </a:t>
            </a:r>
            <a:r>
              <a:rPr lang="en-US" altLang="en-US" sz="2500" dirty="0" err="1">
                <a:solidFill>
                  <a:srgbClr val="000000"/>
                </a:solidFill>
                <a:latin typeface="Consolas" panose="020B0609020204030204" pitchFamily="49" charset="0"/>
              </a:rPr>
              <a:t>bitset</a:t>
            </a:r>
            <a:r>
              <a:rPr lang="en-US" altLang="en-US" sz="2500" dirty="0">
                <a:solidFill>
                  <a:srgbClr val="000000"/>
                </a:solidFill>
              </a:rPr>
              <a:t> is an alternate tool for bit manipulation, discussed in Chapter 22.</a:t>
            </a:r>
          </a:p>
          <a:p>
            <a:pPr eaLnBrk="1" hangingPunct="1">
              <a:lnSpc>
                <a:spcPct val="90000"/>
              </a:lnSpc>
            </a:pPr>
            <a:r>
              <a:rPr lang="en-US" altLang="en-US" sz="2500" dirty="0">
                <a:solidFill>
                  <a:srgbClr val="000000"/>
                </a:solidFill>
              </a:rPr>
              <a:t>The declaration</a:t>
            </a:r>
          </a:p>
          <a:p>
            <a:pPr lvl="2" eaLnBrk="1" hangingPunct="1">
              <a:lnSpc>
                <a:spcPct val="90000"/>
              </a:lnSpc>
            </a:pPr>
            <a:r>
              <a:rPr lang="en-US" altLang="en-US" sz="1900" dirty="0" err="1">
                <a:solidFill>
                  <a:srgbClr val="000000"/>
                </a:solidFill>
                <a:latin typeface="Consolas" panose="020B0609020204030204" pitchFamily="49" charset="0"/>
              </a:rPr>
              <a:t>bitset</a:t>
            </a:r>
            <a:r>
              <a:rPr lang="en-US" altLang="en-US" sz="1900" dirty="0">
                <a:solidFill>
                  <a:srgbClr val="000000"/>
                </a:solidFill>
                <a:latin typeface="Consolas" panose="020B0609020204030204" pitchFamily="49" charset="0"/>
              </a:rPr>
              <a:t>&lt;size&gt; b;</a:t>
            </a:r>
          </a:p>
          <a:p>
            <a:pPr eaLnBrk="1" hangingPunct="1">
              <a:lnSpc>
                <a:spcPct val="90000"/>
              </a:lnSpc>
            </a:pPr>
            <a:r>
              <a:rPr lang="en-US" altLang="en-US" sz="2500" dirty="0">
                <a:solidFill>
                  <a:srgbClr val="000000"/>
                </a:solidFill>
              </a:rPr>
              <a:t>creates </a:t>
            </a:r>
            <a:r>
              <a:rPr lang="en-US" altLang="en-US" sz="2500" dirty="0" err="1">
                <a:solidFill>
                  <a:srgbClr val="000000"/>
                </a:solidFill>
                <a:latin typeface="Consolas" panose="020B0609020204030204" pitchFamily="49" charset="0"/>
              </a:rPr>
              <a:t>bitset</a:t>
            </a:r>
            <a:r>
              <a:rPr lang="en-US" altLang="en-US" sz="2500" dirty="0">
                <a:solidFill>
                  <a:srgbClr val="000000"/>
                </a:solidFill>
              </a:rPr>
              <a:t> </a:t>
            </a:r>
            <a:r>
              <a:rPr lang="en-US" altLang="en-US" sz="2500" dirty="0">
                <a:solidFill>
                  <a:srgbClr val="000000"/>
                </a:solidFill>
                <a:latin typeface="Consolas" panose="020B0609020204030204" pitchFamily="49" charset="0"/>
              </a:rPr>
              <a:t>b</a:t>
            </a:r>
            <a:r>
              <a:rPr lang="en-US" altLang="en-US" sz="2500" dirty="0">
                <a:solidFill>
                  <a:srgbClr val="000000"/>
                </a:solidFill>
              </a:rPr>
              <a:t>, in which every one of the </a:t>
            </a:r>
            <a:r>
              <a:rPr lang="en-US" altLang="en-US" sz="2500" dirty="0">
                <a:solidFill>
                  <a:srgbClr val="000000"/>
                </a:solidFill>
                <a:latin typeface="Consolas" panose="020B0609020204030204" pitchFamily="49" charset="0"/>
              </a:rPr>
              <a:t>size</a:t>
            </a:r>
            <a:r>
              <a:rPr lang="en-US" altLang="en-US" sz="2500" dirty="0">
                <a:solidFill>
                  <a:srgbClr val="000000"/>
                </a:solidFill>
              </a:rPr>
              <a:t> bits is initially </a:t>
            </a:r>
            <a:r>
              <a:rPr lang="en-US" altLang="en-US" sz="2500" dirty="0">
                <a:solidFill>
                  <a:srgbClr val="000000"/>
                </a:solidFill>
                <a:latin typeface="Consolas" panose="020B0609020204030204" pitchFamily="49" charset="0"/>
              </a:rPr>
              <a:t>0</a:t>
            </a:r>
            <a:r>
              <a:rPr lang="en-US" altLang="en-US" sz="2500" dirty="0">
                <a:solidFill>
                  <a:srgbClr val="000000"/>
                </a:solidFill>
              </a:rPr>
              <a:t> (“off”)</a:t>
            </a:r>
          </a:p>
          <a:p>
            <a:pPr eaLnBrk="1" hangingPunct="1">
              <a:lnSpc>
                <a:spcPct val="90000"/>
              </a:lnSpc>
            </a:pPr>
            <a:r>
              <a:rPr lang="en-US" altLang="en-US" sz="2500" dirty="0">
                <a:solidFill>
                  <a:srgbClr val="000000"/>
                </a:solidFill>
              </a:rPr>
              <a:t>The statement</a:t>
            </a:r>
          </a:p>
          <a:p>
            <a:pPr lvl="2" eaLnBrk="1" hangingPunct="1">
              <a:lnSpc>
                <a:spcPct val="90000"/>
              </a:lnSpc>
            </a:pPr>
            <a:r>
              <a:rPr lang="en-US" altLang="en-US" sz="1900" dirty="0" err="1">
                <a:solidFill>
                  <a:srgbClr val="000000"/>
                </a:solidFill>
                <a:latin typeface="Consolas" panose="020B0609020204030204" pitchFamily="49" charset="0"/>
              </a:rPr>
              <a:t>b.set</a:t>
            </a:r>
            <a:r>
              <a:rPr lang="en-US" altLang="en-US" sz="1900" dirty="0">
                <a:solidFill>
                  <a:srgbClr val="000000"/>
                </a:solidFill>
                <a:latin typeface="Consolas" panose="020B0609020204030204" pitchFamily="49" charset="0"/>
              </a:rPr>
              <a:t>(</a:t>
            </a:r>
            <a:r>
              <a:rPr lang="en-US" altLang="en-US" sz="1900" dirty="0" err="1">
                <a:solidFill>
                  <a:srgbClr val="000000"/>
                </a:solidFill>
                <a:latin typeface="Consolas" panose="020B0609020204030204" pitchFamily="49" charset="0"/>
              </a:rPr>
              <a:t>bitNumber</a:t>
            </a:r>
            <a:r>
              <a:rPr lang="en-US" altLang="en-US" sz="1900" dirty="0">
                <a:solidFill>
                  <a:srgbClr val="000000"/>
                </a:solidFill>
                <a:latin typeface="Consolas" panose="020B0609020204030204" pitchFamily="49" charset="0"/>
              </a:rPr>
              <a:t>);</a:t>
            </a:r>
            <a:r>
              <a:rPr lang="en-US" altLang="en-US" sz="1900" dirty="0">
                <a:solidFill>
                  <a:srgbClr val="000000"/>
                </a:solidFill>
                <a:latin typeface="Calibri" panose="020F0502020204030204" pitchFamily="34" charset="0"/>
              </a:rPr>
              <a:t>  </a:t>
            </a:r>
          </a:p>
          <a:p>
            <a:pPr eaLnBrk="1" hangingPunct="1">
              <a:lnSpc>
                <a:spcPct val="90000"/>
              </a:lnSpc>
            </a:pPr>
            <a:r>
              <a:rPr lang="en-US" altLang="en-US" sz="2500" dirty="0">
                <a:solidFill>
                  <a:srgbClr val="000000"/>
                </a:solidFill>
              </a:rPr>
              <a:t>sets bit </a:t>
            </a:r>
            <a:r>
              <a:rPr lang="en-US" altLang="en-US" sz="2500" dirty="0" err="1">
                <a:solidFill>
                  <a:srgbClr val="000000"/>
                </a:solidFill>
                <a:latin typeface="Consolas" panose="020B0609020204030204" pitchFamily="49" charset="0"/>
              </a:rPr>
              <a:t>bitNumber</a:t>
            </a:r>
            <a:r>
              <a:rPr lang="en-US" altLang="en-US" sz="2500" dirty="0">
                <a:solidFill>
                  <a:srgbClr val="000000"/>
                </a:solidFill>
              </a:rPr>
              <a:t> of </a:t>
            </a:r>
            <a:r>
              <a:rPr lang="en-US" altLang="en-US" sz="2500" dirty="0" err="1">
                <a:solidFill>
                  <a:srgbClr val="000000"/>
                </a:solidFill>
                <a:latin typeface="Consolas" panose="020B0609020204030204" pitchFamily="49" charset="0"/>
              </a:rPr>
              <a:t>bitset</a:t>
            </a:r>
            <a:r>
              <a:rPr lang="en-US" altLang="en-US" sz="2500" dirty="0">
                <a:solidFill>
                  <a:srgbClr val="000000"/>
                </a:solidFill>
              </a:rPr>
              <a:t> </a:t>
            </a:r>
            <a:r>
              <a:rPr lang="en-US" altLang="en-US" sz="2500" dirty="0">
                <a:solidFill>
                  <a:srgbClr val="000000"/>
                </a:solidFill>
                <a:latin typeface="Consolas" panose="020B0609020204030204" pitchFamily="49" charset="0"/>
              </a:rPr>
              <a:t>b</a:t>
            </a:r>
            <a:r>
              <a:rPr lang="en-US" altLang="en-US" sz="2500" dirty="0">
                <a:solidFill>
                  <a:srgbClr val="000000"/>
                </a:solidFill>
              </a:rPr>
              <a:t> “on.” The expression </a:t>
            </a:r>
            <a:r>
              <a:rPr lang="en-US" altLang="en-US" sz="2500" dirty="0" err="1">
                <a:solidFill>
                  <a:srgbClr val="000000"/>
                </a:solidFill>
                <a:latin typeface="Consolas" panose="020B0609020204030204" pitchFamily="49" charset="0"/>
              </a:rPr>
              <a:t>b.set</a:t>
            </a:r>
            <a:r>
              <a:rPr lang="en-US" altLang="en-US" sz="2500" dirty="0">
                <a:solidFill>
                  <a:srgbClr val="000000"/>
                </a:solidFill>
                <a:latin typeface="Consolas" panose="020B0609020204030204" pitchFamily="49" charset="0"/>
              </a:rPr>
              <a:t>()</a:t>
            </a:r>
            <a:r>
              <a:rPr lang="en-US" altLang="en-US" sz="2500" dirty="0">
                <a:solidFill>
                  <a:srgbClr val="000000"/>
                </a:solidFill>
              </a:rPr>
              <a:t> sets all bits in </a:t>
            </a:r>
            <a:r>
              <a:rPr lang="en-US" altLang="en-US" sz="2500" dirty="0">
                <a:solidFill>
                  <a:srgbClr val="000000"/>
                </a:solidFill>
                <a:latin typeface="Consolas" panose="020B0609020204030204" pitchFamily="49" charset="0"/>
              </a:rPr>
              <a:t>b</a:t>
            </a:r>
            <a:r>
              <a:rPr lang="en-US" altLang="en-US" sz="2500" dirty="0">
                <a:solidFill>
                  <a:srgbClr val="000000"/>
                </a:solidFill>
              </a:rPr>
              <a:t> “on.” </a:t>
            </a:r>
          </a:p>
        </p:txBody>
      </p:sp>
      <p:sp>
        <p:nvSpPr>
          <p:cNvPr id="35123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56514012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15.8  </a:t>
            </a:r>
            <a:r>
              <a:rPr lang="en-US" dirty="0">
                <a:solidFill>
                  <a:srgbClr val="3380E6"/>
                </a:solidFill>
                <a:latin typeface="Arial"/>
              </a:rPr>
              <a:t>Class bitset (Cont.)</a:t>
            </a:r>
          </a:p>
        </p:txBody>
      </p:sp>
      <p:sp>
        <p:nvSpPr>
          <p:cNvPr id="211971" name="Text Placeholder 2"/>
          <p:cNvSpPr>
            <a:spLocks noGrp="1"/>
          </p:cNvSpPr>
          <p:nvPr>
            <p:ph type="body" idx="1"/>
          </p:nvPr>
        </p:nvSpPr>
        <p:spPr/>
        <p:txBody>
          <a:bodyPr/>
          <a:lstStyle/>
          <a:p>
            <a:pPr eaLnBrk="1" hangingPunct="1"/>
            <a:r>
              <a:rPr lang="en-US" altLang="en-US" sz="3200" dirty="0">
                <a:solidFill>
                  <a:srgbClr val="000000"/>
                </a:solidFill>
                <a:latin typeface="Cambria" panose="02040503050406030204" pitchFamily="18" charset="0"/>
              </a:rPr>
              <a:t>The statement</a:t>
            </a:r>
          </a:p>
          <a:p>
            <a:pPr lvl="2" eaLnBrk="1" hangingPunct="1"/>
            <a:r>
              <a:rPr lang="en-US" altLang="en-US" sz="2800" dirty="0" err="1">
                <a:solidFill>
                  <a:srgbClr val="000000"/>
                </a:solidFill>
                <a:latin typeface="Consolas" panose="020B0609020204030204" pitchFamily="49" charset="0"/>
              </a:rPr>
              <a:t>b.reset</a:t>
            </a:r>
            <a:r>
              <a:rPr lang="en-US" altLang="en-US" sz="2800" dirty="0">
                <a:solidFill>
                  <a:srgbClr val="000000"/>
                </a:solidFill>
                <a:latin typeface="Consolas" panose="020B0609020204030204" pitchFamily="49" charset="0"/>
              </a:rPr>
              <a:t>(</a:t>
            </a:r>
            <a:r>
              <a:rPr lang="en-US" altLang="en-US" sz="2800" dirty="0" err="1">
                <a:solidFill>
                  <a:srgbClr val="000000"/>
                </a:solidFill>
                <a:latin typeface="Consolas" panose="020B0609020204030204" pitchFamily="49" charset="0"/>
              </a:rPr>
              <a:t>bitNumber</a:t>
            </a:r>
            <a:r>
              <a:rPr lang="en-US" altLang="en-US" sz="2800" dirty="0">
                <a:solidFill>
                  <a:srgbClr val="000000"/>
                </a:solidFill>
                <a:latin typeface="Consolas" panose="020B0609020204030204" pitchFamily="49" charset="0"/>
              </a:rPr>
              <a:t>);</a:t>
            </a:r>
          </a:p>
          <a:p>
            <a:pPr eaLnBrk="1" hangingPunct="1"/>
            <a:r>
              <a:rPr lang="en-US" altLang="en-US" sz="3200" dirty="0">
                <a:solidFill>
                  <a:srgbClr val="000000"/>
                </a:solidFill>
              </a:rPr>
              <a:t>sets bit </a:t>
            </a:r>
            <a:r>
              <a:rPr lang="en-US" altLang="en-US" sz="3200" dirty="0" err="1">
                <a:solidFill>
                  <a:srgbClr val="000000"/>
                </a:solidFill>
                <a:latin typeface="Consolas" panose="020B0609020204030204" pitchFamily="49" charset="0"/>
              </a:rPr>
              <a:t>bitNumber</a:t>
            </a:r>
            <a:r>
              <a:rPr lang="en-US" altLang="en-US" sz="3200" dirty="0">
                <a:solidFill>
                  <a:srgbClr val="000000"/>
                </a:solidFill>
              </a:rPr>
              <a:t> of </a:t>
            </a:r>
            <a:r>
              <a:rPr lang="en-US" altLang="en-US" sz="3200" dirty="0" err="1">
                <a:solidFill>
                  <a:srgbClr val="000000"/>
                </a:solidFill>
                <a:latin typeface="Consolas" panose="020B0609020204030204" pitchFamily="49" charset="0"/>
              </a:rPr>
              <a:t>bitset</a:t>
            </a:r>
            <a:r>
              <a:rPr lang="en-US" altLang="en-US" sz="3200" dirty="0">
                <a:solidFill>
                  <a:srgbClr val="000000"/>
                </a:solidFill>
              </a:rPr>
              <a:t> </a:t>
            </a:r>
            <a:r>
              <a:rPr lang="en-US" altLang="en-US" sz="3200" dirty="0">
                <a:solidFill>
                  <a:srgbClr val="000000"/>
                </a:solidFill>
                <a:latin typeface="Consolas" panose="020B0609020204030204" pitchFamily="49" charset="0"/>
              </a:rPr>
              <a:t>b</a:t>
            </a:r>
            <a:r>
              <a:rPr lang="en-US" altLang="en-US" sz="3200" dirty="0">
                <a:solidFill>
                  <a:srgbClr val="000000"/>
                </a:solidFill>
              </a:rPr>
              <a:t> “off.” The expression </a:t>
            </a:r>
            <a:r>
              <a:rPr lang="en-US" altLang="en-US" sz="3200" dirty="0" err="1">
                <a:solidFill>
                  <a:srgbClr val="000000"/>
                </a:solidFill>
                <a:latin typeface="Consolas" panose="020B0609020204030204" pitchFamily="49" charset="0"/>
              </a:rPr>
              <a:t>b.reset</a:t>
            </a:r>
            <a:r>
              <a:rPr lang="en-US" altLang="en-US" sz="3200" dirty="0">
                <a:solidFill>
                  <a:srgbClr val="000000"/>
                </a:solidFill>
                <a:latin typeface="Consolas" panose="020B0609020204030204" pitchFamily="49" charset="0"/>
              </a:rPr>
              <a:t>()</a:t>
            </a:r>
            <a:r>
              <a:rPr lang="en-US" altLang="en-US" sz="3200" dirty="0">
                <a:solidFill>
                  <a:srgbClr val="000000"/>
                </a:solidFill>
              </a:rPr>
              <a:t> sets all bits in </a:t>
            </a:r>
            <a:r>
              <a:rPr lang="en-US" altLang="en-US" sz="3200" dirty="0">
                <a:solidFill>
                  <a:srgbClr val="000000"/>
                </a:solidFill>
                <a:latin typeface="Consolas" panose="020B0609020204030204" pitchFamily="49" charset="0"/>
              </a:rPr>
              <a:t>b</a:t>
            </a:r>
            <a:r>
              <a:rPr lang="en-US" altLang="en-US" sz="3200" dirty="0">
                <a:solidFill>
                  <a:srgbClr val="000000"/>
                </a:solidFill>
              </a:rPr>
              <a:t> “off.” </a:t>
            </a:r>
          </a:p>
          <a:p>
            <a:pPr eaLnBrk="1" hangingPunct="1"/>
            <a:r>
              <a:rPr lang="en-US" altLang="en-US" sz="3200" dirty="0">
                <a:solidFill>
                  <a:srgbClr val="000000"/>
                </a:solidFill>
              </a:rPr>
              <a:t>The statement</a:t>
            </a:r>
          </a:p>
          <a:p>
            <a:pPr lvl="2" eaLnBrk="1" hangingPunct="1"/>
            <a:r>
              <a:rPr lang="en-US" altLang="en-US" sz="2800" dirty="0" err="1">
                <a:solidFill>
                  <a:srgbClr val="000000"/>
                </a:solidFill>
                <a:latin typeface="Consolas" panose="020B0609020204030204" pitchFamily="49" charset="0"/>
              </a:rPr>
              <a:t>b.flip</a:t>
            </a:r>
            <a:r>
              <a:rPr lang="en-US" altLang="en-US" sz="2800" dirty="0">
                <a:solidFill>
                  <a:srgbClr val="000000"/>
                </a:solidFill>
                <a:latin typeface="Consolas" panose="020B0609020204030204" pitchFamily="49" charset="0"/>
              </a:rPr>
              <a:t>(</a:t>
            </a:r>
            <a:r>
              <a:rPr lang="en-US" altLang="en-US" sz="2800" dirty="0" err="1">
                <a:solidFill>
                  <a:srgbClr val="000000"/>
                </a:solidFill>
                <a:latin typeface="Consolas" panose="020B0609020204030204" pitchFamily="49" charset="0"/>
              </a:rPr>
              <a:t>bitNumber</a:t>
            </a:r>
            <a:r>
              <a:rPr lang="en-US" altLang="en-US" sz="2800" dirty="0">
                <a:solidFill>
                  <a:srgbClr val="000000"/>
                </a:solidFill>
                <a:latin typeface="Consolas" panose="020B0609020204030204" pitchFamily="49" charset="0"/>
              </a:rPr>
              <a:t>);</a:t>
            </a:r>
          </a:p>
          <a:p>
            <a:pPr eaLnBrk="1" hangingPunct="1"/>
            <a:r>
              <a:rPr lang="en-US" altLang="en-US" sz="3200" dirty="0">
                <a:solidFill>
                  <a:srgbClr val="000000"/>
                </a:solidFill>
              </a:rPr>
              <a:t>“flips” bit </a:t>
            </a:r>
            <a:r>
              <a:rPr lang="en-US" altLang="en-US" sz="3200" dirty="0" err="1">
                <a:solidFill>
                  <a:srgbClr val="000000"/>
                </a:solidFill>
                <a:latin typeface="Consolas" panose="020B0609020204030204" pitchFamily="49" charset="0"/>
              </a:rPr>
              <a:t>bitNumber</a:t>
            </a:r>
            <a:r>
              <a:rPr lang="en-US" altLang="en-US" sz="3200" dirty="0">
                <a:solidFill>
                  <a:srgbClr val="000000"/>
                </a:solidFill>
              </a:rPr>
              <a:t> of </a:t>
            </a:r>
            <a:r>
              <a:rPr lang="en-US" altLang="en-US" sz="3200" dirty="0" err="1">
                <a:solidFill>
                  <a:srgbClr val="000000"/>
                </a:solidFill>
                <a:latin typeface="Consolas" panose="020B0609020204030204" pitchFamily="49" charset="0"/>
              </a:rPr>
              <a:t>bitset</a:t>
            </a:r>
            <a:r>
              <a:rPr lang="en-US" altLang="en-US" sz="3200" dirty="0">
                <a:solidFill>
                  <a:srgbClr val="000000"/>
                </a:solidFill>
              </a:rPr>
              <a:t> </a:t>
            </a:r>
            <a:r>
              <a:rPr lang="en-US" altLang="en-US" sz="3200" dirty="0">
                <a:solidFill>
                  <a:srgbClr val="000000"/>
                </a:solidFill>
                <a:latin typeface="Consolas" panose="020B0609020204030204" pitchFamily="49" charset="0"/>
              </a:rPr>
              <a:t>b</a:t>
            </a:r>
            <a:r>
              <a:rPr lang="en-US" altLang="en-US" sz="3200" dirty="0">
                <a:solidFill>
                  <a:srgbClr val="000000"/>
                </a:solidFill>
              </a:rPr>
              <a:t> (e.g., if the bit is on, </a:t>
            </a:r>
            <a:r>
              <a:rPr lang="en-US" altLang="en-US" sz="3200" dirty="0">
                <a:solidFill>
                  <a:srgbClr val="000000"/>
                </a:solidFill>
                <a:latin typeface="Consolas" panose="020B0609020204030204" pitchFamily="49" charset="0"/>
              </a:rPr>
              <a:t>flip</a:t>
            </a:r>
            <a:r>
              <a:rPr lang="en-US" altLang="en-US" sz="3200" dirty="0">
                <a:solidFill>
                  <a:srgbClr val="000000"/>
                </a:solidFill>
              </a:rPr>
              <a:t> sets it off).</a:t>
            </a:r>
          </a:p>
          <a:p>
            <a:pPr eaLnBrk="1" hangingPunct="1"/>
            <a:r>
              <a:rPr lang="en-US" altLang="en-US" sz="3200" dirty="0">
                <a:solidFill>
                  <a:srgbClr val="000000"/>
                </a:solidFill>
              </a:rPr>
              <a:t>The expression </a:t>
            </a:r>
            <a:r>
              <a:rPr lang="en-US" altLang="en-US" sz="3200" dirty="0" err="1">
                <a:solidFill>
                  <a:srgbClr val="000000"/>
                </a:solidFill>
                <a:latin typeface="Consolas" panose="020B0609020204030204" pitchFamily="49" charset="0"/>
              </a:rPr>
              <a:t>b.flip</a:t>
            </a:r>
            <a:r>
              <a:rPr lang="en-US" altLang="en-US" sz="3200" dirty="0">
                <a:solidFill>
                  <a:srgbClr val="000000"/>
                </a:solidFill>
                <a:latin typeface="Consolas" panose="020B0609020204030204" pitchFamily="49" charset="0"/>
              </a:rPr>
              <a:t>()</a:t>
            </a:r>
            <a:r>
              <a:rPr lang="en-US" altLang="en-US" sz="3200" dirty="0">
                <a:solidFill>
                  <a:srgbClr val="000000"/>
                </a:solidFill>
              </a:rPr>
              <a:t> flips all bits in </a:t>
            </a:r>
            <a:r>
              <a:rPr lang="en-US" altLang="en-US" sz="3200" dirty="0">
                <a:solidFill>
                  <a:srgbClr val="000000"/>
                </a:solidFill>
                <a:latin typeface="Consolas" panose="020B0609020204030204" pitchFamily="49" charset="0"/>
              </a:rPr>
              <a:t>b</a:t>
            </a:r>
            <a:r>
              <a:rPr lang="en-US" altLang="en-US" sz="3200" dirty="0">
                <a:solidFill>
                  <a:srgbClr val="000000"/>
                </a:solidFill>
              </a:rPr>
              <a:t>.</a:t>
            </a:r>
          </a:p>
        </p:txBody>
      </p:sp>
      <p:sp>
        <p:nvSpPr>
          <p:cNvPr id="35226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9783305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15.8  </a:t>
            </a:r>
            <a:r>
              <a:rPr lang="en-US" dirty="0">
                <a:solidFill>
                  <a:srgbClr val="3380E6"/>
                </a:solidFill>
                <a:latin typeface="Arial"/>
              </a:rPr>
              <a:t>Class bitset (Cont.)</a:t>
            </a:r>
          </a:p>
        </p:txBody>
      </p:sp>
      <p:sp>
        <p:nvSpPr>
          <p:cNvPr id="212995" name="Text Placeholder 2"/>
          <p:cNvSpPr>
            <a:spLocks noGrp="1"/>
          </p:cNvSpPr>
          <p:nvPr>
            <p:ph type="body" idx="1"/>
          </p:nvPr>
        </p:nvSpPr>
        <p:spPr/>
        <p:txBody>
          <a:bodyPr/>
          <a:lstStyle/>
          <a:p>
            <a:pPr eaLnBrk="1" hangingPunct="1"/>
            <a:r>
              <a:rPr lang="en-US" altLang="en-US" sz="3200" dirty="0">
                <a:solidFill>
                  <a:srgbClr val="000000"/>
                </a:solidFill>
                <a:latin typeface="Cambria" panose="02040503050406030204" pitchFamily="18" charset="0"/>
              </a:rPr>
              <a:t>The statement</a:t>
            </a:r>
          </a:p>
          <a:p>
            <a:pPr lvl="2" eaLnBrk="1" hangingPunct="1"/>
            <a:r>
              <a:rPr lang="en-US" altLang="en-US" sz="2800" dirty="0">
                <a:solidFill>
                  <a:srgbClr val="000000"/>
                </a:solidFill>
                <a:latin typeface="Consolas" panose="020B0609020204030204" pitchFamily="49" charset="0"/>
              </a:rPr>
              <a:t>b[</a:t>
            </a:r>
            <a:r>
              <a:rPr lang="en-US" altLang="en-US" sz="2800" dirty="0" err="1">
                <a:solidFill>
                  <a:srgbClr val="000000"/>
                </a:solidFill>
                <a:latin typeface="Consolas" panose="020B0609020204030204" pitchFamily="49" charset="0"/>
              </a:rPr>
              <a:t>bitNumber</a:t>
            </a:r>
            <a:r>
              <a:rPr lang="en-US" altLang="en-US" sz="2800" dirty="0">
                <a:solidFill>
                  <a:srgbClr val="000000"/>
                </a:solidFill>
                <a:latin typeface="Consolas" panose="020B0609020204030204" pitchFamily="49" charset="0"/>
              </a:rPr>
              <a:t>];</a:t>
            </a:r>
          </a:p>
          <a:p>
            <a:pPr eaLnBrk="1" hangingPunct="1">
              <a:buFont typeface="Wingdings 3" panose="05040102010807070707" pitchFamily="18" charset="2"/>
              <a:buNone/>
            </a:pPr>
            <a:r>
              <a:rPr lang="en-US" altLang="en-US" sz="3200" dirty="0">
                <a:solidFill>
                  <a:srgbClr val="000000"/>
                </a:solidFill>
              </a:rPr>
              <a:t>	returns a reference to the bit </a:t>
            </a:r>
            <a:r>
              <a:rPr lang="en-US" altLang="en-US" sz="3200" dirty="0" err="1">
                <a:solidFill>
                  <a:srgbClr val="000000"/>
                </a:solidFill>
                <a:latin typeface="Consolas" panose="020B0609020204030204" pitchFamily="49" charset="0"/>
              </a:rPr>
              <a:t>bitNumber</a:t>
            </a:r>
            <a:r>
              <a:rPr lang="en-US" altLang="en-US" sz="3200" dirty="0">
                <a:solidFill>
                  <a:srgbClr val="000000"/>
                </a:solidFill>
              </a:rPr>
              <a:t> of </a:t>
            </a:r>
            <a:r>
              <a:rPr lang="en-US" altLang="en-US" sz="3200" dirty="0">
                <a:solidFill>
                  <a:srgbClr val="000000"/>
                </a:solidFill>
                <a:latin typeface="Consolas" panose="020B0609020204030204" pitchFamily="49" charset="0"/>
              </a:rPr>
              <a:t>b</a:t>
            </a:r>
            <a:r>
              <a:rPr lang="en-US" altLang="en-US" sz="3200" dirty="0">
                <a:solidFill>
                  <a:srgbClr val="000000"/>
                </a:solidFill>
              </a:rPr>
              <a:t>.</a:t>
            </a:r>
          </a:p>
          <a:p>
            <a:pPr eaLnBrk="1" hangingPunct="1"/>
            <a:r>
              <a:rPr lang="en-US" altLang="en-US" sz="3200" dirty="0">
                <a:solidFill>
                  <a:srgbClr val="000000"/>
                </a:solidFill>
              </a:rPr>
              <a:t>Similarly, </a:t>
            </a:r>
          </a:p>
          <a:p>
            <a:pPr lvl="2" eaLnBrk="1" hangingPunct="1"/>
            <a:r>
              <a:rPr lang="en-US" altLang="en-US" sz="2800" dirty="0">
                <a:solidFill>
                  <a:srgbClr val="000000"/>
                </a:solidFill>
                <a:latin typeface="Consolas" panose="020B0609020204030204" pitchFamily="49" charset="0"/>
              </a:rPr>
              <a:t>b.at(</a:t>
            </a:r>
            <a:r>
              <a:rPr lang="en-US" altLang="en-US" sz="2800" dirty="0" err="1">
                <a:solidFill>
                  <a:srgbClr val="000000"/>
                </a:solidFill>
                <a:latin typeface="Consolas" panose="020B0609020204030204" pitchFamily="49" charset="0"/>
              </a:rPr>
              <a:t>bitNumber</a:t>
            </a:r>
            <a:r>
              <a:rPr lang="en-US" altLang="en-US" sz="2800" dirty="0">
                <a:solidFill>
                  <a:srgbClr val="000000"/>
                </a:solidFill>
                <a:latin typeface="Consolas" panose="020B0609020204030204" pitchFamily="49" charset="0"/>
              </a:rPr>
              <a:t>);</a:t>
            </a:r>
          </a:p>
          <a:p>
            <a:pPr eaLnBrk="1" hangingPunct="1">
              <a:buFont typeface="Wingdings 3" panose="05040102010807070707" pitchFamily="18" charset="2"/>
              <a:buNone/>
            </a:pPr>
            <a:r>
              <a:rPr lang="en-US" altLang="en-US" sz="3200" dirty="0">
                <a:solidFill>
                  <a:srgbClr val="000000"/>
                </a:solidFill>
              </a:rPr>
              <a:t>	performs </a:t>
            </a:r>
            <a:r>
              <a:rPr lang="en-US" altLang="en-US" sz="3200" i="1" dirty="0">
                <a:solidFill>
                  <a:srgbClr val="000000"/>
                </a:solidFill>
              </a:rPr>
              <a:t>range checking </a:t>
            </a:r>
            <a:r>
              <a:rPr lang="en-US" altLang="en-US" sz="3200" dirty="0">
                <a:solidFill>
                  <a:srgbClr val="000000"/>
                </a:solidFill>
              </a:rPr>
              <a:t>on </a:t>
            </a:r>
            <a:r>
              <a:rPr lang="en-US" altLang="en-US" sz="3200" dirty="0" err="1">
                <a:solidFill>
                  <a:srgbClr val="000000"/>
                </a:solidFill>
                <a:latin typeface="Consolas" panose="020B0609020204030204" pitchFamily="49" charset="0"/>
              </a:rPr>
              <a:t>bitNumber</a:t>
            </a:r>
            <a:r>
              <a:rPr lang="en-US" altLang="en-US" sz="3200" dirty="0">
                <a:solidFill>
                  <a:srgbClr val="000000"/>
                </a:solidFill>
              </a:rPr>
              <a:t> first.</a:t>
            </a:r>
          </a:p>
          <a:p>
            <a:pPr lvl="1" eaLnBrk="1" hangingPunct="1"/>
            <a:r>
              <a:rPr lang="en-US" altLang="en-US" sz="2800" dirty="0">
                <a:solidFill>
                  <a:srgbClr val="000000"/>
                </a:solidFill>
              </a:rPr>
              <a:t>If </a:t>
            </a:r>
            <a:r>
              <a:rPr lang="en-US" altLang="en-US" sz="2800" dirty="0" err="1">
                <a:solidFill>
                  <a:srgbClr val="000000"/>
                </a:solidFill>
                <a:latin typeface="Consolas" panose="020B0609020204030204" pitchFamily="49" charset="0"/>
              </a:rPr>
              <a:t>bitNumber</a:t>
            </a:r>
            <a:r>
              <a:rPr lang="en-US" altLang="en-US" sz="2800" dirty="0">
                <a:solidFill>
                  <a:srgbClr val="000000"/>
                </a:solidFill>
              </a:rPr>
              <a:t> is in range, </a:t>
            </a:r>
            <a:r>
              <a:rPr lang="en-US" altLang="en-US" sz="2800" dirty="0">
                <a:solidFill>
                  <a:srgbClr val="000000"/>
                </a:solidFill>
                <a:latin typeface="Consolas" panose="020B0609020204030204" pitchFamily="49" charset="0"/>
              </a:rPr>
              <a:t>at</a:t>
            </a:r>
            <a:r>
              <a:rPr lang="en-US" altLang="en-US" sz="2800" dirty="0">
                <a:solidFill>
                  <a:srgbClr val="000000"/>
                </a:solidFill>
              </a:rPr>
              <a:t> returns a reference to the bit.</a:t>
            </a:r>
          </a:p>
          <a:p>
            <a:pPr lvl="1" eaLnBrk="1" hangingPunct="1"/>
            <a:r>
              <a:rPr lang="en-US" altLang="en-US" sz="2800" dirty="0">
                <a:solidFill>
                  <a:srgbClr val="000000"/>
                </a:solidFill>
              </a:rPr>
              <a:t>Otherwise, </a:t>
            </a:r>
            <a:r>
              <a:rPr lang="en-US" altLang="en-US" sz="2800" dirty="0">
                <a:solidFill>
                  <a:srgbClr val="000000"/>
                </a:solidFill>
                <a:latin typeface="Consolas" panose="020B0609020204030204" pitchFamily="49" charset="0"/>
              </a:rPr>
              <a:t>at</a:t>
            </a:r>
            <a:r>
              <a:rPr lang="en-US" altLang="en-US" sz="2800" dirty="0">
                <a:solidFill>
                  <a:srgbClr val="000000"/>
                </a:solidFill>
              </a:rPr>
              <a:t> throws an </a:t>
            </a:r>
            <a:r>
              <a:rPr lang="en-US" altLang="en-US" sz="2800" dirty="0" err="1">
                <a:solidFill>
                  <a:srgbClr val="000000"/>
                </a:solidFill>
                <a:latin typeface="Consolas" panose="020B0609020204030204" pitchFamily="49" charset="0"/>
              </a:rPr>
              <a:t>out_of_range</a:t>
            </a:r>
            <a:r>
              <a:rPr lang="en-US" altLang="en-US" sz="2800" dirty="0">
                <a:solidFill>
                  <a:srgbClr val="000000"/>
                </a:solidFill>
              </a:rPr>
              <a:t> exception.</a:t>
            </a:r>
          </a:p>
        </p:txBody>
      </p:sp>
      <p:sp>
        <p:nvSpPr>
          <p:cNvPr id="35328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405724321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15.8  </a:t>
            </a:r>
            <a:r>
              <a:rPr lang="en-US" dirty="0">
                <a:solidFill>
                  <a:srgbClr val="3380E6"/>
                </a:solidFill>
                <a:latin typeface="Arial"/>
              </a:rPr>
              <a:t>Class </a:t>
            </a:r>
            <a:r>
              <a:rPr lang="en-US" dirty="0">
                <a:solidFill>
                  <a:srgbClr val="3380E6"/>
                </a:solidFill>
                <a:latin typeface="Consolas" panose="020B0609020204030204" pitchFamily="49" charset="0"/>
              </a:rPr>
              <a:t>bitset</a:t>
            </a:r>
            <a:r>
              <a:rPr lang="en-US" dirty="0">
                <a:solidFill>
                  <a:srgbClr val="3380E6"/>
                </a:solidFill>
                <a:latin typeface="Arial"/>
              </a:rPr>
              <a:t> (Cont.)</a:t>
            </a:r>
            <a:endParaRPr lang="en-US" dirty="0">
              <a:solidFill>
                <a:srgbClr val="3380E6"/>
              </a:solidFill>
              <a:latin typeface="Consolas" panose="020B0609020204030204" pitchFamily="49" charset="0"/>
            </a:endParaRPr>
          </a:p>
        </p:txBody>
      </p:sp>
      <p:sp>
        <p:nvSpPr>
          <p:cNvPr id="214019" name="Text Placeholder 2"/>
          <p:cNvSpPr>
            <a:spLocks noGrp="1"/>
          </p:cNvSpPr>
          <p:nvPr>
            <p:ph type="body" idx="1"/>
          </p:nvPr>
        </p:nvSpPr>
        <p:spPr/>
        <p:txBody>
          <a:bodyPr/>
          <a:lstStyle/>
          <a:p>
            <a:pPr eaLnBrk="1" hangingPunct="1">
              <a:lnSpc>
                <a:spcPct val="90000"/>
              </a:lnSpc>
            </a:pPr>
            <a:r>
              <a:rPr lang="en-US" altLang="en-US" sz="2800" dirty="0">
                <a:solidFill>
                  <a:srgbClr val="000000"/>
                </a:solidFill>
              </a:rPr>
              <a:t>The statement</a:t>
            </a:r>
          </a:p>
          <a:p>
            <a:pPr lvl="2" eaLnBrk="1" hangingPunct="1">
              <a:lnSpc>
                <a:spcPct val="90000"/>
              </a:lnSpc>
            </a:pPr>
            <a:r>
              <a:rPr lang="en-US" altLang="en-US" sz="2000" dirty="0" err="1">
                <a:solidFill>
                  <a:srgbClr val="000000"/>
                </a:solidFill>
                <a:latin typeface="Consolas" panose="020B0609020204030204" pitchFamily="49" charset="0"/>
              </a:rPr>
              <a:t>b.test</a:t>
            </a:r>
            <a:r>
              <a:rPr lang="en-US" altLang="en-US" sz="2000" dirty="0">
                <a:solidFill>
                  <a:srgbClr val="000000"/>
                </a:solidFill>
                <a:latin typeface="Consolas" panose="020B0609020204030204" pitchFamily="49" charset="0"/>
              </a:rPr>
              <a:t>(</a:t>
            </a:r>
            <a:r>
              <a:rPr lang="en-US" altLang="en-US" sz="2000" dirty="0" err="1">
                <a:solidFill>
                  <a:srgbClr val="000000"/>
                </a:solidFill>
                <a:latin typeface="Consolas" panose="020B0609020204030204" pitchFamily="49" charset="0"/>
              </a:rPr>
              <a:t>bitNumber</a:t>
            </a:r>
            <a:r>
              <a:rPr lang="en-US" altLang="en-US" sz="2000" dirty="0">
                <a:solidFill>
                  <a:srgbClr val="000000"/>
                </a:solidFill>
                <a:latin typeface="Consolas" panose="020B0609020204030204" pitchFamily="49" charset="0"/>
              </a:rPr>
              <a:t>);</a:t>
            </a:r>
          </a:p>
          <a:p>
            <a:pPr eaLnBrk="1" hangingPunct="1">
              <a:lnSpc>
                <a:spcPct val="90000"/>
              </a:lnSpc>
              <a:buFont typeface="Wingdings 3" panose="05040102010807070707" pitchFamily="18" charset="2"/>
              <a:buNone/>
            </a:pPr>
            <a:r>
              <a:rPr lang="en-US" altLang="en-US" sz="2800" dirty="0">
                <a:solidFill>
                  <a:srgbClr val="000000"/>
                </a:solidFill>
              </a:rPr>
              <a:t>	performs range checking on </a:t>
            </a:r>
            <a:r>
              <a:rPr lang="en-US" altLang="en-US" sz="2800" dirty="0" err="1">
                <a:solidFill>
                  <a:srgbClr val="000000"/>
                </a:solidFill>
                <a:latin typeface="Consolas" panose="020B0609020204030204" pitchFamily="49" charset="0"/>
              </a:rPr>
              <a:t>bitNumber</a:t>
            </a:r>
            <a:r>
              <a:rPr lang="en-US" altLang="en-US" sz="2800" dirty="0">
                <a:solidFill>
                  <a:srgbClr val="000000"/>
                </a:solidFill>
              </a:rPr>
              <a:t> first.</a:t>
            </a:r>
          </a:p>
          <a:p>
            <a:pPr lvl="1" eaLnBrk="1" hangingPunct="1">
              <a:lnSpc>
                <a:spcPct val="90000"/>
              </a:lnSpc>
            </a:pPr>
            <a:r>
              <a:rPr lang="en-US" altLang="en-US" sz="2400" dirty="0">
                <a:solidFill>
                  <a:srgbClr val="000000"/>
                </a:solidFill>
              </a:rPr>
              <a:t>If </a:t>
            </a:r>
            <a:r>
              <a:rPr lang="en-US" altLang="en-US" sz="2400" dirty="0" err="1">
                <a:solidFill>
                  <a:srgbClr val="000000"/>
                </a:solidFill>
                <a:latin typeface="Consolas" panose="020B0609020204030204" pitchFamily="49" charset="0"/>
              </a:rPr>
              <a:t>bitNumber</a:t>
            </a:r>
            <a:r>
              <a:rPr lang="en-US" altLang="en-US" sz="2400" dirty="0">
                <a:solidFill>
                  <a:srgbClr val="000000"/>
                </a:solidFill>
              </a:rPr>
              <a:t> is in range, </a:t>
            </a:r>
            <a:r>
              <a:rPr lang="en-US" altLang="en-US" sz="2400" dirty="0">
                <a:solidFill>
                  <a:srgbClr val="000000"/>
                </a:solidFill>
                <a:latin typeface="Consolas" panose="020B0609020204030204" pitchFamily="49" charset="0"/>
              </a:rPr>
              <a:t>test</a:t>
            </a:r>
            <a:r>
              <a:rPr lang="en-US" altLang="en-US" sz="2400" dirty="0">
                <a:solidFill>
                  <a:srgbClr val="000000"/>
                </a:solidFill>
              </a:rPr>
              <a:t> returns </a:t>
            </a:r>
            <a:r>
              <a:rPr lang="en-US" altLang="en-US" sz="2400" dirty="0">
                <a:solidFill>
                  <a:srgbClr val="000000"/>
                </a:solidFill>
                <a:latin typeface="Consolas" panose="020B0609020204030204" pitchFamily="49" charset="0"/>
              </a:rPr>
              <a:t>true</a:t>
            </a:r>
            <a:r>
              <a:rPr lang="en-US" altLang="en-US" sz="2400" dirty="0">
                <a:solidFill>
                  <a:srgbClr val="000000"/>
                </a:solidFill>
              </a:rPr>
              <a:t> if the bit is on, </a:t>
            </a:r>
            <a:r>
              <a:rPr lang="en-US" altLang="en-US" sz="2400" dirty="0">
                <a:solidFill>
                  <a:srgbClr val="000000"/>
                </a:solidFill>
                <a:latin typeface="Consolas" panose="020B0609020204030204" pitchFamily="49" charset="0"/>
              </a:rPr>
              <a:t>false</a:t>
            </a:r>
            <a:r>
              <a:rPr lang="en-US" altLang="en-US" sz="2400" dirty="0">
                <a:solidFill>
                  <a:srgbClr val="000000"/>
                </a:solidFill>
              </a:rPr>
              <a:t> it’s off.</a:t>
            </a:r>
          </a:p>
          <a:p>
            <a:pPr lvl="1" eaLnBrk="1" hangingPunct="1">
              <a:lnSpc>
                <a:spcPct val="90000"/>
              </a:lnSpc>
            </a:pPr>
            <a:r>
              <a:rPr lang="en-US" altLang="en-US" sz="2400" dirty="0">
                <a:solidFill>
                  <a:srgbClr val="000000"/>
                </a:solidFill>
              </a:rPr>
              <a:t>Otherwise, </a:t>
            </a:r>
            <a:r>
              <a:rPr lang="en-US" altLang="en-US" sz="2400" dirty="0">
                <a:solidFill>
                  <a:srgbClr val="000000"/>
                </a:solidFill>
                <a:latin typeface="Consolas" panose="020B0609020204030204" pitchFamily="49" charset="0"/>
              </a:rPr>
              <a:t>test</a:t>
            </a:r>
            <a:r>
              <a:rPr lang="en-US" altLang="en-US" sz="2400" dirty="0">
                <a:solidFill>
                  <a:srgbClr val="000000"/>
                </a:solidFill>
              </a:rPr>
              <a:t> throws an </a:t>
            </a:r>
            <a:r>
              <a:rPr lang="en-US" altLang="en-US" sz="2400" dirty="0" err="1">
                <a:solidFill>
                  <a:srgbClr val="000000"/>
                </a:solidFill>
                <a:latin typeface="Consolas" panose="020B0609020204030204" pitchFamily="49" charset="0"/>
              </a:rPr>
              <a:t>out_of_range</a:t>
            </a:r>
            <a:r>
              <a:rPr lang="en-US" altLang="en-US" sz="2400" dirty="0">
                <a:solidFill>
                  <a:srgbClr val="000000"/>
                </a:solidFill>
              </a:rPr>
              <a:t> exception.</a:t>
            </a:r>
          </a:p>
          <a:p>
            <a:pPr eaLnBrk="1" hangingPunct="1">
              <a:lnSpc>
                <a:spcPct val="90000"/>
              </a:lnSpc>
            </a:pPr>
            <a:r>
              <a:rPr lang="en-US" altLang="en-US" sz="2800" dirty="0">
                <a:solidFill>
                  <a:srgbClr val="000000"/>
                </a:solidFill>
              </a:rPr>
              <a:t>The expression</a:t>
            </a:r>
          </a:p>
          <a:p>
            <a:pPr lvl="2" eaLnBrk="1" hangingPunct="1">
              <a:lnSpc>
                <a:spcPct val="90000"/>
              </a:lnSpc>
            </a:pPr>
            <a:r>
              <a:rPr lang="en-US" altLang="en-US" sz="2000" dirty="0" err="1">
                <a:solidFill>
                  <a:srgbClr val="000000"/>
                </a:solidFill>
                <a:latin typeface="Consolas" panose="020B0609020204030204" pitchFamily="49" charset="0"/>
              </a:rPr>
              <a:t>b.size</a:t>
            </a:r>
            <a:r>
              <a:rPr lang="en-US" altLang="en-US" sz="2000" dirty="0">
                <a:solidFill>
                  <a:srgbClr val="000000"/>
                </a:solidFill>
                <a:latin typeface="Consolas" panose="020B0609020204030204" pitchFamily="49" charset="0"/>
              </a:rPr>
              <a:t>()</a:t>
            </a:r>
          </a:p>
          <a:p>
            <a:pPr eaLnBrk="1" hangingPunct="1">
              <a:lnSpc>
                <a:spcPct val="90000"/>
              </a:lnSpc>
              <a:buFont typeface="Wingdings 3" panose="05040102010807070707" pitchFamily="18" charset="2"/>
              <a:buNone/>
            </a:pPr>
            <a:r>
              <a:rPr lang="en-US" altLang="en-US" sz="2800" dirty="0">
                <a:solidFill>
                  <a:srgbClr val="000000"/>
                </a:solidFill>
              </a:rPr>
              <a:t>	returns the number of bits in </a:t>
            </a:r>
            <a:r>
              <a:rPr lang="en-US" altLang="en-US" sz="2800" dirty="0" err="1">
                <a:solidFill>
                  <a:srgbClr val="000000"/>
                </a:solidFill>
                <a:latin typeface="Consolas" panose="020B0609020204030204" pitchFamily="49" charset="0"/>
              </a:rPr>
              <a:t>bitset</a:t>
            </a:r>
            <a:r>
              <a:rPr lang="en-US" altLang="en-US" sz="2800" dirty="0">
                <a:solidFill>
                  <a:srgbClr val="000000"/>
                </a:solidFill>
              </a:rPr>
              <a:t> </a:t>
            </a:r>
            <a:r>
              <a:rPr lang="en-US" altLang="en-US" sz="2800" dirty="0">
                <a:solidFill>
                  <a:srgbClr val="000000"/>
                </a:solidFill>
                <a:latin typeface="Consolas" panose="020B0609020204030204" pitchFamily="49" charset="0"/>
              </a:rPr>
              <a:t>b</a:t>
            </a:r>
            <a:r>
              <a:rPr lang="en-US" altLang="en-US" sz="2800" dirty="0">
                <a:solidFill>
                  <a:srgbClr val="000000"/>
                </a:solidFill>
              </a:rPr>
              <a:t>.</a:t>
            </a:r>
          </a:p>
          <a:p>
            <a:pPr eaLnBrk="1" hangingPunct="1">
              <a:lnSpc>
                <a:spcPct val="90000"/>
              </a:lnSpc>
            </a:pPr>
            <a:r>
              <a:rPr lang="en-US" altLang="en-US" sz="2800" dirty="0">
                <a:solidFill>
                  <a:srgbClr val="000000"/>
                </a:solidFill>
              </a:rPr>
              <a:t>The expression</a:t>
            </a:r>
          </a:p>
          <a:p>
            <a:pPr lvl="2" eaLnBrk="1" hangingPunct="1">
              <a:lnSpc>
                <a:spcPct val="90000"/>
              </a:lnSpc>
            </a:pPr>
            <a:r>
              <a:rPr lang="en-US" altLang="en-US" sz="2000" dirty="0" err="1">
                <a:solidFill>
                  <a:srgbClr val="000000"/>
                </a:solidFill>
                <a:latin typeface="Consolas" panose="020B0609020204030204" pitchFamily="49" charset="0"/>
              </a:rPr>
              <a:t>b.count</a:t>
            </a:r>
            <a:r>
              <a:rPr lang="en-US" altLang="en-US" sz="2000" dirty="0">
                <a:solidFill>
                  <a:srgbClr val="000000"/>
                </a:solidFill>
                <a:latin typeface="Consolas" panose="020B0609020204030204" pitchFamily="49" charset="0"/>
              </a:rPr>
              <a:t>()</a:t>
            </a:r>
          </a:p>
          <a:p>
            <a:pPr eaLnBrk="1" hangingPunct="1">
              <a:lnSpc>
                <a:spcPct val="90000"/>
              </a:lnSpc>
              <a:buFont typeface="Wingdings 3" panose="05040102010807070707" pitchFamily="18" charset="2"/>
              <a:buNone/>
            </a:pPr>
            <a:r>
              <a:rPr lang="en-US" altLang="en-US" sz="2800" dirty="0">
                <a:solidFill>
                  <a:srgbClr val="000000"/>
                </a:solidFill>
              </a:rPr>
              <a:t>	returns the number of bits that are set in </a:t>
            </a:r>
            <a:r>
              <a:rPr lang="en-US" altLang="en-US" sz="2800" dirty="0" err="1">
                <a:solidFill>
                  <a:srgbClr val="000000"/>
                </a:solidFill>
                <a:latin typeface="Consolas" panose="020B0609020204030204" pitchFamily="49" charset="0"/>
              </a:rPr>
              <a:t>bitset</a:t>
            </a:r>
            <a:r>
              <a:rPr lang="en-US" altLang="en-US" sz="2800" dirty="0">
                <a:solidFill>
                  <a:srgbClr val="000000"/>
                </a:solidFill>
              </a:rPr>
              <a:t> </a:t>
            </a:r>
            <a:r>
              <a:rPr lang="en-US" altLang="en-US" sz="2800" dirty="0">
                <a:solidFill>
                  <a:srgbClr val="000000"/>
                </a:solidFill>
                <a:latin typeface="Consolas" panose="020B0609020204030204" pitchFamily="49" charset="0"/>
              </a:rPr>
              <a:t>b</a:t>
            </a:r>
            <a:r>
              <a:rPr lang="en-US" altLang="en-US" sz="2800" dirty="0">
                <a:solidFill>
                  <a:srgbClr val="000000"/>
                </a:solidFill>
              </a:rPr>
              <a:t>.</a:t>
            </a:r>
          </a:p>
        </p:txBody>
      </p:sp>
      <p:sp>
        <p:nvSpPr>
          <p:cNvPr id="35430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20898239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15.8  </a:t>
            </a:r>
            <a:r>
              <a:rPr lang="en-US" dirty="0">
                <a:solidFill>
                  <a:srgbClr val="3380E6"/>
                </a:solidFill>
                <a:latin typeface="Arial"/>
              </a:rPr>
              <a:t>Class </a:t>
            </a:r>
            <a:r>
              <a:rPr lang="en-US" dirty="0">
                <a:solidFill>
                  <a:srgbClr val="3380E6"/>
                </a:solidFill>
                <a:latin typeface="Consolas" panose="020B0609020204030204" pitchFamily="49" charset="0"/>
              </a:rPr>
              <a:t>bitset</a:t>
            </a:r>
            <a:r>
              <a:rPr lang="en-US" dirty="0">
                <a:solidFill>
                  <a:srgbClr val="3380E6"/>
                </a:solidFill>
                <a:latin typeface="Arial"/>
              </a:rPr>
              <a:t> (Cont.)</a:t>
            </a:r>
            <a:endParaRPr lang="en-US" dirty="0">
              <a:solidFill>
                <a:srgbClr val="3380E6"/>
              </a:solidFill>
              <a:latin typeface="Consolas" panose="020B0609020204030204" pitchFamily="49" charset="0"/>
            </a:endParaRPr>
          </a:p>
        </p:txBody>
      </p:sp>
      <p:sp>
        <p:nvSpPr>
          <p:cNvPr id="215043" name="Text Placeholder 2"/>
          <p:cNvSpPr>
            <a:spLocks noGrp="1"/>
          </p:cNvSpPr>
          <p:nvPr>
            <p:ph type="body" idx="1"/>
          </p:nvPr>
        </p:nvSpPr>
        <p:spPr/>
        <p:txBody>
          <a:bodyPr/>
          <a:lstStyle/>
          <a:p>
            <a:pPr eaLnBrk="1" hangingPunct="1">
              <a:lnSpc>
                <a:spcPct val="90000"/>
              </a:lnSpc>
            </a:pPr>
            <a:r>
              <a:rPr lang="en-US" altLang="en-US" sz="2800" dirty="0">
                <a:solidFill>
                  <a:srgbClr val="000000"/>
                </a:solidFill>
                <a:latin typeface="Cambria" panose="02040503050406030204" pitchFamily="18" charset="0"/>
              </a:rPr>
              <a:t>The expression</a:t>
            </a:r>
          </a:p>
          <a:p>
            <a:pPr lvl="2" eaLnBrk="1" hangingPunct="1">
              <a:lnSpc>
                <a:spcPct val="90000"/>
              </a:lnSpc>
            </a:pPr>
            <a:r>
              <a:rPr lang="en-US" altLang="en-US" sz="2400" dirty="0" err="1">
                <a:solidFill>
                  <a:srgbClr val="000000"/>
                </a:solidFill>
                <a:latin typeface="Consolas" panose="020B0609020204030204" pitchFamily="49" charset="0"/>
              </a:rPr>
              <a:t>b.any</a:t>
            </a:r>
            <a:r>
              <a:rPr lang="en-US" altLang="en-US" sz="2400" dirty="0">
                <a:solidFill>
                  <a:srgbClr val="000000"/>
                </a:solidFill>
                <a:latin typeface="Consolas" panose="020B0609020204030204" pitchFamily="49" charset="0"/>
              </a:rPr>
              <a:t>()</a:t>
            </a:r>
          </a:p>
          <a:p>
            <a:pPr eaLnBrk="1" hangingPunct="1">
              <a:lnSpc>
                <a:spcPct val="90000"/>
              </a:lnSpc>
              <a:buFont typeface="Wingdings 3" panose="05040102010807070707" pitchFamily="18" charset="2"/>
              <a:buNone/>
            </a:pPr>
            <a:r>
              <a:rPr lang="en-US" altLang="en-US" sz="2800" dirty="0">
                <a:solidFill>
                  <a:srgbClr val="000000"/>
                </a:solidFill>
              </a:rPr>
              <a:t>	returns </a:t>
            </a:r>
            <a:r>
              <a:rPr lang="en-US" altLang="en-US" sz="2800" dirty="0">
                <a:solidFill>
                  <a:srgbClr val="000000"/>
                </a:solidFill>
                <a:latin typeface="Consolas" panose="020B0609020204030204" pitchFamily="49" charset="0"/>
              </a:rPr>
              <a:t>true</a:t>
            </a:r>
            <a:r>
              <a:rPr lang="en-US" altLang="en-US" sz="2800" dirty="0">
                <a:solidFill>
                  <a:srgbClr val="000000"/>
                </a:solidFill>
              </a:rPr>
              <a:t> if any bit is set in </a:t>
            </a:r>
            <a:r>
              <a:rPr lang="en-US" altLang="en-US" sz="2800" dirty="0" err="1">
                <a:solidFill>
                  <a:srgbClr val="000000"/>
                </a:solidFill>
                <a:latin typeface="Consolas" panose="020B0609020204030204" pitchFamily="49" charset="0"/>
              </a:rPr>
              <a:t>bitset</a:t>
            </a:r>
            <a:r>
              <a:rPr lang="en-US" altLang="en-US" sz="2800" dirty="0">
                <a:solidFill>
                  <a:srgbClr val="000000"/>
                </a:solidFill>
              </a:rPr>
              <a:t> </a:t>
            </a:r>
            <a:r>
              <a:rPr lang="en-US" altLang="en-US" sz="2800" dirty="0">
                <a:solidFill>
                  <a:srgbClr val="000000"/>
                </a:solidFill>
                <a:latin typeface="Consolas" panose="020B0609020204030204" pitchFamily="49" charset="0"/>
              </a:rPr>
              <a:t>b</a:t>
            </a:r>
            <a:r>
              <a:rPr lang="en-US" altLang="en-US" sz="2800" dirty="0">
                <a:solidFill>
                  <a:srgbClr val="000000"/>
                </a:solidFill>
              </a:rPr>
              <a:t>.</a:t>
            </a:r>
          </a:p>
          <a:p>
            <a:pPr eaLnBrk="1" hangingPunct="1">
              <a:lnSpc>
                <a:spcPct val="90000"/>
              </a:lnSpc>
            </a:pPr>
            <a:r>
              <a:rPr lang="en-US" altLang="en-US" sz="2800" dirty="0">
                <a:solidFill>
                  <a:srgbClr val="000000"/>
                </a:solidFill>
                <a:latin typeface="Cambria" panose="02040503050406030204" pitchFamily="18" charset="0"/>
              </a:rPr>
              <a:t>The expression</a:t>
            </a:r>
          </a:p>
          <a:p>
            <a:pPr lvl="2" eaLnBrk="1" hangingPunct="1">
              <a:lnSpc>
                <a:spcPct val="90000"/>
              </a:lnSpc>
            </a:pPr>
            <a:r>
              <a:rPr lang="en-US" altLang="en-US" sz="2400" dirty="0" err="1">
                <a:solidFill>
                  <a:srgbClr val="000000"/>
                </a:solidFill>
                <a:latin typeface="Consolas" panose="020B0609020204030204" pitchFamily="49" charset="0"/>
              </a:rPr>
              <a:t>b.none</a:t>
            </a:r>
            <a:r>
              <a:rPr lang="en-US" altLang="en-US" sz="2400" dirty="0">
                <a:solidFill>
                  <a:srgbClr val="000000"/>
                </a:solidFill>
                <a:latin typeface="Consolas" panose="020B0609020204030204" pitchFamily="49" charset="0"/>
              </a:rPr>
              <a:t>()</a:t>
            </a:r>
          </a:p>
          <a:p>
            <a:pPr eaLnBrk="1" hangingPunct="1">
              <a:lnSpc>
                <a:spcPct val="90000"/>
              </a:lnSpc>
              <a:buFont typeface="Wingdings 3" panose="05040102010807070707" pitchFamily="18" charset="2"/>
              <a:buNone/>
            </a:pPr>
            <a:r>
              <a:rPr lang="en-US" altLang="en-US" sz="2800" dirty="0">
                <a:solidFill>
                  <a:srgbClr val="000000"/>
                </a:solidFill>
              </a:rPr>
              <a:t>	returns </a:t>
            </a:r>
            <a:r>
              <a:rPr lang="en-US" altLang="en-US" sz="2800" dirty="0">
                <a:solidFill>
                  <a:srgbClr val="000000"/>
                </a:solidFill>
                <a:latin typeface="Consolas" panose="020B0609020204030204" pitchFamily="49" charset="0"/>
              </a:rPr>
              <a:t>true</a:t>
            </a:r>
            <a:r>
              <a:rPr lang="en-US" altLang="en-US" sz="2800" dirty="0">
                <a:solidFill>
                  <a:srgbClr val="000000"/>
                </a:solidFill>
              </a:rPr>
              <a:t> if none of the bits is set in </a:t>
            </a:r>
            <a:r>
              <a:rPr lang="en-US" altLang="en-US" sz="2800" dirty="0" err="1">
                <a:solidFill>
                  <a:srgbClr val="000000"/>
                </a:solidFill>
                <a:latin typeface="Consolas" panose="020B0609020204030204" pitchFamily="49" charset="0"/>
              </a:rPr>
              <a:t>bitset</a:t>
            </a:r>
            <a:r>
              <a:rPr lang="en-US" altLang="en-US" sz="2800" dirty="0">
                <a:solidFill>
                  <a:srgbClr val="000000"/>
                </a:solidFill>
              </a:rPr>
              <a:t> </a:t>
            </a:r>
            <a:r>
              <a:rPr lang="en-US" altLang="en-US" sz="2800" dirty="0">
                <a:solidFill>
                  <a:srgbClr val="000000"/>
                </a:solidFill>
                <a:latin typeface="Consolas" panose="020B0609020204030204" pitchFamily="49" charset="0"/>
              </a:rPr>
              <a:t>b</a:t>
            </a:r>
            <a:r>
              <a:rPr lang="en-US" altLang="en-US" sz="2800" dirty="0">
                <a:solidFill>
                  <a:srgbClr val="000000"/>
                </a:solidFill>
              </a:rPr>
              <a:t>.</a:t>
            </a:r>
          </a:p>
          <a:p>
            <a:pPr eaLnBrk="1" hangingPunct="1">
              <a:lnSpc>
                <a:spcPct val="90000"/>
              </a:lnSpc>
            </a:pPr>
            <a:r>
              <a:rPr lang="en-US" altLang="en-US" sz="2800" dirty="0">
                <a:solidFill>
                  <a:srgbClr val="000000"/>
                </a:solidFill>
                <a:latin typeface="Cambria" panose="02040503050406030204" pitchFamily="18" charset="0"/>
              </a:rPr>
              <a:t>The expressions</a:t>
            </a:r>
          </a:p>
          <a:p>
            <a:pPr lvl="2" eaLnBrk="1" hangingPunct="1">
              <a:lnSpc>
                <a:spcPct val="90000"/>
              </a:lnSpc>
            </a:pPr>
            <a:r>
              <a:rPr lang="en-US" altLang="en-US" sz="2400" dirty="0">
                <a:solidFill>
                  <a:srgbClr val="000000"/>
                </a:solidFill>
                <a:latin typeface="Consolas" panose="020B0609020204030204" pitchFamily="49" charset="0"/>
              </a:rPr>
              <a:t>b == b1</a:t>
            </a:r>
            <a:br>
              <a:rPr lang="en-US" altLang="en-US" sz="2400" dirty="0">
                <a:solidFill>
                  <a:srgbClr val="000000"/>
                </a:solidFill>
                <a:latin typeface="Consolas" panose="020B0609020204030204" pitchFamily="49" charset="0"/>
              </a:rPr>
            </a:br>
            <a:r>
              <a:rPr lang="en-US" altLang="en-US" sz="2400" dirty="0">
                <a:solidFill>
                  <a:srgbClr val="000000"/>
                </a:solidFill>
                <a:latin typeface="Consolas" panose="020B0609020204030204" pitchFamily="49" charset="0"/>
              </a:rPr>
              <a:t>b != b1</a:t>
            </a:r>
          </a:p>
          <a:p>
            <a:pPr eaLnBrk="1" hangingPunct="1">
              <a:lnSpc>
                <a:spcPct val="90000"/>
              </a:lnSpc>
              <a:buFont typeface="Wingdings 3" panose="05040102010807070707" pitchFamily="18" charset="2"/>
              <a:buNone/>
            </a:pPr>
            <a:r>
              <a:rPr lang="en-US" altLang="en-US" sz="2800" dirty="0">
                <a:solidFill>
                  <a:srgbClr val="000000"/>
                </a:solidFill>
              </a:rPr>
              <a:t>	compare the two </a:t>
            </a:r>
            <a:r>
              <a:rPr lang="en-US" altLang="en-US" sz="2800" dirty="0" err="1">
                <a:solidFill>
                  <a:srgbClr val="000000"/>
                </a:solidFill>
                <a:latin typeface="Consolas" panose="020B0609020204030204" pitchFamily="49" charset="0"/>
              </a:rPr>
              <a:t>bitset</a:t>
            </a:r>
            <a:r>
              <a:rPr lang="en-US" altLang="en-US" sz="2800" dirty="0" err="1">
                <a:solidFill>
                  <a:srgbClr val="000000"/>
                </a:solidFill>
              </a:rPr>
              <a:t>s</a:t>
            </a:r>
            <a:r>
              <a:rPr lang="en-US" altLang="en-US" sz="2800" dirty="0">
                <a:solidFill>
                  <a:srgbClr val="000000"/>
                </a:solidFill>
              </a:rPr>
              <a:t> for equality and inequality, respectively.</a:t>
            </a:r>
          </a:p>
        </p:txBody>
      </p:sp>
      <p:sp>
        <p:nvSpPr>
          <p:cNvPr id="35533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48354518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15.8  </a:t>
            </a:r>
            <a:r>
              <a:rPr lang="en-US" dirty="0">
                <a:solidFill>
                  <a:srgbClr val="3380E6"/>
                </a:solidFill>
                <a:latin typeface="Arial"/>
              </a:rPr>
              <a:t>Class </a:t>
            </a:r>
            <a:r>
              <a:rPr lang="en-US" dirty="0">
                <a:solidFill>
                  <a:srgbClr val="3380E6"/>
                </a:solidFill>
                <a:latin typeface="Consolas" panose="020B0609020204030204" pitchFamily="49" charset="0"/>
              </a:rPr>
              <a:t>bitset</a:t>
            </a:r>
            <a:r>
              <a:rPr lang="en-US" dirty="0">
                <a:solidFill>
                  <a:srgbClr val="3380E6"/>
                </a:solidFill>
                <a:latin typeface="Arial"/>
              </a:rPr>
              <a:t> (Cont.)</a:t>
            </a:r>
            <a:endParaRPr lang="en-US" dirty="0">
              <a:solidFill>
                <a:srgbClr val="3380E6"/>
              </a:solidFill>
              <a:latin typeface="Consolas" panose="020B0609020204030204" pitchFamily="49" charset="0"/>
            </a:endParaRPr>
          </a:p>
        </p:txBody>
      </p:sp>
      <p:sp>
        <p:nvSpPr>
          <p:cNvPr id="216067"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rPr>
              <a:t>Each of the bitwise assignment operators </a:t>
            </a:r>
            <a:r>
              <a:rPr lang="en-US" altLang="en-US" sz="2800" dirty="0">
                <a:solidFill>
                  <a:srgbClr val="000000"/>
                </a:solidFill>
                <a:latin typeface="Consolas" panose="020B0609020204030204" pitchFamily="49" charset="0"/>
              </a:rPr>
              <a:t>&amp;=</a:t>
            </a:r>
            <a:r>
              <a:rPr lang="en-US" altLang="en-US" sz="2800" dirty="0">
                <a:solidFill>
                  <a:srgbClr val="000000"/>
                </a:solidFill>
              </a:rPr>
              <a:t>, </a:t>
            </a:r>
            <a:r>
              <a:rPr lang="en-US" altLang="en-US" sz="2800" dirty="0">
                <a:solidFill>
                  <a:srgbClr val="000000"/>
                </a:solidFill>
                <a:latin typeface="Consolas" panose="020B0609020204030204" pitchFamily="49" charset="0"/>
              </a:rPr>
              <a:t>|=</a:t>
            </a:r>
            <a:r>
              <a:rPr lang="en-US" altLang="en-US" sz="2800" dirty="0">
                <a:solidFill>
                  <a:srgbClr val="000000"/>
                </a:solidFill>
              </a:rPr>
              <a:t> and </a:t>
            </a:r>
            <a:r>
              <a:rPr lang="en-US" altLang="en-US" sz="2800" dirty="0">
                <a:solidFill>
                  <a:srgbClr val="000000"/>
                </a:solidFill>
                <a:latin typeface="Consolas" panose="020B0609020204030204" pitchFamily="49" charset="0"/>
              </a:rPr>
              <a:t>^=</a:t>
            </a:r>
            <a:r>
              <a:rPr lang="en-US" altLang="en-US" sz="2800" dirty="0">
                <a:solidFill>
                  <a:srgbClr val="000000"/>
                </a:solidFill>
              </a:rPr>
              <a:t> (discussed in detail in Section 22.5) can be used to combine </a:t>
            </a:r>
            <a:r>
              <a:rPr lang="en-US" altLang="en-US" sz="2800" dirty="0" err="1">
                <a:solidFill>
                  <a:srgbClr val="000000"/>
                </a:solidFill>
                <a:latin typeface="Consolas" panose="020B0609020204030204" pitchFamily="49" charset="0"/>
              </a:rPr>
              <a:t>bitset</a:t>
            </a:r>
            <a:r>
              <a:rPr lang="en-US" altLang="en-US" sz="2800" dirty="0" err="1">
                <a:solidFill>
                  <a:srgbClr val="000000"/>
                </a:solidFill>
              </a:rPr>
              <a:t>s</a:t>
            </a:r>
            <a:r>
              <a:rPr lang="en-US" altLang="en-US" sz="2800" dirty="0">
                <a:solidFill>
                  <a:srgbClr val="000000"/>
                </a:solidFill>
              </a:rPr>
              <a:t>.</a:t>
            </a:r>
          </a:p>
          <a:p>
            <a:pPr eaLnBrk="1" hangingPunct="1">
              <a:lnSpc>
                <a:spcPct val="80000"/>
              </a:lnSpc>
            </a:pPr>
            <a:r>
              <a:rPr lang="en-US" altLang="en-US" sz="2800" dirty="0">
                <a:solidFill>
                  <a:srgbClr val="000000"/>
                </a:solidFill>
              </a:rPr>
              <a:t>For example,</a:t>
            </a:r>
          </a:p>
          <a:p>
            <a:pPr lvl="2" eaLnBrk="1" hangingPunct="1">
              <a:lnSpc>
                <a:spcPct val="80000"/>
              </a:lnSpc>
            </a:pPr>
            <a:r>
              <a:rPr lang="en-US" altLang="en-US" sz="2000" dirty="0">
                <a:solidFill>
                  <a:srgbClr val="000000"/>
                </a:solidFill>
                <a:latin typeface="Consolas" panose="020B0609020204030204" pitchFamily="49" charset="0"/>
              </a:rPr>
              <a:t>b &amp;= b1;</a:t>
            </a:r>
          </a:p>
          <a:p>
            <a:pPr eaLnBrk="1" hangingPunct="1">
              <a:lnSpc>
                <a:spcPct val="80000"/>
              </a:lnSpc>
              <a:buFont typeface="Wingdings 3" panose="05040102010807070707" pitchFamily="18" charset="2"/>
              <a:buNone/>
            </a:pPr>
            <a:r>
              <a:rPr lang="en-US" altLang="en-US" sz="2800" dirty="0">
                <a:solidFill>
                  <a:srgbClr val="000000"/>
                </a:solidFill>
                <a:latin typeface="Calibri" panose="020F0502020204030204" pitchFamily="34" charset="0"/>
              </a:rPr>
              <a:t>	performs a bit-by-bit logical AND between </a:t>
            </a:r>
            <a:r>
              <a:rPr lang="en-US" altLang="en-US" sz="2800" dirty="0" err="1">
                <a:solidFill>
                  <a:srgbClr val="000000"/>
                </a:solidFill>
                <a:latin typeface="Consolas" panose="020B0609020204030204" pitchFamily="49" charset="0"/>
              </a:rPr>
              <a:t>bitset</a:t>
            </a:r>
            <a:r>
              <a:rPr lang="en-US" altLang="en-US" sz="2800" dirty="0" err="1">
                <a:solidFill>
                  <a:srgbClr val="000000"/>
                </a:solidFill>
                <a:latin typeface="Calibri" panose="020F0502020204030204" pitchFamily="34" charset="0"/>
              </a:rPr>
              <a:t>s</a:t>
            </a:r>
            <a:r>
              <a:rPr lang="en-US" altLang="en-US" sz="2800" dirty="0">
                <a:solidFill>
                  <a:srgbClr val="000000"/>
                </a:solidFill>
                <a:latin typeface="Calibri" panose="020F0502020204030204" pitchFamily="34" charset="0"/>
              </a:rPr>
              <a:t> </a:t>
            </a:r>
            <a:r>
              <a:rPr lang="en-US" altLang="en-US" sz="2800" dirty="0">
                <a:solidFill>
                  <a:srgbClr val="000000"/>
                </a:solidFill>
                <a:latin typeface="Consolas" panose="020B0609020204030204" pitchFamily="49" charset="0"/>
              </a:rPr>
              <a:t>b</a:t>
            </a:r>
            <a:r>
              <a:rPr lang="en-US" altLang="en-US" sz="2800" dirty="0">
                <a:solidFill>
                  <a:srgbClr val="000000"/>
                </a:solidFill>
                <a:latin typeface="Calibri" panose="020F0502020204030204" pitchFamily="34" charset="0"/>
              </a:rPr>
              <a:t> and </a:t>
            </a:r>
            <a:r>
              <a:rPr lang="en-US" altLang="en-US" sz="2800" dirty="0">
                <a:solidFill>
                  <a:srgbClr val="000000"/>
                </a:solidFill>
                <a:latin typeface="Consolas" panose="020B0609020204030204" pitchFamily="49" charset="0"/>
              </a:rPr>
              <a:t>b1</a:t>
            </a:r>
            <a:r>
              <a:rPr lang="en-US" altLang="en-US" sz="2800" dirty="0">
                <a:solidFill>
                  <a:srgbClr val="000000"/>
                </a:solidFill>
                <a:latin typeface="Calibri" panose="020F0502020204030204" pitchFamily="34" charset="0"/>
              </a:rPr>
              <a:t>.</a:t>
            </a:r>
            <a:endParaRPr lang="en-US" altLang="en-US" sz="2800" dirty="0">
              <a:solidFill>
                <a:srgbClr val="000000"/>
              </a:solidFill>
            </a:endParaRPr>
          </a:p>
          <a:p>
            <a:pPr lvl="1" eaLnBrk="1" hangingPunct="1">
              <a:lnSpc>
                <a:spcPct val="80000"/>
              </a:lnSpc>
            </a:pPr>
            <a:r>
              <a:rPr lang="en-US" altLang="en-US" sz="2400" dirty="0">
                <a:solidFill>
                  <a:srgbClr val="000000"/>
                </a:solidFill>
              </a:rPr>
              <a:t>The result is stored in </a:t>
            </a:r>
            <a:r>
              <a:rPr lang="en-US" altLang="en-US" sz="2400" dirty="0">
                <a:solidFill>
                  <a:srgbClr val="000000"/>
                </a:solidFill>
                <a:latin typeface="Consolas" panose="020B0609020204030204" pitchFamily="49" charset="0"/>
              </a:rPr>
              <a:t>b</a:t>
            </a:r>
            <a:r>
              <a:rPr lang="en-US" altLang="en-US" sz="2400" dirty="0">
                <a:solidFill>
                  <a:srgbClr val="000000"/>
                </a:solidFill>
              </a:rPr>
              <a:t>.</a:t>
            </a:r>
          </a:p>
          <a:p>
            <a:pPr eaLnBrk="1" hangingPunct="1">
              <a:lnSpc>
                <a:spcPct val="80000"/>
              </a:lnSpc>
            </a:pPr>
            <a:r>
              <a:rPr lang="en-US" altLang="en-US" sz="2800" dirty="0">
                <a:solidFill>
                  <a:srgbClr val="000000"/>
                </a:solidFill>
              </a:rPr>
              <a:t>Bitwise logical OR and bitwise logical XOR are performed by</a:t>
            </a:r>
          </a:p>
          <a:p>
            <a:pPr lvl="2" eaLnBrk="1" hangingPunct="1">
              <a:lnSpc>
                <a:spcPct val="80000"/>
              </a:lnSpc>
            </a:pPr>
            <a:r>
              <a:rPr lang="en-US" altLang="en-US" sz="2000" dirty="0">
                <a:solidFill>
                  <a:srgbClr val="000000"/>
                </a:solidFill>
                <a:latin typeface="Consolas" panose="020B0609020204030204" pitchFamily="49" charset="0"/>
              </a:rPr>
              <a:t>b |= b1;</a:t>
            </a:r>
            <a:br>
              <a:rPr lang="en-US" altLang="en-US" sz="2000" dirty="0">
                <a:solidFill>
                  <a:srgbClr val="000000"/>
                </a:solidFill>
                <a:latin typeface="Consolas" panose="020B0609020204030204" pitchFamily="49" charset="0"/>
              </a:rPr>
            </a:br>
            <a:r>
              <a:rPr lang="en-US" altLang="en-US" sz="2000" dirty="0">
                <a:solidFill>
                  <a:srgbClr val="000000"/>
                </a:solidFill>
                <a:latin typeface="Consolas" panose="020B0609020204030204" pitchFamily="49" charset="0"/>
              </a:rPr>
              <a:t>b ^= b2;</a:t>
            </a:r>
          </a:p>
          <a:p>
            <a:pPr eaLnBrk="1" hangingPunct="1">
              <a:lnSpc>
                <a:spcPct val="80000"/>
              </a:lnSpc>
            </a:pPr>
            <a:r>
              <a:rPr lang="en-US" altLang="en-US" sz="2800" dirty="0">
                <a:solidFill>
                  <a:srgbClr val="000000"/>
                </a:solidFill>
              </a:rPr>
              <a:t>The expression</a:t>
            </a:r>
          </a:p>
          <a:p>
            <a:pPr lvl="2" eaLnBrk="1" hangingPunct="1">
              <a:lnSpc>
                <a:spcPct val="80000"/>
              </a:lnSpc>
            </a:pPr>
            <a:r>
              <a:rPr lang="en-US" altLang="en-US" sz="2000" dirty="0">
                <a:solidFill>
                  <a:srgbClr val="000000"/>
                </a:solidFill>
                <a:latin typeface="Consolas" panose="020B0609020204030204" pitchFamily="49" charset="0"/>
              </a:rPr>
              <a:t>b &gt;&gt;= n;</a:t>
            </a:r>
          </a:p>
          <a:p>
            <a:pPr eaLnBrk="1" hangingPunct="1">
              <a:lnSpc>
                <a:spcPct val="80000"/>
              </a:lnSpc>
              <a:buFont typeface="Wingdings 3" panose="05040102010807070707" pitchFamily="18" charset="2"/>
              <a:buNone/>
            </a:pPr>
            <a:r>
              <a:rPr lang="en-US" altLang="en-US" sz="2800" dirty="0">
                <a:solidFill>
                  <a:srgbClr val="000000"/>
                </a:solidFill>
              </a:rPr>
              <a:t>	shifts the bits in </a:t>
            </a:r>
            <a:r>
              <a:rPr lang="en-US" altLang="en-US" sz="2800" dirty="0" err="1">
                <a:solidFill>
                  <a:srgbClr val="000000"/>
                </a:solidFill>
                <a:latin typeface="Consolas" panose="020B0609020204030204" pitchFamily="49" charset="0"/>
              </a:rPr>
              <a:t>bitset</a:t>
            </a:r>
            <a:r>
              <a:rPr lang="en-US" altLang="en-US" sz="2800" dirty="0">
                <a:solidFill>
                  <a:srgbClr val="000000"/>
                </a:solidFill>
              </a:rPr>
              <a:t> </a:t>
            </a:r>
            <a:r>
              <a:rPr lang="en-US" altLang="en-US" sz="2800" dirty="0">
                <a:solidFill>
                  <a:srgbClr val="000000"/>
                </a:solidFill>
                <a:latin typeface="Consolas" panose="020B0609020204030204" pitchFamily="49" charset="0"/>
              </a:rPr>
              <a:t>b</a:t>
            </a:r>
            <a:r>
              <a:rPr lang="en-US" altLang="en-US" sz="2800" dirty="0">
                <a:solidFill>
                  <a:srgbClr val="000000"/>
                </a:solidFill>
              </a:rPr>
              <a:t> right by </a:t>
            </a:r>
            <a:r>
              <a:rPr lang="en-US" altLang="en-US" sz="2800" dirty="0">
                <a:solidFill>
                  <a:srgbClr val="000000"/>
                </a:solidFill>
                <a:latin typeface="Consolas" panose="020B0609020204030204" pitchFamily="49" charset="0"/>
              </a:rPr>
              <a:t>n</a:t>
            </a:r>
            <a:r>
              <a:rPr lang="en-US" altLang="en-US" sz="2800" dirty="0">
                <a:solidFill>
                  <a:srgbClr val="000000"/>
                </a:solidFill>
              </a:rPr>
              <a:t> positions.</a:t>
            </a:r>
          </a:p>
        </p:txBody>
      </p:sp>
      <p:sp>
        <p:nvSpPr>
          <p:cNvPr id="35635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668169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0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50863"/>
            <a:ext cx="12192000" cy="5756275"/>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893527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15.2  </a:t>
            </a:r>
            <a:r>
              <a:rPr lang="en-US" dirty="0">
                <a:solidFill>
                  <a:srgbClr val="3380E6"/>
                </a:solidFill>
                <a:latin typeface="Arial"/>
              </a:rPr>
              <a:t>Introduction to Containers (cont.)</a:t>
            </a:r>
            <a:endParaRPr lang="en-US" dirty="0">
              <a:solidFill>
                <a:srgbClr val="33B38C"/>
              </a:solidFill>
              <a:latin typeface="Arial" panose="020B0604020202020204" pitchFamily="34" charset="0"/>
            </a:endParaRPr>
          </a:p>
        </p:txBody>
      </p:sp>
      <p:sp>
        <p:nvSpPr>
          <p:cNvPr id="29699" name="Text Placeholder 2"/>
          <p:cNvSpPr>
            <a:spLocks noGrp="1"/>
          </p:cNvSpPr>
          <p:nvPr>
            <p:ph type="body" idx="1"/>
          </p:nvPr>
        </p:nvSpPr>
        <p:spPr>
          <a:xfrm>
            <a:off x="609599" y="1219201"/>
            <a:ext cx="10919883" cy="4525963"/>
          </a:xfrm>
        </p:spPr>
        <p:txBody>
          <a:bodyPr/>
          <a:lstStyle/>
          <a:p>
            <a:pPr marL="109537" indent="0">
              <a:buNone/>
              <a:defRPr/>
            </a:pPr>
            <a:r>
              <a:rPr lang="en-US" sz="3200" b="1" i="1" dirty="0">
                <a:solidFill>
                  <a:srgbClr val="000000"/>
                </a:solidFill>
              </a:rPr>
              <a:t>Common Container Functions</a:t>
            </a:r>
          </a:p>
          <a:p>
            <a:pPr eaLnBrk="1" hangingPunct="1">
              <a:defRPr/>
            </a:pPr>
            <a:r>
              <a:rPr lang="en-US" sz="3200" dirty="0">
                <a:solidFill>
                  <a:srgbClr val="000000"/>
                </a:solidFill>
              </a:rPr>
              <a:t>Most containers provide similar functionality.</a:t>
            </a:r>
          </a:p>
          <a:p>
            <a:pPr eaLnBrk="1" hangingPunct="1">
              <a:defRPr/>
            </a:pPr>
            <a:r>
              <a:rPr lang="en-US" sz="3200" dirty="0">
                <a:solidFill>
                  <a:srgbClr val="000000"/>
                </a:solidFill>
              </a:rPr>
              <a:t>Many operations apply to all containers, and other operations apply to subsets of similar containers. </a:t>
            </a:r>
          </a:p>
          <a:p>
            <a:pPr eaLnBrk="1" hangingPunct="1">
              <a:defRPr/>
            </a:pPr>
            <a:r>
              <a:rPr lang="en-US" sz="3200" dirty="0">
                <a:solidFill>
                  <a:srgbClr val="000000"/>
                </a:solidFill>
              </a:rPr>
              <a:t>Figure 15.2 describes the many functions that are commonly available in most Standard Library containers. </a:t>
            </a:r>
          </a:p>
          <a:p>
            <a:pPr>
              <a:defRPr/>
            </a:pPr>
            <a:r>
              <a:rPr lang="en-US" sz="3200" dirty="0">
                <a:solidFill>
                  <a:srgbClr val="000000"/>
                </a:solidFill>
              </a:rPr>
              <a:t>Overloaded operators </a:t>
            </a:r>
            <a:r>
              <a:rPr lang="en-US" sz="3200" dirty="0">
                <a:solidFill>
                  <a:srgbClr val="000000"/>
                </a:solidFill>
                <a:latin typeface="Consolas" panose="020B0609020204030204" pitchFamily="49" charset="0"/>
              </a:rPr>
              <a:t>&lt;</a:t>
            </a:r>
            <a:r>
              <a:rPr lang="en-US" sz="3200" dirty="0">
                <a:solidFill>
                  <a:srgbClr val="000000"/>
                </a:solidFill>
              </a:rPr>
              <a:t>, </a:t>
            </a:r>
            <a:r>
              <a:rPr lang="en-US" sz="3200" dirty="0">
                <a:solidFill>
                  <a:srgbClr val="000000"/>
                </a:solidFill>
                <a:latin typeface="Consolas" panose="020B0609020204030204" pitchFamily="49" charset="0"/>
              </a:rPr>
              <a:t>&lt;=</a:t>
            </a:r>
            <a:r>
              <a:rPr lang="en-US" sz="3200" dirty="0">
                <a:solidFill>
                  <a:srgbClr val="000000"/>
                </a:solidFill>
              </a:rPr>
              <a:t>, </a:t>
            </a:r>
            <a:r>
              <a:rPr lang="en-US" sz="3200" dirty="0">
                <a:solidFill>
                  <a:srgbClr val="000000"/>
                </a:solidFill>
                <a:latin typeface="Consolas" panose="020B0609020204030204" pitchFamily="49" charset="0"/>
              </a:rPr>
              <a:t>&gt;</a:t>
            </a:r>
            <a:r>
              <a:rPr lang="en-US" sz="3200" dirty="0">
                <a:solidFill>
                  <a:srgbClr val="000000"/>
                </a:solidFill>
              </a:rPr>
              <a:t>, </a:t>
            </a:r>
            <a:r>
              <a:rPr lang="en-US" sz="3200" dirty="0">
                <a:solidFill>
                  <a:srgbClr val="000000"/>
                </a:solidFill>
                <a:latin typeface="Consolas" panose="020B0609020204030204" pitchFamily="49" charset="0"/>
              </a:rPr>
              <a:t>&gt;=</a:t>
            </a:r>
            <a:r>
              <a:rPr lang="en-US" sz="3200" dirty="0">
                <a:solidFill>
                  <a:srgbClr val="000000"/>
                </a:solidFill>
              </a:rPr>
              <a:t>, </a:t>
            </a:r>
            <a:r>
              <a:rPr lang="en-US" sz="3200" dirty="0">
                <a:solidFill>
                  <a:srgbClr val="000000"/>
                </a:solidFill>
                <a:latin typeface="Consolas" panose="020B0609020204030204" pitchFamily="49" charset="0"/>
              </a:rPr>
              <a:t>==</a:t>
            </a:r>
            <a:r>
              <a:rPr lang="en-US" sz="3200" dirty="0">
                <a:solidFill>
                  <a:srgbClr val="000000"/>
                </a:solidFill>
              </a:rPr>
              <a:t> and </a:t>
            </a:r>
            <a:r>
              <a:rPr lang="en-US" sz="3200" dirty="0">
                <a:solidFill>
                  <a:srgbClr val="000000"/>
                </a:solidFill>
                <a:latin typeface="Consolas" panose="020B0609020204030204" pitchFamily="49" charset="0"/>
              </a:rPr>
              <a:t>!=</a:t>
            </a:r>
            <a:r>
              <a:rPr lang="en-US" sz="3200" dirty="0">
                <a:solidFill>
                  <a:srgbClr val="000000"/>
                </a:solidFill>
              </a:rPr>
              <a:t> perform element by element comparisons. </a:t>
            </a:r>
          </a:p>
          <a:p>
            <a:pPr lvl="1">
              <a:defRPr/>
            </a:pPr>
            <a:r>
              <a:rPr lang="en-US" sz="2800" dirty="0">
                <a:solidFill>
                  <a:srgbClr val="000000"/>
                </a:solidFill>
              </a:rPr>
              <a:t>These are not provided for </a:t>
            </a:r>
            <a:r>
              <a:rPr lang="en-US" sz="2800" dirty="0" err="1">
                <a:solidFill>
                  <a:srgbClr val="000000"/>
                </a:solidFill>
                <a:latin typeface="Consolas" panose="020B0609020204030204" pitchFamily="49" charset="0"/>
              </a:rPr>
              <a:t>priority_queues</a:t>
            </a:r>
            <a:r>
              <a:rPr lang="en-US" sz="2800" dirty="0">
                <a:solidFill>
                  <a:srgbClr val="000000"/>
                </a:solidFill>
              </a:rPr>
              <a:t>. </a:t>
            </a:r>
          </a:p>
          <a:p>
            <a:pPr>
              <a:defRPr/>
            </a:pPr>
            <a:endParaRPr lang="en-US" sz="3200" dirty="0">
              <a:solidFill>
                <a:srgbClr val="000000"/>
              </a:solidFill>
            </a:endParaRPr>
          </a:p>
        </p:txBody>
      </p:sp>
      <p:sp>
        <p:nvSpPr>
          <p:cNvPr id="3174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08705052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15.8  </a:t>
            </a:r>
            <a:r>
              <a:rPr lang="en-US" dirty="0">
                <a:solidFill>
                  <a:srgbClr val="3380E6"/>
                </a:solidFill>
                <a:latin typeface="Arial"/>
              </a:rPr>
              <a:t>Class </a:t>
            </a:r>
            <a:r>
              <a:rPr lang="en-US" dirty="0">
                <a:solidFill>
                  <a:srgbClr val="3380E6"/>
                </a:solidFill>
                <a:latin typeface="Consolas" panose="020B0609020204030204" pitchFamily="49" charset="0"/>
              </a:rPr>
              <a:t>bitset</a:t>
            </a:r>
            <a:r>
              <a:rPr lang="en-US" dirty="0">
                <a:solidFill>
                  <a:srgbClr val="3380E6"/>
                </a:solidFill>
                <a:latin typeface="Arial"/>
              </a:rPr>
              <a:t> (Cont.)</a:t>
            </a:r>
            <a:endParaRPr lang="en-US" dirty="0">
              <a:solidFill>
                <a:srgbClr val="3380E6"/>
              </a:solidFill>
              <a:latin typeface="Consolas" panose="020B0609020204030204" pitchFamily="49" charset="0"/>
            </a:endParaRPr>
          </a:p>
        </p:txBody>
      </p:sp>
      <p:sp>
        <p:nvSpPr>
          <p:cNvPr id="217091" name="Text Placeholder 2"/>
          <p:cNvSpPr>
            <a:spLocks noGrp="1"/>
          </p:cNvSpPr>
          <p:nvPr>
            <p:ph type="body" idx="1"/>
          </p:nvPr>
        </p:nvSpPr>
        <p:spPr/>
        <p:txBody>
          <a:bodyPr/>
          <a:lstStyle/>
          <a:p>
            <a:pPr eaLnBrk="1" hangingPunct="1"/>
            <a:r>
              <a:rPr lang="en-US" altLang="en-US" sz="3200" dirty="0">
                <a:solidFill>
                  <a:srgbClr val="000000"/>
                </a:solidFill>
                <a:latin typeface="Cambria" panose="02040503050406030204" pitchFamily="18" charset="0"/>
              </a:rPr>
              <a:t>The expression</a:t>
            </a:r>
          </a:p>
          <a:p>
            <a:pPr lvl="2" eaLnBrk="1" hangingPunct="1"/>
            <a:r>
              <a:rPr lang="en-US" altLang="en-US" sz="2800" dirty="0">
                <a:solidFill>
                  <a:srgbClr val="000000"/>
                </a:solidFill>
                <a:latin typeface="Consolas" panose="020B0609020204030204" pitchFamily="49" charset="0"/>
              </a:rPr>
              <a:t>b &lt;&lt;= n;</a:t>
            </a:r>
          </a:p>
          <a:p>
            <a:pPr eaLnBrk="1" hangingPunct="1">
              <a:buFont typeface="Wingdings 3" panose="05040102010807070707" pitchFamily="18" charset="2"/>
              <a:buNone/>
            </a:pPr>
            <a:r>
              <a:rPr lang="en-US" altLang="en-US" sz="3200" dirty="0">
                <a:solidFill>
                  <a:srgbClr val="000000"/>
                </a:solidFill>
              </a:rPr>
              <a:t>	shifts the bits in </a:t>
            </a:r>
            <a:r>
              <a:rPr lang="en-US" altLang="en-US" sz="3200" dirty="0" err="1">
                <a:solidFill>
                  <a:srgbClr val="000000"/>
                </a:solidFill>
                <a:latin typeface="Consolas" panose="020B0609020204030204" pitchFamily="49" charset="0"/>
              </a:rPr>
              <a:t>bitset</a:t>
            </a:r>
            <a:r>
              <a:rPr lang="en-US" altLang="en-US" sz="3200" dirty="0">
                <a:solidFill>
                  <a:srgbClr val="000000"/>
                </a:solidFill>
              </a:rPr>
              <a:t> </a:t>
            </a:r>
            <a:r>
              <a:rPr lang="en-US" altLang="en-US" sz="3200" dirty="0">
                <a:solidFill>
                  <a:srgbClr val="000000"/>
                </a:solidFill>
                <a:latin typeface="Consolas" panose="020B0609020204030204" pitchFamily="49" charset="0"/>
              </a:rPr>
              <a:t>b</a:t>
            </a:r>
            <a:r>
              <a:rPr lang="en-US" altLang="en-US" sz="3200" dirty="0">
                <a:solidFill>
                  <a:srgbClr val="000000"/>
                </a:solidFill>
              </a:rPr>
              <a:t> left by </a:t>
            </a:r>
            <a:r>
              <a:rPr lang="en-US" altLang="en-US" sz="3200" dirty="0">
                <a:solidFill>
                  <a:srgbClr val="000000"/>
                </a:solidFill>
                <a:latin typeface="Consolas" panose="020B0609020204030204" pitchFamily="49" charset="0"/>
              </a:rPr>
              <a:t>n</a:t>
            </a:r>
            <a:r>
              <a:rPr lang="en-US" altLang="en-US" sz="3200" dirty="0">
                <a:solidFill>
                  <a:srgbClr val="000000"/>
                </a:solidFill>
              </a:rPr>
              <a:t> positions.</a:t>
            </a:r>
          </a:p>
          <a:p>
            <a:pPr eaLnBrk="1" hangingPunct="1"/>
            <a:r>
              <a:rPr lang="en-US" altLang="en-US" sz="3200" dirty="0">
                <a:solidFill>
                  <a:srgbClr val="000000"/>
                </a:solidFill>
              </a:rPr>
              <a:t>The expressions</a:t>
            </a:r>
          </a:p>
          <a:p>
            <a:pPr lvl="2" eaLnBrk="1" hangingPunct="1"/>
            <a:r>
              <a:rPr lang="en-US" altLang="en-US" sz="2800" dirty="0" err="1">
                <a:solidFill>
                  <a:srgbClr val="000000"/>
                </a:solidFill>
                <a:latin typeface="Consolas" panose="020B0609020204030204" pitchFamily="49" charset="0"/>
              </a:rPr>
              <a:t>b.to_string</a:t>
            </a:r>
            <a:r>
              <a:rPr lang="en-US" altLang="en-US" sz="2800" dirty="0">
                <a:solidFill>
                  <a:srgbClr val="000000"/>
                </a:solidFill>
                <a:latin typeface="Consolas" panose="020B0609020204030204" pitchFamily="49" charset="0"/>
              </a:rPr>
              <a:t>()</a:t>
            </a:r>
            <a:br>
              <a:rPr lang="en-US" altLang="en-US" sz="2800" dirty="0">
                <a:solidFill>
                  <a:srgbClr val="000000"/>
                </a:solidFill>
                <a:latin typeface="Consolas" panose="020B0609020204030204" pitchFamily="49" charset="0"/>
              </a:rPr>
            </a:br>
            <a:r>
              <a:rPr lang="en-US" altLang="en-US" sz="2800" dirty="0" err="1">
                <a:solidFill>
                  <a:srgbClr val="000000"/>
                </a:solidFill>
                <a:latin typeface="Consolas" panose="020B0609020204030204" pitchFamily="49" charset="0"/>
              </a:rPr>
              <a:t>b.to_ulong</a:t>
            </a:r>
            <a:r>
              <a:rPr lang="en-US" altLang="en-US" sz="2800" dirty="0">
                <a:solidFill>
                  <a:srgbClr val="000000"/>
                </a:solidFill>
                <a:latin typeface="Consolas" panose="020B0609020204030204" pitchFamily="49" charset="0"/>
              </a:rPr>
              <a:t>()</a:t>
            </a:r>
          </a:p>
          <a:p>
            <a:pPr eaLnBrk="1" hangingPunct="1">
              <a:buFont typeface="Wingdings 3" panose="05040102010807070707" pitchFamily="18" charset="2"/>
              <a:buNone/>
            </a:pPr>
            <a:r>
              <a:rPr lang="en-US" altLang="en-US" sz="3200" dirty="0">
                <a:solidFill>
                  <a:srgbClr val="000000"/>
                </a:solidFill>
              </a:rPr>
              <a:t>	convert </a:t>
            </a:r>
            <a:r>
              <a:rPr lang="en-US" altLang="en-US" sz="3200" dirty="0" err="1">
                <a:solidFill>
                  <a:srgbClr val="000000"/>
                </a:solidFill>
                <a:latin typeface="Consolas" panose="020B0609020204030204" pitchFamily="49" charset="0"/>
              </a:rPr>
              <a:t>bitset</a:t>
            </a:r>
            <a:r>
              <a:rPr lang="en-US" altLang="en-US" sz="3200" dirty="0">
                <a:solidFill>
                  <a:srgbClr val="000000"/>
                </a:solidFill>
              </a:rPr>
              <a:t> </a:t>
            </a:r>
            <a:r>
              <a:rPr lang="en-US" altLang="en-US" sz="3200" dirty="0">
                <a:solidFill>
                  <a:srgbClr val="000000"/>
                </a:solidFill>
                <a:latin typeface="Consolas" panose="020B0609020204030204" pitchFamily="49" charset="0"/>
              </a:rPr>
              <a:t>b</a:t>
            </a:r>
            <a:r>
              <a:rPr lang="en-US" altLang="en-US" sz="3200" dirty="0">
                <a:solidFill>
                  <a:srgbClr val="000000"/>
                </a:solidFill>
              </a:rPr>
              <a:t> to a </a:t>
            </a:r>
            <a:r>
              <a:rPr lang="en-US" altLang="en-US" sz="3200" dirty="0">
                <a:solidFill>
                  <a:srgbClr val="000000"/>
                </a:solidFill>
                <a:latin typeface="Consolas" panose="020B0609020204030204" pitchFamily="49" charset="0"/>
              </a:rPr>
              <a:t>string</a:t>
            </a:r>
            <a:r>
              <a:rPr lang="en-US" altLang="en-US" sz="3200" dirty="0">
                <a:solidFill>
                  <a:srgbClr val="000000"/>
                </a:solidFill>
              </a:rPr>
              <a:t> and an </a:t>
            </a:r>
            <a:r>
              <a:rPr lang="en-US" altLang="en-US" sz="3200" dirty="0">
                <a:solidFill>
                  <a:srgbClr val="000000"/>
                </a:solidFill>
                <a:latin typeface="Consolas" panose="020B0609020204030204" pitchFamily="49" charset="0"/>
              </a:rPr>
              <a:t>unsigned</a:t>
            </a:r>
            <a:r>
              <a:rPr lang="en-US" altLang="en-US" sz="3200" dirty="0">
                <a:solidFill>
                  <a:srgbClr val="000000"/>
                </a:solidFill>
              </a:rPr>
              <a:t> </a:t>
            </a:r>
            <a:r>
              <a:rPr lang="en-US" altLang="en-US" sz="3200" dirty="0">
                <a:solidFill>
                  <a:srgbClr val="000000"/>
                </a:solidFill>
                <a:latin typeface="Consolas" panose="020B0609020204030204" pitchFamily="49" charset="0"/>
              </a:rPr>
              <a:t>long</a:t>
            </a:r>
            <a:r>
              <a:rPr lang="en-US" altLang="en-US" sz="3200" dirty="0">
                <a:solidFill>
                  <a:srgbClr val="000000"/>
                </a:solidFill>
              </a:rPr>
              <a:t>, respectively.</a:t>
            </a:r>
          </a:p>
        </p:txBody>
      </p:sp>
      <p:sp>
        <p:nvSpPr>
          <p:cNvPr id="35738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510480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15.2  </a:t>
            </a:r>
            <a:r>
              <a:rPr lang="en-US" dirty="0">
                <a:solidFill>
                  <a:srgbClr val="3380E6"/>
                </a:solidFill>
                <a:latin typeface="Arial"/>
              </a:rPr>
              <a:t>Introduction to Containers (cont.)</a:t>
            </a:r>
            <a:endParaRPr lang="en-US" dirty="0">
              <a:solidFill>
                <a:srgbClr val="33B38C"/>
              </a:solidFill>
              <a:latin typeface="Arial" panose="020B0604020202020204" pitchFamily="34" charset="0"/>
            </a:endParaRPr>
          </a:p>
        </p:txBody>
      </p:sp>
      <p:sp>
        <p:nvSpPr>
          <p:cNvPr id="31747" name="Text Placeholder 2"/>
          <p:cNvSpPr>
            <a:spLocks noGrp="1"/>
          </p:cNvSpPr>
          <p:nvPr>
            <p:ph type="body" idx="1"/>
          </p:nvPr>
        </p:nvSpPr>
        <p:spPr>
          <a:xfrm>
            <a:off x="609599" y="1219201"/>
            <a:ext cx="10919883" cy="4525963"/>
          </a:xfrm>
        </p:spPr>
        <p:txBody>
          <a:bodyPr/>
          <a:lstStyle/>
          <a:p>
            <a:pPr eaLnBrk="1" hangingPunct="1"/>
            <a:r>
              <a:rPr lang="en-US" altLang="en-US" sz="3200" dirty="0">
                <a:solidFill>
                  <a:srgbClr val="000000"/>
                </a:solidFill>
              </a:rPr>
              <a:t>Overloaded operators </a:t>
            </a:r>
            <a:r>
              <a:rPr lang="en-US" altLang="en-US" sz="3200" dirty="0">
                <a:solidFill>
                  <a:srgbClr val="000000"/>
                </a:solidFill>
                <a:latin typeface="Consolas" panose="020B0609020204030204" pitchFamily="49" charset="0"/>
              </a:rPr>
              <a:t>&lt;</a:t>
            </a:r>
            <a:r>
              <a:rPr lang="en-US" altLang="en-US" sz="3200" dirty="0">
                <a:solidFill>
                  <a:srgbClr val="000000"/>
                </a:solidFill>
              </a:rPr>
              <a:t>, </a:t>
            </a:r>
            <a:r>
              <a:rPr lang="en-US" altLang="en-US" sz="3200" dirty="0">
                <a:solidFill>
                  <a:srgbClr val="000000"/>
                </a:solidFill>
                <a:latin typeface="Consolas" panose="020B0609020204030204" pitchFamily="49" charset="0"/>
              </a:rPr>
              <a:t>&lt;=</a:t>
            </a:r>
            <a:r>
              <a:rPr lang="en-US" altLang="en-US" sz="3200" dirty="0">
                <a:solidFill>
                  <a:srgbClr val="000000"/>
                </a:solidFill>
              </a:rPr>
              <a:t>, </a:t>
            </a:r>
            <a:r>
              <a:rPr lang="en-US" altLang="en-US" sz="3200" dirty="0">
                <a:solidFill>
                  <a:srgbClr val="000000"/>
                </a:solidFill>
                <a:latin typeface="Consolas" panose="020B0609020204030204" pitchFamily="49" charset="0"/>
              </a:rPr>
              <a:t>&gt;</a:t>
            </a:r>
            <a:r>
              <a:rPr lang="en-US" altLang="en-US" sz="3200" dirty="0">
                <a:solidFill>
                  <a:srgbClr val="000000"/>
                </a:solidFill>
              </a:rPr>
              <a:t>, </a:t>
            </a:r>
            <a:r>
              <a:rPr lang="en-US" altLang="en-US" sz="3200" dirty="0">
                <a:solidFill>
                  <a:srgbClr val="000000"/>
                </a:solidFill>
                <a:latin typeface="Consolas" panose="020B0609020204030204" pitchFamily="49" charset="0"/>
              </a:rPr>
              <a:t>&gt;=</a:t>
            </a:r>
            <a:r>
              <a:rPr lang="en-US" altLang="en-US" sz="3200" dirty="0">
                <a:solidFill>
                  <a:srgbClr val="000000"/>
                </a:solidFill>
              </a:rPr>
              <a:t> are </a:t>
            </a:r>
            <a:r>
              <a:rPr lang="en-US" altLang="en-US" sz="3200" i="1" dirty="0">
                <a:solidFill>
                  <a:srgbClr val="000000"/>
                </a:solidFill>
              </a:rPr>
              <a:t>not</a:t>
            </a:r>
            <a:r>
              <a:rPr lang="en-US" altLang="en-US" sz="3200" dirty="0">
                <a:solidFill>
                  <a:srgbClr val="000000"/>
                </a:solidFill>
              </a:rPr>
              <a:t> provided for the </a:t>
            </a:r>
            <a:r>
              <a:rPr lang="en-US" altLang="en-US" sz="3200" i="1" dirty="0">
                <a:solidFill>
                  <a:srgbClr val="000000"/>
                </a:solidFill>
              </a:rPr>
              <a:t>unordered associative containers</a:t>
            </a:r>
            <a:r>
              <a:rPr lang="en-US" altLang="en-US" sz="3200" dirty="0">
                <a:solidFill>
                  <a:srgbClr val="000000"/>
                </a:solidFill>
              </a:rPr>
              <a:t>. </a:t>
            </a:r>
          </a:p>
          <a:p>
            <a:pPr eaLnBrk="1" hangingPunct="1"/>
            <a:r>
              <a:rPr lang="en-US" altLang="en-US" sz="3200" dirty="0">
                <a:solidFill>
                  <a:srgbClr val="000000"/>
                </a:solidFill>
              </a:rPr>
              <a:t>Member functions </a:t>
            </a:r>
            <a:r>
              <a:rPr lang="en-US" altLang="en-US" sz="3200" dirty="0" err="1">
                <a:solidFill>
                  <a:srgbClr val="000000"/>
                </a:solidFill>
                <a:latin typeface="Consolas" panose="020B0609020204030204" pitchFamily="49" charset="0"/>
              </a:rPr>
              <a:t>rbegin</a:t>
            </a:r>
            <a:r>
              <a:rPr lang="en-US" altLang="en-US" sz="3200" dirty="0">
                <a:solidFill>
                  <a:srgbClr val="000000"/>
                </a:solidFill>
              </a:rPr>
              <a:t>, </a:t>
            </a:r>
            <a:r>
              <a:rPr lang="en-US" altLang="en-US" sz="3200" dirty="0">
                <a:solidFill>
                  <a:srgbClr val="000000"/>
                </a:solidFill>
                <a:latin typeface="Consolas" panose="020B0609020204030204" pitchFamily="49" charset="0"/>
              </a:rPr>
              <a:t>rend</a:t>
            </a:r>
            <a:r>
              <a:rPr lang="en-US" altLang="en-US" sz="3200" dirty="0">
                <a:solidFill>
                  <a:srgbClr val="000000"/>
                </a:solidFill>
              </a:rPr>
              <a:t>, </a:t>
            </a:r>
            <a:r>
              <a:rPr lang="en-US" altLang="en-US" sz="3200" dirty="0" err="1">
                <a:solidFill>
                  <a:srgbClr val="000000"/>
                </a:solidFill>
                <a:latin typeface="Consolas" panose="020B0609020204030204" pitchFamily="49" charset="0"/>
              </a:rPr>
              <a:t>crbegin</a:t>
            </a:r>
            <a:r>
              <a:rPr lang="en-US" altLang="en-US" sz="3200" dirty="0">
                <a:solidFill>
                  <a:srgbClr val="000000"/>
                </a:solidFill>
              </a:rPr>
              <a:t> and </a:t>
            </a:r>
            <a:r>
              <a:rPr lang="en-US" altLang="en-US" sz="3200" dirty="0" err="1">
                <a:solidFill>
                  <a:srgbClr val="000000"/>
                </a:solidFill>
                <a:latin typeface="Consolas" panose="020B0609020204030204" pitchFamily="49" charset="0"/>
              </a:rPr>
              <a:t>crend</a:t>
            </a:r>
            <a:r>
              <a:rPr lang="en-US" altLang="en-US" sz="3200" dirty="0">
                <a:solidFill>
                  <a:srgbClr val="000000"/>
                </a:solidFill>
              </a:rPr>
              <a:t> are not available in a </a:t>
            </a:r>
            <a:r>
              <a:rPr lang="en-US" altLang="en-US" sz="3200" dirty="0" err="1">
                <a:solidFill>
                  <a:srgbClr val="000000"/>
                </a:solidFill>
                <a:latin typeface="Consolas" panose="020B0609020204030204" pitchFamily="49" charset="0"/>
              </a:rPr>
              <a:t>forward_list</a:t>
            </a:r>
            <a:r>
              <a:rPr lang="en-US" altLang="en-US" sz="3200" dirty="0">
                <a:solidFill>
                  <a:srgbClr val="000000"/>
                </a:solidFill>
              </a:rPr>
              <a:t>. </a:t>
            </a:r>
          </a:p>
          <a:p>
            <a:pPr eaLnBrk="1" hangingPunct="1"/>
            <a:r>
              <a:rPr lang="en-US" altLang="en-US" sz="3200" dirty="0">
                <a:solidFill>
                  <a:srgbClr val="000000"/>
                </a:solidFill>
              </a:rPr>
              <a:t>Before using any container, you should study its capabilities.</a:t>
            </a:r>
            <a:endParaRPr lang="en-US" altLang="en-US" sz="3200" i="1" dirty="0">
              <a:solidFill>
                <a:srgbClr val="000000"/>
              </a:solidFill>
            </a:endParaRPr>
          </a:p>
        </p:txBody>
      </p:sp>
      <p:sp>
        <p:nvSpPr>
          <p:cNvPr id="3174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778824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1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7725" y="0"/>
            <a:ext cx="1049655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938163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1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77850" y="0"/>
            <a:ext cx="1103630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462662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1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76325" y="0"/>
            <a:ext cx="10037763"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645564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1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61925" y="0"/>
            <a:ext cx="1186815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583633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441" y="260132"/>
            <a:ext cx="10573041" cy="1143000"/>
          </a:xfrm>
        </p:spPr>
        <p:txBody>
          <a:bodyPr>
            <a:normAutofit/>
          </a:bodyPr>
          <a:lstStyle/>
          <a:p>
            <a:pPr fontAlgn="auto">
              <a:spcAft>
                <a:spcPts val="0"/>
              </a:spcAft>
              <a:defRPr/>
            </a:pPr>
            <a:r>
              <a:rPr lang="en-US" dirty="0">
                <a:solidFill>
                  <a:srgbClr val="24B5A1"/>
                </a:solidFill>
                <a:latin typeface="Arial"/>
              </a:rPr>
              <a:t>15.2  </a:t>
            </a:r>
            <a:r>
              <a:rPr lang="en-US" dirty="0">
                <a:solidFill>
                  <a:srgbClr val="3380E6"/>
                </a:solidFill>
                <a:latin typeface="Arial"/>
              </a:rPr>
              <a:t>Introduction to Containers (cont.)</a:t>
            </a:r>
            <a:endParaRPr lang="en-US" dirty="0">
              <a:solidFill>
                <a:srgbClr val="33B38C"/>
              </a:solidFill>
              <a:latin typeface="Arial" panose="020B0604020202020204" pitchFamily="34" charset="0"/>
            </a:endParaRPr>
          </a:p>
        </p:txBody>
      </p:sp>
      <p:sp>
        <p:nvSpPr>
          <p:cNvPr id="34819" name="Text Placeholder 2"/>
          <p:cNvSpPr>
            <a:spLocks noGrp="1"/>
          </p:cNvSpPr>
          <p:nvPr>
            <p:ph type="body" idx="1"/>
          </p:nvPr>
        </p:nvSpPr>
        <p:spPr>
          <a:xfrm>
            <a:off x="956441" y="1250733"/>
            <a:ext cx="10573041" cy="4525963"/>
          </a:xfrm>
        </p:spPr>
        <p:txBody>
          <a:bodyPr/>
          <a:lstStyle/>
          <a:p>
            <a:pPr marL="109537" indent="0">
              <a:buNone/>
              <a:defRPr/>
            </a:pPr>
            <a:r>
              <a:rPr lang="en-US" sz="2800" b="1" i="1" dirty="0">
                <a:solidFill>
                  <a:srgbClr val="000000"/>
                </a:solidFill>
              </a:rPr>
              <a:t>First-Class Container Common Nested Types</a:t>
            </a:r>
          </a:p>
          <a:p>
            <a:pPr eaLnBrk="1" hangingPunct="1">
              <a:defRPr/>
            </a:pPr>
            <a:r>
              <a:rPr lang="en-US" sz="2800" dirty="0">
                <a:solidFill>
                  <a:srgbClr val="000000"/>
                </a:solidFill>
              </a:rPr>
              <a:t>Figure 15.3 shows the common first-class container </a:t>
            </a:r>
            <a:r>
              <a:rPr lang="en-US" sz="2800" i="1" dirty="0">
                <a:solidFill>
                  <a:srgbClr val="000000"/>
                </a:solidFill>
              </a:rPr>
              <a:t>nested types </a:t>
            </a:r>
            <a:r>
              <a:rPr lang="en-US" sz="2800" dirty="0">
                <a:solidFill>
                  <a:srgbClr val="000000"/>
                </a:solidFill>
              </a:rPr>
              <a:t>(types defined inside each container class definition). </a:t>
            </a:r>
          </a:p>
          <a:p>
            <a:pPr eaLnBrk="1" hangingPunct="1">
              <a:defRPr/>
            </a:pPr>
            <a:r>
              <a:rPr lang="en-US" sz="2800" dirty="0">
                <a:solidFill>
                  <a:srgbClr val="000000"/>
                </a:solidFill>
              </a:rPr>
              <a:t>These are used in template-based declarations of variables, parameters to functions and return values from functions (as you’ll see in this chapter and Chapter 16).</a:t>
            </a:r>
          </a:p>
          <a:p>
            <a:pPr eaLnBrk="1" hangingPunct="1">
              <a:defRPr/>
            </a:pPr>
            <a:r>
              <a:rPr lang="en-US" sz="2800" dirty="0">
                <a:solidFill>
                  <a:srgbClr val="000000"/>
                </a:solidFill>
              </a:rPr>
              <a:t>For example, </a:t>
            </a:r>
            <a:r>
              <a:rPr lang="en-US" sz="2800" dirty="0">
                <a:solidFill>
                  <a:srgbClr val="FF0000"/>
                </a:solidFill>
                <a:latin typeface="Consolas" panose="020B0609020204030204" pitchFamily="49" charset="0"/>
              </a:rPr>
              <a:t>value_type</a:t>
            </a:r>
            <a:r>
              <a:rPr lang="en-US" sz="2800" dirty="0">
                <a:solidFill>
                  <a:srgbClr val="FF0000"/>
                </a:solidFill>
              </a:rPr>
              <a:t> </a:t>
            </a:r>
            <a:r>
              <a:rPr lang="en-US" sz="2800" dirty="0">
                <a:solidFill>
                  <a:srgbClr val="000000"/>
                </a:solidFill>
              </a:rPr>
              <a:t>in each container always represents the type of elements stored in the container.</a:t>
            </a:r>
          </a:p>
          <a:p>
            <a:pPr eaLnBrk="1" hangingPunct="1">
              <a:defRPr/>
            </a:pPr>
            <a:r>
              <a:rPr lang="en-US" sz="2800" dirty="0">
                <a:solidFill>
                  <a:srgbClr val="000000"/>
                </a:solidFill>
              </a:rPr>
              <a:t>The types </a:t>
            </a:r>
            <a:r>
              <a:rPr lang="en-US" sz="2800" dirty="0">
                <a:solidFill>
                  <a:srgbClr val="FF0000"/>
                </a:solidFill>
                <a:latin typeface="Consolas" panose="020B0609020204030204" pitchFamily="49" charset="0"/>
              </a:rPr>
              <a:t>reverse_iterator</a:t>
            </a:r>
            <a:r>
              <a:rPr lang="en-US" sz="2800" dirty="0">
                <a:solidFill>
                  <a:srgbClr val="FF0000"/>
                </a:solidFill>
              </a:rPr>
              <a:t> </a:t>
            </a:r>
            <a:r>
              <a:rPr lang="en-US" sz="2800" dirty="0">
                <a:solidFill>
                  <a:srgbClr val="000000"/>
                </a:solidFill>
              </a:rPr>
              <a:t>and </a:t>
            </a:r>
            <a:r>
              <a:rPr lang="en-US" sz="2800" dirty="0">
                <a:solidFill>
                  <a:srgbClr val="FF0000"/>
                </a:solidFill>
                <a:latin typeface="Consolas" panose="020B0609020204030204" pitchFamily="49" charset="0"/>
              </a:rPr>
              <a:t>const_reverse_iterator</a:t>
            </a:r>
            <a:r>
              <a:rPr lang="en-US" sz="2800" dirty="0">
                <a:solidFill>
                  <a:srgbClr val="FF0000"/>
                </a:solidFill>
              </a:rPr>
              <a:t> </a:t>
            </a:r>
            <a:r>
              <a:rPr lang="en-US" sz="2800" dirty="0">
                <a:solidFill>
                  <a:srgbClr val="000000"/>
                </a:solidFill>
              </a:rPr>
              <a:t>are not provided by class </a:t>
            </a:r>
            <a:r>
              <a:rPr lang="en-US" sz="2800" dirty="0">
                <a:solidFill>
                  <a:srgbClr val="FF0000"/>
                </a:solidFill>
                <a:latin typeface="Consolas" panose="020B0609020204030204" pitchFamily="49" charset="0"/>
              </a:rPr>
              <a:t>forward_list</a:t>
            </a:r>
            <a:r>
              <a:rPr lang="en-US" sz="2800" dirty="0">
                <a:solidFill>
                  <a:srgbClr val="FF0000"/>
                </a:solidFill>
              </a:rPr>
              <a:t>. </a:t>
            </a:r>
          </a:p>
        </p:txBody>
      </p:sp>
      <p:sp>
        <p:nvSpPr>
          <p:cNvPr id="3686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496784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1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19063" y="0"/>
            <a:ext cx="11953875"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167034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1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96875"/>
            <a:ext cx="12192000" cy="606425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661295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15.2  </a:t>
            </a:r>
            <a:r>
              <a:rPr lang="en-US" dirty="0">
                <a:solidFill>
                  <a:srgbClr val="3380E6"/>
                </a:solidFill>
                <a:latin typeface="Arial"/>
              </a:rPr>
              <a:t>Introduction to Containers (cont.)</a:t>
            </a:r>
            <a:endParaRPr lang="en-US" dirty="0">
              <a:solidFill>
                <a:srgbClr val="33B38C"/>
              </a:solidFill>
              <a:latin typeface="Arial" panose="020B0604020202020204" pitchFamily="34" charset="0"/>
            </a:endParaRPr>
          </a:p>
        </p:txBody>
      </p:sp>
      <p:sp>
        <p:nvSpPr>
          <p:cNvPr id="38915" name="Text Placeholder 2"/>
          <p:cNvSpPr>
            <a:spLocks noGrp="1"/>
          </p:cNvSpPr>
          <p:nvPr>
            <p:ph type="body" idx="1"/>
          </p:nvPr>
        </p:nvSpPr>
        <p:spPr>
          <a:xfrm>
            <a:off x="609599" y="1237597"/>
            <a:ext cx="10919883" cy="4525963"/>
          </a:xfrm>
        </p:spPr>
        <p:txBody>
          <a:bodyPr/>
          <a:lstStyle/>
          <a:p>
            <a:pPr marL="109537" indent="0">
              <a:lnSpc>
                <a:spcPct val="80000"/>
              </a:lnSpc>
              <a:buNone/>
              <a:defRPr/>
            </a:pPr>
            <a:r>
              <a:rPr lang="en-US" sz="2800" b="1" i="1" dirty="0">
                <a:solidFill>
                  <a:srgbClr val="000000"/>
                </a:solidFill>
              </a:rPr>
              <a:t>Requirements for Container Elements</a:t>
            </a:r>
          </a:p>
          <a:p>
            <a:pPr eaLnBrk="1" hangingPunct="1">
              <a:lnSpc>
                <a:spcPct val="80000"/>
              </a:lnSpc>
              <a:defRPr/>
            </a:pPr>
            <a:r>
              <a:rPr lang="en-US" sz="2800" dirty="0">
                <a:solidFill>
                  <a:srgbClr val="000000"/>
                </a:solidFill>
              </a:rPr>
              <a:t>Before using a Standard Library container, it’s important to ensure that the type of objects being stored in the container supports a </a:t>
            </a:r>
            <a:r>
              <a:rPr lang="en-US" sz="2800" i="1" dirty="0">
                <a:solidFill>
                  <a:srgbClr val="000000"/>
                </a:solidFill>
              </a:rPr>
              <a:t>minimum</a:t>
            </a:r>
            <a:r>
              <a:rPr lang="en-US" sz="2800" dirty="0">
                <a:solidFill>
                  <a:srgbClr val="000000"/>
                </a:solidFill>
              </a:rPr>
              <a:t> set of functionality.</a:t>
            </a:r>
          </a:p>
          <a:p>
            <a:pPr eaLnBrk="1" hangingPunct="1">
              <a:lnSpc>
                <a:spcPct val="80000"/>
              </a:lnSpc>
              <a:defRPr/>
            </a:pPr>
            <a:r>
              <a:rPr lang="en-US" sz="2800" dirty="0">
                <a:solidFill>
                  <a:srgbClr val="000000"/>
                </a:solidFill>
              </a:rPr>
              <a:t>When an object is inserted into a container, a </a:t>
            </a:r>
            <a:r>
              <a:rPr lang="en-US" sz="2800" i="1" dirty="0">
                <a:solidFill>
                  <a:srgbClr val="000000"/>
                </a:solidFill>
              </a:rPr>
              <a:t>copy</a:t>
            </a:r>
            <a:r>
              <a:rPr lang="en-US" sz="2800" dirty="0">
                <a:solidFill>
                  <a:srgbClr val="000000"/>
                </a:solidFill>
              </a:rPr>
              <a:t> of the object is made.</a:t>
            </a:r>
          </a:p>
          <a:p>
            <a:pPr eaLnBrk="1" hangingPunct="1">
              <a:lnSpc>
                <a:spcPct val="80000"/>
              </a:lnSpc>
              <a:defRPr/>
            </a:pPr>
            <a:r>
              <a:rPr lang="en-US" sz="2800" dirty="0">
                <a:solidFill>
                  <a:srgbClr val="000000"/>
                </a:solidFill>
              </a:rPr>
              <a:t>For this reason, the object type should provide a </a:t>
            </a:r>
            <a:r>
              <a:rPr lang="en-US" sz="2800" i="1" dirty="0">
                <a:solidFill>
                  <a:srgbClr val="000000"/>
                </a:solidFill>
              </a:rPr>
              <a:t>copy constructor </a:t>
            </a:r>
            <a:r>
              <a:rPr lang="en-US" sz="2800" dirty="0">
                <a:solidFill>
                  <a:srgbClr val="000000"/>
                </a:solidFill>
              </a:rPr>
              <a:t>and </a:t>
            </a:r>
            <a:r>
              <a:rPr lang="en-US" sz="2800" i="1" dirty="0">
                <a:solidFill>
                  <a:srgbClr val="000000"/>
                </a:solidFill>
              </a:rPr>
              <a:t>copy assignment operator</a:t>
            </a:r>
            <a:r>
              <a:rPr lang="en-US" sz="2800" dirty="0">
                <a:solidFill>
                  <a:srgbClr val="000000"/>
                </a:solidFill>
              </a:rPr>
              <a:t> (custom or default versions, depending on whether the class uses dynamic memory). </a:t>
            </a:r>
          </a:p>
          <a:p>
            <a:pPr eaLnBrk="1" hangingPunct="1">
              <a:lnSpc>
                <a:spcPct val="80000"/>
              </a:lnSpc>
              <a:defRPr/>
            </a:pPr>
            <a:r>
              <a:rPr lang="en-US" sz="2800" dirty="0">
                <a:solidFill>
                  <a:srgbClr val="000000"/>
                </a:solidFill>
              </a:rPr>
              <a:t>[</a:t>
            </a:r>
            <a:r>
              <a:rPr lang="en-US" sz="2800" i="1" dirty="0">
                <a:solidFill>
                  <a:srgbClr val="000000"/>
                </a:solidFill>
              </a:rPr>
              <a:t>Note: This is required only if default memberwise copy and default memberwise assignment do not perform proper copy and assignment operations for the element type.] </a:t>
            </a:r>
          </a:p>
        </p:txBody>
      </p:sp>
      <p:sp>
        <p:nvSpPr>
          <p:cNvPr id="4301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405470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0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336675" y="0"/>
            <a:ext cx="9517063"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927008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15.2  </a:t>
            </a:r>
            <a:r>
              <a:rPr lang="en-US" dirty="0">
                <a:solidFill>
                  <a:srgbClr val="3380E6"/>
                </a:solidFill>
                <a:latin typeface="Arial"/>
              </a:rPr>
              <a:t>Introduction to Containers (cont.)</a:t>
            </a:r>
            <a:endParaRPr lang="en-US" dirty="0">
              <a:solidFill>
                <a:srgbClr val="33B38C"/>
              </a:solidFill>
              <a:latin typeface="Arial" panose="020B0604020202020204" pitchFamily="34" charset="0"/>
            </a:endParaRPr>
          </a:p>
        </p:txBody>
      </p:sp>
      <p:sp>
        <p:nvSpPr>
          <p:cNvPr id="40963" name="Text Placeholder 2"/>
          <p:cNvSpPr>
            <a:spLocks noGrp="1"/>
          </p:cNvSpPr>
          <p:nvPr>
            <p:ph type="body" idx="1"/>
          </p:nvPr>
        </p:nvSpPr>
        <p:spPr>
          <a:xfrm>
            <a:off x="609599" y="1332193"/>
            <a:ext cx="10919883" cy="4525963"/>
          </a:xfrm>
        </p:spPr>
        <p:txBody>
          <a:bodyPr/>
          <a:lstStyle/>
          <a:p>
            <a:pPr eaLnBrk="1" hangingPunct="1">
              <a:lnSpc>
                <a:spcPct val="80000"/>
              </a:lnSpc>
            </a:pPr>
            <a:r>
              <a:rPr lang="en-US" altLang="en-US" sz="3600" dirty="0">
                <a:solidFill>
                  <a:srgbClr val="000000"/>
                </a:solidFill>
              </a:rPr>
              <a:t>Also, the </a:t>
            </a:r>
            <a:r>
              <a:rPr lang="en-US" altLang="en-US" sz="3600" i="1" dirty="0">
                <a:solidFill>
                  <a:srgbClr val="000000"/>
                </a:solidFill>
              </a:rPr>
              <a:t>ordered associative containers </a:t>
            </a:r>
            <a:r>
              <a:rPr lang="en-US" altLang="en-US" sz="3600" dirty="0">
                <a:solidFill>
                  <a:srgbClr val="000000"/>
                </a:solidFill>
              </a:rPr>
              <a:t>and many algorithms require elements to be </a:t>
            </a:r>
            <a:r>
              <a:rPr lang="en-US" altLang="en-US" sz="3600" i="1" dirty="0">
                <a:solidFill>
                  <a:srgbClr val="000000"/>
                </a:solidFill>
              </a:rPr>
              <a:t>compared</a:t>
            </a:r>
            <a:r>
              <a:rPr lang="en-US" altLang="en-US" sz="3600" dirty="0">
                <a:solidFill>
                  <a:srgbClr val="000000"/>
                </a:solidFill>
              </a:rPr>
              <a:t>—for this reason, the object type should provide </a:t>
            </a:r>
            <a:r>
              <a:rPr lang="en-US" altLang="en-US" sz="3600" i="1" dirty="0">
                <a:solidFill>
                  <a:srgbClr val="000000"/>
                </a:solidFill>
              </a:rPr>
              <a:t>less than (</a:t>
            </a:r>
            <a:r>
              <a:rPr lang="en-US" altLang="en-US" sz="3600" i="1" dirty="0">
                <a:solidFill>
                  <a:srgbClr val="000000"/>
                </a:solidFill>
                <a:latin typeface="Consolas" panose="020B0609020204030204" pitchFamily="49" charset="0"/>
              </a:rPr>
              <a:t>&lt;</a:t>
            </a:r>
            <a:r>
              <a:rPr lang="en-US" altLang="en-US" sz="3600" i="1" dirty="0">
                <a:solidFill>
                  <a:srgbClr val="000000"/>
                </a:solidFill>
              </a:rPr>
              <a:t>) </a:t>
            </a:r>
            <a:r>
              <a:rPr lang="en-US" altLang="en-US" sz="3600" dirty="0">
                <a:solidFill>
                  <a:srgbClr val="000000"/>
                </a:solidFill>
              </a:rPr>
              <a:t>and </a:t>
            </a:r>
            <a:r>
              <a:rPr lang="en-US" altLang="en-US" sz="3600" i="1" dirty="0">
                <a:solidFill>
                  <a:srgbClr val="000000"/>
                </a:solidFill>
              </a:rPr>
              <a:t>equality (</a:t>
            </a:r>
            <a:r>
              <a:rPr lang="en-US" altLang="en-US" sz="3600" i="1" dirty="0">
                <a:solidFill>
                  <a:srgbClr val="000000"/>
                </a:solidFill>
                <a:latin typeface="Consolas" panose="020B0609020204030204" pitchFamily="49" charset="0"/>
              </a:rPr>
              <a:t>==</a:t>
            </a:r>
            <a:r>
              <a:rPr lang="en-US" altLang="en-US" sz="3600" i="1" dirty="0">
                <a:solidFill>
                  <a:srgbClr val="000000"/>
                </a:solidFill>
              </a:rPr>
              <a:t>) operators</a:t>
            </a:r>
            <a:r>
              <a:rPr lang="en-US" altLang="en-US" sz="3600" dirty="0">
                <a:solidFill>
                  <a:srgbClr val="000000"/>
                </a:solidFill>
              </a:rPr>
              <a:t>.</a:t>
            </a:r>
          </a:p>
          <a:p>
            <a:pPr eaLnBrk="1" hangingPunct="1">
              <a:lnSpc>
                <a:spcPct val="80000"/>
              </a:lnSpc>
            </a:pPr>
            <a:r>
              <a:rPr lang="en-US" altLang="en-US" sz="3600" dirty="0">
                <a:solidFill>
                  <a:srgbClr val="000000"/>
                </a:solidFill>
              </a:rPr>
              <a:t>As of C++11, objects can also be </a:t>
            </a:r>
            <a:r>
              <a:rPr lang="en-US" altLang="en-US" sz="3600" i="1" dirty="0">
                <a:solidFill>
                  <a:srgbClr val="000000"/>
                </a:solidFill>
              </a:rPr>
              <a:t>moved</a:t>
            </a:r>
            <a:r>
              <a:rPr lang="en-US" altLang="en-US" sz="3600" dirty="0">
                <a:solidFill>
                  <a:srgbClr val="000000"/>
                </a:solidFill>
              </a:rPr>
              <a:t> into container elements, in which case the object type needs a </a:t>
            </a:r>
            <a:r>
              <a:rPr lang="en-US" altLang="en-US" sz="3600" i="1" dirty="0">
                <a:solidFill>
                  <a:srgbClr val="000000"/>
                </a:solidFill>
              </a:rPr>
              <a:t>move constructor </a:t>
            </a:r>
            <a:r>
              <a:rPr lang="en-US" altLang="en-US" sz="3600" dirty="0">
                <a:solidFill>
                  <a:srgbClr val="000000"/>
                </a:solidFill>
              </a:rPr>
              <a:t>and </a:t>
            </a:r>
            <a:r>
              <a:rPr lang="en-US" altLang="en-US" sz="3600" i="1" dirty="0">
                <a:solidFill>
                  <a:srgbClr val="000000"/>
                </a:solidFill>
              </a:rPr>
              <a:t>move assignment operator</a:t>
            </a:r>
            <a:r>
              <a:rPr lang="en-US" altLang="en-US" sz="3600" dirty="0">
                <a:solidFill>
                  <a:srgbClr val="000000"/>
                </a:solidFill>
              </a:rPr>
              <a:t>—Chapter 24 discusses </a:t>
            </a:r>
            <a:r>
              <a:rPr lang="en-US" altLang="en-US" sz="3600" i="1" dirty="0">
                <a:solidFill>
                  <a:srgbClr val="000000"/>
                </a:solidFill>
              </a:rPr>
              <a:t>move semantics</a:t>
            </a:r>
            <a:r>
              <a:rPr lang="en-US" altLang="en-US" sz="3600" dirty="0">
                <a:solidFill>
                  <a:srgbClr val="000000"/>
                </a:solidFill>
              </a:rPr>
              <a:t>.</a:t>
            </a:r>
          </a:p>
        </p:txBody>
      </p:sp>
      <p:sp>
        <p:nvSpPr>
          <p:cNvPr id="4301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726964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15.3  </a:t>
            </a:r>
            <a:r>
              <a:rPr lang="en-US" dirty="0">
                <a:solidFill>
                  <a:srgbClr val="3380E6"/>
                </a:solidFill>
                <a:latin typeface="Arial"/>
              </a:rPr>
              <a:t>Introduction to Iterators</a:t>
            </a:r>
            <a:endParaRPr lang="en-US" dirty="0">
              <a:solidFill>
                <a:srgbClr val="33B38C"/>
              </a:solidFill>
              <a:latin typeface="Arial" panose="020B0604020202020204" pitchFamily="34" charset="0"/>
            </a:endParaRPr>
          </a:p>
        </p:txBody>
      </p:sp>
      <p:sp>
        <p:nvSpPr>
          <p:cNvPr id="41987" name="Text Placeholder 2"/>
          <p:cNvSpPr>
            <a:spLocks noGrp="1"/>
          </p:cNvSpPr>
          <p:nvPr>
            <p:ph type="body" idx="1"/>
          </p:nvPr>
        </p:nvSpPr>
        <p:spPr/>
        <p:txBody>
          <a:bodyPr/>
          <a:lstStyle/>
          <a:p>
            <a:pPr eaLnBrk="1" hangingPunct="1">
              <a:lnSpc>
                <a:spcPct val="80000"/>
              </a:lnSpc>
            </a:pPr>
            <a:r>
              <a:rPr lang="en-US" altLang="en-US" sz="2800" i="1" dirty="0">
                <a:solidFill>
                  <a:srgbClr val="000000"/>
                </a:solidFill>
              </a:rPr>
              <a:t>Iterators</a:t>
            </a:r>
            <a:r>
              <a:rPr lang="en-US" altLang="en-US" sz="2800" dirty="0">
                <a:solidFill>
                  <a:srgbClr val="000000"/>
                </a:solidFill>
              </a:rPr>
              <a:t> have many similarities to pointers and are used to point to </a:t>
            </a:r>
            <a:r>
              <a:rPr lang="en-US" altLang="en-US" sz="2800" i="1" dirty="0">
                <a:solidFill>
                  <a:srgbClr val="000000"/>
                </a:solidFill>
              </a:rPr>
              <a:t>first-class container</a:t>
            </a:r>
            <a:r>
              <a:rPr lang="en-US" altLang="en-US" sz="2800" dirty="0">
                <a:solidFill>
                  <a:srgbClr val="000000"/>
                </a:solidFill>
              </a:rPr>
              <a:t> elements and for other purposes.</a:t>
            </a:r>
          </a:p>
          <a:p>
            <a:pPr eaLnBrk="1" hangingPunct="1">
              <a:lnSpc>
                <a:spcPct val="80000"/>
              </a:lnSpc>
            </a:pPr>
            <a:r>
              <a:rPr lang="en-US" altLang="en-US" sz="2800" dirty="0">
                <a:solidFill>
                  <a:srgbClr val="000000"/>
                </a:solidFill>
              </a:rPr>
              <a:t>Iterators hold </a:t>
            </a:r>
            <a:r>
              <a:rPr lang="en-US" altLang="en-US" sz="2800" i="1" dirty="0">
                <a:solidFill>
                  <a:srgbClr val="000000"/>
                </a:solidFill>
              </a:rPr>
              <a:t>state</a:t>
            </a:r>
            <a:r>
              <a:rPr lang="en-US" altLang="en-US" sz="2800" dirty="0">
                <a:solidFill>
                  <a:srgbClr val="000000"/>
                </a:solidFill>
              </a:rPr>
              <a:t> information sensitive to the particular containers on which they operate; thus, iterators are implemented for each type of container.</a:t>
            </a:r>
          </a:p>
          <a:p>
            <a:pPr eaLnBrk="1" hangingPunct="1">
              <a:lnSpc>
                <a:spcPct val="80000"/>
              </a:lnSpc>
            </a:pPr>
            <a:r>
              <a:rPr lang="en-US" altLang="en-US" sz="2800" dirty="0">
                <a:solidFill>
                  <a:srgbClr val="000000"/>
                </a:solidFill>
              </a:rPr>
              <a:t>Certain iterator operations are uniform across containers.</a:t>
            </a:r>
          </a:p>
          <a:p>
            <a:pPr eaLnBrk="1" hangingPunct="1">
              <a:lnSpc>
                <a:spcPct val="80000"/>
              </a:lnSpc>
            </a:pPr>
            <a:r>
              <a:rPr lang="en-US" altLang="en-US" sz="2800" dirty="0">
                <a:solidFill>
                  <a:srgbClr val="000000"/>
                </a:solidFill>
              </a:rPr>
              <a:t>For example, the </a:t>
            </a:r>
            <a:r>
              <a:rPr lang="en-US" altLang="en-US" sz="2800" i="1" dirty="0">
                <a:solidFill>
                  <a:srgbClr val="000000"/>
                </a:solidFill>
              </a:rPr>
              <a:t>dereferencing operator </a:t>
            </a:r>
            <a:r>
              <a:rPr lang="en-US" altLang="en-US" sz="2800" dirty="0">
                <a:solidFill>
                  <a:srgbClr val="000000"/>
                </a:solidFill>
              </a:rPr>
              <a:t>(</a:t>
            </a:r>
            <a:r>
              <a:rPr lang="en-US" altLang="en-US" sz="2800" dirty="0">
                <a:solidFill>
                  <a:srgbClr val="000000"/>
                </a:solidFill>
                <a:latin typeface="Consolas" panose="020B0609020204030204" pitchFamily="49" charset="0"/>
              </a:rPr>
              <a:t>*</a:t>
            </a:r>
            <a:r>
              <a:rPr lang="en-US" altLang="en-US" sz="2800" dirty="0">
                <a:solidFill>
                  <a:srgbClr val="000000"/>
                </a:solidFill>
              </a:rPr>
              <a:t>) dereferences an iterator so that you can use the element to which it points.</a:t>
            </a:r>
          </a:p>
          <a:p>
            <a:pPr eaLnBrk="1" hangingPunct="1">
              <a:lnSpc>
                <a:spcPct val="80000"/>
              </a:lnSpc>
            </a:pPr>
            <a:r>
              <a:rPr lang="en-US" altLang="en-US" sz="2800" dirty="0">
                <a:solidFill>
                  <a:srgbClr val="000000"/>
                </a:solidFill>
              </a:rPr>
              <a:t>The </a:t>
            </a:r>
            <a:r>
              <a:rPr lang="en-US" altLang="en-US" sz="2800" i="1" dirty="0">
                <a:solidFill>
                  <a:srgbClr val="000000"/>
                </a:solidFill>
                <a:latin typeface="Consolas" panose="020B0609020204030204" pitchFamily="49" charset="0"/>
              </a:rPr>
              <a:t>++</a:t>
            </a:r>
            <a:r>
              <a:rPr lang="en-US" altLang="en-US" sz="2800" i="1" dirty="0">
                <a:solidFill>
                  <a:srgbClr val="000000"/>
                </a:solidFill>
              </a:rPr>
              <a:t> operation on an iterator </a:t>
            </a:r>
            <a:r>
              <a:rPr lang="en-US" altLang="en-US" sz="2800" dirty="0">
                <a:solidFill>
                  <a:srgbClr val="000000"/>
                </a:solidFill>
              </a:rPr>
              <a:t>moves it to the container’s </a:t>
            </a:r>
            <a:r>
              <a:rPr lang="en-US" altLang="en-US" sz="2800" i="1" dirty="0">
                <a:solidFill>
                  <a:srgbClr val="000000"/>
                </a:solidFill>
              </a:rPr>
              <a:t>next element </a:t>
            </a:r>
            <a:r>
              <a:rPr lang="en-US" altLang="en-US" sz="2800" dirty="0">
                <a:solidFill>
                  <a:srgbClr val="000000"/>
                </a:solidFill>
              </a:rPr>
              <a:t>(much as incrementing a pointer into a built-in array aims the pointer at the next array element.</a:t>
            </a:r>
          </a:p>
        </p:txBody>
      </p:sp>
      <p:sp>
        <p:nvSpPr>
          <p:cNvPr id="4506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947928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15.3  </a:t>
            </a:r>
            <a:r>
              <a:rPr lang="en-US" dirty="0">
                <a:solidFill>
                  <a:srgbClr val="3380E6"/>
                </a:solidFill>
                <a:latin typeface="Arial"/>
              </a:rPr>
              <a:t>Introduction to Iterators (cont.)</a:t>
            </a:r>
            <a:endParaRPr lang="en-US" dirty="0">
              <a:solidFill>
                <a:srgbClr val="33B38C"/>
              </a:solidFill>
              <a:latin typeface="Arial" panose="020B0604020202020204" pitchFamily="34" charset="0"/>
            </a:endParaRPr>
          </a:p>
        </p:txBody>
      </p:sp>
      <p:sp>
        <p:nvSpPr>
          <p:cNvPr id="43011" name="Text Placeholder 2"/>
          <p:cNvSpPr>
            <a:spLocks noGrp="1"/>
          </p:cNvSpPr>
          <p:nvPr>
            <p:ph type="body" idx="1"/>
          </p:nvPr>
        </p:nvSpPr>
        <p:spPr/>
        <p:txBody>
          <a:bodyPr/>
          <a:lstStyle/>
          <a:p>
            <a:pPr eaLnBrk="1" hangingPunct="1"/>
            <a:r>
              <a:rPr lang="en-US" altLang="en-US" sz="3200" i="1" dirty="0">
                <a:solidFill>
                  <a:srgbClr val="000000"/>
                </a:solidFill>
              </a:rPr>
              <a:t>First-class containers </a:t>
            </a:r>
            <a:r>
              <a:rPr lang="en-US" altLang="en-US" sz="3200" dirty="0">
                <a:solidFill>
                  <a:srgbClr val="000000"/>
                </a:solidFill>
              </a:rPr>
              <a:t>provide member functions </a:t>
            </a:r>
            <a:r>
              <a:rPr lang="en-US" altLang="en-US" sz="3200" dirty="0">
                <a:solidFill>
                  <a:srgbClr val="000000"/>
                </a:solidFill>
                <a:latin typeface="Consolas" panose="020B0609020204030204" pitchFamily="49" charset="0"/>
              </a:rPr>
              <a:t>begin</a:t>
            </a:r>
            <a:r>
              <a:rPr lang="en-US" altLang="en-US" sz="3200" dirty="0">
                <a:solidFill>
                  <a:srgbClr val="000000"/>
                </a:solidFill>
              </a:rPr>
              <a:t> and </a:t>
            </a:r>
            <a:r>
              <a:rPr lang="en-US" altLang="en-US" sz="3200" dirty="0">
                <a:solidFill>
                  <a:srgbClr val="000000"/>
                </a:solidFill>
                <a:latin typeface="Consolas" panose="020B0609020204030204" pitchFamily="49" charset="0"/>
              </a:rPr>
              <a:t>end</a:t>
            </a:r>
            <a:r>
              <a:rPr lang="en-US" altLang="en-US" sz="3200" dirty="0">
                <a:solidFill>
                  <a:srgbClr val="000000"/>
                </a:solidFill>
              </a:rPr>
              <a:t>.</a:t>
            </a:r>
          </a:p>
          <a:p>
            <a:pPr eaLnBrk="1" hangingPunct="1"/>
            <a:r>
              <a:rPr lang="en-US" altLang="en-US" sz="3200" dirty="0">
                <a:solidFill>
                  <a:srgbClr val="000000"/>
                </a:solidFill>
              </a:rPr>
              <a:t>Function </a:t>
            </a:r>
            <a:r>
              <a:rPr lang="en-US" altLang="en-US" sz="3200" dirty="0">
                <a:solidFill>
                  <a:srgbClr val="0000FF"/>
                </a:solidFill>
              </a:rPr>
              <a:t>begin</a:t>
            </a:r>
            <a:r>
              <a:rPr lang="en-US" altLang="en-US" sz="3200" dirty="0">
                <a:solidFill>
                  <a:srgbClr val="000000"/>
                </a:solidFill>
              </a:rPr>
              <a:t> returns an iterator pointing to the </a:t>
            </a:r>
            <a:r>
              <a:rPr lang="en-US" altLang="en-US" sz="3200" i="1" dirty="0">
                <a:solidFill>
                  <a:srgbClr val="000000"/>
                </a:solidFill>
              </a:rPr>
              <a:t>first</a:t>
            </a:r>
            <a:r>
              <a:rPr lang="en-US" altLang="en-US" sz="3200" dirty="0">
                <a:solidFill>
                  <a:srgbClr val="000000"/>
                </a:solidFill>
              </a:rPr>
              <a:t> element of the container.</a:t>
            </a:r>
          </a:p>
          <a:p>
            <a:pPr eaLnBrk="1" hangingPunct="1"/>
            <a:r>
              <a:rPr lang="en-US" altLang="en-US" sz="3200" dirty="0">
                <a:solidFill>
                  <a:srgbClr val="000000"/>
                </a:solidFill>
              </a:rPr>
              <a:t>Function </a:t>
            </a:r>
            <a:r>
              <a:rPr lang="en-US" altLang="en-US" sz="3200" dirty="0">
                <a:solidFill>
                  <a:srgbClr val="0000FF"/>
                </a:solidFill>
              </a:rPr>
              <a:t>end</a:t>
            </a:r>
            <a:r>
              <a:rPr lang="en-US" altLang="en-US" sz="3200" dirty="0">
                <a:solidFill>
                  <a:srgbClr val="000000"/>
                </a:solidFill>
              </a:rPr>
              <a:t> returns an iterator pointing to the </a:t>
            </a:r>
            <a:r>
              <a:rPr lang="en-US" altLang="en-US" sz="3200" i="1" dirty="0">
                <a:solidFill>
                  <a:srgbClr val="000000"/>
                </a:solidFill>
              </a:rPr>
              <a:t>first element past the end of the container </a:t>
            </a:r>
            <a:r>
              <a:rPr lang="en-US" altLang="en-US" sz="3200" dirty="0">
                <a:solidFill>
                  <a:srgbClr val="000000"/>
                </a:solidFill>
              </a:rPr>
              <a:t>(one past the end)—a non-existent element that’s frequently used to determine when the end of a container is reached. </a:t>
            </a:r>
          </a:p>
        </p:txBody>
      </p:sp>
      <p:sp>
        <p:nvSpPr>
          <p:cNvPr id="4608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180077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15.3  </a:t>
            </a:r>
            <a:r>
              <a:rPr lang="en-US" dirty="0">
                <a:solidFill>
                  <a:srgbClr val="3380E6"/>
                </a:solidFill>
                <a:latin typeface="Arial"/>
              </a:rPr>
              <a:t>Introduction to Iterators (cont.)</a:t>
            </a:r>
            <a:endParaRPr lang="en-US" dirty="0">
              <a:solidFill>
                <a:srgbClr val="33B38C"/>
              </a:solidFill>
              <a:latin typeface="Arial" panose="020B0604020202020204" pitchFamily="34" charset="0"/>
            </a:endParaRPr>
          </a:p>
        </p:txBody>
      </p:sp>
      <p:sp>
        <p:nvSpPr>
          <p:cNvPr id="44035" name="Text Placeholder 2"/>
          <p:cNvSpPr>
            <a:spLocks noGrp="1"/>
          </p:cNvSpPr>
          <p:nvPr>
            <p:ph type="body" idx="1"/>
          </p:nvPr>
        </p:nvSpPr>
        <p:spPr/>
        <p:txBody>
          <a:bodyPr/>
          <a:lstStyle/>
          <a:p>
            <a:pPr eaLnBrk="1" hangingPunct="1">
              <a:lnSpc>
                <a:spcPct val="90000"/>
              </a:lnSpc>
            </a:pPr>
            <a:r>
              <a:rPr lang="en-US" altLang="en-US" sz="2800" dirty="0">
                <a:solidFill>
                  <a:srgbClr val="000000"/>
                </a:solidFill>
              </a:rPr>
              <a:t>If iterator </a:t>
            </a:r>
            <a:r>
              <a:rPr lang="en-US" altLang="en-US" sz="2800" dirty="0" err="1">
                <a:solidFill>
                  <a:srgbClr val="000000"/>
                </a:solidFill>
                <a:latin typeface="Consolas" panose="020B0609020204030204" pitchFamily="49" charset="0"/>
              </a:rPr>
              <a:t>i</a:t>
            </a:r>
            <a:r>
              <a:rPr lang="en-US" altLang="en-US" sz="2800" dirty="0">
                <a:solidFill>
                  <a:srgbClr val="000000"/>
                </a:solidFill>
              </a:rPr>
              <a:t> points to a particular element, then </a:t>
            </a:r>
            <a:r>
              <a:rPr lang="en-US" altLang="en-US" sz="2800" dirty="0">
                <a:solidFill>
                  <a:srgbClr val="000000"/>
                </a:solidFill>
                <a:latin typeface="Consolas" panose="020B0609020204030204" pitchFamily="49" charset="0"/>
              </a:rPr>
              <a:t>++</a:t>
            </a:r>
            <a:r>
              <a:rPr lang="en-US" altLang="en-US" sz="2800" dirty="0" err="1">
                <a:solidFill>
                  <a:srgbClr val="000000"/>
                </a:solidFill>
                <a:latin typeface="Consolas" panose="020B0609020204030204" pitchFamily="49" charset="0"/>
              </a:rPr>
              <a:t>i</a:t>
            </a:r>
            <a:r>
              <a:rPr lang="en-US" altLang="en-US" sz="2800" dirty="0">
                <a:solidFill>
                  <a:srgbClr val="000000"/>
                </a:solidFill>
              </a:rPr>
              <a:t> points to the “next” element and </a:t>
            </a:r>
            <a:r>
              <a:rPr lang="en-US" altLang="en-US" sz="2800" dirty="0">
                <a:solidFill>
                  <a:srgbClr val="000000"/>
                </a:solidFill>
                <a:latin typeface="Consolas" panose="020B0609020204030204" pitchFamily="49" charset="0"/>
              </a:rPr>
              <a:t>*</a:t>
            </a:r>
            <a:r>
              <a:rPr lang="en-US" altLang="en-US" sz="2800" dirty="0" err="1">
                <a:solidFill>
                  <a:srgbClr val="000000"/>
                </a:solidFill>
                <a:latin typeface="Consolas" panose="020B0609020204030204" pitchFamily="49" charset="0"/>
              </a:rPr>
              <a:t>i</a:t>
            </a:r>
            <a:r>
              <a:rPr lang="en-US" altLang="en-US" sz="2800" dirty="0">
                <a:solidFill>
                  <a:srgbClr val="000000"/>
                </a:solidFill>
              </a:rPr>
              <a:t> refers to the element pointed to by </a:t>
            </a:r>
            <a:r>
              <a:rPr lang="en-US" altLang="en-US" sz="2800" dirty="0" err="1">
                <a:solidFill>
                  <a:srgbClr val="000000"/>
                </a:solidFill>
                <a:latin typeface="Consolas" panose="020B0609020204030204" pitchFamily="49" charset="0"/>
              </a:rPr>
              <a:t>i</a:t>
            </a:r>
            <a:r>
              <a:rPr lang="en-US" altLang="en-US" sz="2800" dirty="0">
                <a:solidFill>
                  <a:srgbClr val="000000"/>
                </a:solidFill>
              </a:rPr>
              <a:t>.</a:t>
            </a:r>
          </a:p>
          <a:p>
            <a:pPr eaLnBrk="1" hangingPunct="1">
              <a:lnSpc>
                <a:spcPct val="90000"/>
              </a:lnSpc>
            </a:pPr>
            <a:r>
              <a:rPr lang="en-US" altLang="en-US" sz="2800" dirty="0">
                <a:solidFill>
                  <a:srgbClr val="000000"/>
                </a:solidFill>
              </a:rPr>
              <a:t>The iterator resulting from </a:t>
            </a:r>
            <a:r>
              <a:rPr lang="en-US" altLang="en-US" sz="2800" dirty="0">
                <a:solidFill>
                  <a:srgbClr val="000000"/>
                </a:solidFill>
                <a:latin typeface="Consolas" panose="020B0609020204030204" pitchFamily="49" charset="0"/>
              </a:rPr>
              <a:t>end</a:t>
            </a:r>
            <a:r>
              <a:rPr lang="en-US" altLang="en-US" sz="2800" dirty="0">
                <a:solidFill>
                  <a:srgbClr val="000000"/>
                </a:solidFill>
              </a:rPr>
              <a:t> is typically used in an equality or inequality comparison to determine whether the “moving iterator” (</a:t>
            </a:r>
            <a:r>
              <a:rPr lang="en-US" altLang="en-US" sz="2800" dirty="0" err="1">
                <a:solidFill>
                  <a:srgbClr val="000000"/>
                </a:solidFill>
                <a:latin typeface="Consolas" panose="020B0609020204030204" pitchFamily="49" charset="0"/>
              </a:rPr>
              <a:t>i</a:t>
            </a:r>
            <a:r>
              <a:rPr lang="en-US" altLang="en-US" sz="2800" dirty="0">
                <a:solidFill>
                  <a:srgbClr val="000000"/>
                </a:solidFill>
              </a:rPr>
              <a:t> in this case) has reached the end of the container.</a:t>
            </a:r>
          </a:p>
          <a:p>
            <a:pPr eaLnBrk="1" hangingPunct="1">
              <a:lnSpc>
                <a:spcPct val="90000"/>
              </a:lnSpc>
            </a:pPr>
            <a:r>
              <a:rPr lang="en-US" altLang="en-US" sz="2800" dirty="0">
                <a:solidFill>
                  <a:srgbClr val="000000"/>
                </a:solidFill>
              </a:rPr>
              <a:t>An object of a container’s </a:t>
            </a:r>
            <a:r>
              <a:rPr lang="en-US" altLang="en-US" sz="2800" dirty="0">
                <a:solidFill>
                  <a:srgbClr val="000000"/>
                </a:solidFill>
                <a:latin typeface="Consolas" panose="020B0609020204030204" pitchFamily="49" charset="0"/>
              </a:rPr>
              <a:t>iterator</a:t>
            </a:r>
            <a:r>
              <a:rPr lang="en-US" altLang="en-US" sz="2800" dirty="0">
                <a:solidFill>
                  <a:srgbClr val="000000"/>
                </a:solidFill>
              </a:rPr>
              <a:t> type refers to a container element that </a:t>
            </a:r>
            <a:r>
              <a:rPr lang="en-US" altLang="en-US" sz="2800" i="1" dirty="0">
                <a:solidFill>
                  <a:srgbClr val="000000"/>
                </a:solidFill>
              </a:rPr>
              <a:t>can</a:t>
            </a:r>
            <a:r>
              <a:rPr lang="en-US" altLang="en-US" sz="2800" dirty="0">
                <a:solidFill>
                  <a:srgbClr val="000000"/>
                </a:solidFill>
              </a:rPr>
              <a:t> be modified.</a:t>
            </a:r>
          </a:p>
          <a:p>
            <a:pPr eaLnBrk="1" hangingPunct="1">
              <a:lnSpc>
                <a:spcPct val="90000"/>
              </a:lnSpc>
            </a:pPr>
            <a:r>
              <a:rPr lang="en-US" altLang="en-US" sz="2800" dirty="0">
                <a:solidFill>
                  <a:srgbClr val="000000"/>
                </a:solidFill>
              </a:rPr>
              <a:t>An object of a container’s </a:t>
            </a:r>
            <a:r>
              <a:rPr lang="en-US" altLang="en-US" sz="2800" dirty="0" err="1">
                <a:solidFill>
                  <a:srgbClr val="000000"/>
                </a:solidFill>
                <a:latin typeface="Consolas" panose="020B0609020204030204" pitchFamily="49" charset="0"/>
              </a:rPr>
              <a:t>const_iterator</a:t>
            </a:r>
            <a:r>
              <a:rPr lang="en-US" altLang="en-US" sz="2800" dirty="0">
                <a:solidFill>
                  <a:srgbClr val="000000"/>
                </a:solidFill>
              </a:rPr>
              <a:t> type refers to a container element that </a:t>
            </a:r>
            <a:r>
              <a:rPr lang="en-US" altLang="en-US" sz="2800" i="1" dirty="0">
                <a:solidFill>
                  <a:srgbClr val="000000"/>
                </a:solidFill>
              </a:rPr>
              <a:t>cannot</a:t>
            </a:r>
            <a:r>
              <a:rPr lang="en-US" altLang="en-US" sz="2800" dirty="0">
                <a:solidFill>
                  <a:srgbClr val="000000"/>
                </a:solidFill>
              </a:rPr>
              <a:t> be modified.</a:t>
            </a:r>
          </a:p>
        </p:txBody>
      </p:sp>
      <p:sp>
        <p:nvSpPr>
          <p:cNvPr id="4710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764743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15.3  </a:t>
            </a:r>
            <a:r>
              <a:rPr lang="en-US" dirty="0">
                <a:solidFill>
                  <a:srgbClr val="3380E6"/>
                </a:solidFill>
                <a:latin typeface="Arial"/>
              </a:rPr>
              <a:t>Introduction to Iterators (cont.)</a:t>
            </a:r>
            <a:endParaRPr lang="en-US" dirty="0">
              <a:solidFill>
                <a:srgbClr val="000000"/>
              </a:solidFill>
              <a:latin typeface="Calibri" panose="020F0502020204030204" pitchFamily="34" charset="0"/>
            </a:endParaRPr>
          </a:p>
        </p:txBody>
      </p:sp>
      <p:sp>
        <p:nvSpPr>
          <p:cNvPr id="43011" name="Text Placeholder 2"/>
          <p:cNvSpPr>
            <a:spLocks noGrp="1"/>
          </p:cNvSpPr>
          <p:nvPr>
            <p:ph type="body" idx="1"/>
          </p:nvPr>
        </p:nvSpPr>
        <p:spPr>
          <a:xfrm>
            <a:off x="609599" y="1265238"/>
            <a:ext cx="10919883" cy="4525962"/>
          </a:xfrm>
        </p:spPr>
        <p:txBody>
          <a:bodyPr/>
          <a:lstStyle/>
          <a:p>
            <a:pPr marL="109537" indent="0">
              <a:buNone/>
              <a:defRPr/>
            </a:pPr>
            <a:r>
              <a:rPr lang="en-US" sz="2800" b="1" i="1" dirty="0">
                <a:solidFill>
                  <a:srgbClr val="000000"/>
                </a:solidFill>
                <a:latin typeface="Calibri" panose="020F0502020204030204" pitchFamily="34" charset="0"/>
              </a:rPr>
              <a:t>Using </a:t>
            </a:r>
            <a:r>
              <a:rPr lang="en-US" sz="2800" b="1" i="1" dirty="0">
                <a:solidFill>
                  <a:srgbClr val="000000"/>
                </a:solidFill>
                <a:latin typeface="Consolas" panose="020B0609020204030204" pitchFamily="49" charset="0"/>
              </a:rPr>
              <a:t>istream_iterator</a:t>
            </a:r>
            <a:r>
              <a:rPr lang="en-US" sz="2800" b="1" i="1" dirty="0">
                <a:solidFill>
                  <a:srgbClr val="000000"/>
                </a:solidFill>
                <a:latin typeface="Calibri" panose="020F0502020204030204" pitchFamily="34" charset="0"/>
              </a:rPr>
              <a:t> for Input and </a:t>
            </a:r>
            <a:r>
              <a:rPr lang="en-US" sz="2800" b="1" i="1" dirty="0">
                <a:solidFill>
                  <a:srgbClr val="000000"/>
                </a:solidFill>
                <a:latin typeface="Consolas" panose="020B0609020204030204" pitchFamily="49" charset="0"/>
              </a:rPr>
              <a:t>ostream_iterator</a:t>
            </a:r>
            <a:r>
              <a:rPr lang="en-US" sz="2800" b="1" i="1" dirty="0">
                <a:solidFill>
                  <a:srgbClr val="000000"/>
                </a:solidFill>
                <a:latin typeface="Calibri" panose="020F0502020204030204" pitchFamily="34" charset="0"/>
              </a:rPr>
              <a:t> for Output</a:t>
            </a:r>
          </a:p>
          <a:p>
            <a:pPr eaLnBrk="1" hangingPunct="1">
              <a:defRPr/>
            </a:pPr>
            <a:r>
              <a:rPr lang="en-US" sz="2800" dirty="0">
                <a:solidFill>
                  <a:srgbClr val="000000"/>
                </a:solidFill>
                <a:latin typeface="Calibri" panose="020F0502020204030204" pitchFamily="34" charset="0"/>
              </a:rPr>
              <a:t>We use iterators with </a:t>
            </a:r>
            <a:r>
              <a:rPr lang="en-US" sz="2800" dirty="0">
                <a:solidFill>
                  <a:srgbClr val="0000FF"/>
                </a:solidFill>
                <a:latin typeface="Calibri" panose="020F0502020204030204" pitchFamily="34" charset="0"/>
              </a:rPr>
              <a:t>sequences</a:t>
            </a:r>
            <a:r>
              <a:rPr lang="en-US" sz="2800" dirty="0">
                <a:solidFill>
                  <a:srgbClr val="000000"/>
                </a:solidFill>
                <a:latin typeface="Calibri" panose="020F0502020204030204" pitchFamily="34" charset="0"/>
              </a:rPr>
              <a:t> (also called </a:t>
            </a:r>
            <a:r>
              <a:rPr lang="en-US" sz="2800" dirty="0">
                <a:solidFill>
                  <a:srgbClr val="0000FF"/>
                </a:solidFill>
                <a:latin typeface="Calibri" panose="020F0502020204030204" pitchFamily="34" charset="0"/>
              </a:rPr>
              <a:t>ranges</a:t>
            </a:r>
            <a:r>
              <a:rPr lang="en-US" sz="2800" dirty="0">
                <a:solidFill>
                  <a:srgbClr val="000000"/>
                </a:solidFill>
                <a:latin typeface="Calibri" panose="020F0502020204030204" pitchFamily="34" charset="0"/>
              </a:rPr>
              <a:t>). </a:t>
            </a:r>
          </a:p>
          <a:p>
            <a:pPr eaLnBrk="1" hangingPunct="1">
              <a:defRPr/>
            </a:pPr>
            <a:r>
              <a:rPr lang="en-US" sz="2800" dirty="0">
                <a:solidFill>
                  <a:srgbClr val="000000"/>
                </a:solidFill>
              </a:rPr>
              <a:t>These sequences can be in containers, or they can be </a:t>
            </a:r>
            <a:r>
              <a:rPr lang="en-US" sz="2800" dirty="0">
                <a:solidFill>
                  <a:srgbClr val="0000FF"/>
                </a:solidFill>
              </a:rPr>
              <a:t>input sequences</a:t>
            </a:r>
            <a:r>
              <a:rPr lang="en-US" sz="2800" dirty="0">
                <a:solidFill>
                  <a:srgbClr val="000000"/>
                </a:solidFill>
              </a:rPr>
              <a:t> or </a:t>
            </a:r>
            <a:r>
              <a:rPr lang="en-US" sz="2800" dirty="0">
                <a:solidFill>
                  <a:srgbClr val="0000FF"/>
                </a:solidFill>
              </a:rPr>
              <a:t>output sequences</a:t>
            </a:r>
            <a:r>
              <a:rPr lang="en-US" sz="2800" dirty="0">
                <a:solidFill>
                  <a:srgbClr val="000000"/>
                </a:solidFill>
              </a:rPr>
              <a:t>.</a:t>
            </a:r>
          </a:p>
          <a:p>
            <a:pPr eaLnBrk="1" hangingPunct="1">
              <a:defRPr/>
            </a:pPr>
            <a:r>
              <a:rPr lang="en-US" sz="2800" dirty="0">
                <a:solidFill>
                  <a:srgbClr val="000000"/>
                </a:solidFill>
              </a:rPr>
              <a:t>The program of Fig. 15.4 demonstrates input from the standard input (a sequence of data for input into a program), using an </a:t>
            </a:r>
            <a:r>
              <a:rPr lang="en-US" sz="2800" dirty="0">
                <a:solidFill>
                  <a:srgbClr val="0000FF"/>
                </a:solidFill>
              </a:rPr>
              <a:t>istream_iterator</a:t>
            </a:r>
            <a:r>
              <a:rPr lang="en-US" sz="2800" dirty="0">
                <a:solidFill>
                  <a:srgbClr val="000000"/>
                </a:solidFill>
              </a:rPr>
              <a:t>, and output to the standard output (a sequence of data for output from a program), using an </a:t>
            </a:r>
            <a:r>
              <a:rPr lang="en-US" sz="2800" dirty="0">
                <a:solidFill>
                  <a:srgbClr val="0000FF"/>
                </a:solidFill>
              </a:rPr>
              <a:t>ostream_iterator</a:t>
            </a:r>
            <a:r>
              <a:rPr lang="en-US" sz="2800" dirty="0">
                <a:solidFill>
                  <a:srgbClr val="000000"/>
                </a:solidFill>
              </a:rPr>
              <a:t>.</a:t>
            </a:r>
          </a:p>
          <a:p>
            <a:pPr eaLnBrk="1" hangingPunct="1">
              <a:defRPr/>
            </a:pPr>
            <a:r>
              <a:rPr lang="en-US" sz="2800" dirty="0">
                <a:solidFill>
                  <a:srgbClr val="000000"/>
                </a:solidFill>
              </a:rPr>
              <a:t>The program inputs two integers from the user at the keyboard and displays the sum of the integers.</a:t>
            </a:r>
          </a:p>
        </p:txBody>
      </p:sp>
      <p:sp>
        <p:nvSpPr>
          <p:cNvPr id="4813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363380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1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500159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1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16138"/>
            <a:ext cx="12192000" cy="2624137"/>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8839796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15.3  </a:t>
            </a:r>
            <a:r>
              <a:rPr lang="en-US" dirty="0">
                <a:solidFill>
                  <a:srgbClr val="3380E6"/>
                </a:solidFill>
                <a:latin typeface="Arial"/>
              </a:rPr>
              <a:t>Introduction to Iterators (cont.)</a:t>
            </a:r>
            <a:endParaRPr lang="en-US" dirty="0">
              <a:solidFill>
                <a:srgbClr val="33B38C"/>
              </a:solidFill>
              <a:latin typeface="Arial" panose="020B0604020202020204" pitchFamily="34" charset="0"/>
            </a:endParaRPr>
          </a:p>
        </p:txBody>
      </p:sp>
      <p:sp>
        <p:nvSpPr>
          <p:cNvPr id="46083" name="Text Placeholder 2"/>
          <p:cNvSpPr>
            <a:spLocks noGrp="1"/>
          </p:cNvSpPr>
          <p:nvPr>
            <p:ph type="body" idx="1"/>
          </p:nvPr>
        </p:nvSpPr>
        <p:spPr>
          <a:xfrm>
            <a:off x="609599" y="1295401"/>
            <a:ext cx="10919883" cy="4525963"/>
          </a:xfrm>
        </p:spPr>
        <p:txBody>
          <a:bodyPr/>
          <a:lstStyle/>
          <a:p>
            <a:pPr marL="109537" indent="0">
              <a:lnSpc>
                <a:spcPct val="90000"/>
              </a:lnSpc>
              <a:buNone/>
              <a:defRPr/>
            </a:pPr>
            <a:r>
              <a:rPr lang="en-US" sz="2800" b="1" i="1" dirty="0">
                <a:solidFill>
                  <a:srgbClr val="000000"/>
                </a:solidFill>
                <a:latin typeface="Consolas" panose="020B0609020204030204" pitchFamily="49" charset="0"/>
              </a:rPr>
              <a:t>istream_iterator </a:t>
            </a:r>
          </a:p>
          <a:p>
            <a:pPr eaLnBrk="1" hangingPunct="1">
              <a:lnSpc>
                <a:spcPct val="90000"/>
              </a:lnSpc>
              <a:defRPr/>
            </a:pPr>
            <a:r>
              <a:rPr lang="en-US" sz="2800" dirty="0">
                <a:solidFill>
                  <a:srgbClr val="000000"/>
                </a:solidFill>
              </a:rPr>
              <a:t>Line 11 creates an </a:t>
            </a:r>
            <a:r>
              <a:rPr lang="en-US" sz="2800" dirty="0">
                <a:solidFill>
                  <a:srgbClr val="000000"/>
                </a:solidFill>
                <a:latin typeface="Consolas" panose="020B0609020204030204" pitchFamily="49" charset="0"/>
              </a:rPr>
              <a:t>istream_iterator</a:t>
            </a:r>
            <a:r>
              <a:rPr lang="en-US" sz="2800" dirty="0">
                <a:solidFill>
                  <a:srgbClr val="000000"/>
                </a:solidFill>
              </a:rPr>
              <a:t> that is capable of extracting (inputting) </a:t>
            </a:r>
            <a:r>
              <a:rPr lang="en-US" sz="2800" dirty="0">
                <a:solidFill>
                  <a:srgbClr val="000000"/>
                </a:solidFill>
                <a:latin typeface="Consolas" panose="020B0609020204030204" pitchFamily="49" charset="0"/>
              </a:rPr>
              <a:t>int</a:t>
            </a:r>
            <a:r>
              <a:rPr lang="en-US" sz="2800" dirty="0">
                <a:solidFill>
                  <a:srgbClr val="000000"/>
                </a:solidFill>
              </a:rPr>
              <a:t> values from the standard input object </a:t>
            </a:r>
            <a:r>
              <a:rPr lang="en-US" sz="2800" dirty="0">
                <a:solidFill>
                  <a:srgbClr val="000000"/>
                </a:solidFill>
                <a:latin typeface="Consolas" panose="020B0609020204030204" pitchFamily="49" charset="0"/>
              </a:rPr>
              <a:t>cin</a:t>
            </a:r>
            <a:r>
              <a:rPr lang="en-US" sz="2800" dirty="0">
                <a:solidFill>
                  <a:srgbClr val="000000"/>
                </a:solidFill>
              </a:rPr>
              <a:t>.</a:t>
            </a:r>
          </a:p>
          <a:p>
            <a:pPr eaLnBrk="1" hangingPunct="1">
              <a:lnSpc>
                <a:spcPct val="90000"/>
              </a:lnSpc>
              <a:defRPr/>
            </a:pPr>
            <a:r>
              <a:rPr lang="en-US" sz="2800" dirty="0">
                <a:solidFill>
                  <a:srgbClr val="000000"/>
                </a:solidFill>
              </a:rPr>
              <a:t>Line 13 dereferences iterator </a:t>
            </a:r>
            <a:r>
              <a:rPr lang="en-US" sz="2800" dirty="0">
                <a:solidFill>
                  <a:srgbClr val="000000"/>
                </a:solidFill>
                <a:latin typeface="Consolas" panose="020B0609020204030204" pitchFamily="49" charset="0"/>
              </a:rPr>
              <a:t>inputInt</a:t>
            </a:r>
            <a:r>
              <a:rPr lang="en-US" sz="2800" dirty="0">
                <a:solidFill>
                  <a:srgbClr val="000000"/>
                </a:solidFill>
              </a:rPr>
              <a:t> to read the first integer from </a:t>
            </a:r>
            <a:r>
              <a:rPr lang="en-US" sz="2800" dirty="0">
                <a:solidFill>
                  <a:srgbClr val="000000"/>
                </a:solidFill>
                <a:latin typeface="Consolas" panose="020B0609020204030204" pitchFamily="49" charset="0"/>
              </a:rPr>
              <a:t>cin</a:t>
            </a:r>
            <a:r>
              <a:rPr lang="en-US" sz="2800" dirty="0">
                <a:solidFill>
                  <a:srgbClr val="000000"/>
                </a:solidFill>
              </a:rPr>
              <a:t> and assigns that integer to </a:t>
            </a:r>
            <a:r>
              <a:rPr lang="en-US" sz="2800" dirty="0">
                <a:solidFill>
                  <a:srgbClr val="000000"/>
                </a:solidFill>
                <a:latin typeface="Consolas" panose="020B0609020204030204" pitchFamily="49" charset="0"/>
              </a:rPr>
              <a:t>number1</a:t>
            </a:r>
            <a:r>
              <a:rPr lang="en-US" sz="2800" dirty="0">
                <a:solidFill>
                  <a:srgbClr val="000000"/>
                </a:solidFill>
              </a:rPr>
              <a:t>.</a:t>
            </a:r>
          </a:p>
          <a:p>
            <a:pPr eaLnBrk="1" hangingPunct="1">
              <a:lnSpc>
                <a:spcPct val="90000"/>
              </a:lnSpc>
              <a:defRPr/>
            </a:pPr>
            <a:r>
              <a:rPr lang="en-US" sz="2800" dirty="0">
                <a:solidFill>
                  <a:srgbClr val="000000"/>
                </a:solidFill>
              </a:rPr>
              <a:t>The dereferencing operator </a:t>
            </a:r>
            <a:r>
              <a:rPr lang="en-US" sz="2800" dirty="0">
                <a:solidFill>
                  <a:srgbClr val="000000"/>
                </a:solidFill>
                <a:latin typeface="Consolas" panose="020B0609020204030204" pitchFamily="49" charset="0"/>
              </a:rPr>
              <a:t>*</a:t>
            </a:r>
            <a:r>
              <a:rPr lang="en-US" sz="2800" dirty="0">
                <a:solidFill>
                  <a:srgbClr val="000000"/>
                </a:solidFill>
              </a:rPr>
              <a:t> applied to </a:t>
            </a:r>
            <a:r>
              <a:rPr lang="en-US" sz="2800" dirty="0">
                <a:solidFill>
                  <a:srgbClr val="000000"/>
                </a:solidFill>
                <a:latin typeface="Consolas" panose="020B0609020204030204" pitchFamily="49" charset="0"/>
              </a:rPr>
              <a:t>inputInt</a:t>
            </a:r>
            <a:r>
              <a:rPr lang="en-US" sz="2800" dirty="0">
                <a:solidFill>
                  <a:srgbClr val="000000"/>
                </a:solidFill>
              </a:rPr>
              <a:t> gets the value from the stream associated with </a:t>
            </a:r>
            <a:r>
              <a:rPr lang="en-US" sz="2800" dirty="0">
                <a:solidFill>
                  <a:srgbClr val="000000"/>
                </a:solidFill>
                <a:latin typeface="Consolas" panose="020B0609020204030204" pitchFamily="49" charset="0"/>
              </a:rPr>
              <a:t>inputInt</a:t>
            </a:r>
            <a:r>
              <a:rPr lang="en-US" sz="2800" dirty="0">
                <a:solidFill>
                  <a:srgbClr val="000000"/>
                </a:solidFill>
              </a:rPr>
              <a:t>; this is similar to </a:t>
            </a:r>
            <a:r>
              <a:rPr lang="en-US" sz="2800" i="1" dirty="0">
                <a:solidFill>
                  <a:srgbClr val="000000"/>
                </a:solidFill>
              </a:rPr>
              <a:t>dereferencing a pointer</a:t>
            </a:r>
            <a:r>
              <a:rPr lang="en-US" sz="2800" dirty="0">
                <a:solidFill>
                  <a:srgbClr val="000000"/>
                </a:solidFill>
              </a:rPr>
              <a:t>.</a:t>
            </a:r>
          </a:p>
          <a:p>
            <a:pPr eaLnBrk="1" hangingPunct="1">
              <a:lnSpc>
                <a:spcPct val="90000"/>
              </a:lnSpc>
              <a:defRPr/>
            </a:pPr>
            <a:r>
              <a:rPr lang="en-US" sz="2800" dirty="0">
                <a:solidFill>
                  <a:srgbClr val="000000"/>
                </a:solidFill>
              </a:rPr>
              <a:t>Line 14 positions iterator </a:t>
            </a:r>
            <a:r>
              <a:rPr lang="en-US" sz="2800" dirty="0">
                <a:solidFill>
                  <a:srgbClr val="000000"/>
                </a:solidFill>
                <a:latin typeface="Consolas" panose="020B0609020204030204" pitchFamily="49" charset="0"/>
              </a:rPr>
              <a:t>inputInt</a:t>
            </a:r>
            <a:r>
              <a:rPr lang="en-US" sz="2800" dirty="0">
                <a:solidFill>
                  <a:srgbClr val="000000"/>
                </a:solidFill>
              </a:rPr>
              <a:t> to the next value in the input stream.</a:t>
            </a:r>
          </a:p>
          <a:p>
            <a:pPr eaLnBrk="1" hangingPunct="1">
              <a:lnSpc>
                <a:spcPct val="90000"/>
              </a:lnSpc>
              <a:defRPr/>
            </a:pPr>
            <a:r>
              <a:rPr lang="en-US" sz="2800" dirty="0">
                <a:solidFill>
                  <a:srgbClr val="000000"/>
                </a:solidFill>
              </a:rPr>
              <a:t>Line 15 inputs the next integer from </a:t>
            </a:r>
            <a:r>
              <a:rPr lang="en-US" sz="2800" dirty="0">
                <a:solidFill>
                  <a:srgbClr val="000000"/>
                </a:solidFill>
                <a:latin typeface="Consolas" panose="020B0609020204030204" pitchFamily="49" charset="0"/>
              </a:rPr>
              <a:t>inputInt</a:t>
            </a:r>
            <a:r>
              <a:rPr lang="en-US" sz="2800" dirty="0">
                <a:solidFill>
                  <a:srgbClr val="000000"/>
                </a:solidFill>
              </a:rPr>
              <a:t> and assigns it to </a:t>
            </a:r>
            <a:r>
              <a:rPr lang="en-US" sz="2800" dirty="0">
                <a:solidFill>
                  <a:srgbClr val="000000"/>
                </a:solidFill>
                <a:latin typeface="Consolas" panose="020B0609020204030204" pitchFamily="49" charset="0"/>
              </a:rPr>
              <a:t>number2</a:t>
            </a:r>
            <a:r>
              <a:rPr lang="en-US" sz="2800" dirty="0">
                <a:solidFill>
                  <a:srgbClr val="000000"/>
                </a:solidFill>
              </a:rPr>
              <a:t>.</a:t>
            </a:r>
          </a:p>
        </p:txBody>
      </p:sp>
      <p:sp>
        <p:nvSpPr>
          <p:cNvPr id="5120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481662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103" y="152400"/>
            <a:ext cx="9343697" cy="1143000"/>
          </a:xfrm>
        </p:spPr>
        <p:txBody>
          <a:bodyPr/>
          <a:lstStyle/>
          <a:p>
            <a:pPr fontAlgn="auto">
              <a:spcAft>
                <a:spcPts val="0"/>
              </a:spcAft>
              <a:defRPr/>
            </a:pPr>
            <a:r>
              <a:rPr lang="en-US" dirty="0">
                <a:solidFill>
                  <a:srgbClr val="24B5A1"/>
                </a:solidFill>
                <a:latin typeface="Arial"/>
              </a:rPr>
              <a:t>15.3  </a:t>
            </a:r>
            <a:r>
              <a:rPr lang="en-US" dirty="0">
                <a:solidFill>
                  <a:srgbClr val="3380E6"/>
                </a:solidFill>
                <a:latin typeface="Arial"/>
              </a:rPr>
              <a:t>Introduction to Iterators (cont.)</a:t>
            </a:r>
            <a:endParaRPr lang="en-US" dirty="0">
              <a:solidFill>
                <a:srgbClr val="33B38C"/>
              </a:solidFill>
              <a:latin typeface="Arial" panose="020B0604020202020204" pitchFamily="34" charset="0"/>
            </a:endParaRPr>
          </a:p>
        </p:txBody>
      </p:sp>
      <p:sp>
        <p:nvSpPr>
          <p:cNvPr id="47107" name="Text Placeholder 2"/>
          <p:cNvSpPr>
            <a:spLocks noGrp="1"/>
          </p:cNvSpPr>
          <p:nvPr>
            <p:ph type="body" idx="1"/>
          </p:nvPr>
        </p:nvSpPr>
        <p:spPr>
          <a:xfrm>
            <a:off x="867103" y="1066801"/>
            <a:ext cx="10662380" cy="4525963"/>
          </a:xfrm>
        </p:spPr>
        <p:txBody>
          <a:bodyPr/>
          <a:lstStyle/>
          <a:p>
            <a:pPr marL="109537" indent="0">
              <a:buNone/>
              <a:defRPr/>
            </a:pPr>
            <a:r>
              <a:rPr lang="en-US" sz="2400" b="1" i="1" dirty="0">
                <a:solidFill>
                  <a:srgbClr val="000000"/>
                </a:solidFill>
                <a:latin typeface="Consolas" panose="020B0609020204030204" pitchFamily="49" charset="0"/>
              </a:rPr>
              <a:t>ostream_iterator </a:t>
            </a:r>
          </a:p>
          <a:p>
            <a:pPr eaLnBrk="1" hangingPunct="1">
              <a:defRPr/>
            </a:pPr>
            <a:r>
              <a:rPr lang="en-US" sz="2400" dirty="0">
                <a:solidFill>
                  <a:srgbClr val="000000"/>
                </a:solidFill>
              </a:rPr>
              <a:t>Line 18 creates an </a:t>
            </a:r>
            <a:r>
              <a:rPr lang="en-US" sz="2400" dirty="0">
                <a:solidFill>
                  <a:srgbClr val="000000"/>
                </a:solidFill>
                <a:latin typeface="Consolas" panose="020B0609020204030204" pitchFamily="49" charset="0"/>
              </a:rPr>
              <a:t>ostream_iterator</a:t>
            </a:r>
            <a:r>
              <a:rPr lang="en-US" sz="2400" dirty="0">
                <a:solidFill>
                  <a:srgbClr val="000000"/>
                </a:solidFill>
              </a:rPr>
              <a:t> that is capable of inserting (outputting) </a:t>
            </a:r>
            <a:r>
              <a:rPr lang="en-US" sz="2400" dirty="0">
                <a:solidFill>
                  <a:srgbClr val="000000"/>
                </a:solidFill>
                <a:latin typeface="Consolas" panose="020B0609020204030204" pitchFamily="49" charset="0"/>
              </a:rPr>
              <a:t>int</a:t>
            </a:r>
            <a:r>
              <a:rPr lang="en-US" sz="2400" dirty="0">
                <a:solidFill>
                  <a:srgbClr val="000000"/>
                </a:solidFill>
              </a:rPr>
              <a:t> values in the standard output object </a:t>
            </a:r>
            <a:r>
              <a:rPr lang="en-US" sz="2400" dirty="0">
                <a:solidFill>
                  <a:srgbClr val="000000"/>
                </a:solidFill>
                <a:latin typeface="Consolas" panose="020B0609020204030204" pitchFamily="49" charset="0"/>
              </a:rPr>
              <a:t>cout</a:t>
            </a:r>
            <a:r>
              <a:rPr lang="en-US" sz="2400" dirty="0">
                <a:solidFill>
                  <a:srgbClr val="000000"/>
                </a:solidFill>
              </a:rPr>
              <a:t>.</a:t>
            </a:r>
          </a:p>
          <a:p>
            <a:pPr eaLnBrk="1" hangingPunct="1">
              <a:defRPr/>
            </a:pPr>
            <a:r>
              <a:rPr lang="en-US" sz="2400" dirty="0">
                <a:solidFill>
                  <a:srgbClr val="000000"/>
                </a:solidFill>
              </a:rPr>
              <a:t>Line 21 outputs an integer to </a:t>
            </a:r>
            <a:r>
              <a:rPr lang="en-US" sz="2400" dirty="0">
                <a:solidFill>
                  <a:srgbClr val="000000"/>
                </a:solidFill>
                <a:latin typeface="Consolas" panose="020B0609020204030204" pitchFamily="49" charset="0"/>
              </a:rPr>
              <a:t>cout</a:t>
            </a:r>
            <a:r>
              <a:rPr lang="en-US" sz="2400" dirty="0">
                <a:solidFill>
                  <a:srgbClr val="000000"/>
                </a:solidFill>
              </a:rPr>
              <a:t> by assigning to </a:t>
            </a:r>
            <a:r>
              <a:rPr lang="en-US" sz="2400" dirty="0">
                <a:solidFill>
                  <a:srgbClr val="000000"/>
                </a:solidFill>
                <a:latin typeface="Consolas" panose="020B0609020204030204" pitchFamily="49" charset="0"/>
              </a:rPr>
              <a:t>*outputInt</a:t>
            </a:r>
            <a:r>
              <a:rPr lang="en-US" sz="2400" dirty="0">
                <a:solidFill>
                  <a:srgbClr val="000000"/>
                </a:solidFill>
              </a:rPr>
              <a:t> the sum of </a:t>
            </a:r>
            <a:r>
              <a:rPr lang="en-US" sz="2400" dirty="0">
                <a:solidFill>
                  <a:srgbClr val="000000"/>
                </a:solidFill>
                <a:latin typeface="Consolas" panose="020B0609020204030204" pitchFamily="49" charset="0"/>
              </a:rPr>
              <a:t>number1</a:t>
            </a:r>
            <a:r>
              <a:rPr lang="en-US" sz="2400" dirty="0">
                <a:solidFill>
                  <a:srgbClr val="000000"/>
                </a:solidFill>
              </a:rPr>
              <a:t> and </a:t>
            </a:r>
            <a:r>
              <a:rPr lang="en-US" sz="2400" dirty="0">
                <a:solidFill>
                  <a:srgbClr val="000000"/>
                </a:solidFill>
                <a:latin typeface="Consolas" panose="020B0609020204030204" pitchFamily="49" charset="0"/>
              </a:rPr>
              <a:t>number2</a:t>
            </a:r>
            <a:r>
              <a:rPr lang="en-US" sz="2400" dirty="0">
                <a:solidFill>
                  <a:srgbClr val="000000"/>
                </a:solidFill>
              </a:rPr>
              <a:t>.</a:t>
            </a:r>
          </a:p>
          <a:p>
            <a:pPr eaLnBrk="1" hangingPunct="1">
              <a:defRPr/>
            </a:pPr>
            <a:r>
              <a:rPr lang="en-US" sz="2400" dirty="0">
                <a:solidFill>
                  <a:srgbClr val="000000"/>
                </a:solidFill>
              </a:rPr>
              <a:t>Notice that we use the dereferenced </a:t>
            </a:r>
            <a:r>
              <a:rPr lang="en-US" sz="2400" dirty="0">
                <a:solidFill>
                  <a:srgbClr val="000000"/>
                </a:solidFill>
                <a:latin typeface="Consolas" panose="020B0609020204030204" pitchFamily="49" charset="0"/>
              </a:rPr>
              <a:t>outputInt</a:t>
            </a:r>
            <a:r>
              <a:rPr lang="en-US" sz="2400" dirty="0">
                <a:solidFill>
                  <a:srgbClr val="000000"/>
                </a:solidFill>
              </a:rPr>
              <a:t> iterator as an </a:t>
            </a:r>
            <a:r>
              <a:rPr lang="en-US" sz="2400" i="1" dirty="0">
                <a:solidFill>
                  <a:srgbClr val="000000"/>
                </a:solidFill>
              </a:rPr>
              <a:t>lvalue </a:t>
            </a:r>
            <a:r>
              <a:rPr lang="en-US" sz="2400" dirty="0">
                <a:solidFill>
                  <a:srgbClr val="000000"/>
                </a:solidFill>
              </a:rPr>
              <a:t>in the assignment statement.</a:t>
            </a:r>
          </a:p>
          <a:p>
            <a:pPr eaLnBrk="1" hangingPunct="1">
              <a:defRPr/>
            </a:pPr>
            <a:r>
              <a:rPr lang="en-US" sz="2400" dirty="0">
                <a:solidFill>
                  <a:srgbClr val="000000"/>
                </a:solidFill>
              </a:rPr>
              <a:t>If you want to output another value using </a:t>
            </a:r>
            <a:r>
              <a:rPr lang="en-US" sz="2400" dirty="0">
                <a:solidFill>
                  <a:srgbClr val="000000"/>
                </a:solidFill>
                <a:latin typeface="Consolas" panose="020B0609020204030204" pitchFamily="49" charset="0"/>
              </a:rPr>
              <a:t>outputInt</a:t>
            </a:r>
            <a:r>
              <a:rPr lang="en-US" sz="2400" dirty="0">
                <a:solidFill>
                  <a:srgbClr val="000000"/>
                </a:solidFill>
              </a:rPr>
              <a:t>, the iterator must be incremented with </a:t>
            </a:r>
            <a:r>
              <a:rPr lang="en-US" sz="2400" dirty="0">
                <a:solidFill>
                  <a:srgbClr val="000000"/>
                </a:solidFill>
                <a:latin typeface="Consolas" panose="020B0609020204030204" pitchFamily="49" charset="0"/>
              </a:rPr>
              <a:t>++</a:t>
            </a:r>
            <a:r>
              <a:rPr lang="en-US" sz="2400" dirty="0">
                <a:solidFill>
                  <a:srgbClr val="000000"/>
                </a:solidFill>
              </a:rPr>
              <a:t> first. </a:t>
            </a:r>
          </a:p>
          <a:p>
            <a:pPr eaLnBrk="1" hangingPunct="1">
              <a:defRPr/>
            </a:pPr>
            <a:r>
              <a:rPr lang="en-US" sz="2400" dirty="0">
                <a:solidFill>
                  <a:srgbClr val="000000"/>
                </a:solidFill>
              </a:rPr>
              <a:t>Either the prefix or postfix increment can be used—we use the prefix form for </a:t>
            </a:r>
            <a:r>
              <a:rPr lang="en-US" sz="2400" i="1" dirty="0">
                <a:solidFill>
                  <a:srgbClr val="000000"/>
                </a:solidFill>
              </a:rPr>
              <a:t>performance</a:t>
            </a:r>
            <a:r>
              <a:rPr lang="en-US" sz="2400" dirty="0">
                <a:solidFill>
                  <a:srgbClr val="000000"/>
                </a:solidFill>
              </a:rPr>
              <a:t> reasons because it does not create a temporary object).</a:t>
            </a:r>
          </a:p>
        </p:txBody>
      </p:sp>
      <p:sp>
        <p:nvSpPr>
          <p:cNvPr id="5222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40354929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1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60513"/>
            <a:ext cx="12192000" cy="3735387"/>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90883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15.1  </a:t>
            </a:r>
            <a:r>
              <a:rPr lang="en-US" dirty="0">
                <a:solidFill>
                  <a:srgbClr val="3380E6"/>
                </a:solidFill>
                <a:latin typeface="Arial"/>
              </a:rPr>
              <a:t>Introduction</a:t>
            </a:r>
          </a:p>
        </p:txBody>
      </p:sp>
      <p:sp>
        <p:nvSpPr>
          <p:cNvPr id="14339" name="Text Placeholder 2"/>
          <p:cNvSpPr>
            <a:spLocks noGrp="1"/>
          </p:cNvSpPr>
          <p:nvPr>
            <p:ph type="body" idx="1"/>
          </p:nvPr>
        </p:nvSpPr>
        <p:spPr/>
        <p:txBody>
          <a:bodyPr/>
          <a:lstStyle/>
          <a:p>
            <a:pPr eaLnBrk="1" hangingPunct="1"/>
            <a:r>
              <a:rPr lang="en-US" altLang="en-US" sz="3200" dirty="0">
                <a:solidFill>
                  <a:srgbClr val="000000"/>
                </a:solidFill>
                <a:latin typeface="Cambria" panose="02040503050406030204" pitchFamily="18" charset="0"/>
              </a:rPr>
              <a:t>The </a:t>
            </a:r>
            <a:r>
              <a:rPr lang="en-US" altLang="en-US" sz="3200" dirty="0">
                <a:solidFill>
                  <a:srgbClr val="0000FF"/>
                </a:solidFill>
                <a:latin typeface="Cambria" panose="02040503050406030204" pitchFamily="18" charset="0"/>
              </a:rPr>
              <a:t>Standard Library </a:t>
            </a:r>
            <a:r>
              <a:rPr lang="en-US" altLang="en-US" sz="3200" dirty="0">
                <a:solidFill>
                  <a:srgbClr val="000000"/>
                </a:solidFill>
                <a:latin typeface="Cambria" panose="02040503050406030204" pitchFamily="18" charset="0"/>
              </a:rPr>
              <a:t>defines powerful, template-based, reusable components that implement many common data structures and algorithms used to process those data structures.</a:t>
            </a:r>
          </a:p>
        </p:txBody>
      </p:sp>
      <p:sp>
        <p:nvSpPr>
          <p:cNvPr id="143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683657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15.3  </a:t>
            </a:r>
            <a:r>
              <a:rPr lang="en-US" dirty="0">
                <a:solidFill>
                  <a:srgbClr val="3380E6"/>
                </a:solidFill>
                <a:latin typeface="Arial"/>
              </a:rPr>
              <a:t>Introduction to Iterators (cont.)</a:t>
            </a:r>
            <a:endParaRPr lang="en-US" dirty="0">
              <a:solidFill>
                <a:srgbClr val="33B38C"/>
              </a:solidFill>
              <a:latin typeface="Arial" panose="020B0604020202020204" pitchFamily="34" charset="0"/>
            </a:endParaRPr>
          </a:p>
        </p:txBody>
      </p:sp>
      <p:sp>
        <p:nvSpPr>
          <p:cNvPr id="50179" name="Text Placeholder 2"/>
          <p:cNvSpPr>
            <a:spLocks noGrp="1"/>
          </p:cNvSpPr>
          <p:nvPr>
            <p:ph type="body" idx="1"/>
          </p:nvPr>
        </p:nvSpPr>
        <p:spPr>
          <a:xfrm>
            <a:off x="609599" y="1143001"/>
            <a:ext cx="10919883" cy="4525963"/>
          </a:xfrm>
        </p:spPr>
        <p:txBody>
          <a:bodyPr/>
          <a:lstStyle/>
          <a:p>
            <a:pPr marL="109537" indent="0">
              <a:buNone/>
              <a:defRPr/>
            </a:pPr>
            <a:r>
              <a:rPr lang="en-US" b="1" i="1" dirty="0">
                <a:solidFill>
                  <a:srgbClr val="000000"/>
                </a:solidFill>
                <a:latin typeface="Cambria" panose="02040503050406030204" pitchFamily="18" charset="0"/>
              </a:rPr>
              <a:t>Iterator Categories and Iterator Category Hierarchy</a:t>
            </a:r>
          </a:p>
          <a:p>
            <a:pPr eaLnBrk="1" hangingPunct="1">
              <a:defRPr/>
            </a:pPr>
            <a:r>
              <a:rPr lang="en-US" dirty="0">
                <a:solidFill>
                  <a:srgbClr val="000000"/>
                </a:solidFill>
                <a:latin typeface="Cambria" panose="02040503050406030204" pitchFamily="18" charset="0"/>
              </a:rPr>
              <a:t>Figure 15.5 shows the iterator categories.</a:t>
            </a:r>
          </a:p>
          <a:p>
            <a:pPr eaLnBrk="1" hangingPunct="1">
              <a:defRPr/>
            </a:pPr>
            <a:r>
              <a:rPr lang="en-US" dirty="0">
                <a:solidFill>
                  <a:srgbClr val="000000"/>
                </a:solidFill>
                <a:latin typeface="Cambria" panose="02040503050406030204" pitchFamily="18" charset="0"/>
              </a:rPr>
              <a:t>Each category provides a specific set of functionality.</a:t>
            </a:r>
          </a:p>
          <a:p>
            <a:pPr eaLnBrk="1" hangingPunct="1">
              <a:defRPr/>
            </a:pPr>
            <a:r>
              <a:rPr lang="en-US" dirty="0">
                <a:solidFill>
                  <a:srgbClr val="000000"/>
                </a:solidFill>
                <a:latin typeface="Cambria" panose="02040503050406030204" pitchFamily="18" charset="0"/>
              </a:rPr>
              <a:t>Figure 15.6 illustrates the hierarchy of iterator categories.</a:t>
            </a:r>
          </a:p>
          <a:p>
            <a:pPr eaLnBrk="1" hangingPunct="1">
              <a:defRPr/>
            </a:pPr>
            <a:r>
              <a:rPr lang="en-US" dirty="0">
                <a:solidFill>
                  <a:srgbClr val="000000"/>
                </a:solidFill>
                <a:latin typeface="Cambria" panose="02040503050406030204" pitchFamily="18" charset="0"/>
              </a:rPr>
              <a:t>As you follow the hierarchy from bottom to top, each iterator category supports all the functionality of the categories </a:t>
            </a:r>
            <a:r>
              <a:rPr lang="en-US" i="1" dirty="0">
                <a:solidFill>
                  <a:srgbClr val="000000"/>
                </a:solidFill>
                <a:latin typeface="Cambria" panose="02040503050406030204" pitchFamily="18" charset="0"/>
              </a:rPr>
              <a:t>below</a:t>
            </a:r>
            <a:r>
              <a:rPr lang="en-US" dirty="0">
                <a:solidFill>
                  <a:srgbClr val="000000"/>
                </a:solidFill>
                <a:latin typeface="Cambria" panose="02040503050406030204" pitchFamily="18" charset="0"/>
              </a:rPr>
              <a:t> it in the figure.</a:t>
            </a:r>
          </a:p>
          <a:p>
            <a:pPr eaLnBrk="1" hangingPunct="1">
              <a:defRPr/>
            </a:pPr>
            <a:r>
              <a:rPr lang="en-US" dirty="0">
                <a:solidFill>
                  <a:srgbClr val="000000"/>
                </a:solidFill>
                <a:latin typeface="Cambria" panose="02040503050406030204" pitchFamily="18" charset="0"/>
              </a:rPr>
              <a:t>Thus the “weakest” iterator types are at the bottom and the most powerful one is at the top.</a:t>
            </a:r>
          </a:p>
          <a:p>
            <a:pPr eaLnBrk="1" hangingPunct="1">
              <a:defRPr/>
            </a:pPr>
            <a:r>
              <a:rPr lang="en-US" dirty="0">
                <a:solidFill>
                  <a:srgbClr val="000000"/>
                </a:solidFill>
                <a:latin typeface="Cambria" panose="02040503050406030204" pitchFamily="18" charset="0"/>
              </a:rPr>
              <a:t>Note that this is </a:t>
            </a:r>
            <a:r>
              <a:rPr lang="en-US" i="1" dirty="0">
                <a:solidFill>
                  <a:srgbClr val="000000"/>
                </a:solidFill>
                <a:latin typeface="Cambria" panose="02040503050406030204" pitchFamily="18" charset="0"/>
              </a:rPr>
              <a:t>not</a:t>
            </a:r>
            <a:r>
              <a:rPr lang="en-US" dirty="0">
                <a:solidFill>
                  <a:srgbClr val="000000"/>
                </a:solidFill>
                <a:latin typeface="Cambria" panose="02040503050406030204" pitchFamily="18" charset="0"/>
              </a:rPr>
              <a:t> an inheritance hierarchy.</a:t>
            </a:r>
          </a:p>
        </p:txBody>
      </p:sp>
      <p:sp>
        <p:nvSpPr>
          <p:cNvPr id="5632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861593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1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5088" y="0"/>
            <a:ext cx="9521825"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2877796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2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62063"/>
            <a:ext cx="12192000" cy="4332287"/>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7546688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15.3  </a:t>
            </a:r>
            <a:r>
              <a:rPr lang="en-US" dirty="0">
                <a:solidFill>
                  <a:srgbClr val="3380E6"/>
                </a:solidFill>
                <a:latin typeface="Arial"/>
              </a:rPr>
              <a:t>Introduction to Iterators (cont.)</a:t>
            </a:r>
            <a:endParaRPr lang="en-US" dirty="0">
              <a:solidFill>
                <a:srgbClr val="33B38C"/>
              </a:solidFill>
              <a:latin typeface="Arial" panose="020B0604020202020204" pitchFamily="34" charset="0"/>
            </a:endParaRPr>
          </a:p>
        </p:txBody>
      </p:sp>
      <p:sp>
        <p:nvSpPr>
          <p:cNvPr id="52227" name="Text Placeholder 2"/>
          <p:cNvSpPr>
            <a:spLocks noGrp="1"/>
          </p:cNvSpPr>
          <p:nvPr>
            <p:ph type="body" idx="1"/>
          </p:nvPr>
        </p:nvSpPr>
        <p:spPr>
          <a:xfrm>
            <a:off x="609599" y="1219201"/>
            <a:ext cx="10919883" cy="4525963"/>
          </a:xfrm>
        </p:spPr>
        <p:txBody>
          <a:bodyPr/>
          <a:lstStyle/>
          <a:p>
            <a:pPr marL="109537" indent="0">
              <a:lnSpc>
                <a:spcPct val="80000"/>
              </a:lnSpc>
              <a:buNone/>
              <a:defRPr/>
            </a:pPr>
            <a:r>
              <a:rPr lang="en-US" sz="2800" b="1" i="1" dirty="0">
                <a:solidFill>
                  <a:srgbClr val="000000"/>
                </a:solidFill>
              </a:rPr>
              <a:t>Container Support for Iterators</a:t>
            </a:r>
          </a:p>
          <a:p>
            <a:pPr eaLnBrk="1" hangingPunct="1">
              <a:lnSpc>
                <a:spcPct val="80000"/>
              </a:lnSpc>
              <a:defRPr/>
            </a:pPr>
            <a:r>
              <a:rPr lang="en-US" sz="2800" dirty="0">
                <a:solidFill>
                  <a:srgbClr val="000000"/>
                </a:solidFill>
              </a:rPr>
              <a:t>The iterator category that each container supports determines whether that container can be used with specific algorithms.</a:t>
            </a:r>
          </a:p>
          <a:p>
            <a:pPr eaLnBrk="1" hangingPunct="1">
              <a:lnSpc>
                <a:spcPct val="80000"/>
              </a:lnSpc>
              <a:defRPr/>
            </a:pPr>
            <a:r>
              <a:rPr lang="en-US" sz="2800" i="1" dirty="0">
                <a:solidFill>
                  <a:srgbClr val="000000"/>
                </a:solidFill>
              </a:rPr>
              <a:t>Containers that support random-access iterators can be used with all Standard Library algorithms</a:t>
            </a:r>
            <a:r>
              <a:rPr lang="en-US" sz="2800" dirty="0">
                <a:solidFill>
                  <a:srgbClr val="000000"/>
                </a:solidFill>
              </a:rPr>
              <a:t>—with the exception that if an algorithm requires changes to a container’s size, the algorithm can’t be used on built-in arrays or </a:t>
            </a:r>
            <a:r>
              <a:rPr lang="en-US" sz="2800" dirty="0">
                <a:solidFill>
                  <a:srgbClr val="000000"/>
                </a:solidFill>
                <a:latin typeface="Consolas" panose="020B0609020204030204" pitchFamily="49" charset="0"/>
              </a:rPr>
              <a:t>array</a:t>
            </a:r>
            <a:r>
              <a:rPr lang="en-US" sz="2800" dirty="0">
                <a:solidFill>
                  <a:srgbClr val="000000"/>
                </a:solidFill>
              </a:rPr>
              <a:t> objects. </a:t>
            </a:r>
          </a:p>
          <a:p>
            <a:pPr eaLnBrk="1" hangingPunct="1">
              <a:lnSpc>
                <a:spcPct val="80000"/>
              </a:lnSpc>
              <a:defRPr/>
            </a:pPr>
            <a:r>
              <a:rPr lang="en-US" sz="2800" dirty="0">
                <a:solidFill>
                  <a:srgbClr val="000000"/>
                </a:solidFill>
              </a:rPr>
              <a:t>Pointers into </a:t>
            </a:r>
            <a:r>
              <a:rPr lang="en-US" sz="2800" i="1" dirty="0">
                <a:solidFill>
                  <a:srgbClr val="000000"/>
                </a:solidFill>
              </a:rPr>
              <a:t>built-in</a:t>
            </a:r>
            <a:r>
              <a:rPr lang="en-US" sz="2800" dirty="0">
                <a:solidFill>
                  <a:srgbClr val="000000"/>
                </a:solidFill>
              </a:rPr>
              <a:t> arrays can be used in place of iterators with most algorithms. </a:t>
            </a:r>
          </a:p>
          <a:p>
            <a:pPr eaLnBrk="1" hangingPunct="1">
              <a:lnSpc>
                <a:spcPct val="80000"/>
              </a:lnSpc>
              <a:defRPr/>
            </a:pPr>
            <a:r>
              <a:rPr lang="en-US" sz="2800" dirty="0">
                <a:solidFill>
                  <a:srgbClr val="000000"/>
                </a:solidFill>
              </a:rPr>
              <a:t>Figure 15.7 shows the iterator category of each container. The first-class containers, </a:t>
            </a:r>
            <a:r>
              <a:rPr lang="en-US" sz="2800" dirty="0">
                <a:solidFill>
                  <a:srgbClr val="000000"/>
                </a:solidFill>
                <a:latin typeface="Consolas" panose="020B0609020204030204" pitchFamily="49" charset="0"/>
              </a:rPr>
              <a:t>string</a:t>
            </a:r>
            <a:r>
              <a:rPr lang="en-US" sz="2800" dirty="0">
                <a:solidFill>
                  <a:srgbClr val="000000"/>
                </a:solidFill>
              </a:rPr>
              <a:t>s and built-in arrays are all traversable with iterators. </a:t>
            </a:r>
          </a:p>
        </p:txBody>
      </p:sp>
      <p:sp>
        <p:nvSpPr>
          <p:cNvPr id="5837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5850020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2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03288" y="0"/>
            <a:ext cx="10383837"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1343831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15.3  </a:t>
            </a:r>
            <a:r>
              <a:rPr lang="en-US" dirty="0">
                <a:solidFill>
                  <a:srgbClr val="3380E6"/>
                </a:solidFill>
                <a:latin typeface="Arial"/>
              </a:rPr>
              <a:t>Introduction to Iterators (cont.)</a:t>
            </a:r>
            <a:endParaRPr lang="en-US" dirty="0">
              <a:solidFill>
                <a:srgbClr val="33B38C"/>
              </a:solidFill>
              <a:latin typeface="Arial" panose="020B0604020202020204" pitchFamily="34" charset="0"/>
            </a:endParaRPr>
          </a:p>
        </p:txBody>
      </p:sp>
      <p:sp>
        <p:nvSpPr>
          <p:cNvPr id="57347" name="Text Placeholder 2"/>
          <p:cNvSpPr>
            <a:spLocks noGrp="1"/>
          </p:cNvSpPr>
          <p:nvPr>
            <p:ph type="body" idx="1"/>
          </p:nvPr>
        </p:nvSpPr>
        <p:spPr/>
        <p:txBody>
          <a:bodyPr/>
          <a:lstStyle/>
          <a:p>
            <a:pPr marL="109537" indent="0">
              <a:buNone/>
              <a:defRPr/>
            </a:pPr>
            <a:r>
              <a:rPr lang="en-US" sz="3200" b="1" i="1" dirty="0">
                <a:solidFill>
                  <a:srgbClr val="000000"/>
                </a:solidFill>
              </a:rPr>
              <a:t>Predefined Iterator </a:t>
            </a:r>
            <a:r>
              <a:rPr lang="en-US" sz="3200" b="1" i="1" dirty="0">
                <a:solidFill>
                  <a:srgbClr val="000000"/>
                </a:solidFill>
                <a:latin typeface="Consolas" panose="020B0609020204030204" pitchFamily="49" charset="0"/>
              </a:rPr>
              <a:t>typedef</a:t>
            </a:r>
            <a:r>
              <a:rPr lang="en-US" sz="3200" b="1" i="1" dirty="0">
                <a:solidFill>
                  <a:srgbClr val="000000"/>
                </a:solidFill>
              </a:rPr>
              <a:t>s</a:t>
            </a:r>
          </a:p>
          <a:p>
            <a:pPr eaLnBrk="1" hangingPunct="1">
              <a:defRPr/>
            </a:pPr>
            <a:r>
              <a:rPr lang="en-US" sz="3200" dirty="0">
                <a:solidFill>
                  <a:srgbClr val="000000"/>
                </a:solidFill>
              </a:rPr>
              <a:t>Figure 15.8 shows the predefined iterator </a:t>
            </a:r>
            <a:r>
              <a:rPr lang="en-US" sz="3200" dirty="0">
                <a:solidFill>
                  <a:srgbClr val="000000"/>
                </a:solidFill>
                <a:latin typeface="Consolas" panose="020B0609020204030204" pitchFamily="49" charset="0"/>
              </a:rPr>
              <a:t>typedef</a:t>
            </a:r>
            <a:r>
              <a:rPr lang="en-US" sz="3200" dirty="0">
                <a:solidFill>
                  <a:srgbClr val="000000"/>
                </a:solidFill>
              </a:rPr>
              <a:t>s that are found in Standard Library container class definitions.</a:t>
            </a:r>
          </a:p>
          <a:p>
            <a:pPr eaLnBrk="1" hangingPunct="1">
              <a:defRPr/>
            </a:pPr>
            <a:r>
              <a:rPr lang="en-US" sz="3200" dirty="0">
                <a:solidFill>
                  <a:srgbClr val="000000"/>
                </a:solidFill>
              </a:rPr>
              <a:t>Not every </a:t>
            </a:r>
            <a:r>
              <a:rPr lang="en-US" sz="3200" dirty="0">
                <a:solidFill>
                  <a:srgbClr val="000000"/>
                </a:solidFill>
                <a:latin typeface="Consolas" panose="020B0609020204030204" pitchFamily="49" charset="0"/>
              </a:rPr>
              <a:t>typedef</a:t>
            </a:r>
            <a:r>
              <a:rPr lang="en-US" sz="3200" dirty="0">
                <a:solidFill>
                  <a:srgbClr val="000000"/>
                </a:solidFill>
              </a:rPr>
              <a:t> is defined for every container.</a:t>
            </a:r>
          </a:p>
          <a:p>
            <a:pPr eaLnBrk="1" hangingPunct="1">
              <a:defRPr/>
            </a:pPr>
            <a:r>
              <a:rPr lang="en-US" sz="3200" dirty="0">
                <a:solidFill>
                  <a:srgbClr val="000000"/>
                </a:solidFill>
              </a:rPr>
              <a:t>We use </a:t>
            </a:r>
            <a:r>
              <a:rPr lang="en-US" sz="3200" dirty="0">
                <a:solidFill>
                  <a:srgbClr val="000000"/>
                </a:solidFill>
                <a:latin typeface="Consolas" panose="020B0609020204030204" pitchFamily="49" charset="0"/>
              </a:rPr>
              <a:t>const</a:t>
            </a:r>
            <a:r>
              <a:rPr lang="en-US" sz="3200" dirty="0">
                <a:solidFill>
                  <a:srgbClr val="000000"/>
                </a:solidFill>
              </a:rPr>
              <a:t> versions of the iterators for traversing </a:t>
            </a:r>
            <a:r>
              <a:rPr lang="en-US" sz="3200" dirty="0">
                <a:solidFill>
                  <a:srgbClr val="000000"/>
                </a:solidFill>
                <a:latin typeface="Consolas" panose="020B0609020204030204" pitchFamily="49" charset="0"/>
              </a:rPr>
              <a:t>const</a:t>
            </a:r>
            <a:r>
              <a:rPr lang="en-US" sz="3200" dirty="0">
                <a:solidFill>
                  <a:srgbClr val="000000"/>
                </a:solidFill>
              </a:rPr>
              <a:t> </a:t>
            </a:r>
            <a:r>
              <a:rPr lang="en-US" sz="3200" i="1" dirty="0">
                <a:solidFill>
                  <a:srgbClr val="000000"/>
                </a:solidFill>
              </a:rPr>
              <a:t>containers</a:t>
            </a:r>
            <a:r>
              <a:rPr lang="en-US" sz="3200" dirty="0">
                <a:solidFill>
                  <a:srgbClr val="000000"/>
                </a:solidFill>
              </a:rPr>
              <a:t> or non-</a:t>
            </a:r>
            <a:r>
              <a:rPr lang="en-US" sz="3200" dirty="0">
                <a:solidFill>
                  <a:srgbClr val="000000"/>
                </a:solidFill>
                <a:latin typeface="Consolas" panose="020B0609020204030204" pitchFamily="49" charset="0"/>
              </a:rPr>
              <a:t>const</a:t>
            </a:r>
            <a:r>
              <a:rPr lang="en-US" sz="3200" dirty="0">
                <a:solidFill>
                  <a:srgbClr val="000000"/>
                </a:solidFill>
              </a:rPr>
              <a:t> containers that should not be modified.</a:t>
            </a:r>
          </a:p>
          <a:p>
            <a:pPr eaLnBrk="1" hangingPunct="1">
              <a:defRPr/>
            </a:pPr>
            <a:r>
              <a:rPr lang="en-US" sz="3200" dirty="0">
                <a:solidFill>
                  <a:srgbClr val="000000"/>
                </a:solidFill>
              </a:rPr>
              <a:t>We use </a:t>
            </a:r>
            <a:r>
              <a:rPr lang="en-US" sz="3200" i="1" dirty="0">
                <a:solidFill>
                  <a:srgbClr val="000000"/>
                </a:solidFill>
              </a:rPr>
              <a:t>reverse iterators </a:t>
            </a:r>
            <a:r>
              <a:rPr lang="en-US" sz="3200" dirty="0">
                <a:solidFill>
                  <a:srgbClr val="000000"/>
                </a:solidFill>
              </a:rPr>
              <a:t>to traverse containers in the reverse direction.</a:t>
            </a:r>
          </a:p>
        </p:txBody>
      </p:sp>
      <p:sp>
        <p:nvSpPr>
          <p:cNvPr id="6246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4046262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2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20788"/>
            <a:ext cx="12192000" cy="4416425"/>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42949619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2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28688"/>
            <a:ext cx="12192000" cy="5000625"/>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3337472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931" y="76200"/>
            <a:ext cx="10583552" cy="1143000"/>
          </a:xfrm>
        </p:spPr>
        <p:txBody>
          <a:bodyPr/>
          <a:lstStyle/>
          <a:p>
            <a:pPr fontAlgn="auto">
              <a:spcAft>
                <a:spcPts val="0"/>
              </a:spcAft>
              <a:defRPr/>
            </a:pPr>
            <a:r>
              <a:rPr lang="en-US" dirty="0">
                <a:solidFill>
                  <a:srgbClr val="24B5A1"/>
                </a:solidFill>
                <a:latin typeface="Arial"/>
              </a:rPr>
              <a:t>15.3  </a:t>
            </a:r>
            <a:r>
              <a:rPr lang="en-US" dirty="0">
                <a:solidFill>
                  <a:srgbClr val="3380E6"/>
                </a:solidFill>
                <a:latin typeface="Arial"/>
              </a:rPr>
              <a:t>Introduction to Iterators (cont.)</a:t>
            </a:r>
            <a:endParaRPr lang="en-US" dirty="0">
              <a:solidFill>
                <a:srgbClr val="33B38C"/>
              </a:solidFill>
              <a:latin typeface="Arial" panose="020B0604020202020204" pitchFamily="34" charset="0"/>
            </a:endParaRPr>
          </a:p>
        </p:txBody>
      </p:sp>
      <p:sp>
        <p:nvSpPr>
          <p:cNvPr id="60419" name="Text Placeholder 2"/>
          <p:cNvSpPr>
            <a:spLocks noGrp="1"/>
          </p:cNvSpPr>
          <p:nvPr>
            <p:ph type="body" idx="1"/>
          </p:nvPr>
        </p:nvSpPr>
        <p:spPr>
          <a:xfrm>
            <a:off x="945931" y="990601"/>
            <a:ext cx="10583552" cy="4525963"/>
          </a:xfrm>
        </p:spPr>
        <p:txBody>
          <a:bodyPr/>
          <a:lstStyle/>
          <a:p>
            <a:pPr marL="109537" indent="0">
              <a:buNone/>
              <a:defRPr/>
            </a:pPr>
            <a:r>
              <a:rPr lang="en-US" sz="2400" b="1" i="1" dirty="0">
                <a:solidFill>
                  <a:srgbClr val="000000"/>
                </a:solidFill>
              </a:rPr>
              <a:t>Iterator Operations</a:t>
            </a:r>
          </a:p>
          <a:p>
            <a:pPr eaLnBrk="1" hangingPunct="1">
              <a:defRPr/>
            </a:pPr>
            <a:r>
              <a:rPr lang="en-US" sz="2400" dirty="0">
                <a:solidFill>
                  <a:srgbClr val="000000"/>
                </a:solidFill>
              </a:rPr>
              <a:t>Figure 15.9 shows some operations that can be performed on each iterator type.</a:t>
            </a:r>
          </a:p>
          <a:p>
            <a:pPr eaLnBrk="1" hangingPunct="1">
              <a:defRPr/>
            </a:pPr>
            <a:r>
              <a:rPr lang="en-US" sz="2400" dirty="0">
                <a:solidFill>
                  <a:srgbClr val="000000"/>
                </a:solidFill>
              </a:rPr>
              <a:t>Iterators must provide default constructors, copy constructors and copy assignment operators. </a:t>
            </a:r>
          </a:p>
          <a:p>
            <a:pPr eaLnBrk="1" hangingPunct="1">
              <a:defRPr/>
            </a:pPr>
            <a:r>
              <a:rPr lang="en-US" sz="2400" dirty="0">
                <a:solidFill>
                  <a:srgbClr val="000000"/>
                </a:solidFill>
              </a:rPr>
              <a:t>A </a:t>
            </a:r>
            <a:r>
              <a:rPr lang="en-US" sz="2400" i="1" dirty="0">
                <a:solidFill>
                  <a:srgbClr val="000000"/>
                </a:solidFill>
              </a:rPr>
              <a:t>forward</a:t>
            </a:r>
            <a:r>
              <a:rPr lang="en-US" sz="2400" dirty="0">
                <a:solidFill>
                  <a:srgbClr val="000000"/>
                </a:solidFill>
              </a:rPr>
              <a:t> iterator supports </a:t>
            </a:r>
            <a:r>
              <a:rPr lang="en-US" sz="2400" dirty="0">
                <a:solidFill>
                  <a:srgbClr val="000000"/>
                </a:solidFill>
                <a:latin typeface="Consolas" panose="020B0609020204030204" pitchFamily="49" charset="0"/>
              </a:rPr>
              <a:t>++</a:t>
            </a:r>
            <a:r>
              <a:rPr lang="en-US" sz="2400" dirty="0">
                <a:solidFill>
                  <a:srgbClr val="000000"/>
                </a:solidFill>
              </a:rPr>
              <a:t> and all of the </a:t>
            </a:r>
            <a:r>
              <a:rPr lang="en-US" sz="2400" i="1" dirty="0">
                <a:solidFill>
                  <a:srgbClr val="000000"/>
                </a:solidFill>
              </a:rPr>
              <a:t>input</a:t>
            </a:r>
            <a:r>
              <a:rPr lang="en-US" sz="2400" dirty="0">
                <a:solidFill>
                  <a:srgbClr val="000000"/>
                </a:solidFill>
              </a:rPr>
              <a:t> and </a:t>
            </a:r>
            <a:r>
              <a:rPr lang="en-US" sz="2400" i="1" dirty="0">
                <a:solidFill>
                  <a:srgbClr val="000000"/>
                </a:solidFill>
              </a:rPr>
              <a:t>output</a:t>
            </a:r>
            <a:r>
              <a:rPr lang="en-US" sz="2400" dirty="0">
                <a:solidFill>
                  <a:srgbClr val="000000"/>
                </a:solidFill>
              </a:rPr>
              <a:t> iterator capabilities. </a:t>
            </a:r>
          </a:p>
          <a:p>
            <a:pPr eaLnBrk="1" hangingPunct="1">
              <a:defRPr/>
            </a:pPr>
            <a:r>
              <a:rPr lang="en-US" sz="2400" dirty="0">
                <a:solidFill>
                  <a:srgbClr val="000000"/>
                </a:solidFill>
              </a:rPr>
              <a:t>A </a:t>
            </a:r>
            <a:r>
              <a:rPr lang="en-US" sz="2400" i="1" dirty="0">
                <a:solidFill>
                  <a:srgbClr val="000000"/>
                </a:solidFill>
              </a:rPr>
              <a:t>bidirectional</a:t>
            </a:r>
            <a:r>
              <a:rPr lang="en-US" sz="2400" dirty="0">
                <a:solidFill>
                  <a:srgbClr val="000000"/>
                </a:solidFill>
              </a:rPr>
              <a:t> iterator supports </a:t>
            </a:r>
            <a:r>
              <a:rPr lang="en-US" sz="2400" dirty="0">
                <a:solidFill>
                  <a:srgbClr val="000000"/>
                </a:solidFill>
                <a:latin typeface="Consolas" panose="020B0609020204030204" pitchFamily="49" charset="0"/>
              </a:rPr>
              <a:t>--</a:t>
            </a:r>
            <a:r>
              <a:rPr lang="en-US" sz="2400" dirty="0">
                <a:solidFill>
                  <a:srgbClr val="000000"/>
                </a:solidFill>
              </a:rPr>
              <a:t> and all the capabilities of </a:t>
            </a:r>
            <a:r>
              <a:rPr lang="en-US" sz="2400" i="1" dirty="0">
                <a:solidFill>
                  <a:srgbClr val="000000"/>
                </a:solidFill>
              </a:rPr>
              <a:t>forward</a:t>
            </a:r>
            <a:r>
              <a:rPr lang="en-US" sz="2400" dirty="0">
                <a:solidFill>
                  <a:srgbClr val="000000"/>
                </a:solidFill>
              </a:rPr>
              <a:t> iterators. </a:t>
            </a:r>
          </a:p>
          <a:p>
            <a:pPr eaLnBrk="1" hangingPunct="1">
              <a:defRPr/>
            </a:pPr>
            <a:r>
              <a:rPr lang="en-US" sz="2400" dirty="0">
                <a:solidFill>
                  <a:srgbClr val="000000"/>
                </a:solidFill>
              </a:rPr>
              <a:t>A </a:t>
            </a:r>
            <a:r>
              <a:rPr lang="en-US" sz="2400" i="1" dirty="0">
                <a:solidFill>
                  <a:srgbClr val="000000"/>
                </a:solidFill>
              </a:rPr>
              <a:t>random access iterator </a:t>
            </a:r>
            <a:r>
              <a:rPr lang="en-US" sz="2400" dirty="0">
                <a:solidFill>
                  <a:srgbClr val="000000"/>
                </a:solidFill>
              </a:rPr>
              <a:t>supports all of the operations shown in the table.</a:t>
            </a:r>
          </a:p>
          <a:p>
            <a:pPr eaLnBrk="1" hangingPunct="1">
              <a:defRPr/>
            </a:pPr>
            <a:r>
              <a:rPr lang="en-US" sz="2400" dirty="0">
                <a:solidFill>
                  <a:srgbClr val="000000"/>
                </a:solidFill>
              </a:rPr>
              <a:t>For input iterators and output iterators, it’s not possible to save the iterator then use the saved value later. </a:t>
            </a:r>
          </a:p>
        </p:txBody>
      </p:sp>
      <p:sp>
        <p:nvSpPr>
          <p:cNvPr id="655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8368197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2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90538" y="0"/>
            <a:ext cx="11209337"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6142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15.1  </a:t>
            </a:r>
            <a:r>
              <a:rPr lang="en-US" dirty="0">
                <a:solidFill>
                  <a:srgbClr val="3380E6"/>
                </a:solidFill>
                <a:latin typeface="Arial"/>
              </a:rPr>
              <a:t>Introduction (Cont.)</a:t>
            </a:r>
          </a:p>
        </p:txBody>
      </p:sp>
      <p:sp>
        <p:nvSpPr>
          <p:cNvPr id="15363" name="Text Placeholder 2"/>
          <p:cNvSpPr>
            <a:spLocks noGrp="1"/>
          </p:cNvSpPr>
          <p:nvPr>
            <p:ph type="body" idx="1"/>
          </p:nvPr>
        </p:nvSpPr>
        <p:spPr/>
        <p:txBody>
          <a:bodyPr/>
          <a:lstStyle/>
          <a:p>
            <a:pPr marL="109537" indent="0">
              <a:lnSpc>
                <a:spcPct val="90000"/>
              </a:lnSpc>
              <a:buNone/>
              <a:defRPr/>
            </a:pPr>
            <a:r>
              <a:rPr lang="en-US" sz="3200" b="1" i="1" dirty="0">
                <a:solidFill>
                  <a:srgbClr val="000000"/>
                </a:solidFill>
                <a:latin typeface="Cambria" panose="02040503050406030204" pitchFamily="18" charset="0"/>
              </a:rPr>
              <a:t>Containers, Iterators and Algorithms</a:t>
            </a:r>
          </a:p>
          <a:p>
            <a:pPr eaLnBrk="1" hangingPunct="1">
              <a:lnSpc>
                <a:spcPct val="90000"/>
              </a:lnSpc>
              <a:defRPr/>
            </a:pPr>
            <a:r>
              <a:rPr lang="en-US" sz="3200" dirty="0">
                <a:solidFill>
                  <a:srgbClr val="000000"/>
                </a:solidFill>
                <a:latin typeface="Cambria" panose="02040503050406030204" pitchFamily="18" charset="0"/>
              </a:rPr>
              <a:t>This chapter introduces the three key components of the Standard Library—</a:t>
            </a:r>
            <a:r>
              <a:rPr lang="en-US" sz="3200" dirty="0">
                <a:solidFill>
                  <a:srgbClr val="0000FF"/>
                </a:solidFill>
                <a:latin typeface="Cambria" panose="02040503050406030204" pitchFamily="18" charset="0"/>
              </a:rPr>
              <a:t>containers</a:t>
            </a:r>
            <a:r>
              <a:rPr lang="en-US" sz="3200" dirty="0">
                <a:solidFill>
                  <a:srgbClr val="000000"/>
                </a:solidFill>
                <a:latin typeface="Cambria" panose="02040503050406030204" pitchFamily="18" charset="0"/>
              </a:rPr>
              <a:t> (</a:t>
            </a:r>
            <a:r>
              <a:rPr lang="en-US" sz="3200" i="1" dirty="0">
                <a:solidFill>
                  <a:srgbClr val="000000"/>
                </a:solidFill>
                <a:latin typeface="Cambria" panose="02040503050406030204" pitchFamily="18" charset="0"/>
              </a:rPr>
              <a:t>templatized</a:t>
            </a:r>
            <a:r>
              <a:rPr lang="en-US" sz="3200" dirty="0">
                <a:solidFill>
                  <a:srgbClr val="000000"/>
                </a:solidFill>
                <a:latin typeface="Cambria" panose="02040503050406030204" pitchFamily="18" charset="0"/>
              </a:rPr>
              <a:t> data structures), </a:t>
            </a:r>
            <a:r>
              <a:rPr lang="en-US" sz="3200" dirty="0">
                <a:solidFill>
                  <a:srgbClr val="0000FF"/>
                </a:solidFill>
                <a:latin typeface="Cambria" panose="02040503050406030204" pitchFamily="18" charset="0"/>
              </a:rPr>
              <a:t>iterators</a:t>
            </a:r>
            <a:r>
              <a:rPr lang="en-US" sz="3200" dirty="0">
                <a:solidFill>
                  <a:srgbClr val="000000"/>
                </a:solidFill>
                <a:latin typeface="Cambria" panose="02040503050406030204" pitchFamily="18" charset="0"/>
              </a:rPr>
              <a:t> and </a:t>
            </a:r>
            <a:r>
              <a:rPr lang="en-US" sz="3200" dirty="0">
                <a:solidFill>
                  <a:srgbClr val="0000FF"/>
                </a:solidFill>
                <a:latin typeface="Cambria" panose="02040503050406030204" pitchFamily="18" charset="0"/>
              </a:rPr>
              <a:t>algorithms</a:t>
            </a:r>
            <a:r>
              <a:rPr lang="en-US" sz="3200" dirty="0">
                <a:solidFill>
                  <a:srgbClr val="000000"/>
                </a:solidFill>
                <a:latin typeface="Cambria" panose="02040503050406030204" pitchFamily="18" charset="0"/>
              </a:rPr>
              <a:t>.</a:t>
            </a:r>
          </a:p>
          <a:p>
            <a:pPr eaLnBrk="1" hangingPunct="1">
              <a:lnSpc>
                <a:spcPct val="90000"/>
              </a:lnSpc>
              <a:defRPr/>
            </a:pPr>
            <a:r>
              <a:rPr lang="en-US" sz="3200" dirty="0">
                <a:solidFill>
                  <a:srgbClr val="000000"/>
                </a:solidFill>
                <a:latin typeface="Cambria" panose="02040503050406030204" pitchFamily="18" charset="0"/>
              </a:rPr>
              <a:t>Containers are data structures capable of storing objects of </a:t>
            </a:r>
            <a:r>
              <a:rPr lang="en-US" sz="3200" i="1" dirty="0">
                <a:solidFill>
                  <a:srgbClr val="000000"/>
                </a:solidFill>
                <a:latin typeface="Cambria" panose="02040503050406030204" pitchFamily="18" charset="0"/>
              </a:rPr>
              <a:t>almost</a:t>
            </a:r>
            <a:r>
              <a:rPr lang="en-US" sz="3200" dirty="0">
                <a:solidFill>
                  <a:srgbClr val="000000"/>
                </a:solidFill>
                <a:latin typeface="Cambria" panose="02040503050406030204" pitchFamily="18" charset="0"/>
              </a:rPr>
              <a:t> any data type (there are some restrictions).</a:t>
            </a:r>
          </a:p>
          <a:p>
            <a:pPr eaLnBrk="1" hangingPunct="1">
              <a:lnSpc>
                <a:spcPct val="90000"/>
              </a:lnSpc>
              <a:defRPr/>
            </a:pPr>
            <a:r>
              <a:rPr lang="en-US" sz="3200" dirty="0">
                <a:solidFill>
                  <a:srgbClr val="000000"/>
                </a:solidFill>
                <a:latin typeface="Cambria" panose="02040503050406030204" pitchFamily="18" charset="0"/>
              </a:rPr>
              <a:t>We’ll see that there are three styles of container </a:t>
            </a:r>
            <a:r>
              <a:rPr lang="en-US" sz="3200" dirty="0">
                <a:latin typeface="Cambria" panose="02040503050406030204" pitchFamily="18" charset="0"/>
              </a:rPr>
              <a:t>classes—</a:t>
            </a:r>
            <a:r>
              <a:rPr lang="en-US" sz="3200" i="1" dirty="0">
                <a:latin typeface="Cambria" panose="02040503050406030204" pitchFamily="18" charset="0"/>
              </a:rPr>
              <a:t>first-class containers</a:t>
            </a:r>
            <a:r>
              <a:rPr lang="en-US" sz="3200" dirty="0">
                <a:latin typeface="Cambria" panose="02040503050406030204" pitchFamily="18" charset="0"/>
              </a:rPr>
              <a:t>, </a:t>
            </a:r>
            <a:r>
              <a:rPr lang="en-US" sz="3200" i="1" dirty="0">
                <a:latin typeface="Cambria" panose="02040503050406030204" pitchFamily="18" charset="0"/>
              </a:rPr>
              <a:t>container adapters </a:t>
            </a:r>
            <a:r>
              <a:rPr lang="en-US" sz="3200" dirty="0">
                <a:latin typeface="Cambria" panose="02040503050406030204" pitchFamily="18" charset="0"/>
              </a:rPr>
              <a:t>and </a:t>
            </a:r>
            <a:r>
              <a:rPr lang="en-US" sz="3200" i="1" dirty="0">
                <a:latin typeface="Cambria" panose="02040503050406030204" pitchFamily="18" charset="0"/>
              </a:rPr>
              <a:t>near containers</a:t>
            </a:r>
            <a:r>
              <a:rPr lang="en-US" sz="3200" dirty="0">
                <a:latin typeface="Cambria" panose="02040503050406030204" pitchFamily="18" charset="0"/>
              </a:rPr>
              <a:t>.</a:t>
            </a:r>
          </a:p>
        </p:txBody>
      </p:sp>
      <p:sp>
        <p:nvSpPr>
          <p:cNvPr id="1536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1295459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2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69925" y="0"/>
            <a:ext cx="1085215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0133851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2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8571"/>
            <a:ext cx="12192000" cy="645636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1661642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15.4  </a:t>
            </a:r>
            <a:r>
              <a:rPr lang="en-US" dirty="0">
                <a:solidFill>
                  <a:srgbClr val="3380E6"/>
                </a:solidFill>
                <a:latin typeface="Arial"/>
              </a:rPr>
              <a:t>Introduction to Algorithms </a:t>
            </a:r>
            <a:endParaRPr lang="en-US" dirty="0">
              <a:solidFill>
                <a:srgbClr val="33B38C"/>
              </a:solidFill>
              <a:latin typeface="Arial" panose="020B0604020202020204" pitchFamily="34" charset="0"/>
            </a:endParaRPr>
          </a:p>
        </p:txBody>
      </p:sp>
      <p:sp>
        <p:nvSpPr>
          <p:cNvPr id="64515" name="Text Placeholder 2"/>
          <p:cNvSpPr>
            <a:spLocks noGrp="1"/>
          </p:cNvSpPr>
          <p:nvPr>
            <p:ph type="body" idx="1"/>
          </p:nvPr>
        </p:nvSpPr>
        <p:spPr/>
        <p:txBody>
          <a:bodyPr/>
          <a:lstStyle/>
          <a:p>
            <a:pPr eaLnBrk="1" hangingPunct="1">
              <a:lnSpc>
                <a:spcPct val="80000"/>
              </a:lnSpc>
            </a:pPr>
            <a:r>
              <a:rPr lang="en-US" altLang="en-US" sz="3200" dirty="0">
                <a:solidFill>
                  <a:srgbClr val="000000"/>
                </a:solidFill>
              </a:rPr>
              <a:t>The Standard Library provides scores of </a:t>
            </a:r>
            <a:r>
              <a:rPr lang="en-US" altLang="en-US" sz="3200" i="1" dirty="0">
                <a:solidFill>
                  <a:srgbClr val="000000"/>
                </a:solidFill>
              </a:rPr>
              <a:t>algorithms</a:t>
            </a:r>
            <a:r>
              <a:rPr lang="en-US" altLang="en-US" sz="3200" dirty="0">
                <a:solidFill>
                  <a:srgbClr val="000000"/>
                </a:solidFill>
              </a:rPr>
              <a:t> you’ll use frequently to manipulate  a variety of containers. </a:t>
            </a:r>
          </a:p>
          <a:p>
            <a:pPr eaLnBrk="1" hangingPunct="1">
              <a:lnSpc>
                <a:spcPct val="80000"/>
              </a:lnSpc>
            </a:pPr>
            <a:r>
              <a:rPr lang="en-US" altLang="en-US" sz="3200" i="1" dirty="0">
                <a:solidFill>
                  <a:srgbClr val="000000"/>
                </a:solidFill>
              </a:rPr>
              <a:t>Inserting</a:t>
            </a:r>
            <a:r>
              <a:rPr lang="en-US" altLang="en-US" sz="3200" dirty="0">
                <a:solidFill>
                  <a:srgbClr val="000000"/>
                </a:solidFill>
              </a:rPr>
              <a:t>, </a:t>
            </a:r>
            <a:r>
              <a:rPr lang="en-US" altLang="en-US" sz="3200" i="1" dirty="0">
                <a:solidFill>
                  <a:srgbClr val="000000"/>
                </a:solidFill>
              </a:rPr>
              <a:t>deleting</a:t>
            </a:r>
            <a:r>
              <a:rPr lang="en-US" altLang="en-US" sz="3200" dirty="0">
                <a:solidFill>
                  <a:srgbClr val="000000"/>
                </a:solidFill>
              </a:rPr>
              <a:t>, </a:t>
            </a:r>
            <a:r>
              <a:rPr lang="en-US" altLang="en-US" sz="3200" i="1" dirty="0">
                <a:solidFill>
                  <a:srgbClr val="000000"/>
                </a:solidFill>
              </a:rPr>
              <a:t>searching</a:t>
            </a:r>
            <a:r>
              <a:rPr lang="en-US" altLang="en-US" sz="3200" dirty="0">
                <a:solidFill>
                  <a:srgbClr val="000000"/>
                </a:solidFill>
              </a:rPr>
              <a:t>, </a:t>
            </a:r>
            <a:r>
              <a:rPr lang="en-US" altLang="en-US" sz="3200" i="1" dirty="0">
                <a:solidFill>
                  <a:srgbClr val="000000"/>
                </a:solidFill>
              </a:rPr>
              <a:t>sorting</a:t>
            </a:r>
            <a:r>
              <a:rPr lang="en-US" altLang="en-US" sz="3200" dirty="0">
                <a:solidFill>
                  <a:srgbClr val="000000"/>
                </a:solidFill>
              </a:rPr>
              <a:t> and others are appropriate for some or all of the sequence and associative containers. </a:t>
            </a:r>
          </a:p>
          <a:p>
            <a:pPr eaLnBrk="1" hangingPunct="1">
              <a:lnSpc>
                <a:spcPct val="80000"/>
              </a:lnSpc>
            </a:pPr>
            <a:r>
              <a:rPr lang="en-US" altLang="en-US" sz="3200" dirty="0">
                <a:solidFill>
                  <a:srgbClr val="000000"/>
                </a:solidFill>
              </a:rPr>
              <a:t>The </a:t>
            </a:r>
            <a:r>
              <a:rPr lang="en-US" altLang="en-US" sz="3200" i="1" dirty="0">
                <a:solidFill>
                  <a:srgbClr val="000000"/>
                </a:solidFill>
              </a:rPr>
              <a:t>algorithms operate on container elements only indirectly through iterators.</a:t>
            </a:r>
          </a:p>
          <a:p>
            <a:pPr eaLnBrk="1" hangingPunct="1">
              <a:lnSpc>
                <a:spcPct val="80000"/>
              </a:lnSpc>
            </a:pPr>
            <a:r>
              <a:rPr lang="en-US" altLang="en-US" sz="3200" dirty="0">
                <a:solidFill>
                  <a:srgbClr val="000000"/>
                </a:solidFill>
              </a:rPr>
              <a:t>Many algorithms operate on sequences of elements defined by iterators pointing to the </a:t>
            </a:r>
            <a:r>
              <a:rPr lang="en-US" altLang="en-US" sz="3200" i="1" dirty="0">
                <a:solidFill>
                  <a:srgbClr val="000000"/>
                </a:solidFill>
              </a:rPr>
              <a:t>first element</a:t>
            </a:r>
            <a:r>
              <a:rPr lang="en-US" altLang="en-US" sz="3200" dirty="0">
                <a:solidFill>
                  <a:srgbClr val="000000"/>
                </a:solidFill>
              </a:rPr>
              <a:t> of the sequence and to </a:t>
            </a:r>
            <a:r>
              <a:rPr lang="en-US" altLang="en-US" sz="3200" i="1" dirty="0">
                <a:solidFill>
                  <a:srgbClr val="000000"/>
                </a:solidFill>
              </a:rPr>
              <a:t>one element past the last element.</a:t>
            </a:r>
          </a:p>
        </p:txBody>
      </p:sp>
      <p:sp>
        <p:nvSpPr>
          <p:cNvPr id="6963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4356460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15.5  </a:t>
            </a:r>
            <a:r>
              <a:rPr lang="en-US" dirty="0">
                <a:solidFill>
                  <a:srgbClr val="3380E6"/>
                </a:solidFill>
                <a:latin typeface="Arial"/>
              </a:rPr>
              <a:t>Sequence Containers</a:t>
            </a:r>
          </a:p>
        </p:txBody>
      </p:sp>
      <p:sp>
        <p:nvSpPr>
          <p:cNvPr id="65539" name="Text Placeholder 2"/>
          <p:cNvSpPr>
            <a:spLocks noGrp="1"/>
          </p:cNvSpPr>
          <p:nvPr>
            <p:ph type="body" idx="1"/>
          </p:nvPr>
        </p:nvSpPr>
        <p:spPr/>
        <p:txBody>
          <a:bodyPr/>
          <a:lstStyle/>
          <a:p>
            <a:pPr eaLnBrk="1" hangingPunct="1"/>
            <a:r>
              <a:rPr lang="en-US" altLang="en-US" sz="3200" dirty="0">
                <a:solidFill>
                  <a:srgbClr val="000000"/>
                </a:solidFill>
              </a:rPr>
              <a:t>The C++ Standard Template Library provides five </a:t>
            </a:r>
            <a:r>
              <a:rPr lang="en-US" altLang="en-US" sz="3200" i="1" dirty="0">
                <a:solidFill>
                  <a:srgbClr val="000000"/>
                </a:solidFill>
              </a:rPr>
              <a:t>sequence containers</a:t>
            </a:r>
            <a:r>
              <a:rPr lang="en-US" altLang="en-US" sz="3200" dirty="0">
                <a:solidFill>
                  <a:srgbClr val="000000"/>
                </a:solidFill>
              </a:rPr>
              <a:t>—</a:t>
            </a:r>
            <a:r>
              <a:rPr lang="en-US" altLang="en-US" sz="3200" dirty="0">
                <a:solidFill>
                  <a:srgbClr val="FF0000"/>
                </a:solidFill>
                <a:latin typeface="Consolas" panose="020B0609020204030204" pitchFamily="49" charset="0"/>
              </a:rPr>
              <a:t>array</a:t>
            </a:r>
            <a:r>
              <a:rPr lang="en-US" altLang="en-US" sz="3200" dirty="0">
                <a:solidFill>
                  <a:srgbClr val="FF0000"/>
                </a:solidFill>
              </a:rPr>
              <a:t>, </a:t>
            </a:r>
            <a:r>
              <a:rPr lang="en-US" altLang="en-US" sz="3200" dirty="0">
                <a:solidFill>
                  <a:srgbClr val="FF0000"/>
                </a:solidFill>
                <a:latin typeface="Consolas" panose="020B0609020204030204" pitchFamily="49" charset="0"/>
              </a:rPr>
              <a:t>vector</a:t>
            </a:r>
            <a:r>
              <a:rPr lang="en-US" altLang="en-US" sz="3200" dirty="0">
                <a:solidFill>
                  <a:srgbClr val="FF0000"/>
                </a:solidFill>
              </a:rPr>
              <a:t>, </a:t>
            </a:r>
            <a:r>
              <a:rPr lang="en-US" altLang="en-US" sz="3200" dirty="0">
                <a:solidFill>
                  <a:srgbClr val="FF0000"/>
                </a:solidFill>
                <a:latin typeface="Consolas" panose="020B0609020204030204" pitchFamily="49" charset="0"/>
              </a:rPr>
              <a:t>deque</a:t>
            </a:r>
            <a:r>
              <a:rPr lang="en-US" altLang="en-US" sz="3200" dirty="0">
                <a:solidFill>
                  <a:srgbClr val="FF0000"/>
                </a:solidFill>
              </a:rPr>
              <a:t>, </a:t>
            </a:r>
            <a:r>
              <a:rPr lang="en-US" altLang="en-US" sz="3200" dirty="0">
                <a:solidFill>
                  <a:srgbClr val="FF0000"/>
                </a:solidFill>
                <a:latin typeface="Consolas" panose="020B0609020204030204" pitchFamily="49" charset="0"/>
              </a:rPr>
              <a:t>list</a:t>
            </a:r>
            <a:r>
              <a:rPr lang="en-US" altLang="en-US" sz="3200" dirty="0">
                <a:solidFill>
                  <a:srgbClr val="FF0000"/>
                </a:solidFill>
              </a:rPr>
              <a:t> </a:t>
            </a:r>
            <a:r>
              <a:rPr lang="en-US" altLang="zh-CN" sz="3200" dirty="0">
                <a:solidFill>
                  <a:srgbClr val="FF0000"/>
                </a:solidFill>
              </a:rPr>
              <a:t>,</a:t>
            </a:r>
            <a:r>
              <a:rPr lang="en-US" altLang="en-US" sz="3200" dirty="0">
                <a:solidFill>
                  <a:srgbClr val="FF0000"/>
                </a:solidFill>
              </a:rPr>
              <a:t> </a:t>
            </a:r>
            <a:r>
              <a:rPr lang="en-US" altLang="en-US" sz="3200" dirty="0" err="1">
                <a:solidFill>
                  <a:srgbClr val="FF0000"/>
                </a:solidFill>
                <a:latin typeface="Consolas" panose="020B0609020204030204" pitchFamily="49" charset="0"/>
              </a:rPr>
              <a:t>forward_list</a:t>
            </a:r>
            <a:r>
              <a:rPr lang="en-US" altLang="en-US" sz="3200" dirty="0">
                <a:solidFill>
                  <a:srgbClr val="FF0000"/>
                </a:solidFill>
              </a:rPr>
              <a:t>.</a:t>
            </a:r>
          </a:p>
          <a:p>
            <a:pPr eaLnBrk="1" hangingPunct="1"/>
            <a:r>
              <a:rPr lang="en-US" altLang="en-US" sz="3200" dirty="0">
                <a:solidFill>
                  <a:srgbClr val="000000"/>
                </a:solidFill>
              </a:rPr>
              <a:t>Class templates </a:t>
            </a:r>
            <a:r>
              <a:rPr lang="en-US" altLang="en-US" sz="3200" dirty="0">
                <a:solidFill>
                  <a:srgbClr val="FF0000"/>
                </a:solidFill>
                <a:latin typeface="Consolas" panose="020B0609020204030204" pitchFamily="49" charset="0"/>
              </a:rPr>
              <a:t>array</a:t>
            </a:r>
            <a:r>
              <a:rPr lang="en-US" altLang="en-US" sz="3200" dirty="0">
                <a:solidFill>
                  <a:srgbClr val="000000"/>
                </a:solidFill>
              </a:rPr>
              <a:t>, </a:t>
            </a:r>
            <a:r>
              <a:rPr lang="en-US" altLang="en-US" sz="3200" dirty="0">
                <a:solidFill>
                  <a:srgbClr val="FF0000"/>
                </a:solidFill>
                <a:latin typeface="Consolas" panose="020B0609020204030204" pitchFamily="49" charset="0"/>
              </a:rPr>
              <a:t>vector</a:t>
            </a:r>
            <a:r>
              <a:rPr lang="en-US" altLang="en-US" sz="3200" dirty="0">
                <a:solidFill>
                  <a:srgbClr val="000000"/>
                </a:solidFill>
              </a:rPr>
              <a:t> and </a:t>
            </a:r>
            <a:r>
              <a:rPr lang="en-US" altLang="en-US" sz="3200" dirty="0" err="1">
                <a:solidFill>
                  <a:srgbClr val="FF0000"/>
                </a:solidFill>
                <a:latin typeface="Consolas" panose="020B0609020204030204" pitchFamily="49" charset="0"/>
              </a:rPr>
              <a:t>deque</a:t>
            </a:r>
            <a:r>
              <a:rPr lang="en-US" altLang="en-US" sz="3200" dirty="0">
                <a:solidFill>
                  <a:srgbClr val="000000"/>
                </a:solidFill>
              </a:rPr>
              <a:t> are based on </a:t>
            </a:r>
            <a:r>
              <a:rPr lang="en-US" altLang="en-US" sz="3200" dirty="0">
                <a:solidFill>
                  <a:srgbClr val="FF0000"/>
                </a:solidFill>
              </a:rPr>
              <a:t>built-in arrays</a:t>
            </a:r>
            <a:r>
              <a:rPr lang="en-US" altLang="en-US" sz="3200" dirty="0">
                <a:solidFill>
                  <a:srgbClr val="000000"/>
                </a:solidFill>
              </a:rPr>
              <a:t>.</a:t>
            </a:r>
          </a:p>
          <a:p>
            <a:pPr eaLnBrk="1" hangingPunct="1"/>
            <a:r>
              <a:rPr lang="en-US" altLang="en-US" sz="3200" dirty="0">
                <a:solidFill>
                  <a:srgbClr val="000000"/>
                </a:solidFill>
              </a:rPr>
              <a:t>Class templates </a:t>
            </a:r>
            <a:r>
              <a:rPr lang="en-US" altLang="en-US" sz="3200" dirty="0">
                <a:solidFill>
                  <a:srgbClr val="FF0000"/>
                </a:solidFill>
                <a:latin typeface="Consolas" panose="020B0609020204030204" pitchFamily="49" charset="0"/>
              </a:rPr>
              <a:t>list</a:t>
            </a:r>
            <a:r>
              <a:rPr lang="en-US" altLang="en-US" sz="3200" dirty="0">
                <a:solidFill>
                  <a:srgbClr val="000000"/>
                </a:solidFill>
              </a:rPr>
              <a:t> and </a:t>
            </a:r>
            <a:r>
              <a:rPr lang="en-US" altLang="en-US" sz="3200" dirty="0" err="1">
                <a:solidFill>
                  <a:srgbClr val="FF0000"/>
                </a:solidFill>
                <a:latin typeface="Consolas" panose="020B0609020204030204" pitchFamily="49" charset="0"/>
              </a:rPr>
              <a:t>forward_list</a:t>
            </a:r>
            <a:r>
              <a:rPr lang="en-US" altLang="en-US" sz="3200" dirty="0">
                <a:solidFill>
                  <a:srgbClr val="FF0000"/>
                </a:solidFill>
              </a:rPr>
              <a:t> </a:t>
            </a:r>
            <a:r>
              <a:rPr lang="en-US" altLang="en-US" sz="3200" dirty="0">
                <a:solidFill>
                  <a:srgbClr val="000000"/>
                </a:solidFill>
              </a:rPr>
              <a:t>implement </a:t>
            </a:r>
            <a:r>
              <a:rPr lang="en-US" altLang="en-US" sz="3200" dirty="0">
                <a:solidFill>
                  <a:srgbClr val="FF0000"/>
                </a:solidFill>
              </a:rPr>
              <a:t>linked-list data structures</a:t>
            </a:r>
            <a:r>
              <a:rPr lang="en-US" altLang="en-US" sz="3200" dirty="0">
                <a:solidFill>
                  <a:srgbClr val="000000"/>
                </a:solidFill>
              </a:rPr>
              <a:t>, which we discuss in Chapter 19.</a:t>
            </a:r>
          </a:p>
        </p:txBody>
      </p:sp>
      <p:sp>
        <p:nvSpPr>
          <p:cNvPr id="8192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7736644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15.5  </a:t>
            </a:r>
            <a:r>
              <a:rPr lang="en-US" dirty="0">
                <a:solidFill>
                  <a:srgbClr val="3380E6"/>
                </a:solidFill>
                <a:latin typeface="Arial"/>
              </a:rPr>
              <a:t>Sequence Containers (Cont.)</a:t>
            </a:r>
          </a:p>
        </p:txBody>
      </p:sp>
      <p:sp>
        <p:nvSpPr>
          <p:cNvPr id="79875" name="Text Placeholder 2"/>
          <p:cNvSpPr>
            <a:spLocks noGrp="1"/>
          </p:cNvSpPr>
          <p:nvPr>
            <p:ph type="body" idx="1"/>
          </p:nvPr>
        </p:nvSpPr>
        <p:spPr/>
        <p:txBody>
          <a:bodyPr/>
          <a:lstStyle/>
          <a:p>
            <a:pPr marL="109537" indent="0">
              <a:buNone/>
              <a:defRPr/>
            </a:pPr>
            <a:r>
              <a:rPr lang="en-US" sz="3200" b="1" i="1" dirty="0">
                <a:solidFill>
                  <a:srgbClr val="000000"/>
                </a:solidFill>
                <a:latin typeface="Cambria" panose="02040503050406030204" pitchFamily="18" charset="0"/>
              </a:rPr>
              <a:t>Performance and Choosing the Appropriate Container</a:t>
            </a:r>
          </a:p>
          <a:p>
            <a:pPr eaLnBrk="1" hangingPunct="1">
              <a:defRPr/>
            </a:pPr>
            <a:r>
              <a:rPr lang="en-US" sz="3200" dirty="0">
                <a:solidFill>
                  <a:srgbClr val="000000"/>
                </a:solidFill>
                <a:latin typeface="Cambria" panose="02040503050406030204" pitchFamily="18" charset="0"/>
              </a:rPr>
              <a:t>Figure 15.2 presented the operations common to most of the Standard Library containers.</a:t>
            </a:r>
          </a:p>
          <a:p>
            <a:pPr eaLnBrk="1" hangingPunct="1">
              <a:defRPr/>
            </a:pPr>
            <a:r>
              <a:rPr lang="en-US" sz="3200" dirty="0">
                <a:solidFill>
                  <a:srgbClr val="000000"/>
                </a:solidFill>
                <a:latin typeface="Cambria" panose="02040503050406030204" pitchFamily="18" charset="0"/>
              </a:rPr>
              <a:t>Beyond these operations, each container typically provides a variety of other capabilities.</a:t>
            </a:r>
          </a:p>
          <a:p>
            <a:pPr eaLnBrk="1" hangingPunct="1">
              <a:defRPr/>
            </a:pPr>
            <a:r>
              <a:rPr lang="en-US" sz="3200" dirty="0">
                <a:solidFill>
                  <a:srgbClr val="000000"/>
                </a:solidFill>
                <a:latin typeface="Cambria" panose="02040503050406030204" pitchFamily="18" charset="0"/>
              </a:rPr>
              <a:t>Many of these are common to several containers, but they’re not always equally efficient for each container.</a:t>
            </a:r>
          </a:p>
        </p:txBody>
      </p:sp>
      <p:sp>
        <p:nvSpPr>
          <p:cNvPr id="8499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096208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2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98600"/>
            <a:ext cx="12192000" cy="38608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1276268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2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71513"/>
            <a:ext cx="12192000" cy="5513387"/>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8293623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2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42975"/>
            <a:ext cx="12192000" cy="497205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3416458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3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0188"/>
            <a:ext cx="12192000" cy="3856037"/>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0781985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59D9B3"/>
                </a:solidFill>
                <a:latin typeface="Arial"/>
              </a:rPr>
              <a:t>15.5.1 </a:t>
            </a:r>
            <a:r>
              <a:rPr lang="en-US" dirty="0">
                <a:solidFill>
                  <a:srgbClr val="33B38C"/>
                </a:solidFill>
                <a:latin typeface="Consolas" panose="020B0609020204030204" pitchFamily="49" charset="0"/>
              </a:rPr>
              <a:t>vector</a:t>
            </a:r>
            <a:r>
              <a:rPr lang="en-US" dirty="0">
                <a:solidFill>
                  <a:srgbClr val="33B38C"/>
                </a:solidFill>
                <a:latin typeface="Arial" panose="020B0604020202020204" pitchFamily="34" charset="0"/>
              </a:rPr>
              <a:t> Sequence Container</a:t>
            </a:r>
          </a:p>
        </p:txBody>
      </p:sp>
      <p:sp>
        <p:nvSpPr>
          <p:cNvPr id="71683" name="Text Placeholder 2"/>
          <p:cNvSpPr>
            <a:spLocks noGrp="1"/>
          </p:cNvSpPr>
          <p:nvPr>
            <p:ph type="body" idx="1"/>
          </p:nvPr>
        </p:nvSpPr>
        <p:spPr/>
        <p:txBody>
          <a:bodyPr/>
          <a:lstStyle/>
          <a:p>
            <a:pPr eaLnBrk="1" hangingPunct="1">
              <a:lnSpc>
                <a:spcPct val="90000"/>
              </a:lnSpc>
            </a:pPr>
            <a:r>
              <a:rPr lang="en-US" altLang="en-US" sz="2800" dirty="0">
                <a:solidFill>
                  <a:srgbClr val="000000"/>
                </a:solidFill>
              </a:rPr>
              <a:t>Class template </a:t>
            </a:r>
            <a:r>
              <a:rPr lang="en-US" altLang="en-US" sz="2800" dirty="0">
                <a:solidFill>
                  <a:srgbClr val="000000"/>
                </a:solidFill>
                <a:latin typeface="Consolas" panose="020B0609020204030204" pitchFamily="49" charset="0"/>
              </a:rPr>
              <a:t>vector</a:t>
            </a:r>
            <a:r>
              <a:rPr lang="en-US" altLang="en-US" sz="2800" dirty="0">
                <a:solidFill>
                  <a:srgbClr val="000000"/>
                </a:solidFill>
              </a:rPr>
              <a:t> provides a data structure with </a:t>
            </a:r>
            <a:r>
              <a:rPr lang="en-US" altLang="en-US" sz="2800" i="1" dirty="0">
                <a:solidFill>
                  <a:srgbClr val="FF0000"/>
                </a:solidFill>
              </a:rPr>
              <a:t>contiguous</a:t>
            </a:r>
            <a:r>
              <a:rPr lang="en-US" altLang="en-US" sz="2800" dirty="0">
                <a:solidFill>
                  <a:srgbClr val="FF0000"/>
                </a:solidFill>
              </a:rPr>
              <a:t> </a:t>
            </a:r>
            <a:r>
              <a:rPr lang="en-US" altLang="en-US" sz="2800" dirty="0">
                <a:solidFill>
                  <a:srgbClr val="000000"/>
                </a:solidFill>
              </a:rPr>
              <a:t>memory locations.</a:t>
            </a:r>
          </a:p>
          <a:p>
            <a:pPr eaLnBrk="1" hangingPunct="1">
              <a:lnSpc>
                <a:spcPct val="90000"/>
              </a:lnSpc>
            </a:pPr>
            <a:r>
              <a:rPr lang="en-US" altLang="en-US" sz="2800" dirty="0">
                <a:solidFill>
                  <a:srgbClr val="000000"/>
                </a:solidFill>
              </a:rPr>
              <a:t>This enables efficient, direct access to any element of a vector via the subscript operator </a:t>
            </a:r>
            <a:r>
              <a:rPr lang="en-US" altLang="en-US" sz="2800" dirty="0">
                <a:solidFill>
                  <a:srgbClr val="000000"/>
                </a:solidFill>
                <a:latin typeface="Consolas" panose="020B0609020204030204" pitchFamily="49" charset="0"/>
              </a:rPr>
              <a:t>[]</a:t>
            </a:r>
            <a:r>
              <a:rPr lang="en-US" altLang="en-US" sz="2800" dirty="0">
                <a:solidFill>
                  <a:srgbClr val="000000"/>
                </a:solidFill>
              </a:rPr>
              <a:t>, exactly as with a built-in array.</a:t>
            </a:r>
          </a:p>
          <a:p>
            <a:pPr eaLnBrk="1" hangingPunct="1">
              <a:lnSpc>
                <a:spcPct val="90000"/>
              </a:lnSpc>
            </a:pPr>
            <a:r>
              <a:rPr lang="en-US" altLang="en-US" sz="2800" dirty="0">
                <a:solidFill>
                  <a:srgbClr val="000000"/>
                </a:solidFill>
              </a:rPr>
              <a:t>Like class template </a:t>
            </a:r>
            <a:r>
              <a:rPr lang="en-US" altLang="en-US" sz="2800" dirty="0">
                <a:solidFill>
                  <a:srgbClr val="000000"/>
                </a:solidFill>
                <a:latin typeface="Consolas" panose="020B0609020204030204" pitchFamily="49" charset="0"/>
              </a:rPr>
              <a:t>array</a:t>
            </a:r>
            <a:r>
              <a:rPr lang="en-US" altLang="en-US" sz="2800" dirty="0">
                <a:solidFill>
                  <a:srgbClr val="000000"/>
                </a:solidFill>
              </a:rPr>
              <a:t>,  template </a:t>
            </a:r>
            <a:r>
              <a:rPr lang="en-US" altLang="en-US" sz="2800" dirty="0">
                <a:solidFill>
                  <a:srgbClr val="000000"/>
                </a:solidFill>
                <a:latin typeface="Consolas" panose="020B0609020204030204" pitchFamily="49" charset="0"/>
              </a:rPr>
              <a:t>vector</a:t>
            </a:r>
            <a:r>
              <a:rPr lang="en-US" altLang="en-US" sz="2800" dirty="0">
                <a:solidFill>
                  <a:srgbClr val="000000"/>
                </a:solidFill>
              </a:rPr>
              <a:t> is most commonly used when the data in the container must be easily accessible via a subscript or will be sorted, and when the number of elements may need to grow.</a:t>
            </a:r>
          </a:p>
          <a:p>
            <a:pPr eaLnBrk="1" hangingPunct="1">
              <a:lnSpc>
                <a:spcPct val="90000"/>
              </a:lnSpc>
            </a:pPr>
            <a:r>
              <a:rPr lang="en-US" altLang="en-US" sz="2800" dirty="0">
                <a:solidFill>
                  <a:srgbClr val="000000"/>
                </a:solidFill>
              </a:rPr>
              <a:t>When a </a:t>
            </a:r>
            <a:r>
              <a:rPr lang="en-US" altLang="en-US" sz="2800" dirty="0">
                <a:solidFill>
                  <a:srgbClr val="000000"/>
                </a:solidFill>
                <a:latin typeface="Consolas" panose="020B0609020204030204" pitchFamily="49" charset="0"/>
              </a:rPr>
              <a:t>vector</a:t>
            </a:r>
            <a:r>
              <a:rPr lang="en-US" altLang="en-US" sz="2800" dirty="0">
                <a:solidFill>
                  <a:srgbClr val="000000"/>
                </a:solidFill>
              </a:rPr>
              <a:t>’s memory is exhausted, the </a:t>
            </a:r>
            <a:r>
              <a:rPr lang="en-US" altLang="en-US" sz="2800" dirty="0">
                <a:solidFill>
                  <a:srgbClr val="000000"/>
                </a:solidFill>
                <a:latin typeface="Consolas" panose="020B0609020204030204" pitchFamily="49" charset="0"/>
              </a:rPr>
              <a:t>vector</a:t>
            </a:r>
            <a:r>
              <a:rPr lang="en-US" altLang="en-US" sz="2800" dirty="0">
                <a:solidFill>
                  <a:srgbClr val="000000"/>
                </a:solidFill>
              </a:rPr>
              <a:t> </a:t>
            </a:r>
            <a:r>
              <a:rPr lang="en-US" altLang="en-US" sz="2800" i="1" dirty="0">
                <a:solidFill>
                  <a:srgbClr val="000000"/>
                </a:solidFill>
              </a:rPr>
              <a:t>allocates</a:t>
            </a:r>
            <a:r>
              <a:rPr lang="en-US" altLang="en-US" sz="2800" dirty="0">
                <a:solidFill>
                  <a:srgbClr val="000000"/>
                </a:solidFill>
              </a:rPr>
              <a:t> a larger built-in array, </a:t>
            </a:r>
            <a:r>
              <a:rPr lang="en-US" altLang="en-US" sz="2800" i="1" dirty="0">
                <a:solidFill>
                  <a:srgbClr val="000000"/>
                </a:solidFill>
              </a:rPr>
              <a:t>copies</a:t>
            </a:r>
            <a:r>
              <a:rPr lang="en-US" altLang="en-US" sz="2800" dirty="0">
                <a:solidFill>
                  <a:srgbClr val="000000"/>
                </a:solidFill>
              </a:rPr>
              <a:t> (or </a:t>
            </a:r>
            <a:r>
              <a:rPr lang="en-US" altLang="en-US" sz="2800" i="1" dirty="0">
                <a:solidFill>
                  <a:srgbClr val="000000"/>
                </a:solidFill>
              </a:rPr>
              <a:t>moves</a:t>
            </a:r>
            <a:r>
              <a:rPr lang="en-US" altLang="en-US" sz="2800" dirty="0">
                <a:solidFill>
                  <a:srgbClr val="000000"/>
                </a:solidFill>
              </a:rPr>
              <a:t>) the original elements into the new built-in array and </a:t>
            </a:r>
            <a:r>
              <a:rPr lang="en-US" altLang="en-US" sz="2800" i="1" dirty="0">
                <a:solidFill>
                  <a:srgbClr val="000000"/>
                </a:solidFill>
              </a:rPr>
              <a:t>deallocates</a:t>
            </a:r>
            <a:r>
              <a:rPr lang="en-US" altLang="en-US" sz="2800" dirty="0">
                <a:solidFill>
                  <a:srgbClr val="000000"/>
                </a:solidFill>
              </a:rPr>
              <a:t> the old built-in array.</a:t>
            </a:r>
          </a:p>
        </p:txBody>
      </p:sp>
      <p:sp>
        <p:nvSpPr>
          <p:cNvPr id="8909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157553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15.1  </a:t>
            </a:r>
            <a:r>
              <a:rPr lang="en-US" dirty="0">
                <a:solidFill>
                  <a:srgbClr val="3380E6"/>
                </a:solidFill>
                <a:latin typeface="Arial"/>
              </a:rPr>
              <a:t>Introduction (Cont.)</a:t>
            </a:r>
          </a:p>
        </p:txBody>
      </p:sp>
      <p:sp>
        <p:nvSpPr>
          <p:cNvPr id="16387" name="Text Placeholder 2"/>
          <p:cNvSpPr>
            <a:spLocks noGrp="1"/>
          </p:cNvSpPr>
          <p:nvPr>
            <p:ph type="body" idx="1"/>
          </p:nvPr>
        </p:nvSpPr>
        <p:spPr/>
        <p:txBody>
          <a:bodyPr/>
          <a:lstStyle/>
          <a:p>
            <a:pPr marL="109537" indent="0">
              <a:buNone/>
              <a:defRPr/>
            </a:pPr>
            <a:r>
              <a:rPr lang="en-US" sz="3200" b="1" i="1" dirty="0">
                <a:solidFill>
                  <a:srgbClr val="000000"/>
                </a:solidFill>
              </a:rPr>
              <a:t>Common Member Functions Among Containers</a:t>
            </a:r>
          </a:p>
          <a:p>
            <a:pPr eaLnBrk="1" hangingPunct="1">
              <a:defRPr/>
            </a:pPr>
            <a:r>
              <a:rPr lang="en-US" sz="3200" dirty="0">
                <a:solidFill>
                  <a:srgbClr val="000000"/>
                </a:solidFill>
              </a:rPr>
              <a:t>Each container has associated member functions—a subset of these is defined in </a:t>
            </a:r>
            <a:r>
              <a:rPr lang="en-US" sz="3200" i="1" dirty="0">
                <a:solidFill>
                  <a:srgbClr val="000000"/>
                </a:solidFill>
              </a:rPr>
              <a:t>all</a:t>
            </a:r>
            <a:r>
              <a:rPr lang="en-US" sz="3200" dirty="0">
                <a:solidFill>
                  <a:srgbClr val="000000"/>
                </a:solidFill>
              </a:rPr>
              <a:t> containers.</a:t>
            </a:r>
          </a:p>
          <a:p>
            <a:pPr eaLnBrk="1" hangingPunct="1">
              <a:defRPr/>
            </a:pPr>
            <a:r>
              <a:rPr lang="en-US" sz="3200" dirty="0">
                <a:solidFill>
                  <a:srgbClr val="000000"/>
                </a:solidFill>
              </a:rPr>
              <a:t>We illustrate most of this common functionality in our examples of </a:t>
            </a:r>
            <a:r>
              <a:rPr lang="en-US" sz="3200" dirty="0">
                <a:solidFill>
                  <a:srgbClr val="000000"/>
                </a:solidFill>
                <a:latin typeface="Consolas" panose="020B0609020204030204" pitchFamily="49" charset="0"/>
              </a:rPr>
              <a:t>array</a:t>
            </a:r>
            <a:r>
              <a:rPr lang="en-US" sz="3200" dirty="0">
                <a:solidFill>
                  <a:srgbClr val="000000"/>
                </a:solidFill>
              </a:rPr>
              <a:t> (which was introduced in Chapter 7), </a:t>
            </a:r>
            <a:r>
              <a:rPr lang="en-US" sz="3200" dirty="0">
                <a:solidFill>
                  <a:srgbClr val="000000"/>
                </a:solidFill>
                <a:latin typeface="Consolas" panose="020B0609020204030204" pitchFamily="49" charset="0"/>
              </a:rPr>
              <a:t>vector</a:t>
            </a:r>
            <a:r>
              <a:rPr lang="en-US" sz="3200" dirty="0">
                <a:solidFill>
                  <a:srgbClr val="000000"/>
                </a:solidFill>
              </a:rPr>
              <a:t> (which was introduced in Chapter 7 and we cover in more depth here), </a:t>
            </a:r>
            <a:r>
              <a:rPr lang="en-US" sz="3200" dirty="0">
                <a:solidFill>
                  <a:srgbClr val="0000FF"/>
                </a:solidFill>
              </a:rPr>
              <a:t>list</a:t>
            </a:r>
            <a:r>
              <a:rPr lang="en-US" sz="3200" dirty="0">
                <a:solidFill>
                  <a:srgbClr val="000000"/>
                </a:solidFill>
              </a:rPr>
              <a:t> (Section 15.5.2) and </a:t>
            </a:r>
            <a:r>
              <a:rPr lang="en-US" sz="3200" dirty="0">
                <a:solidFill>
                  <a:srgbClr val="0000FF"/>
                </a:solidFill>
              </a:rPr>
              <a:t>deque</a:t>
            </a:r>
            <a:r>
              <a:rPr lang="en-US" sz="3200" dirty="0">
                <a:solidFill>
                  <a:srgbClr val="000000"/>
                </a:solidFill>
              </a:rPr>
              <a:t> (Section 15.5.3).</a:t>
            </a:r>
          </a:p>
        </p:txBody>
      </p:sp>
      <p:sp>
        <p:nvSpPr>
          <p:cNvPr id="1843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0253307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3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43113"/>
            <a:ext cx="12192000" cy="2770187"/>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7754284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3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0188"/>
            <a:ext cx="12192000" cy="3857625"/>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8221365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59D9B3"/>
                </a:solidFill>
                <a:latin typeface="Arial"/>
              </a:rPr>
              <a:t>15.5.1 </a:t>
            </a:r>
            <a:r>
              <a:rPr lang="en-US" dirty="0">
                <a:solidFill>
                  <a:srgbClr val="33B38C"/>
                </a:solidFill>
                <a:latin typeface="Consolas" panose="020B0609020204030204" pitchFamily="49" charset="0"/>
              </a:rPr>
              <a:t>vector</a:t>
            </a:r>
            <a:r>
              <a:rPr lang="en-US" dirty="0">
                <a:solidFill>
                  <a:srgbClr val="33B38C"/>
                </a:solidFill>
                <a:latin typeface="Arial" panose="020B0604020202020204" pitchFamily="34" charset="0"/>
              </a:rPr>
              <a:t> Sequence Container</a:t>
            </a:r>
          </a:p>
        </p:txBody>
      </p:sp>
      <p:sp>
        <p:nvSpPr>
          <p:cNvPr id="90115" name="Text Placeholder 2"/>
          <p:cNvSpPr>
            <a:spLocks noGrp="1"/>
          </p:cNvSpPr>
          <p:nvPr>
            <p:ph type="body" idx="1"/>
          </p:nvPr>
        </p:nvSpPr>
        <p:spPr/>
        <p:txBody>
          <a:bodyPr/>
          <a:lstStyle/>
          <a:p>
            <a:pPr marL="109537" indent="0">
              <a:buNone/>
              <a:defRPr/>
            </a:pPr>
            <a:r>
              <a:rPr lang="en-US" sz="3200" b="1" i="1" dirty="0">
                <a:solidFill>
                  <a:srgbClr val="000000"/>
                </a:solidFill>
              </a:rPr>
              <a:t>Using </a:t>
            </a:r>
            <a:r>
              <a:rPr lang="en-US" sz="3200" b="1" i="1" dirty="0">
                <a:solidFill>
                  <a:srgbClr val="000000"/>
                </a:solidFill>
                <a:latin typeface="Consolas" panose="020B0609020204030204" pitchFamily="49" charset="0"/>
              </a:rPr>
              <a:t>vector</a:t>
            </a:r>
            <a:r>
              <a:rPr lang="en-US" sz="3200" b="1" i="1" dirty="0">
                <a:solidFill>
                  <a:srgbClr val="000000"/>
                </a:solidFill>
              </a:rPr>
              <a:t>s and Iterators</a:t>
            </a:r>
          </a:p>
          <a:p>
            <a:pPr eaLnBrk="1" hangingPunct="1">
              <a:defRPr/>
            </a:pPr>
            <a:r>
              <a:rPr lang="en-US" sz="3200" dirty="0">
                <a:solidFill>
                  <a:srgbClr val="000000"/>
                </a:solidFill>
              </a:rPr>
              <a:t>Figure 15.10 illustrates several functions of the </a:t>
            </a:r>
            <a:r>
              <a:rPr lang="en-US" sz="3200" dirty="0">
                <a:solidFill>
                  <a:srgbClr val="000000"/>
                </a:solidFill>
                <a:latin typeface="Consolas" panose="020B0609020204030204" pitchFamily="49" charset="0"/>
              </a:rPr>
              <a:t>vector</a:t>
            </a:r>
            <a:r>
              <a:rPr lang="en-US" sz="3200" dirty="0">
                <a:solidFill>
                  <a:srgbClr val="000000"/>
                </a:solidFill>
              </a:rPr>
              <a:t> class template.</a:t>
            </a:r>
          </a:p>
          <a:p>
            <a:pPr eaLnBrk="1" hangingPunct="1">
              <a:defRPr/>
            </a:pPr>
            <a:r>
              <a:rPr lang="en-US" sz="3200" dirty="0">
                <a:solidFill>
                  <a:srgbClr val="000000"/>
                </a:solidFill>
              </a:rPr>
              <a:t>Many of these functions are available in every </a:t>
            </a:r>
            <a:r>
              <a:rPr lang="en-US" sz="3200" i="1" dirty="0">
                <a:solidFill>
                  <a:srgbClr val="000000"/>
                </a:solidFill>
              </a:rPr>
              <a:t>first-class container.</a:t>
            </a:r>
          </a:p>
          <a:p>
            <a:pPr eaLnBrk="1" hangingPunct="1">
              <a:defRPr/>
            </a:pPr>
            <a:r>
              <a:rPr lang="en-US" sz="3200" dirty="0">
                <a:solidFill>
                  <a:srgbClr val="000000"/>
                </a:solidFill>
              </a:rPr>
              <a:t>You must include header </a:t>
            </a:r>
            <a:r>
              <a:rPr lang="en-US" sz="3200" dirty="0">
                <a:solidFill>
                  <a:srgbClr val="000000"/>
                </a:solidFill>
                <a:latin typeface="Consolas" panose="020B0609020204030204" pitchFamily="49" charset="0"/>
              </a:rPr>
              <a:t>&lt;vector&gt;</a:t>
            </a:r>
            <a:r>
              <a:rPr lang="en-US" sz="3200" dirty="0">
                <a:solidFill>
                  <a:srgbClr val="000000"/>
                </a:solidFill>
              </a:rPr>
              <a:t> to use class template </a:t>
            </a:r>
            <a:r>
              <a:rPr lang="en-US" sz="3200" dirty="0">
                <a:solidFill>
                  <a:srgbClr val="000000"/>
                </a:solidFill>
                <a:latin typeface="Consolas" panose="020B0609020204030204" pitchFamily="49" charset="0"/>
              </a:rPr>
              <a:t>vector</a:t>
            </a:r>
            <a:r>
              <a:rPr lang="en-US" sz="3200" dirty="0">
                <a:solidFill>
                  <a:srgbClr val="000000"/>
                </a:solidFill>
              </a:rPr>
              <a:t>.</a:t>
            </a:r>
          </a:p>
        </p:txBody>
      </p:sp>
      <p:sp>
        <p:nvSpPr>
          <p:cNvPr id="9523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42449735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3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8198508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3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2323849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3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01625" y="0"/>
            <a:ext cx="11588750"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7435524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59D9B3"/>
                </a:solidFill>
                <a:latin typeface="Arial"/>
              </a:rPr>
              <a:t>15.5.1 </a:t>
            </a:r>
            <a:r>
              <a:rPr lang="en-US" dirty="0">
                <a:solidFill>
                  <a:srgbClr val="33B38C"/>
                </a:solidFill>
                <a:latin typeface="Consolas" panose="020B0609020204030204" pitchFamily="49" charset="0"/>
              </a:rPr>
              <a:t>vector</a:t>
            </a:r>
            <a:r>
              <a:rPr lang="en-US" dirty="0">
                <a:solidFill>
                  <a:srgbClr val="33B38C"/>
                </a:solidFill>
                <a:latin typeface="Arial" panose="020B0604020202020204" pitchFamily="34" charset="0"/>
              </a:rPr>
              <a:t> Sequence Container</a:t>
            </a:r>
          </a:p>
        </p:txBody>
      </p:sp>
      <p:sp>
        <p:nvSpPr>
          <p:cNvPr id="91139" name="Text Placeholder 2"/>
          <p:cNvSpPr>
            <a:spLocks noGrp="1"/>
          </p:cNvSpPr>
          <p:nvPr>
            <p:ph type="body" idx="1"/>
          </p:nvPr>
        </p:nvSpPr>
        <p:spPr>
          <a:xfrm>
            <a:off x="609599" y="1219201"/>
            <a:ext cx="10919883" cy="4525963"/>
          </a:xfrm>
        </p:spPr>
        <p:txBody>
          <a:bodyPr/>
          <a:lstStyle/>
          <a:p>
            <a:pPr marL="109537" indent="0">
              <a:buNone/>
              <a:defRPr/>
            </a:pPr>
            <a:r>
              <a:rPr lang="en-US" sz="3200" b="1" i="1" dirty="0">
                <a:solidFill>
                  <a:srgbClr val="000000"/>
                </a:solidFill>
              </a:rPr>
              <a:t>Creating a </a:t>
            </a:r>
            <a:r>
              <a:rPr lang="en-US" sz="3200" b="1" i="1" dirty="0">
                <a:solidFill>
                  <a:srgbClr val="000000"/>
                </a:solidFill>
                <a:latin typeface="Consolas" panose="020B0609020204030204" pitchFamily="49" charset="0"/>
              </a:rPr>
              <a:t>vector</a:t>
            </a:r>
          </a:p>
          <a:p>
            <a:pPr eaLnBrk="1" hangingPunct="1">
              <a:defRPr/>
            </a:pPr>
            <a:r>
              <a:rPr lang="en-US" sz="3200" dirty="0">
                <a:solidFill>
                  <a:srgbClr val="000000"/>
                </a:solidFill>
              </a:rPr>
              <a:t>Line 11 defines an instance called </a:t>
            </a:r>
            <a:r>
              <a:rPr lang="en-US" sz="3200" dirty="0">
                <a:solidFill>
                  <a:srgbClr val="000000"/>
                </a:solidFill>
                <a:latin typeface="Consolas" panose="020B0609020204030204" pitchFamily="49" charset="0"/>
              </a:rPr>
              <a:t>integers</a:t>
            </a:r>
            <a:r>
              <a:rPr lang="en-US" sz="3200" dirty="0">
                <a:solidFill>
                  <a:srgbClr val="000000"/>
                </a:solidFill>
              </a:rPr>
              <a:t> of class template </a:t>
            </a:r>
            <a:r>
              <a:rPr lang="en-US" sz="3200" dirty="0">
                <a:solidFill>
                  <a:srgbClr val="000000"/>
                </a:solidFill>
                <a:latin typeface="Consolas" panose="020B0609020204030204" pitchFamily="49" charset="0"/>
              </a:rPr>
              <a:t>vector</a:t>
            </a:r>
            <a:r>
              <a:rPr lang="en-US" sz="3200" dirty="0">
                <a:solidFill>
                  <a:srgbClr val="000000"/>
                </a:solidFill>
              </a:rPr>
              <a:t> that stores </a:t>
            </a:r>
            <a:r>
              <a:rPr lang="en-US" sz="3200" dirty="0">
                <a:solidFill>
                  <a:srgbClr val="000000"/>
                </a:solidFill>
                <a:latin typeface="Consolas" panose="020B0609020204030204" pitchFamily="49" charset="0"/>
              </a:rPr>
              <a:t>int</a:t>
            </a:r>
            <a:r>
              <a:rPr lang="en-US" sz="3200" dirty="0">
                <a:solidFill>
                  <a:srgbClr val="000000"/>
                </a:solidFill>
              </a:rPr>
              <a:t> values.</a:t>
            </a:r>
          </a:p>
          <a:p>
            <a:pPr eaLnBrk="1" hangingPunct="1">
              <a:defRPr/>
            </a:pPr>
            <a:r>
              <a:rPr lang="en-US" sz="3200" dirty="0">
                <a:solidFill>
                  <a:srgbClr val="000000"/>
                </a:solidFill>
              </a:rPr>
              <a:t>When this object is instantiated, an empty </a:t>
            </a:r>
            <a:r>
              <a:rPr lang="en-US" sz="3200" dirty="0">
                <a:solidFill>
                  <a:srgbClr val="000000"/>
                </a:solidFill>
                <a:latin typeface="Consolas" panose="020B0609020204030204" pitchFamily="49" charset="0"/>
              </a:rPr>
              <a:t>vector</a:t>
            </a:r>
            <a:r>
              <a:rPr lang="en-US" sz="3200" dirty="0">
                <a:solidFill>
                  <a:srgbClr val="000000"/>
                </a:solidFill>
              </a:rPr>
              <a:t> is created with no elements (i.e., the number of elements stored in the </a:t>
            </a:r>
            <a:r>
              <a:rPr lang="en-US" sz="3200" dirty="0">
                <a:solidFill>
                  <a:srgbClr val="000000"/>
                </a:solidFill>
                <a:latin typeface="Consolas" panose="020B0609020204030204" pitchFamily="49" charset="0"/>
              </a:rPr>
              <a:t>vector</a:t>
            </a:r>
            <a:r>
              <a:rPr lang="en-US" sz="3200" dirty="0">
                <a:solidFill>
                  <a:srgbClr val="000000"/>
                </a:solidFill>
              </a:rPr>
              <a:t>) and no storage for elements (i.e., the number of elements that can be stored without allocating more memory to the </a:t>
            </a:r>
            <a:r>
              <a:rPr lang="en-US" sz="3200" dirty="0">
                <a:solidFill>
                  <a:srgbClr val="000000"/>
                </a:solidFill>
                <a:latin typeface="Consolas" panose="020B0609020204030204" pitchFamily="49" charset="0"/>
              </a:rPr>
              <a:t>vector</a:t>
            </a:r>
            <a:r>
              <a:rPr lang="en-US" sz="3200" dirty="0">
                <a:solidFill>
                  <a:srgbClr val="000000"/>
                </a:solidFill>
              </a:rPr>
              <a:t>).</a:t>
            </a:r>
          </a:p>
        </p:txBody>
      </p:sp>
      <p:sp>
        <p:nvSpPr>
          <p:cNvPr id="9933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2479804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59D9B3"/>
                </a:solidFill>
                <a:latin typeface="Arial"/>
              </a:rPr>
              <a:t>15.5.1 </a:t>
            </a:r>
            <a:r>
              <a:rPr lang="en-US" dirty="0">
                <a:solidFill>
                  <a:srgbClr val="33B38C"/>
                </a:solidFill>
                <a:latin typeface="Consolas" panose="020B0609020204030204" pitchFamily="49" charset="0"/>
              </a:rPr>
              <a:t>vector</a:t>
            </a:r>
            <a:r>
              <a:rPr lang="en-US" dirty="0">
                <a:solidFill>
                  <a:srgbClr val="33B38C"/>
                </a:solidFill>
                <a:latin typeface="Arial" panose="020B0604020202020204" pitchFamily="34" charset="0"/>
              </a:rPr>
              <a:t> Sequence Container</a:t>
            </a:r>
          </a:p>
        </p:txBody>
      </p:sp>
      <p:sp>
        <p:nvSpPr>
          <p:cNvPr id="91139" name="Text Placeholder 2"/>
          <p:cNvSpPr>
            <a:spLocks noGrp="1"/>
          </p:cNvSpPr>
          <p:nvPr>
            <p:ph type="body" idx="1"/>
          </p:nvPr>
        </p:nvSpPr>
        <p:spPr>
          <a:xfrm>
            <a:off x="609599" y="1143001"/>
            <a:ext cx="10919883" cy="4525963"/>
          </a:xfrm>
        </p:spPr>
        <p:txBody>
          <a:bodyPr/>
          <a:lstStyle/>
          <a:p>
            <a:pPr marL="109537" indent="0">
              <a:buNone/>
              <a:defRPr/>
            </a:pPr>
            <a:r>
              <a:rPr lang="en-US" sz="2800" b="1" i="1" dirty="0">
                <a:solidFill>
                  <a:srgbClr val="000000"/>
                </a:solidFill>
                <a:latin typeface="Consolas" panose="020B0609020204030204" pitchFamily="49" charset="0"/>
              </a:rPr>
              <a:t>vector</a:t>
            </a:r>
            <a:r>
              <a:rPr lang="en-US" sz="2800" b="1" i="1" dirty="0">
                <a:solidFill>
                  <a:srgbClr val="000000"/>
                </a:solidFill>
              </a:rPr>
              <a:t> Member Functions </a:t>
            </a:r>
            <a:r>
              <a:rPr lang="en-US" sz="2800" b="1" i="1" dirty="0">
                <a:solidFill>
                  <a:srgbClr val="000000"/>
                </a:solidFill>
                <a:latin typeface="Consolas" panose="020B0609020204030204" pitchFamily="49" charset="0"/>
              </a:rPr>
              <a:t>size</a:t>
            </a:r>
            <a:r>
              <a:rPr lang="en-US" sz="2800" b="1" i="1" dirty="0">
                <a:solidFill>
                  <a:srgbClr val="000000"/>
                </a:solidFill>
              </a:rPr>
              <a:t> and </a:t>
            </a:r>
            <a:r>
              <a:rPr lang="en-US" sz="2800" b="1" i="1" dirty="0">
                <a:solidFill>
                  <a:srgbClr val="000000"/>
                </a:solidFill>
                <a:latin typeface="Consolas" panose="020B0609020204030204" pitchFamily="49" charset="0"/>
              </a:rPr>
              <a:t>capacity </a:t>
            </a:r>
          </a:p>
          <a:p>
            <a:pPr eaLnBrk="1" hangingPunct="1">
              <a:defRPr/>
            </a:pPr>
            <a:r>
              <a:rPr lang="en-US" sz="2800" dirty="0">
                <a:solidFill>
                  <a:srgbClr val="000000"/>
                </a:solidFill>
              </a:rPr>
              <a:t>Lines 13-14 demonstrate the </a:t>
            </a:r>
            <a:r>
              <a:rPr lang="en-US" sz="2800" dirty="0">
                <a:solidFill>
                  <a:srgbClr val="000000"/>
                </a:solidFill>
                <a:latin typeface="Consolas" panose="020B0609020204030204" pitchFamily="49" charset="0"/>
              </a:rPr>
              <a:t>size</a:t>
            </a:r>
            <a:r>
              <a:rPr lang="en-US" sz="2800" dirty="0">
                <a:solidFill>
                  <a:srgbClr val="000000"/>
                </a:solidFill>
              </a:rPr>
              <a:t> and </a:t>
            </a:r>
            <a:r>
              <a:rPr lang="en-US" sz="2800" dirty="0">
                <a:solidFill>
                  <a:srgbClr val="000000"/>
                </a:solidFill>
                <a:latin typeface="Consolas" panose="020B0609020204030204" pitchFamily="49" charset="0"/>
              </a:rPr>
              <a:t>capacity</a:t>
            </a:r>
            <a:r>
              <a:rPr lang="en-US" sz="2800" dirty="0">
                <a:solidFill>
                  <a:srgbClr val="000000"/>
                </a:solidFill>
              </a:rPr>
              <a:t> functions; each initially returns 0 for </a:t>
            </a:r>
            <a:r>
              <a:rPr lang="en-US" sz="2800" dirty="0">
                <a:solidFill>
                  <a:srgbClr val="000000"/>
                </a:solidFill>
                <a:latin typeface="Consolas" panose="020B0609020204030204" pitchFamily="49" charset="0"/>
              </a:rPr>
              <a:t>vector</a:t>
            </a:r>
            <a:r>
              <a:rPr lang="en-US" sz="2800" dirty="0">
                <a:solidFill>
                  <a:srgbClr val="000000"/>
                </a:solidFill>
              </a:rPr>
              <a:t> </a:t>
            </a:r>
            <a:r>
              <a:rPr lang="en-US" sz="2800" dirty="0">
                <a:solidFill>
                  <a:srgbClr val="000000"/>
                </a:solidFill>
                <a:latin typeface="Consolas" panose="020B0609020204030204" pitchFamily="49" charset="0"/>
              </a:rPr>
              <a:t>v</a:t>
            </a:r>
            <a:r>
              <a:rPr lang="en-US" sz="2800" dirty="0">
                <a:solidFill>
                  <a:srgbClr val="000000"/>
                </a:solidFill>
              </a:rPr>
              <a:t> in this example.</a:t>
            </a:r>
          </a:p>
          <a:p>
            <a:pPr eaLnBrk="1" hangingPunct="1">
              <a:defRPr/>
            </a:pPr>
            <a:r>
              <a:rPr lang="en-US" sz="3200" dirty="0">
                <a:solidFill>
                  <a:srgbClr val="000000"/>
                </a:solidFill>
              </a:rPr>
              <a:t>Function </a:t>
            </a:r>
            <a:r>
              <a:rPr lang="en-US" sz="3200" dirty="0">
                <a:solidFill>
                  <a:srgbClr val="000000"/>
                </a:solidFill>
                <a:latin typeface="Consolas" panose="020B0609020204030204" pitchFamily="49" charset="0"/>
              </a:rPr>
              <a:t>size</a:t>
            </a:r>
            <a:r>
              <a:rPr lang="en-US" sz="3200" dirty="0">
                <a:solidFill>
                  <a:srgbClr val="000000"/>
                </a:solidFill>
              </a:rPr>
              <a:t>—available in </a:t>
            </a:r>
            <a:r>
              <a:rPr lang="en-US" sz="3200" i="1" dirty="0">
                <a:solidFill>
                  <a:srgbClr val="000000"/>
                </a:solidFill>
              </a:rPr>
              <a:t>every</a:t>
            </a:r>
            <a:r>
              <a:rPr lang="en-US" sz="3200" dirty="0">
                <a:solidFill>
                  <a:srgbClr val="000000"/>
                </a:solidFill>
              </a:rPr>
              <a:t> container except </a:t>
            </a:r>
            <a:r>
              <a:rPr lang="en-US" sz="3200" dirty="0">
                <a:solidFill>
                  <a:srgbClr val="000000"/>
                </a:solidFill>
                <a:latin typeface="Consolas" panose="020B0609020204030204" pitchFamily="49" charset="0"/>
              </a:rPr>
              <a:t>forward_List</a:t>
            </a:r>
            <a:r>
              <a:rPr lang="en-US" sz="3200" dirty="0">
                <a:solidFill>
                  <a:srgbClr val="000000"/>
                </a:solidFill>
              </a:rPr>
              <a:t>—returns the number of elements currently stored in the container.</a:t>
            </a:r>
          </a:p>
          <a:p>
            <a:pPr eaLnBrk="1" hangingPunct="1">
              <a:defRPr/>
            </a:pPr>
            <a:r>
              <a:rPr lang="en-US" sz="3200" dirty="0">
                <a:solidFill>
                  <a:srgbClr val="000000"/>
                </a:solidFill>
              </a:rPr>
              <a:t>Function capacity (specific to vector and deque) returns the number of elements that can be stored in the vector before the vector needs to dynamically resize itself to accommodate more elements.</a:t>
            </a:r>
          </a:p>
          <a:p>
            <a:pPr eaLnBrk="1" hangingPunct="1">
              <a:defRPr/>
            </a:pPr>
            <a:endParaRPr lang="en-US" sz="3200" dirty="0">
              <a:solidFill>
                <a:srgbClr val="000000"/>
              </a:solidFill>
            </a:endParaRPr>
          </a:p>
          <a:p>
            <a:pPr eaLnBrk="1" hangingPunct="1">
              <a:defRPr/>
            </a:pPr>
            <a:endParaRPr lang="en-US" sz="2800" dirty="0">
              <a:solidFill>
                <a:srgbClr val="000000"/>
              </a:solidFill>
              <a:latin typeface="Cambria" panose="02040503050406030204" pitchFamily="18" charset="0"/>
            </a:endParaRPr>
          </a:p>
        </p:txBody>
      </p:sp>
      <p:sp>
        <p:nvSpPr>
          <p:cNvPr id="9933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7370940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59D9B3"/>
                </a:solidFill>
                <a:latin typeface="Arial"/>
              </a:rPr>
              <a:t>15.5.1 </a:t>
            </a:r>
            <a:r>
              <a:rPr lang="en-US" dirty="0">
                <a:solidFill>
                  <a:srgbClr val="33B38C"/>
                </a:solidFill>
                <a:latin typeface="Consolas" panose="020B0609020204030204" pitchFamily="49" charset="0"/>
              </a:rPr>
              <a:t>vector</a:t>
            </a:r>
            <a:r>
              <a:rPr lang="en-US" dirty="0">
                <a:solidFill>
                  <a:srgbClr val="33B38C"/>
                </a:solidFill>
                <a:latin typeface="Arial" panose="020B0604020202020204" pitchFamily="34" charset="0"/>
              </a:rPr>
              <a:t> Sequence Container</a:t>
            </a:r>
          </a:p>
        </p:txBody>
      </p:sp>
      <p:sp>
        <p:nvSpPr>
          <p:cNvPr id="92163" name="Text Placeholder 2"/>
          <p:cNvSpPr>
            <a:spLocks noGrp="1"/>
          </p:cNvSpPr>
          <p:nvPr>
            <p:ph type="body" idx="1"/>
          </p:nvPr>
        </p:nvSpPr>
        <p:spPr/>
        <p:txBody>
          <a:bodyPr/>
          <a:lstStyle/>
          <a:p>
            <a:pPr marL="109537" indent="0">
              <a:buNone/>
              <a:defRPr/>
            </a:pPr>
            <a:r>
              <a:rPr lang="en-US" sz="3200" b="1" i="1" dirty="0">
                <a:solidFill>
                  <a:srgbClr val="000000"/>
                </a:solidFill>
                <a:latin typeface="Consolas" panose="020B0609020204030204" pitchFamily="49" charset="0"/>
              </a:rPr>
              <a:t>vector</a:t>
            </a:r>
            <a:r>
              <a:rPr lang="en-US" sz="3200" b="1" i="1" dirty="0">
                <a:solidFill>
                  <a:srgbClr val="000000"/>
                </a:solidFill>
              </a:rPr>
              <a:t> Member Function </a:t>
            </a:r>
            <a:r>
              <a:rPr lang="en-US" sz="3200" b="1" i="1" dirty="0">
                <a:solidFill>
                  <a:srgbClr val="000000"/>
                </a:solidFill>
                <a:latin typeface="Consolas" panose="020B0609020204030204" pitchFamily="49" charset="0"/>
              </a:rPr>
              <a:t>push_back </a:t>
            </a:r>
          </a:p>
          <a:p>
            <a:pPr eaLnBrk="1" hangingPunct="1">
              <a:defRPr/>
            </a:pPr>
            <a:r>
              <a:rPr lang="en-US" sz="3200" dirty="0">
                <a:solidFill>
                  <a:srgbClr val="000000"/>
                </a:solidFill>
              </a:rPr>
              <a:t>Lines 17-19 use function </a:t>
            </a:r>
            <a:r>
              <a:rPr lang="en-US" sz="3200" dirty="0">
                <a:solidFill>
                  <a:srgbClr val="0000FF"/>
                </a:solidFill>
              </a:rPr>
              <a:t>push_back</a:t>
            </a:r>
            <a:r>
              <a:rPr lang="en-US" sz="3200" dirty="0">
                <a:solidFill>
                  <a:srgbClr val="000000"/>
                </a:solidFill>
              </a:rPr>
              <a:t>—available in </a:t>
            </a:r>
            <a:r>
              <a:rPr lang="en-US" sz="3200" i="1" dirty="0">
                <a:solidFill>
                  <a:srgbClr val="000000"/>
                </a:solidFill>
              </a:rPr>
              <a:t>sequence </a:t>
            </a:r>
            <a:r>
              <a:rPr lang="en-US" sz="3200" dirty="0">
                <a:solidFill>
                  <a:srgbClr val="000000"/>
                </a:solidFill>
              </a:rPr>
              <a:t>containers other than array and </a:t>
            </a:r>
            <a:r>
              <a:rPr lang="en-US" sz="3200" dirty="0">
                <a:solidFill>
                  <a:srgbClr val="000000"/>
                </a:solidFill>
                <a:latin typeface="Consolas" panose="020B0609020204030204" pitchFamily="49" charset="0"/>
              </a:rPr>
              <a:t>forward_list</a:t>
            </a:r>
            <a:r>
              <a:rPr lang="en-US" sz="3200" dirty="0">
                <a:solidFill>
                  <a:srgbClr val="000000"/>
                </a:solidFill>
              </a:rPr>
              <a:t>—to add an element to the end of the </a:t>
            </a:r>
            <a:r>
              <a:rPr lang="en-US" sz="3200" dirty="0">
                <a:solidFill>
                  <a:srgbClr val="000000"/>
                </a:solidFill>
                <a:latin typeface="Consolas" panose="020B0609020204030204" pitchFamily="49" charset="0"/>
              </a:rPr>
              <a:t>vector</a:t>
            </a:r>
            <a:r>
              <a:rPr lang="en-US" sz="3200" dirty="0">
                <a:solidFill>
                  <a:srgbClr val="000000"/>
                </a:solidFill>
              </a:rPr>
              <a:t>.</a:t>
            </a:r>
          </a:p>
          <a:p>
            <a:pPr eaLnBrk="1" hangingPunct="1">
              <a:defRPr/>
            </a:pPr>
            <a:r>
              <a:rPr lang="en-US" sz="3200" dirty="0">
                <a:solidFill>
                  <a:srgbClr val="000000"/>
                </a:solidFill>
              </a:rPr>
              <a:t>If an element is added to a full </a:t>
            </a:r>
            <a:r>
              <a:rPr lang="en-US" sz="3200" dirty="0">
                <a:solidFill>
                  <a:srgbClr val="000000"/>
                </a:solidFill>
                <a:latin typeface="Consolas" panose="020B0609020204030204" pitchFamily="49" charset="0"/>
              </a:rPr>
              <a:t>vector</a:t>
            </a:r>
            <a:r>
              <a:rPr lang="en-US" sz="3200" dirty="0">
                <a:solidFill>
                  <a:srgbClr val="000000"/>
                </a:solidFill>
              </a:rPr>
              <a:t>, the </a:t>
            </a:r>
            <a:r>
              <a:rPr lang="en-US" sz="3200" dirty="0">
                <a:solidFill>
                  <a:srgbClr val="000000"/>
                </a:solidFill>
                <a:latin typeface="Consolas" panose="020B0609020204030204" pitchFamily="49" charset="0"/>
              </a:rPr>
              <a:t>vector</a:t>
            </a:r>
            <a:r>
              <a:rPr lang="en-US" sz="3200" dirty="0">
                <a:solidFill>
                  <a:srgbClr val="000000"/>
                </a:solidFill>
              </a:rPr>
              <a:t> increases its size—some implementations have the </a:t>
            </a:r>
            <a:r>
              <a:rPr lang="en-US" sz="3200" dirty="0">
                <a:solidFill>
                  <a:srgbClr val="000000"/>
                </a:solidFill>
                <a:latin typeface="Consolas" panose="020B0609020204030204" pitchFamily="49" charset="0"/>
              </a:rPr>
              <a:t>vector</a:t>
            </a:r>
            <a:r>
              <a:rPr lang="en-US" sz="3200" dirty="0">
                <a:solidFill>
                  <a:srgbClr val="000000"/>
                </a:solidFill>
              </a:rPr>
              <a:t> </a:t>
            </a:r>
            <a:r>
              <a:rPr lang="en-US" sz="3200" i="1" dirty="0">
                <a:solidFill>
                  <a:srgbClr val="000000"/>
                </a:solidFill>
              </a:rPr>
              <a:t>double</a:t>
            </a:r>
            <a:r>
              <a:rPr lang="en-US" sz="3200" dirty="0">
                <a:solidFill>
                  <a:srgbClr val="000000"/>
                </a:solidFill>
              </a:rPr>
              <a:t> its capacity.</a:t>
            </a:r>
          </a:p>
          <a:p>
            <a:pPr eaLnBrk="1" hangingPunct="1">
              <a:defRPr/>
            </a:pPr>
            <a:r>
              <a:rPr lang="en-US" sz="3200" dirty="0">
                <a:solidFill>
                  <a:srgbClr val="000000"/>
                </a:solidFill>
              </a:rPr>
              <a:t>Sequence containers other than </a:t>
            </a:r>
            <a:r>
              <a:rPr lang="en-US" sz="3200" dirty="0">
                <a:solidFill>
                  <a:srgbClr val="000000"/>
                </a:solidFill>
                <a:latin typeface="Consolas" panose="020B0609020204030204" pitchFamily="49" charset="0"/>
              </a:rPr>
              <a:t>array</a:t>
            </a:r>
            <a:r>
              <a:rPr lang="en-US" sz="3200" dirty="0">
                <a:solidFill>
                  <a:srgbClr val="000000"/>
                </a:solidFill>
              </a:rPr>
              <a:t> and </a:t>
            </a:r>
            <a:r>
              <a:rPr lang="en-US" sz="3200" dirty="0">
                <a:solidFill>
                  <a:srgbClr val="000000"/>
                </a:solidFill>
                <a:latin typeface="Consolas" panose="020B0609020204030204" pitchFamily="49" charset="0"/>
              </a:rPr>
              <a:t>vector</a:t>
            </a:r>
            <a:r>
              <a:rPr lang="en-US" sz="3200" dirty="0">
                <a:solidFill>
                  <a:srgbClr val="000000"/>
                </a:solidFill>
              </a:rPr>
              <a:t> also provide a </a:t>
            </a:r>
            <a:r>
              <a:rPr lang="en-US" sz="3200" dirty="0">
                <a:solidFill>
                  <a:srgbClr val="000000"/>
                </a:solidFill>
                <a:latin typeface="Consolas" panose="020B0609020204030204" pitchFamily="49" charset="0"/>
              </a:rPr>
              <a:t>push_front</a:t>
            </a:r>
            <a:r>
              <a:rPr lang="en-US" sz="3200" dirty="0">
                <a:solidFill>
                  <a:srgbClr val="000000"/>
                </a:solidFill>
              </a:rPr>
              <a:t> function.</a:t>
            </a:r>
          </a:p>
        </p:txBody>
      </p:sp>
      <p:sp>
        <p:nvSpPr>
          <p:cNvPr id="10035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7902460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3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47738"/>
            <a:ext cx="12192000" cy="4962525"/>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22117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15.1  </a:t>
            </a:r>
            <a:r>
              <a:rPr lang="en-US" dirty="0">
                <a:solidFill>
                  <a:srgbClr val="3380E6"/>
                </a:solidFill>
                <a:latin typeface="Arial"/>
              </a:rPr>
              <a:t>Introduction (Cont.)</a:t>
            </a:r>
          </a:p>
        </p:txBody>
      </p:sp>
      <p:sp>
        <p:nvSpPr>
          <p:cNvPr id="17411" name="Text Placeholder 2"/>
          <p:cNvSpPr>
            <a:spLocks noGrp="1"/>
          </p:cNvSpPr>
          <p:nvPr>
            <p:ph type="body" idx="1"/>
          </p:nvPr>
        </p:nvSpPr>
        <p:spPr>
          <a:xfrm>
            <a:off x="609599" y="1219201"/>
            <a:ext cx="10788869" cy="4525963"/>
          </a:xfrm>
        </p:spPr>
        <p:txBody>
          <a:bodyPr/>
          <a:lstStyle/>
          <a:p>
            <a:pPr marL="109537" indent="0">
              <a:buNone/>
              <a:defRPr/>
            </a:pPr>
            <a:r>
              <a:rPr lang="en-US" sz="2800" b="1" i="1" dirty="0">
                <a:solidFill>
                  <a:srgbClr val="000000"/>
                </a:solidFill>
              </a:rPr>
              <a:t>Iterators</a:t>
            </a:r>
          </a:p>
          <a:p>
            <a:pPr eaLnBrk="1" hangingPunct="1">
              <a:defRPr/>
            </a:pPr>
            <a:r>
              <a:rPr lang="en-US" sz="2800" dirty="0">
                <a:solidFill>
                  <a:srgbClr val="000000"/>
                </a:solidFill>
              </a:rPr>
              <a:t>Iterators, which have properties similar to those of </a:t>
            </a:r>
            <a:r>
              <a:rPr lang="en-US" sz="2800" i="1" dirty="0">
                <a:solidFill>
                  <a:srgbClr val="000000"/>
                </a:solidFill>
              </a:rPr>
              <a:t>pointers</a:t>
            </a:r>
            <a:r>
              <a:rPr lang="en-US" sz="2800" dirty="0">
                <a:solidFill>
                  <a:srgbClr val="000000"/>
                </a:solidFill>
              </a:rPr>
              <a:t>, are used to manipulate the container elements.</a:t>
            </a:r>
          </a:p>
          <a:p>
            <a:pPr eaLnBrk="1" hangingPunct="1">
              <a:defRPr/>
            </a:pPr>
            <a:r>
              <a:rPr lang="en-US" sz="2800" i="1" dirty="0">
                <a:solidFill>
                  <a:srgbClr val="000000"/>
                </a:solidFill>
              </a:rPr>
              <a:t>Built-in arrays </a:t>
            </a:r>
            <a:r>
              <a:rPr lang="en-US" sz="2800" dirty="0">
                <a:solidFill>
                  <a:srgbClr val="000000"/>
                </a:solidFill>
              </a:rPr>
              <a:t>can be manipulated by Standard Library algorithms, using pointers as iterators.</a:t>
            </a:r>
          </a:p>
          <a:p>
            <a:pPr eaLnBrk="1" hangingPunct="1">
              <a:defRPr/>
            </a:pPr>
            <a:r>
              <a:rPr lang="en-US" sz="2800" dirty="0">
                <a:solidFill>
                  <a:srgbClr val="000000"/>
                </a:solidFill>
              </a:rPr>
              <a:t>We’ll see that manipulating containers with iterators is convenient and provides tremendous expressive power when combined with Standard Library algorithms—in some cases, reducing many lines of code to a single statement.</a:t>
            </a:r>
          </a:p>
        </p:txBody>
      </p:sp>
      <p:sp>
        <p:nvSpPr>
          <p:cNvPr id="1946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5837404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59D9B3"/>
                </a:solidFill>
                <a:latin typeface="Arial"/>
              </a:rPr>
              <a:t>15.5.1 </a:t>
            </a:r>
            <a:r>
              <a:rPr lang="en-US" dirty="0">
                <a:solidFill>
                  <a:srgbClr val="33B38C"/>
                </a:solidFill>
                <a:latin typeface="Consolas" panose="020B0609020204030204" pitchFamily="49" charset="0"/>
              </a:rPr>
              <a:t>vector</a:t>
            </a:r>
            <a:r>
              <a:rPr lang="en-US" dirty="0">
                <a:solidFill>
                  <a:srgbClr val="33B38C"/>
                </a:solidFill>
                <a:latin typeface="Arial" panose="020B0604020202020204" pitchFamily="34" charset="0"/>
              </a:rPr>
              <a:t> Sequence Container</a:t>
            </a:r>
          </a:p>
        </p:txBody>
      </p:sp>
      <p:sp>
        <p:nvSpPr>
          <p:cNvPr id="97283" name="Text Placeholder 2"/>
          <p:cNvSpPr>
            <a:spLocks noGrp="1"/>
          </p:cNvSpPr>
          <p:nvPr>
            <p:ph type="body" idx="1"/>
          </p:nvPr>
        </p:nvSpPr>
        <p:spPr>
          <a:xfrm>
            <a:off x="609599" y="1219201"/>
            <a:ext cx="10919883" cy="4525963"/>
          </a:xfrm>
        </p:spPr>
        <p:txBody>
          <a:bodyPr/>
          <a:lstStyle/>
          <a:p>
            <a:pPr marL="109537" indent="0">
              <a:buNone/>
              <a:defRPr/>
            </a:pPr>
            <a:r>
              <a:rPr lang="en-US" sz="2800" b="1" i="1" dirty="0">
                <a:solidFill>
                  <a:srgbClr val="000000"/>
                </a:solidFill>
              </a:rPr>
              <a:t>Updated </a:t>
            </a:r>
            <a:r>
              <a:rPr lang="en-US" sz="2800" b="1" i="1" dirty="0">
                <a:solidFill>
                  <a:srgbClr val="000000"/>
                </a:solidFill>
                <a:latin typeface="Consolas" panose="020B0609020204030204" pitchFamily="49" charset="0"/>
              </a:rPr>
              <a:t>size</a:t>
            </a:r>
            <a:r>
              <a:rPr lang="en-US" sz="2800" b="1" i="1" dirty="0">
                <a:solidFill>
                  <a:srgbClr val="000000"/>
                </a:solidFill>
              </a:rPr>
              <a:t> and </a:t>
            </a:r>
            <a:r>
              <a:rPr lang="en-US" sz="2800" b="1" i="1" dirty="0">
                <a:solidFill>
                  <a:srgbClr val="000000"/>
                </a:solidFill>
                <a:latin typeface="Consolas" panose="020B0609020204030204" pitchFamily="49" charset="0"/>
              </a:rPr>
              <a:t>capacity</a:t>
            </a:r>
            <a:r>
              <a:rPr lang="en-US" sz="2800" b="1" i="1" dirty="0">
                <a:solidFill>
                  <a:srgbClr val="000000"/>
                </a:solidFill>
              </a:rPr>
              <a:t> After Modifying a </a:t>
            </a:r>
            <a:r>
              <a:rPr lang="en-US" sz="2800" b="1" i="1" dirty="0">
                <a:solidFill>
                  <a:srgbClr val="000000"/>
                </a:solidFill>
                <a:latin typeface="Consolas" panose="020B0609020204030204" pitchFamily="49" charset="0"/>
              </a:rPr>
              <a:t>vector</a:t>
            </a:r>
          </a:p>
          <a:p>
            <a:pPr eaLnBrk="1" hangingPunct="1">
              <a:defRPr/>
            </a:pPr>
            <a:r>
              <a:rPr lang="en-US" sz="2800" dirty="0">
                <a:solidFill>
                  <a:srgbClr val="000000"/>
                </a:solidFill>
              </a:rPr>
              <a:t>Lines 21-22 call </a:t>
            </a:r>
            <a:r>
              <a:rPr lang="en-US" sz="2800" dirty="0">
                <a:solidFill>
                  <a:srgbClr val="000000"/>
                </a:solidFill>
                <a:latin typeface="Consolas" panose="020B0609020204030204" pitchFamily="49" charset="0"/>
              </a:rPr>
              <a:t>size</a:t>
            </a:r>
            <a:r>
              <a:rPr lang="en-US" sz="2800" dirty="0">
                <a:solidFill>
                  <a:srgbClr val="000000"/>
                </a:solidFill>
              </a:rPr>
              <a:t> and </a:t>
            </a:r>
            <a:r>
              <a:rPr lang="en-US" sz="2800" dirty="0">
                <a:solidFill>
                  <a:srgbClr val="000000"/>
                </a:solidFill>
                <a:latin typeface="Consolas" panose="020B0609020204030204" pitchFamily="49" charset="0"/>
              </a:rPr>
              <a:t>capacity</a:t>
            </a:r>
            <a:r>
              <a:rPr lang="en-US" sz="2800" dirty="0">
                <a:solidFill>
                  <a:srgbClr val="000000"/>
                </a:solidFill>
              </a:rPr>
              <a:t> to illustrate the new size and capacity of the </a:t>
            </a:r>
            <a:r>
              <a:rPr lang="en-US" sz="2800" dirty="0">
                <a:solidFill>
                  <a:srgbClr val="000000"/>
                </a:solidFill>
                <a:latin typeface="Consolas" panose="020B0609020204030204" pitchFamily="49" charset="0"/>
              </a:rPr>
              <a:t>vector</a:t>
            </a:r>
            <a:r>
              <a:rPr lang="en-US" sz="2800" dirty="0">
                <a:solidFill>
                  <a:srgbClr val="000000"/>
                </a:solidFill>
              </a:rPr>
              <a:t> after the three </a:t>
            </a:r>
            <a:r>
              <a:rPr lang="en-US" sz="2800" dirty="0">
                <a:solidFill>
                  <a:srgbClr val="000000"/>
                </a:solidFill>
                <a:latin typeface="Consolas" panose="020B0609020204030204" pitchFamily="49" charset="0"/>
              </a:rPr>
              <a:t>push_back</a:t>
            </a:r>
            <a:r>
              <a:rPr lang="en-US" sz="2800" dirty="0">
                <a:solidFill>
                  <a:srgbClr val="000000"/>
                </a:solidFill>
              </a:rPr>
              <a:t> operations.</a:t>
            </a:r>
          </a:p>
          <a:p>
            <a:pPr eaLnBrk="1" hangingPunct="1">
              <a:defRPr/>
            </a:pPr>
            <a:r>
              <a:rPr lang="en-US" sz="2800" dirty="0">
                <a:solidFill>
                  <a:srgbClr val="000000"/>
                </a:solidFill>
              </a:rPr>
              <a:t>Function </a:t>
            </a:r>
            <a:r>
              <a:rPr lang="en-US" sz="2800" dirty="0">
                <a:solidFill>
                  <a:srgbClr val="000000"/>
                </a:solidFill>
                <a:latin typeface="Consolas" panose="020B0609020204030204" pitchFamily="49" charset="0"/>
              </a:rPr>
              <a:t>size</a:t>
            </a:r>
            <a:r>
              <a:rPr lang="en-US" sz="2800" dirty="0">
                <a:solidFill>
                  <a:srgbClr val="000000"/>
                </a:solidFill>
              </a:rPr>
              <a:t> returns 3—the number of elements added to the </a:t>
            </a:r>
            <a:r>
              <a:rPr lang="en-US" sz="2800" dirty="0">
                <a:solidFill>
                  <a:srgbClr val="000000"/>
                </a:solidFill>
                <a:latin typeface="Consolas" panose="020B0609020204030204" pitchFamily="49" charset="0"/>
              </a:rPr>
              <a:t>vector</a:t>
            </a:r>
            <a:r>
              <a:rPr lang="en-US" sz="2800" dirty="0">
                <a:solidFill>
                  <a:srgbClr val="000000"/>
                </a:solidFill>
              </a:rPr>
              <a:t>.</a:t>
            </a:r>
          </a:p>
          <a:p>
            <a:pPr eaLnBrk="1" hangingPunct="1">
              <a:defRPr/>
            </a:pPr>
            <a:r>
              <a:rPr lang="en-US" sz="2800" dirty="0">
                <a:solidFill>
                  <a:srgbClr val="000000"/>
                </a:solidFill>
              </a:rPr>
              <a:t>Function </a:t>
            </a:r>
            <a:r>
              <a:rPr lang="en-US" sz="2800" dirty="0">
                <a:solidFill>
                  <a:srgbClr val="000000"/>
                </a:solidFill>
                <a:latin typeface="Consolas" panose="020B0609020204030204" pitchFamily="49" charset="0"/>
              </a:rPr>
              <a:t>capacity</a:t>
            </a:r>
            <a:r>
              <a:rPr lang="en-US" sz="2800" dirty="0">
                <a:solidFill>
                  <a:srgbClr val="000000"/>
                </a:solidFill>
              </a:rPr>
              <a:t> returns 4  (though this could vary by compiler), indicating that we can add one more element before the </a:t>
            </a:r>
            <a:r>
              <a:rPr lang="en-US" sz="2800" dirty="0">
                <a:solidFill>
                  <a:srgbClr val="000000"/>
                </a:solidFill>
                <a:latin typeface="Consolas" panose="020B0609020204030204" pitchFamily="49" charset="0"/>
              </a:rPr>
              <a:t>vector</a:t>
            </a:r>
            <a:r>
              <a:rPr lang="en-US" sz="2800" dirty="0">
                <a:solidFill>
                  <a:srgbClr val="000000"/>
                </a:solidFill>
              </a:rPr>
              <a:t> needs to add more memory.</a:t>
            </a:r>
          </a:p>
          <a:p>
            <a:pPr eaLnBrk="1" hangingPunct="1">
              <a:defRPr/>
            </a:pPr>
            <a:r>
              <a:rPr lang="en-US" sz="2800" dirty="0">
                <a:solidFill>
                  <a:srgbClr val="000000"/>
                </a:solidFill>
              </a:rPr>
              <a:t>When we added the first element, the </a:t>
            </a:r>
            <a:r>
              <a:rPr lang="en-US" sz="2800" dirty="0">
                <a:solidFill>
                  <a:srgbClr val="000000"/>
                </a:solidFill>
                <a:latin typeface="Consolas" panose="020B0609020204030204" pitchFamily="49" charset="0"/>
              </a:rPr>
              <a:t>vector</a:t>
            </a:r>
            <a:r>
              <a:rPr lang="en-US" sz="2800" dirty="0">
                <a:solidFill>
                  <a:srgbClr val="000000"/>
                </a:solidFill>
              </a:rPr>
              <a:t> allocated space for one element, and the size became 1 to indicate that the </a:t>
            </a:r>
            <a:r>
              <a:rPr lang="en-US" sz="2800" dirty="0">
                <a:solidFill>
                  <a:srgbClr val="000000"/>
                </a:solidFill>
                <a:latin typeface="Consolas" panose="020B0609020204030204" pitchFamily="49" charset="0"/>
              </a:rPr>
              <a:t>vector</a:t>
            </a:r>
            <a:r>
              <a:rPr lang="en-US" sz="2800" dirty="0">
                <a:solidFill>
                  <a:srgbClr val="000000"/>
                </a:solidFill>
              </a:rPr>
              <a:t> contained only one element.</a:t>
            </a:r>
          </a:p>
        </p:txBody>
      </p:sp>
      <p:sp>
        <p:nvSpPr>
          <p:cNvPr id="10240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4708549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59D9B3"/>
                </a:solidFill>
                <a:latin typeface="Arial"/>
              </a:rPr>
              <a:t>15.5.1 </a:t>
            </a:r>
            <a:r>
              <a:rPr lang="en-US" dirty="0">
                <a:solidFill>
                  <a:srgbClr val="33B38C"/>
                </a:solidFill>
                <a:latin typeface="Consolas" panose="020B0609020204030204" pitchFamily="49" charset="0"/>
              </a:rPr>
              <a:t>vector</a:t>
            </a:r>
            <a:r>
              <a:rPr lang="en-US" dirty="0">
                <a:solidFill>
                  <a:srgbClr val="33B38C"/>
                </a:solidFill>
                <a:latin typeface="Arial" panose="020B0604020202020204" pitchFamily="34" charset="0"/>
              </a:rPr>
              <a:t> Sequence Container</a:t>
            </a:r>
          </a:p>
        </p:txBody>
      </p:sp>
      <p:sp>
        <p:nvSpPr>
          <p:cNvPr id="83971" name="Text Placeholder 2"/>
          <p:cNvSpPr>
            <a:spLocks noGrp="1"/>
          </p:cNvSpPr>
          <p:nvPr>
            <p:ph type="body" idx="1"/>
          </p:nvPr>
        </p:nvSpPr>
        <p:spPr/>
        <p:txBody>
          <a:bodyPr/>
          <a:lstStyle/>
          <a:p>
            <a:pPr eaLnBrk="1" hangingPunct="1">
              <a:lnSpc>
                <a:spcPct val="80000"/>
              </a:lnSpc>
            </a:pPr>
            <a:r>
              <a:rPr lang="en-US" altLang="en-US" sz="3200" dirty="0">
                <a:solidFill>
                  <a:srgbClr val="000000"/>
                </a:solidFill>
              </a:rPr>
              <a:t>When we added the second element, the capacity </a:t>
            </a:r>
            <a:r>
              <a:rPr lang="en-US" altLang="en-US" sz="3200" i="1" dirty="0">
                <a:solidFill>
                  <a:srgbClr val="000000"/>
                </a:solidFill>
              </a:rPr>
              <a:t>doubled</a:t>
            </a:r>
            <a:r>
              <a:rPr lang="en-US" altLang="en-US" sz="3200" dirty="0">
                <a:solidFill>
                  <a:srgbClr val="000000"/>
                </a:solidFill>
              </a:rPr>
              <a:t> to 2 and the size became 2 as well.</a:t>
            </a:r>
          </a:p>
          <a:p>
            <a:pPr eaLnBrk="1" hangingPunct="1">
              <a:lnSpc>
                <a:spcPct val="80000"/>
              </a:lnSpc>
            </a:pPr>
            <a:r>
              <a:rPr lang="en-US" altLang="en-US" sz="3200" dirty="0">
                <a:solidFill>
                  <a:srgbClr val="000000"/>
                </a:solidFill>
              </a:rPr>
              <a:t>When we added the third element, the capacity doubled again to 4.</a:t>
            </a:r>
          </a:p>
          <a:p>
            <a:pPr eaLnBrk="1" hangingPunct="1">
              <a:lnSpc>
                <a:spcPct val="80000"/>
              </a:lnSpc>
            </a:pPr>
            <a:r>
              <a:rPr lang="en-US" altLang="en-US" sz="3200" dirty="0">
                <a:solidFill>
                  <a:srgbClr val="000000"/>
                </a:solidFill>
              </a:rPr>
              <a:t>So we can actually add another element before the </a:t>
            </a:r>
            <a:r>
              <a:rPr lang="en-US" altLang="en-US" sz="3200" dirty="0">
                <a:solidFill>
                  <a:srgbClr val="000000"/>
                </a:solidFill>
                <a:latin typeface="Consolas" panose="020B0609020204030204" pitchFamily="49" charset="0"/>
              </a:rPr>
              <a:t>vector</a:t>
            </a:r>
            <a:r>
              <a:rPr lang="en-US" altLang="en-US" sz="3200" dirty="0">
                <a:solidFill>
                  <a:srgbClr val="000000"/>
                </a:solidFill>
              </a:rPr>
              <a:t> needs to allocate more space.</a:t>
            </a:r>
          </a:p>
          <a:p>
            <a:pPr eaLnBrk="1" hangingPunct="1">
              <a:lnSpc>
                <a:spcPct val="80000"/>
              </a:lnSpc>
            </a:pPr>
            <a:r>
              <a:rPr lang="en-US" altLang="en-US" sz="3200" dirty="0">
                <a:solidFill>
                  <a:srgbClr val="000000"/>
                </a:solidFill>
              </a:rPr>
              <a:t>When the </a:t>
            </a:r>
            <a:r>
              <a:rPr lang="en-US" altLang="en-US" sz="3200" dirty="0">
                <a:solidFill>
                  <a:srgbClr val="000000"/>
                </a:solidFill>
                <a:latin typeface="Consolas" panose="020B0609020204030204" pitchFamily="49" charset="0"/>
              </a:rPr>
              <a:t>vector</a:t>
            </a:r>
            <a:r>
              <a:rPr lang="en-US" altLang="en-US" sz="3200" dirty="0">
                <a:solidFill>
                  <a:srgbClr val="000000"/>
                </a:solidFill>
              </a:rPr>
              <a:t> eventually fills its allocated capacity and the program attempts to add one more element to the </a:t>
            </a:r>
            <a:r>
              <a:rPr lang="en-US" altLang="en-US" sz="3200" dirty="0">
                <a:solidFill>
                  <a:srgbClr val="000000"/>
                </a:solidFill>
                <a:latin typeface="Consolas" panose="020B0609020204030204" pitchFamily="49" charset="0"/>
              </a:rPr>
              <a:t>vector</a:t>
            </a:r>
            <a:r>
              <a:rPr lang="en-US" altLang="en-US" sz="3200" dirty="0">
                <a:solidFill>
                  <a:srgbClr val="000000"/>
                </a:solidFill>
              </a:rPr>
              <a:t>, the </a:t>
            </a:r>
            <a:r>
              <a:rPr lang="en-US" altLang="en-US" sz="3200" dirty="0">
                <a:solidFill>
                  <a:srgbClr val="000000"/>
                </a:solidFill>
                <a:latin typeface="Consolas" panose="020B0609020204030204" pitchFamily="49" charset="0"/>
              </a:rPr>
              <a:t>vector</a:t>
            </a:r>
            <a:r>
              <a:rPr lang="en-US" altLang="en-US" sz="3200" dirty="0">
                <a:solidFill>
                  <a:srgbClr val="000000"/>
                </a:solidFill>
              </a:rPr>
              <a:t> will double its capacity to eight elements. </a:t>
            </a:r>
          </a:p>
        </p:txBody>
      </p:sp>
      <p:sp>
        <p:nvSpPr>
          <p:cNvPr id="10342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9920465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59D9B3"/>
                </a:solidFill>
                <a:latin typeface="Arial"/>
              </a:rPr>
              <a:t>15.5.1 </a:t>
            </a:r>
            <a:r>
              <a:rPr lang="en-US" dirty="0">
                <a:solidFill>
                  <a:srgbClr val="33B38C"/>
                </a:solidFill>
                <a:latin typeface="Consolas" panose="020B0609020204030204" pitchFamily="49" charset="0"/>
              </a:rPr>
              <a:t>vector</a:t>
            </a:r>
            <a:r>
              <a:rPr lang="en-US" dirty="0">
                <a:solidFill>
                  <a:srgbClr val="33B38C"/>
                </a:solidFill>
                <a:latin typeface="Arial" panose="020B0604020202020204" pitchFamily="34" charset="0"/>
              </a:rPr>
              <a:t> Sequence Container</a:t>
            </a:r>
          </a:p>
        </p:txBody>
      </p:sp>
      <p:sp>
        <p:nvSpPr>
          <p:cNvPr id="99331" name="Text Placeholder 2"/>
          <p:cNvSpPr>
            <a:spLocks noGrp="1"/>
          </p:cNvSpPr>
          <p:nvPr>
            <p:ph type="body" idx="1"/>
          </p:nvPr>
        </p:nvSpPr>
        <p:spPr>
          <a:xfrm>
            <a:off x="609599" y="1143001"/>
            <a:ext cx="10919883" cy="4525963"/>
          </a:xfrm>
        </p:spPr>
        <p:txBody>
          <a:bodyPr/>
          <a:lstStyle/>
          <a:p>
            <a:pPr marL="109537" indent="0">
              <a:lnSpc>
                <a:spcPct val="90000"/>
              </a:lnSpc>
              <a:buNone/>
              <a:defRPr/>
            </a:pPr>
            <a:r>
              <a:rPr lang="en-US" sz="2800" b="1" i="1" dirty="0">
                <a:solidFill>
                  <a:srgbClr val="000000"/>
                </a:solidFill>
                <a:latin typeface="Consolas" panose="020B0609020204030204" pitchFamily="49" charset="0"/>
              </a:rPr>
              <a:t>vector</a:t>
            </a:r>
            <a:r>
              <a:rPr lang="en-US" sz="2800" b="1" i="1" dirty="0">
                <a:solidFill>
                  <a:srgbClr val="000000"/>
                </a:solidFill>
              </a:rPr>
              <a:t> Growth</a:t>
            </a:r>
          </a:p>
          <a:p>
            <a:pPr eaLnBrk="1" hangingPunct="1">
              <a:lnSpc>
                <a:spcPct val="90000"/>
              </a:lnSpc>
              <a:defRPr/>
            </a:pPr>
            <a:r>
              <a:rPr lang="en-US" sz="2800" dirty="0">
                <a:solidFill>
                  <a:srgbClr val="000000"/>
                </a:solidFill>
              </a:rPr>
              <a:t>The manner in which a </a:t>
            </a:r>
            <a:r>
              <a:rPr lang="en-US" sz="2800" dirty="0">
                <a:solidFill>
                  <a:srgbClr val="000000"/>
                </a:solidFill>
                <a:latin typeface="Consolas" panose="020B0609020204030204" pitchFamily="49" charset="0"/>
              </a:rPr>
              <a:t>vector</a:t>
            </a:r>
            <a:r>
              <a:rPr lang="en-US" sz="2800" dirty="0">
                <a:solidFill>
                  <a:srgbClr val="000000"/>
                </a:solidFill>
              </a:rPr>
              <a:t> grows to accommodate more elements—a time consuming operation—is not specified by the C++ Standard.</a:t>
            </a:r>
          </a:p>
          <a:p>
            <a:pPr eaLnBrk="1" hangingPunct="1">
              <a:lnSpc>
                <a:spcPct val="90000"/>
              </a:lnSpc>
              <a:defRPr/>
            </a:pPr>
            <a:r>
              <a:rPr lang="en-US" sz="2800" dirty="0">
                <a:solidFill>
                  <a:srgbClr val="000000"/>
                </a:solidFill>
              </a:rPr>
              <a:t>C++ library implementers use various clever schemes to minimize the overhead of </a:t>
            </a:r>
            <a:r>
              <a:rPr lang="en-US" sz="2800" i="1" dirty="0">
                <a:solidFill>
                  <a:srgbClr val="000000"/>
                </a:solidFill>
              </a:rPr>
              <a:t>resizing</a:t>
            </a:r>
            <a:r>
              <a:rPr lang="en-US" sz="2800" dirty="0">
                <a:solidFill>
                  <a:srgbClr val="000000"/>
                </a:solidFill>
              </a:rPr>
              <a:t> a </a:t>
            </a:r>
            <a:r>
              <a:rPr lang="en-US" sz="2800" dirty="0">
                <a:solidFill>
                  <a:srgbClr val="000000"/>
                </a:solidFill>
                <a:latin typeface="Consolas" panose="020B0609020204030204" pitchFamily="49" charset="0"/>
              </a:rPr>
              <a:t>vector</a:t>
            </a:r>
            <a:r>
              <a:rPr lang="en-US" sz="2800" dirty="0">
                <a:solidFill>
                  <a:srgbClr val="000000"/>
                </a:solidFill>
              </a:rPr>
              <a:t>.</a:t>
            </a:r>
          </a:p>
          <a:p>
            <a:pPr eaLnBrk="1" hangingPunct="1">
              <a:lnSpc>
                <a:spcPct val="90000"/>
              </a:lnSpc>
              <a:defRPr/>
            </a:pPr>
            <a:r>
              <a:rPr lang="en-US" sz="2800" dirty="0">
                <a:solidFill>
                  <a:srgbClr val="000000"/>
                </a:solidFill>
              </a:rPr>
              <a:t>Hence, the output of this program may vary, depending on the version of </a:t>
            </a:r>
            <a:r>
              <a:rPr lang="en-US" sz="2800" dirty="0">
                <a:solidFill>
                  <a:srgbClr val="000000"/>
                </a:solidFill>
                <a:latin typeface="Consolas" panose="020B0609020204030204" pitchFamily="49" charset="0"/>
              </a:rPr>
              <a:t>vector</a:t>
            </a:r>
            <a:r>
              <a:rPr lang="en-US" sz="2800" dirty="0">
                <a:solidFill>
                  <a:srgbClr val="000000"/>
                </a:solidFill>
              </a:rPr>
              <a:t> that comes with your compiler.</a:t>
            </a:r>
          </a:p>
          <a:p>
            <a:pPr eaLnBrk="1" hangingPunct="1">
              <a:lnSpc>
                <a:spcPct val="90000"/>
              </a:lnSpc>
              <a:defRPr/>
            </a:pPr>
            <a:r>
              <a:rPr lang="en-US" sz="2800" dirty="0">
                <a:solidFill>
                  <a:srgbClr val="000000"/>
                </a:solidFill>
              </a:rPr>
              <a:t>Some library implementers allocate a large initial capacity.</a:t>
            </a:r>
          </a:p>
          <a:p>
            <a:pPr eaLnBrk="1" hangingPunct="1">
              <a:lnSpc>
                <a:spcPct val="90000"/>
              </a:lnSpc>
              <a:defRPr/>
            </a:pPr>
            <a:r>
              <a:rPr lang="en-US" sz="2800" dirty="0">
                <a:solidFill>
                  <a:srgbClr val="000000"/>
                </a:solidFill>
              </a:rPr>
              <a:t>If a </a:t>
            </a:r>
            <a:r>
              <a:rPr lang="en-US" sz="2800" dirty="0">
                <a:solidFill>
                  <a:srgbClr val="000000"/>
                </a:solidFill>
                <a:latin typeface="Consolas" panose="020B0609020204030204" pitchFamily="49" charset="0"/>
              </a:rPr>
              <a:t>vector</a:t>
            </a:r>
            <a:r>
              <a:rPr lang="en-US" sz="2800" dirty="0">
                <a:solidFill>
                  <a:srgbClr val="000000"/>
                </a:solidFill>
              </a:rPr>
              <a:t> stores a small number of elements, such capacity may be a waste of space.</a:t>
            </a:r>
          </a:p>
        </p:txBody>
      </p:sp>
      <p:sp>
        <p:nvSpPr>
          <p:cNvPr id="10445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4366205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59D9B3"/>
                </a:solidFill>
                <a:latin typeface="Arial"/>
              </a:rPr>
              <a:t>15.5.1 </a:t>
            </a:r>
            <a:r>
              <a:rPr lang="en-US" dirty="0">
                <a:solidFill>
                  <a:srgbClr val="33B38C"/>
                </a:solidFill>
                <a:latin typeface="Consolas" panose="020B0609020204030204" pitchFamily="49" charset="0"/>
              </a:rPr>
              <a:t>vector</a:t>
            </a:r>
            <a:r>
              <a:rPr lang="en-US" dirty="0">
                <a:solidFill>
                  <a:srgbClr val="33B38C"/>
                </a:solidFill>
                <a:latin typeface="Arial" panose="020B0604020202020204" pitchFamily="34" charset="0"/>
              </a:rPr>
              <a:t> Sequence Container</a:t>
            </a:r>
          </a:p>
        </p:txBody>
      </p:sp>
      <p:sp>
        <p:nvSpPr>
          <p:cNvPr id="86019" name="Text Placeholder 2"/>
          <p:cNvSpPr>
            <a:spLocks noGrp="1"/>
          </p:cNvSpPr>
          <p:nvPr>
            <p:ph type="body" idx="1"/>
          </p:nvPr>
        </p:nvSpPr>
        <p:spPr/>
        <p:txBody>
          <a:bodyPr/>
          <a:lstStyle/>
          <a:p>
            <a:pPr eaLnBrk="1" hangingPunct="1">
              <a:lnSpc>
                <a:spcPct val="90000"/>
              </a:lnSpc>
            </a:pPr>
            <a:r>
              <a:rPr lang="en-US" altLang="en-US" sz="3200" dirty="0">
                <a:solidFill>
                  <a:srgbClr val="000000"/>
                </a:solidFill>
              </a:rPr>
              <a:t>However, it can greatly improve performance if a program adds many elements to a </a:t>
            </a:r>
            <a:r>
              <a:rPr lang="en-US" altLang="en-US" sz="3200" dirty="0">
                <a:solidFill>
                  <a:srgbClr val="000000"/>
                </a:solidFill>
                <a:latin typeface="Consolas" panose="020B0609020204030204" pitchFamily="49" charset="0"/>
              </a:rPr>
              <a:t>vector</a:t>
            </a:r>
            <a:r>
              <a:rPr lang="en-US" altLang="en-US" sz="3200" dirty="0">
                <a:solidFill>
                  <a:srgbClr val="000000"/>
                </a:solidFill>
              </a:rPr>
              <a:t> and does not have to reallocate memory to accommodate those elements.</a:t>
            </a:r>
          </a:p>
          <a:p>
            <a:pPr eaLnBrk="1" hangingPunct="1">
              <a:lnSpc>
                <a:spcPct val="90000"/>
              </a:lnSpc>
            </a:pPr>
            <a:r>
              <a:rPr lang="en-US" altLang="en-US" sz="3200" dirty="0">
                <a:solidFill>
                  <a:srgbClr val="000000"/>
                </a:solidFill>
              </a:rPr>
              <a:t>This is a classic </a:t>
            </a:r>
            <a:r>
              <a:rPr lang="en-US" altLang="en-US" sz="3200" i="1" dirty="0">
                <a:solidFill>
                  <a:srgbClr val="000000"/>
                </a:solidFill>
              </a:rPr>
              <a:t>space–time trade-off</a:t>
            </a:r>
            <a:r>
              <a:rPr lang="en-US" altLang="en-US" sz="3200" dirty="0">
                <a:solidFill>
                  <a:srgbClr val="000000"/>
                </a:solidFill>
              </a:rPr>
              <a:t>.</a:t>
            </a:r>
          </a:p>
          <a:p>
            <a:pPr eaLnBrk="1" hangingPunct="1">
              <a:lnSpc>
                <a:spcPct val="80000"/>
              </a:lnSpc>
            </a:pPr>
            <a:r>
              <a:rPr lang="en-US" altLang="en-US" sz="3200" dirty="0">
                <a:solidFill>
                  <a:srgbClr val="000000"/>
                </a:solidFill>
              </a:rPr>
              <a:t>Library implementers must balance the amount of memory used against the amount of time required to perform various </a:t>
            </a:r>
            <a:r>
              <a:rPr lang="en-US" altLang="en-US" sz="3200" dirty="0">
                <a:solidFill>
                  <a:srgbClr val="000000"/>
                </a:solidFill>
                <a:latin typeface="Consolas" panose="020B0609020204030204" pitchFamily="49" charset="0"/>
              </a:rPr>
              <a:t>vector</a:t>
            </a:r>
            <a:r>
              <a:rPr lang="en-US" altLang="en-US" sz="3200" dirty="0">
                <a:solidFill>
                  <a:srgbClr val="000000"/>
                </a:solidFill>
              </a:rPr>
              <a:t> operations. </a:t>
            </a:r>
          </a:p>
        </p:txBody>
      </p:sp>
      <p:sp>
        <p:nvSpPr>
          <p:cNvPr id="10547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6048831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59D9B3"/>
                </a:solidFill>
                <a:latin typeface="Arial"/>
              </a:rPr>
              <a:t>15.5.1 </a:t>
            </a:r>
            <a:r>
              <a:rPr lang="en-US" dirty="0">
                <a:solidFill>
                  <a:srgbClr val="33B38C"/>
                </a:solidFill>
                <a:latin typeface="Consolas" panose="020B0609020204030204" pitchFamily="49" charset="0"/>
              </a:rPr>
              <a:t>vector</a:t>
            </a:r>
            <a:r>
              <a:rPr lang="en-US" dirty="0">
                <a:solidFill>
                  <a:srgbClr val="33B38C"/>
                </a:solidFill>
                <a:latin typeface="Arial" panose="020B0604020202020204" pitchFamily="34" charset="0"/>
              </a:rPr>
              <a:t> Sequence Container</a:t>
            </a:r>
          </a:p>
        </p:txBody>
      </p:sp>
      <p:sp>
        <p:nvSpPr>
          <p:cNvPr id="100355" name="Text Placeholder 2"/>
          <p:cNvSpPr>
            <a:spLocks noGrp="1"/>
          </p:cNvSpPr>
          <p:nvPr>
            <p:ph type="body" idx="1"/>
          </p:nvPr>
        </p:nvSpPr>
        <p:spPr>
          <a:xfrm>
            <a:off x="609599" y="1219201"/>
            <a:ext cx="10919883" cy="4525963"/>
          </a:xfrm>
        </p:spPr>
        <p:txBody>
          <a:bodyPr/>
          <a:lstStyle/>
          <a:p>
            <a:pPr marL="109537" indent="0">
              <a:lnSpc>
                <a:spcPct val="80000"/>
              </a:lnSpc>
              <a:buNone/>
              <a:defRPr/>
            </a:pPr>
            <a:r>
              <a:rPr lang="en-US" sz="2400" b="1" i="1" dirty="0">
                <a:solidFill>
                  <a:srgbClr val="000000"/>
                </a:solidFill>
              </a:rPr>
              <a:t>Outputting Built-in Array Contents with Pointers </a:t>
            </a:r>
          </a:p>
          <a:p>
            <a:pPr>
              <a:lnSpc>
                <a:spcPct val="80000"/>
              </a:lnSpc>
              <a:defRPr/>
            </a:pPr>
            <a:r>
              <a:rPr lang="en-US" sz="2400" dirty="0">
                <a:solidFill>
                  <a:srgbClr val="000000"/>
                </a:solidFill>
              </a:rPr>
              <a:t>Lines 28–30 use C++14’s global </a:t>
            </a:r>
            <a:r>
              <a:rPr lang="en-US" sz="2400" dirty="0" err="1">
                <a:solidFill>
                  <a:srgbClr val="000000"/>
                </a:solidFill>
                <a:latin typeface="Consolas" panose="020B0609020204030204" pitchFamily="49" charset="0"/>
              </a:rPr>
              <a:t>cbegin</a:t>
            </a:r>
            <a:r>
              <a:rPr lang="en-US" sz="2400" dirty="0">
                <a:solidFill>
                  <a:srgbClr val="000000"/>
                </a:solidFill>
              </a:rPr>
              <a:t> and </a:t>
            </a:r>
            <a:r>
              <a:rPr lang="en-US" sz="2400" dirty="0" err="1">
                <a:solidFill>
                  <a:srgbClr val="000000"/>
                </a:solidFill>
                <a:latin typeface="Consolas" panose="020B0609020204030204" pitchFamily="49" charset="0"/>
              </a:rPr>
              <a:t>cend</a:t>
            </a:r>
            <a:r>
              <a:rPr lang="en-US" sz="2400" dirty="0">
                <a:solidFill>
                  <a:srgbClr val="000000"/>
                </a:solidFill>
              </a:rPr>
              <a:t> functions, which work the same way as functions begin and end, but return </a:t>
            </a:r>
            <a:r>
              <a:rPr lang="en-US" sz="2400" dirty="0" err="1">
                <a:solidFill>
                  <a:srgbClr val="000000"/>
                </a:solidFill>
                <a:latin typeface="Consolas" panose="020B0609020204030204" pitchFamily="49" charset="0"/>
              </a:rPr>
              <a:t>const</a:t>
            </a:r>
            <a:r>
              <a:rPr lang="en-US" sz="2400" dirty="0">
                <a:solidFill>
                  <a:srgbClr val="000000"/>
                </a:solidFill>
              </a:rPr>
              <a:t> iterators that cannot be used to modify the data. </a:t>
            </a:r>
          </a:p>
          <a:p>
            <a:pPr>
              <a:lnSpc>
                <a:spcPct val="80000"/>
              </a:lnSpc>
              <a:defRPr/>
            </a:pPr>
            <a:r>
              <a:rPr lang="en-US" sz="2400" dirty="0">
                <a:solidFill>
                  <a:srgbClr val="000000"/>
                </a:solidFill>
              </a:rPr>
              <a:t>C++14 also introduces the global </a:t>
            </a:r>
            <a:r>
              <a:rPr lang="en-US" sz="2400" dirty="0" err="1">
                <a:solidFill>
                  <a:srgbClr val="000000"/>
                </a:solidFill>
                <a:latin typeface="Consolas" panose="020B0609020204030204" pitchFamily="49" charset="0"/>
              </a:rPr>
              <a:t>rbegin</a:t>
            </a:r>
            <a:r>
              <a:rPr lang="en-US" sz="2400" dirty="0">
                <a:solidFill>
                  <a:srgbClr val="000000"/>
                </a:solidFill>
              </a:rPr>
              <a:t>, </a:t>
            </a:r>
            <a:r>
              <a:rPr lang="en-US" sz="2400" dirty="0">
                <a:solidFill>
                  <a:srgbClr val="000000"/>
                </a:solidFill>
                <a:latin typeface="Consolas" panose="020B0609020204030204" pitchFamily="49" charset="0"/>
              </a:rPr>
              <a:t>rend</a:t>
            </a:r>
            <a:r>
              <a:rPr lang="en-US" sz="2400" dirty="0">
                <a:solidFill>
                  <a:srgbClr val="000000"/>
                </a:solidFill>
              </a:rPr>
              <a:t>, </a:t>
            </a:r>
            <a:r>
              <a:rPr lang="en-US" sz="2400" dirty="0" err="1">
                <a:solidFill>
                  <a:srgbClr val="000000"/>
                </a:solidFill>
                <a:latin typeface="Consolas" panose="020B0609020204030204" pitchFamily="49" charset="0"/>
              </a:rPr>
              <a:t>crbegin</a:t>
            </a:r>
            <a:r>
              <a:rPr lang="en-US" sz="2400" dirty="0">
                <a:solidFill>
                  <a:srgbClr val="000000"/>
                </a:solidFill>
              </a:rPr>
              <a:t> and </a:t>
            </a:r>
            <a:r>
              <a:rPr lang="en-US" sz="2400" dirty="0" err="1">
                <a:solidFill>
                  <a:srgbClr val="000000"/>
                </a:solidFill>
                <a:latin typeface="Consolas" panose="020B0609020204030204" pitchFamily="49" charset="0"/>
              </a:rPr>
              <a:t>crend</a:t>
            </a:r>
            <a:r>
              <a:rPr lang="en-US" sz="2400" dirty="0">
                <a:solidFill>
                  <a:srgbClr val="000000"/>
                </a:solidFill>
              </a:rPr>
              <a:t> functions for iterating through a built-in array or a container from back to front. </a:t>
            </a:r>
          </a:p>
          <a:p>
            <a:pPr>
              <a:lnSpc>
                <a:spcPct val="80000"/>
              </a:lnSpc>
              <a:defRPr/>
            </a:pPr>
            <a:r>
              <a:rPr lang="en-US" sz="2400" dirty="0">
                <a:solidFill>
                  <a:srgbClr val="000000"/>
                </a:solidFill>
              </a:rPr>
              <a:t>Functions </a:t>
            </a:r>
            <a:r>
              <a:rPr lang="en-US" sz="2400" dirty="0">
                <a:solidFill>
                  <a:srgbClr val="000000"/>
                </a:solidFill>
                <a:latin typeface="Consolas" panose="020B0609020204030204" pitchFamily="49" charset="0"/>
              </a:rPr>
              <a:t>begin</a:t>
            </a:r>
            <a:r>
              <a:rPr lang="en-US" sz="2400" dirty="0">
                <a:solidFill>
                  <a:srgbClr val="000000"/>
                </a:solidFill>
              </a:rPr>
              <a:t> and </a:t>
            </a:r>
            <a:r>
              <a:rPr lang="en-US" sz="2400" dirty="0">
                <a:solidFill>
                  <a:srgbClr val="000000"/>
                </a:solidFill>
                <a:latin typeface="Consolas" panose="020B0609020204030204" pitchFamily="49" charset="0"/>
              </a:rPr>
              <a:t>end</a:t>
            </a:r>
            <a:r>
              <a:rPr lang="en-US" sz="2400" dirty="0">
                <a:solidFill>
                  <a:srgbClr val="000000"/>
                </a:solidFill>
              </a:rPr>
              <a:t> and their C++14 </a:t>
            </a:r>
            <a:r>
              <a:rPr lang="en-US" sz="2400" dirty="0" err="1">
                <a:solidFill>
                  <a:srgbClr val="000000"/>
                </a:solidFill>
                <a:latin typeface="Consolas" panose="020B0609020204030204" pitchFamily="49" charset="0"/>
              </a:rPr>
              <a:t>const</a:t>
            </a:r>
            <a:r>
              <a:rPr lang="en-US" sz="2400" dirty="0">
                <a:solidFill>
                  <a:srgbClr val="000000"/>
                </a:solidFill>
              </a:rPr>
              <a:t> and reverse versions may also receive container objects as arguments—each function calls the corresponding member function in its container argument. </a:t>
            </a:r>
          </a:p>
          <a:p>
            <a:pPr>
              <a:lnSpc>
                <a:spcPct val="80000"/>
              </a:lnSpc>
              <a:defRPr/>
            </a:pPr>
            <a:r>
              <a:rPr lang="en-US" sz="2400" dirty="0">
                <a:solidFill>
                  <a:srgbClr val="000000"/>
                </a:solidFill>
              </a:rPr>
              <a:t>Note that we use the </a:t>
            </a:r>
            <a:r>
              <a:rPr lang="en-US" sz="2400" dirty="0">
                <a:solidFill>
                  <a:srgbClr val="000000"/>
                </a:solidFill>
                <a:latin typeface="Consolas" panose="020B0609020204030204" pitchFamily="49" charset="0"/>
              </a:rPr>
              <a:t>!=</a:t>
            </a:r>
            <a:r>
              <a:rPr lang="en-US" sz="2400" dirty="0">
                <a:solidFill>
                  <a:srgbClr val="000000"/>
                </a:solidFill>
              </a:rPr>
              <a:t> operator in the loop-continuation condition at line 28. When iterating using iterators, it’s common for the loop-continuation condition to test whether the iterator has reached the end of the built-in array or the container. This technique is used by many Standard Library algorithms. </a:t>
            </a:r>
          </a:p>
        </p:txBody>
      </p:sp>
      <p:sp>
        <p:nvSpPr>
          <p:cNvPr id="10547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7561310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5571" y="76200"/>
            <a:ext cx="10693911" cy="1143000"/>
          </a:xfrm>
        </p:spPr>
        <p:txBody>
          <a:bodyPr/>
          <a:lstStyle/>
          <a:p>
            <a:pPr fontAlgn="auto">
              <a:spcAft>
                <a:spcPts val="0"/>
              </a:spcAft>
              <a:defRPr/>
            </a:pPr>
            <a:r>
              <a:rPr lang="en-US" dirty="0">
                <a:solidFill>
                  <a:srgbClr val="59D9B3"/>
                </a:solidFill>
                <a:latin typeface="Arial"/>
              </a:rPr>
              <a:t>15.5.1 </a:t>
            </a:r>
            <a:r>
              <a:rPr lang="en-US" dirty="0">
                <a:solidFill>
                  <a:srgbClr val="33B38C"/>
                </a:solidFill>
                <a:latin typeface="Consolas" panose="020B0609020204030204" pitchFamily="49" charset="0"/>
              </a:rPr>
              <a:t>vector</a:t>
            </a:r>
            <a:r>
              <a:rPr lang="en-US" dirty="0">
                <a:solidFill>
                  <a:srgbClr val="33B38C"/>
                </a:solidFill>
                <a:latin typeface="Arial" panose="020B0604020202020204" pitchFamily="34" charset="0"/>
              </a:rPr>
              <a:t> Sequence Container</a:t>
            </a:r>
          </a:p>
        </p:txBody>
      </p:sp>
      <p:sp>
        <p:nvSpPr>
          <p:cNvPr id="100355" name="Text Placeholder 2"/>
          <p:cNvSpPr>
            <a:spLocks noGrp="1"/>
          </p:cNvSpPr>
          <p:nvPr>
            <p:ph type="body" idx="1"/>
          </p:nvPr>
        </p:nvSpPr>
        <p:spPr>
          <a:xfrm>
            <a:off x="835571" y="990601"/>
            <a:ext cx="10693911" cy="4525963"/>
          </a:xfrm>
        </p:spPr>
        <p:txBody>
          <a:bodyPr/>
          <a:lstStyle/>
          <a:p>
            <a:pPr marL="109537" indent="0">
              <a:lnSpc>
                <a:spcPct val="80000"/>
              </a:lnSpc>
              <a:buNone/>
              <a:defRPr/>
            </a:pPr>
            <a:r>
              <a:rPr lang="en-US" sz="2400" b="1" i="1" dirty="0">
                <a:solidFill>
                  <a:srgbClr val="000000"/>
                </a:solidFill>
              </a:rPr>
              <a:t>Outputting </a:t>
            </a:r>
            <a:r>
              <a:rPr lang="en-US" sz="2400" b="1" i="1" dirty="0">
                <a:solidFill>
                  <a:srgbClr val="000000"/>
                </a:solidFill>
                <a:latin typeface="Consolas" panose="020B0609020204030204" pitchFamily="49" charset="0"/>
              </a:rPr>
              <a:t>vector</a:t>
            </a:r>
            <a:r>
              <a:rPr lang="en-US" sz="2400" b="1" i="1" dirty="0">
                <a:solidFill>
                  <a:srgbClr val="000000"/>
                </a:solidFill>
              </a:rPr>
              <a:t> Contents with Iterators</a:t>
            </a:r>
          </a:p>
          <a:p>
            <a:pPr eaLnBrk="1" hangingPunct="1">
              <a:lnSpc>
                <a:spcPct val="80000"/>
              </a:lnSpc>
              <a:defRPr/>
            </a:pPr>
            <a:r>
              <a:rPr lang="en-US" sz="2400" dirty="0">
                <a:solidFill>
                  <a:srgbClr val="000000"/>
                </a:solidFill>
              </a:rPr>
              <a:t>Line 33 calls function </a:t>
            </a:r>
            <a:r>
              <a:rPr lang="en-US" sz="2400" dirty="0">
                <a:solidFill>
                  <a:srgbClr val="000000"/>
                </a:solidFill>
                <a:latin typeface="Consolas" panose="020B0609020204030204" pitchFamily="49" charset="0"/>
              </a:rPr>
              <a:t>printVector</a:t>
            </a:r>
            <a:r>
              <a:rPr lang="en-US" sz="2400" dirty="0">
                <a:solidFill>
                  <a:srgbClr val="000000"/>
                </a:solidFill>
              </a:rPr>
              <a:t> (defined in lines 45–51) to output the contents of a </a:t>
            </a:r>
            <a:r>
              <a:rPr lang="en-US" sz="2400" dirty="0">
                <a:solidFill>
                  <a:srgbClr val="000000"/>
                </a:solidFill>
                <a:latin typeface="Consolas" panose="020B0609020204030204" pitchFamily="49" charset="0"/>
              </a:rPr>
              <a:t>vector</a:t>
            </a:r>
            <a:r>
              <a:rPr lang="en-US" sz="2400" dirty="0">
                <a:solidFill>
                  <a:srgbClr val="000000"/>
                </a:solidFill>
              </a:rPr>
              <a:t> using iterators.</a:t>
            </a:r>
          </a:p>
          <a:p>
            <a:pPr eaLnBrk="1" hangingPunct="1">
              <a:lnSpc>
                <a:spcPct val="80000"/>
              </a:lnSpc>
              <a:defRPr/>
            </a:pPr>
            <a:r>
              <a:rPr lang="en-US" sz="2400" dirty="0">
                <a:solidFill>
                  <a:srgbClr val="000000"/>
                </a:solidFill>
              </a:rPr>
              <a:t>The function receives a reference to a </a:t>
            </a:r>
            <a:r>
              <a:rPr lang="en-US" sz="2400" dirty="0">
                <a:solidFill>
                  <a:srgbClr val="000000"/>
                </a:solidFill>
                <a:latin typeface="Consolas" panose="020B0609020204030204" pitchFamily="49" charset="0"/>
              </a:rPr>
              <a:t>const</a:t>
            </a:r>
            <a:r>
              <a:rPr lang="en-US" sz="2400" dirty="0">
                <a:solidFill>
                  <a:srgbClr val="000000"/>
                </a:solidFill>
              </a:rPr>
              <a:t> </a:t>
            </a:r>
            <a:r>
              <a:rPr lang="en-US" sz="2400" dirty="0">
                <a:solidFill>
                  <a:srgbClr val="000000"/>
                </a:solidFill>
                <a:latin typeface="Consolas" panose="020B0609020204030204" pitchFamily="49" charset="0"/>
              </a:rPr>
              <a:t>vector</a:t>
            </a:r>
            <a:r>
              <a:rPr lang="en-US" sz="2400" dirty="0">
                <a:solidFill>
                  <a:srgbClr val="000000"/>
                </a:solidFill>
              </a:rPr>
              <a:t>.</a:t>
            </a:r>
          </a:p>
          <a:p>
            <a:pPr eaLnBrk="1" hangingPunct="1">
              <a:lnSpc>
                <a:spcPct val="80000"/>
              </a:lnSpc>
              <a:defRPr/>
            </a:pPr>
            <a:r>
              <a:rPr lang="en-US" sz="2400" dirty="0">
                <a:solidFill>
                  <a:srgbClr val="000000"/>
                </a:solidFill>
              </a:rPr>
              <a:t>The </a:t>
            </a:r>
            <a:r>
              <a:rPr lang="en-US" sz="2400" dirty="0">
                <a:solidFill>
                  <a:srgbClr val="000000"/>
                </a:solidFill>
                <a:latin typeface="Consolas" panose="020B0609020204030204" pitchFamily="49" charset="0"/>
              </a:rPr>
              <a:t>for</a:t>
            </a:r>
            <a:r>
              <a:rPr lang="en-US" sz="2400" dirty="0">
                <a:solidFill>
                  <a:srgbClr val="000000"/>
                </a:solidFill>
              </a:rPr>
              <a:t> statement in lines 48–51 initializes control variable </a:t>
            </a:r>
            <a:r>
              <a:rPr lang="en-US" sz="2400" dirty="0">
                <a:solidFill>
                  <a:srgbClr val="000000"/>
                </a:solidFill>
                <a:latin typeface="Consolas" panose="020B0609020204030204" pitchFamily="49" charset="0"/>
              </a:rPr>
              <a:t>constIterator</a:t>
            </a:r>
            <a:r>
              <a:rPr lang="en-US" sz="2400" dirty="0">
                <a:solidFill>
                  <a:srgbClr val="000000"/>
                </a:solidFill>
              </a:rPr>
              <a:t> using </a:t>
            </a:r>
            <a:r>
              <a:rPr lang="en-US" sz="2400" dirty="0">
                <a:solidFill>
                  <a:srgbClr val="000000"/>
                </a:solidFill>
                <a:latin typeface="Consolas" panose="020B0609020204030204" pitchFamily="49" charset="0"/>
              </a:rPr>
              <a:t>vector</a:t>
            </a:r>
            <a:r>
              <a:rPr lang="en-US" sz="2400" dirty="0">
                <a:solidFill>
                  <a:srgbClr val="000000"/>
                </a:solidFill>
              </a:rPr>
              <a:t> member function </a:t>
            </a:r>
            <a:r>
              <a:rPr lang="en-US" sz="2400" dirty="0" err="1">
                <a:solidFill>
                  <a:srgbClr val="0000FF"/>
                </a:solidFill>
                <a:latin typeface="Consolas" panose="020B0609020204030204" pitchFamily="49" charset="0"/>
              </a:rPr>
              <a:t>cbegin</a:t>
            </a:r>
            <a:r>
              <a:rPr lang="en-US" sz="2400" dirty="0">
                <a:solidFill>
                  <a:srgbClr val="0000FF"/>
                </a:solidFill>
              </a:rPr>
              <a:t> </a:t>
            </a:r>
            <a:r>
              <a:rPr lang="en-US" sz="2400" dirty="0">
                <a:solidFill>
                  <a:srgbClr val="000000"/>
                </a:solidFill>
              </a:rPr>
              <a:t>(added in C++11), which returns a </a:t>
            </a:r>
            <a:r>
              <a:rPr lang="en-US" sz="2400" dirty="0">
                <a:solidFill>
                  <a:srgbClr val="000000"/>
                </a:solidFill>
                <a:latin typeface="Consolas" panose="020B0609020204030204" pitchFamily="49" charset="0"/>
              </a:rPr>
              <a:t>const_iterator</a:t>
            </a:r>
            <a:r>
              <a:rPr lang="en-US" sz="2400" dirty="0">
                <a:solidFill>
                  <a:srgbClr val="000000"/>
                </a:solidFill>
              </a:rPr>
              <a:t> to the </a:t>
            </a:r>
            <a:r>
              <a:rPr lang="en-US" sz="2400" dirty="0">
                <a:solidFill>
                  <a:srgbClr val="000000"/>
                </a:solidFill>
                <a:latin typeface="Consolas" panose="020B0609020204030204" pitchFamily="49" charset="0"/>
              </a:rPr>
              <a:t>vector</a:t>
            </a:r>
            <a:r>
              <a:rPr lang="en-US" sz="2400" dirty="0">
                <a:solidFill>
                  <a:srgbClr val="000000"/>
                </a:solidFill>
              </a:rPr>
              <a:t>’s first element. </a:t>
            </a:r>
          </a:p>
          <a:p>
            <a:pPr eaLnBrk="1" hangingPunct="1">
              <a:lnSpc>
                <a:spcPct val="80000"/>
              </a:lnSpc>
              <a:defRPr/>
            </a:pPr>
            <a:r>
              <a:rPr lang="en-US" sz="2400" dirty="0">
                <a:solidFill>
                  <a:srgbClr val="000000"/>
                </a:solidFill>
              </a:rPr>
              <a:t>We infer the control variable’s type (</a:t>
            </a:r>
            <a:r>
              <a:rPr lang="en-US" sz="2400" dirty="0">
                <a:solidFill>
                  <a:srgbClr val="000000"/>
                </a:solidFill>
                <a:latin typeface="Consolas" panose="020B0609020204030204" pitchFamily="49" charset="0"/>
              </a:rPr>
              <a:t>vector&lt;int&gt;::const_iterator</a:t>
            </a:r>
            <a:r>
              <a:rPr lang="en-US" sz="2400" dirty="0">
                <a:solidFill>
                  <a:srgbClr val="000000"/>
                </a:solidFill>
              </a:rPr>
              <a:t>) using the </a:t>
            </a:r>
            <a:r>
              <a:rPr lang="en-US" sz="2400" dirty="0">
                <a:solidFill>
                  <a:srgbClr val="000000"/>
                </a:solidFill>
                <a:latin typeface="Consolas" panose="020B0609020204030204" pitchFamily="49" charset="0"/>
              </a:rPr>
              <a:t>auto</a:t>
            </a:r>
            <a:r>
              <a:rPr lang="en-US" sz="2400" dirty="0">
                <a:solidFill>
                  <a:srgbClr val="000000"/>
                </a:solidFill>
              </a:rPr>
              <a:t> keyword. </a:t>
            </a:r>
          </a:p>
          <a:p>
            <a:pPr eaLnBrk="1" hangingPunct="1">
              <a:lnSpc>
                <a:spcPct val="80000"/>
              </a:lnSpc>
              <a:defRPr/>
            </a:pPr>
            <a:r>
              <a:rPr lang="en-US" sz="2400" dirty="0">
                <a:solidFill>
                  <a:srgbClr val="000000"/>
                </a:solidFill>
              </a:rPr>
              <a:t>Prior to C++11, you would have used the overloaded begin member function to get the </a:t>
            </a:r>
            <a:r>
              <a:rPr lang="en-US" sz="2400" dirty="0">
                <a:solidFill>
                  <a:srgbClr val="000000"/>
                </a:solidFill>
                <a:latin typeface="Consolas" panose="020B0609020204030204" pitchFamily="49" charset="0"/>
              </a:rPr>
              <a:t>const_iterator</a:t>
            </a:r>
            <a:r>
              <a:rPr lang="en-US" sz="2400" dirty="0">
                <a:solidFill>
                  <a:srgbClr val="000000"/>
                </a:solidFill>
              </a:rPr>
              <a:t>—when called on a </a:t>
            </a:r>
            <a:r>
              <a:rPr lang="en-US" sz="2400" dirty="0">
                <a:solidFill>
                  <a:srgbClr val="000000"/>
                </a:solidFill>
                <a:latin typeface="Consolas" panose="020B0609020204030204" pitchFamily="49" charset="0"/>
              </a:rPr>
              <a:t>const</a:t>
            </a:r>
            <a:r>
              <a:rPr lang="en-US" sz="2400" dirty="0">
                <a:solidFill>
                  <a:srgbClr val="000000"/>
                </a:solidFill>
              </a:rPr>
              <a:t> container, begin returns a </a:t>
            </a:r>
            <a:r>
              <a:rPr lang="en-US" sz="2400" dirty="0">
                <a:solidFill>
                  <a:srgbClr val="000000"/>
                </a:solidFill>
                <a:latin typeface="Consolas" panose="020B0609020204030204" pitchFamily="49" charset="0"/>
              </a:rPr>
              <a:t>const_iterator</a:t>
            </a:r>
            <a:r>
              <a:rPr lang="en-US" sz="2400" dirty="0">
                <a:solidFill>
                  <a:srgbClr val="000000"/>
                </a:solidFill>
              </a:rPr>
              <a:t>. The other version of begin returns an iterator that can be used for non-</a:t>
            </a:r>
            <a:r>
              <a:rPr lang="en-US" sz="2400" dirty="0">
                <a:solidFill>
                  <a:srgbClr val="000000"/>
                </a:solidFill>
                <a:latin typeface="Consolas" panose="020B0609020204030204" pitchFamily="49" charset="0"/>
              </a:rPr>
              <a:t>const</a:t>
            </a:r>
            <a:r>
              <a:rPr lang="en-US" sz="2400" dirty="0">
                <a:solidFill>
                  <a:srgbClr val="000000"/>
                </a:solidFill>
              </a:rPr>
              <a:t> containers. </a:t>
            </a:r>
          </a:p>
          <a:p>
            <a:pPr eaLnBrk="1" hangingPunct="1">
              <a:lnSpc>
                <a:spcPct val="80000"/>
              </a:lnSpc>
              <a:defRPr/>
            </a:pPr>
            <a:endParaRPr lang="en-US" sz="2400" dirty="0">
              <a:solidFill>
                <a:srgbClr val="000000"/>
              </a:solidFill>
            </a:endParaRPr>
          </a:p>
        </p:txBody>
      </p:sp>
      <p:sp>
        <p:nvSpPr>
          <p:cNvPr id="10547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563479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509" y="76200"/>
            <a:ext cx="10756973" cy="1143000"/>
          </a:xfrm>
        </p:spPr>
        <p:txBody>
          <a:bodyPr/>
          <a:lstStyle/>
          <a:p>
            <a:pPr fontAlgn="auto">
              <a:spcAft>
                <a:spcPts val="0"/>
              </a:spcAft>
              <a:defRPr/>
            </a:pPr>
            <a:r>
              <a:rPr lang="en-US" dirty="0">
                <a:solidFill>
                  <a:srgbClr val="59D9B3"/>
                </a:solidFill>
                <a:latin typeface="Arial"/>
              </a:rPr>
              <a:t>15.5.1 </a:t>
            </a:r>
            <a:r>
              <a:rPr lang="en-US" dirty="0">
                <a:solidFill>
                  <a:srgbClr val="33B38C"/>
                </a:solidFill>
                <a:latin typeface="Consolas" panose="020B0609020204030204" pitchFamily="49" charset="0"/>
              </a:rPr>
              <a:t>vector</a:t>
            </a:r>
            <a:r>
              <a:rPr lang="en-US" dirty="0">
                <a:solidFill>
                  <a:srgbClr val="33B38C"/>
                </a:solidFill>
                <a:latin typeface="Arial" panose="020B0604020202020204" pitchFamily="34" charset="0"/>
              </a:rPr>
              <a:t> Sequence Container</a:t>
            </a:r>
          </a:p>
        </p:txBody>
      </p:sp>
      <p:sp>
        <p:nvSpPr>
          <p:cNvPr id="89091" name="Text Placeholder 2"/>
          <p:cNvSpPr>
            <a:spLocks noGrp="1"/>
          </p:cNvSpPr>
          <p:nvPr>
            <p:ph type="body" idx="1"/>
          </p:nvPr>
        </p:nvSpPr>
        <p:spPr>
          <a:xfrm>
            <a:off x="772509" y="990601"/>
            <a:ext cx="10756973" cy="4525963"/>
          </a:xfrm>
        </p:spPr>
        <p:txBody>
          <a:bodyPr/>
          <a:lstStyle/>
          <a:p>
            <a:pPr eaLnBrk="1" hangingPunct="1">
              <a:lnSpc>
                <a:spcPct val="80000"/>
              </a:lnSpc>
            </a:pPr>
            <a:r>
              <a:rPr lang="en-US" altLang="en-US" sz="2800" dirty="0">
                <a:solidFill>
                  <a:srgbClr val="000000"/>
                </a:solidFill>
              </a:rPr>
              <a:t>The loop continues as long as </a:t>
            </a:r>
            <a:r>
              <a:rPr lang="en-US" altLang="en-US" sz="2800" dirty="0" err="1">
                <a:solidFill>
                  <a:srgbClr val="000000"/>
                </a:solidFill>
                <a:latin typeface="Consolas" panose="020B0609020204030204" pitchFamily="49" charset="0"/>
              </a:rPr>
              <a:t>constIterator</a:t>
            </a:r>
            <a:r>
              <a:rPr lang="en-US" altLang="en-US" sz="2800" dirty="0">
                <a:solidFill>
                  <a:srgbClr val="000000"/>
                </a:solidFill>
              </a:rPr>
              <a:t> has not reached the end of the </a:t>
            </a:r>
            <a:r>
              <a:rPr lang="en-US" altLang="en-US" sz="2800" dirty="0">
                <a:solidFill>
                  <a:srgbClr val="000000"/>
                </a:solidFill>
                <a:latin typeface="Consolas" panose="020B0609020204030204" pitchFamily="49" charset="0"/>
              </a:rPr>
              <a:t>vector</a:t>
            </a:r>
            <a:r>
              <a:rPr lang="en-US" altLang="en-US" sz="2800" dirty="0">
                <a:solidFill>
                  <a:srgbClr val="000000"/>
                </a:solidFill>
              </a:rPr>
              <a:t>. </a:t>
            </a:r>
          </a:p>
          <a:p>
            <a:pPr eaLnBrk="1" hangingPunct="1">
              <a:lnSpc>
                <a:spcPct val="80000"/>
              </a:lnSpc>
            </a:pPr>
            <a:r>
              <a:rPr lang="en-US" altLang="en-US" sz="2800" dirty="0">
                <a:solidFill>
                  <a:srgbClr val="000000"/>
                </a:solidFill>
              </a:rPr>
              <a:t>This is determined by comparing </a:t>
            </a:r>
            <a:r>
              <a:rPr lang="en-US" altLang="en-US" sz="2800" dirty="0" err="1">
                <a:solidFill>
                  <a:srgbClr val="000000"/>
                </a:solidFill>
                <a:latin typeface="Consolas" panose="020B0609020204030204" pitchFamily="49" charset="0"/>
              </a:rPr>
              <a:t>constIterator</a:t>
            </a:r>
            <a:r>
              <a:rPr lang="en-US" altLang="en-US" sz="2800" dirty="0">
                <a:solidFill>
                  <a:srgbClr val="000000"/>
                </a:solidFill>
              </a:rPr>
              <a:t> to the result of calling the </a:t>
            </a:r>
            <a:r>
              <a:rPr lang="en-US" altLang="en-US" sz="2800" dirty="0">
                <a:solidFill>
                  <a:srgbClr val="000000"/>
                </a:solidFill>
                <a:latin typeface="Consolas" panose="020B0609020204030204" pitchFamily="49" charset="0"/>
              </a:rPr>
              <a:t>vector</a:t>
            </a:r>
            <a:r>
              <a:rPr lang="en-US" altLang="en-US" sz="2800" dirty="0">
                <a:solidFill>
                  <a:srgbClr val="000000"/>
                </a:solidFill>
              </a:rPr>
              <a:t>’s </a:t>
            </a:r>
            <a:r>
              <a:rPr lang="en-US" altLang="en-US" sz="2800" dirty="0" err="1">
                <a:solidFill>
                  <a:srgbClr val="000000"/>
                </a:solidFill>
                <a:latin typeface="Consolas" panose="020B0609020204030204" pitchFamily="49" charset="0"/>
              </a:rPr>
              <a:t>cend</a:t>
            </a:r>
            <a:r>
              <a:rPr lang="en-US" altLang="en-US" sz="2800" dirty="0">
                <a:solidFill>
                  <a:srgbClr val="000000"/>
                </a:solidFill>
              </a:rPr>
              <a:t> member function (added in C++11), which returns a </a:t>
            </a:r>
            <a:r>
              <a:rPr lang="en-US" altLang="en-US" sz="2800" dirty="0" err="1">
                <a:solidFill>
                  <a:srgbClr val="000000"/>
                </a:solidFill>
                <a:latin typeface="Consolas" panose="020B0609020204030204" pitchFamily="49" charset="0"/>
              </a:rPr>
              <a:t>const_iterator</a:t>
            </a:r>
            <a:r>
              <a:rPr lang="en-US" altLang="en-US" sz="2800" dirty="0">
                <a:solidFill>
                  <a:srgbClr val="000000"/>
                </a:solidFill>
              </a:rPr>
              <a:t> indicating the location past the last element of the </a:t>
            </a:r>
            <a:r>
              <a:rPr lang="en-US" altLang="en-US" sz="2800" dirty="0">
                <a:solidFill>
                  <a:srgbClr val="000000"/>
                </a:solidFill>
                <a:latin typeface="Consolas" panose="020B0609020204030204" pitchFamily="49" charset="0"/>
              </a:rPr>
              <a:t>vector</a:t>
            </a:r>
            <a:r>
              <a:rPr lang="en-US" altLang="en-US" sz="2800" dirty="0">
                <a:solidFill>
                  <a:srgbClr val="000000"/>
                </a:solidFill>
              </a:rPr>
              <a:t>. </a:t>
            </a:r>
          </a:p>
          <a:p>
            <a:pPr eaLnBrk="1" hangingPunct="1">
              <a:lnSpc>
                <a:spcPct val="80000"/>
              </a:lnSpc>
            </a:pPr>
            <a:r>
              <a:rPr lang="en-US" altLang="en-US" sz="2800" dirty="0">
                <a:solidFill>
                  <a:srgbClr val="000000"/>
                </a:solidFill>
              </a:rPr>
              <a:t>If </a:t>
            </a:r>
            <a:r>
              <a:rPr lang="en-US" altLang="en-US" sz="2800" dirty="0" err="1">
                <a:solidFill>
                  <a:srgbClr val="000000"/>
                </a:solidFill>
                <a:latin typeface="Consolas" panose="020B0609020204030204" pitchFamily="49" charset="0"/>
              </a:rPr>
              <a:t>constIterator</a:t>
            </a:r>
            <a:r>
              <a:rPr lang="en-US" altLang="en-US" sz="2800" dirty="0">
                <a:solidFill>
                  <a:srgbClr val="000000"/>
                </a:solidFill>
              </a:rPr>
              <a:t> is equal to this value, the end of the </a:t>
            </a:r>
            <a:r>
              <a:rPr lang="en-US" altLang="en-US" sz="2800" dirty="0">
                <a:solidFill>
                  <a:srgbClr val="000000"/>
                </a:solidFill>
                <a:latin typeface="Consolas" panose="020B0609020204030204" pitchFamily="49" charset="0"/>
              </a:rPr>
              <a:t>vector</a:t>
            </a:r>
            <a:r>
              <a:rPr lang="en-US" altLang="en-US" sz="2800" dirty="0">
                <a:solidFill>
                  <a:srgbClr val="000000"/>
                </a:solidFill>
              </a:rPr>
              <a:t> has been reached. </a:t>
            </a:r>
          </a:p>
          <a:p>
            <a:pPr eaLnBrk="1" hangingPunct="1">
              <a:lnSpc>
                <a:spcPct val="80000"/>
              </a:lnSpc>
            </a:pPr>
            <a:r>
              <a:rPr lang="en-US" altLang="en-US" sz="2800" dirty="0">
                <a:solidFill>
                  <a:srgbClr val="000000"/>
                </a:solidFill>
              </a:rPr>
              <a:t>Prior to C++11, you would have used the overloaded </a:t>
            </a:r>
            <a:r>
              <a:rPr lang="en-US" altLang="en-US" sz="2800" dirty="0">
                <a:solidFill>
                  <a:srgbClr val="000000"/>
                </a:solidFill>
                <a:latin typeface="Consolas" panose="020B0609020204030204" pitchFamily="49" charset="0"/>
              </a:rPr>
              <a:t>end</a:t>
            </a:r>
            <a:r>
              <a:rPr lang="en-US" altLang="en-US" sz="2800" dirty="0">
                <a:solidFill>
                  <a:srgbClr val="000000"/>
                </a:solidFill>
              </a:rPr>
              <a:t> member function to get the </a:t>
            </a:r>
            <a:r>
              <a:rPr lang="en-US" altLang="en-US" sz="2800" dirty="0" err="1">
                <a:solidFill>
                  <a:srgbClr val="000000"/>
                </a:solidFill>
                <a:latin typeface="Consolas" panose="020B0609020204030204" pitchFamily="49" charset="0"/>
              </a:rPr>
              <a:t>const_iterator</a:t>
            </a:r>
            <a:r>
              <a:rPr lang="en-US" altLang="en-US" sz="2800" dirty="0">
                <a:solidFill>
                  <a:srgbClr val="000000"/>
                </a:solidFill>
              </a:rPr>
              <a:t>. </a:t>
            </a:r>
          </a:p>
          <a:p>
            <a:pPr eaLnBrk="1" hangingPunct="1">
              <a:lnSpc>
                <a:spcPct val="80000"/>
              </a:lnSpc>
            </a:pPr>
            <a:r>
              <a:rPr lang="en-US" altLang="en-US" sz="2800" dirty="0">
                <a:solidFill>
                  <a:srgbClr val="000000"/>
                </a:solidFill>
              </a:rPr>
              <a:t>Functions </a:t>
            </a:r>
            <a:r>
              <a:rPr lang="en-US" altLang="en-US" sz="2800" dirty="0" err="1">
                <a:solidFill>
                  <a:srgbClr val="000000"/>
                </a:solidFill>
                <a:latin typeface="Consolas" panose="020B0609020204030204" pitchFamily="49" charset="0"/>
              </a:rPr>
              <a:t>cbegin</a:t>
            </a:r>
            <a:r>
              <a:rPr lang="en-US" altLang="en-US" sz="2800" dirty="0">
                <a:solidFill>
                  <a:srgbClr val="000000"/>
                </a:solidFill>
              </a:rPr>
              <a:t>, </a:t>
            </a:r>
            <a:r>
              <a:rPr lang="en-US" altLang="en-US" sz="2800" dirty="0">
                <a:solidFill>
                  <a:srgbClr val="000000"/>
                </a:solidFill>
                <a:latin typeface="Consolas" panose="020B0609020204030204" pitchFamily="49" charset="0"/>
              </a:rPr>
              <a:t>begin</a:t>
            </a:r>
            <a:r>
              <a:rPr lang="en-US" altLang="en-US" sz="2800" dirty="0">
                <a:solidFill>
                  <a:srgbClr val="000000"/>
                </a:solidFill>
              </a:rPr>
              <a:t>, </a:t>
            </a:r>
            <a:r>
              <a:rPr lang="en-US" altLang="en-US" sz="2800" dirty="0" err="1">
                <a:solidFill>
                  <a:srgbClr val="000000"/>
                </a:solidFill>
                <a:latin typeface="Consolas" panose="020B0609020204030204" pitchFamily="49" charset="0"/>
              </a:rPr>
              <a:t>cend</a:t>
            </a:r>
            <a:r>
              <a:rPr lang="en-US" altLang="en-US" sz="2800" dirty="0">
                <a:solidFill>
                  <a:srgbClr val="000000"/>
                </a:solidFill>
              </a:rPr>
              <a:t> and end are available for all first-class containers. </a:t>
            </a:r>
          </a:p>
          <a:p>
            <a:pPr eaLnBrk="1" hangingPunct="1">
              <a:lnSpc>
                <a:spcPct val="80000"/>
              </a:lnSpc>
            </a:pPr>
            <a:r>
              <a:rPr lang="en-US" altLang="en-US" sz="2800" dirty="0">
                <a:solidFill>
                  <a:srgbClr val="000000"/>
                </a:solidFill>
              </a:rPr>
              <a:t>The body of the loop dereferences </a:t>
            </a:r>
            <a:r>
              <a:rPr lang="en-US" altLang="en-US" sz="2800" dirty="0" err="1">
                <a:solidFill>
                  <a:srgbClr val="000000"/>
                </a:solidFill>
                <a:latin typeface="Consolas" panose="020B0609020204030204" pitchFamily="49" charset="0"/>
              </a:rPr>
              <a:t>constIterator</a:t>
            </a:r>
            <a:r>
              <a:rPr lang="en-US" altLang="en-US" sz="2800" dirty="0">
                <a:solidFill>
                  <a:srgbClr val="000000"/>
                </a:solidFill>
              </a:rPr>
              <a:t> to get the current element’s value. </a:t>
            </a:r>
          </a:p>
        </p:txBody>
      </p:sp>
      <p:sp>
        <p:nvSpPr>
          <p:cNvPr id="10547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5429326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76200"/>
            <a:ext cx="10615083" cy="1143000"/>
          </a:xfrm>
        </p:spPr>
        <p:txBody>
          <a:bodyPr/>
          <a:lstStyle/>
          <a:p>
            <a:pPr fontAlgn="auto">
              <a:spcAft>
                <a:spcPts val="0"/>
              </a:spcAft>
              <a:defRPr/>
            </a:pPr>
            <a:r>
              <a:rPr lang="en-US" dirty="0">
                <a:solidFill>
                  <a:srgbClr val="59D9B3"/>
                </a:solidFill>
                <a:latin typeface="Arial"/>
              </a:rPr>
              <a:t>15.5.1 </a:t>
            </a:r>
            <a:r>
              <a:rPr lang="en-US" dirty="0">
                <a:solidFill>
                  <a:srgbClr val="33B38C"/>
                </a:solidFill>
                <a:latin typeface="Consolas" panose="020B0609020204030204" pitchFamily="49" charset="0"/>
              </a:rPr>
              <a:t>vector</a:t>
            </a:r>
            <a:r>
              <a:rPr lang="en-US" dirty="0">
                <a:solidFill>
                  <a:srgbClr val="33B38C"/>
                </a:solidFill>
                <a:latin typeface="Arial" panose="020B0604020202020204" pitchFamily="34" charset="0"/>
              </a:rPr>
              <a:t> Sequence Container</a:t>
            </a:r>
          </a:p>
        </p:txBody>
      </p:sp>
      <p:sp>
        <p:nvSpPr>
          <p:cNvPr id="90115" name="Text Placeholder 2"/>
          <p:cNvSpPr>
            <a:spLocks noGrp="1"/>
          </p:cNvSpPr>
          <p:nvPr>
            <p:ph type="body" idx="1"/>
          </p:nvPr>
        </p:nvSpPr>
        <p:spPr>
          <a:xfrm>
            <a:off x="914399" y="1112838"/>
            <a:ext cx="10615083" cy="4525962"/>
          </a:xfrm>
        </p:spPr>
        <p:txBody>
          <a:bodyPr/>
          <a:lstStyle/>
          <a:p>
            <a:pPr eaLnBrk="1" hangingPunct="1">
              <a:lnSpc>
                <a:spcPct val="80000"/>
              </a:lnSpc>
            </a:pPr>
            <a:r>
              <a:rPr lang="en-US" altLang="en-US" sz="3200" dirty="0">
                <a:solidFill>
                  <a:srgbClr val="000000"/>
                </a:solidFill>
              </a:rPr>
              <a:t>The expression </a:t>
            </a:r>
            <a:r>
              <a:rPr lang="en-US" altLang="en-US" sz="3200" dirty="0">
                <a:solidFill>
                  <a:srgbClr val="000000"/>
                </a:solidFill>
                <a:latin typeface="Consolas" panose="020B0609020204030204" pitchFamily="49" charset="0"/>
              </a:rPr>
              <a:t>++</a:t>
            </a:r>
            <a:r>
              <a:rPr lang="en-US" altLang="en-US" sz="3200" dirty="0" err="1">
                <a:solidFill>
                  <a:srgbClr val="000000"/>
                </a:solidFill>
                <a:latin typeface="Consolas" panose="020B0609020204030204" pitchFamily="49" charset="0"/>
              </a:rPr>
              <a:t>constIterator</a:t>
            </a:r>
            <a:r>
              <a:rPr lang="en-US" altLang="en-US" sz="3200" dirty="0">
                <a:solidFill>
                  <a:srgbClr val="000000"/>
                </a:solidFill>
              </a:rPr>
              <a:t> (line 49) positions the iterator to the </a:t>
            </a:r>
            <a:r>
              <a:rPr lang="en-US" altLang="en-US" sz="3200" dirty="0">
                <a:solidFill>
                  <a:srgbClr val="000000"/>
                </a:solidFill>
                <a:latin typeface="Consolas" panose="020B0609020204030204" pitchFamily="49" charset="0"/>
              </a:rPr>
              <a:t>vector</a:t>
            </a:r>
            <a:r>
              <a:rPr lang="en-US" altLang="en-US" sz="3200" dirty="0">
                <a:solidFill>
                  <a:srgbClr val="000000"/>
                </a:solidFill>
              </a:rPr>
              <a:t>’s next element. </a:t>
            </a:r>
          </a:p>
          <a:p>
            <a:pPr eaLnBrk="1" hangingPunct="1">
              <a:lnSpc>
                <a:spcPct val="80000"/>
              </a:lnSpc>
            </a:pPr>
            <a:r>
              <a:rPr lang="en-US" altLang="en-US" sz="3200" dirty="0">
                <a:solidFill>
                  <a:srgbClr val="000000"/>
                </a:solidFill>
              </a:rPr>
              <a:t>Lines 48–51 could have been replaced with the following range-based </a:t>
            </a:r>
            <a:r>
              <a:rPr lang="en-US" altLang="en-US" sz="3200" dirty="0">
                <a:solidFill>
                  <a:srgbClr val="000000"/>
                </a:solidFill>
                <a:latin typeface="Consolas" panose="020B0609020204030204" pitchFamily="49" charset="0"/>
              </a:rPr>
              <a:t>for</a:t>
            </a:r>
            <a:r>
              <a:rPr lang="en-US" altLang="en-US" sz="3200" dirty="0">
                <a:solidFill>
                  <a:srgbClr val="000000"/>
                </a:solidFill>
              </a:rPr>
              <a:t> statement: </a:t>
            </a:r>
          </a:p>
          <a:p>
            <a:pPr marL="603250" lvl="2" indent="0">
              <a:lnSpc>
                <a:spcPct val="80000"/>
              </a:lnSpc>
              <a:buNone/>
            </a:pPr>
            <a:r>
              <a:rPr lang="en-US" altLang="en-US" sz="3200" dirty="0">
                <a:solidFill>
                  <a:srgbClr val="0000FF"/>
                </a:solidFill>
                <a:latin typeface="Consolas" panose="020B0609020204030204" pitchFamily="49" charset="0"/>
              </a:rPr>
              <a:t>for</a:t>
            </a:r>
            <a:r>
              <a:rPr lang="en-US" altLang="en-US" sz="3200" dirty="0">
                <a:solidFill>
                  <a:srgbClr val="000000"/>
                </a:solidFill>
                <a:latin typeface="Consolas" panose="020B0609020204030204" pitchFamily="49" charset="0"/>
              </a:rPr>
              <a:t> (</a:t>
            </a:r>
            <a:r>
              <a:rPr lang="en-US" altLang="en-US" sz="3200" dirty="0">
                <a:solidFill>
                  <a:srgbClr val="0000FF"/>
                </a:solidFill>
                <a:latin typeface="Consolas" panose="020B0609020204030204" pitchFamily="49" charset="0"/>
              </a:rPr>
              <a:t>auto </a:t>
            </a:r>
            <a:r>
              <a:rPr lang="en-US" altLang="en-US" sz="3200" dirty="0" err="1">
                <a:solidFill>
                  <a:srgbClr val="0000FF"/>
                </a:solidFill>
                <a:latin typeface="Consolas" panose="020B0609020204030204" pitchFamily="49" charset="0"/>
              </a:rPr>
              <a:t>const</a:t>
            </a:r>
            <a:r>
              <a:rPr lang="en-US" altLang="en-US" sz="3200" dirty="0">
                <a:solidFill>
                  <a:srgbClr val="0000FF"/>
                </a:solidFill>
                <a:latin typeface="Consolas" panose="020B0609020204030204" pitchFamily="49" charset="0"/>
              </a:rPr>
              <a:t> </a:t>
            </a:r>
            <a:r>
              <a:rPr lang="en-US" altLang="en-US" sz="3200" dirty="0">
                <a:solidFill>
                  <a:srgbClr val="000000"/>
                </a:solidFill>
                <a:latin typeface="Consolas" panose="020B0609020204030204" pitchFamily="49" charset="0"/>
              </a:rPr>
              <a:t>&amp;item : integers2) {</a:t>
            </a:r>
          </a:p>
          <a:p>
            <a:pPr marL="603250" lvl="2" indent="0">
              <a:lnSpc>
                <a:spcPct val="80000"/>
              </a:lnSpc>
              <a:buNone/>
            </a:pP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cout</a:t>
            </a:r>
            <a:r>
              <a:rPr lang="en-US" altLang="en-US" sz="3200" dirty="0">
                <a:solidFill>
                  <a:srgbClr val="000000"/>
                </a:solidFill>
                <a:latin typeface="Consolas" panose="020B0609020204030204" pitchFamily="49" charset="0"/>
              </a:rPr>
              <a:t> &lt;&lt; item &lt;&lt; </a:t>
            </a:r>
            <a:r>
              <a:rPr lang="en-US" altLang="en-US" sz="3200" dirty="0">
                <a:solidFill>
                  <a:srgbClr val="00B0F0"/>
                </a:solidFill>
                <a:latin typeface="Consolas" panose="020B0609020204030204" pitchFamily="49" charset="0"/>
              </a:rPr>
              <a:t>' '</a:t>
            </a:r>
            <a:r>
              <a:rPr lang="en-US" altLang="en-US" sz="3200" dirty="0">
                <a:solidFill>
                  <a:srgbClr val="000000"/>
                </a:solidFill>
                <a:latin typeface="Consolas" panose="020B0609020204030204" pitchFamily="49" charset="0"/>
              </a:rPr>
              <a:t>; </a:t>
            </a:r>
            <a:br>
              <a:rPr lang="en-US" altLang="en-US" sz="3200" dirty="0">
                <a:solidFill>
                  <a:srgbClr val="000000"/>
                </a:solidFill>
                <a:latin typeface="Consolas" panose="020B0609020204030204" pitchFamily="49" charset="0"/>
              </a:rPr>
            </a:br>
            <a:r>
              <a:rPr lang="en-US" altLang="en-US" sz="3200" dirty="0">
                <a:solidFill>
                  <a:srgbClr val="000000"/>
                </a:solidFill>
                <a:latin typeface="Consolas" panose="020B0609020204030204" pitchFamily="49" charset="0"/>
              </a:rPr>
              <a:t>}</a:t>
            </a:r>
          </a:p>
        </p:txBody>
      </p:sp>
      <p:sp>
        <p:nvSpPr>
          <p:cNvPr id="10547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7435122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3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52575"/>
            <a:ext cx="12192000" cy="375126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9580169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509" y="76200"/>
            <a:ext cx="10756973" cy="1143000"/>
          </a:xfrm>
        </p:spPr>
        <p:txBody>
          <a:bodyPr/>
          <a:lstStyle/>
          <a:p>
            <a:pPr fontAlgn="auto">
              <a:spcAft>
                <a:spcPts val="0"/>
              </a:spcAft>
              <a:defRPr/>
            </a:pPr>
            <a:r>
              <a:rPr lang="en-US" dirty="0">
                <a:solidFill>
                  <a:srgbClr val="59D9B3"/>
                </a:solidFill>
                <a:latin typeface="Arial"/>
              </a:rPr>
              <a:t>15.5.1 </a:t>
            </a:r>
            <a:r>
              <a:rPr lang="en-US" dirty="0">
                <a:solidFill>
                  <a:srgbClr val="33B38C"/>
                </a:solidFill>
                <a:latin typeface="Consolas" panose="020B0609020204030204" pitchFamily="49" charset="0"/>
              </a:rPr>
              <a:t>vector</a:t>
            </a:r>
            <a:r>
              <a:rPr lang="en-US" dirty="0">
                <a:solidFill>
                  <a:srgbClr val="33B38C"/>
                </a:solidFill>
                <a:latin typeface="Arial" panose="020B0604020202020204" pitchFamily="34" charset="0"/>
              </a:rPr>
              <a:t> Sequence Container</a:t>
            </a:r>
          </a:p>
        </p:txBody>
      </p:sp>
      <p:sp>
        <p:nvSpPr>
          <p:cNvPr id="100355" name="Text Placeholder 2"/>
          <p:cNvSpPr>
            <a:spLocks noGrp="1"/>
          </p:cNvSpPr>
          <p:nvPr>
            <p:ph type="body" idx="1"/>
          </p:nvPr>
        </p:nvSpPr>
        <p:spPr>
          <a:xfrm>
            <a:off x="772509" y="1112838"/>
            <a:ext cx="10756973" cy="4525962"/>
          </a:xfrm>
        </p:spPr>
        <p:txBody>
          <a:bodyPr/>
          <a:lstStyle/>
          <a:p>
            <a:pPr marL="109537" indent="0">
              <a:lnSpc>
                <a:spcPct val="80000"/>
              </a:lnSpc>
              <a:buNone/>
              <a:defRPr/>
            </a:pPr>
            <a:r>
              <a:rPr lang="en-US" sz="3200" b="1" i="1" dirty="0">
                <a:solidFill>
                  <a:srgbClr val="000000"/>
                </a:solidFill>
                <a:cs typeface="Times New Roman" pitchFamily="18" charset="0"/>
              </a:rPr>
              <a:t>Displaying the </a:t>
            </a:r>
            <a:r>
              <a:rPr lang="en-US" sz="3200" b="1" i="1" dirty="0">
                <a:solidFill>
                  <a:srgbClr val="000000"/>
                </a:solidFill>
                <a:latin typeface="Consolas" panose="020B0609020204030204" pitchFamily="49" charset="0"/>
                <a:cs typeface="Times New Roman" pitchFamily="18" charset="0"/>
              </a:rPr>
              <a:t>vector</a:t>
            </a:r>
            <a:r>
              <a:rPr lang="en-US" sz="3200" b="1" i="1" dirty="0">
                <a:solidFill>
                  <a:srgbClr val="000000"/>
                </a:solidFill>
                <a:cs typeface="Times New Roman" pitchFamily="18" charset="0"/>
              </a:rPr>
              <a:t>’s Contents in Reverse with </a:t>
            </a:r>
            <a:r>
              <a:rPr lang="en-US" sz="3200" b="1" i="1" dirty="0">
                <a:solidFill>
                  <a:srgbClr val="000000"/>
                </a:solidFill>
                <a:latin typeface="Consolas" panose="020B0609020204030204" pitchFamily="49" charset="0"/>
                <a:cs typeface="Times New Roman" pitchFamily="18" charset="0"/>
              </a:rPr>
              <a:t>const_reverse_iterators</a:t>
            </a:r>
          </a:p>
          <a:p>
            <a:pPr eaLnBrk="1" hangingPunct="1">
              <a:lnSpc>
                <a:spcPct val="80000"/>
              </a:lnSpc>
              <a:defRPr/>
            </a:pPr>
            <a:r>
              <a:rPr lang="en-US" sz="3200" dirty="0">
                <a:solidFill>
                  <a:srgbClr val="000000"/>
                </a:solidFill>
                <a:cs typeface="Times New Roman" pitchFamily="18" charset="0"/>
              </a:rPr>
              <a:t>Lines 37–40 use a </a:t>
            </a:r>
            <a:r>
              <a:rPr lang="en-US" sz="3200" dirty="0">
                <a:solidFill>
                  <a:srgbClr val="000000"/>
                </a:solidFill>
                <a:latin typeface="Consolas" panose="020B0609020204030204" pitchFamily="49" charset="0"/>
                <a:cs typeface="Times New Roman" pitchFamily="18" charset="0"/>
              </a:rPr>
              <a:t>for</a:t>
            </a:r>
            <a:r>
              <a:rPr lang="en-US" sz="3200" dirty="0">
                <a:solidFill>
                  <a:srgbClr val="000000"/>
                </a:solidFill>
                <a:cs typeface="Times New Roman" pitchFamily="18" charset="0"/>
              </a:rPr>
              <a:t> statement (similar to the one in </a:t>
            </a:r>
            <a:r>
              <a:rPr lang="en-US" sz="3200" dirty="0">
                <a:solidFill>
                  <a:srgbClr val="000000"/>
                </a:solidFill>
                <a:latin typeface="Consolas" panose="020B0609020204030204" pitchFamily="49" charset="0"/>
                <a:cs typeface="Times New Roman" pitchFamily="18" charset="0"/>
              </a:rPr>
              <a:t>printVector</a:t>
            </a:r>
            <a:r>
              <a:rPr lang="en-US" sz="3200" dirty="0">
                <a:solidFill>
                  <a:srgbClr val="000000"/>
                </a:solidFill>
                <a:cs typeface="Times New Roman" pitchFamily="18" charset="0"/>
              </a:rPr>
              <a:t>) to iterate through the </a:t>
            </a:r>
            <a:r>
              <a:rPr lang="en-US" sz="3200" dirty="0">
                <a:solidFill>
                  <a:srgbClr val="000000"/>
                </a:solidFill>
                <a:latin typeface="Consolas" panose="020B0609020204030204" pitchFamily="49" charset="0"/>
                <a:cs typeface="Times New Roman" pitchFamily="18" charset="0"/>
              </a:rPr>
              <a:t>vector</a:t>
            </a:r>
            <a:r>
              <a:rPr lang="en-US" sz="3200" dirty="0">
                <a:solidFill>
                  <a:srgbClr val="000000"/>
                </a:solidFill>
                <a:cs typeface="Times New Roman" pitchFamily="18" charset="0"/>
              </a:rPr>
              <a:t> in reverse. </a:t>
            </a:r>
          </a:p>
          <a:p>
            <a:pPr eaLnBrk="1" hangingPunct="1">
              <a:lnSpc>
                <a:spcPct val="80000"/>
              </a:lnSpc>
              <a:defRPr/>
            </a:pPr>
            <a:r>
              <a:rPr lang="en-US" sz="3200" dirty="0">
                <a:solidFill>
                  <a:srgbClr val="000000"/>
                </a:solidFill>
                <a:cs typeface="Times New Roman" pitchFamily="18" charset="0"/>
              </a:rPr>
              <a:t>C++11 added </a:t>
            </a:r>
            <a:r>
              <a:rPr lang="en-US" sz="3200" dirty="0">
                <a:solidFill>
                  <a:srgbClr val="000000"/>
                </a:solidFill>
                <a:latin typeface="Consolas" panose="020B0609020204030204" pitchFamily="49" charset="0"/>
                <a:cs typeface="Times New Roman" pitchFamily="18" charset="0"/>
              </a:rPr>
              <a:t>vector</a:t>
            </a:r>
            <a:r>
              <a:rPr lang="en-US" sz="3200" dirty="0">
                <a:solidFill>
                  <a:srgbClr val="000000"/>
                </a:solidFill>
                <a:cs typeface="Times New Roman" pitchFamily="18" charset="0"/>
              </a:rPr>
              <a:t> member functions </a:t>
            </a:r>
            <a:r>
              <a:rPr lang="en-US" sz="3200" dirty="0">
                <a:solidFill>
                  <a:srgbClr val="000000"/>
                </a:solidFill>
                <a:latin typeface="Consolas" panose="020B0609020204030204" pitchFamily="49" charset="0"/>
                <a:cs typeface="Times New Roman" pitchFamily="18" charset="0"/>
              </a:rPr>
              <a:t>crbegin</a:t>
            </a:r>
            <a:r>
              <a:rPr lang="en-US" sz="3200" dirty="0">
                <a:solidFill>
                  <a:srgbClr val="000000"/>
                </a:solidFill>
                <a:cs typeface="Times New Roman" pitchFamily="18" charset="0"/>
              </a:rPr>
              <a:t> and </a:t>
            </a:r>
            <a:r>
              <a:rPr lang="en-US" sz="3200" dirty="0">
                <a:solidFill>
                  <a:srgbClr val="000000"/>
                </a:solidFill>
                <a:latin typeface="Consolas" panose="020B0609020204030204" pitchFamily="49" charset="0"/>
                <a:cs typeface="Times New Roman" pitchFamily="18" charset="0"/>
              </a:rPr>
              <a:t>crend</a:t>
            </a:r>
            <a:r>
              <a:rPr lang="en-US" sz="3200" dirty="0">
                <a:solidFill>
                  <a:srgbClr val="000000"/>
                </a:solidFill>
                <a:cs typeface="Times New Roman" pitchFamily="18" charset="0"/>
              </a:rPr>
              <a:t> which return </a:t>
            </a:r>
            <a:r>
              <a:rPr lang="en-US" sz="3200" dirty="0">
                <a:solidFill>
                  <a:srgbClr val="000000"/>
                </a:solidFill>
                <a:latin typeface="Consolas" panose="020B0609020204030204" pitchFamily="49" charset="0"/>
                <a:cs typeface="Times New Roman" pitchFamily="18" charset="0"/>
              </a:rPr>
              <a:t>const_reverse_iterators</a:t>
            </a:r>
            <a:r>
              <a:rPr lang="en-US" sz="3200" dirty="0">
                <a:solidFill>
                  <a:srgbClr val="000000"/>
                </a:solidFill>
                <a:cs typeface="Times New Roman" pitchFamily="18" charset="0"/>
              </a:rPr>
              <a:t> that represent the starting and ending points when iterating through a container in reverse. </a:t>
            </a:r>
          </a:p>
          <a:p>
            <a:pPr eaLnBrk="1" hangingPunct="1">
              <a:lnSpc>
                <a:spcPct val="80000"/>
              </a:lnSpc>
              <a:defRPr/>
            </a:pPr>
            <a:r>
              <a:rPr lang="en-US" sz="3200" dirty="0">
                <a:solidFill>
                  <a:srgbClr val="000000"/>
                </a:solidFill>
                <a:cs typeface="Times New Roman" pitchFamily="18" charset="0"/>
              </a:rPr>
              <a:t>Most first-class containers support this type of iterator. </a:t>
            </a:r>
          </a:p>
          <a:p>
            <a:pPr eaLnBrk="1" hangingPunct="1">
              <a:lnSpc>
                <a:spcPct val="80000"/>
              </a:lnSpc>
              <a:defRPr/>
            </a:pPr>
            <a:r>
              <a:rPr lang="en-US" sz="3200" dirty="0">
                <a:solidFill>
                  <a:srgbClr val="000000"/>
                </a:solidFill>
                <a:latin typeface="Consolas" panose="020B0609020204030204" pitchFamily="49" charset="0"/>
                <a:cs typeface="Times New Roman" pitchFamily="18" charset="0"/>
              </a:rPr>
              <a:t>vector</a:t>
            </a:r>
            <a:r>
              <a:rPr lang="en-US" sz="3200" dirty="0">
                <a:solidFill>
                  <a:srgbClr val="000000"/>
                </a:solidFill>
                <a:cs typeface="Times New Roman" pitchFamily="18" charset="0"/>
              </a:rPr>
              <a:t> also contains </a:t>
            </a:r>
            <a:r>
              <a:rPr lang="en-US" sz="3200" dirty="0" err="1">
                <a:solidFill>
                  <a:srgbClr val="000000"/>
                </a:solidFill>
                <a:latin typeface="Consolas" panose="020B0609020204030204" pitchFamily="49" charset="0"/>
                <a:cs typeface="Times New Roman" pitchFamily="18" charset="0"/>
              </a:rPr>
              <a:t>rbegin</a:t>
            </a:r>
            <a:r>
              <a:rPr lang="en-US" sz="3200" dirty="0">
                <a:solidFill>
                  <a:srgbClr val="000000"/>
                </a:solidFill>
                <a:cs typeface="Times New Roman" pitchFamily="18" charset="0"/>
              </a:rPr>
              <a:t> and </a:t>
            </a:r>
            <a:r>
              <a:rPr lang="en-US" sz="3200" dirty="0">
                <a:solidFill>
                  <a:srgbClr val="000000"/>
                </a:solidFill>
                <a:latin typeface="Consolas" panose="020B0609020204030204" pitchFamily="49" charset="0"/>
                <a:cs typeface="Times New Roman" pitchFamily="18" charset="0"/>
              </a:rPr>
              <a:t>rend</a:t>
            </a:r>
            <a:r>
              <a:rPr lang="en-US" sz="3200" dirty="0">
                <a:solidFill>
                  <a:srgbClr val="000000"/>
                </a:solidFill>
                <a:cs typeface="Times New Roman" pitchFamily="18" charset="0"/>
              </a:rPr>
              <a:t> to obtain </a:t>
            </a:r>
            <a:r>
              <a:rPr lang="en-US" sz="3200" dirty="0" err="1">
                <a:solidFill>
                  <a:srgbClr val="000000"/>
                </a:solidFill>
                <a:latin typeface="Consolas" panose="020B0609020204030204" pitchFamily="49" charset="0"/>
                <a:cs typeface="Times New Roman" pitchFamily="18" charset="0"/>
              </a:rPr>
              <a:t>reverse_iterators</a:t>
            </a:r>
            <a:r>
              <a:rPr lang="en-US" sz="3200" dirty="0">
                <a:solidFill>
                  <a:srgbClr val="000000"/>
                </a:solidFill>
                <a:cs typeface="Times New Roman" pitchFamily="18" charset="0"/>
              </a:rPr>
              <a:t>.</a:t>
            </a:r>
          </a:p>
        </p:txBody>
      </p:sp>
      <p:sp>
        <p:nvSpPr>
          <p:cNvPr id="10547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92478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15.1  </a:t>
            </a:r>
            <a:r>
              <a:rPr lang="en-US" dirty="0">
                <a:solidFill>
                  <a:srgbClr val="3380E6"/>
                </a:solidFill>
                <a:latin typeface="Arial"/>
              </a:rPr>
              <a:t>Introduction (Cont.)</a:t>
            </a:r>
          </a:p>
        </p:txBody>
      </p:sp>
      <p:sp>
        <p:nvSpPr>
          <p:cNvPr id="18435" name="Text Placeholder 2"/>
          <p:cNvSpPr>
            <a:spLocks noGrp="1"/>
          </p:cNvSpPr>
          <p:nvPr>
            <p:ph type="body" idx="1"/>
          </p:nvPr>
        </p:nvSpPr>
        <p:spPr/>
        <p:txBody>
          <a:bodyPr/>
          <a:lstStyle/>
          <a:p>
            <a:pPr marL="109537" indent="0">
              <a:lnSpc>
                <a:spcPct val="90000"/>
              </a:lnSpc>
              <a:buNone/>
              <a:defRPr/>
            </a:pPr>
            <a:r>
              <a:rPr lang="en-US" sz="2500" b="1" i="1" dirty="0">
                <a:solidFill>
                  <a:srgbClr val="000000"/>
                </a:solidFill>
              </a:rPr>
              <a:t>Algorithms</a:t>
            </a:r>
          </a:p>
          <a:p>
            <a:pPr eaLnBrk="1" hangingPunct="1">
              <a:lnSpc>
                <a:spcPct val="90000"/>
              </a:lnSpc>
              <a:defRPr/>
            </a:pPr>
            <a:r>
              <a:rPr lang="en-US" sz="2500" dirty="0">
                <a:solidFill>
                  <a:srgbClr val="000000"/>
                </a:solidFill>
              </a:rPr>
              <a:t>Standard Library algorithms are function templates that perform such common data manipulations as </a:t>
            </a:r>
            <a:r>
              <a:rPr lang="en-US" sz="2500" i="1" dirty="0">
                <a:solidFill>
                  <a:srgbClr val="000000"/>
                </a:solidFill>
              </a:rPr>
              <a:t>searching</a:t>
            </a:r>
            <a:r>
              <a:rPr lang="en-US" sz="2500" dirty="0">
                <a:solidFill>
                  <a:srgbClr val="000000"/>
                </a:solidFill>
              </a:rPr>
              <a:t>, </a:t>
            </a:r>
            <a:r>
              <a:rPr lang="en-US" sz="2500" i="1" dirty="0">
                <a:solidFill>
                  <a:srgbClr val="000000"/>
                </a:solidFill>
              </a:rPr>
              <a:t>sorting</a:t>
            </a:r>
            <a:r>
              <a:rPr lang="en-US" sz="2500" dirty="0">
                <a:solidFill>
                  <a:srgbClr val="000000"/>
                </a:solidFill>
              </a:rPr>
              <a:t> and </a:t>
            </a:r>
            <a:r>
              <a:rPr lang="en-US" sz="2500" i="1" dirty="0">
                <a:solidFill>
                  <a:srgbClr val="000000"/>
                </a:solidFill>
              </a:rPr>
              <a:t>comparing elements (or entire containers).</a:t>
            </a:r>
          </a:p>
          <a:p>
            <a:pPr eaLnBrk="1" hangingPunct="1">
              <a:lnSpc>
                <a:spcPct val="90000"/>
              </a:lnSpc>
              <a:defRPr/>
            </a:pPr>
            <a:r>
              <a:rPr lang="en-US" sz="2500" dirty="0">
                <a:solidFill>
                  <a:srgbClr val="000000"/>
                </a:solidFill>
              </a:rPr>
              <a:t>The Standard Library provides many algorithms.</a:t>
            </a:r>
          </a:p>
          <a:p>
            <a:pPr eaLnBrk="1" hangingPunct="1">
              <a:lnSpc>
                <a:spcPct val="90000"/>
              </a:lnSpc>
              <a:defRPr/>
            </a:pPr>
            <a:r>
              <a:rPr lang="en-US" sz="2500" dirty="0">
                <a:solidFill>
                  <a:srgbClr val="000000"/>
                </a:solidFill>
              </a:rPr>
              <a:t>Most of them use iterators to access container elements.</a:t>
            </a:r>
          </a:p>
          <a:p>
            <a:pPr eaLnBrk="1" hangingPunct="1">
              <a:lnSpc>
                <a:spcPct val="90000"/>
              </a:lnSpc>
              <a:defRPr/>
            </a:pPr>
            <a:r>
              <a:rPr lang="en-US" sz="2500" dirty="0">
                <a:solidFill>
                  <a:srgbClr val="000000"/>
                </a:solidFill>
              </a:rPr>
              <a:t>Each algorithm has </a:t>
            </a:r>
            <a:r>
              <a:rPr lang="en-US" sz="2500" i="1" dirty="0">
                <a:solidFill>
                  <a:srgbClr val="000000"/>
                </a:solidFill>
              </a:rPr>
              <a:t>minimum requirements </a:t>
            </a:r>
            <a:r>
              <a:rPr lang="en-US" sz="2500" dirty="0">
                <a:solidFill>
                  <a:srgbClr val="000000"/>
                </a:solidFill>
              </a:rPr>
              <a:t>for the types of iterators that can be used with it.</a:t>
            </a:r>
          </a:p>
          <a:p>
            <a:pPr eaLnBrk="1" hangingPunct="1">
              <a:lnSpc>
                <a:spcPct val="90000"/>
              </a:lnSpc>
              <a:defRPr/>
            </a:pPr>
            <a:r>
              <a:rPr lang="en-US" sz="2500" dirty="0">
                <a:solidFill>
                  <a:srgbClr val="000000"/>
                </a:solidFill>
              </a:rPr>
              <a:t>We’ll see that containers support specific iterator types, some more powerful than others.</a:t>
            </a:r>
          </a:p>
          <a:p>
            <a:pPr eaLnBrk="1" hangingPunct="1">
              <a:lnSpc>
                <a:spcPct val="90000"/>
              </a:lnSpc>
              <a:defRPr/>
            </a:pPr>
            <a:r>
              <a:rPr lang="en-US" sz="2500" dirty="0">
                <a:solidFill>
                  <a:srgbClr val="000000"/>
                </a:solidFill>
              </a:rPr>
              <a:t>A </a:t>
            </a:r>
            <a:r>
              <a:rPr lang="en-US" sz="2500" i="1" dirty="0">
                <a:solidFill>
                  <a:srgbClr val="000000"/>
                </a:solidFill>
              </a:rPr>
              <a:t>container’s</a:t>
            </a:r>
            <a:r>
              <a:rPr lang="en-US" sz="2500" dirty="0">
                <a:solidFill>
                  <a:srgbClr val="000000"/>
                </a:solidFill>
              </a:rPr>
              <a:t> supported iterator type determines whether the container can be used with a specific algorithm.</a:t>
            </a:r>
          </a:p>
        </p:txBody>
      </p:sp>
      <p:sp>
        <p:nvSpPr>
          <p:cNvPr id="2048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4792548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8633" y="76200"/>
            <a:ext cx="10630849" cy="1143000"/>
          </a:xfrm>
        </p:spPr>
        <p:txBody>
          <a:bodyPr/>
          <a:lstStyle/>
          <a:p>
            <a:pPr fontAlgn="auto">
              <a:spcAft>
                <a:spcPts val="0"/>
              </a:spcAft>
              <a:defRPr/>
            </a:pPr>
            <a:r>
              <a:rPr lang="en-US" dirty="0">
                <a:solidFill>
                  <a:srgbClr val="59D9B3"/>
                </a:solidFill>
                <a:latin typeface="Arial"/>
              </a:rPr>
              <a:t>15.5.1 </a:t>
            </a:r>
            <a:r>
              <a:rPr lang="en-US" dirty="0">
                <a:solidFill>
                  <a:srgbClr val="33B38C"/>
                </a:solidFill>
                <a:latin typeface="Consolas" panose="020B0609020204030204" pitchFamily="49" charset="0"/>
              </a:rPr>
              <a:t>vector</a:t>
            </a:r>
            <a:r>
              <a:rPr lang="en-US" dirty="0">
                <a:solidFill>
                  <a:srgbClr val="33B38C"/>
                </a:solidFill>
                <a:latin typeface="Arial" panose="020B0604020202020204" pitchFamily="34" charset="0"/>
              </a:rPr>
              <a:t> Sequence Container</a:t>
            </a:r>
          </a:p>
        </p:txBody>
      </p:sp>
      <p:sp>
        <p:nvSpPr>
          <p:cNvPr id="100355" name="Text Placeholder 2"/>
          <p:cNvSpPr>
            <a:spLocks noGrp="1"/>
          </p:cNvSpPr>
          <p:nvPr>
            <p:ph type="body" idx="1"/>
          </p:nvPr>
        </p:nvSpPr>
        <p:spPr>
          <a:xfrm>
            <a:off x="898633" y="1112838"/>
            <a:ext cx="10630849" cy="4525962"/>
          </a:xfrm>
        </p:spPr>
        <p:txBody>
          <a:bodyPr/>
          <a:lstStyle/>
          <a:p>
            <a:pPr marL="109537" indent="0">
              <a:lnSpc>
                <a:spcPct val="80000"/>
              </a:lnSpc>
              <a:buNone/>
              <a:defRPr/>
            </a:pPr>
            <a:r>
              <a:rPr lang="en-US" sz="3200" b="1" i="1" dirty="0">
                <a:solidFill>
                  <a:srgbClr val="000000"/>
                </a:solidFill>
                <a:cs typeface="Times New Roman" pitchFamily="18" charset="0"/>
              </a:rPr>
              <a:t>C++11: </a:t>
            </a:r>
            <a:r>
              <a:rPr lang="en-US" sz="3200" b="1" i="1" dirty="0">
                <a:solidFill>
                  <a:srgbClr val="000000"/>
                </a:solidFill>
                <a:latin typeface="Consolas" panose="020B0609020204030204" pitchFamily="49" charset="0"/>
                <a:cs typeface="Times New Roman" pitchFamily="18" charset="0"/>
              </a:rPr>
              <a:t>shrink_to_fit </a:t>
            </a:r>
          </a:p>
          <a:p>
            <a:pPr eaLnBrk="1" hangingPunct="1">
              <a:lnSpc>
                <a:spcPct val="80000"/>
              </a:lnSpc>
              <a:defRPr/>
            </a:pPr>
            <a:r>
              <a:rPr lang="en-US" sz="3200" dirty="0">
                <a:solidFill>
                  <a:srgbClr val="000000"/>
                </a:solidFill>
                <a:cs typeface="Times New Roman" pitchFamily="18" charset="0"/>
              </a:rPr>
              <a:t>As of C++11, you can ask a vector or </a:t>
            </a:r>
            <a:r>
              <a:rPr lang="en-US" sz="3200" dirty="0">
                <a:solidFill>
                  <a:srgbClr val="000000"/>
                </a:solidFill>
                <a:latin typeface="Consolas" panose="020B0609020204030204" pitchFamily="49" charset="0"/>
                <a:cs typeface="Times New Roman" pitchFamily="18" charset="0"/>
              </a:rPr>
              <a:t>deque</a:t>
            </a:r>
            <a:r>
              <a:rPr lang="en-US" sz="3200" dirty="0">
                <a:solidFill>
                  <a:srgbClr val="000000"/>
                </a:solidFill>
                <a:cs typeface="Times New Roman" pitchFamily="18" charset="0"/>
              </a:rPr>
              <a:t> to return unneeded memory to the system by calling member function </a:t>
            </a:r>
            <a:r>
              <a:rPr lang="en-US" sz="3200" dirty="0">
                <a:solidFill>
                  <a:srgbClr val="000000"/>
                </a:solidFill>
                <a:latin typeface="Consolas" panose="020B0609020204030204" pitchFamily="49" charset="0"/>
                <a:cs typeface="Times New Roman" pitchFamily="18" charset="0"/>
              </a:rPr>
              <a:t>shrink_to_fit</a:t>
            </a:r>
            <a:r>
              <a:rPr lang="en-US" sz="3200" dirty="0">
                <a:solidFill>
                  <a:srgbClr val="000000"/>
                </a:solidFill>
                <a:cs typeface="Times New Roman" pitchFamily="18" charset="0"/>
              </a:rPr>
              <a:t>. </a:t>
            </a:r>
          </a:p>
          <a:p>
            <a:pPr eaLnBrk="1" hangingPunct="1">
              <a:lnSpc>
                <a:spcPct val="80000"/>
              </a:lnSpc>
              <a:defRPr/>
            </a:pPr>
            <a:r>
              <a:rPr lang="en-US" sz="3200" dirty="0">
                <a:solidFill>
                  <a:srgbClr val="000000"/>
                </a:solidFill>
                <a:cs typeface="Times New Roman" pitchFamily="18" charset="0"/>
              </a:rPr>
              <a:t>This requests that the container reduce its capacity to the number of elements in the container. </a:t>
            </a:r>
          </a:p>
          <a:p>
            <a:pPr eaLnBrk="1" hangingPunct="1">
              <a:lnSpc>
                <a:spcPct val="80000"/>
              </a:lnSpc>
              <a:defRPr/>
            </a:pPr>
            <a:r>
              <a:rPr lang="en-US" sz="3200" dirty="0">
                <a:solidFill>
                  <a:srgbClr val="000000"/>
                </a:solidFill>
                <a:cs typeface="Times New Roman" pitchFamily="18" charset="0"/>
              </a:rPr>
              <a:t>According to the C++ standard, implementations can ignore this request so that they can perform implementation-specific optimizations. </a:t>
            </a:r>
          </a:p>
        </p:txBody>
      </p:sp>
      <p:sp>
        <p:nvSpPr>
          <p:cNvPr id="10547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42367984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59D9B3"/>
                </a:solidFill>
                <a:latin typeface="Arial"/>
              </a:rPr>
              <a:t>15.5.1 </a:t>
            </a:r>
            <a:r>
              <a:rPr lang="en-US" dirty="0">
                <a:solidFill>
                  <a:srgbClr val="33B38C"/>
                </a:solidFill>
                <a:latin typeface="Consolas" panose="020B0609020204030204" pitchFamily="49" charset="0"/>
              </a:rPr>
              <a:t>vector</a:t>
            </a:r>
            <a:r>
              <a:rPr lang="en-US" dirty="0">
                <a:solidFill>
                  <a:srgbClr val="33B38C"/>
                </a:solidFill>
                <a:latin typeface="Arial" panose="020B0604020202020204" pitchFamily="34" charset="0"/>
              </a:rPr>
              <a:t> Sequence Container</a:t>
            </a:r>
          </a:p>
        </p:txBody>
      </p:sp>
      <p:sp>
        <p:nvSpPr>
          <p:cNvPr id="114691" name="Text Placeholder 2"/>
          <p:cNvSpPr>
            <a:spLocks noGrp="1"/>
          </p:cNvSpPr>
          <p:nvPr>
            <p:ph type="body" idx="1"/>
          </p:nvPr>
        </p:nvSpPr>
        <p:spPr>
          <a:xfrm>
            <a:off x="609599" y="1143001"/>
            <a:ext cx="10919883" cy="4525963"/>
          </a:xfrm>
        </p:spPr>
        <p:txBody>
          <a:bodyPr/>
          <a:lstStyle/>
          <a:p>
            <a:pPr marL="109537" indent="0">
              <a:buNone/>
              <a:defRPr/>
            </a:pPr>
            <a:r>
              <a:rPr lang="en-US" sz="3200" b="1" i="1" dirty="0">
                <a:solidFill>
                  <a:srgbClr val="000000"/>
                </a:solidFill>
                <a:latin typeface="Consolas" panose="020B0609020204030204" pitchFamily="49" charset="0"/>
              </a:rPr>
              <a:t>vector</a:t>
            </a:r>
            <a:r>
              <a:rPr lang="en-US" sz="3200" b="1" i="1" dirty="0">
                <a:solidFill>
                  <a:srgbClr val="000000"/>
                </a:solidFill>
              </a:rPr>
              <a:t> Element-Manipulation Functions</a:t>
            </a:r>
          </a:p>
          <a:p>
            <a:pPr>
              <a:defRPr/>
            </a:pPr>
            <a:r>
              <a:rPr lang="en-US" sz="3200" dirty="0">
                <a:solidFill>
                  <a:srgbClr val="000000"/>
                </a:solidFill>
              </a:rPr>
              <a:t>Figure 15.11 illustrates functions for retrieving and manipulating </a:t>
            </a:r>
            <a:r>
              <a:rPr lang="en-US" sz="3200" dirty="0">
                <a:solidFill>
                  <a:srgbClr val="000000"/>
                </a:solidFill>
                <a:latin typeface="Consolas" panose="020B0609020204030204" pitchFamily="49" charset="0"/>
              </a:rPr>
              <a:t>vector</a:t>
            </a:r>
            <a:r>
              <a:rPr lang="en-US" sz="3200" dirty="0">
                <a:solidFill>
                  <a:srgbClr val="000000"/>
                </a:solidFill>
              </a:rPr>
              <a:t> elements. </a:t>
            </a:r>
          </a:p>
          <a:p>
            <a:pPr>
              <a:defRPr/>
            </a:pPr>
            <a:r>
              <a:rPr lang="en-US" sz="3200" dirty="0">
                <a:solidFill>
                  <a:srgbClr val="000000"/>
                </a:solidFill>
              </a:rPr>
              <a:t>Line 13 initializes a vector&lt;</a:t>
            </a:r>
            <a:r>
              <a:rPr lang="en-US" sz="3200" dirty="0" err="1">
                <a:solidFill>
                  <a:srgbClr val="000000"/>
                </a:solidFill>
              </a:rPr>
              <a:t>int</a:t>
            </a:r>
            <a:r>
              <a:rPr lang="en-US" sz="3200" dirty="0">
                <a:solidFill>
                  <a:srgbClr val="000000"/>
                </a:solidFill>
              </a:rPr>
              <a:t>&gt; with the vector constructor that receives a C++11 list initializer.</a:t>
            </a:r>
          </a:p>
          <a:p>
            <a:pPr>
              <a:defRPr/>
            </a:pPr>
            <a:r>
              <a:rPr lang="en-US" sz="3200" dirty="0">
                <a:solidFill>
                  <a:srgbClr val="000000"/>
                </a:solidFill>
              </a:rPr>
              <a:t>Line 14 uses an overloaded vector constructor that takes two iterators as arguments to initialize integers with a copy of a range of elements from the vector values—in this case, the range from </a:t>
            </a:r>
            <a:r>
              <a:rPr lang="en-US" sz="3200" dirty="0" err="1">
                <a:solidFill>
                  <a:srgbClr val="000000"/>
                </a:solidFill>
              </a:rPr>
              <a:t>values.cbegin</a:t>
            </a:r>
            <a:r>
              <a:rPr lang="en-US" sz="3200" dirty="0">
                <a:solidFill>
                  <a:srgbClr val="000000"/>
                </a:solidFill>
              </a:rPr>
              <a:t>() up to, but not including, </a:t>
            </a:r>
            <a:r>
              <a:rPr lang="en-US" sz="3200" dirty="0" err="1">
                <a:solidFill>
                  <a:srgbClr val="000000"/>
                </a:solidFill>
              </a:rPr>
              <a:t>values.cend</a:t>
            </a:r>
            <a:r>
              <a:rPr lang="en-US" sz="3200" dirty="0">
                <a:solidFill>
                  <a:srgbClr val="000000"/>
                </a:solidFill>
              </a:rPr>
              <a:t>().</a:t>
            </a:r>
          </a:p>
        </p:txBody>
      </p:sp>
      <p:sp>
        <p:nvSpPr>
          <p:cNvPr id="11878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5943617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3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3218842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3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707246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4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4341235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4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44575"/>
            <a:ext cx="12192000" cy="476885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4424490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4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15950"/>
            <a:ext cx="12192000" cy="5624513"/>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31852969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59D9B3"/>
                </a:solidFill>
                <a:latin typeface="Arial"/>
              </a:rPr>
              <a:t>15.5.1 </a:t>
            </a:r>
            <a:r>
              <a:rPr lang="en-US" dirty="0">
                <a:solidFill>
                  <a:srgbClr val="33B38C"/>
                </a:solidFill>
                <a:latin typeface="Consolas" panose="020B0609020204030204" pitchFamily="49" charset="0"/>
              </a:rPr>
              <a:t>vector</a:t>
            </a:r>
            <a:r>
              <a:rPr lang="en-US" dirty="0">
                <a:solidFill>
                  <a:srgbClr val="33B38C"/>
                </a:solidFill>
                <a:latin typeface="Arial" panose="020B0604020202020204" pitchFamily="34" charset="0"/>
              </a:rPr>
              <a:t> Sequence Container</a:t>
            </a:r>
          </a:p>
        </p:txBody>
      </p:sp>
      <p:sp>
        <p:nvSpPr>
          <p:cNvPr id="115715" name="Text Placeholder 2"/>
          <p:cNvSpPr>
            <a:spLocks noGrp="1"/>
          </p:cNvSpPr>
          <p:nvPr>
            <p:ph type="body" idx="1"/>
          </p:nvPr>
        </p:nvSpPr>
        <p:spPr/>
        <p:txBody>
          <a:bodyPr/>
          <a:lstStyle/>
          <a:p>
            <a:pPr marL="109537" indent="0">
              <a:lnSpc>
                <a:spcPct val="80000"/>
              </a:lnSpc>
              <a:buNone/>
              <a:defRPr/>
            </a:pPr>
            <a:r>
              <a:rPr lang="en-US" sz="2800" b="1" i="1" dirty="0">
                <a:solidFill>
                  <a:srgbClr val="000000"/>
                </a:solidFill>
                <a:latin typeface="Consolas" panose="020B0609020204030204" pitchFamily="49" charset="0"/>
              </a:rPr>
              <a:t>ostream_iterator</a:t>
            </a:r>
          </a:p>
          <a:p>
            <a:pPr eaLnBrk="1" hangingPunct="1">
              <a:lnSpc>
                <a:spcPct val="80000"/>
              </a:lnSpc>
              <a:defRPr/>
            </a:pPr>
            <a:r>
              <a:rPr lang="en-US" sz="2800" dirty="0">
                <a:solidFill>
                  <a:srgbClr val="000000"/>
                </a:solidFill>
              </a:rPr>
              <a:t>Line 15 defines an </a:t>
            </a:r>
            <a:r>
              <a:rPr lang="en-US" sz="2800" dirty="0">
                <a:solidFill>
                  <a:srgbClr val="000000"/>
                </a:solidFill>
                <a:latin typeface="Consolas" panose="020B0609020204030204" pitchFamily="49" charset="0"/>
              </a:rPr>
              <a:t>ostream_iterator</a:t>
            </a:r>
            <a:r>
              <a:rPr lang="en-US" sz="2800" dirty="0">
                <a:solidFill>
                  <a:srgbClr val="000000"/>
                </a:solidFill>
              </a:rPr>
              <a:t> called </a:t>
            </a:r>
            <a:r>
              <a:rPr lang="en-US" sz="2800" dirty="0">
                <a:solidFill>
                  <a:srgbClr val="000000"/>
                </a:solidFill>
                <a:latin typeface="Consolas" panose="020B0609020204030204" pitchFamily="49" charset="0"/>
              </a:rPr>
              <a:t>output</a:t>
            </a:r>
            <a:r>
              <a:rPr lang="en-US" sz="2800" dirty="0">
                <a:solidFill>
                  <a:srgbClr val="000000"/>
                </a:solidFill>
              </a:rPr>
              <a:t> that can be used to output integers separated by single spaces via </a:t>
            </a:r>
            <a:r>
              <a:rPr lang="en-US" sz="2800" dirty="0">
                <a:solidFill>
                  <a:srgbClr val="000000"/>
                </a:solidFill>
                <a:latin typeface="Consolas" panose="020B0609020204030204" pitchFamily="49" charset="0"/>
              </a:rPr>
              <a:t>cout</a:t>
            </a:r>
            <a:r>
              <a:rPr lang="en-US" sz="2800" dirty="0">
                <a:solidFill>
                  <a:srgbClr val="000000"/>
                </a:solidFill>
              </a:rPr>
              <a:t>.</a:t>
            </a:r>
          </a:p>
          <a:p>
            <a:pPr eaLnBrk="1" hangingPunct="1">
              <a:lnSpc>
                <a:spcPct val="80000"/>
              </a:lnSpc>
              <a:defRPr/>
            </a:pPr>
            <a:r>
              <a:rPr lang="en-US" sz="2800" dirty="0">
                <a:solidFill>
                  <a:srgbClr val="000000"/>
                </a:solidFill>
              </a:rPr>
              <a:t>An </a:t>
            </a:r>
            <a:r>
              <a:rPr lang="en-US" sz="2800" dirty="0" err="1">
                <a:solidFill>
                  <a:srgbClr val="000000"/>
                </a:solidFill>
                <a:latin typeface="Consolas" panose="020B0609020204030204" pitchFamily="49" charset="0"/>
              </a:rPr>
              <a:t>ostream_iterator</a:t>
            </a:r>
            <a:r>
              <a:rPr lang="en-US" sz="2800" dirty="0">
                <a:solidFill>
                  <a:srgbClr val="000000"/>
                </a:solidFill>
                <a:latin typeface="Consolas" panose="020B0609020204030204" pitchFamily="49" charset="0"/>
              </a:rPr>
              <a:t>&lt;</a:t>
            </a:r>
            <a:r>
              <a:rPr lang="en-US" sz="2800" dirty="0" err="1">
                <a:solidFill>
                  <a:srgbClr val="000000"/>
                </a:solidFill>
                <a:latin typeface="Consolas" panose="020B0609020204030204" pitchFamily="49" charset="0"/>
              </a:rPr>
              <a:t>int</a:t>
            </a:r>
            <a:r>
              <a:rPr lang="en-US" sz="2800" dirty="0">
                <a:solidFill>
                  <a:srgbClr val="000000"/>
                </a:solidFill>
                <a:latin typeface="Consolas" panose="020B0609020204030204" pitchFamily="49" charset="0"/>
              </a:rPr>
              <a:t>&gt;</a:t>
            </a:r>
            <a:r>
              <a:rPr lang="en-US" sz="2800" dirty="0">
                <a:solidFill>
                  <a:srgbClr val="000000"/>
                </a:solidFill>
              </a:rPr>
              <a:t> outputs only values of type </a:t>
            </a:r>
            <a:r>
              <a:rPr lang="en-US" sz="2800" dirty="0">
                <a:solidFill>
                  <a:srgbClr val="000000"/>
                </a:solidFill>
                <a:latin typeface="Consolas" panose="020B0609020204030204" pitchFamily="49" charset="0"/>
              </a:rPr>
              <a:t>int</a:t>
            </a:r>
            <a:r>
              <a:rPr lang="en-US" sz="2800" dirty="0">
                <a:solidFill>
                  <a:srgbClr val="000000"/>
                </a:solidFill>
              </a:rPr>
              <a:t> or a compatible type.</a:t>
            </a:r>
          </a:p>
          <a:p>
            <a:pPr eaLnBrk="1" hangingPunct="1">
              <a:lnSpc>
                <a:spcPct val="80000"/>
              </a:lnSpc>
              <a:defRPr/>
            </a:pPr>
            <a:r>
              <a:rPr lang="en-US" sz="2800" dirty="0">
                <a:solidFill>
                  <a:srgbClr val="000000"/>
                </a:solidFill>
              </a:rPr>
              <a:t>The first argument to the constructor specifies the output stream, and the second argument is a string specifying the separator for the values output—in this case, the string contains a space character.</a:t>
            </a:r>
          </a:p>
          <a:p>
            <a:pPr eaLnBrk="1" hangingPunct="1">
              <a:lnSpc>
                <a:spcPct val="80000"/>
              </a:lnSpc>
              <a:defRPr/>
            </a:pPr>
            <a:r>
              <a:rPr lang="en-US" sz="2800" dirty="0">
                <a:solidFill>
                  <a:srgbClr val="000000"/>
                </a:solidFill>
              </a:rPr>
              <a:t>We use the </a:t>
            </a:r>
            <a:r>
              <a:rPr lang="en-US" sz="2800" dirty="0">
                <a:solidFill>
                  <a:srgbClr val="000000"/>
                </a:solidFill>
                <a:latin typeface="Consolas" panose="020B0609020204030204" pitchFamily="49" charset="0"/>
              </a:rPr>
              <a:t>ostream_iterator</a:t>
            </a:r>
            <a:r>
              <a:rPr lang="en-US" sz="2800" dirty="0">
                <a:solidFill>
                  <a:srgbClr val="000000"/>
                </a:solidFill>
              </a:rPr>
              <a:t> (defined in header </a:t>
            </a:r>
            <a:r>
              <a:rPr lang="en-US" sz="2800" dirty="0">
                <a:solidFill>
                  <a:srgbClr val="000000"/>
                </a:solidFill>
                <a:latin typeface="Consolas" panose="020B0609020204030204" pitchFamily="49" charset="0"/>
              </a:rPr>
              <a:t>&lt;iterator&gt;</a:t>
            </a:r>
            <a:r>
              <a:rPr lang="en-US" sz="2800" dirty="0">
                <a:solidFill>
                  <a:srgbClr val="000000"/>
                </a:solidFill>
              </a:rPr>
              <a:t>) to output the contents of the </a:t>
            </a:r>
            <a:r>
              <a:rPr lang="en-US" sz="2800" dirty="0">
                <a:solidFill>
                  <a:srgbClr val="000000"/>
                </a:solidFill>
                <a:latin typeface="Consolas" panose="020B0609020204030204" pitchFamily="49" charset="0"/>
              </a:rPr>
              <a:t>vector</a:t>
            </a:r>
            <a:r>
              <a:rPr lang="en-US" sz="2800" dirty="0">
                <a:solidFill>
                  <a:srgbClr val="000000"/>
                </a:solidFill>
              </a:rPr>
              <a:t> in this example.</a:t>
            </a:r>
          </a:p>
        </p:txBody>
      </p:sp>
      <p:sp>
        <p:nvSpPr>
          <p:cNvPr id="11981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1716589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59D9B3"/>
                </a:solidFill>
                <a:latin typeface="Arial"/>
              </a:rPr>
              <a:t>15.5.1 </a:t>
            </a:r>
            <a:r>
              <a:rPr lang="en-US" dirty="0">
                <a:solidFill>
                  <a:srgbClr val="33B38C"/>
                </a:solidFill>
                <a:latin typeface="Consolas" panose="020B0609020204030204" pitchFamily="49" charset="0"/>
              </a:rPr>
              <a:t>vector</a:t>
            </a:r>
            <a:r>
              <a:rPr lang="en-US" dirty="0">
                <a:solidFill>
                  <a:srgbClr val="33B38C"/>
                </a:solidFill>
                <a:latin typeface="Arial" panose="020B0604020202020204" pitchFamily="34" charset="0"/>
              </a:rPr>
              <a:t> Sequence Container</a:t>
            </a:r>
          </a:p>
        </p:txBody>
      </p:sp>
      <p:sp>
        <p:nvSpPr>
          <p:cNvPr id="116739" name="Text Placeholder 2"/>
          <p:cNvSpPr>
            <a:spLocks noGrp="1"/>
          </p:cNvSpPr>
          <p:nvPr>
            <p:ph type="body" idx="1"/>
          </p:nvPr>
        </p:nvSpPr>
        <p:spPr>
          <a:xfrm>
            <a:off x="609599" y="1219201"/>
            <a:ext cx="10919883" cy="4525963"/>
          </a:xfrm>
        </p:spPr>
        <p:txBody>
          <a:bodyPr/>
          <a:lstStyle/>
          <a:p>
            <a:pPr marL="109537" indent="0">
              <a:lnSpc>
                <a:spcPct val="90000"/>
              </a:lnSpc>
              <a:buNone/>
              <a:defRPr/>
            </a:pPr>
            <a:r>
              <a:rPr lang="en-US" sz="2400" b="1" i="1" dirty="0">
                <a:solidFill>
                  <a:srgbClr val="000000"/>
                </a:solidFill>
                <a:latin typeface="Consolas" panose="020B0609020204030204" pitchFamily="49" charset="0"/>
              </a:rPr>
              <a:t>copy</a:t>
            </a:r>
            <a:r>
              <a:rPr lang="en-US" sz="2400" b="1" i="1" dirty="0">
                <a:solidFill>
                  <a:srgbClr val="000000"/>
                </a:solidFill>
              </a:rPr>
              <a:t> Algorithm</a:t>
            </a:r>
          </a:p>
          <a:p>
            <a:pPr eaLnBrk="1" hangingPunct="1">
              <a:lnSpc>
                <a:spcPct val="90000"/>
              </a:lnSpc>
              <a:defRPr/>
            </a:pPr>
            <a:r>
              <a:rPr lang="en-US" sz="2400" dirty="0">
                <a:solidFill>
                  <a:srgbClr val="000000"/>
                </a:solidFill>
              </a:rPr>
              <a:t>Line 18 uses Standard Library algorithm </a:t>
            </a:r>
            <a:r>
              <a:rPr lang="en-US" sz="2400" dirty="0">
                <a:solidFill>
                  <a:srgbClr val="0000FF"/>
                </a:solidFill>
              </a:rPr>
              <a:t>copy</a:t>
            </a:r>
            <a:r>
              <a:rPr lang="en-US" sz="2400" dirty="0">
                <a:solidFill>
                  <a:srgbClr val="000000"/>
                </a:solidFill>
              </a:rPr>
              <a:t> (from header </a:t>
            </a:r>
            <a:r>
              <a:rPr lang="en-US" sz="2400" dirty="0">
                <a:solidFill>
                  <a:srgbClr val="0000FF"/>
                </a:solidFill>
                <a:latin typeface="Consolas" panose="020B0609020204030204" pitchFamily="49" charset="0"/>
              </a:rPr>
              <a:t>&lt;algorithm&gt;</a:t>
            </a:r>
            <a:r>
              <a:rPr lang="en-US" sz="2400" dirty="0">
                <a:solidFill>
                  <a:srgbClr val="000000"/>
                </a:solidFill>
              </a:rPr>
              <a:t>) to output the entire contents of </a:t>
            </a:r>
            <a:r>
              <a:rPr lang="en-US" sz="2400" dirty="0">
                <a:solidFill>
                  <a:srgbClr val="000000"/>
                </a:solidFill>
                <a:latin typeface="Consolas" panose="020B0609020204030204" pitchFamily="49" charset="0"/>
              </a:rPr>
              <a:t>integers</a:t>
            </a:r>
            <a:r>
              <a:rPr lang="en-US" sz="2400" dirty="0">
                <a:solidFill>
                  <a:srgbClr val="000000"/>
                </a:solidFill>
              </a:rPr>
              <a:t> to the standard output.</a:t>
            </a:r>
          </a:p>
          <a:p>
            <a:pPr eaLnBrk="1" hangingPunct="1">
              <a:lnSpc>
                <a:spcPct val="90000"/>
              </a:lnSpc>
              <a:defRPr/>
            </a:pPr>
            <a:r>
              <a:rPr lang="en-US" sz="2400" dirty="0">
                <a:solidFill>
                  <a:srgbClr val="000000"/>
                </a:solidFill>
              </a:rPr>
              <a:t>The algorithm copies each element in a range from the location specified by the iterator in its first argument and up to, but </a:t>
            </a:r>
            <a:r>
              <a:rPr lang="en-US" sz="2400" i="1" dirty="0">
                <a:solidFill>
                  <a:srgbClr val="000000"/>
                </a:solidFill>
              </a:rPr>
              <a:t>not</a:t>
            </a:r>
            <a:r>
              <a:rPr lang="en-US" sz="2400" dirty="0">
                <a:solidFill>
                  <a:srgbClr val="000000"/>
                </a:solidFill>
              </a:rPr>
              <a:t> including, the location specified by the iterator in its second argument.</a:t>
            </a:r>
          </a:p>
          <a:p>
            <a:pPr eaLnBrk="1" hangingPunct="1">
              <a:lnSpc>
                <a:spcPct val="90000"/>
              </a:lnSpc>
              <a:defRPr/>
            </a:pPr>
            <a:r>
              <a:rPr lang="en-US" sz="2400" dirty="0">
                <a:solidFill>
                  <a:srgbClr val="000000"/>
                </a:solidFill>
              </a:rPr>
              <a:t>These two arguments must satisfy </a:t>
            </a:r>
            <a:r>
              <a:rPr lang="en-US" sz="2400" i="1" dirty="0">
                <a:solidFill>
                  <a:srgbClr val="000000"/>
                </a:solidFill>
              </a:rPr>
              <a:t>input iterator </a:t>
            </a:r>
            <a:r>
              <a:rPr lang="en-US" sz="2400" dirty="0">
                <a:solidFill>
                  <a:srgbClr val="000000"/>
                </a:solidFill>
              </a:rPr>
              <a:t>requirements—they must be iterators through which values can be read from a container, such as </a:t>
            </a:r>
            <a:r>
              <a:rPr lang="en-US" sz="2400" dirty="0">
                <a:solidFill>
                  <a:srgbClr val="000000"/>
                </a:solidFill>
                <a:latin typeface="Consolas" panose="020B0609020204030204" pitchFamily="49" charset="0"/>
              </a:rPr>
              <a:t>const_iterators</a:t>
            </a:r>
            <a:r>
              <a:rPr lang="en-US" sz="2400" dirty="0">
                <a:solidFill>
                  <a:srgbClr val="000000"/>
                </a:solidFill>
              </a:rPr>
              <a:t>.</a:t>
            </a:r>
          </a:p>
          <a:p>
            <a:pPr eaLnBrk="1" hangingPunct="1">
              <a:lnSpc>
                <a:spcPct val="90000"/>
              </a:lnSpc>
              <a:defRPr/>
            </a:pPr>
            <a:r>
              <a:rPr lang="en-US" sz="2400" dirty="0">
                <a:solidFill>
                  <a:srgbClr val="FF0000"/>
                </a:solidFill>
              </a:rPr>
              <a:t>They must also represent a range of elements—applying </a:t>
            </a:r>
            <a:r>
              <a:rPr lang="en-US" sz="2400" dirty="0">
                <a:solidFill>
                  <a:srgbClr val="FF0000"/>
                </a:solidFill>
                <a:latin typeface="Consolas" panose="020B0609020204030204" pitchFamily="49" charset="0"/>
              </a:rPr>
              <a:t>++</a:t>
            </a:r>
            <a:r>
              <a:rPr lang="en-US" sz="2400" dirty="0">
                <a:solidFill>
                  <a:srgbClr val="FF0000"/>
                </a:solidFill>
              </a:rPr>
              <a:t> to the first iterator must eventually cause it to reach the second iterator argument in the range.</a:t>
            </a:r>
          </a:p>
        </p:txBody>
      </p:sp>
      <p:sp>
        <p:nvSpPr>
          <p:cNvPr id="12083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35415161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59D9B3"/>
                </a:solidFill>
                <a:latin typeface="Arial"/>
              </a:rPr>
              <a:t>15.5.1 </a:t>
            </a:r>
            <a:r>
              <a:rPr lang="en-US" dirty="0">
                <a:solidFill>
                  <a:srgbClr val="33B38C"/>
                </a:solidFill>
                <a:latin typeface="Consolas" panose="020B0609020204030204" pitchFamily="49" charset="0"/>
              </a:rPr>
              <a:t>vector</a:t>
            </a:r>
            <a:r>
              <a:rPr lang="en-US" dirty="0">
                <a:solidFill>
                  <a:srgbClr val="33B38C"/>
                </a:solidFill>
                <a:latin typeface="Arial" panose="020B0604020202020204" pitchFamily="34" charset="0"/>
              </a:rPr>
              <a:t> Sequence Container</a:t>
            </a:r>
          </a:p>
        </p:txBody>
      </p:sp>
      <p:sp>
        <p:nvSpPr>
          <p:cNvPr id="102403" name="Text Placeholder 2"/>
          <p:cNvSpPr>
            <a:spLocks noGrp="1"/>
          </p:cNvSpPr>
          <p:nvPr>
            <p:ph type="body" idx="1"/>
          </p:nvPr>
        </p:nvSpPr>
        <p:spPr/>
        <p:txBody>
          <a:bodyPr/>
          <a:lstStyle/>
          <a:p>
            <a:pPr eaLnBrk="1" hangingPunct="1"/>
            <a:r>
              <a:rPr lang="en-US" altLang="en-US" sz="3200" dirty="0">
                <a:solidFill>
                  <a:srgbClr val="000000"/>
                </a:solidFill>
              </a:rPr>
              <a:t>The elements are copied to the location specified by the output iterator (i.e., an iterator through which a value can be stored or output) specified as the last argument.</a:t>
            </a:r>
          </a:p>
          <a:p>
            <a:pPr eaLnBrk="1" hangingPunct="1"/>
            <a:r>
              <a:rPr lang="en-US" altLang="en-US" sz="3200" dirty="0">
                <a:solidFill>
                  <a:srgbClr val="000000"/>
                </a:solidFill>
              </a:rPr>
              <a:t>In this case, the </a:t>
            </a:r>
            <a:r>
              <a:rPr lang="en-US" altLang="en-US" sz="3200" i="1" dirty="0">
                <a:solidFill>
                  <a:srgbClr val="000000"/>
                </a:solidFill>
              </a:rPr>
              <a:t>output iterator </a:t>
            </a:r>
            <a:r>
              <a:rPr lang="en-US" altLang="en-US" sz="3200" dirty="0">
                <a:solidFill>
                  <a:srgbClr val="000000"/>
                </a:solidFill>
              </a:rPr>
              <a:t>is an </a:t>
            </a:r>
            <a:r>
              <a:rPr lang="en-US" altLang="en-US" sz="3200" dirty="0" err="1">
                <a:solidFill>
                  <a:srgbClr val="000000"/>
                </a:solidFill>
                <a:latin typeface="Consolas" panose="020B0609020204030204" pitchFamily="49" charset="0"/>
              </a:rPr>
              <a:t>ostream_iterator</a:t>
            </a:r>
            <a:r>
              <a:rPr lang="en-US" altLang="en-US" sz="3200" dirty="0">
                <a:solidFill>
                  <a:srgbClr val="000000"/>
                </a:solidFill>
              </a:rPr>
              <a:t> that is attached to </a:t>
            </a:r>
            <a:r>
              <a:rPr lang="en-US" altLang="en-US" sz="3200" dirty="0" err="1">
                <a:solidFill>
                  <a:srgbClr val="000000"/>
                </a:solidFill>
                <a:latin typeface="Consolas" panose="020B0609020204030204" pitchFamily="49" charset="0"/>
              </a:rPr>
              <a:t>cout</a:t>
            </a:r>
            <a:r>
              <a:rPr lang="en-US" altLang="en-US" sz="3200" dirty="0">
                <a:solidFill>
                  <a:srgbClr val="000000"/>
                </a:solidFill>
              </a:rPr>
              <a:t>, so the elements are copied to the standard output.</a:t>
            </a:r>
          </a:p>
        </p:txBody>
      </p:sp>
      <p:sp>
        <p:nvSpPr>
          <p:cNvPr id="12186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294888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24B5A1"/>
                </a:solidFill>
                <a:latin typeface="Arial"/>
              </a:rPr>
              <a:t>15.1  </a:t>
            </a:r>
            <a:r>
              <a:rPr lang="en-US" dirty="0">
                <a:solidFill>
                  <a:srgbClr val="3380E6"/>
                </a:solidFill>
                <a:latin typeface="Arial"/>
              </a:rPr>
              <a:t>Introduction (Cont.)</a:t>
            </a:r>
          </a:p>
        </p:txBody>
      </p:sp>
      <p:sp>
        <p:nvSpPr>
          <p:cNvPr id="19459" name="Text Placeholder 2"/>
          <p:cNvSpPr>
            <a:spLocks noGrp="1"/>
          </p:cNvSpPr>
          <p:nvPr>
            <p:ph type="body" idx="1"/>
          </p:nvPr>
        </p:nvSpPr>
        <p:spPr/>
        <p:txBody>
          <a:bodyPr/>
          <a:lstStyle/>
          <a:p>
            <a:pPr eaLnBrk="1" hangingPunct="1"/>
            <a:r>
              <a:rPr lang="en-US" altLang="en-US" sz="3200" dirty="0">
                <a:solidFill>
                  <a:srgbClr val="000000"/>
                </a:solidFill>
                <a:latin typeface="Cambria" panose="02040503050406030204" pitchFamily="18" charset="0"/>
              </a:rPr>
              <a:t>Iterators encapsulate the mechanisms used to access container elements.</a:t>
            </a:r>
          </a:p>
          <a:p>
            <a:pPr eaLnBrk="1" hangingPunct="1"/>
            <a:r>
              <a:rPr lang="en-US" altLang="en-US" sz="3200" dirty="0">
                <a:solidFill>
                  <a:srgbClr val="000000"/>
                </a:solidFill>
                <a:latin typeface="Cambria" panose="02040503050406030204" pitchFamily="18" charset="0"/>
              </a:rPr>
              <a:t>This encapsulation enables many of the algorithms to be applied to various containers </a:t>
            </a:r>
            <a:r>
              <a:rPr lang="en-US" altLang="en-US" sz="3200" i="1" dirty="0">
                <a:solidFill>
                  <a:srgbClr val="000000"/>
                </a:solidFill>
                <a:latin typeface="Cambria" panose="02040503050406030204" pitchFamily="18" charset="0"/>
              </a:rPr>
              <a:t>independently</a:t>
            </a:r>
            <a:r>
              <a:rPr lang="en-US" altLang="en-US" sz="3200" dirty="0">
                <a:solidFill>
                  <a:srgbClr val="000000"/>
                </a:solidFill>
                <a:latin typeface="Cambria" panose="02040503050406030204" pitchFamily="18" charset="0"/>
              </a:rPr>
              <a:t> of the underlying container implementation.</a:t>
            </a:r>
          </a:p>
          <a:p>
            <a:pPr eaLnBrk="1" hangingPunct="1"/>
            <a:r>
              <a:rPr lang="en-US" altLang="en-US" sz="3200" dirty="0">
                <a:solidFill>
                  <a:srgbClr val="000000"/>
                </a:solidFill>
                <a:latin typeface="Cambria" panose="02040503050406030204" pitchFamily="18" charset="0"/>
              </a:rPr>
              <a:t>This also enables you to create new algorithms that can process the elements of </a:t>
            </a:r>
            <a:r>
              <a:rPr lang="en-US" altLang="en-US" sz="3200" i="1" dirty="0">
                <a:solidFill>
                  <a:srgbClr val="000000"/>
                </a:solidFill>
                <a:latin typeface="Cambria" panose="02040503050406030204" pitchFamily="18" charset="0"/>
              </a:rPr>
              <a:t>multiple</a:t>
            </a:r>
            <a:r>
              <a:rPr lang="en-US" altLang="en-US" sz="3200" dirty="0">
                <a:solidFill>
                  <a:srgbClr val="000000"/>
                </a:solidFill>
                <a:latin typeface="Cambria" panose="02040503050406030204" pitchFamily="18" charset="0"/>
              </a:rPr>
              <a:t> container types.</a:t>
            </a:r>
          </a:p>
        </p:txBody>
      </p:sp>
      <p:sp>
        <p:nvSpPr>
          <p:cNvPr id="2150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0437416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59D9B3"/>
                </a:solidFill>
                <a:latin typeface="Arial"/>
              </a:rPr>
              <a:t>15.5.1 </a:t>
            </a:r>
            <a:r>
              <a:rPr lang="en-US" dirty="0">
                <a:solidFill>
                  <a:srgbClr val="33B38C"/>
                </a:solidFill>
                <a:latin typeface="Consolas" panose="020B0609020204030204" pitchFamily="49" charset="0"/>
              </a:rPr>
              <a:t>vector</a:t>
            </a:r>
            <a:r>
              <a:rPr lang="en-US" dirty="0">
                <a:solidFill>
                  <a:srgbClr val="33B38C"/>
                </a:solidFill>
                <a:latin typeface="Arial" panose="020B0604020202020204" pitchFamily="34" charset="0"/>
              </a:rPr>
              <a:t> Sequence Container</a:t>
            </a:r>
          </a:p>
        </p:txBody>
      </p:sp>
      <p:sp>
        <p:nvSpPr>
          <p:cNvPr id="117763" name="Text Placeholder 2"/>
          <p:cNvSpPr>
            <a:spLocks noGrp="1"/>
          </p:cNvSpPr>
          <p:nvPr>
            <p:ph type="body" idx="1"/>
          </p:nvPr>
        </p:nvSpPr>
        <p:spPr>
          <a:xfrm>
            <a:off x="609599" y="1143001"/>
            <a:ext cx="10919883" cy="4525963"/>
          </a:xfrm>
        </p:spPr>
        <p:txBody>
          <a:bodyPr/>
          <a:lstStyle/>
          <a:p>
            <a:pPr marL="109537" indent="0">
              <a:buNone/>
              <a:defRPr/>
            </a:pPr>
            <a:r>
              <a:rPr lang="en-US" sz="2400" b="1" i="1" dirty="0">
                <a:solidFill>
                  <a:srgbClr val="000000"/>
                </a:solidFill>
                <a:latin typeface="Consolas" panose="020B0609020204030204" pitchFamily="49" charset="0"/>
              </a:rPr>
              <a:t>vector</a:t>
            </a:r>
            <a:r>
              <a:rPr lang="en-US" sz="2400" b="1" i="1" dirty="0">
                <a:solidFill>
                  <a:srgbClr val="000000"/>
                </a:solidFill>
              </a:rPr>
              <a:t> Member Functions </a:t>
            </a:r>
            <a:r>
              <a:rPr lang="en-US" sz="2400" b="1" i="1" dirty="0">
                <a:solidFill>
                  <a:srgbClr val="000000"/>
                </a:solidFill>
                <a:latin typeface="Consolas" panose="020B0609020204030204" pitchFamily="49" charset="0"/>
              </a:rPr>
              <a:t>front</a:t>
            </a:r>
            <a:r>
              <a:rPr lang="en-US" sz="2400" b="1" i="1" dirty="0">
                <a:solidFill>
                  <a:srgbClr val="000000"/>
                </a:solidFill>
              </a:rPr>
              <a:t> and </a:t>
            </a:r>
            <a:r>
              <a:rPr lang="en-US" sz="2400" b="1" i="1" dirty="0">
                <a:solidFill>
                  <a:srgbClr val="000000"/>
                </a:solidFill>
                <a:latin typeface="Consolas" panose="020B0609020204030204" pitchFamily="49" charset="0"/>
              </a:rPr>
              <a:t>back</a:t>
            </a:r>
          </a:p>
          <a:p>
            <a:pPr eaLnBrk="1" hangingPunct="1">
              <a:defRPr/>
            </a:pPr>
            <a:r>
              <a:rPr lang="en-US" sz="2400" dirty="0">
                <a:solidFill>
                  <a:srgbClr val="000000"/>
                </a:solidFill>
              </a:rPr>
              <a:t>Lines 20–21 use functions </a:t>
            </a:r>
            <a:r>
              <a:rPr lang="en-US" sz="2400" dirty="0">
                <a:solidFill>
                  <a:srgbClr val="000000"/>
                </a:solidFill>
                <a:latin typeface="Consolas" panose="020B0609020204030204" pitchFamily="49" charset="0"/>
              </a:rPr>
              <a:t>front</a:t>
            </a:r>
            <a:r>
              <a:rPr lang="en-US" sz="2400" dirty="0">
                <a:solidFill>
                  <a:srgbClr val="000000"/>
                </a:solidFill>
              </a:rPr>
              <a:t> and </a:t>
            </a:r>
            <a:r>
              <a:rPr lang="en-US" sz="2400" dirty="0">
                <a:solidFill>
                  <a:srgbClr val="000000"/>
                </a:solidFill>
                <a:latin typeface="Consolas" panose="020B0609020204030204" pitchFamily="49" charset="0"/>
              </a:rPr>
              <a:t>back</a:t>
            </a:r>
            <a:r>
              <a:rPr lang="en-US" sz="2400" dirty="0">
                <a:solidFill>
                  <a:srgbClr val="000000"/>
                </a:solidFill>
              </a:rPr>
              <a:t> (available for most </a:t>
            </a:r>
            <a:r>
              <a:rPr lang="en-US" sz="2400" i="1" dirty="0">
                <a:solidFill>
                  <a:srgbClr val="000000"/>
                </a:solidFill>
              </a:rPr>
              <a:t>sequence containers</a:t>
            </a:r>
            <a:r>
              <a:rPr lang="en-US" sz="2400" dirty="0">
                <a:solidFill>
                  <a:srgbClr val="000000"/>
                </a:solidFill>
              </a:rPr>
              <a:t>) to determine the </a:t>
            </a:r>
            <a:r>
              <a:rPr lang="en-US" sz="2400" dirty="0">
                <a:solidFill>
                  <a:srgbClr val="000000"/>
                </a:solidFill>
                <a:latin typeface="Consolas" panose="020B0609020204030204" pitchFamily="49" charset="0"/>
              </a:rPr>
              <a:t>vector</a:t>
            </a:r>
            <a:r>
              <a:rPr lang="en-US" sz="2400" dirty="0">
                <a:solidFill>
                  <a:srgbClr val="000000"/>
                </a:solidFill>
              </a:rPr>
              <a:t>’s first and last elements, respectively.</a:t>
            </a:r>
          </a:p>
          <a:p>
            <a:pPr eaLnBrk="1" hangingPunct="1">
              <a:defRPr/>
            </a:pPr>
            <a:r>
              <a:rPr lang="en-US" sz="2400" dirty="0">
                <a:solidFill>
                  <a:srgbClr val="000000"/>
                </a:solidFill>
              </a:rPr>
              <a:t>Notice the difference between functions front and begin.</a:t>
            </a:r>
          </a:p>
          <a:p>
            <a:pPr eaLnBrk="1" hangingPunct="1">
              <a:defRPr/>
            </a:pPr>
            <a:r>
              <a:rPr lang="en-US" sz="2400" dirty="0">
                <a:solidFill>
                  <a:srgbClr val="000000"/>
                </a:solidFill>
              </a:rPr>
              <a:t>Function front returns a reference to the first element in the vector, while function begin returns a random access iterator pointing to the first element in the vector.</a:t>
            </a:r>
          </a:p>
          <a:p>
            <a:pPr eaLnBrk="1" hangingPunct="1">
              <a:defRPr/>
            </a:pPr>
            <a:r>
              <a:rPr lang="en-US" sz="2400" dirty="0">
                <a:solidFill>
                  <a:srgbClr val="000000"/>
                </a:solidFill>
              </a:rPr>
              <a:t>Also notice the difference between functions back and end.</a:t>
            </a:r>
          </a:p>
          <a:p>
            <a:pPr eaLnBrk="1" hangingPunct="1">
              <a:defRPr/>
            </a:pPr>
            <a:r>
              <a:rPr lang="en-US" sz="2400" dirty="0">
                <a:solidFill>
                  <a:srgbClr val="000000"/>
                </a:solidFill>
              </a:rPr>
              <a:t>Function back returns a reference to the </a:t>
            </a:r>
            <a:r>
              <a:rPr lang="en-US" sz="2400" dirty="0">
                <a:solidFill>
                  <a:srgbClr val="000000"/>
                </a:solidFill>
                <a:latin typeface="Consolas" panose="020B0609020204030204" pitchFamily="49" charset="0"/>
              </a:rPr>
              <a:t>vector</a:t>
            </a:r>
            <a:r>
              <a:rPr lang="en-US" sz="2400" dirty="0">
                <a:solidFill>
                  <a:srgbClr val="000000"/>
                </a:solidFill>
              </a:rPr>
              <a:t>’s last element, whereas function end returns a </a:t>
            </a:r>
            <a:r>
              <a:rPr lang="en-US" sz="2400" i="1" dirty="0">
                <a:solidFill>
                  <a:srgbClr val="000000"/>
                </a:solidFill>
              </a:rPr>
              <a:t>random access iterator </a:t>
            </a:r>
            <a:r>
              <a:rPr lang="en-US" sz="2400" dirty="0">
                <a:solidFill>
                  <a:srgbClr val="000000"/>
                </a:solidFill>
              </a:rPr>
              <a:t>pointing to the location </a:t>
            </a:r>
            <a:r>
              <a:rPr lang="en-US" sz="2400" i="1" dirty="0">
                <a:solidFill>
                  <a:srgbClr val="000000"/>
                </a:solidFill>
              </a:rPr>
              <a:t>after</a:t>
            </a:r>
            <a:r>
              <a:rPr lang="en-US" sz="2400" dirty="0">
                <a:solidFill>
                  <a:srgbClr val="000000"/>
                </a:solidFill>
              </a:rPr>
              <a:t> the last element.</a:t>
            </a:r>
          </a:p>
          <a:p>
            <a:pPr eaLnBrk="1" hangingPunct="1">
              <a:defRPr/>
            </a:pPr>
            <a:endParaRPr lang="en-US" sz="2400" dirty="0">
              <a:solidFill>
                <a:srgbClr val="000000"/>
              </a:solidFill>
            </a:endParaRPr>
          </a:p>
        </p:txBody>
      </p:sp>
      <p:sp>
        <p:nvSpPr>
          <p:cNvPr id="12186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2167550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4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82788"/>
            <a:ext cx="12192000" cy="2890837"/>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40999828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59D9B3"/>
                </a:solidFill>
                <a:latin typeface="Arial"/>
              </a:rPr>
              <a:t>15.5.1 </a:t>
            </a:r>
            <a:r>
              <a:rPr lang="en-US" dirty="0">
                <a:solidFill>
                  <a:srgbClr val="33B38C"/>
                </a:solidFill>
                <a:latin typeface="Consolas" panose="020B0609020204030204" pitchFamily="49" charset="0"/>
              </a:rPr>
              <a:t>vector</a:t>
            </a:r>
            <a:r>
              <a:rPr lang="en-US" dirty="0">
                <a:solidFill>
                  <a:srgbClr val="33B38C"/>
                </a:solidFill>
                <a:latin typeface="Arial" panose="020B0604020202020204" pitchFamily="34" charset="0"/>
              </a:rPr>
              <a:t> Sequence Container</a:t>
            </a:r>
          </a:p>
        </p:txBody>
      </p:sp>
      <p:sp>
        <p:nvSpPr>
          <p:cNvPr id="120835" name="Text Placeholder 2"/>
          <p:cNvSpPr>
            <a:spLocks noGrp="1"/>
          </p:cNvSpPr>
          <p:nvPr>
            <p:ph type="body" idx="1"/>
          </p:nvPr>
        </p:nvSpPr>
        <p:spPr>
          <a:xfrm>
            <a:off x="609599" y="1219201"/>
            <a:ext cx="10919883" cy="4525963"/>
          </a:xfrm>
        </p:spPr>
        <p:txBody>
          <a:bodyPr/>
          <a:lstStyle/>
          <a:p>
            <a:pPr marL="109537" indent="0">
              <a:lnSpc>
                <a:spcPct val="80000"/>
              </a:lnSpc>
              <a:buNone/>
              <a:defRPr/>
            </a:pPr>
            <a:r>
              <a:rPr lang="en-US" sz="2800" b="1" i="1" dirty="0">
                <a:solidFill>
                  <a:srgbClr val="000000"/>
                </a:solidFill>
              </a:rPr>
              <a:t>Accessing </a:t>
            </a:r>
            <a:r>
              <a:rPr lang="en-US" sz="2800" b="1" i="1" dirty="0">
                <a:solidFill>
                  <a:srgbClr val="000000"/>
                </a:solidFill>
                <a:latin typeface="Consolas" panose="020B0609020204030204" pitchFamily="49" charset="0"/>
              </a:rPr>
              <a:t>vector</a:t>
            </a:r>
            <a:r>
              <a:rPr lang="en-US" sz="2800" b="1" i="1" dirty="0">
                <a:solidFill>
                  <a:srgbClr val="000000"/>
                </a:solidFill>
              </a:rPr>
              <a:t> Elements</a:t>
            </a:r>
          </a:p>
          <a:p>
            <a:pPr eaLnBrk="1" hangingPunct="1">
              <a:lnSpc>
                <a:spcPct val="80000"/>
              </a:lnSpc>
              <a:defRPr/>
            </a:pPr>
            <a:r>
              <a:rPr lang="en-US" sz="2800" dirty="0">
                <a:solidFill>
                  <a:srgbClr val="000000"/>
                </a:solidFill>
              </a:rPr>
              <a:t>Lines 23–24 illustrate two ways to access </a:t>
            </a:r>
            <a:r>
              <a:rPr lang="en-US" sz="2800" dirty="0">
                <a:solidFill>
                  <a:srgbClr val="000000"/>
                </a:solidFill>
                <a:latin typeface="Consolas" panose="020B0609020204030204" pitchFamily="49" charset="0"/>
              </a:rPr>
              <a:t>vector</a:t>
            </a:r>
            <a:r>
              <a:rPr lang="en-US" sz="2800" dirty="0">
                <a:solidFill>
                  <a:srgbClr val="000000"/>
                </a:solidFill>
              </a:rPr>
              <a:t> elements. These can also be used with </a:t>
            </a:r>
            <a:r>
              <a:rPr lang="en-US" sz="2800" dirty="0">
                <a:solidFill>
                  <a:srgbClr val="000000"/>
                </a:solidFill>
                <a:latin typeface="Consolas" panose="020B0609020204030204" pitchFamily="49" charset="0"/>
              </a:rPr>
              <a:t>deque</a:t>
            </a:r>
            <a:r>
              <a:rPr lang="en-US" sz="2800" dirty="0">
                <a:solidFill>
                  <a:srgbClr val="000000"/>
                </a:solidFill>
              </a:rPr>
              <a:t> containers.</a:t>
            </a:r>
          </a:p>
          <a:p>
            <a:pPr eaLnBrk="1" hangingPunct="1">
              <a:lnSpc>
                <a:spcPct val="80000"/>
              </a:lnSpc>
              <a:defRPr/>
            </a:pPr>
            <a:r>
              <a:rPr lang="en-US" sz="2800" dirty="0">
                <a:solidFill>
                  <a:srgbClr val="000000"/>
                </a:solidFill>
              </a:rPr>
              <a:t>Line 23 uses the subscript operator that is overloaded to return either a reference to the value at the specified location or a reference to that </a:t>
            </a:r>
            <a:r>
              <a:rPr lang="en-US" sz="2800" dirty="0">
                <a:solidFill>
                  <a:srgbClr val="000000"/>
                </a:solidFill>
                <a:latin typeface="Consolas" panose="020B0609020204030204" pitchFamily="49" charset="0"/>
              </a:rPr>
              <a:t>const</a:t>
            </a:r>
            <a:r>
              <a:rPr lang="en-US" sz="2800" dirty="0">
                <a:solidFill>
                  <a:srgbClr val="000000"/>
                </a:solidFill>
              </a:rPr>
              <a:t> value, depending on whether the container is </a:t>
            </a:r>
            <a:r>
              <a:rPr lang="en-US" sz="2800" dirty="0">
                <a:solidFill>
                  <a:srgbClr val="000000"/>
                </a:solidFill>
                <a:latin typeface="Consolas" panose="020B0609020204030204" pitchFamily="49" charset="0"/>
              </a:rPr>
              <a:t>const</a:t>
            </a:r>
            <a:r>
              <a:rPr lang="en-US" sz="2800" dirty="0">
                <a:solidFill>
                  <a:srgbClr val="000000"/>
                </a:solidFill>
              </a:rPr>
              <a:t>.</a:t>
            </a:r>
          </a:p>
          <a:p>
            <a:pPr eaLnBrk="1" hangingPunct="1">
              <a:lnSpc>
                <a:spcPct val="80000"/>
              </a:lnSpc>
              <a:defRPr/>
            </a:pPr>
            <a:r>
              <a:rPr lang="en-US" sz="2800" dirty="0">
                <a:solidFill>
                  <a:srgbClr val="000000"/>
                </a:solidFill>
              </a:rPr>
              <a:t>Function </a:t>
            </a:r>
            <a:r>
              <a:rPr lang="en-US" sz="2800" dirty="0">
                <a:solidFill>
                  <a:srgbClr val="000000"/>
                </a:solidFill>
                <a:latin typeface="Consolas" panose="020B0609020204030204" pitchFamily="49" charset="0"/>
              </a:rPr>
              <a:t>at</a:t>
            </a:r>
            <a:r>
              <a:rPr lang="en-US" sz="2800" dirty="0">
                <a:solidFill>
                  <a:srgbClr val="000000"/>
                </a:solidFill>
              </a:rPr>
              <a:t> (line 24) performs the same operation, but with bounds checking.</a:t>
            </a:r>
          </a:p>
          <a:p>
            <a:pPr eaLnBrk="1" hangingPunct="1">
              <a:lnSpc>
                <a:spcPct val="80000"/>
              </a:lnSpc>
              <a:defRPr/>
            </a:pPr>
            <a:r>
              <a:rPr lang="en-US" sz="2800" dirty="0">
                <a:solidFill>
                  <a:srgbClr val="000000"/>
                </a:solidFill>
              </a:rPr>
              <a:t>Function </a:t>
            </a:r>
            <a:r>
              <a:rPr lang="en-US" sz="2800" dirty="0">
                <a:solidFill>
                  <a:srgbClr val="000000"/>
                </a:solidFill>
                <a:latin typeface="Consolas" panose="020B0609020204030204" pitchFamily="49" charset="0"/>
              </a:rPr>
              <a:t>at</a:t>
            </a:r>
            <a:r>
              <a:rPr lang="en-US" sz="2800" dirty="0">
                <a:solidFill>
                  <a:srgbClr val="000000"/>
                </a:solidFill>
              </a:rPr>
              <a:t> first checks the value supplied as an argument and determines whether it’s in the </a:t>
            </a:r>
            <a:r>
              <a:rPr lang="en-US" sz="2800" dirty="0">
                <a:solidFill>
                  <a:srgbClr val="000000"/>
                </a:solidFill>
                <a:latin typeface="Consolas" panose="020B0609020204030204" pitchFamily="49" charset="0"/>
              </a:rPr>
              <a:t>vector</a:t>
            </a:r>
            <a:r>
              <a:rPr lang="en-US" sz="2800" dirty="0">
                <a:solidFill>
                  <a:srgbClr val="000000"/>
                </a:solidFill>
              </a:rPr>
              <a:t>’s bounds</a:t>
            </a:r>
          </a:p>
          <a:p>
            <a:pPr eaLnBrk="1" hangingPunct="1">
              <a:lnSpc>
                <a:spcPct val="80000"/>
              </a:lnSpc>
              <a:defRPr/>
            </a:pPr>
            <a:r>
              <a:rPr lang="en-US" sz="2800" dirty="0">
                <a:solidFill>
                  <a:srgbClr val="000000"/>
                </a:solidFill>
              </a:rPr>
              <a:t>If not, function </a:t>
            </a:r>
            <a:r>
              <a:rPr lang="en-US" sz="2800" dirty="0">
                <a:solidFill>
                  <a:srgbClr val="000000"/>
                </a:solidFill>
                <a:latin typeface="Consolas" panose="020B0609020204030204" pitchFamily="49" charset="0"/>
              </a:rPr>
              <a:t>at</a:t>
            </a:r>
            <a:r>
              <a:rPr lang="en-US" sz="2800" dirty="0">
                <a:solidFill>
                  <a:srgbClr val="000000"/>
                </a:solidFill>
              </a:rPr>
              <a:t> throws an </a:t>
            </a:r>
            <a:r>
              <a:rPr lang="en-US" sz="2800" dirty="0">
                <a:solidFill>
                  <a:srgbClr val="000000"/>
                </a:solidFill>
                <a:latin typeface="Consolas" panose="020B0609020204030204" pitchFamily="49" charset="0"/>
              </a:rPr>
              <a:t>out_of_range</a:t>
            </a:r>
            <a:r>
              <a:rPr lang="en-US" sz="2800" dirty="0">
                <a:solidFill>
                  <a:srgbClr val="000000"/>
                </a:solidFill>
              </a:rPr>
              <a:t> exception (as demonstrated in lines 33–38).</a:t>
            </a:r>
          </a:p>
          <a:p>
            <a:pPr eaLnBrk="1" hangingPunct="1">
              <a:lnSpc>
                <a:spcPct val="80000"/>
              </a:lnSpc>
              <a:defRPr/>
            </a:pPr>
            <a:r>
              <a:rPr lang="en-US" sz="2800" dirty="0">
                <a:solidFill>
                  <a:srgbClr val="000000"/>
                </a:solidFill>
              </a:rPr>
              <a:t>Figure 15.12 shows some of the Standard Library exception types.</a:t>
            </a:r>
          </a:p>
        </p:txBody>
      </p:sp>
      <p:sp>
        <p:nvSpPr>
          <p:cNvPr id="12595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96574347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4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03288"/>
            <a:ext cx="12192000" cy="5049837"/>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25411273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275" y="228600"/>
            <a:ext cx="10741207" cy="1143000"/>
          </a:xfrm>
        </p:spPr>
        <p:txBody>
          <a:bodyPr/>
          <a:lstStyle/>
          <a:p>
            <a:pPr fontAlgn="auto">
              <a:spcAft>
                <a:spcPts val="0"/>
              </a:spcAft>
              <a:defRPr/>
            </a:pPr>
            <a:r>
              <a:rPr lang="en-US" dirty="0">
                <a:solidFill>
                  <a:srgbClr val="59D9B3"/>
                </a:solidFill>
                <a:latin typeface="Arial"/>
              </a:rPr>
              <a:t>15.5.1 </a:t>
            </a:r>
            <a:r>
              <a:rPr lang="en-US" dirty="0">
                <a:solidFill>
                  <a:srgbClr val="33B38C"/>
                </a:solidFill>
                <a:latin typeface="Consolas" panose="020B0609020204030204" pitchFamily="49" charset="0"/>
              </a:rPr>
              <a:t>vector</a:t>
            </a:r>
            <a:r>
              <a:rPr lang="en-US" dirty="0">
                <a:solidFill>
                  <a:srgbClr val="33B38C"/>
                </a:solidFill>
                <a:latin typeface="Arial" panose="020B0604020202020204" pitchFamily="34" charset="0"/>
              </a:rPr>
              <a:t> Sequence Container</a:t>
            </a:r>
          </a:p>
        </p:txBody>
      </p:sp>
      <p:sp>
        <p:nvSpPr>
          <p:cNvPr id="122883" name="Text Placeholder 2"/>
          <p:cNvSpPr>
            <a:spLocks noGrp="1"/>
          </p:cNvSpPr>
          <p:nvPr>
            <p:ph type="body" idx="1"/>
          </p:nvPr>
        </p:nvSpPr>
        <p:spPr>
          <a:xfrm>
            <a:off x="788275" y="1189038"/>
            <a:ext cx="10741207" cy="4525962"/>
          </a:xfrm>
        </p:spPr>
        <p:txBody>
          <a:bodyPr/>
          <a:lstStyle/>
          <a:p>
            <a:pPr marL="109537" indent="0">
              <a:lnSpc>
                <a:spcPct val="80000"/>
              </a:lnSpc>
              <a:buNone/>
              <a:defRPr/>
            </a:pPr>
            <a:r>
              <a:rPr lang="en-US" sz="3200" b="1" i="1" dirty="0">
                <a:solidFill>
                  <a:srgbClr val="000000"/>
                </a:solidFill>
                <a:latin typeface="Consolas" panose="020B0609020204030204" pitchFamily="49" charset="0"/>
              </a:rPr>
              <a:t>vector</a:t>
            </a:r>
            <a:r>
              <a:rPr lang="en-US" sz="3200" b="1" i="1" dirty="0">
                <a:solidFill>
                  <a:srgbClr val="000000"/>
                </a:solidFill>
              </a:rPr>
              <a:t> Member Function </a:t>
            </a:r>
            <a:r>
              <a:rPr lang="en-US" sz="3200" b="1" i="1" dirty="0">
                <a:solidFill>
                  <a:srgbClr val="000000"/>
                </a:solidFill>
                <a:latin typeface="Consolas" panose="020B0609020204030204" pitchFamily="49" charset="0"/>
              </a:rPr>
              <a:t>insert</a:t>
            </a:r>
          </a:p>
          <a:p>
            <a:pPr eaLnBrk="1" hangingPunct="1">
              <a:lnSpc>
                <a:spcPct val="80000"/>
              </a:lnSpc>
              <a:defRPr/>
            </a:pPr>
            <a:r>
              <a:rPr lang="en-US" sz="3200" dirty="0">
                <a:solidFill>
                  <a:srgbClr val="000000"/>
                </a:solidFill>
              </a:rPr>
              <a:t>Line 27uses one of the several overloaded </a:t>
            </a:r>
            <a:r>
              <a:rPr lang="en-US" sz="3200" dirty="0">
                <a:solidFill>
                  <a:srgbClr val="0000FF"/>
                </a:solidFill>
              </a:rPr>
              <a:t>insert</a:t>
            </a:r>
            <a:r>
              <a:rPr lang="en-US" sz="3200" dirty="0">
                <a:solidFill>
                  <a:srgbClr val="000000"/>
                </a:solidFill>
              </a:rPr>
              <a:t> functions provided by each </a:t>
            </a:r>
            <a:r>
              <a:rPr lang="en-US" sz="3200" i="1" dirty="0">
                <a:solidFill>
                  <a:srgbClr val="000000"/>
                </a:solidFill>
              </a:rPr>
              <a:t>sequence container </a:t>
            </a:r>
            <a:r>
              <a:rPr lang="en-US" sz="3200" dirty="0">
                <a:solidFill>
                  <a:srgbClr val="000000"/>
                </a:solidFill>
              </a:rPr>
              <a:t>(except </a:t>
            </a:r>
            <a:r>
              <a:rPr lang="en-US" sz="3200" dirty="0">
                <a:solidFill>
                  <a:srgbClr val="000000"/>
                </a:solidFill>
                <a:latin typeface="Consolas" panose="020B0609020204030204" pitchFamily="49" charset="0"/>
              </a:rPr>
              <a:t>array</a:t>
            </a:r>
            <a:r>
              <a:rPr lang="en-US" sz="3200" dirty="0">
                <a:solidFill>
                  <a:srgbClr val="000000"/>
                </a:solidFill>
              </a:rPr>
              <a:t>, which has a fixed size, and </a:t>
            </a:r>
            <a:r>
              <a:rPr lang="en-US" sz="3200" dirty="0">
                <a:solidFill>
                  <a:srgbClr val="000000"/>
                </a:solidFill>
                <a:latin typeface="Consolas" panose="020B0609020204030204" pitchFamily="49" charset="0"/>
              </a:rPr>
              <a:t>forward_list</a:t>
            </a:r>
            <a:r>
              <a:rPr lang="en-US" sz="3200" dirty="0">
                <a:solidFill>
                  <a:srgbClr val="000000"/>
                </a:solidFill>
              </a:rPr>
              <a:t>, which has the function </a:t>
            </a:r>
            <a:r>
              <a:rPr lang="en-US" sz="3200" dirty="0">
                <a:solidFill>
                  <a:srgbClr val="000000"/>
                </a:solidFill>
                <a:latin typeface="Consolas" panose="020B0609020204030204" pitchFamily="49" charset="0"/>
              </a:rPr>
              <a:t>insert_after</a:t>
            </a:r>
            <a:r>
              <a:rPr lang="en-US" sz="3200" dirty="0">
                <a:solidFill>
                  <a:srgbClr val="000000"/>
                </a:solidFill>
              </a:rPr>
              <a:t> instead).</a:t>
            </a:r>
          </a:p>
          <a:p>
            <a:pPr eaLnBrk="1" hangingPunct="1">
              <a:lnSpc>
                <a:spcPct val="80000"/>
              </a:lnSpc>
              <a:defRPr/>
            </a:pPr>
            <a:r>
              <a:rPr lang="en-US" sz="3200" dirty="0">
                <a:solidFill>
                  <a:srgbClr val="000000"/>
                </a:solidFill>
              </a:rPr>
              <a:t>Line 27inserts the value 22 before the element at the location specified by the iterator in the first argument.</a:t>
            </a:r>
          </a:p>
          <a:p>
            <a:pPr eaLnBrk="1" hangingPunct="1">
              <a:lnSpc>
                <a:spcPct val="80000"/>
              </a:lnSpc>
              <a:defRPr/>
            </a:pPr>
            <a:r>
              <a:rPr lang="en-US" sz="3200" dirty="0">
                <a:solidFill>
                  <a:srgbClr val="000000"/>
                </a:solidFill>
              </a:rPr>
              <a:t>In this example, the iterator is pointing to the </a:t>
            </a:r>
            <a:r>
              <a:rPr lang="en-US" sz="3200" dirty="0">
                <a:solidFill>
                  <a:srgbClr val="000000"/>
                </a:solidFill>
                <a:latin typeface="Consolas" panose="020B0609020204030204" pitchFamily="49" charset="0"/>
              </a:rPr>
              <a:t>vector</a:t>
            </a:r>
            <a:r>
              <a:rPr lang="en-US" sz="3200" dirty="0">
                <a:solidFill>
                  <a:srgbClr val="000000"/>
                </a:solidFill>
              </a:rPr>
              <a:t>’s second element, so 22 is inserted as the second element and the original second element becomes the third element.</a:t>
            </a:r>
          </a:p>
        </p:txBody>
      </p:sp>
      <p:sp>
        <p:nvSpPr>
          <p:cNvPr id="12698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2267854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165" y="228600"/>
            <a:ext cx="10599317" cy="1143000"/>
          </a:xfrm>
        </p:spPr>
        <p:txBody>
          <a:bodyPr/>
          <a:lstStyle/>
          <a:p>
            <a:pPr fontAlgn="auto">
              <a:spcAft>
                <a:spcPts val="0"/>
              </a:spcAft>
              <a:defRPr/>
            </a:pPr>
            <a:r>
              <a:rPr lang="en-US" dirty="0">
                <a:solidFill>
                  <a:srgbClr val="59D9B3"/>
                </a:solidFill>
                <a:latin typeface="Arial"/>
              </a:rPr>
              <a:t>15.5.1 </a:t>
            </a:r>
            <a:r>
              <a:rPr lang="en-US" dirty="0">
                <a:solidFill>
                  <a:srgbClr val="33B38C"/>
                </a:solidFill>
                <a:latin typeface="Consolas" panose="020B0609020204030204" pitchFamily="49" charset="0"/>
              </a:rPr>
              <a:t>vector</a:t>
            </a:r>
            <a:r>
              <a:rPr lang="en-US" dirty="0">
                <a:solidFill>
                  <a:srgbClr val="33B38C"/>
                </a:solidFill>
                <a:latin typeface="Arial" panose="020B0604020202020204" pitchFamily="34" charset="0"/>
              </a:rPr>
              <a:t> Sequence Container</a:t>
            </a:r>
          </a:p>
        </p:txBody>
      </p:sp>
      <p:sp>
        <p:nvSpPr>
          <p:cNvPr id="108547" name="Text Placeholder 2"/>
          <p:cNvSpPr>
            <a:spLocks noGrp="1"/>
          </p:cNvSpPr>
          <p:nvPr>
            <p:ph type="body" idx="1"/>
          </p:nvPr>
        </p:nvSpPr>
        <p:spPr>
          <a:xfrm>
            <a:off x="930165" y="1341438"/>
            <a:ext cx="10599317" cy="4525962"/>
          </a:xfrm>
        </p:spPr>
        <p:txBody>
          <a:bodyPr/>
          <a:lstStyle/>
          <a:p>
            <a:pPr eaLnBrk="1" hangingPunct="1">
              <a:lnSpc>
                <a:spcPct val="80000"/>
              </a:lnSpc>
            </a:pPr>
            <a:r>
              <a:rPr lang="en-US" altLang="en-US" sz="3200" dirty="0">
                <a:solidFill>
                  <a:srgbClr val="000000"/>
                </a:solidFill>
              </a:rPr>
              <a:t>Other versions of </a:t>
            </a:r>
            <a:r>
              <a:rPr lang="en-US" altLang="en-US" sz="3200" dirty="0">
                <a:solidFill>
                  <a:srgbClr val="000000"/>
                </a:solidFill>
                <a:latin typeface="Consolas" panose="020B0609020204030204" pitchFamily="49" charset="0"/>
              </a:rPr>
              <a:t>insert</a:t>
            </a:r>
            <a:r>
              <a:rPr lang="en-US" altLang="en-US" sz="3200" dirty="0">
                <a:solidFill>
                  <a:srgbClr val="000000"/>
                </a:solidFill>
              </a:rPr>
              <a:t> allow inserting multiple copies of the same value starting at a particular position, or inserting a range of values from another container, starting at a particular position.</a:t>
            </a:r>
          </a:p>
          <a:p>
            <a:pPr eaLnBrk="1" hangingPunct="1">
              <a:lnSpc>
                <a:spcPct val="80000"/>
              </a:lnSpc>
            </a:pPr>
            <a:r>
              <a:rPr lang="en-US" altLang="en-US" sz="3200" dirty="0">
                <a:solidFill>
                  <a:srgbClr val="000000"/>
                </a:solidFill>
              </a:rPr>
              <a:t>As of C++11, this version of member function insert returns an iterator pointing to the item that was inserted.</a:t>
            </a:r>
          </a:p>
        </p:txBody>
      </p:sp>
      <p:sp>
        <p:nvSpPr>
          <p:cNvPr id="12698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100223761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59D9B3"/>
                </a:solidFill>
                <a:latin typeface="Arial"/>
              </a:rPr>
              <a:t>15.5.1 </a:t>
            </a:r>
            <a:r>
              <a:rPr lang="en-US" dirty="0">
                <a:solidFill>
                  <a:srgbClr val="33B38C"/>
                </a:solidFill>
                <a:latin typeface="Consolas" panose="020B0609020204030204" pitchFamily="49" charset="0"/>
              </a:rPr>
              <a:t>vector</a:t>
            </a:r>
            <a:r>
              <a:rPr lang="en-US" dirty="0">
                <a:solidFill>
                  <a:srgbClr val="33B38C"/>
                </a:solidFill>
                <a:latin typeface="Arial" panose="020B0604020202020204" pitchFamily="34" charset="0"/>
              </a:rPr>
              <a:t> Sequence Container</a:t>
            </a:r>
          </a:p>
        </p:txBody>
      </p:sp>
      <p:sp>
        <p:nvSpPr>
          <p:cNvPr id="123907" name="Text Placeholder 2"/>
          <p:cNvSpPr>
            <a:spLocks noGrp="1"/>
          </p:cNvSpPr>
          <p:nvPr>
            <p:ph type="body" idx="1"/>
          </p:nvPr>
        </p:nvSpPr>
        <p:spPr>
          <a:xfrm>
            <a:off x="609599" y="1417638"/>
            <a:ext cx="10919883" cy="4525962"/>
          </a:xfrm>
        </p:spPr>
        <p:txBody>
          <a:bodyPr/>
          <a:lstStyle/>
          <a:p>
            <a:pPr marL="109537" indent="0">
              <a:lnSpc>
                <a:spcPct val="90000"/>
              </a:lnSpc>
              <a:buNone/>
              <a:defRPr/>
            </a:pPr>
            <a:r>
              <a:rPr lang="en-US" sz="2800" b="1" i="1" dirty="0">
                <a:solidFill>
                  <a:srgbClr val="000000"/>
                </a:solidFill>
                <a:latin typeface="Consolas" panose="020B0609020204030204" pitchFamily="49" charset="0"/>
              </a:rPr>
              <a:t>vector</a:t>
            </a:r>
            <a:r>
              <a:rPr lang="en-US" sz="2800" b="1" i="1" dirty="0">
                <a:solidFill>
                  <a:srgbClr val="000000"/>
                </a:solidFill>
              </a:rPr>
              <a:t> Member Function </a:t>
            </a:r>
            <a:r>
              <a:rPr lang="en-US" sz="2800" b="1" i="1" dirty="0">
                <a:solidFill>
                  <a:srgbClr val="000000"/>
                </a:solidFill>
                <a:latin typeface="Consolas" panose="020B0609020204030204" pitchFamily="49" charset="0"/>
              </a:rPr>
              <a:t>erase</a:t>
            </a:r>
          </a:p>
          <a:p>
            <a:pPr eaLnBrk="1" hangingPunct="1">
              <a:lnSpc>
                <a:spcPct val="90000"/>
              </a:lnSpc>
              <a:defRPr/>
            </a:pPr>
            <a:r>
              <a:rPr lang="en-US" sz="2800" dirty="0">
                <a:solidFill>
                  <a:srgbClr val="000000"/>
                </a:solidFill>
              </a:rPr>
              <a:t>Lines 45 and 45 use the two </a:t>
            </a:r>
            <a:r>
              <a:rPr lang="en-US" sz="2800" dirty="0">
                <a:solidFill>
                  <a:srgbClr val="0000FF"/>
                </a:solidFill>
              </a:rPr>
              <a:t>erase</a:t>
            </a:r>
            <a:r>
              <a:rPr lang="en-US" sz="2800" dirty="0">
                <a:solidFill>
                  <a:srgbClr val="000000"/>
                </a:solidFill>
              </a:rPr>
              <a:t> functions that are available in all </a:t>
            </a:r>
            <a:r>
              <a:rPr lang="en-US" sz="2800" i="1" dirty="0">
                <a:solidFill>
                  <a:srgbClr val="000000"/>
                </a:solidFill>
              </a:rPr>
              <a:t>first-class containers </a:t>
            </a:r>
            <a:r>
              <a:rPr lang="en-US" sz="2800" dirty="0">
                <a:solidFill>
                  <a:srgbClr val="000000"/>
                </a:solidFill>
              </a:rPr>
              <a:t>(except </a:t>
            </a:r>
            <a:r>
              <a:rPr lang="en-US" sz="2800" dirty="0">
                <a:solidFill>
                  <a:srgbClr val="000000"/>
                </a:solidFill>
                <a:latin typeface="Consolas" panose="020B0609020204030204" pitchFamily="49" charset="0"/>
              </a:rPr>
              <a:t>array</a:t>
            </a:r>
            <a:r>
              <a:rPr lang="en-US" sz="2800" dirty="0">
                <a:solidFill>
                  <a:srgbClr val="000000"/>
                </a:solidFill>
              </a:rPr>
              <a:t>, which has a fixed size, and </a:t>
            </a:r>
            <a:r>
              <a:rPr lang="en-US" sz="2800" dirty="0">
                <a:solidFill>
                  <a:srgbClr val="000000"/>
                </a:solidFill>
                <a:latin typeface="Consolas" panose="020B0609020204030204" pitchFamily="49" charset="0"/>
              </a:rPr>
              <a:t>forward_list</a:t>
            </a:r>
            <a:r>
              <a:rPr lang="en-US" sz="2800" dirty="0">
                <a:solidFill>
                  <a:srgbClr val="000000"/>
                </a:solidFill>
              </a:rPr>
              <a:t>, which has the function </a:t>
            </a:r>
            <a:r>
              <a:rPr lang="en-US" sz="2800" dirty="0">
                <a:solidFill>
                  <a:srgbClr val="000000"/>
                </a:solidFill>
                <a:latin typeface="Consolas" panose="020B0609020204030204" pitchFamily="49" charset="0"/>
              </a:rPr>
              <a:t>erase_after</a:t>
            </a:r>
            <a:r>
              <a:rPr lang="en-US" sz="2800" dirty="0">
                <a:solidFill>
                  <a:srgbClr val="000000"/>
                </a:solidFill>
              </a:rPr>
              <a:t> instead).</a:t>
            </a:r>
          </a:p>
          <a:p>
            <a:pPr eaLnBrk="1" hangingPunct="1">
              <a:lnSpc>
                <a:spcPct val="90000"/>
              </a:lnSpc>
              <a:defRPr/>
            </a:pPr>
            <a:r>
              <a:rPr lang="en-US" sz="2800" dirty="0">
                <a:solidFill>
                  <a:srgbClr val="000000"/>
                </a:solidFill>
              </a:rPr>
              <a:t>Line 40 erases the element at the location specified by the iterator argument (in this example, the first element).</a:t>
            </a:r>
          </a:p>
          <a:p>
            <a:pPr eaLnBrk="1" hangingPunct="1">
              <a:lnSpc>
                <a:spcPct val="90000"/>
              </a:lnSpc>
              <a:defRPr/>
            </a:pPr>
            <a:r>
              <a:rPr lang="en-US" sz="2800" dirty="0">
                <a:solidFill>
                  <a:srgbClr val="000000"/>
                </a:solidFill>
              </a:rPr>
              <a:t>Line 45 specifies that all elements in the range specified by two iterator arguments should be erased.</a:t>
            </a:r>
          </a:p>
          <a:p>
            <a:pPr eaLnBrk="1" hangingPunct="1">
              <a:lnSpc>
                <a:spcPct val="90000"/>
              </a:lnSpc>
              <a:defRPr/>
            </a:pPr>
            <a:r>
              <a:rPr lang="en-US" sz="2800" dirty="0">
                <a:solidFill>
                  <a:srgbClr val="000000"/>
                </a:solidFill>
              </a:rPr>
              <a:t>In this example, all the elements are erased.</a:t>
            </a:r>
          </a:p>
          <a:p>
            <a:pPr eaLnBrk="1" hangingPunct="1">
              <a:lnSpc>
                <a:spcPct val="90000"/>
              </a:lnSpc>
              <a:defRPr/>
            </a:pPr>
            <a:r>
              <a:rPr lang="en-US" sz="2800" dirty="0">
                <a:solidFill>
                  <a:srgbClr val="000000"/>
                </a:solidFill>
              </a:rPr>
              <a:t>Line 47 uses function </a:t>
            </a:r>
            <a:r>
              <a:rPr lang="en-US" sz="2800" dirty="0">
                <a:solidFill>
                  <a:srgbClr val="0000FF"/>
                </a:solidFill>
              </a:rPr>
              <a:t>empty</a:t>
            </a:r>
            <a:r>
              <a:rPr lang="en-US" sz="2800" dirty="0">
                <a:solidFill>
                  <a:srgbClr val="000000"/>
                </a:solidFill>
              </a:rPr>
              <a:t> (available for all containers and adapters) to confirm that the </a:t>
            </a:r>
            <a:r>
              <a:rPr lang="en-US" sz="2800" dirty="0">
                <a:solidFill>
                  <a:srgbClr val="000000"/>
                </a:solidFill>
                <a:latin typeface="Consolas" panose="020B0609020204030204" pitchFamily="49" charset="0"/>
              </a:rPr>
              <a:t>vector</a:t>
            </a:r>
            <a:r>
              <a:rPr lang="en-US" sz="2800" dirty="0">
                <a:solidFill>
                  <a:srgbClr val="000000"/>
                </a:solidFill>
              </a:rPr>
              <a:t> is empty.</a:t>
            </a:r>
          </a:p>
        </p:txBody>
      </p:sp>
      <p:sp>
        <p:nvSpPr>
          <p:cNvPr id="12902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52406131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5_Page_4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82613" y="0"/>
            <a:ext cx="11025187" cy="6858000"/>
          </a:xfrm>
          <a:prstGeom prst="rect">
            <a:avLst/>
          </a:prstGeom>
          <a:noFill/>
          <a:ln>
            <a:noFill/>
          </a:ln>
        </p:spPr>
      </p:pic>
      <p:sp>
        <p:nvSpPr>
          <p:cNvPr id="3" name="Footer Placeholder 2"/>
          <p:cNvSpPr>
            <a:spLocks noGrp="1"/>
          </p:cNvSpPr>
          <p:nvPr>
            <p:ph type="ftr" sz="quarter" idx="11"/>
          </p:nvPr>
        </p:nvSpPr>
        <p:spPr/>
        <p:txBody>
          <a:bodyPr/>
          <a:lstStyle/>
          <a:p>
            <a:r>
              <a:rPr lang="en-US"/>
              <a:t>©1992-2017 by Pearson Education, Inc. All Rights Reserved.</a:t>
            </a:r>
          </a:p>
        </p:txBody>
      </p:sp>
    </p:spTree>
    <p:extLst>
      <p:ext uri="{BB962C8B-B14F-4D97-AF65-F5344CB8AC3E}">
        <p14:creationId xmlns:p14="http://schemas.microsoft.com/office/powerpoint/2010/main" val="178970684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041" y="76200"/>
            <a:ext cx="10725442" cy="1143000"/>
          </a:xfrm>
        </p:spPr>
        <p:txBody>
          <a:bodyPr/>
          <a:lstStyle/>
          <a:p>
            <a:pPr fontAlgn="auto">
              <a:spcAft>
                <a:spcPts val="0"/>
              </a:spcAft>
              <a:defRPr/>
            </a:pPr>
            <a:r>
              <a:rPr lang="en-US" dirty="0">
                <a:solidFill>
                  <a:srgbClr val="59D9B3"/>
                </a:solidFill>
                <a:latin typeface="Arial"/>
              </a:rPr>
              <a:t>15.5.1 </a:t>
            </a:r>
            <a:r>
              <a:rPr lang="en-US" dirty="0">
                <a:solidFill>
                  <a:srgbClr val="33B38C"/>
                </a:solidFill>
                <a:latin typeface="Consolas" panose="020B0609020204030204" pitchFamily="49" charset="0"/>
              </a:rPr>
              <a:t>vector</a:t>
            </a:r>
            <a:r>
              <a:rPr lang="en-US" dirty="0">
                <a:solidFill>
                  <a:srgbClr val="33B38C"/>
                </a:solidFill>
                <a:latin typeface="Arial" panose="020B0604020202020204" pitchFamily="34" charset="0"/>
              </a:rPr>
              <a:t> Sequence Container</a:t>
            </a:r>
          </a:p>
        </p:txBody>
      </p:sp>
      <p:sp>
        <p:nvSpPr>
          <p:cNvPr id="108547" name="Text Placeholder 2"/>
          <p:cNvSpPr>
            <a:spLocks noGrp="1"/>
          </p:cNvSpPr>
          <p:nvPr>
            <p:ph type="body" idx="1"/>
          </p:nvPr>
        </p:nvSpPr>
        <p:spPr>
          <a:xfrm>
            <a:off x="804041" y="1036638"/>
            <a:ext cx="10725442" cy="4525962"/>
          </a:xfrm>
        </p:spPr>
        <p:txBody>
          <a:bodyPr/>
          <a:lstStyle/>
          <a:p>
            <a:pPr marL="109537" indent="0">
              <a:lnSpc>
                <a:spcPct val="90000"/>
              </a:lnSpc>
              <a:buNone/>
              <a:defRPr/>
            </a:pPr>
            <a:r>
              <a:rPr lang="en-US" sz="2800" b="1" i="1" dirty="0">
                <a:solidFill>
                  <a:srgbClr val="000000"/>
                </a:solidFill>
                <a:latin typeface="Consolas" panose="020B0609020204030204" pitchFamily="49" charset="0"/>
              </a:rPr>
              <a:t>vector</a:t>
            </a:r>
            <a:r>
              <a:rPr lang="en-US" sz="2800" b="1" i="1" dirty="0">
                <a:solidFill>
                  <a:srgbClr val="000000"/>
                </a:solidFill>
              </a:rPr>
              <a:t> Member Function </a:t>
            </a:r>
            <a:r>
              <a:rPr lang="en-US" sz="2800" b="1" i="1" dirty="0">
                <a:solidFill>
                  <a:srgbClr val="000000"/>
                </a:solidFill>
                <a:latin typeface="Consolas" panose="020B0609020204030204" pitchFamily="49" charset="0"/>
              </a:rPr>
              <a:t>insert</a:t>
            </a:r>
            <a:r>
              <a:rPr lang="en-US" sz="2800" b="1" i="1" dirty="0">
                <a:solidFill>
                  <a:srgbClr val="000000"/>
                </a:solidFill>
              </a:rPr>
              <a:t> with Three Arguments (Range insert)</a:t>
            </a:r>
          </a:p>
          <a:p>
            <a:pPr eaLnBrk="1" hangingPunct="1">
              <a:lnSpc>
                <a:spcPct val="90000"/>
              </a:lnSpc>
              <a:defRPr/>
            </a:pPr>
            <a:r>
              <a:rPr lang="en-US" sz="2800" dirty="0">
                <a:solidFill>
                  <a:srgbClr val="000000"/>
                </a:solidFill>
              </a:rPr>
              <a:t>Line 50 demonstrates the version of function </a:t>
            </a:r>
            <a:r>
              <a:rPr lang="en-US" sz="2800" dirty="0">
                <a:solidFill>
                  <a:srgbClr val="000000"/>
                </a:solidFill>
                <a:latin typeface="Consolas" panose="020B0609020204030204" pitchFamily="49" charset="0"/>
              </a:rPr>
              <a:t>insert</a:t>
            </a:r>
            <a:r>
              <a:rPr lang="en-US" sz="2800" dirty="0">
                <a:solidFill>
                  <a:srgbClr val="000000"/>
                </a:solidFill>
              </a:rPr>
              <a:t> that uses the second and third arguments to specify the starting location and ending location in a sequence of values (in this case, </a:t>
            </a:r>
            <a:r>
              <a:rPr lang="en-US" sz="2800" dirty="0">
                <a:solidFill>
                  <a:srgbClr val="000000"/>
                </a:solidFill>
                <a:latin typeface="Consolas" panose="020B0609020204030204" pitchFamily="49" charset="0"/>
              </a:rPr>
              <a:t>values</a:t>
            </a:r>
            <a:r>
              <a:rPr lang="en-US" sz="2800" dirty="0">
                <a:solidFill>
                  <a:srgbClr val="000000"/>
                </a:solidFill>
              </a:rPr>
              <a:t>) that should be inserted into the </a:t>
            </a:r>
            <a:r>
              <a:rPr lang="en-US" sz="2800" dirty="0">
                <a:solidFill>
                  <a:srgbClr val="000000"/>
                </a:solidFill>
                <a:latin typeface="Consolas" panose="020B0609020204030204" pitchFamily="49" charset="0"/>
              </a:rPr>
              <a:t>vector</a:t>
            </a:r>
            <a:r>
              <a:rPr lang="en-US" sz="2800" dirty="0">
                <a:solidFill>
                  <a:srgbClr val="000000"/>
                </a:solidFill>
              </a:rPr>
              <a:t>.</a:t>
            </a:r>
          </a:p>
          <a:p>
            <a:pPr eaLnBrk="1" hangingPunct="1">
              <a:lnSpc>
                <a:spcPct val="90000"/>
              </a:lnSpc>
              <a:defRPr/>
            </a:pPr>
            <a:r>
              <a:rPr lang="en-US" sz="2800" dirty="0">
                <a:solidFill>
                  <a:srgbClr val="000000"/>
                </a:solidFill>
              </a:rPr>
              <a:t>Remember that the ending location specifies the position in the sequence </a:t>
            </a:r>
            <a:r>
              <a:rPr lang="en-US" sz="2800" i="1" dirty="0">
                <a:solidFill>
                  <a:srgbClr val="000000"/>
                </a:solidFill>
              </a:rPr>
              <a:t>after</a:t>
            </a:r>
            <a:r>
              <a:rPr lang="en-US" sz="2800" dirty="0">
                <a:solidFill>
                  <a:srgbClr val="000000"/>
                </a:solidFill>
              </a:rPr>
              <a:t> the last element to be inserted; copying occurs up to, but </a:t>
            </a:r>
            <a:r>
              <a:rPr lang="en-US" sz="2800" i="1" dirty="0">
                <a:solidFill>
                  <a:srgbClr val="000000"/>
                </a:solidFill>
              </a:rPr>
              <a:t>not</a:t>
            </a:r>
            <a:r>
              <a:rPr lang="en-US" sz="2800" dirty="0">
                <a:solidFill>
                  <a:srgbClr val="000000"/>
                </a:solidFill>
              </a:rPr>
              <a:t> including, this location.</a:t>
            </a:r>
          </a:p>
          <a:p>
            <a:pPr eaLnBrk="1" hangingPunct="1">
              <a:lnSpc>
                <a:spcPct val="90000"/>
              </a:lnSpc>
              <a:defRPr/>
            </a:pPr>
            <a:r>
              <a:rPr lang="en-US" sz="2800" dirty="0">
                <a:solidFill>
                  <a:srgbClr val="000000"/>
                </a:solidFill>
              </a:rPr>
              <a:t>As of C++11, this version of member function </a:t>
            </a:r>
            <a:r>
              <a:rPr lang="en-US" sz="2800" dirty="0">
                <a:solidFill>
                  <a:srgbClr val="000000"/>
                </a:solidFill>
                <a:latin typeface="Consolas" panose="020B0609020204030204" pitchFamily="49" charset="0"/>
              </a:rPr>
              <a:t>insert</a:t>
            </a:r>
            <a:r>
              <a:rPr lang="en-US" sz="2800" dirty="0">
                <a:solidFill>
                  <a:srgbClr val="000000"/>
                </a:solidFill>
              </a:rPr>
              <a:t> returns an iterator pointing to the first item that was inserted—if nothing was inserted, the function returns its first argument.</a:t>
            </a:r>
          </a:p>
        </p:txBody>
      </p:sp>
      <p:sp>
        <p:nvSpPr>
          <p:cNvPr id="13005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35793465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solidFill>
                  <a:srgbClr val="59D9B3"/>
                </a:solidFill>
                <a:latin typeface="Arial"/>
              </a:rPr>
              <a:t>15.5.1 </a:t>
            </a:r>
            <a:r>
              <a:rPr lang="en-US" dirty="0">
                <a:solidFill>
                  <a:srgbClr val="33B38C"/>
                </a:solidFill>
                <a:latin typeface="Consolas" panose="020B0609020204030204" pitchFamily="49" charset="0"/>
              </a:rPr>
              <a:t>vector</a:t>
            </a:r>
            <a:r>
              <a:rPr lang="en-US" dirty="0">
                <a:solidFill>
                  <a:srgbClr val="33B38C"/>
                </a:solidFill>
                <a:latin typeface="Arial" panose="020B0604020202020204" pitchFamily="34" charset="0"/>
              </a:rPr>
              <a:t> Sequence Container</a:t>
            </a:r>
          </a:p>
        </p:txBody>
      </p:sp>
      <p:sp>
        <p:nvSpPr>
          <p:cNvPr id="108547" name="Text Placeholder 2"/>
          <p:cNvSpPr>
            <a:spLocks noGrp="1"/>
          </p:cNvSpPr>
          <p:nvPr>
            <p:ph type="body" idx="1"/>
          </p:nvPr>
        </p:nvSpPr>
        <p:spPr>
          <a:xfrm>
            <a:off x="609599" y="1341438"/>
            <a:ext cx="10919883" cy="4525962"/>
          </a:xfrm>
        </p:spPr>
        <p:txBody>
          <a:bodyPr/>
          <a:lstStyle/>
          <a:p>
            <a:pPr marL="109537" indent="0">
              <a:lnSpc>
                <a:spcPct val="90000"/>
              </a:lnSpc>
              <a:buNone/>
              <a:defRPr/>
            </a:pPr>
            <a:r>
              <a:rPr lang="en-US" sz="3200" b="1" i="1" dirty="0">
                <a:solidFill>
                  <a:srgbClr val="000000"/>
                </a:solidFill>
                <a:latin typeface="Consolas" panose="020B0609020204030204" pitchFamily="49" charset="0"/>
              </a:rPr>
              <a:t>vector</a:t>
            </a:r>
            <a:r>
              <a:rPr lang="en-US" sz="3200" b="1" i="1" dirty="0">
                <a:solidFill>
                  <a:srgbClr val="000000"/>
                </a:solidFill>
              </a:rPr>
              <a:t> Member Function </a:t>
            </a:r>
            <a:r>
              <a:rPr lang="en-US" sz="3200" b="1" i="1" dirty="0">
                <a:solidFill>
                  <a:srgbClr val="000000"/>
                </a:solidFill>
                <a:latin typeface="Consolas" panose="020B0609020204030204" pitchFamily="49" charset="0"/>
              </a:rPr>
              <a:t>clear</a:t>
            </a:r>
          </a:p>
          <a:p>
            <a:pPr eaLnBrk="1" hangingPunct="1">
              <a:lnSpc>
                <a:spcPct val="90000"/>
              </a:lnSpc>
              <a:defRPr/>
            </a:pPr>
            <a:r>
              <a:rPr lang="en-US" sz="3200" dirty="0">
                <a:solidFill>
                  <a:srgbClr val="000000"/>
                </a:solidFill>
              </a:rPr>
              <a:t>Finally, line 55 uses function </a:t>
            </a:r>
            <a:r>
              <a:rPr lang="en-US" sz="3200" dirty="0">
                <a:solidFill>
                  <a:srgbClr val="0000FF"/>
                </a:solidFill>
              </a:rPr>
              <a:t>clear</a:t>
            </a:r>
            <a:r>
              <a:rPr lang="en-US" sz="3200" dirty="0">
                <a:solidFill>
                  <a:srgbClr val="000000"/>
                </a:solidFill>
              </a:rPr>
              <a:t> (found in all </a:t>
            </a:r>
            <a:r>
              <a:rPr lang="en-US" sz="3200" i="1" dirty="0">
                <a:solidFill>
                  <a:srgbClr val="000000"/>
                </a:solidFill>
              </a:rPr>
              <a:t>first-class containers </a:t>
            </a:r>
            <a:r>
              <a:rPr lang="en-US" sz="3200" dirty="0">
                <a:solidFill>
                  <a:srgbClr val="000000"/>
                </a:solidFill>
              </a:rPr>
              <a:t>except </a:t>
            </a:r>
            <a:r>
              <a:rPr lang="en-US" sz="3200" dirty="0">
                <a:solidFill>
                  <a:srgbClr val="000000"/>
                </a:solidFill>
                <a:latin typeface="Consolas" panose="020B0609020204030204" pitchFamily="49" charset="0"/>
              </a:rPr>
              <a:t>array</a:t>
            </a:r>
            <a:r>
              <a:rPr lang="en-US" sz="3200" dirty="0">
                <a:solidFill>
                  <a:srgbClr val="000000"/>
                </a:solidFill>
              </a:rPr>
              <a:t>) to empty the </a:t>
            </a:r>
            <a:r>
              <a:rPr lang="en-US" sz="3200" dirty="0">
                <a:solidFill>
                  <a:srgbClr val="000000"/>
                </a:solidFill>
                <a:latin typeface="Consolas" panose="020B0609020204030204" pitchFamily="49" charset="0"/>
              </a:rPr>
              <a:t>vector</a:t>
            </a:r>
            <a:r>
              <a:rPr lang="en-US" sz="3200" dirty="0">
                <a:solidFill>
                  <a:srgbClr val="000000"/>
                </a:solidFill>
                <a:cs typeface="Times New Roman" pitchFamily="18" charset="0"/>
              </a:rPr>
              <a:t>—this does not necessarily return any of the </a:t>
            </a:r>
            <a:r>
              <a:rPr lang="en-US" sz="3200" dirty="0">
                <a:solidFill>
                  <a:srgbClr val="000000"/>
                </a:solidFill>
                <a:latin typeface="Consolas" panose="020B0609020204030204" pitchFamily="49" charset="0"/>
                <a:cs typeface="Times New Roman" pitchFamily="18" charset="0"/>
              </a:rPr>
              <a:t>vector</a:t>
            </a:r>
            <a:r>
              <a:rPr lang="en-US" sz="3200" dirty="0">
                <a:solidFill>
                  <a:srgbClr val="000000"/>
                </a:solidFill>
                <a:cs typeface="Times New Roman" pitchFamily="18" charset="0"/>
              </a:rPr>
              <a:t>’s memory to the system. </a:t>
            </a:r>
          </a:p>
        </p:txBody>
      </p:sp>
      <p:sp>
        <p:nvSpPr>
          <p:cNvPr id="13005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©1992-2017 by Pearson Education, Inc. All Rights Reserved.</a:t>
            </a:r>
          </a:p>
        </p:txBody>
      </p:sp>
    </p:spTree>
    <p:extLst>
      <p:ext uri="{BB962C8B-B14F-4D97-AF65-F5344CB8AC3E}">
        <p14:creationId xmlns:p14="http://schemas.microsoft.com/office/powerpoint/2010/main" val="20147534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cpphtp10_11</Template>
  <TotalTime>7618</TotalTime>
  <Words>13573</Words>
  <Application>Microsoft Macintosh PowerPoint</Application>
  <PresentationFormat>Widescreen</PresentationFormat>
  <Paragraphs>886</Paragraphs>
  <Slides>200</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200</vt:i4>
      </vt:variant>
    </vt:vector>
  </HeadingPairs>
  <TitlesOfParts>
    <vt:vector size="211" baseType="lpstr">
      <vt:lpstr>Goudy Sans Medium</vt:lpstr>
      <vt:lpstr>Arial</vt:lpstr>
      <vt:lpstr>Calibri</vt:lpstr>
      <vt:lpstr>Cambria</vt:lpstr>
      <vt:lpstr>Consolas</vt:lpstr>
      <vt:lpstr>Lucida Sans Unicode</vt:lpstr>
      <vt:lpstr>Verdana</vt:lpstr>
      <vt:lpstr>Wingdings</vt:lpstr>
      <vt:lpstr>Wingdings 2</vt:lpstr>
      <vt:lpstr>Wingdings 3</vt:lpstr>
      <vt:lpstr>Concourse</vt:lpstr>
      <vt:lpstr>Standard Library Containers and Iterators</vt:lpstr>
      <vt:lpstr>PowerPoint Presentation</vt:lpstr>
      <vt:lpstr>PowerPoint Presentation</vt:lpstr>
      <vt:lpstr>15.1  Introduction</vt:lpstr>
      <vt:lpstr>15.1  Introduction (Cont.)</vt:lpstr>
      <vt:lpstr>15.1  Introduction (Cont.)</vt:lpstr>
      <vt:lpstr>15.1  Introduction (Cont.)</vt:lpstr>
      <vt:lpstr>15.1  Introduction (Cont.)</vt:lpstr>
      <vt:lpstr>15.1  Introduction (Cont.)</vt:lpstr>
      <vt:lpstr>15.1  Introduction (Cont.)</vt:lpstr>
      <vt:lpstr>PowerPoint Presentation</vt:lpstr>
      <vt:lpstr>PowerPoint Presentation</vt:lpstr>
      <vt:lpstr>PowerPoint Presentation</vt:lpstr>
      <vt:lpstr>15.2  Introduction to Containers</vt:lpstr>
      <vt:lpstr>PowerPoint Presentation</vt:lpstr>
      <vt:lpstr>PowerPoint Presentation</vt:lpstr>
      <vt:lpstr>15.2  Introduction to Containers (cont.)</vt:lpstr>
      <vt:lpstr>15.2  Introduction to Containers (cont.)</vt:lpstr>
      <vt:lpstr>15.2  Introduction to Containers (cont.)</vt:lpstr>
      <vt:lpstr>15.2  Introduction to Containers (cont.)</vt:lpstr>
      <vt:lpstr>15.2  Introduction to Containers (cont.)</vt:lpstr>
      <vt:lpstr>PowerPoint Presentation</vt:lpstr>
      <vt:lpstr>PowerPoint Presentation</vt:lpstr>
      <vt:lpstr>PowerPoint Presentation</vt:lpstr>
      <vt:lpstr>PowerPoint Presentation</vt:lpstr>
      <vt:lpstr>15.2  Introduction to Containers (cont.)</vt:lpstr>
      <vt:lpstr>PowerPoint Presentation</vt:lpstr>
      <vt:lpstr>PowerPoint Presentation</vt:lpstr>
      <vt:lpstr>15.2  Introduction to Containers (cont.)</vt:lpstr>
      <vt:lpstr>15.2  Introduction to Containers (cont.)</vt:lpstr>
      <vt:lpstr>15.3  Introduction to Iterators</vt:lpstr>
      <vt:lpstr>15.3  Introduction to Iterators (cont.)</vt:lpstr>
      <vt:lpstr>15.3  Introduction to Iterators (cont.)</vt:lpstr>
      <vt:lpstr>15.3  Introduction to Iterators (cont.)</vt:lpstr>
      <vt:lpstr>PowerPoint Presentation</vt:lpstr>
      <vt:lpstr>PowerPoint Presentation</vt:lpstr>
      <vt:lpstr>15.3  Introduction to Iterators (cont.)</vt:lpstr>
      <vt:lpstr>15.3  Introduction to Iterators (cont.)</vt:lpstr>
      <vt:lpstr>PowerPoint Presentation</vt:lpstr>
      <vt:lpstr>15.3  Introduction to Iterators (cont.)</vt:lpstr>
      <vt:lpstr>PowerPoint Presentation</vt:lpstr>
      <vt:lpstr>PowerPoint Presentation</vt:lpstr>
      <vt:lpstr>15.3  Introduction to Iterators (cont.)</vt:lpstr>
      <vt:lpstr>PowerPoint Presentation</vt:lpstr>
      <vt:lpstr>15.3  Introduction to Iterators (cont.)</vt:lpstr>
      <vt:lpstr>PowerPoint Presentation</vt:lpstr>
      <vt:lpstr>PowerPoint Presentation</vt:lpstr>
      <vt:lpstr>15.3  Introduction to Iterators (cont.)</vt:lpstr>
      <vt:lpstr>PowerPoint Presentation</vt:lpstr>
      <vt:lpstr>PowerPoint Presentation</vt:lpstr>
      <vt:lpstr>PowerPoint Presentation</vt:lpstr>
      <vt:lpstr>15.4  Introduction to Algorithms </vt:lpstr>
      <vt:lpstr>15.5  Sequence Containers</vt:lpstr>
      <vt:lpstr>15.5  Sequence Containers (Cont.)</vt:lpstr>
      <vt:lpstr>PowerPoint Presentation</vt:lpstr>
      <vt:lpstr>PowerPoint Presentation</vt:lpstr>
      <vt:lpstr>PowerPoint Presentation</vt:lpstr>
      <vt:lpstr>PowerPoint Presentation</vt:lpstr>
      <vt:lpstr>15.5.1 vector Sequence Container</vt:lpstr>
      <vt:lpstr>PowerPoint Presentation</vt:lpstr>
      <vt:lpstr>PowerPoint Presentation</vt:lpstr>
      <vt:lpstr>15.5.1 vector Sequence Container</vt:lpstr>
      <vt:lpstr>PowerPoint Presentation</vt:lpstr>
      <vt:lpstr>PowerPoint Presentation</vt:lpstr>
      <vt:lpstr>PowerPoint Presentation</vt:lpstr>
      <vt:lpstr>15.5.1 vector Sequence Container</vt:lpstr>
      <vt:lpstr>15.5.1 vector Sequence Container</vt:lpstr>
      <vt:lpstr>15.5.1 vector Sequence Container</vt:lpstr>
      <vt:lpstr>PowerPoint Presentation</vt:lpstr>
      <vt:lpstr>15.5.1 vector Sequence Container</vt:lpstr>
      <vt:lpstr>15.5.1 vector Sequence Container</vt:lpstr>
      <vt:lpstr>15.5.1 vector Sequence Container</vt:lpstr>
      <vt:lpstr>15.5.1 vector Sequence Container</vt:lpstr>
      <vt:lpstr>15.5.1 vector Sequence Container</vt:lpstr>
      <vt:lpstr>15.5.1 vector Sequence Container</vt:lpstr>
      <vt:lpstr>15.5.1 vector Sequence Container</vt:lpstr>
      <vt:lpstr>15.5.1 vector Sequence Container</vt:lpstr>
      <vt:lpstr>PowerPoint Presentation</vt:lpstr>
      <vt:lpstr>15.5.1 vector Sequence Container</vt:lpstr>
      <vt:lpstr>15.5.1 vector Sequence Container</vt:lpstr>
      <vt:lpstr>15.5.1 vector Sequence Container</vt:lpstr>
      <vt:lpstr>PowerPoint Presentation</vt:lpstr>
      <vt:lpstr>PowerPoint Presentation</vt:lpstr>
      <vt:lpstr>PowerPoint Presentation</vt:lpstr>
      <vt:lpstr>PowerPoint Presentation</vt:lpstr>
      <vt:lpstr>PowerPoint Presentation</vt:lpstr>
      <vt:lpstr>15.5.1 vector Sequence Container</vt:lpstr>
      <vt:lpstr>15.5.1 vector Sequence Container</vt:lpstr>
      <vt:lpstr>15.5.1 vector Sequence Container</vt:lpstr>
      <vt:lpstr>15.5.1 vector Sequence Container</vt:lpstr>
      <vt:lpstr>PowerPoint Presentation</vt:lpstr>
      <vt:lpstr>15.5.1 vector Sequence Container</vt:lpstr>
      <vt:lpstr>PowerPoint Presentation</vt:lpstr>
      <vt:lpstr>15.5.1 vector Sequence Container</vt:lpstr>
      <vt:lpstr>15.5.1 vector Sequence Container</vt:lpstr>
      <vt:lpstr>15.5.1 vector Sequence Container</vt:lpstr>
      <vt:lpstr>PowerPoint Presentation</vt:lpstr>
      <vt:lpstr>15.5.1 vector Sequence Container</vt:lpstr>
      <vt:lpstr>15.5.1 vector Sequence Container</vt:lpstr>
      <vt:lpstr>15.5.2 list Sequence Container</vt:lpstr>
      <vt:lpstr>15.5.2 list Sequence Container (Cont.)</vt:lpstr>
      <vt:lpstr>15.5.2 list Sequence Container (Cont.)</vt:lpstr>
      <vt:lpstr>15.5.2 list Sequence Container (Cont.)</vt:lpstr>
      <vt:lpstr>15.5.2 list Sequence Container (Cont.)</vt:lpstr>
      <vt:lpstr>PowerPoint Presentation</vt:lpstr>
      <vt:lpstr>PowerPoint Presentation</vt:lpstr>
      <vt:lpstr>PowerPoint Presentation</vt:lpstr>
      <vt:lpstr>PowerPoint Presentation</vt:lpstr>
      <vt:lpstr>PowerPoint Presentation</vt:lpstr>
      <vt:lpstr>PowerPoint Presentation</vt:lpstr>
      <vt:lpstr>15.5.2 list Sequence Container (Cont.)</vt:lpstr>
      <vt:lpstr>15.5.2 list Sequence Container (Cont.)</vt:lpstr>
      <vt:lpstr>15.5.2 list Sequence Container (Cont.)</vt:lpstr>
      <vt:lpstr>15.5.2 list Sequence Container (Cont.)</vt:lpstr>
      <vt:lpstr>15.5.2 list Sequence Container (Cont.)</vt:lpstr>
      <vt:lpstr>15.5.2 list Sequence Container (Cont.)</vt:lpstr>
      <vt:lpstr>15.5.2 list Sequence Container (Cont.)</vt:lpstr>
      <vt:lpstr>15.5.2 list Sequence Container (Cont.)</vt:lpstr>
      <vt:lpstr>15.5.2 list Sequence Container (Cont.)</vt:lpstr>
      <vt:lpstr>15.5.2 list Sequence Container (Cont.)</vt:lpstr>
      <vt:lpstr>15.5.3 deque Sequence Container</vt:lpstr>
      <vt:lpstr>PowerPoint Presentation</vt:lpstr>
      <vt:lpstr>PowerPoint Presentation</vt:lpstr>
      <vt:lpstr>15.5.3 deque Sequence Container (Cont.)</vt:lpstr>
      <vt:lpstr>15.5.3 deque Sequence Container (Cont.)</vt:lpstr>
      <vt:lpstr>PowerPoint Presentation</vt:lpstr>
      <vt:lpstr>PowerPoint Presentation</vt:lpstr>
      <vt:lpstr>15.5.3 deque Sequence Container (Cont.)</vt:lpstr>
      <vt:lpstr>15.5.3 deque Sequence Container (Cont.)</vt:lpstr>
      <vt:lpstr>15.6  Associative Containers</vt:lpstr>
      <vt:lpstr>PowerPoint Presentation</vt:lpstr>
      <vt:lpstr>15.6  Associative Containers (cont.)</vt:lpstr>
      <vt:lpstr>15.6  Associative Containers (Cont.)</vt:lpstr>
      <vt:lpstr>15.6.1 multiset Associative Container</vt:lpstr>
      <vt:lpstr>15.6.1 multiset Associative Container (Cont.)</vt:lpstr>
      <vt:lpstr>PowerPoint Presentation</vt:lpstr>
      <vt:lpstr>PowerPoint Presentation</vt:lpstr>
      <vt:lpstr>PowerPoint Presentation</vt:lpstr>
      <vt:lpstr>PowerPoint Presentation</vt:lpstr>
      <vt:lpstr>15.6.1 multiset Associative Container (Cont.)</vt:lpstr>
      <vt:lpstr>15.6.1 multiset Associative Container (Cont.)</vt:lpstr>
      <vt:lpstr>15.6.1 multiset Associative Container (Cont.)</vt:lpstr>
      <vt:lpstr>15.6.1 multiset Associative Container (Cont.)</vt:lpstr>
      <vt:lpstr>15.6.1 multiset Associative Container (Cont.)</vt:lpstr>
      <vt:lpstr>15.6.1 multiset Associative Container (Cont.)</vt:lpstr>
      <vt:lpstr>15.6.1 multiset Associative Container (Cont.)</vt:lpstr>
      <vt:lpstr>15.6.1 multiset Associative Container (Cont.)</vt:lpstr>
      <vt:lpstr>15.6.1 multiset Associative Container (Cont.)</vt:lpstr>
      <vt:lpstr>15.6.1 multiset Associative Container (Cont.)</vt:lpstr>
      <vt:lpstr>15.6.2 set Associative Container</vt:lpstr>
      <vt:lpstr>PowerPoint Presentation</vt:lpstr>
      <vt:lpstr>PowerPoint Presentation</vt:lpstr>
      <vt:lpstr>PowerPoint Presentation</vt:lpstr>
      <vt:lpstr>15.6.2 set Associative Container (Cont.)</vt:lpstr>
      <vt:lpstr>15.6.2 set Associative Container (Cont.)</vt:lpstr>
      <vt:lpstr>15.6.3 multimap Associative Container</vt:lpstr>
      <vt:lpstr>15.6.3 multimap Associative Container (Cont.)</vt:lpstr>
      <vt:lpstr>PowerPoint Presentation</vt:lpstr>
      <vt:lpstr>PowerPoint Presentation</vt:lpstr>
      <vt:lpstr>PowerPoint Presentation</vt:lpstr>
      <vt:lpstr>PowerPoint Presentation</vt:lpstr>
      <vt:lpstr>15.6.3 multimap Associative Container (Cont.)</vt:lpstr>
      <vt:lpstr>15.6.3 multimap Associative Container (Cont.)</vt:lpstr>
      <vt:lpstr>15.6.3 multimap Associative Container (Cont.)</vt:lpstr>
      <vt:lpstr>15.6.3 multimap Associative Container (Cont.)</vt:lpstr>
      <vt:lpstr>15.6.3 multimap Associative Container (Cont.)</vt:lpstr>
      <vt:lpstr>15.6.4 map Associative Container</vt:lpstr>
      <vt:lpstr>15.6.4 map Associative Container (Cont.)</vt:lpstr>
      <vt:lpstr>15.6.4 map Associative Container (Cont.)</vt:lpstr>
      <vt:lpstr>PowerPoint Presentation</vt:lpstr>
      <vt:lpstr>PowerPoint Presentation</vt:lpstr>
      <vt:lpstr>PowerPoint Presentation</vt:lpstr>
      <vt:lpstr>15.7  Container Adapters</vt:lpstr>
      <vt:lpstr>15.7.1 stack Adapter</vt:lpstr>
      <vt:lpstr>15.7.1 stack Adapter (Cont.)</vt:lpstr>
      <vt:lpstr>15.7.1 stack Adapter (Cont.)</vt:lpstr>
      <vt:lpstr>PowerPoint Presentation</vt:lpstr>
      <vt:lpstr>PowerPoint Presentation</vt:lpstr>
      <vt:lpstr>PowerPoint Presentation</vt:lpstr>
      <vt:lpstr>15.7.1 stack Adapter (Cont.)</vt:lpstr>
      <vt:lpstr>15.7.1 stack Adapter (Cont.)</vt:lpstr>
      <vt:lpstr>15.7.2 queue Adapter</vt:lpstr>
      <vt:lpstr>15.7.2 queue Adapter (Cont.)</vt:lpstr>
      <vt:lpstr>15.7.2 queue Adapter (Cont.)</vt:lpstr>
      <vt:lpstr>PowerPoint Presentation</vt:lpstr>
      <vt:lpstr>PowerPoint Presentation</vt:lpstr>
      <vt:lpstr>15.7.3 priority_queue Adapter (Cont.)</vt:lpstr>
      <vt:lpstr>15.7.3 priority_queue Adapter (Cont.)</vt:lpstr>
      <vt:lpstr>15.7.3 priority_queue Adapter (Cont.)</vt:lpstr>
      <vt:lpstr>15.7.3 priority_queue Adapter (Cont.)</vt:lpstr>
      <vt:lpstr>15.7.3 priority_queue Adapter (Cont.)</vt:lpstr>
      <vt:lpstr>PowerPoint Presentation</vt:lpstr>
      <vt:lpstr>PowerPoint Presentation</vt:lpstr>
      <vt:lpstr>15.8  Class bitset</vt:lpstr>
      <vt:lpstr>15.8  Class bitset (Cont.)</vt:lpstr>
      <vt:lpstr>15.8  Class bitset (Cont.)</vt:lpstr>
      <vt:lpstr>15.8  Class bitset (Cont.)</vt:lpstr>
      <vt:lpstr>15.8  Class bitset (Cont.)</vt:lpstr>
      <vt:lpstr>15.8  Class bitset (Cont.)</vt:lpstr>
      <vt:lpstr>15.8  Class bitset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Library Containers and Iterators</dc:title>
  <dc:creator>Paul Deitel</dc:creator>
  <cp:lastModifiedBy>Yifu He</cp:lastModifiedBy>
  <cp:revision>22</cp:revision>
  <dcterms:created xsi:type="dcterms:W3CDTF">2016-07-20T20:34:35Z</dcterms:created>
  <dcterms:modified xsi:type="dcterms:W3CDTF">2019-12-13T17:41:13Z</dcterms:modified>
</cp:coreProperties>
</file>