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06" r:id="rId2"/>
    <p:sldId id="258" r:id="rId3"/>
    <p:sldId id="259" r:id="rId4"/>
    <p:sldId id="260" r:id="rId5"/>
    <p:sldId id="307" r:id="rId6"/>
    <p:sldId id="261" r:id="rId7"/>
    <p:sldId id="262" r:id="rId8"/>
    <p:sldId id="263" r:id="rId9"/>
    <p:sldId id="308" r:id="rId10"/>
    <p:sldId id="309" r:id="rId11"/>
    <p:sldId id="310" r:id="rId12"/>
    <p:sldId id="311" r:id="rId13"/>
    <p:sldId id="312" r:id="rId14"/>
    <p:sldId id="313" r:id="rId15"/>
    <p:sldId id="264" r:id="rId16"/>
    <p:sldId id="314" r:id="rId17"/>
    <p:sldId id="265" r:id="rId18"/>
    <p:sldId id="266" r:id="rId19"/>
    <p:sldId id="267" r:id="rId20"/>
    <p:sldId id="315" r:id="rId21"/>
    <p:sldId id="268" r:id="rId22"/>
    <p:sldId id="316" r:id="rId23"/>
    <p:sldId id="317" r:id="rId24"/>
    <p:sldId id="269" r:id="rId25"/>
    <p:sldId id="270" r:id="rId26"/>
    <p:sldId id="271" r:id="rId27"/>
    <p:sldId id="318" r:id="rId28"/>
    <p:sldId id="319" r:id="rId29"/>
    <p:sldId id="272" r:id="rId30"/>
    <p:sldId id="273" r:id="rId31"/>
    <p:sldId id="320" r:id="rId32"/>
    <p:sldId id="352" r:id="rId33"/>
    <p:sldId id="274" r:id="rId34"/>
    <p:sldId id="275" r:id="rId35"/>
    <p:sldId id="322" r:id="rId36"/>
    <p:sldId id="276" r:id="rId37"/>
    <p:sldId id="323" r:id="rId38"/>
    <p:sldId id="277" r:id="rId39"/>
    <p:sldId id="324" r:id="rId40"/>
    <p:sldId id="278" r:id="rId41"/>
    <p:sldId id="279" r:id="rId42"/>
    <p:sldId id="325" r:id="rId43"/>
    <p:sldId id="280" r:id="rId44"/>
    <p:sldId id="281" r:id="rId45"/>
    <p:sldId id="282" r:id="rId46"/>
    <p:sldId id="326" r:id="rId47"/>
    <p:sldId id="327" r:id="rId48"/>
    <p:sldId id="328" r:id="rId49"/>
    <p:sldId id="329" r:id="rId50"/>
    <p:sldId id="283" r:id="rId51"/>
    <p:sldId id="284" r:id="rId52"/>
    <p:sldId id="330" r:id="rId53"/>
    <p:sldId id="331" r:id="rId54"/>
    <p:sldId id="332" r:id="rId55"/>
    <p:sldId id="285" r:id="rId56"/>
    <p:sldId id="286" r:id="rId57"/>
    <p:sldId id="287" r:id="rId58"/>
    <p:sldId id="288" r:id="rId59"/>
    <p:sldId id="334" r:id="rId60"/>
    <p:sldId id="336" r:id="rId61"/>
    <p:sldId id="337" r:id="rId62"/>
    <p:sldId id="289" r:id="rId63"/>
    <p:sldId id="290" r:id="rId64"/>
    <p:sldId id="338" r:id="rId65"/>
    <p:sldId id="291" r:id="rId66"/>
    <p:sldId id="339" r:id="rId67"/>
    <p:sldId id="340" r:id="rId68"/>
    <p:sldId id="292" r:id="rId69"/>
    <p:sldId id="293" r:id="rId70"/>
    <p:sldId id="341" r:id="rId71"/>
    <p:sldId id="342" r:id="rId72"/>
    <p:sldId id="294" r:id="rId73"/>
    <p:sldId id="295" r:id="rId74"/>
    <p:sldId id="296" r:id="rId75"/>
    <p:sldId id="297" r:id="rId76"/>
    <p:sldId id="298" r:id="rId77"/>
    <p:sldId id="343" r:id="rId78"/>
    <p:sldId id="344" r:id="rId79"/>
    <p:sldId id="346" r:id="rId80"/>
    <p:sldId id="347" r:id="rId81"/>
    <p:sldId id="348" r:id="rId82"/>
    <p:sldId id="349" r:id="rId83"/>
    <p:sldId id="350" r:id="rId84"/>
    <p:sldId id="351" r:id="rId85"/>
    <p:sldId id="299" r:id="rId86"/>
    <p:sldId id="300" r:id="rId87"/>
    <p:sldId id="301" r:id="rId88"/>
    <p:sldId id="302" r:id="rId89"/>
    <p:sldId id="303" r:id="rId90"/>
    <p:sldId id="304" r:id="rId91"/>
    <p:sldId id="305" r:id="rId9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3A09B-4B6C-45FE-86F2-404F6E5F9F4C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C453-B7AF-4324-AC5D-DBD92494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36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C453-B7AF-4324-AC5D-DBD92494DE1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F69D-64DF-4C31-9F80-EF9A73E3EE22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D51D-653A-4FC9-993B-D1C78D64F224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AF8B-C561-4E39-A196-726D112F3EB1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1EB7-7CCD-4F2D-AC50-C1295C69ED3C}" type="datetime1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983B-806D-476B-9A8A-905E4ED79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20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5743-5832-43C3-8B53-F9DD1150113F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F29C-AA56-4D7E-9153-08F02422A317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230-D805-438E-96F5-D45AD11D3294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231-7327-4610-AC7D-940BB8862528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647-598B-40C9-9A63-26593307FE70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ECBB-1930-4B3E-8026-C33DD3CE9759}" type="datetime1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BBFA-7273-47D2-8E3E-FB9D4AA38F76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FF0-3ECB-408A-BF2A-7459A8CE6779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7714-D92A-4231-8237-FBCE3898E30A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Exception Handling: </a:t>
            </a:r>
            <a:b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 Deeper Look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17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©1992-2016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Example: Handling an Attempt to Divide by Zero (cont.)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example, we define a function named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receives two integers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entered by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user and divides its first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parameter by its second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parameter.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Before performing the division, the function casts the first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parameter’s value to type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Then, the second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parameter’s value is promoted to type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 the calculation.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 function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actually performs the division using two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values and returns 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result.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3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Example: Handling an Attempt to Divide by Zero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purpose of this example we treat any attempt to divide by zero as an error.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Thus, function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tests its second parameter to ensure that it isn’t zero before allowing the division to proceed.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second parameter is zero, the function uses an exception to indicate to the caller that a problem occurred.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caller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 this example) can then process the exception and allow the user to type two new values before calling function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again.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 this way, the program can continue to execute even after an improper value is entered, thus making the program more robust.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Example: Handling an Attempt to Divide by Zero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DivideByZeroException.h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 17.1) defines an exception class that represents the type of the problem that might occur in the example,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fig17_02.cpp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 17.2) defines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and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that calls it.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the code that demonstrates exception handling. 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Defining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an Exception Class to Represent the Type of Problem That Might Occur 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 17.1 defines class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 a derived class of Standard Library class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runtime_error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(from header file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&lt;stdexcept&gt;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—a derived class of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exception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(from header file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&lt;exception&gt;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)—is the C++ standard base class for representing runtime errors.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the standard C++ base class for exception in the C++ Standard Library.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Section 17.10 discusses class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and its derived classes in detail.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17.2.1  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Defining an Exception Class to Represent the Type of Problem That Might Occur 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 typical exception class that derives from the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class defines only a constructor (e.g., lines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10–11)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that passes an error-message string to the base-class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constructor.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Every exception class that derives directly or indirectly from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contains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function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what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which returns an exception object’s error message.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You are not required to derive a custom exception class, such as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from the standard exception classes provided by C++.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Doing so allows you to use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function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what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obtain an appropriate error message and also allows you to </a:t>
            </a:r>
            <a:r>
              <a:rPr lang="en-US" alt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polymorphically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process the exceptions by catching a reference to the base-class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We use an object of this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class in Fig. 17.2 to indicate when an attempt is made to divide by zero.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Demonstrating Exception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Handling 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 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17.2 uses exception handling to wrap code that might throw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to handle that exception, should one occur.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divides its first parameter (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numerator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by its second parameter (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denominator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Assuming that the user does not specify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 the denominator for the division,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returns the division result.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However, if the user inputs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for the denominator, function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throws an exception.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12192000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1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Enclosing Code in a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Block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handling is geared to situations in which the function that detects an error is unable to handle it.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latin typeface="Consolas" panose="020B0609020204030204" pitchFamily="49" charset="0"/>
              </a:rPr>
              <a:t>try</a:t>
            </a:r>
            <a:r>
              <a:rPr lang="en-US" sz="2300" dirty="0">
                <a:latin typeface="Cambria" panose="02040503050406030204" pitchFamily="18" charset="0"/>
              </a:rPr>
              <a:t> blocks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enable exception handling.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 encloses statements that might cause exceptions and statements that should be skipped if an exception occurs.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 this example, because the invocation of function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31)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can throw an exception, we enclose this function invocation in a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Enclosing the output statement (line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32)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 ensures that the output will occur only if function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returns a result.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2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0" y="328863"/>
            <a:ext cx="1065997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17.2.4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Defining a catch Handler to Process a </a:t>
            </a:r>
            <a:r>
              <a:rPr lang="en-US" dirty="0" err="1" smtClean="0">
                <a:solidFill>
                  <a:srgbClr val="3380E6"/>
                </a:solidFill>
                <a:latin typeface="Calibri" panose="020F0502020204030204" pitchFamily="34" charset="0"/>
              </a:rPr>
              <a:t>DivideByZeroException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>
          <a:xfrm>
            <a:off x="681790" y="1395664"/>
            <a:ext cx="1065997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are processed by </a:t>
            </a:r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handlers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At least one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 (lines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34–37)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immediately follow each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 exception parameter should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always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 declared as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the type of exception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 can process (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 this case)—this prevents copying the exception object when it’s caught and allows a catch handler to properly catch derived-class exceptions as well.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an exception occurs in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block,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 that executes is the first one whose type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matches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the type of the exception that occurred (i.e., the type in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matches the thrown exception type exactly or is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direct or indirect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base class of it).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17.2.4  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Defining a catch Handler to Process a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DivideByZeroException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an exception parameter includes an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optional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parameter name,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 can use that parameter name to interact with the caught exception in the body of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handler, which is delimited by braces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 typically reports the error to the user, logs it to a file, terminates the program gracefully or tries an alternate strategy to accomplish the failed task.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example,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 simply reports that the user attempted to divide by zero. Then the program prompts the user to enter two new integer values.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5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12192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3"/>
            <a:ext cx="12192000" cy="27447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1" y="152400"/>
            <a:ext cx="1094071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17.2.5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Termination Model of Exception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Handling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545431" y="1295401"/>
            <a:ext cx="10940715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 exception occurs as the result of a statement in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block,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expires (i.e., terminates immediately).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Next, the program searches for the first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 that can process the type of exception that occurred.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program locates the matching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by comparing the thrown exception’s type to each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exception-parameter type until the program finds a match.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match occurs if the types are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identical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if the thrown exception’s type is a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derived class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of the exception-parameter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a match occurs, the code in the matching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 executes.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8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17.2.5  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Termination Model of Exception Handling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handler finishes processing by reaching its closing right brace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), the exception is considered handled and the local variables defined within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handler (including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parameter) go out of scope.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Program control does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return to the point at which the exception occurred (known as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throw point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), because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 has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expired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Rather, control resumes with the first statement after the last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handler following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This is known as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termination model of exception handling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As with any other block of code,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i="1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 block terminates, local variables defined in the block go out of scope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763"/>
            <a:ext cx="12192000" cy="3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"/>
            <a:ext cx="12192000" cy="6386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088"/>
            <a:ext cx="12192000" cy="44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17.2.5  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Termination Model of Exception Handling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completes its execution successfully (i.e., no exceptions occur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block), then the program ignores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handlers and program control continues with the first statement after the last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following that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an exception that occurs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has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matching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handler, or if an exception occurs in a statement that is not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block, the function that contains the statement terminates immediately, and the program attempts to locate an enclosing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in the calling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process is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stack unwinding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is discussed in Section 17.4.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17.2.7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Flow of Program Control When the User Enters a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Denominator of Zero)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part of throwing an exception,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operand is created and used to initialize the parameter in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handler, which we discuss momentarily.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Central characteristic of exception handling: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If your program explicitly throws an exception, it should do so before the error has an opportunity to occur.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general, when an exception is thrown within 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block, the exception is caught by 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handler that specifies the type matching the thrown exception.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2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838"/>
            <a:ext cx="12192000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7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17.2.7  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Flow of Program Control When the User Enters a Denominator of Zero)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this program,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handler specifies that it catches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objects—this type matches the object type thrown in function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Actually,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handler catches a reference to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object created by function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quotient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statement.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exception object is maintained by the exception-handling mechanism.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4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3"/>
            <a:ext cx="12192000" cy="2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Rethrowing an Exception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 function might use a resource—like a file—and might want to release the resource (i.e., close the file) if an exception occurs.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An exception handler, upon receiving an exception, can release the resource then notify its caller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an exception occurred by </a:t>
            </a:r>
            <a:r>
              <a:rPr lang="en-US" altLang="en-US" sz="2300" dirty="0" err="1">
                <a:solidFill>
                  <a:srgbClr val="0000FF"/>
                </a:solidFill>
                <a:latin typeface="Cambria" panose="02040503050406030204" pitchFamily="18" charset="0"/>
              </a:rPr>
              <a:t>rethrowing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the exception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via the statement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Regardless of whether a handler can process an exception, the handler can </a:t>
            </a:r>
            <a:r>
              <a:rPr lang="en-US" altLang="en-US" sz="23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rethrow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the exception for further processing outside the handler.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next enclosing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 detects the </a:t>
            </a:r>
            <a:r>
              <a:rPr lang="en-US" altLang="en-US" sz="2300" dirty="0" err="1">
                <a:solidFill>
                  <a:srgbClr val="000000"/>
                </a:solidFill>
                <a:latin typeface="Cambria" panose="02040503050406030204" pitchFamily="18" charset="0"/>
              </a:rPr>
              <a:t>rethrown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exception, which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handler listed after that enclosing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block attempts to handle.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763"/>
            <a:ext cx="12192000" cy="2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17.3  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Rethrowing an Exception 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 17.3 demonstrates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rethrowing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 exception.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Since we do not use the exception parameters in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handlers of this example, we omit the exception parameter names and specify only the type of exception to catch (lines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 and 30).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0"/>
            <a:ext cx="9961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Stack Unwinding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When an exception is thrown but not caught in a particular scope, the function call stack is “unwound,” and an attempt is made to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the exception in the next outer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Unwinding the function call stack means that the function in which the exception was not caught terminates, all local variables that have completed </a:t>
            </a:r>
            <a:r>
              <a:rPr lang="en-US" altLang="en-US" sz="2100" dirty="0" err="1">
                <a:solidFill>
                  <a:srgbClr val="000000"/>
                </a:solidFill>
                <a:latin typeface="Cambria" panose="02040503050406030204" pitchFamily="18" charset="0"/>
              </a:rPr>
              <a:t>intitialization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 that function are destroyed and control returns to the statement that originally invoked that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encloses that statement, an attempt is made to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the exception.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does not enclose that statement, stack unwinding occurs again.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no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handler ever catches this exception, the program terminates.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program of Fig. 17.4 demonstrates stack unwinding.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3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8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92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4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Stack Unwinding (cont.)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 of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function3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throws a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However, because no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encloses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statement in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12,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stack unwinding occurs—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function3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terminates at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12,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then returns control to the statement in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function2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that invoked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function3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(i.e.,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18).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Because no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encloses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18,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stack unwinding occurs again—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function2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terminates at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18 and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returns control to the statement in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function1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that invoked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function2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(i.e.,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24).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Because no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encloses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24,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stack unwinding occurs one more time—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function1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terminates at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24 and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returns control to the statement in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that invoked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function1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(i.e., 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32).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of lines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30–33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encloses this statement, so the first matching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handler located after this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block (line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34–37)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catches and processes the exception.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2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When to Use Exception Handling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Exception handling is designed to process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synchronous errors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occur when a statement executes, such as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out-of-range array subscripts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arithmetic overflow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(i.e., a value outside the representable range of values),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division by zero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invalid function parameters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and uns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uccessful memory allocation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(due to lack of memory).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Exception handling is not designed to process errors associated with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asynchronous events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(e.g., disk I/O completions, network message arrivals, mouse clicks and keystrokes), which occur in parallel with, and independent of, the program’s flow of control.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6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When to Use Exception Handling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Exception-handling also is useful for processing problems that occur when a program interacts with software elements, such as member functions, constructors, destructors and classes.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Software elements often use exceptions to notify programs when problems occur.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enables you to implement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customized error handling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 each application.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8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When to Use Exception Handling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Complex applications normally consist of predefined software components and application-specific components that use the predefined components.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predefined component encounters a problem, that component needs a mechanism to communicate the problem to the application-specific component—the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predefined component cannot know in advance how each application processes a problem that occurs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3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exception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an indication of a problem that occurs during a program’s execution.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 handling enables you to create applications that can handle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exceptions and perform appropriate cleanup when an exception that cannot or should not be handled occurs.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cases, this allows a program to continue executing as if no problem had been encountered.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features presented in this chapter enable you to write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robust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fault-tolerant programs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can deal with problems that may arise and continue executing or terminate gracefully.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7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17.6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noexcept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: Declaring Functions That Do Not Throw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Exceptions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of C++11, if a function does not throw any exceptions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does not call any functions that throw exceptions, you 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explicitly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state that a function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does not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throw exceptions.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This indicates to client-code programmers that there’s no need to 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call the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function in a try block.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Add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to the right of the function’s parameter list in both the prototype and the definition.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For a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function, place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after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If a function that’s declared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calls another function that throws an exception or executes a throw statement, the program terminates.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2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228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17.7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Constructors, Destructors and Exception Handling</a:t>
            </a:r>
          </a:p>
        </p:txBody>
      </p:sp>
      <p:sp>
        <p:nvSpPr>
          <p:cNvPr id="6349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What happens when an error is detected in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constructor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how should an object’s constructor respond when it receives invalid data?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Because the constructor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cannot return a value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to indicate an error, we must choose an alternative means of indicating that the object has not been constructed properly.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One scheme is to return the improperly constructed object and hope that anyone using it would make appropriate tests to determine that it’s in an inconsistent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Another scheme is to set some variable outside the constructor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preferred alternative is to require the constructor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 exception that contains the error information, thus offering an opportunity for the program to handle the failure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2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17.7.1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Destructors Called Due to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Exceptions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an exception occurs during object construction, destructors may be called: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an exception is thrown before an object is fully constructed, destructors will be called for any member objects that have been constructed so far.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an array of objects has been partially constructed when an exception occurs, only the destructors for the array’s constructed objects will be called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Destructors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are called for every automatic object constructed in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block before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exception that occurred in that block is caught.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Stack unwinding is guaranteed to have been completed at the point that an exception handler begins executing.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a destructor invoked as a result of stack unwinding throws an exception, the program terminates.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has been linked to various security attacks.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12192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192000" cy="375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75"/>
            <a:ext cx="12192000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8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17.7.2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Local Objects to Acquire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Resources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exception could preclude the operation of code that would normally release a resource (such as memory or a file), thus causing a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resource leak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that prevents other programs from acquiring the resource.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One technique to resolve this problem is to initialize a local object to acquire the resource.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an exception occurs, the destructor for that object will be invoked and can free the resource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technique is known as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resource allocation is initialization (RAII)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is one use of C++11’s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9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17.8.1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new Throwing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bad_alloc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Failure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438"/>
            <a:ext cx="10515600" cy="45259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17.5 demonstrates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36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implicitly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throwing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on failure to allocate the requested memory.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(lines 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14–17) 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inside the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block should loop 50 times and, on each pass, allocate an array of 50,000,000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fails and throws a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exception, the loop terminates, and the program continues in line 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19, 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where the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sz="36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handler catches and processes the exception.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3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new Throwing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bad_alloc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on Failure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20–21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print the message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"Exception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occurred:"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followed by the message returned from the base-class-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version of function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what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(i.e., an implementation-defined exception-specific message, such as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"bad allocation"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Microsoft Visual C++).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output shows that the program performed only four iterations of the loop before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failed and threw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exception.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Your output might differ based on the physical memory, disk space available for virtual memory on your system and the compiler you are using.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4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new Returning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nullptr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on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Failure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C++ standard specifies that programmers can use an older version of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that returns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upon failure.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For this purpose, header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&lt;new&gt;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defines object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nothrow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(of type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nothrow_t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), which is used as follows: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nothrow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50000000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preceding statement uses the version of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that does not throw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exceptions (i.e.,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nothrow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) to allocate an array of 50,000,000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2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763"/>
            <a:ext cx="12192000" cy="2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76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17.8.3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Handling new Failures Using Function </a:t>
            </a:r>
            <a:r>
              <a:rPr lang="en-US" dirty="0" err="1" smtClean="0">
                <a:solidFill>
                  <a:srgbClr val="3380E6"/>
                </a:solidFill>
                <a:latin typeface="Calibri" panose="020F0502020204030204" pitchFamily="34" charset="0"/>
              </a:rPr>
              <a:t>set_new_handler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set_new_handler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(prototyped in standard header file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&lt;new&gt;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) takes as its argument a pointer to a function that takes no arguments and returns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This pointer points to the function that will be called 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fails.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This provides you with a uniform approach to handling all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failures, regardless of where a failure occurs in the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Once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set_new_handler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registers a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 handler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 the program, operator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does not throw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on failure; rather, it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delegates the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error handling to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-handler function.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fails to allocate memory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set_new_handler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did not register a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-handler function,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throws a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exception.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fails to allocate memory and a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-handler function has been registered,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-handler function is called.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8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17.8.3  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Handling new Failures Using Function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set_new_handler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-handler function should perform one of the following tasks: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Make more memory available by deleting other dynamically allocated memory (or telling the user to close other applications) and return to operator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attempt to allocate memory again.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Throw an exception of type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Call function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abort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(both found in header file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cstdlib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 to terminate the program.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 17.6 demonstrates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set_new_handler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customNewHandler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9–12)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prints an error message (line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10),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then calls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abort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11)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to terminate the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output shows that the loop iterated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three times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before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failed and invoked function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customNewHandler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9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438"/>
            <a:ext cx="12192000" cy="3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22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Dynamic Memory Allocation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common programming practice is to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allocate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dynamic memory, assign the address of that memory to a pointer, use the pointer to manipulate the memory and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deallocate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memory with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when the memory is no longer needed.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an exception occurs after successful memory allocation but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executes, a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memory leak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could occur.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C++ 11 provides class template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header file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&lt;memory&gt;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deal with this situation.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2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Dynamic Memory Allocation (cont.)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maintains a pointer to dynamically allocated memory.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object’s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destructor is called (for example, when an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object goes out of scope), it performs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operation on its pointer data member.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provides overloaded operators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so that an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object can be used just as a regular pointer variable is.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17.9 demonstrates an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object that points to a dynamically allocated object of class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(Figs. 17.7–17.8).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2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33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3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7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20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0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17.9 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and Dynamic Memory Allocation (cont.)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Because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ptrToInteger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local automatic variable in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ptrToInteger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destroyed when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terminates.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destructor forces 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 pointed to by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ptrToInteger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in turn calls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 destructor.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memory that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occupies is released, regardless of how control leaves the block (e.g., by 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or by an exception).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importantly, using this technique can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prevent memory leaks.</a:t>
            </a: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4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17.9.1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err="1" smtClean="0">
                <a:solidFill>
                  <a:srgbClr val="3380E6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Ownership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class is called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because only one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at a time can own a dynamically allocated object.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you assign one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another, the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assignment’s right transfers ownership of the dynamic memory it manages to the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assignment’s left.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same is true when one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passed as an argument to another 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unique_ptr’s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constructor. 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last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object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that maintains the pointer to the dynamic memory will delete the memory.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makes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ideal mechanism for returning dynamically allocated memory to client code.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goes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out of scope in the client code, the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destructor deletes the dynamically allocated object—if the object has a destructor, it is called before the memory is returned to the system.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1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17.9.2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unique_ptr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to a Built-In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Array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can also use 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manage a dynamically allocated built-in array.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consider the statement</a:t>
            </a:r>
          </a:p>
          <a:p>
            <a:pPr marL="603250" lvl="2" indent="0">
              <a:buNone/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latin typeface="Consolas" panose="020B0609020204030204" pitchFamily="49" charset="0"/>
              </a:rPr>
              <a:t>&lt;string[]&gt;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latin typeface="Consolas" panose="020B0609020204030204" pitchFamily="49" charset="0"/>
              </a:rPr>
              <a:t>&lt;string[]&gt;(</a:t>
            </a:r>
            <a:r>
              <a:rPr lang="en-US" dirty="0">
                <a:latin typeface="Consolas" panose="020B0609020204030204" pitchFamily="49" charset="0"/>
              </a:rPr>
              <a:t>10)</a:t>
            </a:r>
            <a:r>
              <a:rPr lang="en-US" dirty="0" smtClean="0">
                <a:latin typeface="Consolas" panose="020B0609020204030204" pitchFamily="49" charset="0"/>
              </a:rPr>
              <a:t>};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Because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type is specified as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the function obtains a dynamically allocated built-in array of the number of elements specified by its argument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By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default, the elements of arrays allocated with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are initialized to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for fundamental types, to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for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or via the default constructor for objects of a class—so in this case, the array would contain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objects initialized with the empty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82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00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17.9.2  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unique_ptr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to a Built-In Array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1"/>
            <a:ext cx="10515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that manages an array provides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overloaded []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operator for accessing the array’s elements.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the statement</a:t>
            </a:r>
          </a:p>
          <a:p>
            <a:pPr marL="603250" lvl="2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assigns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the statement</a:t>
            </a:r>
          </a:p>
          <a:p>
            <a:pPr marL="603250" lvl="2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displays that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41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Standard Library Exception Hierarchy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Experience has shown that exceptions fall nicely into a number of categories.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C++ Standard Library includes a hierarchy of exception classes, some of which are shown in Fig. 17.10.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we first discussed in Section 17.2, this hierarchy is headed by base-class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(defined in header file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&lt;exception&gt;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which contains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what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derived classes can override to issue appropriate error messages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handler catches a reference to an exception of a base-class type, it also can catch a reference to all objects of classes derived publicly from that base class—this allows for polymorphic processing of related errors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1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Standard Library Exception Hierarchy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Immediate derived classes of base-class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include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(both defined in header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stdexcept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each of which has several derived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 derived from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the exceptions thrown by C++ operators—for example,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bad_alloc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thrown by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(Section 17.8),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bad_cast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thrown by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dynamic_cast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(Chapter 12) and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bad_typeid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thrown by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(Chapter 12).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8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Standard Library Exception Hierarchy (cont.)</a:t>
            </a: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logic_error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the base class of several standard exception classes that indicate errors in program logic.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class </a:t>
            </a:r>
            <a:r>
              <a:rPr lang="en-US" alt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invalid_argument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a function received an invalid argument.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Proper coding can, of course, prevent invalid arguments from reaching a function.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length_error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a length larger than the maximum size allowed for the object being manipulated was used for that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out_of_range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a value, such as a subscript into an array, exceeded its allowed range of values.</a:t>
            </a:r>
          </a:p>
        </p:txBody>
      </p:sp>
      <p:sp>
        <p:nvSpPr>
          <p:cNvPr id="1095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9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Standard Library Exception Hierarchy (cont.)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runtime_error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we used briefly in Section 17.4, is the base class of several other standard exception classes that indicate execution-time errors.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class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overflow_error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describes an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arithmetic overflow 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result of an arithmetic operation is larger than the largest number that can be stored in the computer) and class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underflow_error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describes an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arithmetic underflow error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result of an arithmetic operation is smaller than the smallest number that can be stored in the computer).</a:t>
            </a: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4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840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67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0"/>
            <a:ext cx="11641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1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121920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30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763"/>
            <a:ext cx="12192000" cy="329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3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17.2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Exception Handling Flow of Control; Defining an Exception Class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Let’s consider a simple example of exception handling (Figs. 17.1–17.2).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show how to deal with a common arithmetic problem—division by zero.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Division by zero using integer arithmetic typically causes a program to terminate prematurely.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floating-point arithmetic, many C++ implementations allow division by zero, in which case positive or negative infinity is displayed as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respectively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Typically, a program would simply test for division by zero before attempting the calculation—we use exceptions here to present the flow of control when a program executes successfully and when an exception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occurs.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2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38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838"/>
            <a:ext cx="12192000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©1992-2016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06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67</TotalTime>
  <Words>4407</Words>
  <Application>Microsoft Office PowerPoint</Application>
  <PresentationFormat>Widescreen</PresentationFormat>
  <Paragraphs>311</Paragraphs>
  <Slides>91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Calibri Light</vt:lpstr>
      <vt:lpstr>Cambria</vt:lpstr>
      <vt:lpstr>Consolas</vt:lpstr>
      <vt:lpstr>Theme1</vt:lpstr>
      <vt:lpstr>Exception Handling:  A Deeper Look</vt:lpstr>
      <vt:lpstr>PowerPoint Presentation</vt:lpstr>
      <vt:lpstr>PowerPoint Presentation</vt:lpstr>
      <vt:lpstr>PowerPoint Presentation</vt:lpstr>
      <vt:lpstr>17.1  Introduction</vt:lpstr>
      <vt:lpstr>PowerPoint Presentation</vt:lpstr>
      <vt:lpstr>PowerPoint Presentation</vt:lpstr>
      <vt:lpstr>PowerPoint Presentation</vt:lpstr>
      <vt:lpstr>17.2  Exception Handling Flow of Control; Defining an Exception Class</vt:lpstr>
      <vt:lpstr>17.2  Example: Handling an Attempt to Divide by Zero (cont.)</vt:lpstr>
      <vt:lpstr>17.2  Example: Handling an Attempt to Divide by Zero (cont.)</vt:lpstr>
      <vt:lpstr>17.2  Example: Handling an Attempt to Divide by Zero (cont.)</vt:lpstr>
      <vt:lpstr>17.2.1  Defining an Exception Class to Represent the Type of Problem That Might Occur </vt:lpstr>
      <vt:lpstr>17.2.1  Defining an Exception Class to Represent the Type of Problem That Might Occur </vt:lpstr>
      <vt:lpstr>PowerPoint Presentation</vt:lpstr>
      <vt:lpstr>17.2.2  Demonstrating Exception Handling </vt:lpstr>
      <vt:lpstr>PowerPoint Presentation</vt:lpstr>
      <vt:lpstr>PowerPoint Presentation</vt:lpstr>
      <vt:lpstr>PowerPoint Presentation</vt:lpstr>
      <vt:lpstr>17.2.3  Enclosing Code in a try Block</vt:lpstr>
      <vt:lpstr>PowerPoint Presentation</vt:lpstr>
      <vt:lpstr>17.2.4  Defining a catch Handler to Process a DivideByZeroException</vt:lpstr>
      <vt:lpstr>17.2.4  Defining a catch Handler to Process a DivideByZeroException</vt:lpstr>
      <vt:lpstr>PowerPoint Presentation</vt:lpstr>
      <vt:lpstr>PowerPoint Presentation</vt:lpstr>
      <vt:lpstr>PowerPoint Presentation</vt:lpstr>
      <vt:lpstr>17.2.5  Termination Model of Exception Handling</vt:lpstr>
      <vt:lpstr>17.2.5  Termination Model of Exception Handling</vt:lpstr>
      <vt:lpstr>PowerPoint Presentation</vt:lpstr>
      <vt:lpstr>PowerPoint Presentation</vt:lpstr>
      <vt:lpstr>17.2.5  Termination Model of Exception Handling</vt:lpstr>
      <vt:lpstr>17.2.7  Flow of Program Control When the User Enters a Denominator of Zero)</vt:lpstr>
      <vt:lpstr>PowerPoint Presentation</vt:lpstr>
      <vt:lpstr>PowerPoint Presentation</vt:lpstr>
      <vt:lpstr>17.2.7  Flow of Program Control When the User Enters a Denominator of Zero)</vt:lpstr>
      <vt:lpstr>PowerPoint Presentation</vt:lpstr>
      <vt:lpstr>17.3  Rethrowing an Exception</vt:lpstr>
      <vt:lpstr>PowerPoint Presentation</vt:lpstr>
      <vt:lpstr>17.3  Rethrowing an Exception (cont.)</vt:lpstr>
      <vt:lpstr>PowerPoint Presentation</vt:lpstr>
      <vt:lpstr>PowerPoint Presentation</vt:lpstr>
      <vt:lpstr>17.4  Stack Unwinding</vt:lpstr>
      <vt:lpstr>PowerPoint Presentation</vt:lpstr>
      <vt:lpstr>PowerPoint Presentation</vt:lpstr>
      <vt:lpstr>PowerPoint Presentation</vt:lpstr>
      <vt:lpstr>17.4  Stack Unwinding (cont.)</vt:lpstr>
      <vt:lpstr>17.5  When to Use Exception Handling</vt:lpstr>
      <vt:lpstr>17.5  When to Use Exception Handling (cont.)</vt:lpstr>
      <vt:lpstr>17.5  When to Use Exception Handling (cont.)</vt:lpstr>
      <vt:lpstr>PowerPoint Presentation</vt:lpstr>
      <vt:lpstr>PowerPoint Presentation</vt:lpstr>
      <vt:lpstr>17.6  noexcept: Declaring Functions That Do Not Throw Exceptions</vt:lpstr>
      <vt:lpstr>17.7  Constructors, Destructors and Exception Handling</vt:lpstr>
      <vt:lpstr>17.7.1  Destructors Called Due to Exceptions</vt:lpstr>
      <vt:lpstr>PowerPoint Presentation</vt:lpstr>
      <vt:lpstr>PowerPoint Presentation</vt:lpstr>
      <vt:lpstr>PowerPoint Presentation</vt:lpstr>
      <vt:lpstr>PowerPoint Presentation</vt:lpstr>
      <vt:lpstr>17.7.2  Initializing Local Objects to Acquire Resources</vt:lpstr>
      <vt:lpstr>17.8.1  new Throwing bad_alloc on Failure</vt:lpstr>
      <vt:lpstr>17.8.1  new Throwing bad_alloc on Failure</vt:lpstr>
      <vt:lpstr>PowerPoint Presentation</vt:lpstr>
      <vt:lpstr>PowerPoint Presentation</vt:lpstr>
      <vt:lpstr>17.8  new Returning nullptr on Failure</vt:lpstr>
      <vt:lpstr>PowerPoint Presentation</vt:lpstr>
      <vt:lpstr>17.8.3  Handling new Failures Using Function set_new_handler</vt:lpstr>
      <vt:lpstr>17.8.3  Handling new Failures Using Function set_new_handler</vt:lpstr>
      <vt:lpstr>PowerPoint Presentation</vt:lpstr>
      <vt:lpstr>PowerPoint Presentation</vt:lpstr>
      <vt:lpstr>17.9  Class unique_ptr and Dynamic Memory Allocation</vt:lpstr>
      <vt:lpstr>17.9  Class unique_ptr and Dynamic Memory Allocation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17.9  Class unique_ptr and Dynamic Memory Allocation (cont.)</vt:lpstr>
      <vt:lpstr>17.9.1  unique_ptr Ownership</vt:lpstr>
      <vt:lpstr>17.9.2  unique_ptr to a Built-In Array</vt:lpstr>
      <vt:lpstr>17.9.2  unique_ptr to a Built-In Array</vt:lpstr>
      <vt:lpstr>17.10  Standard Library Exception Hierarchy</vt:lpstr>
      <vt:lpstr>17.10  Standard Library Exception Hierarchy (cont.)</vt:lpstr>
      <vt:lpstr>17.10  Standard Library Exception Hierarchy (cont.)</vt:lpstr>
      <vt:lpstr>17.10  Standard Library Exception Hierarchy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Handling:  A Deeper Look</dc:title>
  <dc:creator>Paul Deitel</dc:creator>
  <cp:lastModifiedBy>Paul Deitel</cp:lastModifiedBy>
  <cp:revision>12</cp:revision>
  <dcterms:created xsi:type="dcterms:W3CDTF">2016-07-20T20:39:11Z</dcterms:created>
  <dcterms:modified xsi:type="dcterms:W3CDTF">2017-02-12T19:04:52Z</dcterms:modified>
</cp:coreProperties>
</file>