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76" r:id="rId2"/>
    <p:sldId id="258" r:id="rId3"/>
    <p:sldId id="259" r:id="rId4"/>
    <p:sldId id="303" r:id="rId5"/>
    <p:sldId id="260" r:id="rId6"/>
    <p:sldId id="261" r:id="rId7"/>
    <p:sldId id="277" r:id="rId8"/>
    <p:sldId id="279" r:id="rId9"/>
    <p:sldId id="263" r:id="rId10"/>
    <p:sldId id="280" r:id="rId11"/>
    <p:sldId id="264" r:id="rId12"/>
    <p:sldId id="281" r:id="rId13"/>
    <p:sldId id="282" r:id="rId14"/>
    <p:sldId id="265" r:id="rId15"/>
    <p:sldId id="266" r:id="rId16"/>
    <p:sldId id="267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8" r:id="rId26"/>
    <p:sldId id="269" r:id="rId27"/>
    <p:sldId id="270" r:id="rId28"/>
    <p:sldId id="271" r:id="rId29"/>
    <p:sldId id="291" r:id="rId30"/>
    <p:sldId id="292" r:id="rId31"/>
    <p:sldId id="272" r:id="rId32"/>
    <p:sldId id="273" r:id="rId33"/>
    <p:sldId id="274" r:id="rId34"/>
    <p:sldId id="275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76" autoAdjust="0"/>
    <p:restoredTop sz="94720" autoAdjust="0"/>
  </p:normalViewPr>
  <p:slideViewPr>
    <p:cSldViewPr snapToGrid="0">
      <p:cViewPr varScale="1">
        <p:scale>
          <a:sx n="85" d="100"/>
          <a:sy n="85" d="100"/>
        </p:scale>
        <p:origin x="90" y="1476"/>
      </p:cViewPr>
      <p:guideLst/>
    </p:cSldViewPr>
  </p:slideViewPr>
  <p:outlineViewPr>
    <p:cViewPr>
      <p:scale>
        <a:sx n="33" d="100"/>
        <a:sy n="33" d="100"/>
      </p:scale>
      <p:origin x="0" y="-275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C8A20-F58C-4DA9-8F63-0CFD55DBBAFE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33BD6-6AD3-4F29-B5CD-599C3A97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197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onsolas" panose="020B0609020204030204" pitchFamily="49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731D34FD-6A5D-4926-9F81-EAFFBD112485}" type="datetime1">
              <a:rPr lang="en-US" smtClean="0"/>
              <a:t>11/13/2016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E371B-FCAA-4E85-8D0C-9EC1AD1007B5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F9641C-9353-4015-8AE3-7ECD8DC6C6AE}" type="datetime1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5283199" y="6408739"/>
            <a:ext cx="624628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550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5262176-35FE-4EDC-ACA7-3B4D417514A8}" type="datetime1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E005D6D-AF9E-4DD4-8D70-C04FB0F776C3}" type="datetime1">
              <a:rPr lang="en-US" smtClean="0"/>
              <a:t>11/13/2016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7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4C886BF-C473-492E-8E40-E78B207E1DAB}" type="datetime1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5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D2D904C-8984-43D0-BE5F-463DB01ADBCF}" type="datetime1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3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4138DC9-6821-44DD-B057-5564106FFEEC}" type="datetime1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4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5283199" y="6408739"/>
            <a:ext cx="624628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3D7EB8E9-3897-4A87-8E07-D8143EDA2156}" type="datetime1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3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1F31C060-C226-4E2F-B697-717D29928A23}" type="datetime1">
              <a:rPr lang="en-US" smtClean="0"/>
              <a:t>11/13/2016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5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onsolas" panose="020B0609020204030204" pitchFamily="49" charset="0"/>
                <a:cs typeface="+mn-cs"/>
              </a:defRPr>
            </a:lvl1pPr>
            <a:extLst/>
          </a:lstStyle>
          <a:p>
            <a:fld id="{697FFB24-521C-492C-979E-600E2A111652}" type="datetime1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onsolas" panose="020B0609020204030204" pitchFamily="49" charset="0"/>
                <a:cs typeface="+mn-cs"/>
              </a:defRPr>
            </a:lvl1pPr>
            <a:extLst/>
          </a:lstStyle>
          <a:p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onsolas" panose="020B0609020204030204" pitchFamily="49" charset="0"/>
              </a:defRPr>
            </a:lvl1pPr>
          </a:lstStyle>
          <a:p>
            <a:fld id="{1083854B-3735-4EE2-AB8E-A8E3CCE565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onsolas" panose="020B0609020204030204" pitchFamily="49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 to </a:t>
            </a:r>
            <a:b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Custom Templates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>
              <a:lnSpc>
                <a:spcPct val="100000"/>
              </a:lnSpc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on Chapter 18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Templates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Class templates are called </a:t>
            </a:r>
            <a:r>
              <a:rPr lang="en-US" altLang="en-US" sz="3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parameterized types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because they require one or more </a:t>
            </a:r>
            <a:r>
              <a:rPr lang="en-US" altLang="en-US" sz="32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 parameters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specify how to customize a generic class template to form a </a:t>
            </a:r>
            <a:r>
              <a:rPr lang="en-US" altLang="en-US" sz="32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class-template specialization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 particular specialization is needed, you use a concise, simple notation, and the compiler writes the specialization source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4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225"/>
            <a:ext cx="12192000" cy="60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Templates (cont.)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>
          <a:xfrm>
            <a:off x="609599" y="1371601"/>
            <a:ext cx="10919883" cy="4525963"/>
          </a:xfrm>
        </p:spPr>
        <p:txBody>
          <a:bodyPr/>
          <a:lstStyle/>
          <a:p>
            <a:pPr marL="109537" indent="0">
              <a:lnSpc>
                <a:spcPct val="100000"/>
              </a:lnSpc>
              <a:buNone/>
              <a:defRPr/>
            </a:pPr>
            <a:r>
              <a:rPr lang="en-US" sz="2800" b="1" i="1" dirty="0">
                <a:solidFill>
                  <a:srgbClr val="000000"/>
                </a:solidFill>
                <a:latin typeface="Cambria" panose="02040503050406030204" pitchFamily="18" charset="0"/>
              </a:rPr>
              <a:t>Creating Class Template </a:t>
            </a:r>
            <a:r>
              <a:rPr lang="en-US" sz="2800" b="1" i="1" dirty="0" smtClean="0">
                <a:solidFill>
                  <a:srgbClr val="000000"/>
                </a:solidFill>
              </a:rPr>
              <a:t>Stack&lt;T&gt;</a:t>
            </a:r>
            <a:endParaRPr lang="en-US" sz="2800" b="1" i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</a:rPr>
              <a:t>Stack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class-template definition in Fig. 18.2 looks like a conventional class definition, with a few key differences.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First, </a:t>
            </a:r>
            <a:r>
              <a:rPr lang="en-US" sz="2800" dirty="0" smtClean="0">
                <a:solidFill>
                  <a:srgbClr val="0000FF"/>
                </a:solidFill>
              </a:rPr>
              <a:t>template</a:t>
            </a:r>
            <a:r>
              <a:rPr lang="en-US" sz="2800" dirty="0" smtClean="0">
                <a:solidFill>
                  <a:srgbClr val="000000"/>
                </a:solidFill>
              </a:rPr>
              <a:t>&lt;</a:t>
            </a:r>
            <a:r>
              <a:rPr lang="en-US" sz="2800" dirty="0" err="1" smtClean="0">
                <a:solidFill>
                  <a:srgbClr val="0000FF"/>
                </a:solidFill>
              </a:rPr>
              <a:t>typename</a:t>
            </a:r>
            <a:r>
              <a:rPr lang="en-US" sz="2800" dirty="0" smtClean="0">
                <a:solidFill>
                  <a:srgbClr val="000000"/>
                </a:solidFill>
              </a:rPr>
              <a:t> T&gt;</a:t>
            </a:r>
          </a:p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templates begin with </a:t>
            </a:r>
            <a:r>
              <a:rPr lang="en-US" sz="2800" dirty="0" smtClean="0">
                <a:solidFill>
                  <a:srgbClr val="0000FF"/>
                </a:solidFill>
              </a:rPr>
              <a:t>template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followed by a list of </a:t>
            </a:r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template parameters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enclosed in </a:t>
            </a:r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angle </a:t>
            </a:r>
            <a:r>
              <a:rPr 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brackets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sz="2800" dirty="0" smtClean="0">
                <a:solidFill>
                  <a:srgbClr val="000000"/>
                </a:solidFill>
              </a:rPr>
              <a:t>&gt;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template parameter that represents a type 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be preceded by either of the interchangeable keywords </a:t>
            </a:r>
            <a:r>
              <a:rPr lang="en-US" sz="2800" dirty="0">
                <a:solidFill>
                  <a:srgbClr val="0000FF"/>
                </a:solidFill>
              </a:rPr>
              <a:t>typename</a:t>
            </a:r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or </a:t>
            </a:r>
            <a:r>
              <a:rPr lang="en-US" sz="2800" dirty="0">
                <a:solidFill>
                  <a:srgbClr val="000000"/>
                </a:solidFill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acts as a placeholder for the </a:t>
            </a:r>
            <a:r>
              <a:rPr lang="en-US" sz="2800" dirty="0">
                <a:solidFill>
                  <a:srgbClr val="000000"/>
                </a:solidFill>
              </a:rPr>
              <a:t>Stack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’s element type. </a:t>
            </a:r>
            <a:endParaRPr lang="en-US" sz="28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be any valid identifier</a:t>
            </a: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parameters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names must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be 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unique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inside a template definition.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6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Templates (cont.)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element type is mentioned generically throughout the </a:t>
            </a:r>
            <a:r>
              <a:rPr lang="en-US" altLang="en-US" sz="3200" dirty="0">
                <a:solidFill>
                  <a:srgbClr val="000000"/>
                </a:solidFill>
              </a:rPr>
              <a:t>Stack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class-template definition as </a:t>
            </a:r>
            <a:r>
              <a:rPr lang="en-US" altLang="en-US" sz="3200" dirty="0">
                <a:solidFill>
                  <a:srgbClr val="000000"/>
                </a:solidFill>
              </a:rPr>
              <a:t>T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(lines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11, 16 and 36). </a:t>
            </a:r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The type parameter becomes associated with a specific type when you create an object using the class template—at that point, the compiler generates a copy of the class template in which all occurrences of the type parameter are replaced with the specified type.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Another key difference is that we did not separate the class template’s interface from its implementation.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75"/>
            <a:ext cx="12192000" cy="441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7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Templates (cont.)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100000"/>
              </a:lnSpc>
              <a:buNone/>
              <a:defRPr/>
            </a:pPr>
            <a:r>
              <a:rPr lang="en-US" sz="2800" b="1" i="1" dirty="0">
                <a:solidFill>
                  <a:srgbClr val="000000"/>
                </a:solidFill>
                <a:latin typeface="Cambria" panose="02040503050406030204" pitchFamily="18" charset="0"/>
              </a:rPr>
              <a:t>Class Template </a:t>
            </a:r>
            <a:r>
              <a:rPr lang="en-US" sz="2800" b="1" i="1" dirty="0">
                <a:solidFill>
                  <a:srgbClr val="000000"/>
                </a:solidFill>
              </a:rPr>
              <a:t>Stack&lt;T&gt;</a:t>
            </a:r>
            <a:r>
              <a:rPr lang="en-US" sz="2800" b="1" i="1" dirty="0">
                <a:solidFill>
                  <a:srgbClr val="000000"/>
                </a:solidFill>
                <a:latin typeface="Cambria" panose="02040503050406030204" pitchFamily="18" charset="0"/>
              </a:rPr>
              <a:t>’s Data Representation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sz="2800" dirty="0">
                <a:solidFill>
                  <a:srgbClr val="000000"/>
                </a:solidFill>
              </a:rPr>
              <a:t>stack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requires insertions and deletions 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at its 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top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So, for example, a </a:t>
            </a:r>
            <a:r>
              <a:rPr lang="en-US" sz="2800" dirty="0">
                <a:solidFill>
                  <a:srgbClr val="000000"/>
                </a:solidFill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or a </a:t>
            </a:r>
            <a:r>
              <a:rPr lang="en-US" sz="2800" dirty="0">
                <a:solidFill>
                  <a:srgbClr val="000000"/>
                </a:solidFill>
              </a:rPr>
              <a:t>deque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could be used to store the </a:t>
            </a:r>
            <a:r>
              <a:rPr lang="en-US" sz="2800" dirty="0">
                <a:solidFill>
                  <a:srgbClr val="000000"/>
                </a:solidFill>
              </a:rPr>
              <a:t>stack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’s elements.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sz="2800" dirty="0">
                <a:solidFill>
                  <a:srgbClr val="000000"/>
                </a:solidFill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supports fast insertions and deletions at its 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back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sz="2800" dirty="0">
                <a:solidFill>
                  <a:srgbClr val="000000"/>
                </a:solidFill>
              </a:rPr>
              <a:t>deque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supports fast insertions and deletions at its 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front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and its 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back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sz="2800" dirty="0">
                <a:solidFill>
                  <a:srgbClr val="000000"/>
                </a:solidFill>
              </a:rPr>
              <a:t>deque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is the default representation for the Standard Library’s </a:t>
            </a:r>
            <a:r>
              <a:rPr lang="en-US" sz="2800" dirty="0">
                <a:solidFill>
                  <a:srgbClr val="000000"/>
                </a:solidFill>
              </a:rPr>
              <a:t>stack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adapter because a </a:t>
            </a:r>
            <a:r>
              <a:rPr lang="en-US" sz="2800" dirty="0">
                <a:solidFill>
                  <a:srgbClr val="000000"/>
                </a:solidFill>
              </a:rPr>
              <a:t>deque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grows more efficiently than a </a:t>
            </a:r>
            <a:r>
              <a:rPr lang="en-US" sz="2800" dirty="0">
                <a:solidFill>
                  <a:srgbClr val="000000"/>
                </a:solidFill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Templates (cont.)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800" dirty="0" smtClean="0">
                <a:solidFill>
                  <a:srgbClr val="000000"/>
                </a:solidFill>
              </a:rPr>
              <a:t>vector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maintained as a </a:t>
            </a:r>
            <a:r>
              <a:rPr lang="en-US" altLang="en-US" sz="28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contiguous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block of memory—when that block is full and a new element is added, the </a:t>
            </a:r>
            <a:r>
              <a:rPr lang="en-US" altLang="en-US" sz="2800" dirty="0" smtClean="0">
                <a:solidFill>
                  <a:srgbClr val="000000"/>
                </a:solidFill>
              </a:rPr>
              <a:t>vector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allocates a larger contiguous block of memory and </a:t>
            </a:r>
            <a:r>
              <a:rPr lang="en-US" altLang="en-US" sz="28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copies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old elements into that new block.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deque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on the other hand, is typically implemented as list of fixed-size, built-in arrays—new fixed-size built-in arrays are added as necessary and none of the existing elements are copied when new items are added to the front or back.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these reasons, we use a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deque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(line 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36) 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the underlying container for our </a:t>
            </a:r>
            <a:r>
              <a:rPr lang="en-US" altLang="en-US" sz="2800" dirty="0" smtClean="0">
                <a:solidFill>
                  <a:srgbClr val="000000"/>
                </a:solidFill>
              </a:rPr>
              <a:t>Stack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Templates (cont.)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100000"/>
              </a:lnSpc>
              <a:buNone/>
              <a:defRPr/>
            </a:pPr>
            <a:r>
              <a:rPr lang="en-US" sz="2800" b="1" i="1" dirty="0">
                <a:solidFill>
                  <a:srgbClr val="000000"/>
                </a:solidFill>
                <a:latin typeface="Cambria" panose="02040503050406030204" pitchFamily="18" charset="0"/>
              </a:rPr>
              <a:t>Class Template </a:t>
            </a:r>
            <a:r>
              <a:rPr lang="en-US" sz="2800" b="1" i="1" dirty="0">
                <a:solidFill>
                  <a:srgbClr val="000000"/>
                </a:solidFill>
              </a:rPr>
              <a:t>Stack&lt;T&gt;</a:t>
            </a:r>
            <a:r>
              <a:rPr lang="en-US" sz="2800" b="1" i="1" dirty="0">
                <a:solidFill>
                  <a:srgbClr val="000000"/>
                </a:solidFill>
                <a:latin typeface="Cambria" panose="02040503050406030204" pitchFamily="18" charset="0"/>
              </a:rPr>
              <a:t>’s Member Functions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member-function definitions of a class template are 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function templates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but are not preceded with the </a:t>
            </a:r>
            <a:r>
              <a:rPr lang="en-US" sz="2800" dirty="0">
                <a:solidFill>
                  <a:srgbClr val="000000"/>
                </a:solidFill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keyword and template parameters in angle brackets (</a:t>
            </a:r>
            <a:r>
              <a:rPr lang="en-US" sz="2800" dirty="0">
                <a:solidFill>
                  <a:srgbClr val="000000"/>
                </a:solidFill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sz="2800" dirty="0">
                <a:solidFill>
                  <a:srgbClr val="000000"/>
                </a:solidFill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) when they’re defined within the class template’s body.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As you can see, however, they do use the class template’s template parameter </a:t>
            </a:r>
            <a:r>
              <a:rPr lang="en-US" sz="2800" dirty="0">
                <a:solidFill>
                  <a:srgbClr val="000000"/>
                </a:solidFill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to represent the element type.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Our </a:t>
            </a:r>
            <a:r>
              <a:rPr lang="en-US" sz="2800" dirty="0">
                <a:solidFill>
                  <a:srgbClr val="000000"/>
                </a:solidFill>
              </a:rPr>
              <a:t>Stack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class template does not define it’s own constructors—the 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default constructor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provided by the compiler will invoke the deque’s default constructor.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288"/>
            <a:ext cx="1219200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4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Templates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>
          <a:xfrm>
            <a:off x="609599" y="1447801"/>
            <a:ext cx="10919883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Member functions:</a:t>
            </a:r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top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(lines 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11–13) 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returns a reference to the </a:t>
            </a:r>
            <a:r>
              <a:rPr lang="en-US" altLang="en-US" sz="2800" dirty="0">
                <a:solidFill>
                  <a:srgbClr val="000000"/>
                </a:solidFill>
              </a:rPr>
              <a:t>Stack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’s top element.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push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(lines 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16–18) 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places a new element on the top of the </a:t>
            </a:r>
            <a:r>
              <a:rPr lang="en-US" altLang="en-US" sz="2800" dirty="0">
                <a:solidFill>
                  <a:srgbClr val="000000"/>
                </a:solidFill>
              </a:rPr>
              <a:t>Stack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pop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(lines 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21–23) 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removes the </a:t>
            </a:r>
            <a:r>
              <a:rPr lang="en-US" altLang="en-US" sz="2800" dirty="0">
                <a:solidFill>
                  <a:srgbClr val="000000"/>
                </a:solidFill>
              </a:rPr>
              <a:t>Stack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’s top element.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 err="1">
                <a:solidFill>
                  <a:srgbClr val="000000"/>
                </a:solidFill>
              </a:rPr>
              <a:t>isEmpty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(lines 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26–28) 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returns a </a:t>
            </a:r>
            <a:r>
              <a:rPr lang="en-US" altLang="en-US" sz="2800" dirty="0">
                <a:solidFill>
                  <a:srgbClr val="000000"/>
                </a:solidFill>
              </a:rPr>
              <a:t>bool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value—</a:t>
            </a:r>
            <a:r>
              <a:rPr lang="en-US" altLang="en-US" sz="2800" dirty="0">
                <a:solidFill>
                  <a:srgbClr val="000000"/>
                </a:solidFill>
              </a:rPr>
              <a:t>true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if the </a:t>
            </a:r>
            <a:r>
              <a:rPr lang="en-US" altLang="en-US" sz="2800" dirty="0">
                <a:solidFill>
                  <a:srgbClr val="000000"/>
                </a:solidFill>
              </a:rPr>
              <a:t>Stack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is empty and </a:t>
            </a:r>
            <a:r>
              <a:rPr lang="en-US" altLang="en-US" sz="2800" dirty="0">
                <a:solidFill>
                  <a:srgbClr val="000000"/>
                </a:solidFill>
              </a:rPr>
              <a:t>false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otherwise.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size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(lines 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31–33) 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returns the number if elements in the </a:t>
            </a:r>
            <a:r>
              <a:rPr lang="en-US" altLang="en-US" sz="2800" dirty="0">
                <a:solidFill>
                  <a:srgbClr val="000000"/>
                </a:solidFill>
              </a:rPr>
              <a:t>Stack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altLang="en-US" sz="32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delegates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its responsibility to the appropriate member function of class template </a:t>
            </a:r>
            <a:r>
              <a:rPr lang="en-US" altLang="en-US" sz="3200" dirty="0" err="1" smtClean="0">
                <a:solidFill>
                  <a:srgbClr val="000000"/>
                </a:solidFill>
              </a:rPr>
              <a:t>deque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—known as delegating.</a:t>
            </a:r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54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Templates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100000"/>
              </a:lnSpc>
              <a:buNone/>
              <a:defRPr/>
            </a:pPr>
            <a:r>
              <a:rPr lang="en-US" sz="3200" b="1" i="1" dirty="0">
                <a:solidFill>
                  <a:srgbClr val="000000"/>
                </a:solidFill>
                <a:latin typeface="Cambria" panose="02040503050406030204" pitchFamily="18" charset="0"/>
              </a:rPr>
              <a:t>Declaring a Class Template’s Member Functions Outside the Class Template Definition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Member-function 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definitions can appear </a:t>
            </a:r>
            <a:r>
              <a:rPr lang="en-US" sz="3200" i="1" dirty="0">
                <a:solidFill>
                  <a:srgbClr val="000000"/>
                </a:solidFill>
                <a:latin typeface="Cambria" panose="02040503050406030204" pitchFamily="18" charset="0"/>
              </a:rPr>
              <a:t>outside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a class template definition.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If 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so, 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each must begin with </a:t>
            </a:r>
            <a:r>
              <a:rPr lang="en-US" sz="3200" dirty="0" smtClean="0">
                <a:solidFill>
                  <a:srgbClr val="000000"/>
                </a:solidFill>
              </a:rPr>
              <a:t>template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followed 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by the </a:t>
            </a:r>
            <a:r>
              <a:rPr lang="en-US" sz="3200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set of template parameters as the class template.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In addition, the member functions must be qualified with the class name and scope resolution operator.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Templates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you can define the </a:t>
            </a:r>
            <a:r>
              <a:rPr lang="en-US" sz="3200" dirty="0">
                <a:solidFill>
                  <a:srgbClr val="000000"/>
                </a:solidFill>
              </a:rPr>
              <a:t>pop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function outside the class-template definition as follows: </a:t>
            </a:r>
          </a:p>
          <a:p>
            <a:pPr marL="603250" lvl="2" indent="0">
              <a:lnSpc>
                <a:spcPct val="100000"/>
              </a:lnSpc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3250" lvl="2" indent="0">
              <a:lnSpc>
                <a:spcPct val="100000"/>
              </a:lnSpc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inline void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Stack&lt;T&gt;::pop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3250" lvl="2" indent="0">
              <a:lnSpc>
                <a:spcPct val="100000"/>
              </a:lnSpc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stack.pop_front();</a:t>
            </a:r>
          </a:p>
          <a:p>
            <a:pPr marL="603250" lvl="2" indent="0">
              <a:lnSpc>
                <a:spcPct val="100000"/>
              </a:lnSpc>
              <a:buNone/>
              <a:defRPr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0000"/>
                </a:solidFill>
              </a:rPr>
              <a:t>Stack&lt;T&gt;::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indicates that pop is in the scope of class </a:t>
            </a:r>
            <a:r>
              <a:rPr lang="en-US" sz="3200" dirty="0">
                <a:solidFill>
                  <a:srgbClr val="000000"/>
                </a:solidFill>
              </a:rPr>
              <a:t>Stack&lt;T&gt;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The Standard Library’s container classes tend to define all their member functions </a:t>
            </a:r>
            <a:r>
              <a:rPr lang="en-US" sz="3200" i="1" dirty="0">
                <a:solidFill>
                  <a:srgbClr val="000000"/>
                </a:solidFill>
                <a:latin typeface="Cambria" panose="02040503050406030204" pitchFamily="18" charset="0"/>
              </a:rPr>
              <a:t>inside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their class definitions.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19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Templates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100000"/>
              </a:lnSpc>
              <a:buNone/>
              <a:defRPr/>
            </a:pPr>
            <a:r>
              <a:rPr lang="en-US" sz="2800" b="1" i="1" dirty="0">
                <a:solidFill>
                  <a:srgbClr val="000000"/>
                </a:solidFill>
                <a:latin typeface="Cambria" panose="02040503050406030204" pitchFamily="18" charset="0"/>
              </a:rPr>
              <a:t>Testing Class Template </a:t>
            </a:r>
            <a:r>
              <a:rPr lang="en-US" sz="2800" b="1" i="1" dirty="0">
                <a:solidFill>
                  <a:srgbClr val="000000"/>
                </a:solidFill>
              </a:rPr>
              <a:t>Stack&lt;T&gt;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let’s consider the driver (Fig.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18.3)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that exercises the </a:t>
            </a:r>
            <a:r>
              <a:rPr lang="en-US" sz="2800" dirty="0">
                <a:solidFill>
                  <a:srgbClr val="000000"/>
                </a:solidFill>
              </a:rPr>
              <a:t>Stack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class template.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driver begins by instantiating object </a:t>
            </a:r>
            <a:r>
              <a:rPr lang="en-US" sz="2800" dirty="0">
                <a:solidFill>
                  <a:srgbClr val="000000"/>
                </a:solidFill>
              </a:rPr>
              <a:t>doubleStack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(line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8). </a:t>
            </a:r>
            <a:endParaRPr lang="en-US" sz="2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This object is declared as a </a:t>
            </a:r>
            <a:r>
              <a:rPr lang="en-US" sz="2800" dirty="0">
                <a:solidFill>
                  <a:srgbClr val="000000"/>
                </a:solidFill>
              </a:rPr>
              <a:t>Stack&lt;double&gt;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(pronounced “</a:t>
            </a:r>
            <a:r>
              <a:rPr lang="en-US" sz="2800" dirty="0">
                <a:solidFill>
                  <a:srgbClr val="000000"/>
                </a:solidFill>
              </a:rPr>
              <a:t>Stack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of </a:t>
            </a:r>
            <a:r>
              <a:rPr lang="en-US" sz="2800" dirty="0">
                <a:solidFill>
                  <a:srgbClr val="000000"/>
                </a:solidFill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”).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compiler associates type </a:t>
            </a:r>
            <a:r>
              <a:rPr lang="en-US" sz="2800" dirty="0">
                <a:solidFill>
                  <a:srgbClr val="000000"/>
                </a:solidFill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with type parameter </a:t>
            </a:r>
            <a:r>
              <a:rPr lang="en-US" sz="2800" dirty="0">
                <a:solidFill>
                  <a:srgbClr val="000000"/>
                </a:solidFill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in the class template to produce the source code for a </a:t>
            </a:r>
            <a:r>
              <a:rPr lang="en-US" sz="2800" dirty="0">
                <a:solidFill>
                  <a:srgbClr val="000000"/>
                </a:solidFill>
              </a:rPr>
              <a:t>Stack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class with elements of type </a:t>
            </a:r>
            <a:r>
              <a:rPr lang="en-US" sz="2800" dirty="0">
                <a:solidFill>
                  <a:srgbClr val="000000"/>
                </a:solidFill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that actually stores its elements in a </a:t>
            </a:r>
            <a:r>
              <a:rPr lang="en-US" sz="2800" dirty="0">
                <a:solidFill>
                  <a:srgbClr val="000000"/>
                </a:solidFill>
              </a:rPr>
              <a:t>deque&lt;double&gt;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4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Templates (cont.)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15–19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invoke </a:t>
            </a:r>
            <a:r>
              <a:rPr lang="en-US" altLang="en-US" sz="3200" dirty="0">
                <a:solidFill>
                  <a:srgbClr val="000000"/>
                </a:solidFill>
              </a:rPr>
              <a:t>push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(line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16)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to place the </a:t>
            </a:r>
            <a:r>
              <a:rPr lang="en-US" altLang="en-US" sz="3200" dirty="0">
                <a:solidFill>
                  <a:srgbClr val="000000"/>
                </a:solidFill>
              </a:rPr>
              <a:t>double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values 1.1, 2.2, 3.3, 4.4 and 5.5 onto </a:t>
            </a:r>
            <a:r>
              <a:rPr lang="en-US" altLang="en-US" sz="3200" dirty="0" err="1">
                <a:solidFill>
                  <a:srgbClr val="000000"/>
                </a:solidFill>
              </a:rPr>
              <a:t>doubleStack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Next, lines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24–27 invoke </a:t>
            </a:r>
            <a:r>
              <a:rPr lang="en-US" altLang="en-US" sz="3200" dirty="0">
                <a:solidFill>
                  <a:srgbClr val="000000"/>
                </a:solidFill>
              </a:rPr>
              <a:t>top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3200" dirty="0">
                <a:solidFill>
                  <a:srgbClr val="000000"/>
                </a:solidFill>
              </a:rPr>
              <a:t>pop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in a </a:t>
            </a:r>
            <a:r>
              <a:rPr lang="en-US" altLang="en-US" sz="3200" dirty="0">
                <a:solidFill>
                  <a:srgbClr val="000000"/>
                </a:solidFill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loop to remove the five values from the stack.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Notice in the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output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that the values do </a:t>
            </a:r>
            <a:r>
              <a:rPr lang="en-US" altLang="en-US" sz="3200" dirty="0">
                <a:solidFill>
                  <a:srgbClr val="000000"/>
                </a:solidFill>
              </a:rPr>
              <a:t>pop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off in </a:t>
            </a:r>
            <a:r>
              <a:rPr lang="en-US" altLang="en-US" sz="3200" i="1" dirty="0">
                <a:solidFill>
                  <a:srgbClr val="000000"/>
                </a:solidFill>
                <a:latin typeface="Cambria" panose="02040503050406030204" pitchFamily="18" charset="0"/>
              </a:rPr>
              <a:t>last-in, first-out order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altLang="en-US" sz="3200" dirty="0" err="1">
                <a:solidFill>
                  <a:srgbClr val="000000"/>
                </a:solidFill>
              </a:rPr>
              <a:t>doubleStack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is empty, the </a:t>
            </a:r>
            <a:r>
              <a:rPr lang="en-US" altLang="en-US" sz="3200" dirty="0">
                <a:solidFill>
                  <a:srgbClr val="000000"/>
                </a:solidFill>
              </a:rPr>
              <a:t>pop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loop terminates.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6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81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6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9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71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Templates (cont.)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31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instantiates </a:t>
            </a:r>
            <a:r>
              <a:rPr lang="en-US" altLang="en-US" sz="3200" dirty="0" err="1" smtClean="0">
                <a:solidFill>
                  <a:srgbClr val="000000"/>
                </a:solidFill>
              </a:rPr>
              <a:t>intStack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with the declaration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Stack&lt;</a:t>
            </a:r>
            <a:r>
              <a:rPr lang="en-US" alt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intStack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Lines 38–41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repeatedly invoke </a:t>
            </a:r>
            <a:r>
              <a:rPr lang="en-US" altLang="en-US" sz="3200" dirty="0" smtClean="0">
                <a:solidFill>
                  <a:srgbClr val="000000"/>
                </a:solidFill>
              </a:rPr>
              <a:t>push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(line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39)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place values onto </a:t>
            </a:r>
            <a:r>
              <a:rPr lang="en-US" altLang="en-US" sz="3200" dirty="0" err="1" smtClean="0">
                <a:solidFill>
                  <a:srgbClr val="000000"/>
                </a:solidFill>
              </a:rPr>
              <a:t>intStack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then lines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46–49 repeatedly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invoke </a:t>
            </a:r>
            <a:r>
              <a:rPr lang="en-US" altLang="en-US" sz="3200" dirty="0" smtClean="0">
                <a:solidFill>
                  <a:srgbClr val="000000"/>
                </a:solidFill>
              </a:rPr>
              <a:t>top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3200" dirty="0" smtClean="0">
                <a:solidFill>
                  <a:srgbClr val="000000"/>
                </a:solidFill>
              </a:rPr>
              <a:t>pop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remove values from </a:t>
            </a:r>
            <a:r>
              <a:rPr lang="en-US" altLang="en-US" sz="3200" dirty="0" err="1" smtClean="0">
                <a:solidFill>
                  <a:srgbClr val="000000"/>
                </a:solidFill>
              </a:rPr>
              <a:t>intStack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until it’s empty.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Once again, notice in the output that the values pop off in last-in, first-out order.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"/>
            <a:ext cx="12192000" cy="66913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48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Function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Template to Manipulate a Class-Template Specialization Object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code in function </a:t>
            </a:r>
            <a:r>
              <a:rPr lang="en-US" altLang="en-US" sz="3200" dirty="0">
                <a:solidFill>
                  <a:srgbClr val="000000"/>
                </a:solidFill>
              </a:rPr>
              <a:t>main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of Fig.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18.3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is </a:t>
            </a:r>
            <a:r>
              <a:rPr lang="en-US" altLang="en-US" sz="3200" i="1" dirty="0">
                <a:solidFill>
                  <a:srgbClr val="000000"/>
                </a:solidFill>
                <a:latin typeface="Cambria" panose="02040503050406030204" pitchFamily="18" charset="0"/>
              </a:rPr>
              <a:t>almost identical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for both the </a:t>
            </a:r>
            <a:r>
              <a:rPr lang="en-US" altLang="en-US" sz="3200" dirty="0" err="1">
                <a:solidFill>
                  <a:srgbClr val="000000"/>
                </a:solidFill>
              </a:rPr>
              <a:t>doubleStack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manipulations in lines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8–29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and the </a:t>
            </a:r>
            <a:r>
              <a:rPr lang="en-US" altLang="en-US" sz="3200" dirty="0" err="1">
                <a:solidFill>
                  <a:srgbClr val="000000"/>
                </a:solidFill>
              </a:rPr>
              <a:t>intStack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manipulations in lines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31–51. </a:t>
            </a:r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Another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opportunity to use a function template.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Figure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18.4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defines function template </a:t>
            </a:r>
            <a:r>
              <a:rPr lang="en-US" altLang="en-US" sz="3200" dirty="0" err="1">
                <a:solidFill>
                  <a:srgbClr val="000000"/>
                </a:solidFill>
              </a:rPr>
              <a:t>testStack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(lines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10–36)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to perform the same tasks as main in Fig.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18.3—push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a series of values onto a </a:t>
            </a:r>
            <a:r>
              <a:rPr lang="en-US" altLang="en-US" sz="3200" dirty="0">
                <a:solidFill>
                  <a:srgbClr val="000000"/>
                </a:solidFill>
              </a:rPr>
              <a:t>Stack&lt;T&gt;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and pop the values off a </a:t>
            </a:r>
            <a:r>
              <a:rPr lang="en-US" altLang="en-US" sz="3200" dirty="0">
                <a:solidFill>
                  <a:srgbClr val="000000"/>
                </a:solidFill>
              </a:rPr>
              <a:t>Stack&lt;T&gt;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42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9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4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20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02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Function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Template to Manipulate a Class-Template Specialization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Object (cont.)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Function template </a:t>
            </a:r>
            <a:r>
              <a:rPr lang="en-US" altLang="en-US" sz="3200" dirty="0" err="1">
                <a:solidFill>
                  <a:srgbClr val="000000"/>
                </a:solidFill>
              </a:rPr>
              <a:t>testStack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uses </a:t>
            </a:r>
            <a:r>
              <a:rPr lang="en-US" altLang="en-US" sz="3200" dirty="0">
                <a:solidFill>
                  <a:srgbClr val="000000"/>
                </a:solidFill>
              </a:rPr>
              <a:t>T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(specified at line 10) to represent the data type stored in the </a:t>
            </a:r>
            <a:r>
              <a:rPr lang="en-US" altLang="en-US" sz="3200" dirty="0">
                <a:solidFill>
                  <a:srgbClr val="000000"/>
                </a:solidFill>
              </a:rPr>
              <a:t>Stack&lt;T&gt;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The function template takes five arguments (lines 12–16):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800" dirty="0">
                <a:solidFill>
                  <a:srgbClr val="000000"/>
                </a:solidFill>
              </a:rPr>
              <a:t>Stack&lt;T&gt;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to manipulate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value of type </a:t>
            </a:r>
            <a:r>
              <a:rPr lang="en-US" altLang="en-US" sz="2800" dirty="0">
                <a:solidFill>
                  <a:srgbClr val="000000"/>
                </a:solidFill>
              </a:rPr>
              <a:t>T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that will be the first value </a:t>
            </a:r>
            <a:r>
              <a:rPr lang="en-US" altLang="en-US" sz="2800" dirty="0" smtClean="0">
                <a:solidFill>
                  <a:srgbClr val="000000"/>
                </a:solidFill>
              </a:rPr>
              <a:t>push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ed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/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value of type </a:t>
            </a:r>
            <a:r>
              <a:rPr lang="en-US" altLang="en-US" sz="2800" dirty="0">
                <a:solidFill>
                  <a:srgbClr val="000000"/>
                </a:solidFill>
              </a:rPr>
              <a:t>T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used to increment the </a:t>
            </a:r>
            <a:r>
              <a:rPr lang="en-US" altLang="en-US" sz="2800" dirty="0" smtClean="0">
                <a:solidFill>
                  <a:srgbClr val="000000"/>
                </a:solidFill>
              </a:rPr>
              <a:t>push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ed values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number of elements to 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push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800" dirty="0">
                <a:solidFill>
                  <a:srgbClr val="000000"/>
                </a:solidFill>
              </a:rPr>
              <a:t>string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that represents the 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stack’s name for 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output purposes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92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Function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Template to Manipulate a Class-Template Specialization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Object (cont.)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46238"/>
            <a:ext cx="10919883" cy="45259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altLang="en-US" sz="3200" dirty="0">
                <a:solidFill>
                  <a:srgbClr val="000000"/>
                </a:solidFill>
              </a:rPr>
              <a:t>main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(lines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38–46)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instantiates an object of type </a:t>
            </a:r>
            <a:r>
              <a:rPr lang="en-US" altLang="en-US" sz="3200" dirty="0">
                <a:solidFill>
                  <a:srgbClr val="000000"/>
                </a:solidFill>
              </a:rPr>
              <a:t>Stack&lt;double&gt;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called </a:t>
            </a:r>
            <a:r>
              <a:rPr lang="en-US" altLang="en-US" sz="3200" dirty="0" err="1">
                <a:solidFill>
                  <a:srgbClr val="000000"/>
                </a:solidFill>
              </a:rPr>
              <a:t>doubleStack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(line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39)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and an object of type </a:t>
            </a:r>
            <a:r>
              <a:rPr lang="en-US" altLang="en-US" sz="3200" dirty="0">
                <a:solidFill>
                  <a:srgbClr val="000000"/>
                </a:solidFill>
              </a:rPr>
              <a:t>Stack&lt;</a:t>
            </a:r>
            <a:r>
              <a:rPr lang="en-US" altLang="en-US" sz="3200" dirty="0" err="1">
                <a:solidFill>
                  <a:srgbClr val="000000"/>
                </a:solidFill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</a:rPr>
              <a:t>&gt;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called </a:t>
            </a:r>
            <a:r>
              <a:rPr lang="en-US" altLang="en-US" sz="3200" dirty="0" err="1">
                <a:solidFill>
                  <a:srgbClr val="000000"/>
                </a:solidFill>
              </a:rPr>
              <a:t>intStack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(line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43)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and uses these objects in lines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41 and 45. </a:t>
            </a:r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The compiler infers the type of </a:t>
            </a:r>
            <a:r>
              <a:rPr lang="en-US" altLang="en-US" sz="3200" dirty="0">
                <a:solidFill>
                  <a:srgbClr val="000000"/>
                </a:solidFill>
              </a:rPr>
              <a:t>T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for </a:t>
            </a:r>
            <a:r>
              <a:rPr lang="en-US" altLang="en-US" sz="3200" dirty="0" err="1">
                <a:solidFill>
                  <a:srgbClr val="000000"/>
                </a:solidFill>
              </a:rPr>
              <a:t>testStack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from the type used to instantiate the function’s first argument (i.e., the type used to instantiate </a:t>
            </a:r>
            <a:r>
              <a:rPr lang="en-US" altLang="en-US" sz="3200" dirty="0" err="1">
                <a:solidFill>
                  <a:srgbClr val="000000"/>
                </a:solidFill>
              </a:rPr>
              <a:t>doubleStack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3200" dirty="0" err="1">
                <a:solidFill>
                  <a:srgbClr val="000000"/>
                </a:solidFill>
              </a:rPr>
              <a:t>intStack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70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Nontype Parameters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46238"/>
            <a:ext cx="10919883" cy="45259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Class template </a:t>
            </a:r>
            <a:r>
              <a:rPr lang="en-US" altLang="en-US" sz="2800" dirty="0">
                <a:solidFill>
                  <a:srgbClr val="000000"/>
                </a:solidFill>
              </a:rPr>
              <a:t>Stack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of Section 18.2 used only a type parameter 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its template declaration.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It’s also possible to use </a:t>
            </a:r>
            <a:r>
              <a:rPr lang="en-US" altLang="en-US" sz="2800" dirty="0" err="1">
                <a:solidFill>
                  <a:srgbClr val="0000FF"/>
                </a:solidFill>
                <a:latin typeface="Cambria" panose="02040503050406030204" pitchFamily="18" charset="0"/>
              </a:rPr>
              <a:t>nontype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 template parameters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which can have default arguments and are treated as constants.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the C++ standard’s </a:t>
            </a:r>
            <a:r>
              <a:rPr lang="en-US" altLang="en-US" sz="2800" dirty="0">
                <a:solidFill>
                  <a:srgbClr val="000000"/>
                </a:solidFill>
              </a:rPr>
              <a:t>array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class template begins with the template declaration: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T,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N&gt;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(Recall that keywords </a:t>
            </a:r>
            <a:r>
              <a:rPr lang="en-US" altLang="en-US" sz="2800" dirty="0">
                <a:solidFill>
                  <a:srgbClr val="000000"/>
                </a:solidFill>
              </a:rPr>
              <a:t>class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800" dirty="0" err="1">
                <a:solidFill>
                  <a:srgbClr val="000000"/>
                </a:solidFill>
              </a:rPr>
              <a:t>typename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are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interchangeable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in template declarations.)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Nontype Parameters (cont.)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46238"/>
            <a:ext cx="10919883" cy="45259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declaration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such as</a:t>
            </a:r>
          </a:p>
          <a:p>
            <a:pPr marL="630238" lvl="2" indent="0">
              <a:lnSpc>
                <a:spcPct val="100000"/>
              </a:lnSpc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array&lt;</a:t>
            </a: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100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salesFigures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creates a 100-element </a:t>
            </a:r>
            <a:r>
              <a:rPr lang="en-US" altLang="en-US" sz="3200" dirty="0">
                <a:solidFill>
                  <a:srgbClr val="000000"/>
                </a:solidFill>
              </a:rPr>
              <a:t>array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of </a:t>
            </a:r>
            <a:r>
              <a:rPr lang="en-US" altLang="en-US" sz="3200" dirty="0">
                <a:solidFill>
                  <a:srgbClr val="000000"/>
                </a:solidFill>
              </a:rPr>
              <a:t>double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s class-template specialization, then uses it to instantiate the object </a:t>
            </a:r>
            <a:r>
              <a:rPr lang="en-US" altLang="en-US" sz="3200" dirty="0" err="1">
                <a:solidFill>
                  <a:srgbClr val="000000"/>
                </a:solidFill>
              </a:rPr>
              <a:t>salesFigures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3200" dirty="0">
                <a:solidFill>
                  <a:srgbClr val="000000"/>
                </a:solidFill>
              </a:rPr>
              <a:t>array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class template encapsulates a </a:t>
            </a:r>
            <a:r>
              <a:rPr lang="en-US" altLang="en-US" sz="3200" i="1" dirty="0">
                <a:solidFill>
                  <a:srgbClr val="000000"/>
                </a:solidFill>
                <a:latin typeface="Cambria" panose="02040503050406030204" pitchFamily="18" charset="0"/>
              </a:rPr>
              <a:t>built-in array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When you create an </a:t>
            </a:r>
            <a:r>
              <a:rPr lang="en-US" altLang="en-US" sz="3200" dirty="0">
                <a:solidFill>
                  <a:srgbClr val="000000"/>
                </a:solidFill>
              </a:rPr>
              <a:t>array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class-template specialization, the </a:t>
            </a:r>
            <a:r>
              <a:rPr lang="en-US" altLang="en-US" sz="3200" dirty="0">
                <a:solidFill>
                  <a:srgbClr val="000000"/>
                </a:solidFill>
              </a:rPr>
              <a:t>array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’s built-in array data member has the type and size specified in the </a:t>
            </a:r>
            <a:r>
              <a:rPr lang="en-US" alt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declaration.</a:t>
            </a:r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52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Default Arguments for Template Type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Parameters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371601"/>
            <a:ext cx="10919883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In addition, a type parameter can specify a </a:t>
            </a:r>
            <a:r>
              <a:rPr lang="en-US" altLang="en-US" sz="3600" dirty="0">
                <a:solidFill>
                  <a:srgbClr val="0000FF"/>
                </a:solidFill>
                <a:latin typeface="Cambria" panose="02040503050406030204" pitchFamily="18" charset="0"/>
              </a:rPr>
              <a:t>default type argument</a:t>
            </a: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the C++ standard’s </a:t>
            </a:r>
            <a:r>
              <a:rPr lang="en-US" altLang="en-US" sz="3600" dirty="0">
                <a:solidFill>
                  <a:srgbClr val="000000"/>
                </a:solidFill>
              </a:rPr>
              <a:t>stack</a:t>
            </a: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3600" i="1" dirty="0">
                <a:solidFill>
                  <a:srgbClr val="000000"/>
                </a:solidFill>
                <a:latin typeface="Cambria" panose="02040503050406030204" pitchFamily="18" charset="0"/>
              </a:rPr>
              <a:t>container adapter </a:t>
            </a: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class template begins with:  </a:t>
            </a:r>
          </a:p>
          <a:p>
            <a:pPr marL="630238" lvl="2" indent="0">
              <a:lnSpc>
                <a:spcPct val="100000"/>
              </a:lnSpc>
              <a:buNone/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T, 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Container = </a:t>
            </a:r>
            <a:r>
              <a:rPr lang="en-US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&lt;T&gt;&gt;</a:t>
            </a:r>
            <a:endParaRPr lang="en-US" altLang="en-US" sz="3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which specifies that a </a:t>
            </a:r>
            <a:r>
              <a:rPr lang="en-US" altLang="en-US" sz="3600" dirty="0">
                <a:solidFill>
                  <a:srgbClr val="000000"/>
                </a:solidFill>
              </a:rPr>
              <a:t>stack</a:t>
            </a: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uses a </a:t>
            </a:r>
            <a:r>
              <a:rPr lang="en-US" altLang="en-US" sz="3600" dirty="0" err="1">
                <a:solidFill>
                  <a:srgbClr val="000000"/>
                </a:solidFill>
              </a:rPr>
              <a:t>deque</a:t>
            </a: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3600" i="1" dirty="0">
                <a:solidFill>
                  <a:srgbClr val="000000"/>
                </a:solidFill>
                <a:latin typeface="Cambria" panose="02040503050406030204" pitchFamily="18" charset="0"/>
              </a:rPr>
              <a:t>by default </a:t>
            </a: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to store the </a:t>
            </a:r>
            <a:r>
              <a:rPr lang="en-US" altLang="en-US" sz="3600" dirty="0">
                <a:solidFill>
                  <a:srgbClr val="000000"/>
                </a:solidFill>
              </a:rPr>
              <a:t>stack</a:t>
            </a: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’s elements of type </a:t>
            </a:r>
            <a:r>
              <a:rPr lang="en-US" altLang="en-US" sz="3600" dirty="0">
                <a:solidFill>
                  <a:srgbClr val="000000"/>
                </a:solidFill>
              </a:rPr>
              <a:t>T</a:t>
            </a: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6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 smtClean="0">
                <a:latin typeface="Cambria" panose="02040503050406030204" pitchFamily="18" charset="0"/>
              </a:rPr>
              <a:t>Figure </a:t>
            </a:r>
            <a:r>
              <a:rPr lang="en-US" altLang="en-US" sz="2600" dirty="0">
                <a:latin typeface="Cambria" panose="02040503050406030204" pitchFamily="18" charset="0"/>
              </a:rPr>
              <a:t>18.1 summarizes our template coverage</a:t>
            </a:r>
            <a:r>
              <a:rPr lang="en-US" altLang="en-US" sz="2600" dirty="0" smtClean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55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Default Arguments for Template Type Parameters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(cont.)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46238"/>
            <a:ext cx="10919883" cy="45259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4000" dirty="0">
                <a:solidFill>
                  <a:srgbClr val="000000"/>
                </a:solidFill>
                <a:latin typeface="Cambria" panose="02040503050406030204" pitchFamily="18" charset="0"/>
              </a:rPr>
              <a:t>The declaration </a:t>
            </a:r>
          </a:p>
          <a:p>
            <a:pPr marL="603250" lvl="2" indent="0">
              <a:lnSpc>
                <a:spcPct val="100000"/>
              </a:lnSpc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stack&lt;</a:t>
            </a:r>
            <a:r>
              <a:rPr lang="en-US" alt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values;</a:t>
            </a:r>
            <a:endParaRPr lang="en-US" altLang="en-US" sz="4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4000" dirty="0">
                <a:solidFill>
                  <a:srgbClr val="000000"/>
                </a:solidFill>
                <a:latin typeface="Cambria" panose="02040503050406030204" pitchFamily="18" charset="0"/>
              </a:rPr>
              <a:t>creates a </a:t>
            </a:r>
            <a:r>
              <a:rPr lang="en-US" altLang="en-US" sz="4000" dirty="0">
                <a:solidFill>
                  <a:srgbClr val="000000"/>
                </a:solidFill>
              </a:rPr>
              <a:t>stack</a:t>
            </a:r>
            <a:r>
              <a:rPr lang="en-US" altLang="en-US" sz="4000" dirty="0">
                <a:solidFill>
                  <a:srgbClr val="000000"/>
                </a:solidFill>
                <a:latin typeface="Cambria" panose="02040503050406030204" pitchFamily="18" charset="0"/>
              </a:rPr>
              <a:t> of </a:t>
            </a:r>
            <a:r>
              <a:rPr lang="en-US" altLang="en-US" sz="4000" dirty="0" err="1">
                <a:solidFill>
                  <a:srgbClr val="000000"/>
                </a:solidFill>
              </a:rPr>
              <a:t>int</a:t>
            </a:r>
            <a:r>
              <a:rPr lang="en-US" altLang="en-US" sz="400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altLang="en-US" sz="4000" dirty="0">
                <a:solidFill>
                  <a:srgbClr val="000000"/>
                </a:solidFill>
                <a:latin typeface="Cambria" panose="02040503050406030204" pitchFamily="18" charset="0"/>
              </a:rPr>
              <a:t> class-template specialization (behind the scenes) and uses it to instantiate the object named </a:t>
            </a:r>
            <a:r>
              <a:rPr lang="en-US" altLang="en-US" sz="4000" dirty="0">
                <a:solidFill>
                  <a:srgbClr val="000000"/>
                </a:solidFill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ambria" panose="02040503050406030204" pitchFamily="18" charset="0"/>
              </a:rPr>
              <a:t>. The </a:t>
            </a:r>
            <a:r>
              <a:rPr lang="en-US" altLang="en-US" sz="4000" dirty="0">
                <a:solidFill>
                  <a:srgbClr val="000000"/>
                </a:solidFill>
              </a:rPr>
              <a:t>stack</a:t>
            </a:r>
            <a:r>
              <a:rPr lang="en-US" altLang="en-US" sz="4000" dirty="0">
                <a:solidFill>
                  <a:srgbClr val="000000"/>
                </a:solidFill>
                <a:latin typeface="Cambria" panose="02040503050406030204" pitchFamily="18" charset="0"/>
              </a:rPr>
              <a:t>’s elements are stored in a </a:t>
            </a:r>
            <a:r>
              <a:rPr lang="en-US" altLang="en-US" sz="4000" dirty="0" err="1">
                <a:solidFill>
                  <a:srgbClr val="000000"/>
                </a:solidFill>
              </a:rPr>
              <a:t>deque</a:t>
            </a:r>
            <a:r>
              <a:rPr lang="en-US" altLang="en-US" sz="4000" dirty="0">
                <a:solidFill>
                  <a:srgbClr val="000000"/>
                </a:solidFill>
              </a:rPr>
              <a:t>&lt;</a:t>
            </a:r>
            <a:r>
              <a:rPr lang="en-US" altLang="en-US" sz="4000" dirty="0" err="1">
                <a:solidFill>
                  <a:srgbClr val="000000"/>
                </a:solidFill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</a:rPr>
              <a:t>&gt;</a:t>
            </a:r>
            <a:r>
              <a:rPr lang="en-US" altLang="en-US" sz="40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83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Default Arguments for Template Type Parameters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(cont.)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46238"/>
            <a:ext cx="10919883" cy="45259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i="1" dirty="0">
                <a:solidFill>
                  <a:srgbClr val="000000"/>
                </a:solidFill>
                <a:latin typeface="Cambria" panose="02040503050406030204" pitchFamily="18" charset="0"/>
              </a:rPr>
              <a:t>Default type parameters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must be the </a:t>
            </a:r>
            <a:r>
              <a:rPr lang="en-US" altLang="en-US" sz="3200" i="1" dirty="0">
                <a:solidFill>
                  <a:srgbClr val="000000"/>
                </a:solidFill>
                <a:latin typeface="Cambria" panose="02040503050406030204" pitchFamily="18" charset="0"/>
              </a:rPr>
              <a:t>rightmost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(trailing) parameters in a template’s type-parameter list.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When you instantiate a template with two or more default arguments, if an omitted argument is not the rightmost, then all type parameters to the right of it also must be omitted.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As of C++11, you can now use default type arguments for template type parameters in function templates. </a:t>
            </a:r>
          </a:p>
          <a:p>
            <a:pPr eaLnBrk="1" hangingPunct="1">
              <a:lnSpc>
                <a:spcPct val="100000"/>
              </a:lnSpc>
            </a:pPr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98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Overloading Function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Templates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>
          <a:xfrm>
            <a:off x="609599" y="1219201"/>
            <a:ext cx="10919883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Function templates and overloading are intimately related.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In Section 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6.17, 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you learned that when overloaded functions perform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identical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operations on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different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types of data, they can be expressed more compactly and conveniently using function templates.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You can then write function calls with different types of arguments and let the compiler generate separate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function-template specializations 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to handle each function call appropriately.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function-template specializations generated from a given function template all have the same name, so the compiler uses overload resolution to invoke the proper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55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Overloading Function Templates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(cont.)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46238"/>
            <a:ext cx="10919883" cy="45259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You may also </a:t>
            </a:r>
            <a:r>
              <a:rPr lang="en-US" altLang="en-US" sz="3200" i="1" dirty="0">
                <a:solidFill>
                  <a:srgbClr val="000000"/>
                </a:solidFill>
                <a:latin typeface="Cambria" panose="02040503050406030204" pitchFamily="18" charset="0"/>
              </a:rPr>
              <a:t>overload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function templates.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you can provide other function templates that specify the </a:t>
            </a:r>
            <a:r>
              <a:rPr lang="en-US" altLang="en-US" sz="3200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function name but </a:t>
            </a:r>
            <a:r>
              <a:rPr lang="en-US" altLang="en-US" sz="3200" i="1" dirty="0">
                <a:solidFill>
                  <a:srgbClr val="000000"/>
                </a:solidFill>
                <a:latin typeface="Cambria" panose="02040503050406030204" pitchFamily="18" charset="0"/>
              </a:rPr>
              <a:t>different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function parameters.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A function template also can be overloaded by providing </a:t>
            </a:r>
            <a:r>
              <a:rPr lang="en-US" altLang="en-US" sz="3200" dirty="0" err="1">
                <a:solidFill>
                  <a:srgbClr val="000000"/>
                </a:solidFill>
                <a:latin typeface="Cambria" panose="02040503050406030204" pitchFamily="18" charset="0"/>
              </a:rPr>
              <a:t>nontemplate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functions with the same function name but different function parameters.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84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Overloading Function Templates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(cont.)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447801"/>
            <a:ext cx="10919883" cy="4525963"/>
          </a:xfrm>
        </p:spPr>
        <p:txBody>
          <a:bodyPr/>
          <a:lstStyle/>
          <a:p>
            <a:pPr marL="109537" indent="0">
              <a:lnSpc>
                <a:spcPct val="100000"/>
              </a:lnSpc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Matching Process for Overloaded Functions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compiler performs a matching process to determine what function to call when a function is invoked.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It looks at both existing functions and function templates to locate a function or generate a function-template specialization whose function name and argument types are consistent with those of the function call. 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If there are no matches, the compiler issues an error message. If there are multiple matches for the function call, the compiler attempts to determine the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best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match.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If there’s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more than one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best match, the call is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ambiguous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the compiler issues an error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0"/>
            <a:ext cx="10671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3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8" y="0"/>
            <a:ext cx="9369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 smtClean="0">
                <a:latin typeface="Cambria" panose="02040503050406030204" pitchFamily="18" charset="0"/>
              </a:rPr>
              <a:t>Function </a:t>
            </a:r>
            <a:r>
              <a:rPr lang="en-US" altLang="en-US" sz="2600" dirty="0">
                <a:latin typeface="Cambria" panose="02040503050406030204" pitchFamily="18" charset="0"/>
              </a:rPr>
              <a:t>templates </a:t>
            </a:r>
            <a:r>
              <a:rPr lang="en-US" altLang="en-US" sz="2600" dirty="0" smtClean="0">
                <a:latin typeface="Cambria" panose="02040503050406030204" pitchFamily="18" charset="0"/>
              </a:rPr>
              <a:t>enable </a:t>
            </a:r>
            <a:r>
              <a:rPr lang="en-US" altLang="en-US" sz="2600" dirty="0">
                <a:latin typeface="Cambria" panose="02040503050406030204" pitchFamily="18" charset="0"/>
              </a:rPr>
              <a:t>you to conveniently specify a variety of related (overloaded) functions—called </a:t>
            </a:r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function-template </a:t>
            </a:r>
            <a:r>
              <a:rPr lang="en-US" altLang="en-US" sz="26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specializations.</a:t>
            </a:r>
            <a:endParaRPr lang="en-US" altLang="en-US" sz="2600" dirty="0" smtClean="0">
              <a:latin typeface="Cambria" panose="02040503050406030204" pitchFamily="18" charset="0"/>
            </a:endParaRPr>
          </a:p>
          <a:p>
            <a:r>
              <a:rPr lang="en-US" altLang="en-US" sz="2600" dirty="0" smtClean="0">
                <a:latin typeface="Cambria" panose="02040503050406030204" pitchFamily="18" charset="0"/>
              </a:rPr>
              <a:t>Class templates </a:t>
            </a:r>
            <a:r>
              <a:rPr lang="en-US" altLang="en-US" sz="2600" dirty="0">
                <a:latin typeface="Cambria" panose="02040503050406030204" pitchFamily="18" charset="0"/>
              </a:rPr>
              <a:t>enable you to conveniently specify </a:t>
            </a:r>
            <a:r>
              <a:rPr lang="en-US" altLang="en-US" sz="2600" dirty="0" smtClean="0">
                <a:latin typeface="Cambria" panose="02040503050406030204" pitchFamily="18" charset="0"/>
              </a:rPr>
              <a:t>a </a:t>
            </a:r>
            <a:r>
              <a:rPr lang="en-US" altLang="en-US" sz="2600" dirty="0">
                <a:latin typeface="Cambria" panose="02040503050406030204" pitchFamily="18" charset="0"/>
              </a:rPr>
              <a:t>variety of related classes—called </a:t>
            </a:r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class-template </a:t>
            </a:r>
            <a:r>
              <a:rPr lang="en-US" altLang="en-US" sz="26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specializations</a:t>
            </a:r>
            <a:r>
              <a:rPr lang="en-US" altLang="en-US" sz="2600" dirty="0"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600" dirty="0" smtClean="0">
                <a:latin typeface="Cambria" panose="02040503050406030204" pitchFamily="18" charset="0"/>
              </a:rPr>
              <a:t>Programming with templates is known as </a:t>
            </a:r>
            <a:r>
              <a:rPr lang="en-US" altLang="en-US" sz="26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generic </a:t>
            </a:r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programming</a:t>
            </a:r>
            <a:r>
              <a:rPr lang="en-US" altLang="en-US" sz="2600" dirty="0"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600" dirty="0">
                <a:latin typeface="Cambria" panose="02040503050406030204" pitchFamily="18" charset="0"/>
              </a:rPr>
              <a:t>Function templates and class templates are like stencils out of which we trace shapes; function-template specializations and class-template specializations are like the separate tracings that all have the same shape, but could, for example, be drawn in different colors </a:t>
            </a:r>
            <a:r>
              <a:rPr lang="en-US" altLang="en-US" sz="2600" dirty="0" smtClean="0">
                <a:latin typeface="Cambria" panose="02040503050406030204" pitchFamily="18" charset="0"/>
              </a:rPr>
              <a:t>, line </a:t>
            </a:r>
            <a:r>
              <a:rPr lang="en-US" altLang="en-US" sz="2600" dirty="0" err="1" smtClean="0">
                <a:latin typeface="Cambria" panose="02040503050406030204" pitchFamily="18" charset="0"/>
              </a:rPr>
              <a:t>thickneses</a:t>
            </a:r>
            <a:r>
              <a:rPr lang="en-US" altLang="en-US" sz="2600" dirty="0" smtClean="0">
                <a:latin typeface="Cambria" panose="02040503050406030204" pitchFamily="18" charset="0"/>
              </a:rPr>
              <a:t> and </a:t>
            </a:r>
            <a:r>
              <a:rPr lang="en-US" altLang="en-US" sz="2600" dirty="0">
                <a:latin typeface="Cambria" panose="02040503050406030204" pitchFamily="18" charset="0"/>
              </a:rPr>
              <a:t>textures.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Templates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It’s possible to understand the concept of a stack (a data structure into which we insert items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at the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top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and retrieve those items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from the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top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in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last-in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first-out order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)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independent of the type of the items 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being placed in the stack.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instantiate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 stack, a data type must be specified.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Nice opportunity for software reusability.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Here, we define a stack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generically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then use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type-specific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versions of this generic stack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1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663"/>
            <a:ext cx="12192000" cy="41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7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cpphtp10_05</Template>
  <TotalTime>1275</TotalTime>
  <Words>2379</Words>
  <Application>Microsoft Office PowerPoint</Application>
  <PresentationFormat>Widescreen</PresentationFormat>
  <Paragraphs>183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Introduction to  Custom Templates</vt:lpstr>
      <vt:lpstr>PowerPoint Presentation</vt:lpstr>
      <vt:lpstr>PowerPoint Presentation</vt:lpstr>
      <vt:lpstr>18.1  Introduction</vt:lpstr>
      <vt:lpstr>PowerPoint Presentation</vt:lpstr>
      <vt:lpstr>PowerPoint Presentation</vt:lpstr>
      <vt:lpstr>18.1  Introduction</vt:lpstr>
      <vt:lpstr>18.2  Class Templates</vt:lpstr>
      <vt:lpstr>PowerPoint Presentation</vt:lpstr>
      <vt:lpstr>18.2  Class Templates (cont.)</vt:lpstr>
      <vt:lpstr>PowerPoint Presentation</vt:lpstr>
      <vt:lpstr>18.2  Class Templates (cont.)</vt:lpstr>
      <vt:lpstr>18.2  Class Templates (cont.)</vt:lpstr>
      <vt:lpstr>PowerPoint Presentation</vt:lpstr>
      <vt:lpstr>PowerPoint Presentation</vt:lpstr>
      <vt:lpstr>PowerPoint Presentation</vt:lpstr>
      <vt:lpstr>18.2  Class Templates (cont.)</vt:lpstr>
      <vt:lpstr>18.2  Class Templates (cont.)</vt:lpstr>
      <vt:lpstr>18.2  Class Templates (cont.)</vt:lpstr>
      <vt:lpstr>18.2  Class Templates (cont.)</vt:lpstr>
      <vt:lpstr>18.2  Class Templates (cont.)</vt:lpstr>
      <vt:lpstr>18.2  Class Templates (cont.)</vt:lpstr>
      <vt:lpstr>18.2  Class Templates (cont.)</vt:lpstr>
      <vt:lpstr>18.2  Class Templates (cont.)</vt:lpstr>
      <vt:lpstr>PowerPoint Presentation</vt:lpstr>
      <vt:lpstr>PowerPoint Presentation</vt:lpstr>
      <vt:lpstr>PowerPoint Presentation</vt:lpstr>
      <vt:lpstr>PowerPoint Presentation</vt:lpstr>
      <vt:lpstr>18.2  Class Templates (cont.)</vt:lpstr>
      <vt:lpstr>18.3  Function Template to Manipulate a Class-Template Specialization Object</vt:lpstr>
      <vt:lpstr>PowerPoint Presentation</vt:lpstr>
      <vt:lpstr>PowerPoint Presentation</vt:lpstr>
      <vt:lpstr>PowerPoint Presentation</vt:lpstr>
      <vt:lpstr>PowerPoint Presentation</vt:lpstr>
      <vt:lpstr>18.3  Function Template to Manipulate a Class-Template Specialization Object (cont.)</vt:lpstr>
      <vt:lpstr>18.3  Function Template to Manipulate a Class-Template Specialization Object (cont.)</vt:lpstr>
      <vt:lpstr>18.4  Nontype Parameters</vt:lpstr>
      <vt:lpstr>18.4  Nontype Parameters (cont.)</vt:lpstr>
      <vt:lpstr>18.5  Default Arguments for Template Type Parameters</vt:lpstr>
      <vt:lpstr>18.5  Default Arguments for Template Type Parameters (cont.)</vt:lpstr>
      <vt:lpstr>18.5  Default Arguments for Template Type Parameters (cont.)</vt:lpstr>
      <vt:lpstr>18.6  Overloading Function Templates</vt:lpstr>
      <vt:lpstr>18.6  Overloading Function Templates (cont.)</vt:lpstr>
      <vt:lpstr>18.6  Overloading Function Templates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Custom Templates</dc:title>
  <dc:creator>Paul Deitel</dc:creator>
  <cp:lastModifiedBy>Paul Deitel</cp:lastModifiedBy>
  <cp:revision>9</cp:revision>
  <dcterms:created xsi:type="dcterms:W3CDTF">2016-07-20T20:40:34Z</dcterms:created>
  <dcterms:modified xsi:type="dcterms:W3CDTF">2016-11-14T14:22:15Z</dcterms:modified>
</cp:coreProperties>
</file>