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4" r:id="rId21"/>
    <p:sldId id="278" r:id="rId22"/>
    <p:sldId id="277" r:id="rId23"/>
    <p:sldId id="282" r:id="rId24"/>
    <p:sldId id="276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2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5" r:id="rId70"/>
    <p:sldId id="326" r:id="rId71"/>
    <p:sldId id="327" r:id="rId72"/>
    <p:sldId id="328" r:id="rId73"/>
    <p:sldId id="330" r:id="rId74"/>
    <p:sldId id="341" r:id="rId75"/>
    <p:sldId id="342" r:id="rId76"/>
    <p:sldId id="343" r:id="rId77"/>
    <p:sldId id="344" r:id="rId78"/>
    <p:sldId id="345" r:id="rId79"/>
    <p:sldId id="346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2352-48B0-441C-BC3F-DD70F8B807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F427-87BF-460F-A46F-485CED5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2352-48B0-441C-BC3F-DD70F8B807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F427-87BF-460F-A46F-485CED5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2352-48B0-441C-BC3F-DD70F8B807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F427-87BF-460F-A46F-485CED5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2352-48B0-441C-BC3F-DD70F8B807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F427-87BF-460F-A46F-485CED5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3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2352-48B0-441C-BC3F-DD70F8B807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F427-87BF-460F-A46F-485CED5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2352-48B0-441C-BC3F-DD70F8B807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F427-87BF-460F-A46F-485CED5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0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2352-48B0-441C-BC3F-DD70F8B807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F427-87BF-460F-A46F-485CED5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2352-48B0-441C-BC3F-DD70F8B807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F427-87BF-460F-A46F-485CED5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5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2352-48B0-441C-BC3F-DD70F8B807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F427-87BF-460F-A46F-485CED5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7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2352-48B0-441C-BC3F-DD70F8B807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F427-87BF-460F-A46F-485CED5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2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2352-48B0-441C-BC3F-DD70F8B807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F427-87BF-460F-A46F-485CED5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2352-48B0-441C-BC3F-DD70F8B807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BF427-87BF-460F-A46F-485CED5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negative index still working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22" y="1993408"/>
            <a:ext cx="4836554" cy="40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shape, </a:t>
            </a:r>
            <a:r>
              <a:rPr lang="en-US" dirty="0" err="1" smtClean="0"/>
              <a:t>dtype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024" y="1465871"/>
            <a:ext cx="5151548" cy="48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operation (addition)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113" y="1618220"/>
            <a:ext cx="5267459" cy="44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operation (multiplication)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900" y="1552260"/>
            <a:ext cx="5679582" cy="44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5665" cy="1325563"/>
          </a:xfrm>
        </p:spPr>
        <p:txBody>
          <a:bodyPr/>
          <a:lstStyle/>
          <a:p>
            <a:r>
              <a:rPr lang="en-US" dirty="0" smtClean="0"/>
              <a:t>Compound assignment (beware casting error)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00" y="2048669"/>
            <a:ext cx="58674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+= (also  -=, *=, and /=)</a:t>
            </a:r>
            <a:br>
              <a:rPr lang="en-US" dirty="0" smtClean="0"/>
            </a:br>
            <a:r>
              <a:rPr lang="en-US" dirty="0" smtClean="0"/>
              <a:t>cast from </a:t>
            </a:r>
            <a:r>
              <a:rPr lang="en-US" dirty="0" err="1" smtClean="0"/>
              <a:t>int</a:t>
            </a:r>
            <a:r>
              <a:rPr lang="en-US" dirty="0" smtClean="0"/>
              <a:t> to float is okay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517" y="1807122"/>
            <a:ext cx="5017193" cy="452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594" y="1867437"/>
            <a:ext cx="7234378" cy="39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using 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04" y="2094162"/>
            <a:ext cx="7009041" cy="32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way to create arrays: ones and zeros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135" y="1854558"/>
            <a:ext cx="7150079" cy="403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way to create arrays :use range()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271" y="2318197"/>
            <a:ext cx="9033733" cy="31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(numeric Python):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721" y="1681365"/>
            <a:ext cx="4049533" cy="44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way to create arrays (cont.) using list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02" y="1878852"/>
            <a:ext cx="8490286" cy="3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way to create arrays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python copy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27" y="2496343"/>
            <a:ext cx="4703874" cy="35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namespace biding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d2 is a new one, no side effect from b2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11" y="2512185"/>
            <a:ext cx="4473396" cy="373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an array with a single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297" y="2163652"/>
            <a:ext cx="6907402" cy="35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dimension using reshape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can be reshaped using tuples that specify new dimensions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50" y="2386728"/>
            <a:ext cx="8476177" cy="44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5513" cy="1325563"/>
          </a:xfrm>
        </p:spPr>
        <p:txBody>
          <a:bodyPr/>
          <a:lstStyle/>
          <a:p>
            <a:r>
              <a:rPr lang="en-US" dirty="0" smtClean="0"/>
              <a:t>Convert </a:t>
            </a:r>
            <a:r>
              <a:rPr lang="en-US" dirty="0" err="1" smtClean="0"/>
              <a:t>numpy</a:t>
            </a:r>
            <a:r>
              <a:rPr lang="en-US" dirty="0" smtClean="0"/>
              <a:t> array to Python list: use </a:t>
            </a:r>
            <a:r>
              <a:rPr lang="en-US" dirty="0" err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603" y="1690688"/>
            <a:ext cx="8004220" cy="47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string to list then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470" y="1826925"/>
            <a:ext cx="6503831" cy="38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 and Transpose(use </a:t>
            </a:r>
            <a:r>
              <a:rPr lang="en-US" dirty="0" err="1" smtClean="0"/>
              <a:t>y.T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902" y="1709365"/>
            <a:ext cx="5499278" cy="46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use transpose() method to transpose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324" y="2247337"/>
            <a:ext cx="6027313" cy="35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multiple dim to one dim using flatten()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955" y="2016741"/>
            <a:ext cx="7147775" cy="37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685" y="2519710"/>
            <a:ext cx="6491203" cy="28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two arrays. Note need use </a:t>
            </a:r>
            <a:r>
              <a:rPr lang="en-US" dirty="0" smtClean="0">
                <a:solidFill>
                  <a:srgbClr val="FF0000"/>
                </a:solidFill>
              </a:rPr>
              <a:t>tuple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982273" cy="4351338"/>
          </a:xfrm>
        </p:spPr>
        <p:txBody>
          <a:bodyPr/>
          <a:lstStyle/>
          <a:p>
            <a:r>
              <a:rPr lang="en-US" dirty="0" smtClean="0"/>
              <a:t>Note need to use </a:t>
            </a:r>
            <a:r>
              <a:rPr lang="en-US" dirty="0" err="1" smtClean="0"/>
              <a:t>iterable</a:t>
            </a:r>
            <a:r>
              <a:rPr lang="en-US" dirty="0" smtClean="0"/>
              <a:t> such as tuple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64" y="1935911"/>
            <a:ext cx="7391548" cy="42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Change concatenate(</a:t>
            </a:r>
            <a:r>
              <a:rPr lang="en-US" sz="4000" dirty="0" err="1" smtClean="0"/>
              <a:t>x,y</a:t>
            </a:r>
            <a:r>
              <a:rPr lang="en-US" sz="4000" dirty="0" smtClean="0"/>
              <a:t>) </a:t>
            </a:r>
            <a:r>
              <a:rPr lang="en-US" sz="4000" dirty="0"/>
              <a:t>to </a:t>
            </a:r>
            <a:r>
              <a:rPr lang="en-US" sz="4000" dirty="0" smtClean="0"/>
              <a:t>concatenate </a:t>
            </a:r>
            <a:r>
              <a:rPr lang="en-US" sz="4000" dirty="0">
                <a:solidFill>
                  <a:srgbClr val="FF0000"/>
                </a:solidFill>
              </a:rPr>
              <a:t>(</a:t>
            </a:r>
            <a:r>
              <a:rPr lang="en-US" sz="4000" dirty="0"/>
              <a:t>(</a:t>
            </a:r>
            <a:r>
              <a:rPr lang="en-US" sz="4000" dirty="0" err="1" smtClean="0"/>
              <a:t>x,y</a:t>
            </a:r>
            <a:r>
              <a:rPr lang="en-US" sz="4000" dirty="0" smtClean="0"/>
              <a:t>)</a:t>
            </a:r>
            <a:r>
              <a:rPr lang="en-US" sz="4000" dirty="0" smtClean="0">
                <a:solidFill>
                  <a:srgbClr val="FF0000"/>
                </a:solidFill>
              </a:rPr>
              <a:t>)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927" y="2204926"/>
            <a:ext cx="7173532" cy="37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dimension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9868" cy="4351338"/>
          </a:xfrm>
        </p:spPr>
        <p:txBody>
          <a:bodyPr/>
          <a:lstStyle/>
          <a:p>
            <a:r>
              <a:rPr lang="en-US" dirty="0"/>
              <a:t>all the input array dimensions except for the concatenation axis must match </a:t>
            </a:r>
            <a:r>
              <a:rPr lang="en-US" dirty="0" smtClean="0"/>
              <a:t>exactly</a:t>
            </a:r>
          </a:p>
          <a:p>
            <a:r>
              <a:rPr lang="en-US" dirty="0" smtClean="0"/>
              <a:t>Default axis is the first axis (axis=0)</a:t>
            </a:r>
          </a:p>
          <a:p>
            <a:r>
              <a:rPr lang="en-US" dirty="0" smtClean="0"/>
              <a:t>The example at right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 is 3 x 3 </a:t>
            </a:r>
            <a:r>
              <a:rPr lang="en-US" dirty="0" smtClean="0"/>
              <a:t>array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 is 2 x 3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So okay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77" y="1825624"/>
            <a:ext cx="3369503" cy="43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dimension </a:t>
            </a:r>
            <a:r>
              <a:rPr lang="en-US" dirty="0" smtClean="0"/>
              <a:t>concatenation(cont.)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axis 1</a:t>
            </a:r>
          </a:p>
          <a:p>
            <a:r>
              <a:rPr lang="en-US" dirty="0" smtClean="0"/>
              <a:t>Because for axis 0, x is 3 but y is 2 and not the same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2" y="2846297"/>
            <a:ext cx="8315521" cy="28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modify y and do it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dimension of y to be 3 x 2, note x is 3 x 3</a:t>
            </a:r>
          </a:p>
          <a:p>
            <a:r>
              <a:rPr lang="en-US" dirty="0" smtClean="0"/>
              <a:t>Now we use axis 1 to concatenate. For axis 0 x is 3 and y is 3 so ok.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99" y="2841870"/>
            <a:ext cx="4057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Ones_like</a:t>
            </a:r>
            <a:r>
              <a:rPr lang="en-US" dirty="0" smtClean="0"/>
              <a:t> and </a:t>
            </a:r>
            <a:r>
              <a:rPr lang="en-US" dirty="0" err="1" smtClean="0"/>
              <a:t>zeros_like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904" y="1726220"/>
            <a:ext cx="4649273" cy="46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eye function of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82285" cy="4351338"/>
          </a:xfrm>
        </p:spPr>
        <p:txBody>
          <a:bodyPr/>
          <a:lstStyle/>
          <a:p>
            <a:r>
              <a:rPr lang="en-US" dirty="0" smtClean="0"/>
              <a:t>Create a matrix with kth diagonal as 1</a:t>
            </a:r>
          </a:p>
          <a:p>
            <a:r>
              <a:rPr lang="en-US" dirty="0" smtClean="0"/>
              <a:t>5 x 6 and 5 x 5 matrices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484" y="1690688"/>
            <a:ext cx="5125791" cy="43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eye function of </a:t>
            </a:r>
            <a:r>
              <a:rPr lang="en-US" dirty="0" err="1" smtClean="0"/>
              <a:t>numpy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03501" cy="4351338"/>
          </a:xfrm>
        </p:spPr>
        <p:txBody>
          <a:bodyPr/>
          <a:lstStyle/>
          <a:p>
            <a:r>
              <a:rPr lang="en-US" dirty="0" smtClean="0"/>
              <a:t>If no k specified then is like identity function</a:t>
            </a:r>
          </a:p>
          <a:p>
            <a:r>
              <a:rPr lang="en-US" dirty="0" smtClean="0"/>
              <a:t>Note k can be negative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048" y="1825624"/>
            <a:ext cx="4532625" cy="45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on math 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471" y="1642527"/>
            <a:ext cx="6515342" cy="41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</a:t>
            </a:r>
            <a:r>
              <a:rPr lang="en-US" dirty="0"/>
              <a:t>on math </a:t>
            </a:r>
            <a:r>
              <a:rPr lang="en-US" dirty="0" smtClean="0"/>
              <a:t>operation on 2D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746" y="1639620"/>
            <a:ext cx="6014434" cy="44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 slicing (like Python)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655" y="1714663"/>
            <a:ext cx="5666705" cy="420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7580" cy="4351338"/>
          </a:xfrm>
        </p:spPr>
        <p:txBody>
          <a:bodyPr/>
          <a:lstStyle/>
          <a:p>
            <a:r>
              <a:rPr lang="en-US" dirty="0"/>
              <a:t>abs, sign, </a:t>
            </a:r>
            <a:r>
              <a:rPr lang="en-US" dirty="0" err="1"/>
              <a:t>sqrt</a:t>
            </a:r>
            <a:r>
              <a:rPr lang="en-US" dirty="0"/>
              <a:t>, log, log10, </a:t>
            </a:r>
            <a:r>
              <a:rPr lang="en-US" dirty="0" err="1"/>
              <a:t>exp</a:t>
            </a:r>
            <a:r>
              <a:rPr lang="en-US" dirty="0"/>
              <a:t>, sin, cos, tan, </a:t>
            </a:r>
            <a:r>
              <a:rPr lang="en-US" dirty="0" err="1"/>
              <a:t>arcsin</a:t>
            </a:r>
            <a:r>
              <a:rPr lang="en-US" dirty="0"/>
              <a:t>, </a:t>
            </a:r>
            <a:r>
              <a:rPr lang="en-US" dirty="0" err="1"/>
              <a:t>arccos</a:t>
            </a:r>
            <a:r>
              <a:rPr lang="en-US" dirty="0"/>
              <a:t>, </a:t>
            </a:r>
            <a:r>
              <a:rPr lang="en-US" dirty="0" err="1"/>
              <a:t>arctan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cosh</a:t>
            </a:r>
            <a:r>
              <a:rPr lang="en-US" dirty="0"/>
              <a:t>, </a:t>
            </a:r>
            <a:r>
              <a:rPr lang="en-US" dirty="0" err="1"/>
              <a:t>tanh</a:t>
            </a:r>
            <a:r>
              <a:rPr lang="en-US" dirty="0"/>
              <a:t>, </a:t>
            </a:r>
            <a:r>
              <a:rPr lang="en-US" dirty="0" err="1"/>
              <a:t>arcsinh</a:t>
            </a:r>
            <a:r>
              <a:rPr lang="en-US" dirty="0"/>
              <a:t>, </a:t>
            </a:r>
            <a:r>
              <a:rPr lang="en-US" dirty="0" err="1"/>
              <a:t>arccosh</a:t>
            </a:r>
            <a:r>
              <a:rPr lang="en-US" dirty="0"/>
              <a:t>, and </a:t>
            </a:r>
            <a:r>
              <a:rPr lang="en-US" dirty="0" err="1"/>
              <a:t>arctanh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99" y="1743075"/>
            <a:ext cx="6270401" cy="41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ceil, floor and round functions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318" y="1668567"/>
            <a:ext cx="7160654" cy="44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sum and prod (product)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58" y="2086377"/>
            <a:ext cx="7787662" cy="33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min and max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476" y="1787945"/>
            <a:ext cx="5924282" cy="46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mean and </a:t>
            </a:r>
            <a:r>
              <a:rPr lang="en-US" dirty="0" err="1" smtClean="0"/>
              <a:t>variace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264" y="1735898"/>
            <a:ext cx="5203065" cy="433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27" y="2369713"/>
            <a:ext cx="7935885" cy="31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min and max index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18" y="1771182"/>
            <a:ext cx="3970113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argmin</a:t>
            </a:r>
            <a:r>
              <a:rPr lang="en-US" dirty="0"/>
              <a:t> and </a:t>
            </a:r>
            <a:r>
              <a:rPr lang="en-US" dirty="0" err="1"/>
              <a:t>argmax</a:t>
            </a:r>
            <a:r>
              <a:rPr lang="en-US" dirty="0"/>
              <a:t> functions return the array indices of the minimum and maximum </a:t>
            </a:r>
            <a:r>
              <a:rPr lang="en-US" dirty="0" smtClean="0"/>
              <a:t>values.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586" y="1944174"/>
            <a:ext cx="6161511" cy="38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statistic operations (mean)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39862" cy="4351338"/>
          </a:xfrm>
        </p:spPr>
        <p:txBody>
          <a:bodyPr/>
          <a:lstStyle/>
          <a:p>
            <a:r>
              <a:rPr lang="en-US" dirty="0" smtClean="0"/>
              <a:t>Can specify the axis which operations will be performed</a:t>
            </a:r>
          </a:p>
          <a:p>
            <a:r>
              <a:rPr lang="en-US" dirty="0" smtClean="0"/>
              <a:t>For example to get mean on axis 1, specified as axis=1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62" y="1572496"/>
            <a:ext cx="6246253" cy="47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statistic </a:t>
            </a:r>
            <a:r>
              <a:rPr lang="en-US" dirty="0" smtClean="0"/>
              <a:t>operations (</a:t>
            </a:r>
            <a:r>
              <a:rPr lang="en-US" dirty="0" err="1" smtClean="0"/>
              <a:t>std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7" y="2139156"/>
            <a:ext cx="7439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statistic operations </a:t>
            </a:r>
            <a:r>
              <a:rPr lang="en-US" dirty="0" smtClean="0"/>
              <a:t>(variance)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506" y="2421228"/>
            <a:ext cx="9098632" cy="29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and mutate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652" y="2009717"/>
            <a:ext cx="7134894" cy="36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Sorting with sort() and reverse with flip (axis </a:t>
            </a:r>
            <a:r>
              <a:rPr lang="en-US" sz="3200" dirty="0" err="1" smtClean="0"/>
              <a:t>parm</a:t>
            </a:r>
            <a:r>
              <a:rPr lang="en-US" sz="3200" dirty="0" smtClean="0"/>
              <a:t> is required)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038" y="1506827"/>
            <a:ext cx="6159528" cy="2234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37" y="3863660"/>
            <a:ext cx="6767545" cy="19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append method: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073" y="2498501"/>
            <a:ext cx="8422783" cy="35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append </a:t>
            </a:r>
            <a:r>
              <a:rPr lang="en-US" dirty="0" smtClean="0"/>
              <a:t>method</a:t>
            </a:r>
            <a:r>
              <a:rPr lang="en-US" dirty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570" y="1872933"/>
            <a:ext cx="4765182" cy="399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append method (cont</a:t>
            </a:r>
            <a:r>
              <a:rPr lang="en-US" dirty="0" smtClean="0"/>
              <a:t>.)</a:t>
            </a:r>
            <a:br>
              <a:rPr lang="en-US" dirty="0" smtClean="0"/>
            </a:br>
            <a:r>
              <a:rPr lang="en-US" dirty="0" smtClean="0"/>
              <a:t>append to second dim (axis =1)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612" y="2177256"/>
            <a:ext cx="62007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087" y="3186906"/>
            <a:ext cx="3171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285" y="1525134"/>
            <a:ext cx="7740018" cy="44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umpy.where</a:t>
            </a:r>
            <a:r>
              <a:rPr lang="en-US" dirty="0" smtClean="0"/>
              <a:t> </a:t>
            </a:r>
            <a:r>
              <a:rPr lang="en-US" dirty="0" smtClean="0"/>
              <a:t>function (condition, [</a:t>
            </a:r>
            <a:r>
              <a:rPr lang="en-US" dirty="0" err="1" smtClean="0"/>
              <a:t>x,y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either both or neither of x and y should be given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190" y="2614410"/>
            <a:ext cx="10275029" cy="28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condition is given. Return indices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924" y="2469487"/>
            <a:ext cx="6934804" cy="31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More </a:t>
            </a:r>
            <a:r>
              <a:rPr lang="en-US" sz="3600" dirty="0" err="1" smtClean="0"/>
              <a:t>np.where</a:t>
            </a:r>
            <a:r>
              <a:rPr lang="en-US" sz="3600" dirty="0" smtClean="0"/>
              <a:t> and compare to clip(</a:t>
            </a:r>
            <a:r>
              <a:rPr lang="en-US" sz="3600" dirty="0" err="1" smtClean="0"/>
              <a:t>a,a_min</a:t>
            </a:r>
            <a:r>
              <a:rPr lang="en-US" sz="3600" dirty="0" smtClean="0"/>
              <a:t>, </a:t>
            </a:r>
            <a:r>
              <a:rPr lang="en-US" sz="3600" dirty="0" err="1" smtClean="0"/>
              <a:t>a_max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667" y="2035923"/>
            <a:ext cx="7855502" cy="41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186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product np.dot()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806" y="1374420"/>
            <a:ext cx="6272011" cy="48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dimensional array (here N =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565" y="1709050"/>
            <a:ext cx="5721675" cy="44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p.dot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778" y="2318197"/>
            <a:ext cx="9499973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8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</a:t>
            </a:r>
            <a:r>
              <a:rPr lang="en-US" sz="4000" dirty="0" smtClean="0"/>
              <a:t>p.dot(cont</a:t>
            </a:r>
            <a:r>
              <a:rPr lang="en-US" sz="4000" dirty="0" smtClean="0"/>
              <a:t>.)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634" y="1931830"/>
            <a:ext cx="4069724" cy="47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46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p.inner</a:t>
            </a:r>
            <a:r>
              <a:rPr lang="en-US" dirty="0" smtClean="0"/>
              <a:t>(); for vector inner is same as dot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290" y="1568020"/>
            <a:ext cx="6490952" cy="45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90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np.outer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992" y="1818899"/>
            <a:ext cx="5499278" cy="42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8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np.outer</a:t>
            </a:r>
            <a:r>
              <a:rPr lang="en-US" dirty="0" smtClean="0"/>
              <a:t>()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476" y="1900552"/>
            <a:ext cx="5589431" cy="41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872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np.cross</a:t>
            </a:r>
            <a:r>
              <a:rPr lang="en-US" dirty="0" smtClean="0"/>
              <a:t>(), need dim 2 or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355" y="2016615"/>
            <a:ext cx="5924282" cy="41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225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specify a seed</a:t>
            </a:r>
          </a:p>
          <a:p>
            <a:r>
              <a:rPr lang="en-US" dirty="0" smtClean="0"/>
              <a:t>Otherwise </a:t>
            </a:r>
            <a:r>
              <a:rPr lang="en-US" dirty="0" err="1" smtClean="0"/>
              <a:t>numpy</a:t>
            </a:r>
            <a:r>
              <a:rPr lang="en-US" dirty="0" smtClean="0"/>
              <a:t> will select a seed randomly (based on time)</a:t>
            </a:r>
          </a:p>
          <a:p>
            <a:r>
              <a:rPr lang="en-US" dirty="0" smtClean="0"/>
              <a:t>If a seed was selected then the sequence is a pseudorandom sequence. I.e., it will always generated the same sequence when </a:t>
            </a:r>
            <a:r>
              <a:rPr lang="en-US" dirty="0" err="1" smtClean="0"/>
              <a:t>raun</a:t>
            </a:r>
            <a:r>
              <a:rPr lang="en-US" dirty="0" smtClean="0"/>
              <a:t>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971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</a:t>
            </a:r>
            <a:r>
              <a:rPr lang="en-US" dirty="0" err="1" smtClean="0"/>
              <a:t>seq</a:t>
            </a:r>
            <a:r>
              <a:rPr lang="en-US" dirty="0" smtClean="0"/>
              <a:t> if use the same seed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114" y="2640169"/>
            <a:ext cx="9666996" cy="26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84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Single, multiple values, and 2d random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708" y="2395471"/>
            <a:ext cx="9542439" cy="31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476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Generate single integer random numbers</a:t>
            </a:r>
            <a:br>
              <a:rPr lang="en-US" sz="3600" dirty="0" smtClean="0"/>
            </a:br>
            <a:r>
              <a:rPr lang="en-US" sz="3600" dirty="0" smtClean="0"/>
              <a:t>can specify low and hi (exclusive)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181" y="2550016"/>
            <a:ext cx="8693238" cy="27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</a:t>
            </a:r>
            <a:r>
              <a:rPr lang="en-US" dirty="0" err="1" smtClean="0"/>
              <a:t>dtype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802" y="2588654"/>
            <a:ext cx="5890048" cy="25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Mulitple</a:t>
            </a:r>
            <a:r>
              <a:rPr lang="en-US" dirty="0" smtClean="0"/>
              <a:t> values rand </a:t>
            </a:r>
            <a:r>
              <a:rPr lang="en-US" dirty="0" err="1" smtClean="0"/>
              <a:t>ints</a:t>
            </a:r>
            <a:r>
              <a:rPr lang="en-US" dirty="0" smtClean="0"/>
              <a:t>: 1d and 2d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849" y="2189408"/>
            <a:ext cx="9747995" cy="36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</a:t>
            </a:r>
            <a:r>
              <a:rPr lang="en-US" dirty="0" smtClean="0"/>
              <a:t>distribution: (mean, </a:t>
            </a:r>
            <a:r>
              <a:rPr lang="en-US" dirty="0" err="1" smtClean="0"/>
              <a:t>std</a:t>
            </a:r>
            <a:r>
              <a:rPr lang="en-US" dirty="0" smtClean="0"/>
              <a:t>, and size)</a:t>
            </a:r>
            <a:br>
              <a:rPr lang="en-US" dirty="0" smtClean="0"/>
            </a:br>
            <a:r>
              <a:rPr lang="en-US" dirty="0" smtClean="0"/>
              <a:t>use 0 for mean, 0.1 for </a:t>
            </a:r>
            <a:r>
              <a:rPr lang="en-US" dirty="0" err="1" smtClean="0"/>
              <a:t>std</a:t>
            </a:r>
            <a:r>
              <a:rPr lang="en-US" dirty="0" smtClean="0"/>
              <a:t> and generate 1000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7" y="2629694"/>
            <a:ext cx="90773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also </a:t>
            </a:r>
            <a:r>
              <a:rPr lang="en-US" dirty="0" err="1" smtClean="0"/>
              <a:t>std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653" y="2205056"/>
            <a:ext cx="6834681" cy="35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Default is mean 0, </a:t>
            </a:r>
            <a:r>
              <a:rPr lang="en-US" dirty="0" err="1"/>
              <a:t>std</a:t>
            </a:r>
            <a:r>
              <a:rPr lang="en-US" dirty="0"/>
              <a:t> 1 for normal </a:t>
            </a:r>
            <a:r>
              <a:rPr lang="en-US" dirty="0" smtClean="0"/>
              <a:t>distribution. If use default and need multiple then use size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75" y="2039144"/>
            <a:ext cx="71818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np.random.randn</a:t>
            </a:r>
            <a:r>
              <a:rPr lang="en-US" dirty="0" smtClean="0"/>
              <a:t>(d0, d1,..) to generate normal distribution numbers (mean 0, </a:t>
            </a:r>
            <a:r>
              <a:rPr lang="en-US" dirty="0" err="1" smtClean="0"/>
              <a:t>var</a:t>
            </a:r>
            <a:r>
              <a:rPr lang="en-US" dirty="0" smtClean="0"/>
              <a:t>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rows 3 cols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34" y="2681353"/>
            <a:ext cx="6945939" cy="30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Boolean array to retrieve rows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318" y="1563515"/>
            <a:ext cx="6619607" cy="42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not (!=)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865" y="2078740"/>
            <a:ext cx="6122160" cy="32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or (|)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313" y="2224612"/>
            <a:ext cx="6565408" cy="35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data according to data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037" y="2653048"/>
            <a:ext cx="1014262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~ to invert Boolean array to retrieve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676" y="2131644"/>
            <a:ext cx="8781469" cy="33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 array Access and mutate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085" y="1561053"/>
            <a:ext cx="4687909" cy="459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algebra(</a:t>
            </a:r>
            <a:r>
              <a:rPr lang="en-US" dirty="0" err="1" smtClean="0"/>
              <a:t>numpy.linalg</a:t>
            </a:r>
            <a:r>
              <a:rPr lang="en-US" dirty="0" smtClean="0"/>
              <a:t>): determinant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225" y="2071134"/>
            <a:ext cx="7482626" cy="352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931" y="1545465"/>
            <a:ext cx="5679582" cy="47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eigenvalues and eigenvectors of a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38" y="1794990"/>
            <a:ext cx="8500056" cy="41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(coefficients and roots)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roots find </a:t>
            </a:r>
            <a:r>
              <a:rPr lang="en-US" dirty="0" smtClean="0"/>
              <a:t>coefficients</a:t>
            </a:r>
          </a:p>
          <a:p>
            <a:r>
              <a:rPr lang="en-US" dirty="0" smtClean="0"/>
              <a:t>Given coefficients find roots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2" y="3003594"/>
            <a:ext cx="10813791" cy="168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integration and derivatives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x^3 + 2x^2+3x+4</a:t>
            </a:r>
          </a:p>
          <a:p>
            <a:r>
              <a:rPr lang="en-US" dirty="0" smtClean="0"/>
              <a:t>Derive 1/4x^4 +2/3x^3+3/2x^2+4x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77" y="3133244"/>
            <a:ext cx="10564368" cy="17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a polynomial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value of </a:t>
            </a:r>
            <a:r>
              <a:rPr lang="en-US" dirty="0"/>
              <a:t>1/4x^4 +</a:t>
            </a:r>
            <a:r>
              <a:rPr lang="en-US" dirty="0" smtClean="0"/>
              <a:t>2/3x^3+3/2x^2+4x at x=3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43" y="2602404"/>
            <a:ext cx="7917425" cy="247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Polyfit</a:t>
            </a:r>
            <a:r>
              <a:rPr lang="en-US" dirty="0" smtClean="0"/>
              <a:t> (</a:t>
            </a:r>
            <a:r>
              <a:rPr lang="en-US" dirty="0" err="1" smtClean="0"/>
              <a:t>x,y,degree</a:t>
            </a:r>
            <a:r>
              <a:rPr lang="en-US" dirty="0"/>
              <a:t>). </a:t>
            </a:r>
            <a:r>
              <a:rPr lang="en-US" dirty="0" smtClean="0"/>
              <a:t>use </a:t>
            </a:r>
            <a:r>
              <a:rPr lang="en-US" dirty="0"/>
              <a:t>least-squares </a:t>
            </a:r>
            <a:r>
              <a:rPr lang="en-US" dirty="0" smtClean="0"/>
              <a:t>method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831" y="1767207"/>
            <a:ext cx="6969281" cy="37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degree </a:t>
            </a:r>
            <a:r>
              <a:rPr lang="en-US" dirty="0" err="1" smtClean="0"/>
              <a:t>polyfit</a:t>
            </a:r>
            <a:r>
              <a:rPr lang="en-US" dirty="0" smtClean="0"/>
              <a:t> may oscillate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704" y="1674135"/>
            <a:ext cx="8982746" cy="41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fit using </a:t>
            </a:r>
            <a:r>
              <a:rPr lang="en-US" dirty="0" err="1" smtClean="0"/>
              <a:t>polyfit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61" y="1980436"/>
            <a:ext cx="7399404" cy="391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fit using </a:t>
            </a:r>
            <a:r>
              <a:rPr lang="en-US" dirty="0" err="1"/>
              <a:t>polyfit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070" y="2228044"/>
            <a:ext cx="9194030" cy="34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 array slicing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516" y="1690688"/>
            <a:ext cx="7249707" cy="3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841</Words>
  <Application>Microsoft Office PowerPoint</Application>
  <PresentationFormat>Widescreen</PresentationFormat>
  <Paragraphs>122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3" baseType="lpstr">
      <vt:lpstr>Arial</vt:lpstr>
      <vt:lpstr>Calibri</vt:lpstr>
      <vt:lpstr>Calibri Light</vt:lpstr>
      <vt:lpstr>Office Theme</vt:lpstr>
      <vt:lpstr>Python numpy</vt:lpstr>
      <vt:lpstr>Numpy (numeric Python): array</vt:lpstr>
      <vt:lpstr>Numpy array (cont.)</vt:lpstr>
      <vt:lpstr>Numpy array slicing (like Python)</vt:lpstr>
      <vt:lpstr>Access and mutate</vt:lpstr>
      <vt:lpstr>N dimensional array (here N = 2)</vt:lpstr>
      <vt:lpstr>Specify dtype</vt:lpstr>
      <vt:lpstr>2 d array Access and mutate</vt:lpstr>
      <vt:lpstr>2 d array slicing</vt:lpstr>
      <vt:lpstr>Note negative index still working </vt:lpstr>
      <vt:lpstr>Properties shape, dtype</vt:lpstr>
      <vt:lpstr>Element-wise operation (addition)</vt:lpstr>
      <vt:lpstr>Element-wise operation (multiplication)</vt:lpstr>
      <vt:lpstr>Compound assignment (beware casting error)</vt:lpstr>
      <vt:lpstr>Use += (also  -=, *=, and /=) cast from int to float is okay</vt:lpstr>
      <vt:lpstr>Logical operation</vt:lpstr>
      <vt:lpstr>Membership using in </vt:lpstr>
      <vt:lpstr>Quick way to create arrays: ones and zeros</vt:lpstr>
      <vt:lpstr>Quick way to create arrays :use range() (cont.)</vt:lpstr>
      <vt:lpstr>Quick way to create arrays (cont.) using list</vt:lpstr>
      <vt:lpstr>Quick way to create arrays (cont.)</vt:lpstr>
      <vt:lpstr>Note the namespace biding</vt:lpstr>
      <vt:lpstr>Fill an array with a single value</vt:lpstr>
      <vt:lpstr>Change dimension using reshape</vt:lpstr>
      <vt:lpstr>Convert numpy array to Python list: use tolist()</vt:lpstr>
      <vt:lpstr>From string to list then numpy array</vt:lpstr>
      <vt:lpstr>Reshape and Transpose(use y.T</vt:lpstr>
      <vt:lpstr>OR use transpose() method to transpose</vt:lpstr>
      <vt:lpstr>From multiple dim to one dim using flatten()</vt:lpstr>
      <vt:lpstr>Concatenate two arrays. Note need use tuple</vt:lpstr>
      <vt:lpstr>Change concatenate(x,y) to concatenate ((x,y))</vt:lpstr>
      <vt:lpstr>Multiple dimension concatenation</vt:lpstr>
      <vt:lpstr>Multiple dimension concatenation(cont.)</vt:lpstr>
      <vt:lpstr>If we modify y and do it again</vt:lpstr>
      <vt:lpstr>Ones_like and zeros_like</vt:lpstr>
      <vt:lpstr>The eye function of numpy</vt:lpstr>
      <vt:lpstr>The eye function of numpy (cont.)</vt:lpstr>
      <vt:lpstr>Broadcast on math operation</vt:lpstr>
      <vt:lpstr>Broadcast on math operation on 2D array</vt:lpstr>
      <vt:lpstr>Math functions</vt:lpstr>
      <vt:lpstr>Numpy ceil, floor and round functions </vt:lpstr>
      <vt:lpstr>Numpy sum and prod (product)</vt:lpstr>
      <vt:lpstr>The min and max functions</vt:lpstr>
      <vt:lpstr>Numpy mean and variace</vt:lpstr>
      <vt:lpstr>Standard deviation</vt:lpstr>
      <vt:lpstr>Find min and max index function:</vt:lpstr>
      <vt:lpstr>2D array statistic operations (mean)</vt:lpstr>
      <vt:lpstr>2D array statistic operations (std)</vt:lpstr>
      <vt:lpstr>2D array statistic operations (variance)</vt:lpstr>
      <vt:lpstr>Sorting with sort() and reverse with flip (axis parm is required)</vt:lpstr>
      <vt:lpstr>Numpy append method: </vt:lpstr>
      <vt:lpstr>Numpy append method (cont.)</vt:lpstr>
      <vt:lpstr>Numpy append method (cont.) append to second dim (axis =1)</vt:lpstr>
      <vt:lpstr>unique</vt:lpstr>
      <vt:lpstr>Logic operations</vt:lpstr>
      <vt:lpstr>numpy.where function (condition, [x,y]) either both or neither of x and y should be given</vt:lpstr>
      <vt:lpstr>Only condition is given. Return indices</vt:lpstr>
      <vt:lpstr>More np.where and compare to clip(a,a_min, a_max)</vt:lpstr>
      <vt:lpstr>Vector product np.dot()</vt:lpstr>
      <vt:lpstr>np.dot</vt:lpstr>
      <vt:lpstr>np.dot(cont.)</vt:lpstr>
      <vt:lpstr>np.inner(); for vector inner is same as dot</vt:lpstr>
      <vt:lpstr>The np.outer()</vt:lpstr>
      <vt:lpstr>The np.outer() (cont.)</vt:lpstr>
      <vt:lpstr>The np.cross(), need dim 2 or 3</vt:lpstr>
      <vt:lpstr>Random numbers</vt:lpstr>
      <vt:lpstr>Same seq if use the same seed</vt:lpstr>
      <vt:lpstr>Single, multiple values, and 2d random array</vt:lpstr>
      <vt:lpstr>Generate single integer random numbers can specify low and hi (exclusive)</vt:lpstr>
      <vt:lpstr>Mulitple values rand ints: 1d and 2d array</vt:lpstr>
      <vt:lpstr>Normal distribution: (mean, std, and size) use 0 for mean, 0.1 for std and generate 1000</vt:lpstr>
      <vt:lpstr>Verify also std</vt:lpstr>
      <vt:lpstr>Default is mean 0, std 1 for normal distribution. If use default and need multiple then use size</vt:lpstr>
      <vt:lpstr>Use np.random.randn(d0, d1,..) to generate normal distribution numbers (mean 0, var 1)</vt:lpstr>
      <vt:lpstr>Use Boolean array to retrieve rows</vt:lpstr>
      <vt:lpstr>Use not (!=)</vt:lpstr>
      <vt:lpstr>Use or (|)</vt:lpstr>
      <vt:lpstr>Retrieve data according to data value</vt:lpstr>
      <vt:lpstr>Use ~ to invert Boolean array to retrieve data</vt:lpstr>
      <vt:lpstr>Linear algebra(numpy.linalg): determinant</vt:lpstr>
      <vt:lpstr>Inverse matrix</vt:lpstr>
      <vt:lpstr>The eigenvalues and eigenvectors of a matrix</vt:lpstr>
      <vt:lpstr>Polynomial (coefficients and roots)</vt:lpstr>
      <vt:lpstr>Polynomial integration and derivatives</vt:lpstr>
      <vt:lpstr>Evaluate a polynomial</vt:lpstr>
      <vt:lpstr>Polyfit (x,y,degree). use least-squares method </vt:lpstr>
      <vt:lpstr>High degree polyfit may oscillate</vt:lpstr>
      <vt:lpstr>Check fit using polyfit</vt:lpstr>
      <vt:lpstr>Check fit using polyfit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PJ</dc:creator>
  <cp:lastModifiedBy>PJ</cp:lastModifiedBy>
  <cp:revision>67</cp:revision>
  <dcterms:created xsi:type="dcterms:W3CDTF">2019-02-06T16:15:17Z</dcterms:created>
  <dcterms:modified xsi:type="dcterms:W3CDTF">2019-03-14T03:41:04Z</dcterms:modified>
</cp:coreProperties>
</file>