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9"/>
  </p:notesMasterIdLst>
  <p:handoutMasterIdLst>
    <p:handoutMasterId r:id="rId70"/>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315" r:id="rId35"/>
    <p:sldId id="316" r:id="rId36"/>
    <p:sldId id="292" r:id="rId37"/>
    <p:sldId id="293" r:id="rId38"/>
    <p:sldId id="294" r:id="rId39"/>
    <p:sldId id="295" r:id="rId40"/>
    <p:sldId id="296" r:id="rId41"/>
    <p:sldId id="297" r:id="rId42"/>
    <p:sldId id="298" r:id="rId43"/>
    <p:sldId id="326" r:id="rId44"/>
    <p:sldId id="300" r:id="rId45"/>
    <p:sldId id="301" r:id="rId46"/>
    <p:sldId id="302" r:id="rId47"/>
    <p:sldId id="303" r:id="rId48"/>
    <p:sldId id="304" r:id="rId49"/>
    <p:sldId id="305" r:id="rId50"/>
    <p:sldId id="306" r:id="rId51"/>
    <p:sldId id="290" r:id="rId52"/>
    <p:sldId id="317" r:id="rId53"/>
    <p:sldId id="307" r:id="rId54"/>
    <p:sldId id="318" r:id="rId55"/>
    <p:sldId id="309" r:id="rId56"/>
    <p:sldId id="327" r:id="rId57"/>
    <p:sldId id="319" r:id="rId58"/>
    <p:sldId id="320" r:id="rId59"/>
    <p:sldId id="321" r:id="rId60"/>
    <p:sldId id="322" r:id="rId61"/>
    <p:sldId id="313" r:id="rId62"/>
    <p:sldId id="314" r:id="rId63"/>
    <p:sldId id="323" r:id="rId64"/>
    <p:sldId id="324" r:id="rId65"/>
    <p:sldId id="328" r:id="rId66"/>
    <p:sldId id="329"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7" autoAdjust="0"/>
    <p:restoredTop sz="94629"/>
  </p:normalViewPr>
  <p:slideViewPr>
    <p:cSldViewPr>
      <p:cViewPr varScale="1">
        <p:scale>
          <a:sx n="103" d="100"/>
          <a:sy n="103" d="100"/>
        </p:scale>
        <p:origin x="18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t>2/15/20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t>2/15/20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019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7448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4103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395" y="0"/>
            <a:ext cx="4683008" cy="6248400"/>
          </a:xfrm>
          <a:prstGeom prst="rect">
            <a:avLst/>
          </a:prstGeom>
        </p:spPr>
      </p:pic>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5"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p:nvPicPr>
        <p:blipFill>
          <a:blip r:embed="rId2"/>
          <a:stretch>
            <a:fillRect/>
          </a:stretch>
        </p:blipFill>
        <p:spPr>
          <a:xfrm>
            <a:off x="0" y="5791200"/>
            <a:ext cx="618146" cy="1066800"/>
          </a:xfrm>
          <a:prstGeom prst="rect">
            <a:avLst/>
          </a:prstGeom>
        </p:spPr>
      </p:pic>
    </p:spTree>
    <p:extLst>
      <p:ext uri="{BB962C8B-B14F-4D97-AF65-F5344CB8AC3E}">
        <p14:creationId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a:t>
            </a:r>
            <a:r>
              <a:rPr lang="en-US" sz="1200" baseline="0" dirty="0">
                <a:solidFill>
                  <a:srgbClr val="008000"/>
                </a:solidFill>
              </a:rPr>
              <a:t> Practice of Computing Using Python, 3</a:t>
            </a:r>
            <a:r>
              <a:rPr lang="en-US" sz="1200" baseline="30000" dirty="0">
                <a:solidFill>
                  <a:srgbClr val="008000"/>
                </a:solidFill>
              </a:rPr>
              <a:t>rd</a:t>
            </a:r>
            <a:r>
              <a:rPr lang="en-US" sz="1200" baseline="0" dirty="0">
                <a:solidFill>
                  <a:srgbClr val="008000"/>
                </a:solidFill>
              </a:rPr>
              <a:t> Edition", </a:t>
            </a: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Inc.</a:t>
            </a:r>
          </a:p>
        </p:txBody>
      </p:sp>
      <p:sp>
        <p:nvSpPr>
          <p:cNvPr id="6" name="TextBox 5"/>
          <p:cNvSpPr txBox="1"/>
          <p:nvPr userDrawn="1"/>
        </p:nvSpPr>
        <p:spPr bwMode="auto">
          <a:xfrm>
            <a:off x="4851398" y="6396335"/>
            <a:ext cx="428171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a:t>
            </a:r>
            <a:r>
              <a:rPr lang="en-US" sz="1200" baseline="0" dirty="0">
                <a:solidFill>
                  <a:srgbClr val="008000"/>
                </a:solidFill>
              </a:rPr>
              <a:t> Practice of Computing Using Python", </a:t>
            </a: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Inc.</a:t>
            </a:r>
          </a:p>
        </p:txBody>
      </p:sp>
    </p:spTree>
    <p:extLst>
      <p:ext uri="{BB962C8B-B14F-4D97-AF65-F5344CB8AC3E}">
        <p14:creationId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google-styleguide.googlecode.com/svn/trunk/pyguide.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Chapter 1</a:t>
            </a:r>
          </a:p>
        </p:txBody>
      </p:sp>
      <p:sp>
        <p:nvSpPr>
          <p:cNvPr id="3" name="Text Placeholder 2"/>
          <p:cNvSpPr>
            <a:spLocks noGrp="1"/>
          </p:cNvSpPr>
          <p:nvPr>
            <p:ph type="body" sz="quarter" idx="11"/>
          </p:nvPr>
        </p:nvSpPr>
        <p:spPr/>
        <p:txBody>
          <a:bodyPr/>
          <a:lstStyle/>
          <a:p>
            <a:r>
              <a:rPr lang="en-US" dirty="0"/>
              <a:t>Beginnings</a:t>
            </a:r>
          </a:p>
        </p:txBody>
      </p:sp>
    </p:spTree>
    <p:extLst>
      <p:ext uri="{BB962C8B-B14F-4D97-AF65-F5344CB8AC3E}">
        <p14:creationId xmlns:p14="http://schemas.microsoft.com/office/powerpoint/2010/main" val="407498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None/>
            </a:pPr>
            <a:r>
              <a:rPr lang="en-US" dirty="0"/>
              <a:t>The </a:t>
            </a:r>
            <a:r>
              <a:rPr lang="en-US" dirty="0">
                <a:solidFill>
                  <a:srgbClr val="0000FF"/>
                </a:solidFill>
              </a:rPr>
              <a:t>=</a:t>
            </a:r>
            <a:r>
              <a:rPr lang="en-US" dirty="0"/>
              <a:t> sign is the assignment statement</a:t>
            </a:r>
          </a:p>
          <a:p>
            <a:r>
              <a:rPr lang="en-US" dirty="0"/>
              <a:t>The value on the right is associated with the variable name on the left</a:t>
            </a:r>
          </a:p>
          <a:p>
            <a:r>
              <a:rPr lang="en-US" dirty="0"/>
              <a:t>It does </a:t>
            </a:r>
            <a:r>
              <a:rPr lang="en-US" b="1" i="1" dirty="0"/>
              <a:t>not </a:t>
            </a:r>
            <a:r>
              <a:rPr lang="en-US" dirty="0"/>
              <a:t>stand for equality!</a:t>
            </a:r>
          </a:p>
          <a:p>
            <a:r>
              <a:rPr lang="en-US" dirty="0"/>
              <a:t>More on this later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a:t>
            </a:r>
          </a:p>
        </p:txBody>
      </p:sp>
      <p:sp>
        <p:nvSpPr>
          <p:cNvPr id="3" name="Content Placeholder 2"/>
          <p:cNvSpPr>
            <a:spLocks noGrp="1"/>
          </p:cNvSpPr>
          <p:nvPr>
            <p:ph idx="1"/>
          </p:nvPr>
        </p:nvSpPr>
        <p:spPr/>
        <p:txBody>
          <a:bodyPr/>
          <a:lstStyle/>
          <a:p>
            <a:pPr>
              <a:buNone/>
            </a:pPr>
            <a:r>
              <a:rPr lang="en-US" dirty="0"/>
              <a:t>Convert from string to integer</a:t>
            </a:r>
          </a:p>
          <a:p>
            <a:r>
              <a:rPr lang="en-US" dirty="0"/>
              <a:t>Python requires that you must convert a sequence of characters to an integer</a:t>
            </a:r>
          </a:p>
          <a:p>
            <a:r>
              <a:rPr lang="en-US" dirty="0"/>
              <a:t>Once converted, we can do math on the integers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 = 12</a:t>
            </a:r>
          </a:p>
          <a:p>
            <a:pPr>
              <a:buFont typeface="Wingdings" pitchFamily="-109" charset="2"/>
              <a:buNone/>
            </a:pPr>
            <a:r>
              <a:rPr lang="en-US" sz="2800" dirty="0">
                <a:latin typeface="Courier New" pitchFamily="-109" charset="0"/>
                <a:ea typeface="Courier New" pitchFamily="-109" charset="0"/>
                <a:cs typeface="Courier New" pitchFamily="-109" charset="0"/>
              </a:rPr>
              <a:t>print(</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My </a:t>
            </a:r>
            <a:r>
              <a:rPr lang="en-US" sz="2800" dirty="0" err="1">
                <a:latin typeface="Courier New" pitchFamily="-109" charset="0"/>
                <a:ea typeface="Courier New" pitchFamily="-109" charset="0"/>
                <a:cs typeface="Courier New" pitchFamily="-109" charset="0"/>
              </a:rPr>
              <a:t>var</a:t>
            </a:r>
            <a:r>
              <a:rPr lang="en-US" sz="2800" dirty="0">
                <a:latin typeface="Courier New" pitchFamily="-109" charset="0"/>
                <a:ea typeface="Courier New" pitchFamily="-109" charset="0"/>
                <a:cs typeface="Courier New" pitchFamily="-109" charset="0"/>
              </a:rPr>
              <a:t> has a value of: </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a:t>
            </a:r>
            <a:r>
              <a:rPr lang="en-US" sz="2800" dirty="0" err="1">
                <a:latin typeface="Courier New" pitchFamily="-109" charset="0"/>
                <a:ea typeface="Courier New" pitchFamily="-109" charset="0"/>
                <a:cs typeface="Courier New" pitchFamily="-109" charset="0"/>
              </a:rPr>
              <a:t>myVar</a:t>
            </a:r>
            <a:endParaRPr lang="en-US" sz="2800" dirty="0">
              <a:latin typeface="Courier New" pitchFamily="-109" charset="0"/>
              <a:ea typeface="Courier New" pitchFamily="-109" charset="0"/>
              <a:cs typeface="Courier New" pitchFamily="-109" charset="0"/>
            </a:endParaRPr>
          </a:p>
          <a:p>
            <a:r>
              <a:rPr lang="en-US" dirty="0">
                <a:latin typeface="Courier New" pitchFamily="-109" charset="0"/>
                <a:ea typeface="Courier New" pitchFamily="-109" charset="0"/>
                <a:cs typeface="Courier New" pitchFamily="-109" charset="0"/>
              </a:rPr>
              <a:t>print </a:t>
            </a:r>
            <a:r>
              <a:rPr lang="en-US" dirty="0">
                <a:ea typeface="Courier New" pitchFamily="-109" charset="0"/>
                <a:cs typeface="Courier New" pitchFamily="-109" charset="0"/>
              </a:rPr>
              <a:t>takes a list of elements in parentheses separated by commas</a:t>
            </a:r>
          </a:p>
          <a:p>
            <a:pPr lvl="1"/>
            <a:r>
              <a:rPr lang="en-US" dirty="0">
                <a:ea typeface="Courier New" pitchFamily="-109" charset="0"/>
                <a:cs typeface="Courier New" pitchFamily="-109" charset="0"/>
              </a:rPr>
              <a:t>if the element is a string, prints it as is</a:t>
            </a:r>
          </a:p>
          <a:p>
            <a:pPr lvl="1"/>
            <a:r>
              <a:rPr lang="en-US" dirty="0">
                <a:ea typeface="Courier New" pitchFamily="-109" charset="0"/>
                <a:cs typeface="Courier New" pitchFamily="-109" charset="0"/>
              </a:rPr>
              <a:t>if the element is a variable, prints the value associated with the variable</a:t>
            </a:r>
          </a:p>
          <a:p>
            <a:pPr lvl="1"/>
            <a:r>
              <a:rPr lang="en-US" dirty="0">
                <a:ea typeface="Courier New" pitchFamily="-109" charset="0"/>
                <a:cs typeface="Courier New" pitchFamily="-109" charset="0"/>
              </a:rPr>
              <a:t>after printing, moves on to a new line of output</a:t>
            </a:r>
          </a:p>
          <a:p>
            <a:pPr>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a:t>
            </a:r>
          </a:p>
          <a:p>
            <a:pPr eaLnBrk="1" hangingPunct="1"/>
            <a:r>
              <a:rPr lang="en-US" dirty="0">
                <a:ea typeface="ＭＳ Ｐゴシック" pitchFamily="-109" charset="-128"/>
                <a:cs typeface="ＭＳ Ｐゴシック" pitchFamily="-109" charset="-128"/>
              </a:rPr>
              <a:t>Construct classes</a:t>
            </a:r>
          </a:p>
          <a:p>
            <a:pPr eaLnBrk="1" hangingPunct="1"/>
            <a:r>
              <a:rPr lang="en-US" dirty="0">
                <a:ea typeface="ＭＳ Ｐゴシック" pitchFamily="-109" charset="-128"/>
                <a:cs typeface="ＭＳ Ｐゴシック" pitchFamily="-109" charset="-128"/>
              </a:rPr>
              <a:t>Libraries and built-in classes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 file,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on it, it becomes a python module</a:t>
            </a:r>
          </a:p>
          <a:p>
            <a:pPr eaLnBrk="1" hangingPunct="1"/>
            <a:r>
              <a:rPr lang="en-US" dirty="0">
                <a:ea typeface="ＭＳ Ｐゴシック" pitchFamily="-109" charset="-128"/>
                <a:cs typeface="ＭＳ Ｐゴシック" pitchFamily="-109" charset="-128"/>
              </a:rPr>
              <a:t>You run 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Errors</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Syntax</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a:ea typeface="ＭＳ Ｐゴシック" pitchFamily="-109" charset="-128"/>
                <a:cs typeface="ＭＳ Ｐゴシック" pitchFamily="-109" charset="-128"/>
              </a:rPr>
              <a:t>Lexical components.</a:t>
            </a:r>
          </a:p>
          <a:p>
            <a:pPr eaLnBrk="1" hangingPunct="1"/>
            <a:r>
              <a:rPr lang="en-US">
                <a:ea typeface="ＭＳ Ｐゴシック" pitchFamily="-109" charset="-128"/>
                <a:cs typeface="ＭＳ Ｐゴシック" pitchFamily="-109" charset="-128"/>
              </a:rPr>
              <a:t>A Python program is:.</a:t>
            </a:r>
          </a:p>
          <a:p>
            <a:pPr lvl="1" eaLnBrk="1" hangingPunct="1"/>
            <a:r>
              <a:rPr lang="en-US"/>
              <a:t>A module (perhaps more than one)</a:t>
            </a:r>
          </a:p>
          <a:p>
            <a:pPr lvl="1" eaLnBrk="1" hangingPunct="1"/>
            <a:r>
              <a:rPr lang="en-US"/>
              <a:t>Each module has python statements</a:t>
            </a:r>
          </a:p>
          <a:p>
            <a:pPr lvl="1" eaLnBrk="1" hangingPunct="1"/>
            <a:r>
              <a:rPr lang="en-US"/>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ve</a:t>
            </a:r>
            <a:r>
              <a:rPr lang="en-US" dirty="0">
                <a:ea typeface="ＭＳ Ｐゴシック" pitchFamily="-109" charset="-128"/>
                <a:cs typeface="ＭＳ Ｐゴシック" pitchFamily="-109" charset="-128"/>
              </a:rPr>
              <a:t> 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Statements</a:t>
            </a:r>
          </a:p>
        </p:txBody>
      </p:sp>
      <p:sp>
        <p:nvSpPr>
          <p:cNvPr id="55299"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Statements are commands in Python.</a:t>
            </a:r>
          </a:p>
          <a:p>
            <a:pPr eaLnBrk="1" hangingPunct="1"/>
            <a:r>
              <a:rPr lang="en-US">
                <a:ea typeface="ＭＳ Ｐゴシック" pitchFamily="-109" charset="-128"/>
                <a:cs typeface="ＭＳ Ｐゴシック" pitchFamily="-109" charset="-128"/>
              </a:rPr>
              <a:t>They perform some action, often called a side effect,  but they </a:t>
            </a:r>
            <a:r>
              <a:rPr lang="en-US" b="1">
                <a:ea typeface="ＭＳ Ｐゴシック" pitchFamily="-109" charset="-128"/>
                <a:cs typeface="ＭＳ Ｐゴシック" pitchFamily="-109" charset="-128"/>
              </a:rPr>
              <a:t>do not return any values</a:t>
            </a:r>
          </a:p>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Rules</a:t>
            </a:r>
          </a:p>
        </p:txBody>
      </p:sp>
      <p:sp>
        <p:nvSpPr>
          <p:cNvPr id="3" name="Content Placeholder 2"/>
          <p:cNvSpPr>
            <a:spLocks noGrp="1"/>
          </p:cNvSpPr>
          <p:nvPr>
            <p:ph idx="1"/>
          </p:nvPr>
        </p:nvSpPr>
        <p:spPr/>
        <p:txBody>
          <a:bodyPr/>
          <a:lstStyle/>
          <a:p>
            <a:r>
              <a:rPr lang="en-US" dirty="0"/>
              <a:t>Rule 1: Think before you program</a:t>
            </a:r>
          </a:p>
          <a:p>
            <a:r>
              <a:rPr lang="en-US" dirty="0"/>
              <a:t>Rule 2: A program is a human-readable essay on problem solving that also happens to execute on a computer</a:t>
            </a:r>
          </a:p>
          <a:p>
            <a:r>
              <a:rPr lang="en-US" dirty="0"/>
              <a:t>Rule 3: The best way to improve your programming and problem solving skills is to practice.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Expressions</a:t>
            </a:r>
          </a:p>
        </p:txBody>
      </p:sp>
      <p:sp>
        <p:nvSpPr>
          <p:cNvPr id="57347"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Expressions perform some operation and </a:t>
            </a:r>
            <a:r>
              <a:rPr lang="en-US" b="1">
                <a:ea typeface="ＭＳ Ｐゴシック" pitchFamily="-109" charset="-128"/>
                <a:cs typeface="ＭＳ Ｐゴシック" pitchFamily="-109" charset="-128"/>
              </a:rPr>
              <a:t>return a value</a:t>
            </a:r>
          </a:p>
          <a:p>
            <a:pPr eaLnBrk="1" hangingPunct="1"/>
            <a:r>
              <a:rPr lang="en-US">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a:ea typeface="ＭＳ Ｐゴシック" pitchFamily="-109" charset="-128"/>
                <a:cs typeface="ＭＳ Ｐゴシック" pitchFamily="-109" charset="-128"/>
              </a:rPr>
              <a:t>Expressions typically do not modify values in the interpreter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a:ea typeface="ＭＳ Ｐゴシック" pitchFamily="-109" charset="-128"/>
                <a:cs typeface="ＭＳ Ｐゴシック" pitchFamily="-109" charset="-128"/>
              </a:rPr>
              <a:t>What is the difference between side effect and 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(it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an expression). You can “catch”/assign the return value. However, nothing else changed as a result</a:t>
            </a:r>
          </a:p>
          <a:p>
            <a:pPr eaLnBrk="1" hangingPunct="1">
              <a:lnSpc>
                <a:spcPct val="90000"/>
              </a:lnSpc>
            </a:pPr>
            <a:r>
              <a:rPr lang="en-US" dirty="0">
                <a:solidFill>
                  <a:srgbClr val="660066"/>
                </a:solidFill>
                <a:latin typeface="Courier New"/>
                <a:ea typeface="ＭＳ Ｐゴシック" pitchFamily="-109" charset="-128"/>
                <a:cs typeface="Courier New"/>
              </a:rPr>
              <a:t>print("hello")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return anything, but something else, the side effect, did happen. Something printed!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Whitespace</a:t>
            </a: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are characters that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print (blanks, tabs, carriage returns etc.</a:t>
            </a:r>
          </a:p>
          <a:p>
            <a:pPr eaLnBrk="1" hangingPunct="1">
              <a:lnSpc>
                <a:spcPct val="90000"/>
              </a:lnSpc>
            </a:pPr>
            <a:r>
              <a:rPr lang="en-US" dirty="0">
                <a:ea typeface="ＭＳ Ｐゴシック" pitchFamily="-109" charset="-128"/>
                <a:cs typeface="ＭＳ Ｐゴシック" pitchFamily="-109" charset="-128"/>
              </a:rPr>
              <a:t>For the most part, you can place white space (spaces)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print("this is a test",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 of continuation")</a:t>
            </a: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a:ea typeface="ＭＳ Ｐゴシック" pitchFamily="-109" charset="-128"/>
                <a:cs typeface="ＭＳ Ｐゴシック" pitchFamily="-109" charset="-128"/>
              </a:rPr>
              <a:t>The use of tabs is also something that Python is sensitive to.</a:t>
            </a:r>
          </a:p>
          <a:p>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comments</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a:solidFill>
                  <a:srgbClr val="660066"/>
                </a:solidFill>
                <a:latin typeface="Courier New"/>
                <a:ea typeface="ＭＳ Ｐゴシック" pitchFamily="-109" charset="-128"/>
                <a:cs typeface="Courier New"/>
              </a:rPr>
              <a:t>#</a:t>
            </a:r>
            <a:r>
              <a:rPr lang="en-US" dirty="0">
                <a:ea typeface="ＭＳ Ｐゴシック" pitchFamily="-109" charset="-128"/>
                <a:cs typeface="ＭＳ Ｐゴシック" pitchFamily="-109" charset="-128"/>
              </a:rPr>
              <a:t> (pound sign)</a:t>
            </a:r>
          </a:p>
          <a:p>
            <a:pPr eaLnBrk="1" hangingPunct="1"/>
            <a:r>
              <a:rPr lang="en-US" dirty="0">
                <a:ea typeface="ＭＳ Ｐゴシック" pitchFamily="-109" charset="-128"/>
                <a:cs typeface="ＭＳ Ｐゴシック" pitchFamily="-109" charset="-128"/>
              </a:rPr>
              <a:t>This means that from the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a:t>… </a:t>
            </a:r>
            <a:r>
              <a:rPr lang="en-US" sz="2800" dirty="0"/>
              <a:t>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a:ea typeface="ＭＳ Ｐゴシック" pitchFamily="-109" charset="-128"/>
                <a:cs typeface="ＭＳ Ｐゴシック" pitchFamily="-109" charset="-128"/>
              </a:rPr>
              <a:t>Let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look at the syntax stuff</a:t>
            </a:r>
          </a:p>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pick more up as we go along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Tokens</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a:ea typeface="ＭＳ Ｐゴシック" pitchFamily="-109" charset="-128"/>
                <a:cs typeface="ＭＳ Ｐゴシック" pitchFamily="-109" charset="-128"/>
              </a:rPr>
              <a:t>Keywords:</a:t>
            </a:r>
          </a:p>
          <a:p>
            <a:pPr marL="0" indent="0" eaLnBrk="1" hangingPunct="1">
              <a:buFont typeface="Wingdings" pitchFamily="-109" charset="2"/>
              <a:buNone/>
            </a:pPr>
            <a:r>
              <a:rPr lang="en-US" sz="280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Operators</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extLst>
                    <a:ext uri="{9D8B030D-6E8A-4147-A177-3AD203B41FA5}">
                      <a16:colId xmlns:a16="http://schemas.microsoft.com/office/drawing/2014/main" val="20000"/>
                    </a:ext>
                  </a:extLst>
                </a:gridCol>
                <a:gridCol w="804863">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803275">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extLst>
                    <a:ext uri="{9D8B030D-6E8A-4147-A177-3AD203B41FA5}">
                      <a16:colId xmlns:a16="http://schemas.microsoft.com/office/drawing/2014/main" val="20000"/>
                    </a:ext>
                  </a:extLst>
                </a:gridCol>
                <a:gridCol w="901700">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1700">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gridCol w="84772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Literals</a:t>
            </a:r>
          </a:p>
        </p:txBody>
      </p:sp>
      <p:sp>
        <p:nvSpPr>
          <p:cNvPr id="7" name="Content Placeholder 6"/>
          <p:cNvSpPr>
            <a:spLocks noGrp="1"/>
          </p:cNvSpPr>
          <p:nvPr>
            <p:ph idx="1"/>
          </p:nvPr>
        </p:nvSpPr>
        <p:spPr/>
        <p:txBody>
          <a:bodyPr/>
          <a:lstStyle/>
          <a:p>
            <a:pPr marL="0" indent="0">
              <a:buNone/>
            </a:pPr>
            <a:r>
              <a:rPr lang="en-US" dirty="0">
                <a:cs typeface="Courier New"/>
              </a:rPr>
              <a:t>Literal</a:t>
            </a:r>
            <a:r>
              <a:rPr lang="en-US" dirty="0"/>
              <a:t> is a programming notation for a </a:t>
            </a:r>
            <a:r>
              <a:rPr lang="en-US" b="1" i="1" dirty="0"/>
              <a:t>fixed value</a:t>
            </a:r>
            <a:r>
              <a:rPr lang="en-US" dirty="0"/>
              <a:t>.</a:t>
            </a:r>
          </a:p>
          <a:p>
            <a:r>
              <a:rPr lang="en-US" dirty="0"/>
              <a:t>For example, 123 is a fixed value, an integer</a:t>
            </a:r>
          </a:p>
          <a:p>
            <a:pPr lvl="1"/>
            <a:r>
              <a:rPr lang="en-US" dirty="0"/>
              <a:t>it would be weird if the symbol 123</a:t>
            </a:r>
            <a:r>
              <a:rPr lang="fr-FR" dirty="0"/>
              <a:t>'</a:t>
            </a:r>
            <a:r>
              <a:rPr lang="en-US" dirty="0"/>
              <a:t>s value could change to be 3.14!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underscore _</a:t>
            </a:r>
          </a:p>
          <a:p>
            <a:pPr lvl="1" eaLnBrk="1" hangingPunct="1">
              <a:lnSpc>
                <a:spcPct val="90000"/>
              </a:lnSpc>
            </a:pPr>
            <a:r>
              <a:rPr lang="en-US" dirty="0">
                <a:latin typeface="Courier New" pitchFamily="-109" charset="0"/>
              </a:rPr>
              <a:t>Ab_123</a:t>
            </a:r>
            <a:r>
              <a:rPr lang="en-US" dirty="0"/>
              <a:t> is OK, but </a:t>
            </a:r>
            <a:r>
              <a:rPr lang="en-US" dirty="0">
                <a:solidFill>
                  <a:srgbClr val="000000"/>
                </a:solidFill>
                <a:latin typeface="Courier New" pitchFamily="-109" charset="0"/>
              </a:rPr>
              <a:t>123_ABC</a:t>
            </a:r>
            <a:r>
              <a:rPr lang="en-US" dirty="0"/>
              <a:t> 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a:solidFill>
                  <a:srgbClr val="000000"/>
                </a:solidFill>
                <a:latin typeface="Courier New" pitchFamily="-109" charset="0"/>
              </a:rPr>
              <a:t>Length_Of_Rope</a:t>
            </a:r>
            <a:r>
              <a:rPr lang="en-US" dirty="0"/>
              <a:t> is not </a:t>
            </a:r>
            <a:r>
              <a:rPr lang="en-US" dirty="0" err="1">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a:ea typeface="Arial" pitchFamily="-109" charset="0"/>
                <a:cs typeface="Arial" pitchFamily="-109" charset="0"/>
              </a:rPr>
              <a:t>(underline) have special meaning. Be careful!</a:t>
            </a: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Fully described by PEP8 or Google Style Guide for Python </a:t>
            </a:r>
          </a:p>
          <a:p>
            <a:pPr lvl="1"/>
            <a:r>
              <a:rPr lang="en-US" sz="2000" dirty="0">
                <a:hlinkClick r:id="rId2"/>
              </a:rPr>
              <a:t>http://google-styleguide.googlecode.com/svn/trunk/pyguide.html</a:t>
            </a:r>
            <a:endParaRPr lang="en-US" sz="2000" dirty="0"/>
          </a:p>
          <a:p>
            <a:r>
              <a:rPr lang="en-US" sz="2800" dirty="0"/>
              <a:t>the standard way for most things named in python is </a:t>
            </a:r>
            <a:r>
              <a:rPr lang="en-US" sz="2800" b="1" u="sng" dirty="0"/>
              <a:t>lower with under</a:t>
            </a:r>
            <a:r>
              <a:rPr lang="en-US" sz="2800" dirty="0"/>
              <a:t>, lower case with separate words joined by an underline:</a:t>
            </a:r>
          </a:p>
          <a:p>
            <a:pPr lvl="1"/>
            <a:r>
              <a:rPr lang="en-US" sz="2400" dirty="0" err="1"/>
              <a:t>this_is_a_var</a:t>
            </a:r>
            <a:endParaRPr lang="en-US" sz="2400" dirty="0"/>
          </a:p>
          <a:p>
            <a:pPr lvl="1"/>
            <a:r>
              <a:rPr lang="en-US" sz="2400" dirty="0" err="1"/>
              <a:t>my_list</a:t>
            </a:r>
            <a:endParaRPr lang="en-US" sz="2400" dirty="0"/>
          </a:p>
          <a:p>
            <a:pPr lvl="1"/>
            <a:r>
              <a:rPr lang="en-US" sz="2400" dirty="0" err="1"/>
              <a:t>square_root_function</a:t>
            </a:r>
            <a:endParaRPr lang="en-US" sz="2400" dirty="0"/>
          </a:p>
        </p:txBody>
      </p:sp>
    </p:spTree>
    <p:extLst>
      <p:ext uri="{BB962C8B-B14F-4D97-AF65-F5344CB8AC3E}">
        <p14:creationId xmlns:p14="http://schemas.microsoft.com/office/powerpoint/2010/main" val="146421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a:t>
            </a:r>
          </a:p>
        </p:txBody>
      </p:sp>
      <p:sp>
        <p:nvSpPr>
          <p:cNvPr id="3" name="Content Placeholder 2"/>
          <p:cNvSpPr>
            <a:spLocks noGrp="1"/>
          </p:cNvSpPr>
          <p:nvPr>
            <p:ph idx="1"/>
          </p:nvPr>
        </p:nvSpPr>
        <p:spPr/>
        <p:txBody>
          <a:bodyPr/>
          <a:lstStyle/>
          <a:p>
            <a:pPr marL="0" indent="0">
              <a:buNone/>
            </a:pPr>
            <a:r>
              <a:rPr lang="en-US" i="1" dirty="0"/>
              <a:t>A foolish consistency is the hobgoblin of little minds</a:t>
            </a:r>
          </a:p>
          <a:p>
            <a:pPr marL="0" indent="0">
              <a:buNone/>
            </a:pPr>
            <a:r>
              <a:rPr lang="en-US" dirty="0"/>
              <a:t>Quote from Ralph Waldo Emerson</a:t>
            </a:r>
          </a:p>
          <a:p>
            <a:pPr marL="0" indent="0">
              <a:buNone/>
            </a:pPr>
            <a:endParaRPr lang="en-US" dirty="0"/>
          </a:p>
          <a:p>
            <a:pPr marL="0" indent="0">
              <a:buNone/>
            </a:pPr>
            <a:r>
              <a:rPr lang="en-US" dirty="0"/>
              <a:t>We name things using conventions, but admit that, under the right circumstances, we do what is necessary to help readability.</a:t>
            </a:r>
          </a:p>
        </p:txBody>
      </p:sp>
    </p:spTree>
    <p:extLst>
      <p:ext uri="{BB962C8B-B14F-4D97-AF65-F5344CB8AC3E}">
        <p14:creationId xmlns:p14="http://schemas.microsoft.com/office/powerpoint/2010/main" val="185691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a:t>
            </a:r>
          </a:p>
        </p:txBody>
      </p:sp>
      <p:sp>
        <p:nvSpPr>
          <p:cNvPr id="3" name="Content Placeholder 2"/>
          <p:cNvSpPr>
            <a:spLocks noGrp="1"/>
          </p:cNvSpPr>
          <p:nvPr>
            <p:ph idx="1"/>
          </p:nvPr>
        </p:nvSpPr>
        <p:spPr/>
        <p:txBody>
          <a:bodyPr/>
          <a:lstStyle/>
          <a:p>
            <a:r>
              <a:rPr lang="en-US" dirty="0"/>
              <a:t>A variable is a name we designate to represent an object (number, data structure, function, etc.) in our program</a:t>
            </a:r>
          </a:p>
          <a:p>
            <a:r>
              <a:rPr lang="en-US" dirty="0"/>
              <a:t>We use names to make our program more readable, so that the object is easily understood in the program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a:t>variable</a:t>
            </a:r>
            <a:r>
              <a:rPr lang="fr-FR" sz="2000" dirty="0"/>
              <a:t>'</a:t>
            </a:r>
            <a:r>
              <a:rPr lang="en-US" sz="2000" dirty="0"/>
              <a:t>s name</a:t>
            </a:r>
          </a:p>
          <a:p>
            <a:pPr lvl="1" eaLnBrk="1" hangingPunct="1"/>
            <a:r>
              <a:rPr lang="en-US" sz="2000" dirty="0"/>
              <a:t>variable</a:t>
            </a:r>
            <a:r>
              <a:rPr lang="fr-FR" sz="2000" dirty="0"/>
              <a:t>'</a:t>
            </a:r>
            <a:r>
              <a:rPr lang="en-US" sz="2000" dirty="0"/>
              <a:t>s 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value</a:t>
            </a:r>
          </a:p>
        </p:txBody>
      </p:sp>
      <p:graphicFrame>
        <p:nvGraphicFramePr>
          <p:cNvPr id="51229" name="Group 29"/>
          <p:cNvGraphicFramePr>
            <a:graphicFrameLocks noGrp="1"/>
          </p:cNvGraphicFramePr>
          <p:nvPr>
            <p:ph sz="half" idx="2"/>
            <p:extLst>
              <p:ext uri="{D42A27DB-BD31-4B8C-83A1-F6EECF244321}">
                <p14:modId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a:latin typeface="Courier New"/>
                <a:cs typeface="Courier New"/>
              </a:rPr>
              <a:t>my_int</a:t>
            </a:r>
            <a:r>
              <a:rPr lang="en-US" sz="2800" dirty="0">
                <a:latin typeface="Courier New"/>
                <a:cs typeface="Courier New"/>
              </a:rPr>
              <a:t> =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Namespace</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a:ea typeface="ＭＳ Ｐゴシック" pitchFamily="-109" charset="-128"/>
                <a:cs typeface="ＭＳ Ｐゴシック" pitchFamily="-109" charset="-128"/>
              </a:rPr>
              <a:t>Program</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of instructions.</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understands</a:t>
            </a:r>
          </a:p>
          <a:p>
            <a:pPr lvl="1" eaLnBrk="1" hangingPunct="1"/>
            <a:r>
              <a:rPr lang="en-US" sz="2400" dirty="0"/>
              <a:t>give the binary code to the OS,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a:solidFill>
                  <a:srgbClr val="660066"/>
                </a:solidFill>
                <a:latin typeface="Courier New"/>
                <a:ea typeface="ＭＳ Ｐゴシック" pitchFamily="-109" charset="-128"/>
                <a:cs typeface="Courier New"/>
              </a:rPr>
              <a:t>=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a:t>
            </a:r>
          </a:p>
          <a:p>
            <a:pPr marL="457200" lvl="1" indent="0" eaLnBrk="1" hangingPunct="1">
              <a:lnSpc>
                <a:spcPct val="90000"/>
              </a:lnSpc>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assignment means is:</a:t>
            </a:r>
          </a:p>
          <a:p>
            <a:pPr lvl="1" eaLnBrk="1" hangingPunct="1">
              <a:lnSpc>
                <a:spcPct val="90000"/>
              </a:lnSpc>
            </a:pPr>
            <a:r>
              <a:rPr lang="en-US" dirty="0"/>
              <a:t>evaluate 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More Assignment</a:t>
            </a: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my_var</a:t>
            </a:r>
            <a:r>
              <a:rPr lang="en-US" dirty="0">
                <a:latin typeface="Courier New"/>
                <a:ea typeface="ＭＳ Ｐゴシック" pitchFamily="-109" charset="-128"/>
                <a:cs typeface="Courier New"/>
              </a:rPr>
              <a:t> =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a:latin typeface="Courier New"/>
                <a:cs typeface="Courier New"/>
              </a:rPr>
              <a:t>my_var</a:t>
            </a:r>
            <a:r>
              <a:rPr lang="en-US" dirty="0">
                <a:latin typeface="Monaco"/>
                <a:cs typeface="Monaco"/>
              </a:rPr>
              <a:t> </a:t>
            </a:r>
            <a:r>
              <a:rPr lang="en-US" dirty="0"/>
              <a:t>to reference 17</a:t>
            </a:r>
          </a:p>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my_int</a:t>
            </a:r>
            <a:r>
              <a:rPr lang="en-US" dirty="0">
                <a:ea typeface="ＭＳ Ｐゴシック" pitchFamily="-109" charset="-128"/>
                <a:cs typeface="ＭＳ Ｐゴシック" pitchFamily="-109" charset="-128"/>
              </a:rPr>
              <a:t> has value 2): </a:t>
            </a:r>
          </a:p>
          <a:p>
            <a:pPr marL="0" indent="0" eaLnBrk="1" hangingPunct="1">
              <a:buNone/>
            </a:pPr>
            <a:r>
              <a:rPr lang="en-US" dirty="0">
                <a:ea typeface="ＭＳ Ｐゴシック" pitchFamily="-109" charset="-128"/>
                <a:cs typeface="ＭＳ Ｐゴシック" pitchFamily="-109" charset="-128"/>
              </a:rPr>
              <a:t>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+ 3</a:t>
            </a:r>
          </a:p>
          <a:p>
            <a:pPr lvl="1" eaLnBrk="1" hangingPunct="1"/>
            <a:r>
              <a:rPr lang="en-US" dirty="0"/>
              <a:t>evaluate expression </a:t>
            </a:r>
            <a:r>
              <a:rPr lang="en-US" dirty="0">
                <a:latin typeface="Courier New"/>
                <a:cs typeface="Courier New"/>
              </a:rPr>
              <a:t>(</a:t>
            </a:r>
            <a:r>
              <a:rPr lang="en-US" dirty="0" err="1">
                <a:latin typeface="Courier New"/>
                <a:cs typeface="Courier New"/>
              </a:rPr>
              <a:t>my_int</a:t>
            </a:r>
            <a:r>
              <a:rPr lang="en-US" dirty="0">
                <a:latin typeface="Courier New"/>
                <a:cs typeface="Courier New"/>
              </a:rPr>
              <a:t> + 3): 5</a:t>
            </a:r>
          </a:p>
          <a:p>
            <a:pPr lvl="1" eaLnBrk="1" hangingPunct="1"/>
            <a:r>
              <a:rPr lang="en-US" dirty="0"/>
              <a:t>change the value of </a:t>
            </a:r>
            <a:r>
              <a:rPr lang="en-US" dirty="0" err="1">
                <a:latin typeface="Courier New"/>
                <a:cs typeface="Courier New"/>
              </a:rPr>
              <a:t>my_int</a:t>
            </a:r>
            <a:r>
              <a:rPr lang="en-US" dirty="0"/>
              <a:t> 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p14="http://schemas.microsoft.com/office/powerpoint/2010/main" val="260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variables and types</a:t>
            </a: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what type can be associated with a variable</a:t>
            </a: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 Thus proper naming is important!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5</a:t>
            </a:r>
            <a:r>
              <a:rPr lang="en-US" dirty="0"/>
              <a:t>			Yes</a:t>
            </a:r>
          </a:p>
          <a:p>
            <a:pPr marL="457200" lvl="1" indent="0" eaLnBrk="1" hangingPunct="1">
              <a:buNone/>
            </a:pPr>
            <a:r>
              <a:rPr lang="en-US" dirty="0" err="1">
                <a:latin typeface="Courier New"/>
                <a:cs typeface="Courier New"/>
              </a:rPr>
              <a:t>myInt</a:t>
            </a:r>
            <a:r>
              <a:rPr lang="en-US" dirty="0">
                <a:latin typeface="Courier New"/>
                <a:cs typeface="Courier New"/>
              </a:rPr>
              <a:t> + 5 = 7</a:t>
            </a:r>
            <a:r>
              <a:rPr lang="en-US" dirty="0"/>
              <a: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a:solidFill>
                  <a:srgbClr val="660066"/>
                </a:solidFill>
                <a:ea typeface="ＭＳ Ｐゴシック" pitchFamily="-109" charset="-128"/>
                <a:cs typeface="ＭＳ Ｐゴシック" pitchFamily="-109" charset="-128"/>
              </a:rPr>
              <a:t>True</a:t>
            </a:r>
          </a:p>
          <a:p>
            <a:pPr eaLnBrk="1" hangingPunct="1"/>
            <a:r>
              <a:rPr lang="en-US" dirty="0">
                <a:ea typeface="ＭＳ Ｐゴシック" pitchFamily="-109" charset="-128"/>
                <a:cs typeface="ＭＳ Ｐゴシック" pitchFamily="-109" charset="-128"/>
              </a:rPr>
              <a:t>strings: </a:t>
            </a:r>
            <a:r>
              <a:rPr lang="en-US" dirty="0">
                <a:solidFill>
                  <a:srgbClr val="660066"/>
                </a:solidFill>
                <a:ea typeface="ＭＳ Ｐゴシック" pitchFamily="-109" charset="-128"/>
                <a:cs typeface="ＭＳ Ｐゴシック" pitchFamily="-109" charset="-128"/>
              </a:rPr>
              <a:t>"anything" </a:t>
            </a:r>
            <a:r>
              <a:rPr lang="en-US" dirty="0">
                <a:ea typeface="ＭＳ Ｐゴシック" pitchFamily="-109" charset="-128"/>
                <a:cs typeface="ＭＳ Ｐゴシック" pitchFamily="-109" charset="-128"/>
              </a:rPr>
              <a:t>or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something</a:t>
            </a:r>
            <a:r>
              <a:rPr lang="fr-FR" dirty="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a</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abc</a:t>
            </a:r>
            <a:r>
              <a:rPr lang="fr-FR" dirty="0">
                <a:solidFill>
                  <a:srgbClr val="660066"/>
                </a:solidFill>
                <a:latin typeface="Courier New"/>
                <a:ea typeface="ＭＳ Ｐゴシック" pitchFamily="-109" charset="-128"/>
                <a:cs typeface="Courier New"/>
              </a:rPr>
              <a:t>'</a:t>
            </a:r>
            <a:r>
              <a:rPr lang="en-US" dirty="0">
                <a:solidFill>
                  <a:srgbClr val="660066"/>
                </a:solidFill>
                <a:latin typeface="Courier New"/>
                <a:ea typeface="ＭＳ Ｐゴシック" pitchFamily="-109" charset="-128"/>
                <a:cs typeface="Courier New"/>
              </a:rPr>
              <a:t>.capitalize()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those later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input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a:latin typeface="Courier New"/>
                <a:ea typeface="Courier New" pitchFamily="-109" charset="0"/>
                <a:cs typeface="Courier New"/>
              </a:rPr>
              <a:t>("123")</a:t>
            </a:r>
            <a:r>
              <a:rPr lang="en-US" dirty="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a:ea typeface="ＭＳ Ｐゴシック" pitchFamily="-109" charset="-128"/>
                <a:cs typeface="ＭＳ Ｐゴシック" pitchFamily="-109" charset="-128"/>
              </a:rPr>
              <a:t>Python is an </a:t>
            </a:r>
            <a:r>
              <a:rPr lang="en-US" sz="2800" i="1">
                <a:ea typeface="ＭＳ Ｐゴシック" pitchFamily="-109" charset="-128"/>
                <a:cs typeface="ＭＳ Ｐゴシック" pitchFamily="-109" charset="-128"/>
              </a:rPr>
              <a:t>interpreted</a:t>
            </a:r>
            <a:r>
              <a:rPr lang="en-US" sz="2800">
                <a:ea typeface="ＭＳ Ｐゴシック" pitchFamily="-109" charset="-128"/>
                <a:cs typeface="ＭＳ Ｐゴシック" pitchFamily="-109" charset="-128"/>
              </a:rPr>
              <a:t> language</a:t>
            </a:r>
          </a:p>
          <a:p>
            <a:pPr eaLnBrk="1" hangingPunct="1">
              <a:lnSpc>
                <a:spcPct val="90000"/>
              </a:lnSpc>
            </a:pPr>
            <a:r>
              <a:rPr lang="en-US" sz="280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a:ea typeface="ＭＳ Ｐゴシック" pitchFamily="-109" charset="-128"/>
                <a:cs typeface="ＭＳ Ｐゴシック" pitchFamily="-109" charset="-128"/>
              </a:rPr>
              <a:t>You can also </a:t>
            </a:r>
            <a:r>
              <a:rPr lang="en-US" sz="2800" i="1">
                <a:ea typeface="ＭＳ Ｐゴシック" pitchFamily="-109" charset="-128"/>
                <a:cs typeface="ＭＳ Ｐゴシック" pitchFamily="-109" charset="-128"/>
              </a:rPr>
              <a:t>import</a:t>
            </a:r>
            <a:r>
              <a:rPr lang="en-US" sz="280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a:ea typeface="ＭＳ Ｐゴシック" pitchFamily="-109" charset="-128"/>
                <a:cs typeface="ＭＳ Ｐゴシック" pitchFamily="-109" charset="-128"/>
              </a:rPr>
              <a:t>To rerun an imported program you </a:t>
            </a:r>
            <a:r>
              <a:rPr lang="en-US" sz="2800" i="1">
                <a:ea typeface="ＭＳ Ｐゴシック" pitchFamily="-109" charset="-128"/>
                <a:cs typeface="ＭＳ Ｐゴシック" pitchFamily="-109" charset="-128"/>
              </a:rPr>
              <a:t>reload</a:t>
            </a:r>
            <a:r>
              <a:rPr lang="en-US" sz="2800">
                <a:ea typeface="ＭＳ Ｐゴシック" pitchFamily="-109" charset="-128"/>
                <a:cs typeface="ＭＳ Ｐゴシック" pitchFamily="-109" charset="-128"/>
              </a:rPr>
              <a:t>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an integer</a:t>
            </a:r>
          </a:p>
          <a:p>
            <a:r>
              <a:rPr lang="en-US" dirty="0">
                <a:solidFill>
                  <a:srgbClr val="000000"/>
                </a:solidFill>
                <a:latin typeface="Courier New"/>
                <a:ea typeface="ＭＳ Ｐゴシック" pitchFamily="-109" charset="-128"/>
                <a:cs typeface="Courier New"/>
              </a:rPr>
              <a:t>float(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 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returns a 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 but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2.1</a:t>
            </a:r>
            <a:r>
              <a:rPr lang="fr-FR" dirty="0">
                <a:sym typeface="Symbol" pitchFamily="-109" charset="2"/>
              </a:rPr>
              <a:t>'</a:t>
            </a:r>
            <a:r>
              <a:rPr lang="en-US" dirty="0">
                <a:sym typeface="Symbol" pitchFamily="-109" charset="2"/>
              </a:rPr>
              <a:t>) fails</a:t>
            </a:r>
          </a:p>
          <a:p>
            <a:pPr lvl="1" eaLnBrk="1" hangingPunct="1"/>
            <a:r>
              <a:rPr lang="en-US" dirty="0">
                <a:sym typeface="Symbol" pitchFamily="-109" charset="2"/>
              </a:rPr>
              <a:t>float(2)  2.0, float(</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 2.0, float(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2.0, float(2.0)  2.0</a:t>
            </a:r>
          </a:p>
          <a:p>
            <a:pPr lvl="1" eaLnBrk="1" hangingPunct="1"/>
            <a:r>
              <a:rPr lang="en-US" dirty="0" err="1">
                <a:sym typeface="Symbol" pitchFamily="-109" charset="2"/>
              </a:rPr>
              <a:t>str</a:t>
            </a:r>
            <a:r>
              <a:rPr lang="en-US" dirty="0">
                <a:sym typeface="Symbol" pitchFamily="-109" charset="2"/>
              </a:rPr>
              <a:t>(2)  </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(2.0)  </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a:t>
            </a:r>
            <a:r>
              <a:rPr lang="fr-FR" dirty="0">
                <a:sym typeface="Symbol" pitchFamily="-109" charset="2"/>
              </a:rPr>
              <a:t>'</a:t>
            </a:r>
            <a:r>
              <a:rPr lang="en-US" dirty="0">
                <a:sym typeface="Symbol" pitchFamily="-109" charset="2"/>
              </a:rPr>
              <a:t>a</a:t>
            </a:r>
            <a:r>
              <a:rPr lang="fr-FR" dirty="0">
                <a:sym typeface="Symbol" pitchFamily="-109" charset="2"/>
              </a:rPr>
              <a:t>'</a:t>
            </a:r>
            <a:r>
              <a:rPr lang="en-US" dirty="0">
                <a:sym typeface="Symbol" pitchFamily="-109" charset="2"/>
              </a:rPr>
              <a:t>)  </a:t>
            </a:r>
            <a:r>
              <a:rPr lang="fr-FR" dirty="0">
                <a:sym typeface="Symbol" pitchFamily="-109" charset="2"/>
              </a:rPr>
              <a:t>'</a:t>
            </a:r>
            <a:r>
              <a:rPr lang="en-US" dirty="0">
                <a:sym typeface="Symbol" pitchFamily="-109" charset="2"/>
              </a:rPr>
              <a:t>a</a:t>
            </a:r>
            <a:r>
              <a:rPr lang="fr-FR" dirty="0">
                <a:sym typeface="Symbol" pitchFamily="-109" charset="2"/>
              </a:rPr>
              <a:t>'</a:t>
            </a:r>
            <a:endParaRPr lang="en-US" dirty="0">
              <a:sym typeface="Symbol" pitchFamily="-109"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a:solidFill>
                  <a:srgbClr val="660066"/>
                </a:solidFill>
                <a:latin typeface="Courier New" pitchFamily="-109" charset="0"/>
                <a:ea typeface="ＭＳ Ｐゴシック" pitchFamily="-109" charset="-128"/>
              </a:rPr>
              <a:t>/</a:t>
            </a:r>
          </a:p>
          <a:p>
            <a:pPr lvl="2" eaLnBrk="1" hangingPunct="1"/>
            <a:r>
              <a:rPr lang="en-US" sz="2000" dirty="0">
                <a:solidFill>
                  <a:srgbClr val="000000"/>
                </a:solidFill>
                <a:latin typeface="+mj-lt"/>
                <a:ea typeface="ＭＳ Ｐゴシック" pitchFamily="-109" charset="-128"/>
              </a:rPr>
              <a:t>integer quotient:</a:t>
            </a:r>
            <a:r>
              <a:rPr lang="en-US" sz="2000" dirty="0">
                <a:solidFill>
                  <a:srgbClr val="660066"/>
                </a:solidFill>
                <a:latin typeface="+mj-lt"/>
                <a:ea typeface="ＭＳ Ｐゴシック" pitchFamily="-109" charset="-128"/>
              </a:rPr>
              <a:t> </a:t>
            </a:r>
            <a:r>
              <a:rPr lang="en-US" sz="2800" dirty="0">
                <a:solidFill>
                  <a:srgbClr val="660066"/>
                </a:solidFill>
                <a:latin typeface="Courier New" pitchFamily="-109" charset="0"/>
                <a:ea typeface="ＭＳ Ｐゴシック" pitchFamily="-109" charset="-128"/>
              </a:rPr>
              <a:t>//</a:t>
            </a:r>
          </a:p>
          <a:p>
            <a:pPr lvl="2" eaLnBrk="1" hangingPunct="1"/>
            <a:r>
              <a:rPr lang="en-US" sz="2000" dirty="0">
                <a:ea typeface="ＭＳ Ｐゴシック" pitchFamily="-109" charset="-128"/>
              </a:rPr>
              <a:t>remainder: </a:t>
            </a:r>
            <a:r>
              <a:rPr lang="en-US" sz="2800" dirty="0">
                <a:solidFill>
                  <a:srgbClr val="660066"/>
                </a:solidFill>
                <a:latin typeface="Courier New"/>
                <a:ea typeface="ＭＳ Ｐゴシック" pitchFamily="-109" charset="-128"/>
                <a:cs typeface="Courier New"/>
              </a:rPr>
              <a:t>%</a:t>
            </a: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operators</a:t>
            </a:r>
          </a:p>
        </p:txBody>
      </p:sp>
      <p:sp>
        <p:nvSpPr>
          <p:cNvPr id="3" name="Content Placeholder 2"/>
          <p:cNvSpPr>
            <a:spLocks noGrp="1"/>
          </p:cNvSpPr>
          <p:nvPr>
            <p:ph idx="1"/>
          </p:nvPr>
        </p:nvSpPr>
        <p:spPr/>
        <p:txBody>
          <a:bodyPr/>
          <a:lstStyle/>
          <a:p>
            <a:pPr marL="0" indent="0">
              <a:buNone/>
            </a:pPr>
            <a:r>
              <a:rPr lang="en-US" dirty="0"/>
              <a:t>The operators addition(+), subtraction(-) and multiplication(*) work normally:</a:t>
            </a:r>
          </a:p>
          <a:p>
            <a:r>
              <a:rPr lang="en-US" dirty="0" err="1">
                <a:latin typeface="Courier New"/>
                <a:cs typeface="Courier New"/>
              </a:rPr>
              <a:t>a_int</a:t>
            </a:r>
            <a:r>
              <a:rPr lang="en-US" dirty="0">
                <a:latin typeface="Courier New"/>
                <a:cs typeface="Courier New"/>
              </a:rPr>
              <a:t> = 4</a:t>
            </a:r>
          </a:p>
          <a:p>
            <a:r>
              <a:rPr lang="en-US" dirty="0" err="1">
                <a:latin typeface="Courier New"/>
                <a:cs typeface="Courier New"/>
              </a:rPr>
              <a:t>b_int</a:t>
            </a:r>
            <a:r>
              <a:rPr lang="en-US" dirty="0">
                <a:latin typeface="Courier New"/>
                <a:cs typeface="Courier New"/>
              </a:rPr>
              <a:t> = 2</a:t>
            </a:r>
          </a:p>
          <a:p>
            <a:r>
              <a:rPr lang="en-US" dirty="0" err="1">
                <a:latin typeface="Courier New"/>
                <a:cs typeface="Courier New"/>
              </a:rPr>
              <a:t>a_int</a:t>
            </a:r>
            <a:r>
              <a:rPr lang="en-US" dirty="0">
                <a:latin typeface="Courier New"/>
                <a:cs typeface="Courier New"/>
              </a:rPr>
              <a:t> + </a:t>
            </a:r>
            <a:r>
              <a:rPr lang="en-US" dirty="0" err="1">
                <a:latin typeface="Courier New"/>
                <a:cs typeface="Courier New"/>
              </a:rPr>
              <a:t>b_int</a:t>
            </a:r>
            <a:r>
              <a:rPr lang="en-US" dirty="0">
                <a:latin typeface="Courier New"/>
                <a:cs typeface="Courier New"/>
              </a:rPr>
              <a:t>  	</a:t>
            </a:r>
            <a:r>
              <a:rPr lang="en-US" dirty="0">
                <a:latin typeface="Courier New"/>
                <a:cs typeface="Courier New"/>
                <a:sym typeface="Wingdings"/>
              </a:rPr>
              <a:t> </a:t>
            </a:r>
            <a:r>
              <a:rPr lang="en-US" dirty="0">
                <a:cs typeface="Courier New"/>
                <a:sym typeface="Wingdings"/>
              </a:rPr>
              <a:t>yields </a:t>
            </a:r>
            <a:r>
              <a:rPr lang="en-US" dirty="0">
                <a:latin typeface="Courier New"/>
                <a:cs typeface="Courier New"/>
                <a:sym typeface="Wingdings"/>
              </a:rPr>
              <a:t>6</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 </a:t>
            </a:r>
            <a:r>
              <a:rPr lang="en-US" dirty="0">
                <a:latin typeface="Courier New"/>
                <a:cs typeface="Courier New"/>
                <a:sym typeface="Wingdings"/>
              </a:rPr>
              <a:t>2</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a:t>
            </a:r>
            <a:r>
              <a:rPr lang="en-US" dirty="0">
                <a:latin typeface="Courier New"/>
                <a:cs typeface="Courier New"/>
                <a:sym typeface="Wingdings"/>
              </a:rPr>
              <a:t> 8</a:t>
            </a:r>
            <a:endParaRPr lang="en-US" dirty="0">
              <a:latin typeface="Courier New"/>
              <a:cs typeface="Courier New"/>
            </a:endParaRPr>
          </a:p>
        </p:txBody>
      </p:sp>
    </p:spTree>
    <p:extLst>
      <p:ext uri="{BB962C8B-B14F-4D97-AF65-F5344CB8AC3E}">
        <p14:creationId xmlns:p14="http://schemas.microsoft.com/office/powerpoint/2010/main" val="183021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a:ea typeface="ＭＳ Ｐゴシック" pitchFamily="-109" charset="-128"/>
                <a:cs typeface="ＭＳ Ｐゴシック" pitchFamily="-109" charset="-128"/>
              </a:rPr>
              <a:t>The standard division operator (/) yields a floating point result no matter the type of its operands:</a:t>
            </a:r>
          </a:p>
          <a:p>
            <a:r>
              <a:rPr lang="en-US" sz="2800" dirty="0">
                <a:latin typeface="Courier New"/>
                <a:ea typeface="ＭＳ Ｐゴシック" pitchFamily="-109" charset="-128"/>
                <a:cs typeface="Courier New"/>
              </a:rPr>
              <a:t>2/3 </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yields </a:t>
            </a:r>
            <a:r>
              <a:rPr lang="en-US" sz="2800" dirty="0">
                <a:latin typeface="Courier New"/>
                <a:ea typeface="ＭＳ Ｐゴシック" pitchFamily="-109" charset="-128"/>
                <a:cs typeface="Courier New"/>
                <a:sym typeface="Wingdings"/>
              </a:rPr>
              <a:t>0.6666666666666666</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yields </a:t>
            </a:r>
            <a:r>
              <a:rPr lang="en-US" sz="2800" dirty="0">
                <a:latin typeface="Courier New"/>
                <a:ea typeface="ＭＳ Ｐゴシック" pitchFamily="-109" charset="-128"/>
                <a:cs typeface="Courier New"/>
                <a:sym typeface="Wingdings"/>
              </a:rPr>
              <a:t>2.0</a:t>
            </a:r>
          </a:p>
          <a:p>
            <a:pPr marL="0" indent="0">
              <a:buNone/>
            </a:pPr>
            <a:r>
              <a:rPr lang="en-US" sz="2800" dirty="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a:latin typeface="Courier New"/>
                <a:ea typeface="ＭＳ Ｐゴシック" pitchFamily="-109" charset="-128"/>
                <a:cs typeface="Courier New"/>
              </a:rPr>
              <a:t>2//3</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a:t>
            </a:r>
            <a:r>
              <a:rPr lang="en-US" sz="2800" dirty="0">
                <a:latin typeface="Courier New"/>
                <a:ea typeface="ＭＳ Ｐゴシック" pitchFamily="-109" charset="-128"/>
                <a:cs typeface="Courier New"/>
                <a:sym typeface="Wingdings"/>
              </a:rPr>
              <a:t>0</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a:t>
            </a:r>
            <a:r>
              <a:rPr lang="en-US" sz="2800" dirty="0">
                <a:latin typeface="Courier New"/>
                <a:ea typeface="ＭＳ Ｐゴシック" pitchFamily="-109" charset="-128"/>
                <a:cs typeface="Courier New"/>
                <a:sym typeface="Wingdings"/>
              </a:rPr>
              <a:t>2.0</a:t>
            </a:r>
            <a:endParaRPr lang="en-US" sz="2800" dirty="0">
              <a:latin typeface="Courier New"/>
              <a:ea typeface="ＭＳ Ｐゴシック" pitchFamily="-109" charset="-128"/>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marL="0" indent="0">
              <a:buNone/>
            </a:pPr>
            <a:r>
              <a:rPr lang="en-US" dirty="0"/>
              <a:t>The modulus operator (</a:t>
            </a:r>
            <a:r>
              <a:rPr lang="en-US" dirty="0">
                <a:latin typeface="Courier New"/>
                <a:cs typeface="Courier New"/>
              </a:rPr>
              <a:t>%</a:t>
            </a:r>
            <a:r>
              <a:rPr lang="en-US" dirty="0"/>
              <a:t>) give the integer remainder of division:</a:t>
            </a:r>
          </a:p>
          <a:p>
            <a:r>
              <a:rPr lang="en-US" dirty="0">
                <a:latin typeface="Courier New"/>
                <a:cs typeface="Courier New"/>
              </a:rPr>
              <a:t>5 % 3</a:t>
            </a:r>
            <a:r>
              <a:rPr lang="en-US" dirty="0"/>
              <a:t>		</a:t>
            </a:r>
            <a:r>
              <a:rPr lang="en-US" dirty="0">
                <a:sym typeface="Wingdings"/>
              </a:rPr>
              <a:t> </a:t>
            </a:r>
            <a:r>
              <a:rPr lang="en-US" dirty="0">
                <a:latin typeface="Courier New"/>
                <a:cs typeface="Courier New"/>
                <a:sym typeface="Wingdings"/>
              </a:rPr>
              <a:t>2</a:t>
            </a:r>
          </a:p>
          <a:p>
            <a:r>
              <a:rPr lang="en-US" dirty="0">
                <a:latin typeface="Courier New"/>
                <a:cs typeface="Courier New"/>
                <a:sym typeface="Wingdings"/>
              </a:rPr>
              <a:t>7.0 % 3</a:t>
            </a:r>
            <a:r>
              <a:rPr lang="en-US" dirty="0">
                <a:sym typeface="Wingdings"/>
              </a:rPr>
              <a:t>	 </a:t>
            </a:r>
            <a:r>
              <a:rPr lang="en-US" dirty="0">
                <a:latin typeface="Courier New"/>
                <a:cs typeface="Courier New"/>
                <a:sym typeface="Wingdings"/>
              </a:rPr>
              <a:t>1.0</a:t>
            </a:r>
          </a:p>
          <a:p>
            <a:endParaRPr lang="en-US" dirty="0">
              <a:sym typeface="Wingdings"/>
            </a:endParaRPr>
          </a:p>
          <a:p>
            <a:pPr marL="0" indent="0">
              <a:buNone/>
            </a:pPr>
            <a:r>
              <a:rPr lang="en-US" dirty="0">
                <a:sym typeface="Wingdings"/>
              </a:rPr>
              <a:t>Again, the type of the result depends on the type of the operands.</a:t>
            </a:r>
            <a:endParaRPr lang="en-US" dirty="0"/>
          </a:p>
        </p:txBody>
      </p:sp>
    </p:spTree>
    <p:extLst>
      <p:ext uri="{BB962C8B-B14F-4D97-AF65-F5344CB8AC3E}">
        <p14:creationId xmlns:p14="http://schemas.microsoft.com/office/powerpoint/2010/main" val="1070643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a:sym typeface="Symbol" pitchFamily="-109" charset="2"/>
              </a:rPr>
              <a:t>What is the difference between </a:t>
            </a:r>
            <a:r>
              <a:rPr lang="en-US" dirty="0">
                <a:latin typeface="Courier New"/>
                <a:cs typeface="Courier New"/>
                <a:sym typeface="Symbol" pitchFamily="-109" charset="2"/>
              </a:rPr>
              <a:t>42</a:t>
            </a:r>
            <a:r>
              <a:rPr lang="en-US" dirty="0">
                <a:sym typeface="Symbol" pitchFamily="-109" charset="2"/>
              </a:rPr>
              <a:t> and </a:t>
            </a:r>
            <a:r>
              <a:rPr lang="en-US" dirty="0">
                <a:latin typeface="Courier New"/>
                <a:cs typeface="Courier New"/>
                <a:sym typeface="Symbol" pitchFamily="-109" charset="2"/>
              </a:rPr>
              <a:t>42.0 </a:t>
            </a:r>
            <a:r>
              <a:rPr lang="en-US" dirty="0">
                <a:latin typeface="+mj-lt"/>
                <a:cs typeface="Courier New"/>
                <a:sym typeface="Symbol" pitchFamily="-109" charset="2"/>
              </a:rPr>
              <a:t>?</a:t>
            </a:r>
          </a:p>
          <a:p>
            <a:r>
              <a:rPr lang="en-US" dirty="0">
                <a:latin typeface="+mj-lt"/>
                <a:cs typeface="Courier New"/>
                <a:sym typeface="Symbol" pitchFamily="-109" charset="2"/>
              </a:rPr>
              <a:t>their types: the first is an integer, the second is a float</a:t>
            </a:r>
          </a:p>
          <a:p>
            <a:pPr marL="0" indent="0">
              <a:buNone/>
            </a:pPr>
            <a:r>
              <a:rPr lang="en-US" dirty="0">
                <a:latin typeface="+mj-lt"/>
                <a:cs typeface="Courier New"/>
                <a:sym typeface="Symbol" pitchFamily="-109" charset="2"/>
              </a:rPr>
              <a:t>What happens when you mix types:</a:t>
            </a:r>
          </a:p>
          <a:p>
            <a:r>
              <a:rPr lang="en-US" dirty="0">
                <a:latin typeface="+mj-lt"/>
                <a:cs typeface="Courier New"/>
                <a:sym typeface="Symbol" pitchFamily="-109" charset="2"/>
              </a:rPr>
              <a:t>done so no information is lost</a:t>
            </a:r>
          </a:p>
          <a:p>
            <a:pPr marL="457200" lvl="1" indent="0">
              <a:buNone/>
            </a:pPr>
            <a:r>
              <a:rPr lang="en-US" dirty="0">
                <a:latin typeface="Courier New"/>
                <a:cs typeface="Courier New"/>
                <a:sym typeface="Symbol" pitchFamily="-109" charset="2"/>
              </a:rPr>
              <a:t>42 * 3 </a:t>
            </a:r>
            <a:r>
              <a:rPr lang="en-US" dirty="0">
                <a:latin typeface="Courier New"/>
                <a:cs typeface="Courier New"/>
                <a:sym typeface="Wingdings"/>
              </a:rPr>
              <a:t> 126</a:t>
            </a:r>
          </a:p>
          <a:p>
            <a:pPr marL="457200" lvl="1" indent="0">
              <a:buNone/>
            </a:pPr>
            <a:r>
              <a:rPr lang="en-US" dirty="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p14="http://schemas.microsoft.com/office/powerpoint/2010/main" val="2954045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operations and parentheses</a:t>
            </a:r>
          </a:p>
        </p:txBody>
      </p:sp>
      <p:sp>
        <p:nvSpPr>
          <p:cNvPr id="3" name="Content Placeholder 2"/>
          <p:cNvSpPr>
            <a:spLocks noGrp="1"/>
          </p:cNvSpPr>
          <p:nvPr>
            <p:ph idx="1"/>
          </p:nvPr>
        </p:nvSpPr>
        <p:spPr>
          <a:xfrm>
            <a:off x="228600" y="3962400"/>
            <a:ext cx="8382000" cy="2362200"/>
          </a:xfrm>
        </p:spPr>
        <p:txBody>
          <a:bodyPr/>
          <a:lstStyle/>
          <a:p>
            <a:r>
              <a:rPr lang="en-US" dirty="0"/>
              <a:t>Precedence of *,/ over +,- is the same, but there precedents for other operators as well</a:t>
            </a:r>
          </a:p>
          <a:p>
            <a:r>
              <a:rPr lang="en-US" dirty="0">
                <a:solidFill>
                  <a:srgbClr val="000000"/>
                </a:solidFill>
              </a:rPr>
              <a:t>Remember, parentheses </a:t>
            </a:r>
            <a:r>
              <a:rPr lang="en-US" dirty="0" err="1">
                <a:solidFill>
                  <a:srgbClr val="000000"/>
                </a:solidFill>
              </a:rPr>
              <a:t>alwaystakes</a:t>
            </a:r>
            <a:r>
              <a:rPr lang="en-US" dirty="0">
                <a:solidFill>
                  <a:srgbClr val="000000"/>
                </a:solidFill>
              </a:rPr>
              <a:t> precedence</a:t>
            </a:r>
            <a:r>
              <a:rPr lang="en-US" dirty="0"/>
              <a:t> </a:t>
            </a:r>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p14="http://schemas.microsoft.com/office/powerpoint/2010/main" val="3511661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a:t>
            </a:r>
          </a:p>
        </p:txBody>
      </p:sp>
      <p:sp>
        <p:nvSpPr>
          <p:cNvPr id="3" name="Content Placeholder 2"/>
          <p:cNvSpPr>
            <a:spLocks noGrp="1"/>
          </p:cNvSpPr>
          <p:nvPr>
            <p:ph idx="1"/>
          </p:nvPr>
        </p:nvSpPr>
        <p:spPr/>
        <p:txBody>
          <a:bodyPr/>
          <a:lstStyle/>
          <a:p>
            <a:pPr marL="0" indent="0">
              <a:buNone/>
            </a:pPr>
            <a:r>
              <a:rPr lang="en-US" dirty="0"/>
              <a:t>Shortcuts can be distracting, but one that is often used is augmented assignment:</a:t>
            </a:r>
          </a:p>
          <a:p>
            <a:r>
              <a:rPr lang="en-US" dirty="0"/>
              <a:t>combines an operation and reassignment to the same variable</a:t>
            </a:r>
          </a:p>
          <a:p>
            <a:r>
              <a:rPr lang="en-US" dirty="0"/>
              <a:t>useful for increment/decrement</a:t>
            </a:r>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p14="http://schemas.microsoft.com/office/powerpoint/2010/main" val="311903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Modules are files that can be imported into your Python program.</a:t>
            </a:r>
          </a:p>
          <a:p>
            <a:r>
              <a:rPr lang="en-US" dirty="0"/>
              <a:t>use other, well proven code with yours</a:t>
            </a:r>
          </a:p>
          <a:p>
            <a:pPr marL="0" indent="0">
              <a:buNone/>
            </a:pPr>
            <a:r>
              <a:rPr lang="en-US" dirty="0"/>
              <a:t>Example is the math module</a:t>
            </a:r>
          </a:p>
          <a:p>
            <a:r>
              <a:rPr lang="en-US" dirty="0"/>
              <a:t>we </a:t>
            </a:r>
            <a:r>
              <a:rPr lang="en-US" dirty="0">
                <a:latin typeface="Courier New"/>
                <a:cs typeface="Courier New"/>
              </a:rPr>
              <a:t>import</a:t>
            </a:r>
            <a:r>
              <a:rPr lang="en-US" dirty="0"/>
              <a:t> a module to use its contents</a:t>
            </a:r>
          </a:p>
          <a:p>
            <a:r>
              <a:rPr lang="en-US" dirty="0"/>
              <a:t>we use the name of the module as part of the content we imported</a:t>
            </a:r>
          </a:p>
        </p:txBody>
      </p:sp>
    </p:spTree>
    <p:extLst>
      <p:ext uri="{BB962C8B-B14F-4D97-AF65-F5344CB8AC3E}">
        <p14:creationId xmlns:p14="http://schemas.microsoft.com/office/powerpoint/2010/main" val="337159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br>
              <a:rPr lang="en-US" dirty="0">
                <a:ea typeface="ＭＳ Ｐゴシック" pitchFamily="-109" charset="-128"/>
                <a:cs typeface="ＭＳ Ｐゴシック" pitchFamily="-109" charset="-128"/>
              </a:rPr>
            </a:br>
            <a:r>
              <a:rPr lang="en-US" dirty="0" err="1">
                <a:ea typeface="ＭＳ Ｐゴシック" pitchFamily="-109" charset="-128"/>
                <a:cs typeface="ＭＳ Ｐゴシック" pitchFamily="-109" charset="-128"/>
              </a:rPr>
              <a:t>QuickStart</a:t>
            </a:r>
            <a:r>
              <a:rPr lang="en-US" dirty="0">
                <a:ea typeface="ＭＳ Ｐゴシック" pitchFamily="-109" charset="-128"/>
                <a:cs typeface="ＭＳ Ｐゴシック" pitchFamily="-109" charset="-128"/>
              </a:rPr>
              <a:t> 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module</a:t>
            </a:r>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a:latin typeface="Courier New"/>
                <a:cs typeface="Courier New"/>
              </a:rPr>
              <a:t>import math</a:t>
            </a:r>
          </a:p>
          <a:p>
            <a:pPr marL="0" indent="0">
              <a:buNone/>
            </a:pPr>
            <a:r>
              <a:rPr lang="en-US" sz="2400" dirty="0">
                <a:latin typeface="Courier New"/>
                <a:cs typeface="Courier New"/>
              </a:rPr>
              <a:t>print(</a:t>
            </a:r>
            <a:r>
              <a:rPr lang="en-US" sz="2400" dirty="0" err="1">
                <a:latin typeface="Courier New"/>
                <a:cs typeface="Courier New"/>
              </a:rPr>
              <a:t>math.pi</a:t>
            </a:r>
            <a:r>
              <a:rPr lang="en-US" sz="2400" dirty="0">
                <a:latin typeface="Courier New"/>
                <a:cs typeface="Courier New"/>
              </a:rPr>
              <a:t>)		# constant in math module</a:t>
            </a:r>
          </a:p>
          <a:p>
            <a:pPr marL="0" indent="0">
              <a:buNone/>
            </a:pPr>
            <a:r>
              <a:rPr lang="en-US" sz="2400" dirty="0">
                <a:latin typeface="Courier New"/>
                <a:cs typeface="Courier New"/>
              </a:rPr>
              <a:t>print(</a:t>
            </a:r>
            <a:r>
              <a:rPr lang="en-US" sz="2400" dirty="0" err="1">
                <a:latin typeface="Courier New"/>
                <a:cs typeface="Courier New"/>
              </a:rPr>
              <a:t>math.sin</a:t>
            </a:r>
            <a:r>
              <a:rPr lang="en-US" sz="2400" dirty="0">
                <a:latin typeface="Courier New"/>
                <a:cs typeface="Courier New"/>
              </a:rPr>
              <a:t>(1.0))# a function in math</a:t>
            </a:r>
          </a:p>
          <a:p>
            <a:pPr marL="0" indent="0">
              <a:buNone/>
            </a:pPr>
            <a:r>
              <a:rPr lang="en-US" sz="2400" dirty="0">
                <a:latin typeface="Courier New"/>
                <a:cs typeface="Courier New"/>
              </a:rPr>
              <a:t>help(</a:t>
            </a:r>
            <a:r>
              <a:rPr lang="en-US" sz="2400" dirty="0" err="1">
                <a:latin typeface="Courier New"/>
                <a:cs typeface="Courier New"/>
              </a:rPr>
              <a:t>math.pow</a:t>
            </a:r>
            <a:r>
              <a:rPr lang="en-US" sz="2400" dirty="0">
                <a:latin typeface="Courier New"/>
                <a:cs typeface="Courier New"/>
              </a:rPr>
              <a:t>)		# help info on </a:t>
            </a:r>
            <a:r>
              <a:rPr lang="en-US" sz="2400" dirty="0" err="1">
                <a:latin typeface="Courier New"/>
                <a:cs typeface="Courier New"/>
              </a:rPr>
              <a:t>pow</a:t>
            </a:r>
            <a:endParaRPr lang="en-US" sz="2400" dirty="0">
              <a:latin typeface="Courier New"/>
              <a:cs typeface="Courier New"/>
            </a:endParaRPr>
          </a:p>
        </p:txBody>
      </p:sp>
    </p:spTree>
    <p:extLst>
      <p:ext uri="{BB962C8B-B14F-4D97-AF65-F5344CB8AC3E}">
        <p14:creationId xmlns:p14="http://schemas.microsoft.com/office/powerpoint/2010/main" val="168011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Developing an Algorithm</a:t>
            </a: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Algorithm</a:t>
            </a:r>
          </a:p>
        </p:txBody>
      </p:sp>
      <p:sp>
        <p:nvSpPr>
          <p:cNvPr id="3" name="Content Placeholder 2"/>
          <p:cNvSpPr>
            <a:spLocks noGrp="1"/>
          </p:cNvSpPr>
          <p:nvPr>
            <p:ph idx="1"/>
          </p:nvPr>
        </p:nvSpPr>
        <p:spPr/>
        <p:txBody>
          <a:bodyPr/>
          <a:lstStyle/>
          <a:p>
            <a:pPr>
              <a:buNone/>
            </a:pPr>
            <a:r>
              <a:rPr lang="en-US" dirty="0"/>
              <a:t>How do we solve the following?</a:t>
            </a:r>
          </a:p>
          <a:p>
            <a:r>
              <a:rPr lang="en-US" dirty="0"/>
              <a:t>If one inch of rain falls on an acre of land, how many gallons of water have accumulated on that acre?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marL="0" indent="0">
              <a:buNone/>
            </a:pPr>
            <a:r>
              <a:rPr lang="en-US" i="1" dirty="0"/>
              <a:t>A method – a sequence of steps – that describes how to solve a problem of class of problems</a:t>
            </a:r>
          </a:p>
          <a:p>
            <a:pPr marL="0" indent="0">
              <a:buNone/>
            </a:pPr>
            <a:endParaRPr lang="en-US" dirty="0"/>
          </a:p>
        </p:txBody>
      </p:sp>
    </p:spTree>
    <p:extLst>
      <p:ext uri="{BB962C8B-B14F-4D97-AF65-F5344CB8AC3E}">
        <p14:creationId xmlns:p14="http://schemas.microsoft.com/office/powerpoint/2010/main" val="214071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a:t>
            </a:r>
          </a:p>
        </p:txBody>
      </p:sp>
      <p:sp>
        <p:nvSpPr>
          <p:cNvPr id="3" name="Content Placeholder 2"/>
          <p:cNvSpPr>
            <a:spLocks noGrp="1"/>
          </p:cNvSpPr>
          <p:nvPr>
            <p:ph idx="1"/>
          </p:nvPr>
        </p:nvSpPr>
        <p:spPr/>
        <p:txBody>
          <a:bodyPr/>
          <a:lstStyle/>
          <a:p>
            <a:pPr marL="0" indent="0">
              <a:buNone/>
            </a:pPr>
            <a:r>
              <a:rPr lang="en-US" dirty="0"/>
              <a:t>Test your code, often and thoroughly!</a:t>
            </a:r>
          </a:p>
          <a:p>
            <a:pPr marL="0" indent="0">
              <a:buNone/>
            </a:pPr>
            <a:endParaRPr lang="en-US" dirty="0"/>
          </a:p>
          <a:p>
            <a:pPr marL="0" indent="0">
              <a:buNone/>
            </a:pPr>
            <a:r>
              <a:rPr lang="en-US" dirty="0"/>
              <a:t>One thing we learn in writing our code is that we must test it, especially against a number of conditions, to assure ourselves that it works</a:t>
            </a:r>
          </a:p>
          <a:p>
            <a:r>
              <a:rPr lang="en-US" dirty="0"/>
              <a:t>it turns out that testing is very hard and "correct" is a difficult thing to establish!</a:t>
            </a:r>
          </a:p>
        </p:txBody>
      </p:sp>
    </p:spTree>
    <p:extLst>
      <p:ext uri="{BB962C8B-B14F-4D97-AF65-F5344CB8AC3E}">
        <p14:creationId xmlns:p14="http://schemas.microsoft.com/office/powerpoint/2010/main" val="2533075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1.2-1.3</a:t>
            </a:r>
          </a:p>
        </p:txBody>
      </p:sp>
    </p:spTree>
    <p:extLst>
      <p:ext uri="{BB962C8B-B14F-4D97-AF65-F5344CB8AC3E}">
        <p14:creationId xmlns:p14="http://schemas.microsoft.com/office/powerpoint/2010/main" val="2440221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p14="http://schemas.microsoft.com/office/powerpoint/2010/main" val="130566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a:t>
            </a:r>
          </a:p>
        </p:txBody>
      </p:sp>
      <p:sp>
        <p:nvSpPr>
          <p:cNvPr id="3" name="Content Placeholder 2"/>
          <p:cNvSpPr>
            <a:spLocks noGrp="1"/>
          </p:cNvSpPr>
          <p:nvPr>
            <p:ph idx="1"/>
          </p:nvPr>
        </p:nvSpPr>
        <p:spPr/>
        <p:txBody>
          <a:bodyPr/>
          <a:lstStyle/>
          <a:p>
            <a:pPr marL="514350" indent="-514350">
              <a:buFont typeface="+mj-lt"/>
              <a:buAutoNum type="arabicPeriod"/>
            </a:pPr>
            <a:r>
              <a:rPr lang="en-US" sz="2800" dirty="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p>
          <a:p>
            <a:pPr marL="514350" indent="-514350">
              <a:buFont typeface="+mj-lt"/>
              <a:buAutoNum type="arabicPeriod"/>
            </a:pPr>
            <a:r>
              <a:rPr lang="en-US" sz="2800" dirty="0"/>
              <a:t>The best way to improve your programming and problem solving skills is to practice. </a:t>
            </a:r>
          </a:p>
          <a:p>
            <a:pPr marL="514350" indent="-514350">
              <a:buFont typeface="+mj-lt"/>
              <a:buAutoNum type="arabicPeriod"/>
            </a:pPr>
            <a:r>
              <a:rPr lang="en-US" sz="2800" dirty="0"/>
              <a:t>A foolish consistency is the hobgoblin of little 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a:latin typeface="Courier New" pitchFamily="-109" charset="0"/>
                <a:ea typeface="Courier New" pitchFamily="-109" charset="0"/>
                <a:cs typeface="Courier New" pitchFamily="-109" charset="0"/>
              </a:rPr>
              <a:t>input(“Give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a:t>
            </a:r>
            <a:r>
              <a:rPr lang="en-US" dirty="0">
                <a:solidFill>
                  <a:srgbClr val="FF0000"/>
                </a:solidFill>
                <a:ea typeface="ＭＳ Ｐゴシック" pitchFamily="-109" charset="-128"/>
                <a:cs typeface="ＭＳ Ｐゴシック" pitchFamily="-109" charset="-128"/>
              </a:rPr>
              <a:t>it returns a string (sequence of characters</a:t>
            </a:r>
            <a:r>
              <a:rPr lang="en-US" dirty="0">
                <a:ea typeface="ＭＳ Ｐゴシック" pitchFamily="-109" charset="-128"/>
                <a:cs typeface="ＭＳ Ｐゴシック" pitchFamily="-109" charset="-128"/>
              </a:rPr>
              <a:t>), no matter what is given, even a number (</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1</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 is not the same as 1, different types)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607</TotalTime>
  <Words>2892</Words>
  <Application>Microsoft Macintosh PowerPoint</Application>
  <PresentationFormat>On-screen Show (4:3)</PresentationFormat>
  <Paragraphs>417</Paragraphs>
  <Slides>67</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Rosewood Std Regular</vt:lpstr>
      <vt:lpstr>Arial</vt:lpstr>
      <vt:lpstr>Bernard MT Condensed</vt:lpstr>
      <vt:lpstr>Calibri</vt:lpstr>
      <vt:lpstr>Courier New</vt:lpstr>
      <vt:lpstr>Monaco</vt:lpstr>
      <vt:lpstr>Times New Roman</vt:lpstr>
      <vt:lpstr>Wingdings</vt:lpstr>
      <vt:lpstr>template</vt:lpstr>
      <vt:lpstr>PowerPoint Presentation</vt:lpstr>
      <vt:lpstr>The Three Rules</vt:lpstr>
      <vt:lpstr>What is a Computer Program?</vt:lpstr>
      <vt:lpstr>Program</vt:lpstr>
      <vt:lpstr>Interpreted</vt:lpstr>
      <vt:lpstr>Your First Program QuickStart 1</vt:lpstr>
      <vt:lpstr>PowerPoint Presentation</vt:lpstr>
      <vt:lpstr>Getting input</vt:lpstr>
      <vt:lpstr>import of math</vt:lpstr>
      <vt:lpstr>Assignment</vt:lpstr>
      <vt:lpstr>Conversion</vt:lpstr>
      <vt:lpstr>Printing output</vt:lpstr>
      <vt:lpstr>At the core of any language</vt:lpstr>
      <vt:lpstr>Save as a “module”</vt:lpstr>
      <vt:lpstr>Errors</vt:lpstr>
      <vt:lpstr>Common Error</vt:lpstr>
      <vt:lpstr>Syntax</vt:lpstr>
      <vt:lpstr>Modules</vt:lpstr>
      <vt:lpstr>Statements</vt:lpstr>
      <vt:lpstr>Expressions</vt:lpstr>
      <vt:lpstr>side effects and returns</vt:lpstr>
      <vt:lpstr>Whitespace</vt:lpstr>
      <vt:lpstr>continuation</vt:lpstr>
      <vt:lpstr>also, tabbing is special</vt:lpstr>
      <vt:lpstr>Python comments</vt:lpstr>
      <vt:lpstr>Code as essay, an aside</vt:lpstr>
      <vt:lpstr>Knuth, Literate Programming (84)</vt:lpstr>
      <vt:lpstr>Some of the details</vt:lpstr>
      <vt:lpstr>Python Tokens</vt:lpstr>
      <vt:lpstr>Python Operators</vt:lpstr>
      <vt:lpstr>Python Punctuators</vt:lpstr>
      <vt:lpstr>Literals</vt:lpstr>
      <vt:lpstr>Python name conventions</vt:lpstr>
      <vt:lpstr>Naming conventions</vt:lpstr>
      <vt:lpstr>Rule 4</vt:lpstr>
      <vt:lpstr>Variable</vt:lpstr>
      <vt:lpstr>Variable Objects</vt:lpstr>
      <vt:lpstr>Namespace</vt:lpstr>
      <vt:lpstr>PowerPoint Presentation</vt:lpstr>
      <vt:lpstr>When = doesn't mean equal</vt:lpstr>
      <vt:lpstr>= is assignment</vt:lpstr>
      <vt:lpstr>More Assignment</vt:lpstr>
      <vt:lpstr>PowerPoint Presentation</vt:lpstr>
      <vt:lpstr>variables and types</vt:lpstr>
      <vt:lpstr>What can go on the lhs</vt:lpstr>
      <vt:lpstr>Python “types”</vt:lpstr>
      <vt:lpstr>What is a type</vt:lpstr>
      <vt:lpstr>Fundamental Types</vt:lpstr>
      <vt:lpstr>Converting types</vt:lpstr>
      <vt:lpstr>Type conversion</vt:lpstr>
      <vt:lpstr>Operators</vt:lpstr>
      <vt:lpstr>Binary operators</vt:lpstr>
      <vt:lpstr>Two types of division</vt:lpstr>
      <vt:lpstr>Modulus Operator</vt:lpstr>
      <vt:lpstr>Mixed Types</vt:lpstr>
      <vt:lpstr>PowerPoint Presentation</vt:lpstr>
      <vt:lpstr>Order of operations and parentheses</vt:lpstr>
      <vt:lpstr>Augmented assignment</vt:lpstr>
      <vt:lpstr>Modules</vt:lpstr>
      <vt:lpstr>math module</vt:lpstr>
      <vt:lpstr>Developing an Algorithm</vt:lpstr>
      <vt:lpstr>Develop an Algorithm</vt:lpstr>
      <vt:lpstr>Algorithm</vt:lpstr>
      <vt:lpstr>Rule 5</vt:lpstr>
      <vt:lpstr>PowerPoint Presentation</vt:lpstr>
      <vt:lpstr>PowerPoint Presentation</vt:lpstr>
      <vt:lpstr>The Rules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Yifu He</cp:lastModifiedBy>
  <cp:revision>38</cp:revision>
  <dcterms:created xsi:type="dcterms:W3CDTF">2012-03-21T18:49:41Z</dcterms:created>
  <dcterms:modified xsi:type="dcterms:W3CDTF">2020-02-15T23:18:21Z</dcterms:modified>
</cp:coreProperties>
</file>