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307" r:id="rId39"/>
    <p:sldId id="308" r:id="rId40"/>
    <p:sldId id="309" r:id="rId41"/>
    <p:sldId id="310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D79A1090-2DFC-954D-9181-035B35E806B9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307"/>
            <p14:sldId id="308"/>
            <p14:sldId id="309"/>
            <p14:sldId id="310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CC"/>
    <a:srgbClr val="F3F3F3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58" autoAdjust="0"/>
    <p:restoredTop sz="94613"/>
  </p:normalViewPr>
  <p:slideViewPr>
    <p:cSldViewPr>
      <p:cViewPr varScale="1">
        <p:scale>
          <a:sx n="97" d="100"/>
          <a:sy n="97" d="100"/>
        </p:scale>
        <p:origin x="200" y="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64D8F-291F-7C4B-9B37-EE36A409A694}" type="datetimeFigureOut">
              <a:rPr lang="en-US" smtClean="0"/>
              <a:t>8/30/16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940FA-D318-6F4A-84D6-FCF71168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85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74B44-F5FA-D44D-86CC-082B6BEFA46B}" type="datetimeFigureOut">
              <a:rPr lang="en-US" smtClean="0"/>
              <a:t>8/30/16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B150F-2242-F44E-AC43-5FC669F8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045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4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tif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 smtClean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395" y="0"/>
            <a:ext cx="4683008" cy="6248400"/>
          </a:xfrm>
          <a:prstGeom prst="rect">
            <a:avLst/>
          </a:prstGeom>
        </p:spPr>
      </p:pic>
      <p:pic>
        <p:nvPicPr>
          <p:cNvPr id="6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724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30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9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"/>
            <a:ext cx="8839200" cy="58674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89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828800" y="6629400"/>
            <a:ext cx="65532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en-US"/>
              <a:t>© 2011 Pearson Addison-Wesley.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86975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724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 smtClean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23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1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1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91200"/>
            <a:ext cx="618146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5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5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7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4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828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5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4851398" y="6396335"/>
            <a:ext cx="4281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"The</a:t>
            </a:r>
            <a:r>
              <a:rPr lang="en-US" sz="1200" baseline="0" dirty="0" smtClean="0">
                <a:solidFill>
                  <a:srgbClr val="008000"/>
                </a:solidFill>
              </a:rPr>
              <a:t> Practice of Computing Using Python, 3</a:t>
            </a:r>
            <a:r>
              <a:rPr lang="en-US" sz="1200" baseline="30000" dirty="0" smtClean="0">
                <a:solidFill>
                  <a:srgbClr val="008000"/>
                </a:solidFill>
              </a:rPr>
              <a:t>rd</a:t>
            </a:r>
            <a:r>
              <a:rPr lang="en-US" sz="1200" baseline="0" dirty="0" smtClean="0">
                <a:solidFill>
                  <a:srgbClr val="008000"/>
                </a:solidFill>
              </a:rPr>
              <a:t> Edition", </a:t>
            </a:r>
          </a:p>
          <a:p>
            <a:r>
              <a:rPr lang="en-US" sz="1200" baseline="0" dirty="0" smtClean="0">
                <a:solidFill>
                  <a:srgbClr val="008000"/>
                </a:solidFill>
              </a:rPr>
              <a:t>Punch &amp; </a:t>
            </a:r>
            <a:r>
              <a:rPr lang="en-US" sz="1200" baseline="0" dirty="0" err="1" smtClean="0">
                <a:solidFill>
                  <a:srgbClr val="008000"/>
                </a:solidFill>
              </a:rPr>
              <a:t>Enbody</a:t>
            </a:r>
            <a:r>
              <a:rPr lang="en-US" sz="1200" baseline="0" dirty="0" smtClean="0">
                <a:solidFill>
                  <a:srgbClr val="008000"/>
                </a:solidFill>
              </a:rPr>
              <a:t>, </a:t>
            </a:r>
            <a:r>
              <a:rPr lang="en-US" sz="1200" dirty="0" smtClean="0">
                <a:solidFill>
                  <a:srgbClr val="008000"/>
                </a:solidFill>
              </a:rPr>
              <a:t>Copyright © 2017 Pearson Education, Inc.</a:t>
            </a:r>
            <a:endParaRPr lang="en-US" sz="12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63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49" r:id="rId14"/>
    <p:sldLayoutId id="2147483660" r:id="rId15"/>
    <p:sldLayoutId id="2147483655" r:id="rId16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chapter 15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Recursion: Another Control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5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You remember factorial?</a:t>
            </a:r>
          </a:p>
          <a:p>
            <a:r>
              <a:rPr lang="en-US" dirty="0" smtClean="0"/>
              <a:t>factorial(4) = 4! = 4 * 3 * 2 * 1</a:t>
            </a:r>
          </a:p>
          <a:p>
            <a:r>
              <a:rPr lang="en-US" dirty="0" smtClean="0"/>
              <a:t>The result of the last step, multiply by 1, is defined based on all the previous results that have been calculated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</a:t>
            </a:r>
            <a:r>
              <a:rPr lang="en-US" dirty="0" smtClean="0"/>
              <a:t>15-2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85057" y="2057400"/>
            <a:ext cx="8773886" cy="23622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the calls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4! = 4 * 3!   start first function invocation</a:t>
            </a:r>
          </a:p>
          <a:p>
            <a:pPr>
              <a:buNone/>
            </a:pPr>
            <a:r>
              <a:rPr lang="en-US" dirty="0" smtClean="0"/>
              <a:t>3! = 3! * 2   start second function invocation</a:t>
            </a:r>
          </a:p>
          <a:p>
            <a:pPr>
              <a:buNone/>
            </a:pPr>
            <a:r>
              <a:rPr lang="en-US" dirty="0" smtClean="0"/>
              <a:t>2! = 2 * 1!   start third function invocation</a:t>
            </a:r>
          </a:p>
          <a:p>
            <a:pPr>
              <a:buNone/>
            </a:pPr>
            <a:r>
              <a:rPr lang="en-US" dirty="0" smtClean="0"/>
              <a:t>1! = 1         fourth invocation, base case</a:t>
            </a:r>
          </a:p>
          <a:p>
            <a:pPr>
              <a:buNone/>
            </a:pPr>
            <a:r>
              <a:rPr lang="en-US" dirty="0" smtClean="0"/>
              <a:t>2! = 2 * 1 = 2 third invocation finishes</a:t>
            </a:r>
          </a:p>
          <a:p>
            <a:pPr>
              <a:buNone/>
            </a:pPr>
            <a:r>
              <a:rPr lang="en-US" dirty="0" smtClean="0"/>
              <a:t>3! = 3 * 2 = 6 second invocation finishes</a:t>
            </a:r>
          </a:p>
          <a:p>
            <a:pPr>
              <a:buNone/>
            </a:pPr>
            <a:r>
              <a:rPr lang="en-US" dirty="0" smtClean="0"/>
              <a:t>4! = 4 * 6 = 24 first invocation finishes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Another: Fibonacci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on the Fibonacci  results for the two previous values in the sequence</a:t>
            </a:r>
          </a:p>
          <a:p>
            <a:r>
              <a:rPr lang="en-US" dirty="0" smtClean="0"/>
              <a:t>The base values are Fibo(0) == 1 and Fibo(1) == 1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Fibo</a:t>
            </a:r>
            <a:r>
              <a:rPr lang="en-US" dirty="0" smtClean="0"/>
              <a:t> (</a:t>
            </a:r>
            <a:r>
              <a:rPr lang="en-US" dirty="0" err="1" smtClean="0"/>
              <a:t>x</a:t>
            </a:r>
            <a:r>
              <a:rPr lang="en-US" dirty="0" smtClean="0"/>
              <a:t>) = fibo(x-1) + fibo(x-2)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</a:t>
            </a:r>
            <a:r>
              <a:rPr lang="en-US" dirty="0" smtClean="0"/>
              <a:t>15-3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61551" y="2362200"/>
            <a:ext cx="8620898" cy="17526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fibo(4) = fibo(3) + fibo(2)</a:t>
            </a:r>
          </a:p>
          <a:p>
            <a:r>
              <a:rPr lang="en-US" dirty="0" smtClean="0"/>
              <a:t>fibo(3) = fibo(2) + fibo(1)</a:t>
            </a:r>
          </a:p>
          <a:p>
            <a:r>
              <a:rPr lang="en-US" dirty="0" smtClean="0"/>
              <a:t>fibo(2) = fibo(1) + fibo(0) = 2 # base case</a:t>
            </a:r>
          </a:p>
          <a:p>
            <a:r>
              <a:rPr lang="en-US" dirty="0" smtClean="0"/>
              <a:t>fibo(3) = 2 + fibo(1) = 3  # base case</a:t>
            </a:r>
          </a:p>
          <a:p>
            <a:r>
              <a:rPr lang="en-US" dirty="0" smtClean="0"/>
              <a:t>fibo(4) = 3 + 2 = 5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Python has a very simple way to reverse a string, but let’s see if we can write a recursive function that reverses a string without using slicing.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</a:t>
            </a:r>
            <a:r>
              <a:rPr lang="en-US" dirty="0" smtClean="0"/>
              <a:t>15-4</a:t>
            </a:r>
            <a:endParaRPr lang="en-US" dirty="0" smtClean="0"/>
          </a:p>
          <a:p>
            <a:r>
              <a:rPr lang="en-US" dirty="0" smtClean="0"/>
              <a:t>Template for reversal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function that calls itself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The very basic meaning of a recursive function is a </a:t>
            </a:r>
            <a:r>
              <a:rPr lang="en-US" b="1" i="1" dirty="0" smtClean="0"/>
              <a:t>function that calls itself</a:t>
            </a:r>
          </a:p>
          <a:p>
            <a:r>
              <a:rPr lang="en-US" dirty="0" smtClean="0"/>
              <a:t>Leads to some funny definitions:</a:t>
            </a:r>
          </a:p>
          <a:p>
            <a:pPr lvl="1"/>
            <a:r>
              <a:rPr lang="en-US" dirty="0" smtClean="0"/>
              <a:t>Def: recursion. see recursion</a:t>
            </a:r>
          </a:p>
          <a:p>
            <a:r>
              <a:rPr lang="en-US" dirty="0" smtClean="0"/>
              <a:t>However, when you first see it, it looks odd.</a:t>
            </a:r>
          </a:p>
          <a:p>
            <a:r>
              <a:rPr lang="en-US" dirty="0" smtClean="0"/>
              <a:t>Look at the recursive function that calculates factorial (code listing 16-2)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71475" y="1371600"/>
            <a:ext cx="7886700" cy="35052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string do we know how to trivially reverse?</a:t>
            </a:r>
          </a:p>
          <a:p>
            <a:r>
              <a:rPr lang="en-US" dirty="0" smtClean="0"/>
              <a:t>Yes, a string with one character, when reversed, gives back exactly the same string</a:t>
            </a:r>
          </a:p>
          <a:p>
            <a:r>
              <a:rPr lang="en-US" dirty="0" smtClean="0"/>
              <a:t>We use this as our base case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</a:t>
            </a:r>
            <a:r>
              <a:rPr lang="en-US" dirty="0" smtClean="0"/>
              <a:t>15-5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>
                <a:latin typeface="Courier New"/>
                <a:cs typeface="Courier New"/>
              </a:rPr>
              <a:t>def reverser (</a:t>
            </a:r>
            <a:r>
              <a:rPr lang="en-US" sz="2400" dirty="0" err="1" smtClean="0">
                <a:latin typeface="Courier New"/>
                <a:cs typeface="Courier New"/>
              </a:rPr>
              <a:t>aStr</a:t>
            </a:r>
            <a:r>
              <a:rPr lang="en-US" sz="2400" dirty="0" smtClean="0">
                <a:latin typeface="Courier New"/>
                <a:cs typeface="Courier New"/>
              </a:rPr>
              <a:t>):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  if </a:t>
            </a:r>
            <a:r>
              <a:rPr lang="en-US" sz="2400" dirty="0" err="1" smtClean="0">
                <a:latin typeface="Courier New"/>
                <a:cs typeface="Courier New"/>
              </a:rPr>
              <a:t>len(aStr</a:t>
            </a:r>
            <a:r>
              <a:rPr lang="en-US" sz="2400" dirty="0" smtClean="0">
                <a:latin typeface="Courier New"/>
                <a:cs typeface="Courier New"/>
              </a:rPr>
              <a:t>) == 1:     </a:t>
            </a:r>
            <a:r>
              <a:rPr lang="en-US" sz="2400" dirty="0" smtClean="0">
                <a:solidFill>
                  <a:srgbClr val="009999"/>
                </a:solidFill>
                <a:latin typeface="Courier New"/>
                <a:cs typeface="Courier New"/>
              </a:rPr>
              <a:t># base case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      return </a:t>
            </a:r>
            <a:r>
              <a:rPr lang="en-US" sz="2400" dirty="0" err="1" smtClean="0">
                <a:latin typeface="Courier New"/>
                <a:cs typeface="Courier New"/>
              </a:rPr>
              <a:t>aStr</a:t>
            </a:r>
            <a:endParaRPr lang="en-US" sz="2400" dirty="0" smtClean="0"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rgbClr val="009999"/>
                </a:solidFill>
                <a:latin typeface="Courier New"/>
                <a:cs typeface="Courier New"/>
              </a:rPr>
              <a:t>    # recursive step</a:t>
            </a:r>
          </a:p>
          <a:p>
            <a:r>
              <a:rPr lang="en-US" sz="2400" dirty="0" smtClean="0">
                <a:solidFill>
                  <a:srgbClr val="009999"/>
                </a:solidFill>
                <a:latin typeface="Courier New"/>
                <a:cs typeface="Courier New"/>
              </a:rPr>
              <a:t>       # divide into parts</a:t>
            </a:r>
          </a:p>
          <a:p>
            <a:r>
              <a:rPr lang="en-US" sz="2400" dirty="0" smtClean="0">
                <a:solidFill>
                  <a:srgbClr val="009999"/>
                </a:solidFill>
                <a:latin typeface="Courier New"/>
                <a:cs typeface="Courier New"/>
              </a:rPr>
              <a:t>       # conquer/reassemble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theStr</a:t>
            </a:r>
            <a:r>
              <a:rPr lang="en-US" sz="2400" dirty="0" smtClean="0">
                <a:latin typeface="Courier New"/>
                <a:cs typeface="Courier New"/>
              </a:rPr>
              <a:t> = </a:t>
            </a:r>
            <a:r>
              <a:rPr lang="en-US" sz="2400" dirty="0" err="1" smtClean="0">
                <a:latin typeface="Courier New"/>
                <a:cs typeface="Courier New"/>
              </a:rPr>
              <a:t>raw_input("Reverse</a:t>
            </a:r>
            <a:r>
              <a:rPr lang="en-US" sz="2400" dirty="0" smtClean="0">
                <a:latin typeface="Courier New"/>
                <a:cs typeface="Courier New"/>
              </a:rPr>
              <a:t> what string: ")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result = </a:t>
            </a:r>
            <a:r>
              <a:rPr lang="en-US" sz="2400" dirty="0" err="1" smtClean="0">
                <a:latin typeface="Courier New"/>
                <a:cs typeface="Courier New"/>
              </a:rPr>
              <a:t>reverser(theStr</a:t>
            </a:r>
            <a:r>
              <a:rPr lang="en-US" sz="24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print ”Reverse of %</a:t>
            </a:r>
            <a:r>
              <a:rPr lang="en-US" sz="2400" dirty="0" err="1" smtClean="0">
                <a:latin typeface="Courier New"/>
                <a:cs typeface="Courier New"/>
              </a:rPr>
              <a:t>s</a:t>
            </a:r>
            <a:r>
              <a:rPr lang="en-US" sz="2400" dirty="0" smtClean="0">
                <a:latin typeface="Courier New"/>
                <a:cs typeface="Courier New"/>
              </a:rPr>
              <a:t> is %</a:t>
            </a:r>
            <a:r>
              <a:rPr lang="en-US" sz="2400" dirty="0" err="1" smtClean="0">
                <a:latin typeface="Courier New"/>
                <a:cs typeface="Courier New"/>
              </a:rPr>
              <a:t>s\n</a:t>
            </a:r>
            <a:r>
              <a:rPr lang="en-US" sz="2400" dirty="0" smtClean="0">
                <a:latin typeface="Courier New"/>
                <a:cs typeface="Courier New"/>
              </a:rPr>
              <a:t>" % (</a:t>
            </a:r>
            <a:r>
              <a:rPr lang="en-US" sz="2400" dirty="0" err="1" smtClean="0">
                <a:latin typeface="Courier New"/>
                <a:cs typeface="Courier New"/>
              </a:rPr>
              <a:t>theStr,result</a:t>
            </a:r>
            <a:r>
              <a:rPr lang="en-US" sz="2400" dirty="0" smtClean="0">
                <a:latin typeface="Courier New"/>
                <a:cs typeface="Courier New"/>
              </a:rPr>
              <a:t>)</a:t>
            </a:r>
            <a:endParaRPr lang="en-US"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step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must base the recursive step on what came before, plus the extra step we are presently in.</a:t>
            </a:r>
          </a:p>
          <a:p>
            <a:r>
              <a:rPr lang="en-US" dirty="0" smtClean="0"/>
              <a:t>Thus the reverse of a string is the reverse of all but the first character of the string, which is placed at the end. We assume the rev function will reverse the rest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rev(s</a:t>
            </a:r>
            <a:r>
              <a:rPr lang="en-US" dirty="0" smtClean="0"/>
              <a:t>) = rev(s[1:]) + s[0]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</a:t>
            </a:r>
            <a:r>
              <a:rPr lang="en-US" dirty="0" smtClean="0"/>
              <a:t>15-6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02673" y="1143000"/>
            <a:ext cx="8434603" cy="434340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19200" y="541683"/>
            <a:ext cx="6400800" cy="5148469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does Python keep track?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i="1" dirty="0" smtClean="0"/>
              <a:t>Stack</a:t>
            </a:r>
            <a:r>
              <a:rPr lang="en-US" dirty="0" smtClean="0"/>
              <a:t> is a data structure, like a List or a Dictionary, but with a few different characteristics</a:t>
            </a:r>
          </a:p>
          <a:p>
            <a:r>
              <a:rPr lang="en-US" dirty="0" smtClean="0"/>
              <a:t>A Stack is a sequence</a:t>
            </a:r>
          </a:p>
          <a:p>
            <a:r>
              <a:rPr lang="en-US" dirty="0" smtClean="0"/>
              <a:t>A stack only allows access to one end of its data, the </a:t>
            </a:r>
            <a:r>
              <a:rPr lang="en-US" b="1" i="1" dirty="0" smtClean="0"/>
              <a:t>top</a:t>
            </a:r>
            <a:r>
              <a:rPr lang="en-US" b="1" dirty="0" smtClean="0"/>
              <a:t> </a:t>
            </a:r>
            <a:r>
              <a:rPr lang="en-US" dirty="0" smtClean="0"/>
              <a:t>of the stack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doesn’t do anything!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common complaint when one first sees a recursive function. What exactly is it doing? It doesn’t seem to do anything!</a:t>
            </a:r>
          </a:p>
          <a:p>
            <a:r>
              <a:rPr lang="en-US" dirty="0" smtClean="0"/>
              <a:t>Our goal is to understand what it means to write a recursive function from a programmers and computers view.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533400"/>
            <a:ext cx="4013200" cy="48133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 bwMode="auto">
          <a:xfrm>
            <a:off x="3700608" y="5715000"/>
            <a:ext cx="17427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Figure 15.1</a:t>
            </a:r>
            <a:endParaRPr lang="en-US" sz="2400" dirty="0" smtClean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pop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: remove top of stack. Stack is one element smaller</a:t>
            </a:r>
          </a:p>
          <a:p>
            <a:r>
              <a:rPr lang="en-US" i="1" dirty="0" smtClean="0">
                <a:solidFill>
                  <a:srgbClr val="660066"/>
                </a:solidFill>
                <a:latin typeface="Courier New"/>
                <a:cs typeface="Courier New"/>
              </a:rPr>
              <a:t>push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660066"/>
                </a:solidFill>
                <a:latin typeface="Courier New"/>
                <a:cs typeface="Courier New"/>
              </a:rPr>
              <a:t>val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)</a:t>
            </a:r>
            <a:r>
              <a:rPr lang="en-US" dirty="0" smtClean="0"/>
              <a:t>: add </a:t>
            </a:r>
            <a:r>
              <a:rPr lang="en-US" dirty="0" err="1" smtClean="0"/>
              <a:t>val</a:t>
            </a:r>
            <a:r>
              <a:rPr lang="en-US" dirty="0" smtClean="0"/>
              <a:t> to the stack. Val is now the top. Stack is one element larger</a:t>
            </a:r>
          </a:p>
          <a:p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top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: Reveals the top of the stack. No modification to stack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90600"/>
            <a:ext cx="6820253" cy="3593109"/>
          </a:xfrm>
        </p:spPr>
      </p:pic>
      <p:sp>
        <p:nvSpPr>
          <p:cNvPr id="5" name="TextBox 4"/>
          <p:cNvSpPr txBox="1"/>
          <p:nvPr/>
        </p:nvSpPr>
        <p:spPr bwMode="auto">
          <a:xfrm>
            <a:off x="1026350" y="4953000"/>
            <a:ext cx="7091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Figure 15.2 The operation of a stack data structure</a:t>
            </a:r>
            <a:endParaRPr lang="en-US" sz="2400" dirty="0" smtClean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of function calls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Python maintains a stack of function calls.</a:t>
            </a:r>
          </a:p>
          <a:p>
            <a:r>
              <a:rPr lang="en-US" dirty="0" smtClean="0"/>
              <a:t>If a function calls another function recursively, the new function is 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pushed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dirty="0" smtClean="0"/>
              <a:t>onto the calling stack and the previous function waits</a:t>
            </a:r>
          </a:p>
          <a:p>
            <a:r>
              <a:rPr lang="en-US" dirty="0" smtClean="0"/>
              <a:t>The top is always the active function</a:t>
            </a:r>
          </a:p>
          <a:p>
            <a:r>
              <a:rPr lang="en-US" dirty="0" smtClean="0"/>
              <a:t>When a 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pop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dirty="0" smtClean="0"/>
              <a:t>occurs, the function below becomes active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</a:t>
            </a:r>
            <a:r>
              <a:rPr lang="en-US" dirty="0" smtClean="0"/>
              <a:t>15-7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67447" y="1600200"/>
            <a:ext cx="8809318" cy="3352800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>
                <a:latin typeface="Courier New"/>
                <a:cs typeface="Courier New"/>
              </a:rPr>
              <a:t>&gt;&gt;&gt; factorial(4)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      Enter factorial </a:t>
            </a:r>
            <a:r>
              <a:rPr lang="en-US" sz="2400" dirty="0" err="1" smtClean="0">
                <a:latin typeface="Courier New"/>
                <a:cs typeface="Courier New"/>
              </a:rPr>
              <a:t>n</a:t>
            </a:r>
            <a:r>
              <a:rPr lang="en-US" sz="2400" dirty="0" smtClean="0">
                <a:latin typeface="Courier New"/>
                <a:cs typeface="Courier New"/>
              </a:rPr>
              <a:t> =  4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      Before recursive call f(3)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          Enter factorial </a:t>
            </a:r>
            <a:r>
              <a:rPr lang="en-US" sz="2400" dirty="0" err="1" smtClean="0">
                <a:latin typeface="Courier New"/>
                <a:cs typeface="Courier New"/>
              </a:rPr>
              <a:t>n</a:t>
            </a:r>
            <a:r>
              <a:rPr lang="en-US" sz="2400" dirty="0" smtClean="0">
                <a:latin typeface="Courier New"/>
                <a:cs typeface="Courier New"/>
              </a:rPr>
              <a:t> =  3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          Before recursive call f(2)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              Enter factorial </a:t>
            </a:r>
            <a:r>
              <a:rPr lang="en-US" sz="2400" dirty="0" err="1" smtClean="0">
                <a:latin typeface="Courier New"/>
                <a:cs typeface="Courier New"/>
              </a:rPr>
              <a:t>n</a:t>
            </a:r>
            <a:r>
              <a:rPr lang="en-US" sz="2400" dirty="0" smtClean="0">
                <a:latin typeface="Courier New"/>
                <a:cs typeface="Courier New"/>
              </a:rPr>
              <a:t> =  2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              Before recursive call f(1)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                  Enter factorial </a:t>
            </a:r>
            <a:r>
              <a:rPr lang="en-US" sz="2400" dirty="0" err="1" smtClean="0">
                <a:latin typeface="Courier New"/>
                <a:cs typeface="Courier New"/>
              </a:rPr>
              <a:t>n</a:t>
            </a:r>
            <a:r>
              <a:rPr lang="en-US" sz="2400" dirty="0" smtClean="0">
                <a:latin typeface="Courier New"/>
                <a:cs typeface="Courier New"/>
              </a:rPr>
              <a:t> =  1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                  Base case.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              After recursive call f(1) =  1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          After recursive call f(2) =  2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      After recursive call f(3) =  6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24</a:t>
            </a:r>
            <a:endParaRPr lang="en-US"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62000"/>
            <a:ext cx="8120477" cy="4093610"/>
          </a:xfrm>
        </p:spPr>
      </p:pic>
      <p:sp>
        <p:nvSpPr>
          <p:cNvPr id="5" name="TextBox 4"/>
          <p:cNvSpPr txBox="1"/>
          <p:nvPr/>
        </p:nvSpPr>
        <p:spPr bwMode="auto">
          <a:xfrm>
            <a:off x="202054" y="5257800"/>
            <a:ext cx="87398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Figure 15.3 Call stack fo</a:t>
            </a: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r factorial(4). Note the question marks.</a:t>
            </a:r>
            <a:endParaRPr lang="en-US" sz="2400" dirty="0" smtClean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Fibonacci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recursive function that we have written previously is very wasteful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calls the function with the same argument many times, never "remembering" the previous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10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1358900"/>
            <a:ext cx="9083040" cy="412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7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Defining a recursive function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Listin</a:t>
            </a:r>
            <a:r>
              <a:rPr lang="en-US" dirty="0" smtClean="0"/>
              <a:t> 15.8</a:t>
            </a:r>
          </a:p>
          <a:p>
            <a:r>
              <a:rPr lang="en-US" dirty="0" smtClean="0"/>
              <a:t>Fibonacci with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08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152400" y="457200"/>
            <a:ext cx="8456161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(n):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"""</a:t>
            </a:r>
            <a:r>
              <a:rPr lang="en-US" i="1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Recursive </a:t>
            </a:r>
            <a:r>
              <a:rPr lang="en-US" i="1" dirty="0" err="1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en-US" i="1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 that remembers previous values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"""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not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in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fibo_dict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  # recursive case, store in the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dict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fibo_dict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[n]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(n-1) +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(n-2) 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fibo_dict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[n]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i="1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# global </a:t>
            </a:r>
            <a:r>
              <a:rPr lang="en-US" i="1" dirty="0" err="1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en-US" i="1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 dictionary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.     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fibo_dict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{}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enter the base cases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fibo_dict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[0] = 1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fibo_dict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[1] = 1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fibo_val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input("Calculate what Fibonacci value:")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Fibonnaci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 value of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",fibo_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,"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is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",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fibo_val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)))</a:t>
            </a:r>
          </a:p>
          <a:p>
            <a:endParaRPr lang="en-US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329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Recursive Figures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Fractal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recursion to draw many real world figures</a:t>
            </a:r>
          </a:p>
          <a:p>
            <a:r>
              <a:rPr lang="en-US" dirty="0" smtClean="0"/>
              <a:t>Fractals are a class of drawing that has a couple of interesting properties:</a:t>
            </a:r>
          </a:p>
          <a:p>
            <a:pPr lvl="1"/>
            <a:r>
              <a:rPr lang="en-US" dirty="0" smtClean="0"/>
              <a:t>upon magnification, the “shape” of the figure remains the same</a:t>
            </a:r>
          </a:p>
          <a:p>
            <a:pPr lvl="1"/>
            <a:r>
              <a:rPr lang="en-US" dirty="0" smtClean="0"/>
              <a:t>the resulting figure has a floating point dimensionality value (2.35 D for example)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to draw a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an edge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turn left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edge and left branch # </a:t>
            </a:r>
            <a:r>
              <a:rPr lang="en-US" dirty="0" err="1" smtClean="0"/>
              <a:t>recurse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turn right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edge and right branch #</a:t>
            </a:r>
            <a:r>
              <a:rPr lang="en-US" dirty="0" err="1" smtClean="0"/>
              <a:t>recurse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turn left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backup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</a:t>
            </a:r>
            <a:r>
              <a:rPr lang="en-US" dirty="0" smtClean="0"/>
              <a:t>15-9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" y="2819400"/>
            <a:ext cx="9081655" cy="289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4" y="228600"/>
            <a:ext cx="9074604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Couple things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length is reduced as we </a:t>
            </a:r>
            <a:r>
              <a:rPr lang="en-US" dirty="0" err="1" smtClean="0"/>
              <a:t>recurse</a:t>
            </a:r>
            <a:r>
              <a:rPr lang="en-US" dirty="0" smtClean="0"/>
              <a:t> down (making for shorter branches)</a:t>
            </a:r>
          </a:p>
          <a:p>
            <a:r>
              <a:rPr lang="en-US" dirty="0" smtClean="0"/>
              <a:t>the numbers on the right of the following picture show the order in which the branches are drawn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573410"/>
          </a:xfrm>
        </p:spPr>
      </p:pic>
      <p:sp>
        <p:nvSpPr>
          <p:cNvPr id="5" name="TextBox 4"/>
          <p:cNvSpPr txBox="1"/>
          <p:nvPr/>
        </p:nvSpPr>
        <p:spPr bwMode="auto">
          <a:xfrm>
            <a:off x="375980" y="5257800"/>
            <a:ext cx="83920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Figure 15.5 Recursive tree; (a) Python-drawn (left); (b) order-of-drawing on right.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Sierpinski</a:t>
            </a:r>
            <a:r>
              <a:rPr lang="en-US" dirty="0" smtClean="0"/>
              <a:t> Triangles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Little simpler than the tree: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edge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recurse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backward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turn 120 degrees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divide and 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is a natural outcome of a divide and conquer approach to problem solving</a:t>
            </a:r>
          </a:p>
          <a:p>
            <a:r>
              <a:rPr lang="en-US" dirty="0" smtClean="0"/>
              <a:t>A recursive function defines how to break a problem down (divide) and how to reassemble (conquer) the sub-solutions into an overall solution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</a:t>
            </a:r>
            <a:r>
              <a:rPr lang="en-US" dirty="0" smtClean="0"/>
              <a:t>15.10</a:t>
            </a:r>
            <a:endParaRPr lang="en-US" dirty="0" smtClean="0"/>
          </a:p>
          <a:p>
            <a:r>
              <a:rPr lang="en-US" dirty="0" err="1" smtClean="0"/>
              <a:t>Sierpinski</a:t>
            </a:r>
            <a:r>
              <a:rPr lang="en-US" dirty="0" smtClean="0"/>
              <a:t> Triangles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85800" y="307002"/>
            <a:ext cx="7772400" cy="5862996"/>
          </a:xfr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4495800" cy="5194011"/>
          </a:xfrm>
        </p:spPr>
      </p:pic>
      <p:sp>
        <p:nvSpPr>
          <p:cNvPr id="5" name="TextBox 4"/>
          <p:cNvSpPr txBox="1"/>
          <p:nvPr/>
        </p:nvSpPr>
        <p:spPr bwMode="auto">
          <a:xfrm>
            <a:off x="2441449" y="5486400"/>
            <a:ext cx="42611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Figure 15.6 </a:t>
            </a:r>
            <a:r>
              <a:rPr lang="en-US" sz="2400" dirty="0" err="1" smtClean="0">
                <a:solidFill>
                  <a:srgbClr val="000000"/>
                </a:solidFill>
                <a:latin typeface="+mn-lt"/>
              </a:rPr>
              <a:t>Sierpinski</a:t>
            </a: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 triangle</a:t>
            </a:r>
            <a:endParaRPr lang="en-US" sz="2400" dirty="0" smtClean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recusive</a:t>
            </a:r>
            <a:r>
              <a:rPr lang="en-US" dirty="0" smtClean="0"/>
              <a:t> details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functions are easy to write and lend themselves to divide and conquer</a:t>
            </a:r>
          </a:p>
          <a:p>
            <a:r>
              <a:rPr lang="en-US" dirty="0" smtClean="0"/>
              <a:t>They can be slow (all the pushing and popping on the stack)</a:t>
            </a:r>
          </a:p>
          <a:p>
            <a:r>
              <a:rPr lang="en-US" dirty="0" smtClean="0"/>
              <a:t>Can be converted from recursive to iterative but that can be hard depending on the problem.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base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is a process not unlike loop iteration. </a:t>
            </a:r>
          </a:p>
          <a:p>
            <a:pPr lvl="1"/>
            <a:r>
              <a:rPr lang="en-US" dirty="0" smtClean="0"/>
              <a:t>You must define how long (how many iterations) recursion will proceed through until it stops</a:t>
            </a:r>
          </a:p>
          <a:p>
            <a:r>
              <a:rPr lang="en-US" dirty="0" smtClean="0"/>
              <a:t>The base case defines this limit</a:t>
            </a:r>
          </a:p>
          <a:p>
            <a:r>
              <a:rPr lang="en-US" dirty="0" smtClean="0"/>
              <a:t>Without the base case, recursion will continue infinitely (just like an infinite loop)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Lao-Tzu: “A journey of 1000 miles begins with a single step”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def journey (steps):</a:t>
            </a:r>
          </a:p>
          <a:p>
            <a:pPr lvl="1"/>
            <a:r>
              <a:rPr lang="en-US" dirty="0" smtClean="0"/>
              <a:t>the first step is easy (base case)</a:t>
            </a:r>
          </a:p>
          <a:p>
            <a:pPr lvl="1"/>
            <a:r>
              <a:rPr lang="en-US" dirty="0" smtClean="0"/>
              <a:t>the n</a:t>
            </a:r>
            <a:r>
              <a:rPr lang="en-US" baseline="30000" dirty="0" smtClean="0"/>
              <a:t>th</a:t>
            </a:r>
            <a:r>
              <a:rPr lang="en-US" dirty="0" smtClean="0"/>
              <a:t> step is easy having complete the previous n-1 steps (divide and conquer)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</a:t>
            </a:r>
            <a:r>
              <a:rPr lang="en-US" dirty="0" smtClean="0"/>
              <a:t>15-1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5767" y="2057400"/>
            <a:ext cx="8992466" cy="23622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none" rtlCol="0">
        <a:spAutoFit/>
      </a:bodyPr>
      <a:lstStyle>
        <a:defPPr>
          <a:defRPr sz="3600" dirty="0" smtClean="0">
            <a:solidFill>
              <a:srgbClr val="000000"/>
            </a:solidFill>
            <a:latin typeface="+mn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8FC282B-4F23-E949-AD30-183A3F5A4681}" vid="{FDCE237B-43A4-8148-BF5E-54D4AD422E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py3-template</Template>
  <TotalTime>674</TotalTime>
  <Words>1266</Words>
  <Application>Microsoft Macintosh PowerPoint</Application>
  <PresentationFormat>On-screen Show (4:3)</PresentationFormat>
  <Paragraphs>162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Bernard MT Condensed</vt:lpstr>
      <vt:lpstr>Calibri</vt:lpstr>
      <vt:lpstr>Courier New</vt:lpstr>
      <vt:lpstr>ＭＳ Ｐゴシック</vt:lpstr>
      <vt:lpstr>Rosewood Std Regular</vt:lpstr>
      <vt:lpstr>Arial</vt:lpstr>
      <vt:lpstr>template</vt:lpstr>
      <vt:lpstr>PowerPoint Presentation</vt:lpstr>
      <vt:lpstr>a function that calls itself</vt:lpstr>
      <vt:lpstr>It doesn’t do anything!</vt:lpstr>
      <vt:lpstr>Defining a recursive function</vt:lpstr>
      <vt:lpstr>1) divide and conquer</vt:lpstr>
      <vt:lpstr>2) base case</vt:lpstr>
      <vt:lpstr>Simple Example</vt:lpstr>
      <vt:lpstr>PowerPoint Presentation</vt:lpstr>
      <vt:lpstr>PowerPoint Presentation</vt:lpstr>
      <vt:lpstr>Factorial</vt:lpstr>
      <vt:lpstr>PowerPoint Presentation</vt:lpstr>
      <vt:lpstr>PowerPoint Presentation</vt:lpstr>
      <vt:lpstr>Trace the calls</vt:lpstr>
      <vt:lpstr>Another: Fibonacci </vt:lpstr>
      <vt:lpstr>PowerPoint Presentation</vt:lpstr>
      <vt:lpstr>PowerPoint Presentation</vt:lpstr>
      <vt:lpstr>Trace</vt:lpstr>
      <vt:lpstr>Reverse string</vt:lpstr>
      <vt:lpstr>PowerPoint Presentation</vt:lpstr>
      <vt:lpstr>PowerPoint Presentation</vt:lpstr>
      <vt:lpstr>Base Case</vt:lpstr>
      <vt:lpstr>PowerPoint Presentation</vt:lpstr>
      <vt:lpstr>PowerPoint Presentation</vt:lpstr>
      <vt:lpstr>Recursive step</vt:lpstr>
      <vt:lpstr>PowerPoint Presentation</vt:lpstr>
      <vt:lpstr>PowerPoint Presentation</vt:lpstr>
      <vt:lpstr>PowerPoint Presentation</vt:lpstr>
      <vt:lpstr>How does Python keep track?</vt:lpstr>
      <vt:lpstr>The Stack</vt:lpstr>
      <vt:lpstr>PowerPoint Presentation</vt:lpstr>
      <vt:lpstr>Operations</vt:lpstr>
      <vt:lpstr>PowerPoint Presentation</vt:lpstr>
      <vt:lpstr>Stack of function calls</vt:lpstr>
      <vt:lpstr>PowerPoint Presentation</vt:lpstr>
      <vt:lpstr>PowerPoint Presentation</vt:lpstr>
      <vt:lpstr>PowerPoint Presentation</vt:lpstr>
      <vt:lpstr>PowerPoint Presentation</vt:lpstr>
      <vt:lpstr>A Better Fibonacci</vt:lpstr>
      <vt:lpstr>PowerPoint Presentation</vt:lpstr>
      <vt:lpstr>PowerPoint Presentation</vt:lpstr>
      <vt:lpstr>PowerPoint Presentation</vt:lpstr>
      <vt:lpstr>Recursive Figures</vt:lpstr>
      <vt:lpstr>Fractal Objects</vt:lpstr>
      <vt:lpstr>Algorithm to draw a tree</vt:lpstr>
      <vt:lpstr>PowerPoint Presentation</vt:lpstr>
      <vt:lpstr>PowerPoint Presentation</vt:lpstr>
      <vt:lpstr>Couple things</vt:lpstr>
      <vt:lpstr>PowerPoint Presentation</vt:lpstr>
      <vt:lpstr>Sierpinski Triangles</vt:lpstr>
      <vt:lpstr>PowerPoint Presentation</vt:lpstr>
      <vt:lpstr>PowerPoint Presentation</vt:lpstr>
      <vt:lpstr>PowerPoint Presentation</vt:lpstr>
      <vt:lpstr>Some recusive details</vt:lpstr>
    </vt:vector>
  </TitlesOfParts>
  <Company>PEARSON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bill punch</cp:lastModifiedBy>
  <cp:revision>56</cp:revision>
  <dcterms:created xsi:type="dcterms:W3CDTF">2012-03-21T18:49:41Z</dcterms:created>
  <dcterms:modified xsi:type="dcterms:W3CDTF">2016-08-30T18:28:03Z</dcterms:modified>
</cp:coreProperties>
</file>