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1" r:id="rId17"/>
    <p:sldId id="290" r:id="rId18"/>
    <p:sldId id="273" r:id="rId19"/>
    <p:sldId id="274" r:id="rId20"/>
    <p:sldId id="300" r:id="rId21"/>
    <p:sldId id="275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97" r:id="rId32"/>
    <p:sldId id="286" r:id="rId33"/>
    <p:sldId id="287" r:id="rId34"/>
    <p:sldId id="298" r:id="rId35"/>
    <p:sldId id="288" r:id="rId36"/>
    <p:sldId id="289" r:id="rId37"/>
    <p:sldId id="29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90"/>
            <p14:sldId id="273"/>
            <p14:sldId id="274"/>
            <p14:sldId id="300"/>
            <p14:sldId id="275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7"/>
            <p14:sldId id="286"/>
            <p14:sldId id="287"/>
            <p14:sldId id="298"/>
            <p14:sldId id="288"/>
            <p14:sldId id="289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4572"/>
  </p:normalViewPr>
  <p:slideViewPr>
    <p:cSldViewPr>
      <p:cViewPr varScale="1">
        <p:scale>
          <a:sx n="133" d="100"/>
          <a:sy n="133" d="100"/>
        </p:scale>
        <p:origin x="7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65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49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9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5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01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2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95" y="0"/>
            <a:ext cx="4683008" cy="6248400"/>
          </a:xfrm>
          <a:prstGeom prst="rect">
            <a:avLst/>
          </a:prstGeom>
        </p:spPr>
      </p:pic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42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5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The Practice of Computing Using Python, Punch, Enbody, ©2011 Pearson Addison-Wesley. All rights reserved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1200"/>
            <a:ext cx="61814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Python, 3</a:t>
            </a:r>
            <a:r>
              <a:rPr lang="en-US" sz="1200" baseline="30000" dirty="0" smtClean="0">
                <a:solidFill>
                  <a:srgbClr val="008000"/>
                </a:solidFill>
              </a:rPr>
              <a:t>rd</a:t>
            </a:r>
            <a:r>
              <a:rPr lang="en-US" sz="1200" baseline="0" dirty="0" smtClean="0">
                <a:solidFill>
                  <a:srgbClr val="008000"/>
                </a:solidFill>
              </a:rPr>
              <a:t> Edition",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2017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49" r:id="rId13"/>
    <p:sldLayoutId id="2147483660" r:id="rId14"/>
    <p:sldLayoutId id="2147483655" r:id="rId15"/>
    <p:sldLayoutId id="2147483663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Functions -- </a:t>
            </a:r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5.1</a:t>
            </a:r>
            <a:endParaRPr lang="en-US" dirty="0" smtClean="0"/>
          </a:p>
          <a:p>
            <a:r>
              <a:rPr lang="en-US" dirty="0" smtClean="0"/>
              <a:t>Temp convert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-152400" y="1447800"/>
            <a:ext cx="9344378" cy="3276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quoted string in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triple quoted string just after the def is called a </a:t>
            </a:r>
            <a:r>
              <a:rPr lang="en-US" b="1" i="1" dirty="0" err="1" smtClean="0"/>
              <a:t>docstring</a:t>
            </a:r>
            <a:endParaRPr lang="en-US" b="1" i="1" dirty="0" smtClean="0"/>
          </a:p>
          <a:p>
            <a:r>
              <a:rPr lang="en-US" dirty="0" err="1" smtClean="0"/>
              <a:t>docstring</a:t>
            </a:r>
            <a:r>
              <a:rPr lang="en-US" dirty="0" smtClean="0"/>
              <a:t> is documentation of the function</a:t>
            </a:r>
            <a:r>
              <a:rPr lang="fr-FR" dirty="0" smtClean="0"/>
              <a:t>'</a:t>
            </a:r>
            <a:r>
              <a:rPr lang="en-US" dirty="0" smtClean="0"/>
              <a:t>s purpose, to be used by other tools to tell the user what the function is used for. More on that later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</a:t>
            </a:r>
            <a:r>
              <a:rPr lang="en-US" sz="3200" b="0" u="none" dirty="0" smtClean="0">
                <a:latin typeface="Arial" pitchFamily="-108" charset="0"/>
              </a:rPr>
              <a:t>function</a:t>
            </a:r>
            <a:endParaRPr lang="en-US" sz="3200" b="0" u="none" dirty="0">
              <a:latin typeface="Arial" pitchFamily="-10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</a:t>
            </a:r>
            <a:r>
              <a:rPr lang="en-US" sz="4400" b="0" u="none" dirty="0" smtClean="0"/>
              <a:t>con</a:t>
            </a:r>
            <a:r>
              <a:rPr lang="fr-FR" sz="4400" b="0" u="none" dirty="0" smtClean="0"/>
              <a:t>'</a:t>
            </a:r>
            <a:r>
              <a:rPr lang="en-US" sz="4400" b="0" u="none" dirty="0" smtClean="0"/>
              <a:t>t</a:t>
            </a:r>
            <a:r>
              <a:rPr lang="en-US" sz="4400" b="0" u="none" dirty="0"/>
              <a:t>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</a:t>
            </a:r>
            <a:r>
              <a:rPr lang="en-US" sz="3200" b="0" u="none" dirty="0" smtClean="0">
                <a:latin typeface="Arial" pitchFamily="-108" charset="0"/>
              </a:rPr>
              <a:t>function is </a:t>
            </a:r>
            <a:r>
              <a:rPr lang="en-US" sz="3200" b="0" u="none" dirty="0">
                <a:latin typeface="Arial" pitchFamily="-108" charset="0"/>
              </a:rPr>
              <a:t>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>
                <a:latin typeface="Arial" pitchFamily="-108" charset="0"/>
              </a:rPr>
              <a:t>returned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424241" cy="24447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160923" y="4648200"/>
            <a:ext cx="4822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5.1 Function flow of control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5.2</a:t>
            </a:r>
            <a:endParaRPr lang="en-US" dirty="0" smtClean="0"/>
          </a:p>
          <a:p>
            <a:r>
              <a:rPr lang="en-US" dirty="0" smtClean="0"/>
              <a:t>Full Temp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7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9524" y="1371600"/>
            <a:ext cx="8744952" cy="3733800"/>
          </a:xfrm>
        </p:spPr>
      </p:pic>
    </p:spTree>
    <p:extLst>
      <p:ext uri="{BB962C8B-B14F-4D97-AF65-F5344CB8AC3E}">
        <p14:creationId xmlns:p14="http://schemas.microsoft.com/office/powerpoint/2010/main" val="292727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5.3</a:t>
            </a:r>
            <a:endParaRPr lang="en-US" dirty="0" smtClean="0"/>
          </a:p>
          <a:p>
            <a:r>
              <a:rPr lang="en-US" dirty="0" smtClean="0"/>
              <a:t>digit extraction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2362200"/>
            <a:ext cx="8991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get_digit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(number, position):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r>
              <a:rPr lang="en-US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digit at position in number, counting from right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number//(10**position)%10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Area of a Triangle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next few functions can be used together to find the area of a triangle.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how we decompose the problem and then re-assemble the overall solution using the functions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5.4</a:t>
            </a:r>
            <a:endParaRPr lang="en-US" dirty="0" smtClean="0"/>
          </a:p>
          <a:p>
            <a:r>
              <a:rPr lang="en-US" dirty="0" smtClean="0"/>
              <a:t>Input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14400" y="1828800"/>
            <a:ext cx="6801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x: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y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y: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5.5</a:t>
            </a:r>
          </a:p>
          <a:p>
            <a:r>
              <a:rPr lang="en-US" dirty="0" err="1" smtClean="0"/>
              <a:t>get_triangle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33400" y="1143000"/>
            <a:ext cx="47339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get_triangle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x1,y1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Second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x2,y2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Third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x3,y3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x1, y1, x2, y2, x3, y3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5.6</a:t>
            </a:r>
          </a:p>
          <a:p>
            <a:r>
              <a:rPr lang="en-US" dirty="0" err="1" smtClean="0"/>
              <a:t>side_length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6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87839" y="1981200"/>
            <a:ext cx="84561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(x1,y1,x2,y2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length of a side (Euclidean distance</a:t>
            </a:r>
            <a:r>
              <a:rPr lang="en-US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'''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((x1-x2)**2 + (y1-y2)**2)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4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5.7</a:t>
            </a:r>
          </a:p>
          <a:p>
            <a:r>
              <a:rPr lang="en-US" dirty="0" err="1" smtClean="0"/>
              <a:t>calculate_area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1143000"/>
            <a:ext cx="86645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calculate_area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(x1,y1,x2,y2,x3,y3):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''' </a:t>
            </a:r>
            <a:r>
              <a:rPr lang="en-US" sz="2400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400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area using Heron's </a:t>
            </a:r>
            <a:r>
              <a:rPr lang="en-US" sz="2400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formula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a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b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(x2,y2,x3,y3)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c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(x3,y3,x1,y1)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s = (1/2)*(a + b + c)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(s*(s-a)*(s-b)*(s-c))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5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5.8</a:t>
            </a:r>
          </a:p>
          <a:p>
            <a:r>
              <a:rPr lang="en-US" dirty="0" smtClean="0"/>
              <a:t>Full Triangle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"encapsulate"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 performance of some particular operation, so it can be used by others (for 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81000" y="0"/>
            <a:ext cx="4572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 </a:t>
            </a:r>
            <a:r>
              <a:rPr lang="en-US" sz="1400" dirty="0"/>
              <a:t>math</a:t>
            </a:r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get_vertex</a:t>
            </a:r>
            <a:r>
              <a:rPr lang="en-US" sz="1400" dirty="0"/>
              <a:t>():</a:t>
            </a:r>
          </a:p>
          <a:p>
            <a:r>
              <a:rPr lang="en-US" sz="1400" dirty="0"/>
              <a:t>    x = float(input("    </a:t>
            </a:r>
            <a:r>
              <a:rPr lang="en-US" sz="1400" i="1" dirty="0"/>
              <a:t>Please enter x:</a:t>
            </a:r>
            <a:r>
              <a:rPr lang="en-US" sz="1400" dirty="0"/>
              <a:t> "))</a:t>
            </a:r>
          </a:p>
          <a:p>
            <a:r>
              <a:rPr lang="en-US" sz="1400" dirty="0"/>
              <a:t>    y = float(input("    </a:t>
            </a:r>
            <a:r>
              <a:rPr lang="en-US" sz="1400" i="1" dirty="0"/>
              <a:t>Please enter y: </a:t>
            </a:r>
            <a:r>
              <a:rPr lang="en-US" sz="1400" dirty="0"/>
              <a:t>"))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x,y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get_triangle</a:t>
            </a:r>
            <a:r>
              <a:rPr lang="en-US" sz="1400" dirty="0"/>
              <a:t>():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print</a:t>
            </a:r>
            <a:r>
              <a:rPr lang="en-US" sz="1400" dirty="0"/>
              <a:t>("</a:t>
            </a:r>
            <a:r>
              <a:rPr lang="en-US" sz="1400" i="1" dirty="0"/>
              <a:t>First vertex</a:t>
            </a:r>
            <a:r>
              <a:rPr lang="en-US" sz="1400" dirty="0"/>
              <a:t>")</a:t>
            </a:r>
          </a:p>
          <a:p>
            <a:r>
              <a:rPr lang="de-DE" sz="1400" dirty="0"/>
              <a:t>    x1,y1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Second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x2,y2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Third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x3,y3 = </a:t>
            </a:r>
            <a:r>
              <a:rPr lang="de-DE" sz="1400" dirty="0" err="1"/>
              <a:t>get_vertex</a:t>
            </a:r>
            <a:r>
              <a:rPr lang="de-DE" sz="1400" dirty="0"/>
              <a:t>()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x1, y1, x2, y2, x3, y3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side_length</a:t>
            </a:r>
            <a:r>
              <a:rPr lang="de-DE" sz="1400" dirty="0"/>
              <a:t>(x1,y1,x2,y2):</a:t>
            </a:r>
          </a:p>
          <a:p>
            <a:r>
              <a:rPr lang="de-DE" sz="1400" i="1" dirty="0">
                <a:solidFill>
                  <a:srgbClr val="92D050"/>
                </a:solidFill>
              </a:rPr>
              <a:t>    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length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of</a:t>
            </a:r>
            <a:r>
              <a:rPr lang="de-DE" sz="1400" i="1" dirty="0">
                <a:solidFill>
                  <a:srgbClr val="92D050"/>
                </a:solidFill>
              </a:rPr>
              <a:t> a </a:t>
            </a:r>
            <a:r>
              <a:rPr lang="de-DE" sz="1400" i="1" dirty="0" err="1">
                <a:solidFill>
                  <a:srgbClr val="92D050"/>
                </a:solidFill>
              </a:rPr>
              <a:t>side</a:t>
            </a:r>
            <a:r>
              <a:rPr lang="de-DE" sz="1400" i="1" dirty="0">
                <a:solidFill>
                  <a:srgbClr val="92D050"/>
                </a:solidFill>
              </a:rPr>
              <a:t> (</a:t>
            </a:r>
            <a:r>
              <a:rPr lang="de-DE" sz="1400" i="1" dirty="0" err="1">
                <a:solidFill>
                  <a:srgbClr val="92D050"/>
                </a:solidFill>
              </a:rPr>
              <a:t>Euclidean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distance</a:t>
            </a:r>
            <a:r>
              <a:rPr lang="de-DE" sz="1400" i="1" dirty="0">
                <a:solidFill>
                  <a:srgbClr val="92D050"/>
                </a:solidFill>
              </a:rPr>
              <a:t>)'''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((x1-x2)**2 + (y1-y2)**2)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calculate_area</a:t>
            </a:r>
            <a:r>
              <a:rPr lang="de-DE" sz="1400" dirty="0"/>
              <a:t>(x1,y1,x2,y2,x3,y3):</a:t>
            </a:r>
          </a:p>
          <a:p>
            <a:r>
              <a:rPr lang="de-DE" sz="1400" dirty="0"/>
              <a:t>    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area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using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Heron's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forumula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</a:p>
          <a:p>
            <a:r>
              <a:rPr lang="en-US" sz="1400" dirty="0"/>
              <a:t>    a = </a:t>
            </a:r>
            <a:r>
              <a:rPr lang="en-US" sz="1400" dirty="0" err="1"/>
              <a:t>side_length</a:t>
            </a:r>
            <a:r>
              <a:rPr lang="en-US" sz="1400" dirty="0"/>
              <a:t>(x1,y1,x2,y2)</a:t>
            </a:r>
          </a:p>
          <a:p>
            <a:r>
              <a:rPr lang="en-US" sz="1400" dirty="0"/>
              <a:t>    b = </a:t>
            </a:r>
            <a:r>
              <a:rPr lang="en-US" sz="1400" dirty="0" err="1"/>
              <a:t>side_length</a:t>
            </a:r>
            <a:r>
              <a:rPr lang="en-US" sz="1400" dirty="0"/>
              <a:t>(x2,y2,x3,y3)</a:t>
            </a:r>
          </a:p>
          <a:p>
            <a:r>
              <a:rPr lang="en-US" sz="1400" dirty="0"/>
              <a:t>    c = </a:t>
            </a:r>
            <a:r>
              <a:rPr lang="en-US" sz="1400" dirty="0" err="1"/>
              <a:t>side_length</a:t>
            </a:r>
            <a:r>
              <a:rPr lang="en-US" sz="1400" dirty="0"/>
              <a:t>(x3,y3,x1,y1)</a:t>
            </a:r>
          </a:p>
          <a:p>
            <a:r>
              <a:rPr lang="en-US" sz="1400" dirty="0"/>
              <a:t>    s = (1/2)*(a + b + c)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(s*(s-a)*(s-b)*(s-c))</a:t>
            </a:r>
          </a:p>
          <a:p>
            <a:r>
              <a:rPr lang="de-DE" sz="1400" dirty="0"/>
              <a:t>    </a:t>
            </a:r>
          </a:p>
          <a:p>
            <a:r>
              <a:rPr lang="es-ES_tradnl" sz="1400" dirty="0"/>
              <a:t>x1, y1, x2, y2, x3, y3 = </a:t>
            </a:r>
            <a:r>
              <a:rPr lang="es-ES_tradnl" sz="1400" dirty="0" err="1"/>
              <a:t>get_triangle</a:t>
            </a:r>
            <a:r>
              <a:rPr lang="es-ES_tradnl" sz="1400" dirty="0"/>
              <a:t>()</a:t>
            </a:r>
          </a:p>
          <a:p>
            <a:r>
              <a:rPr lang="es-ES_tradnl" sz="1400" dirty="0" err="1"/>
              <a:t>area</a:t>
            </a:r>
            <a:r>
              <a:rPr lang="es-ES_tradnl" sz="1400" dirty="0"/>
              <a:t> = </a:t>
            </a:r>
            <a:r>
              <a:rPr lang="es-ES_tradnl" sz="1400" dirty="0" err="1"/>
              <a:t>calculate_area</a:t>
            </a:r>
            <a:r>
              <a:rPr lang="es-ES_tradnl" sz="1400" dirty="0"/>
              <a:t>(x1,y1,x2,y2,x3,y3)</a:t>
            </a:r>
          </a:p>
          <a:p>
            <a:r>
              <a:rPr lang="es-ES_tradnl" sz="1400" b="1" dirty="0" err="1"/>
              <a:t>print</a:t>
            </a:r>
            <a:r>
              <a:rPr lang="es-ES_tradnl" sz="1400" dirty="0"/>
              <a:t>("</a:t>
            </a:r>
            <a:r>
              <a:rPr lang="es-ES_tradnl" sz="1400" dirty="0" err="1"/>
              <a:t>Area</a:t>
            </a:r>
            <a:r>
              <a:rPr lang="es-ES_tradnl" sz="1400" dirty="0"/>
              <a:t> </a:t>
            </a:r>
            <a:r>
              <a:rPr lang="es-ES_tradnl" sz="1400" dirty="0" err="1"/>
              <a:t>is</a:t>
            </a:r>
            <a:r>
              <a:rPr lang="es-ES_tradnl" sz="1400" dirty="0"/>
              <a:t>",</a:t>
            </a:r>
            <a:r>
              <a:rPr lang="es-ES_tradnl" sz="1400" dirty="0" err="1"/>
              <a:t>area</a:t>
            </a:r>
            <a:r>
              <a:rPr lang="es-ES_tradnl" sz="1400" dirty="0"/>
              <a:t>)</a:t>
            </a:r>
            <a:endParaRPr lang="en-US" sz="1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38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functions help?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our problem solving easier (solved smaller problems as functions)</a:t>
            </a:r>
          </a:p>
          <a:p>
            <a:r>
              <a:rPr lang="en-US" dirty="0" smtClean="0"/>
              <a:t>main program very readable (details hid in the functions)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Does one thing</a:t>
            </a:r>
            <a:r>
              <a:rPr lang="en-US" dirty="0" smtClean="0"/>
              <a:t>. If it does too many things, it should be broken down into multiple functions (</a:t>
            </a:r>
            <a:r>
              <a:rPr lang="en-US" dirty="0" err="1" smtClean="0"/>
              <a:t>refactored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Readable.  </a:t>
            </a:r>
            <a:r>
              <a:rPr lang="en-US" dirty="0" smtClean="0"/>
              <a:t>How often should we say this? If you write it, it should be readable</a:t>
            </a:r>
          </a:p>
          <a:p>
            <a:r>
              <a:rPr lang="en-US" b="1" i="1" dirty="0" smtClean="0"/>
              <a:t>Reusable</a:t>
            </a:r>
            <a:r>
              <a:rPr lang="en-US" dirty="0" smtClean="0"/>
              <a:t>. If it does one thing well, then when a similar situation (in another program) occurs, use it there as well.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Complete</a:t>
            </a:r>
            <a:r>
              <a:rPr lang="en-US" dirty="0" smtClean="0"/>
              <a:t>. A function should check for all the cases where it might be invoked. Check for potential errors.</a:t>
            </a:r>
          </a:p>
          <a:p>
            <a:r>
              <a:rPr lang="en-US" b="1" i="1" dirty="0" smtClean="0"/>
              <a:t>Not too long</a:t>
            </a:r>
            <a:r>
              <a:rPr lang="en-US" dirty="0" smtClean="0"/>
              <a:t>. Kind of synonymous with do one thing. Use it as a measure of doing too much.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should do one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1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have no return statements are often called </a:t>
            </a:r>
            <a:r>
              <a:rPr lang="en-US" i="1" dirty="0" smtClean="0"/>
              <a:t>procedures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Procedures are used to perform some duty (print output, store a file, etc.)</a:t>
            </a:r>
          </a:p>
          <a:p>
            <a:r>
              <a:rPr lang="en-US" dirty="0" smtClean="0"/>
              <a:t>Remember, return is not required.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returns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have multiple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statements.</a:t>
            </a:r>
          </a:p>
          <a:p>
            <a:r>
              <a:rPr lang="en-US" dirty="0" smtClean="0"/>
              <a:t>Remember, the first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executed ends the function.</a:t>
            </a:r>
          </a:p>
          <a:p>
            <a:r>
              <a:rPr lang="en-US" dirty="0" smtClean="0"/>
              <a:t>Multiple returns can be confusing to the reader and should be used judiciously.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divide-and-conquer strategy</a:t>
            </a:r>
          </a:p>
          <a:p>
            <a:r>
              <a:rPr lang="en-US" dirty="0" smtClean="0"/>
              <a:t>Abstraction of an operation</a:t>
            </a:r>
          </a:p>
          <a:p>
            <a:r>
              <a:rPr lang="en-US" dirty="0" smtClean="0"/>
              <a:t>Reuse. Once written, use again</a:t>
            </a:r>
          </a:p>
          <a:p>
            <a:r>
              <a:rPr lang="en-US" dirty="0" smtClean="0"/>
              <a:t>Sharing. If tested, others can use</a:t>
            </a:r>
          </a:p>
          <a:p>
            <a:r>
              <a:rPr lang="en-US" dirty="0" smtClean="0"/>
              <a:t>Security. Well tested, then secure for reuse</a:t>
            </a:r>
          </a:p>
          <a:p>
            <a:r>
              <a:rPr lang="en-US" dirty="0" smtClean="0"/>
              <a:t>Simplify code. More readable.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  <a:endParaRPr lang="en-US" dirty="0" smtClean="0"/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F 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 err="1" smtClean="0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celsius_to_Fahrenheit</a:t>
            </a:r>
            <a:r>
              <a:rPr lang="en-US" dirty="0"/>
              <a:t>(C) = </a:t>
            </a:r>
            <a:r>
              <a:rPr lang="en-US" dirty="0" smtClean="0"/>
              <a:t>C * 1.8 </a:t>
            </a:r>
            <a:r>
              <a:rPr lang="en-US" dirty="0"/>
              <a:t>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F = </a:t>
            </a:r>
            <a:r>
              <a:rPr lang="en-US" dirty="0" err="1" smtClean="0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argument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 defintion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parameter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7229820" cy="42862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751630" y="5257800"/>
            <a:ext cx="364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5.1 Function Parts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indicates the value that is returned by the function</a:t>
            </a:r>
          </a:p>
          <a:p>
            <a:r>
              <a:rPr lang="en-US" dirty="0" smtClean="0"/>
              <a:t>The statement is optional (the function can return nothing). If no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/>
              <a:t>, function is often called a procedure.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741</TotalTime>
  <Words>1075</Words>
  <Application>Microsoft Macintosh PowerPoint</Application>
  <PresentationFormat>On-screen Show (4:3)</PresentationFormat>
  <Paragraphs>166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Bernard MT Condensed</vt:lpstr>
      <vt:lpstr>Calibri</vt:lpstr>
      <vt:lpstr>Courier New</vt:lpstr>
      <vt:lpstr>Monaco</vt:lpstr>
      <vt:lpstr>ＭＳ Ｐゴシック</vt:lpstr>
      <vt:lpstr>Rosewood Std Regular</vt:lpstr>
      <vt:lpstr>Times New Roman</vt:lpstr>
      <vt:lpstr>Wingdings</vt:lpstr>
      <vt:lpstr>Arial</vt:lpstr>
      <vt:lpstr>template</vt:lpstr>
      <vt:lpstr>PowerPoint Presentation</vt:lpstr>
      <vt:lpstr>What is a function?</vt:lpstr>
      <vt:lpstr>Functions</vt:lpstr>
      <vt:lpstr>Why have them?</vt:lpstr>
      <vt:lpstr>Mathematical Notation</vt:lpstr>
      <vt:lpstr>Python Invocation</vt:lpstr>
      <vt:lpstr>Function defintion</vt:lpstr>
      <vt:lpstr>PowerPoint Presentation</vt:lpstr>
      <vt:lpstr>return statement</vt:lpstr>
      <vt:lpstr>PowerPoint Presentation</vt:lpstr>
      <vt:lpstr>PowerPoint Presentation</vt:lpstr>
      <vt:lpstr>Triple quoted string in function</vt:lpstr>
      <vt:lpstr>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of a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functions help?</vt:lpstr>
      <vt:lpstr>How to write a function</vt:lpstr>
      <vt:lpstr>More on functions</vt:lpstr>
      <vt:lpstr>Rule 8</vt:lpstr>
      <vt:lpstr>Procedures</vt:lpstr>
      <vt:lpstr>Multiple returns in a function</vt:lpstr>
      <vt:lpstr>Reminder, rules so far</vt:lpstr>
    </vt:vector>
  </TitlesOfParts>
  <Company>PEARSON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bill punch</cp:lastModifiedBy>
  <cp:revision>59</cp:revision>
  <dcterms:created xsi:type="dcterms:W3CDTF">2012-03-21T18:49:41Z</dcterms:created>
  <dcterms:modified xsi:type="dcterms:W3CDTF">2016-08-30T15:45:54Z</dcterms:modified>
</cp:coreProperties>
</file>