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4.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6.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7.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8.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9.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0.xml" ContentType="application/vnd.openxmlformats-officedocument.presentationml.notesSlide+xml"/>
  <Override PartName="/ppt/diagrams/data22.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1.xml" ContentType="application/vnd.openxmlformats-officedocument.presentationml.notesSlide+xml"/>
  <Override PartName="/ppt/diagrams/data23.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2.xml" ContentType="application/vnd.openxmlformats-officedocument.presentationml.notesSlide+xml"/>
  <Override PartName="/ppt/diagrams/data24.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3.xml" ContentType="application/vnd.openxmlformats-officedocument.presentationml.notesSlide+xml"/>
  <Override PartName="/ppt/diagrams/data25.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4.xml" ContentType="application/vnd.openxmlformats-officedocument.presentationml.notesSlide+xml"/>
  <Override PartName="/ppt/diagrams/data26.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13.xml" ContentType="application/vnd.openxmlformats-officedocument.drawingml.diagramData+xml"/>
  <Override PartName="/ppt/diagrams/data15.xml" ContentType="application/vnd.openxmlformats-officedocument.drawingml.diagramData+xml"/>
  <Override PartName="/ppt/diagrams/data21.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3"/>
  </p:notesMasterIdLst>
  <p:handoutMasterIdLst>
    <p:handoutMasterId r:id="rId54"/>
  </p:handoutMasterIdLst>
  <p:sldIdLst>
    <p:sldId id="295" r:id="rId3"/>
    <p:sldId id="296" r:id="rId4"/>
    <p:sldId id="291" r:id="rId5"/>
    <p:sldId id="299" r:id="rId6"/>
    <p:sldId id="350" r:id="rId7"/>
    <p:sldId id="351" r:id="rId8"/>
    <p:sldId id="327" r:id="rId9"/>
    <p:sldId id="383" r:id="rId10"/>
    <p:sldId id="352" r:id="rId11"/>
    <p:sldId id="353" r:id="rId12"/>
    <p:sldId id="336" r:id="rId13"/>
    <p:sldId id="354" r:id="rId14"/>
    <p:sldId id="384" r:id="rId15"/>
    <p:sldId id="337" r:id="rId16"/>
    <p:sldId id="355" r:id="rId17"/>
    <p:sldId id="338" r:id="rId18"/>
    <p:sldId id="356" r:id="rId19"/>
    <p:sldId id="357" r:id="rId20"/>
    <p:sldId id="358" r:id="rId21"/>
    <p:sldId id="359" r:id="rId22"/>
    <p:sldId id="385" r:id="rId23"/>
    <p:sldId id="339" r:id="rId24"/>
    <p:sldId id="361" r:id="rId25"/>
    <p:sldId id="360" r:id="rId26"/>
    <p:sldId id="363" r:id="rId27"/>
    <p:sldId id="364" r:id="rId28"/>
    <p:sldId id="365" r:id="rId29"/>
    <p:sldId id="366" r:id="rId30"/>
    <p:sldId id="367" r:id="rId31"/>
    <p:sldId id="368" r:id="rId32"/>
    <p:sldId id="369" r:id="rId33"/>
    <p:sldId id="371" r:id="rId34"/>
    <p:sldId id="370" r:id="rId35"/>
    <p:sldId id="373" r:id="rId36"/>
    <p:sldId id="386" r:id="rId37"/>
    <p:sldId id="375" r:id="rId38"/>
    <p:sldId id="362" r:id="rId39"/>
    <p:sldId id="374" r:id="rId40"/>
    <p:sldId id="378" r:id="rId41"/>
    <p:sldId id="379" r:id="rId42"/>
    <p:sldId id="376" r:id="rId43"/>
    <p:sldId id="377" r:id="rId44"/>
    <p:sldId id="380" r:id="rId45"/>
    <p:sldId id="318" r:id="rId46"/>
    <p:sldId id="347" r:id="rId47"/>
    <p:sldId id="348" r:id="rId48"/>
    <p:sldId id="381" r:id="rId49"/>
    <p:sldId id="382" r:id="rId50"/>
    <p:sldId id="387" r:id="rId51"/>
    <p:sldId id="388" r:id="rId52"/>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96">
          <p15:clr>
            <a:srgbClr val="A4A3A4"/>
          </p15:clr>
        </p15:guide>
        <p15:guide id="4" orient="horz" pos="912">
          <p15:clr>
            <a:srgbClr val="A4A3A4"/>
          </p15:clr>
        </p15:guide>
        <p15:guide id="5" orient="horz" pos="3888">
          <p15:clr>
            <a:srgbClr val="A4A3A4"/>
          </p15:clr>
        </p15:guide>
        <p15:guide id="6" orient="horz" pos="1269">
          <p15:clr>
            <a:srgbClr val="A4A3A4"/>
          </p15:clr>
        </p15:guide>
        <p15:guide id="7" pos="2880">
          <p15:clr>
            <a:srgbClr val="A4A3A4"/>
          </p15:clr>
        </p15:guide>
        <p15:guide id="8" pos="240">
          <p15:clr>
            <a:srgbClr val="A4A3A4"/>
          </p15:clr>
        </p15:guide>
        <p15:guide id="9" pos="552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9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65489" autoAdjust="0"/>
  </p:normalViewPr>
  <p:slideViewPr>
    <p:cSldViewPr>
      <p:cViewPr varScale="1">
        <p:scale>
          <a:sx n="65" d="100"/>
          <a:sy n="65" d="100"/>
        </p:scale>
        <p:origin x="1958" y="43"/>
      </p:cViewPr>
      <p:guideLst>
        <p:guide orient="horz" pos="2160"/>
        <p:guide orient="horz" pos="816"/>
        <p:guide orient="horz" pos="96"/>
        <p:guide orient="horz" pos="912"/>
        <p:guide orient="horz" pos="3888"/>
        <p:guide orient="horz" pos="1269"/>
        <p:guide pos="2880"/>
        <p:guide pos="240"/>
        <p:guide pos="5520"/>
      </p:guideLst>
    </p:cSldViewPr>
  </p:slideViewPr>
  <p:outlineViewPr>
    <p:cViewPr>
      <p:scale>
        <a:sx n="33" d="100"/>
        <a:sy n="33" d="100"/>
      </p:scale>
      <p:origin x="48" y="9564"/>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16"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iagrams/_rels/data13.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image" Target="../media/image38.png"/></Relationships>
</file>

<file path=ppt/diagrams/_rels/data21.xml.rels><?xml version="1.0" encoding="UTF-8" standalone="yes"?>
<Relationships xmlns="http://schemas.openxmlformats.org/package/2006/relationships"><Relationship Id="rId1" Type="http://schemas.openxmlformats.org/officeDocument/2006/relationships/image" Target="../media/image361.png"/></Relationships>
</file>

<file path=ppt/diagrams/_rels/data7.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46F178-90FD-4289-9E00-281767EAFD8C}"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AU"/>
        </a:p>
      </dgm:t>
    </dgm:pt>
    <dgm:pt modelId="{5BC12732-2166-41F2-98C5-967ED1555781}">
      <dgm:prSet/>
      <dgm:spPr/>
      <dgm:t>
        <a:bodyPr/>
        <a:lstStyle/>
        <a:p>
          <a:pPr rtl="0"/>
          <a:r>
            <a:rPr lang="en-US" dirty="0"/>
            <a:t>If the bond price is higher than par value, the bond is said to be traded </a:t>
          </a:r>
          <a:r>
            <a:rPr lang="en-US" b="1" dirty="0"/>
            <a:t>at a premium.</a:t>
          </a:r>
          <a:endParaRPr lang="en-AU" dirty="0"/>
        </a:p>
      </dgm:t>
    </dgm:pt>
    <dgm:pt modelId="{027BC3C6-E0F5-4F9D-AFC4-92F56AFC3E80}" type="parTrans" cxnId="{8578F231-B3CB-4E18-B3E6-C54E8DAFED2B}">
      <dgm:prSet/>
      <dgm:spPr/>
      <dgm:t>
        <a:bodyPr/>
        <a:lstStyle/>
        <a:p>
          <a:endParaRPr lang="en-AU"/>
        </a:p>
      </dgm:t>
    </dgm:pt>
    <dgm:pt modelId="{C39C1CF2-012B-4B33-9BEE-7A9FD1C65483}" type="sibTrans" cxnId="{8578F231-B3CB-4E18-B3E6-C54E8DAFED2B}">
      <dgm:prSet/>
      <dgm:spPr/>
      <dgm:t>
        <a:bodyPr/>
        <a:lstStyle/>
        <a:p>
          <a:endParaRPr lang="en-AU"/>
        </a:p>
      </dgm:t>
    </dgm:pt>
    <dgm:pt modelId="{E77807BC-8A09-4B4F-926F-E89DA5C9D03E}">
      <dgm:prSet custT="1"/>
      <dgm:spPr/>
      <dgm:t>
        <a:bodyPr/>
        <a:lstStyle/>
        <a:p>
          <a:pPr rtl="0"/>
          <a:r>
            <a:rPr lang="en-AU" sz="2200" dirty="0"/>
            <a:t>This happens when the coupon rate is greater than the market discount rate. </a:t>
          </a:r>
        </a:p>
      </dgm:t>
    </dgm:pt>
    <dgm:pt modelId="{FFA0D697-ACF6-4888-81A1-1876DE5264EC}" type="parTrans" cxnId="{0A47E204-9C18-474B-9F82-3EFECAE800BB}">
      <dgm:prSet/>
      <dgm:spPr/>
      <dgm:t>
        <a:bodyPr/>
        <a:lstStyle/>
        <a:p>
          <a:endParaRPr lang="en-AU"/>
        </a:p>
      </dgm:t>
    </dgm:pt>
    <dgm:pt modelId="{B08C4E31-1B95-4F36-BB94-6C565798F4AD}" type="sibTrans" cxnId="{0A47E204-9C18-474B-9F82-3EFECAE800BB}">
      <dgm:prSet/>
      <dgm:spPr/>
      <dgm:t>
        <a:bodyPr/>
        <a:lstStyle/>
        <a:p>
          <a:endParaRPr lang="en-AU"/>
        </a:p>
      </dgm:t>
    </dgm:pt>
    <dgm:pt modelId="{C617B432-F123-4AF9-B1AE-29F8F773CB6C}">
      <dgm:prSet/>
      <dgm:spPr/>
      <dgm:t>
        <a:bodyPr/>
        <a:lstStyle/>
        <a:p>
          <a:pPr rtl="0"/>
          <a:r>
            <a:rPr lang="en-US" dirty="0"/>
            <a:t>If the bond price is lower than par value, the bond is said to be traded </a:t>
          </a:r>
          <a:r>
            <a:rPr lang="en-US" b="1" dirty="0"/>
            <a:t>at a discount.</a:t>
          </a:r>
          <a:endParaRPr lang="en-AU" dirty="0"/>
        </a:p>
      </dgm:t>
    </dgm:pt>
    <dgm:pt modelId="{F95F61B1-9CB5-49EE-A778-2DE2F04D4CC5}" type="parTrans" cxnId="{4A81CEE2-E7A2-4F87-B4A7-5A4702027F06}">
      <dgm:prSet/>
      <dgm:spPr/>
      <dgm:t>
        <a:bodyPr/>
        <a:lstStyle/>
        <a:p>
          <a:endParaRPr lang="en-AU"/>
        </a:p>
      </dgm:t>
    </dgm:pt>
    <dgm:pt modelId="{D8B79802-AE23-4312-9BDC-A126E9A4C461}" type="sibTrans" cxnId="{4A81CEE2-E7A2-4F87-B4A7-5A4702027F06}">
      <dgm:prSet/>
      <dgm:spPr/>
      <dgm:t>
        <a:bodyPr/>
        <a:lstStyle/>
        <a:p>
          <a:endParaRPr lang="en-AU"/>
        </a:p>
      </dgm:t>
    </dgm:pt>
    <dgm:pt modelId="{D4817B53-7282-4EB4-AE33-FCB0BD754678}">
      <dgm:prSet custT="1"/>
      <dgm:spPr/>
      <dgm:t>
        <a:bodyPr/>
        <a:lstStyle/>
        <a:p>
          <a:pPr rtl="0"/>
          <a:r>
            <a:rPr lang="en-AU" sz="2200" dirty="0"/>
            <a:t>This happens when the coupon rate is less than the market discount rate. </a:t>
          </a:r>
        </a:p>
      </dgm:t>
    </dgm:pt>
    <dgm:pt modelId="{A6E37EE4-7E2A-4C21-9750-F52BFBB715A0}" type="parTrans" cxnId="{EBE946E9-C88A-4F43-A1F9-715849FDC4B2}">
      <dgm:prSet/>
      <dgm:spPr/>
      <dgm:t>
        <a:bodyPr/>
        <a:lstStyle/>
        <a:p>
          <a:endParaRPr lang="en-AU"/>
        </a:p>
      </dgm:t>
    </dgm:pt>
    <dgm:pt modelId="{227BE9A5-E479-49E3-BED0-743A18CC7C69}" type="sibTrans" cxnId="{EBE946E9-C88A-4F43-A1F9-715849FDC4B2}">
      <dgm:prSet/>
      <dgm:spPr/>
      <dgm:t>
        <a:bodyPr/>
        <a:lstStyle/>
        <a:p>
          <a:endParaRPr lang="en-AU"/>
        </a:p>
      </dgm:t>
    </dgm:pt>
    <dgm:pt modelId="{F81BD5ED-6A86-4827-8265-CECE9DD9F876}">
      <dgm:prSet/>
      <dgm:spPr/>
      <dgm:t>
        <a:bodyPr/>
        <a:lstStyle/>
        <a:p>
          <a:pPr rtl="0"/>
          <a:r>
            <a:rPr lang="en-US" dirty="0"/>
            <a:t>If the bond price is equal to par value, the bond is said to be traded </a:t>
          </a:r>
          <a:r>
            <a:rPr lang="en-US" b="1" dirty="0"/>
            <a:t>at par.</a:t>
          </a:r>
          <a:endParaRPr lang="en-AU" dirty="0"/>
        </a:p>
      </dgm:t>
    </dgm:pt>
    <dgm:pt modelId="{FE3ED1B8-A6AB-4572-8479-CC24B3789155}" type="parTrans" cxnId="{4E25BFC9-7AE1-4CFB-84A5-11A062B0E2CC}">
      <dgm:prSet/>
      <dgm:spPr/>
      <dgm:t>
        <a:bodyPr/>
        <a:lstStyle/>
        <a:p>
          <a:endParaRPr lang="en-AU"/>
        </a:p>
      </dgm:t>
    </dgm:pt>
    <dgm:pt modelId="{F1DA39CF-CFE2-455F-8385-8514ACFE7A12}" type="sibTrans" cxnId="{4E25BFC9-7AE1-4CFB-84A5-11A062B0E2CC}">
      <dgm:prSet/>
      <dgm:spPr/>
      <dgm:t>
        <a:bodyPr/>
        <a:lstStyle/>
        <a:p>
          <a:endParaRPr lang="en-AU"/>
        </a:p>
      </dgm:t>
    </dgm:pt>
    <dgm:pt modelId="{1BBBEB16-C407-40C9-A07A-0B64B42D941F}">
      <dgm:prSet custT="1"/>
      <dgm:spPr/>
      <dgm:t>
        <a:bodyPr/>
        <a:lstStyle/>
        <a:p>
          <a:pPr rtl="0"/>
          <a:r>
            <a:rPr lang="en-AU" sz="2200" dirty="0"/>
            <a:t>This happens when the coupon rate is equal to the market discount rate. </a:t>
          </a:r>
        </a:p>
      </dgm:t>
    </dgm:pt>
    <dgm:pt modelId="{9FD798E1-66F6-4A26-94F7-0CC059FD166D}" type="parTrans" cxnId="{417369D2-88E8-48E5-B2EF-9EF3EC82D2B7}">
      <dgm:prSet/>
      <dgm:spPr/>
      <dgm:t>
        <a:bodyPr/>
        <a:lstStyle/>
        <a:p>
          <a:endParaRPr lang="en-AU"/>
        </a:p>
      </dgm:t>
    </dgm:pt>
    <dgm:pt modelId="{C808935A-7C76-4FC3-BAB5-7D2D46097DDD}" type="sibTrans" cxnId="{417369D2-88E8-48E5-B2EF-9EF3EC82D2B7}">
      <dgm:prSet/>
      <dgm:spPr/>
      <dgm:t>
        <a:bodyPr/>
        <a:lstStyle/>
        <a:p>
          <a:endParaRPr lang="en-AU"/>
        </a:p>
      </dgm:t>
    </dgm:pt>
    <dgm:pt modelId="{DF960642-655D-4888-BEF2-3A3305BC1626}" type="pres">
      <dgm:prSet presAssocID="{3846F178-90FD-4289-9E00-281767EAFD8C}" presName="Name0" presStyleCnt="0">
        <dgm:presLayoutVars>
          <dgm:dir/>
          <dgm:animLvl val="lvl"/>
          <dgm:resizeHandles val="exact"/>
        </dgm:presLayoutVars>
      </dgm:prSet>
      <dgm:spPr/>
    </dgm:pt>
    <dgm:pt modelId="{3C3475A7-F9F1-4919-844E-879FB6A47468}" type="pres">
      <dgm:prSet presAssocID="{5BC12732-2166-41F2-98C5-967ED1555781}" presName="linNode" presStyleCnt="0"/>
      <dgm:spPr/>
    </dgm:pt>
    <dgm:pt modelId="{E5D02533-9F2D-4D49-B633-67B9CAB84F8E}" type="pres">
      <dgm:prSet presAssocID="{5BC12732-2166-41F2-98C5-967ED1555781}" presName="parentText" presStyleLbl="node1" presStyleIdx="0" presStyleCnt="3">
        <dgm:presLayoutVars>
          <dgm:chMax val="1"/>
          <dgm:bulletEnabled val="1"/>
        </dgm:presLayoutVars>
      </dgm:prSet>
      <dgm:spPr/>
    </dgm:pt>
    <dgm:pt modelId="{0CF43D79-8BC7-49A9-978C-D7D51F217429}" type="pres">
      <dgm:prSet presAssocID="{5BC12732-2166-41F2-98C5-967ED1555781}" presName="descendantText" presStyleLbl="alignAccFollowNode1" presStyleIdx="0" presStyleCnt="3">
        <dgm:presLayoutVars>
          <dgm:bulletEnabled val="1"/>
        </dgm:presLayoutVars>
      </dgm:prSet>
      <dgm:spPr/>
    </dgm:pt>
    <dgm:pt modelId="{BEBFCDE0-8D40-495F-8819-779F44588D01}" type="pres">
      <dgm:prSet presAssocID="{C39C1CF2-012B-4B33-9BEE-7A9FD1C65483}" presName="sp" presStyleCnt="0"/>
      <dgm:spPr/>
    </dgm:pt>
    <dgm:pt modelId="{3F8E35BE-25B4-4F07-AC77-0094B0C2B44A}" type="pres">
      <dgm:prSet presAssocID="{C617B432-F123-4AF9-B1AE-29F8F773CB6C}" presName="linNode" presStyleCnt="0"/>
      <dgm:spPr/>
    </dgm:pt>
    <dgm:pt modelId="{61B6D6FF-EEDC-46F4-9DB9-D7CCF6C97E29}" type="pres">
      <dgm:prSet presAssocID="{C617B432-F123-4AF9-B1AE-29F8F773CB6C}" presName="parentText" presStyleLbl="node1" presStyleIdx="1" presStyleCnt="3">
        <dgm:presLayoutVars>
          <dgm:chMax val="1"/>
          <dgm:bulletEnabled val="1"/>
        </dgm:presLayoutVars>
      </dgm:prSet>
      <dgm:spPr/>
    </dgm:pt>
    <dgm:pt modelId="{2A9ACF89-AE9D-4CC4-9094-EF1E1DBD6269}" type="pres">
      <dgm:prSet presAssocID="{C617B432-F123-4AF9-B1AE-29F8F773CB6C}" presName="descendantText" presStyleLbl="alignAccFollowNode1" presStyleIdx="1" presStyleCnt="3">
        <dgm:presLayoutVars>
          <dgm:bulletEnabled val="1"/>
        </dgm:presLayoutVars>
      </dgm:prSet>
      <dgm:spPr/>
    </dgm:pt>
    <dgm:pt modelId="{8ECEB235-80B7-4B51-8834-476FF17BFA40}" type="pres">
      <dgm:prSet presAssocID="{D8B79802-AE23-4312-9BDC-A126E9A4C461}" presName="sp" presStyleCnt="0"/>
      <dgm:spPr/>
    </dgm:pt>
    <dgm:pt modelId="{467CEED4-0D4C-42BC-A99B-8D75D01DB916}" type="pres">
      <dgm:prSet presAssocID="{F81BD5ED-6A86-4827-8265-CECE9DD9F876}" presName="linNode" presStyleCnt="0"/>
      <dgm:spPr/>
    </dgm:pt>
    <dgm:pt modelId="{EA363D55-24FD-4E5E-86FF-02B488F1C13C}" type="pres">
      <dgm:prSet presAssocID="{F81BD5ED-6A86-4827-8265-CECE9DD9F876}" presName="parentText" presStyleLbl="node1" presStyleIdx="2" presStyleCnt="3">
        <dgm:presLayoutVars>
          <dgm:chMax val="1"/>
          <dgm:bulletEnabled val="1"/>
        </dgm:presLayoutVars>
      </dgm:prSet>
      <dgm:spPr/>
    </dgm:pt>
    <dgm:pt modelId="{F5134BF0-59C8-4269-B5B4-8E4A03796953}" type="pres">
      <dgm:prSet presAssocID="{F81BD5ED-6A86-4827-8265-CECE9DD9F876}" presName="descendantText" presStyleLbl="alignAccFollowNode1" presStyleIdx="2" presStyleCnt="3">
        <dgm:presLayoutVars>
          <dgm:bulletEnabled val="1"/>
        </dgm:presLayoutVars>
      </dgm:prSet>
      <dgm:spPr/>
    </dgm:pt>
  </dgm:ptLst>
  <dgm:cxnLst>
    <dgm:cxn modelId="{0A47E204-9C18-474B-9F82-3EFECAE800BB}" srcId="{5BC12732-2166-41F2-98C5-967ED1555781}" destId="{E77807BC-8A09-4B4F-926F-E89DA5C9D03E}" srcOrd="0" destOrd="0" parTransId="{FFA0D697-ACF6-4888-81A1-1876DE5264EC}" sibTransId="{B08C4E31-1B95-4F36-BB94-6C565798F4AD}"/>
    <dgm:cxn modelId="{8578F231-B3CB-4E18-B3E6-C54E8DAFED2B}" srcId="{3846F178-90FD-4289-9E00-281767EAFD8C}" destId="{5BC12732-2166-41F2-98C5-967ED1555781}" srcOrd="0" destOrd="0" parTransId="{027BC3C6-E0F5-4F9D-AFC4-92F56AFC3E80}" sibTransId="{C39C1CF2-012B-4B33-9BEE-7A9FD1C65483}"/>
    <dgm:cxn modelId="{21CABE5C-58F2-43A3-B1CB-AD545F20C175}" type="presOf" srcId="{3846F178-90FD-4289-9E00-281767EAFD8C}" destId="{DF960642-655D-4888-BEF2-3A3305BC1626}" srcOrd="0" destOrd="0" presId="urn:microsoft.com/office/officeart/2005/8/layout/vList5"/>
    <dgm:cxn modelId="{04D3F65C-6B69-4352-97D5-2D5F894FCA38}" type="presOf" srcId="{C617B432-F123-4AF9-B1AE-29F8F773CB6C}" destId="{61B6D6FF-EEDC-46F4-9DB9-D7CCF6C97E29}" srcOrd="0" destOrd="0" presId="urn:microsoft.com/office/officeart/2005/8/layout/vList5"/>
    <dgm:cxn modelId="{60721155-FA33-4D9E-8162-39872D9ACD10}" type="presOf" srcId="{1BBBEB16-C407-40C9-A07A-0B64B42D941F}" destId="{F5134BF0-59C8-4269-B5B4-8E4A03796953}" srcOrd="0" destOrd="0" presId="urn:microsoft.com/office/officeart/2005/8/layout/vList5"/>
    <dgm:cxn modelId="{3FBF247B-7578-4DD9-8149-27C4576EF0E2}" type="presOf" srcId="{5BC12732-2166-41F2-98C5-967ED1555781}" destId="{E5D02533-9F2D-4D49-B633-67B9CAB84F8E}" srcOrd="0" destOrd="0" presId="urn:microsoft.com/office/officeart/2005/8/layout/vList5"/>
    <dgm:cxn modelId="{BA909688-1910-45AE-B1D0-F5CE880A75CA}" type="presOf" srcId="{E77807BC-8A09-4B4F-926F-E89DA5C9D03E}" destId="{0CF43D79-8BC7-49A9-978C-D7D51F217429}" srcOrd="0" destOrd="0" presId="urn:microsoft.com/office/officeart/2005/8/layout/vList5"/>
    <dgm:cxn modelId="{4E25BFC9-7AE1-4CFB-84A5-11A062B0E2CC}" srcId="{3846F178-90FD-4289-9E00-281767EAFD8C}" destId="{F81BD5ED-6A86-4827-8265-CECE9DD9F876}" srcOrd="2" destOrd="0" parTransId="{FE3ED1B8-A6AB-4572-8479-CC24B3789155}" sibTransId="{F1DA39CF-CFE2-455F-8385-8514ACFE7A12}"/>
    <dgm:cxn modelId="{6B2BE7CF-848B-4B0B-A479-28E0B9D8A6B4}" type="presOf" srcId="{D4817B53-7282-4EB4-AE33-FCB0BD754678}" destId="{2A9ACF89-AE9D-4CC4-9094-EF1E1DBD6269}" srcOrd="0" destOrd="0" presId="urn:microsoft.com/office/officeart/2005/8/layout/vList5"/>
    <dgm:cxn modelId="{417369D2-88E8-48E5-B2EF-9EF3EC82D2B7}" srcId="{F81BD5ED-6A86-4827-8265-CECE9DD9F876}" destId="{1BBBEB16-C407-40C9-A07A-0B64B42D941F}" srcOrd="0" destOrd="0" parTransId="{9FD798E1-66F6-4A26-94F7-0CC059FD166D}" sibTransId="{C808935A-7C76-4FC3-BAB5-7D2D46097DDD}"/>
    <dgm:cxn modelId="{4A81CEE2-E7A2-4F87-B4A7-5A4702027F06}" srcId="{3846F178-90FD-4289-9E00-281767EAFD8C}" destId="{C617B432-F123-4AF9-B1AE-29F8F773CB6C}" srcOrd="1" destOrd="0" parTransId="{F95F61B1-9CB5-49EE-A778-2DE2F04D4CC5}" sibTransId="{D8B79802-AE23-4312-9BDC-A126E9A4C461}"/>
    <dgm:cxn modelId="{D2C145E8-1F65-4A66-A724-CB03EE03943E}" type="presOf" srcId="{F81BD5ED-6A86-4827-8265-CECE9DD9F876}" destId="{EA363D55-24FD-4E5E-86FF-02B488F1C13C}" srcOrd="0" destOrd="0" presId="urn:microsoft.com/office/officeart/2005/8/layout/vList5"/>
    <dgm:cxn modelId="{EBE946E9-C88A-4F43-A1F9-715849FDC4B2}" srcId="{C617B432-F123-4AF9-B1AE-29F8F773CB6C}" destId="{D4817B53-7282-4EB4-AE33-FCB0BD754678}" srcOrd="0" destOrd="0" parTransId="{A6E37EE4-7E2A-4C21-9750-F52BFBB715A0}" sibTransId="{227BE9A5-E479-49E3-BED0-743A18CC7C69}"/>
    <dgm:cxn modelId="{B8A9EFE3-8668-4457-82EF-8C35C49C184D}" type="presParOf" srcId="{DF960642-655D-4888-BEF2-3A3305BC1626}" destId="{3C3475A7-F9F1-4919-844E-879FB6A47468}" srcOrd="0" destOrd="0" presId="urn:microsoft.com/office/officeart/2005/8/layout/vList5"/>
    <dgm:cxn modelId="{5949BAAF-4C3C-4675-86AD-A6EFF0B4FA77}" type="presParOf" srcId="{3C3475A7-F9F1-4919-844E-879FB6A47468}" destId="{E5D02533-9F2D-4D49-B633-67B9CAB84F8E}" srcOrd="0" destOrd="0" presId="urn:microsoft.com/office/officeart/2005/8/layout/vList5"/>
    <dgm:cxn modelId="{918DAAEA-25BD-4367-8678-E2175DD01C2E}" type="presParOf" srcId="{3C3475A7-F9F1-4919-844E-879FB6A47468}" destId="{0CF43D79-8BC7-49A9-978C-D7D51F217429}" srcOrd="1" destOrd="0" presId="urn:microsoft.com/office/officeart/2005/8/layout/vList5"/>
    <dgm:cxn modelId="{4F71F29E-DAA8-454F-8B6C-8F6C84BB45CF}" type="presParOf" srcId="{DF960642-655D-4888-BEF2-3A3305BC1626}" destId="{BEBFCDE0-8D40-495F-8819-779F44588D01}" srcOrd="1" destOrd="0" presId="urn:microsoft.com/office/officeart/2005/8/layout/vList5"/>
    <dgm:cxn modelId="{DD7A4AB4-92FD-4F62-A0E9-F891763917DB}" type="presParOf" srcId="{DF960642-655D-4888-BEF2-3A3305BC1626}" destId="{3F8E35BE-25B4-4F07-AC77-0094B0C2B44A}" srcOrd="2" destOrd="0" presId="urn:microsoft.com/office/officeart/2005/8/layout/vList5"/>
    <dgm:cxn modelId="{A6BFE2A2-FB6B-4AFE-974C-2A694B71FD45}" type="presParOf" srcId="{3F8E35BE-25B4-4F07-AC77-0094B0C2B44A}" destId="{61B6D6FF-EEDC-46F4-9DB9-D7CCF6C97E29}" srcOrd="0" destOrd="0" presId="urn:microsoft.com/office/officeart/2005/8/layout/vList5"/>
    <dgm:cxn modelId="{F01723F2-2F7B-4A4A-9DDD-D8D988F8A859}" type="presParOf" srcId="{3F8E35BE-25B4-4F07-AC77-0094B0C2B44A}" destId="{2A9ACF89-AE9D-4CC4-9094-EF1E1DBD6269}" srcOrd="1" destOrd="0" presId="urn:microsoft.com/office/officeart/2005/8/layout/vList5"/>
    <dgm:cxn modelId="{A027BDC2-B77B-4E23-BA0D-21C666C8F3DB}" type="presParOf" srcId="{DF960642-655D-4888-BEF2-3A3305BC1626}" destId="{8ECEB235-80B7-4B51-8834-476FF17BFA40}" srcOrd="3" destOrd="0" presId="urn:microsoft.com/office/officeart/2005/8/layout/vList5"/>
    <dgm:cxn modelId="{2198AFDF-3BD6-48D4-A0D4-289150E6857A}" type="presParOf" srcId="{DF960642-655D-4888-BEF2-3A3305BC1626}" destId="{467CEED4-0D4C-42BC-A99B-8D75D01DB916}" srcOrd="4" destOrd="0" presId="urn:microsoft.com/office/officeart/2005/8/layout/vList5"/>
    <dgm:cxn modelId="{DD32CE5D-C0C2-4764-9395-AB5524BB3143}" type="presParOf" srcId="{467CEED4-0D4C-42BC-A99B-8D75D01DB916}" destId="{EA363D55-24FD-4E5E-86FF-02B488F1C13C}" srcOrd="0" destOrd="0" presId="urn:microsoft.com/office/officeart/2005/8/layout/vList5"/>
    <dgm:cxn modelId="{A8D07ABE-7DD8-4124-8FB7-E15F768D582D}" type="presParOf" srcId="{467CEED4-0D4C-42BC-A99B-8D75D01DB916}" destId="{F5134BF0-59C8-4269-B5B4-8E4A0379695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F022BF-D8DB-4EF7-AD80-E105EF6F3EE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AU"/>
        </a:p>
      </dgm:t>
    </dgm:pt>
    <dgm:pt modelId="{57E6E776-92BC-402B-8AE9-3636F3685E73}">
      <dgm:prSet phldrT="[Text]" custT="1"/>
      <dgm:spPr/>
      <dgm:t>
        <a:bodyPr/>
        <a:lstStyle/>
        <a:p>
          <a:r>
            <a:rPr lang="en-US" sz="2400" dirty="0"/>
            <a:t>The interest payments on a floating-rate note vary from period to period depending on the current level of a reference interest rate.</a:t>
          </a:r>
          <a:endParaRPr lang="en-AU" sz="2400" dirty="0"/>
        </a:p>
      </dgm:t>
    </dgm:pt>
    <dgm:pt modelId="{9C60021C-57E5-4032-B56E-E49F6AE52A07}" type="parTrans" cxnId="{ED4DCDB9-D635-437E-8A3E-4A58D624DB84}">
      <dgm:prSet/>
      <dgm:spPr/>
      <dgm:t>
        <a:bodyPr/>
        <a:lstStyle/>
        <a:p>
          <a:endParaRPr lang="en-AU"/>
        </a:p>
      </dgm:t>
    </dgm:pt>
    <dgm:pt modelId="{6AB5FE99-BB62-4289-A5BB-05121D588522}" type="sibTrans" cxnId="{ED4DCDB9-D635-437E-8A3E-4A58D624DB84}">
      <dgm:prSet/>
      <dgm:spPr/>
      <dgm:t>
        <a:bodyPr/>
        <a:lstStyle/>
        <a:p>
          <a:endParaRPr lang="en-AU"/>
        </a:p>
      </dgm:t>
    </dgm:pt>
    <dgm:pt modelId="{3E004D7F-A145-4298-B3D0-770324C1C2BB}">
      <dgm:prSet phldrT="[Text]" custT="1"/>
      <dgm:spPr/>
      <dgm:t>
        <a:bodyPr/>
        <a:lstStyle/>
        <a:p>
          <a:r>
            <a:rPr lang="en-US" sz="2000" dirty="0"/>
            <a:t>The principal on the floater is typically non-amortizing and is redeemed in full at maturity. </a:t>
          </a:r>
          <a:endParaRPr lang="en-AU" sz="2000" dirty="0"/>
        </a:p>
      </dgm:t>
    </dgm:pt>
    <dgm:pt modelId="{FB2829F6-B09E-42B8-8268-4632245DCEDE}" type="parTrans" cxnId="{A92B3414-66BF-4D3B-9BDF-08E2D4D85244}">
      <dgm:prSet/>
      <dgm:spPr/>
      <dgm:t>
        <a:bodyPr/>
        <a:lstStyle/>
        <a:p>
          <a:endParaRPr lang="en-AU"/>
        </a:p>
      </dgm:t>
    </dgm:pt>
    <dgm:pt modelId="{83B2C4C3-0FDD-4408-BAB1-E9FDEEA1C119}" type="sibTrans" cxnId="{A92B3414-66BF-4D3B-9BDF-08E2D4D85244}">
      <dgm:prSet/>
      <dgm:spPr/>
      <dgm:t>
        <a:bodyPr/>
        <a:lstStyle/>
        <a:p>
          <a:endParaRPr lang="en-AU"/>
        </a:p>
      </dgm:t>
    </dgm:pt>
    <dgm:pt modelId="{02558F81-06E2-4FA6-B03C-18875151BA22}">
      <dgm:prSet custT="1"/>
      <dgm:spPr/>
      <dgm:t>
        <a:bodyPr/>
        <a:lstStyle/>
        <a:p>
          <a:r>
            <a:rPr lang="en-US" sz="2000" dirty="0"/>
            <a:t>The reference rate is determined at the beginning of the period, and the interest payment is made at the end of the period.</a:t>
          </a:r>
        </a:p>
      </dgm:t>
    </dgm:pt>
    <dgm:pt modelId="{D02FC025-3E7E-4835-BE6E-55CE7EF8BA17}" type="parTrans" cxnId="{8D5844CD-34F5-4643-B25F-D7C2C7D55858}">
      <dgm:prSet/>
      <dgm:spPr/>
      <dgm:t>
        <a:bodyPr/>
        <a:lstStyle/>
        <a:p>
          <a:endParaRPr lang="en-AU"/>
        </a:p>
      </dgm:t>
    </dgm:pt>
    <dgm:pt modelId="{A6469398-9247-4113-9861-78FC725E69FE}" type="sibTrans" cxnId="{8D5844CD-34F5-4643-B25F-D7C2C7D55858}">
      <dgm:prSet/>
      <dgm:spPr/>
      <dgm:t>
        <a:bodyPr/>
        <a:lstStyle/>
        <a:p>
          <a:endParaRPr lang="en-AU"/>
        </a:p>
      </dgm:t>
    </dgm:pt>
    <dgm:pt modelId="{5A329A0C-0751-4ACD-BFD6-D880FBD21978}">
      <dgm:prSet custT="1"/>
      <dgm:spPr/>
      <dgm:t>
        <a:bodyPr/>
        <a:lstStyle/>
        <a:p>
          <a:r>
            <a:rPr lang="en-US" sz="2000" dirty="0"/>
            <a:t>The most common day-count conventions for calculating accrued interest on floaters are actual/360 and actual/365.</a:t>
          </a:r>
        </a:p>
      </dgm:t>
    </dgm:pt>
    <dgm:pt modelId="{70D1CFC0-D4D7-4BEE-95A8-E196FFAE9687}" type="parTrans" cxnId="{E6D1BF3A-D6AB-46A2-9F85-C552C8EA9B24}">
      <dgm:prSet/>
      <dgm:spPr/>
      <dgm:t>
        <a:bodyPr/>
        <a:lstStyle/>
        <a:p>
          <a:endParaRPr lang="en-AU"/>
        </a:p>
      </dgm:t>
    </dgm:pt>
    <dgm:pt modelId="{61CCB1F1-E0B6-45D2-8280-0A9E7E0F229A}" type="sibTrans" cxnId="{E6D1BF3A-D6AB-46A2-9F85-C552C8EA9B24}">
      <dgm:prSet/>
      <dgm:spPr/>
      <dgm:t>
        <a:bodyPr/>
        <a:lstStyle/>
        <a:p>
          <a:endParaRPr lang="en-AU"/>
        </a:p>
      </dgm:t>
    </dgm:pt>
    <dgm:pt modelId="{16FE1934-ECCC-4035-811B-5A632BEA4E67}" type="pres">
      <dgm:prSet presAssocID="{67F022BF-D8DB-4EF7-AD80-E105EF6F3EEF}" presName="vert0" presStyleCnt="0">
        <dgm:presLayoutVars>
          <dgm:dir/>
          <dgm:animOne val="branch"/>
          <dgm:animLvl val="lvl"/>
        </dgm:presLayoutVars>
      </dgm:prSet>
      <dgm:spPr/>
    </dgm:pt>
    <dgm:pt modelId="{7E06F8DB-25E1-428C-85D2-3F7DCF327E3B}" type="pres">
      <dgm:prSet presAssocID="{57E6E776-92BC-402B-8AE9-3636F3685E73}" presName="thickLine" presStyleLbl="alignNode1" presStyleIdx="0" presStyleCnt="1"/>
      <dgm:spPr/>
    </dgm:pt>
    <dgm:pt modelId="{F5C29EDE-AD49-4D1E-9B99-31001CA3774D}" type="pres">
      <dgm:prSet presAssocID="{57E6E776-92BC-402B-8AE9-3636F3685E73}" presName="horz1" presStyleCnt="0"/>
      <dgm:spPr/>
    </dgm:pt>
    <dgm:pt modelId="{3F2C6536-B72C-4C64-BB57-1BFFC9F0B3E4}" type="pres">
      <dgm:prSet presAssocID="{57E6E776-92BC-402B-8AE9-3636F3685E73}" presName="tx1" presStyleLbl="revTx" presStyleIdx="0" presStyleCnt="4" custScaleX="162095"/>
      <dgm:spPr/>
    </dgm:pt>
    <dgm:pt modelId="{316F5219-CD39-41F9-BC6E-FE14C56DDDF1}" type="pres">
      <dgm:prSet presAssocID="{57E6E776-92BC-402B-8AE9-3636F3685E73}" presName="vert1" presStyleCnt="0"/>
      <dgm:spPr/>
    </dgm:pt>
    <dgm:pt modelId="{C8091C57-D159-44BB-AB8A-065543D74BF1}" type="pres">
      <dgm:prSet presAssocID="{3E004D7F-A145-4298-B3D0-770324C1C2BB}" presName="vertSpace2a" presStyleCnt="0"/>
      <dgm:spPr/>
    </dgm:pt>
    <dgm:pt modelId="{1C0620C3-BD79-4AFC-8FBD-6DEA973016AA}" type="pres">
      <dgm:prSet presAssocID="{3E004D7F-A145-4298-B3D0-770324C1C2BB}" presName="horz2" presStyleCnt="0"/>
      <dgm:spPr/>
    </dgm:pt>
    <dgm:pt modelId="{EA13922A-4891-475B-9A33-CB8C7C8C1842}" type="pres">
      <dgm:prSet presAssocID="{3E004D7F-A145-4298-B3D0-770324C1C2BB}" presName="horzSpace2" presStyleCnt="0"/>
      <dgm:spPr/>
    </dgm:pt>
    <dgm:pt modelId="{523A76F4-8575-44FE-850E-D52DFD8139AA}" type="pres">
      <dgm:prSet presAssocID="{3E004D7F-A145-4298-B3D0-770324C1C2BB}" presName="tx2" presStyleLbl="revTx" presStyleIdx="1" presStyleCnt="4" custScaleY="58421"/>
      <dgm:spPr/>
    </dgm:pt>
    <dgm:pt modelId="{B548D34E-B73C-4311-9DE7-94C98CCA5CF4}" type="pres">
      <dgm:prSet presAssocID="{3E004D7F-A145-4298-B3D0-770324C1C2BB}" presName="vert2" presStyleCnt="0"/>
      <dgm:spPr/>
    </dgm:pt>
    <dgm:pt modelId="{B0E077A2-5E96-4A80-B0AF-2E9AD01058AA}" type="pres">
      <dgm:prSet presAssocID="{3E004D7F-A145-4298-B3D0-770324C1C2BB}" presName="thinLine2b" presStyleLbl="callout" presStyleIdx="0" presStyleCnt="3"/>
      <dgm:spPr/>
    </dgm:pt>
    <dgm:pt modelId="{BAA96274-A57C-4497-A349-4A51B49ACB6F}" type="pres">
      <dgm:prSet presAssocID="{3E004D7F-A145-4298-B3D0-770324C1C2BB}" presName="vertSpace2b" presStyleCnt="0"/>
      <dgm:spPr/>
    </dgm:pt>
    <dgm:pt modelId="{2246999C-D50D-4FEE-8E4A-CEB341F28A7C}" type="pres">
      <dgm:prSet presAssocID="{02558F81-06E2-4FA6-B03C-18875151BA22}" presName="horz2" presStyleCnt="0"/>
      <dgm:spPr/>
    </dgm:pt>
    <dgm:pt modelId="{6E5415C6-7B63-43CA-BBF6-AC99DA4BED44}" type="pres">
      <dgm:prSet presAssocID="{02558F81-06E2-4FA6-B03C-18875151BA22}" presName="horzSpace2" presStyleCnt="0"/>
      <dgm:spPr/>
    </dgm:pt>
    <dgm:pt modelId="{6EF4D935-F845-4340-A7DA-62358A64B588}" type="pres">
      <dgm:prSet presAssocID="{02558F81-06E2-4FA6-B03C-18875151BA22}" presName="tx2" presStyleLbl="revTx" presStyleIdx="2" presStyleCnt="4" custScaleY="85793"/>
      <dgm:spPr/>
    </dgm:pt>
    <dgm:pt modelId="{DA275FAD-87C3-4B08-9725-8E485F48AC85}" type="pres">
      <dgm:prSet presAssocID="{02558F81-06E2-4FA6-B03C-18875151BA22}" presName="vert2" presStyleCnt="0"/>
      <dgm:spPr/>
    </dgm:pt>
    <dgm:pt modelId="{C00B0079-E2FD-4DF9-868C-72933B389E2C}" type="pres">
      <dgm:prSet presAssocID="{02558F81-06E2-4FA6-B03C-18875151BA22}" presName="thinLine2b" presStyleLbl="callout" presStyleIdx="1" presStyleCnt="3"/>
      <dgm:spPr/>
    </dgm:pt>
    <dgm:pt modelId="{DCC93A0C-F044-4DC0-82BF-26C59A864E4F}" type="pres">
      <dgm:prSet presAssocID="{02558F81-06E2-4FA6-B03C-18875151BA22}" presName="vertSpace2b" presStyleCnt="0"/>
      <dgm:spPr/>
    </dgm:pt>
    <dgm:pt modelId="{40A6D9E2-056B-467A-9DF3-E52C4ABAFAC3}" type="pres">
      <dgm:prSet presAssocID="{5A329A0C-0751-4ACD-BFD6-D880FBD21978}" presName="horz2" presStyleCnt="0"/>
      <dgm:spPr/>
    </dgm:pt>
    <dgm:pt modelId="{513A2A52-7023-4F1C-A305-9B04C89A007A}" type="pres">
      <dgm:prSet presAssocID="{5A329A0C-0751-4ACD-BFD6-D880FBD21978}" presName="horzSpace2" presStyleCnt="0"/>
      <dgm:spPr/>
    </dgm:pt>
    <dgm:pt modelId="{D1C4EEB2-29F6-4678-B380-A48C9D7D9C95}" type="pres">
      <dgm:prSet presAssocID="{5A329A0C-0751-4ACD-BFD6-D880FBD21978}" presName="tx2" presStyleLbl="revTx" presStyleIdx="3" presStyleCnt="4"/>
      <dgm:spPr/>
    </dgm:pt>
    <dgm:pt modelId="{7C698A4F-31DC-4EBE-9818-51BB938CA9B9}" type="pres">
      <dgm:prSet presAssocID="{5A329A0C-0751-4ACD-BFD6-D880FBD21978}" presName="vert2" presStyleCnt="0"/>
      <dgm:spPr/>
    </dgm:pt>
    <dgm:pt modelId="{D807E72B-EFB4-4AE1-96B5-54BAB149D848}" type="pres">
      <dgm:prSet presAssocID="{5A329A0C-0751-4ACD-BFD6-D880FBD21978}" presName="thinLine2b" presStyleLbl="callout" presStyleIdx="2" presStyleCnt="3"/>
      <dgm:spPr/>
    </dgm:pt>
    <dgm:pt modelId="{FAD5368C-D4B8-4225-BAF7-C23248834945}" type="pres">
      <dgm:prSet presAssocID="{5A329A0C-0751-4ACD-BFD6-D880FBD21978}" presName="vertSpace2b" presStyleCnt="0"/>
      <dgm:spPr/>
    </dgm:pt>
  </dgm:ptLst>
  <dgm:cxnLst>
    <dgm:cxn modelId="{19341B03-E5F1-4B14-AC56-AA73AFA65BAE}" type="presOf" srcId="{3E004D7F-A145-4298-B3D0-770324C1C2BB}" destId="{523A76F4-8575-44FE-850E-D52DFD8139AA}" srcOrd="0" destOrd="0" presId="urn:microsoft.com/office/officeart/2008/layout/LinedList"/>
    <dgm:cxn modelId="{A92B3414-66BF-4D3B-9BDF-08E2D4D85244}" srcId="{57E6E776-92BC-402B-8AE9-3636F3685E73}" destId="{3E004D7F-A145-4298-B3D0-770324C1C2BB}" srcOrd="0" destOrd="0" parTransId="{FB2829F6-B09E-42B8-8268-4632245DCEDE}" sibTransId="{83B2C4C3-0FDD-4408-BAB1-E9FDEEA1C119}"/>
    <dgm:cxn modelId="{E6D1BF3A-D6AB-46A2-9F85-C552C8EA9B24}" srcId="{57E6E776-92BC-402B-8AE9-3636F3685E73}" destId="{5A329A0C-0751-4ACD-BFD6-D880FBD21978}" srcOrd="2" destOrd="0" parTransId="{70D1CFC0-D4D7-4BEE-95A8-E196FFAE9687}" sibTransId="{61CCB1F1-E0B6-45D2-8280-0A9E7E0F229A}"/>
    <dgm:cxn modelId="{58DDDD47-5050-4CCC-A3B2-55DB4DAC46E5}" type="presOf" srcId="{02558F81-06E2-4FA6-B03C-18875151BA22}" destId="{6EF4D935-F845-4340-A7DA-62358A64B588}" srcOrd="0" destOrd="0" presId="urn:microsoft.com/office/officeart/2008/layout/LinedList"/>
    <dgm:cxn modelId="{73BC9A7A-5C79-40AB-AB4A-269E2CD28CF8}" type="presOf" srcId="{67F022BF-D8DB-4EF7-AD80-E105EF6F3EEF}" destId="{16FE1934-ECCC-4035-811B-5A632BEA4E67}" srcOrd="0" destOrd="0" presId="urn:microsoft.com/office/officeart/2008/layout/LinedList"/>
    <dgm:cxn modelId="{834A677B-ACEA-40D1-9FB8-348F4A3C3BD7}" type="presOf" srcId="{5A329A0C-0751-4ACD-BFD6-D880FBD21978}" destId="{D1C4EEB2-29F6-4678-B380-A48C9D7D9C95}" srcOrd="0" destOrd="0" presId="urn:microsoft.com/office/officeart/2008/layout/LinedList"/>
    <dgm:cxn modelId="{ED4DCDB9-D635-437E-8A3E-4A58D624DB84}" srcId="{67F022BF-D8DB-4EF7-AD80-E105EF6F3EEF}" destId="{57E6E776-92BC-402B-8AE9-3636F3685E73}" srcOrd="0" destOrd="0" parTransId="{9C60021C-57E5-4032-B56E-E49F6AE52A07}" sibTransId="{6AB5FE99-BB62-4289-A5BB-05121D588522}"/>
    <dgm:cxn modelId="{8D5844CD-34F5-4643-B25F-D7C2C7D55858}" srcId="{57E6E776-92BC-402B-8AE9-3636F3685E73}" destId="{02558F81-06E2-4FA6-B03C-18875151BA22}" srcOrd="1" destOrd="0" parTransId="{D02FC025-3E7E-4835-BE6E-55CE7EF8BA17}" sibTransId="{A6469398-9247-4113-9861-78FC725E69FE}"/>
    <dgm:cxn modelId="{B306B3E9-69D3-4F20-8A49-3B7D3F6F1539}" type="presOf" srcId="{57E6E776-92BC-402B-8AE9-3636F3685E73}" destId="{3F2C6536-B72C-4C64-BB57-1BFFC9F0B3E4}" srcOrd="0" destOrd="0" presId="urn:microsoft.com/office/officeart/2008/layout/LinedList"/>
    <dgm:cxn modelId="{B79F406C-E8D1-41D2-AA0D-964CDE4E3BE5}" type="presParOf" srcId="{16FE1934-ECCC-4035-811B-5A632BEA4E67}" destId="{7E06F8DB-25E1-428C-85D2-3F7DCF327E3B}" srcOrd="0" destOrd="0" presId="urn:microsoft.com/office/officeart/2008/layout/LinedList"/>
    <dgm:cxn modelId="{1C94D792-F258-43B6-96A1-CB94F8B94892}" type="presParOf" srcId="{16FE1934-ECCC-4035-811B-5A632BEA4E67}" destId="{F5C29EDE-AD49-4D1E-9B99-31001CA3774D}" srcOrd="1" destOrd="0" presId="urn:microsoft.com/office/officeart/2008/layout/LinedList"/>
    <dgm:cxn modelId="{EC615765-E72F-463F-9B70-2E5A9AA8768F}" type="presParOf" srcId="{F5C29EDE-AD49-4D1E-9B99-31001CA3774D}" destId="{3F2C6536-B72C-4C64-BB57-1BFFC9F0B3E4}" srcOrd="0" destOrd="0" presId="urn:microsoft.com/office/officeart/2008/layout/LinedList"/>
    <dgm:cxn modelId="{96308BBC-D5DA-4690-81ED-41A8F107D20B}" type="presParOf" srcId="{F5C29EDE-AD49-4D1E-9B99-31001CA3774D}" destId="{316F5219-CD39-41F9-BC6E-FE14C56DDDF1}" srcOrd="1" destOrd="0" presId="urn:microsoft.com/office/officeart/2008/layout/LinedList"/>
    <dgm:cxn modelId="{BBA6EFDA-D42A-4783-8F89-F9ADAC98F8D2}" type="presParOf" srcId="{316F5219-CD39-41F9-BC6E-FE14C56DDDF1}" destId="{C8091C57-D159-44BB-AB8A-065543D74BF1}" srcOrd="0" destOrd="0" presId="urn:microsoft.com/office/officeart/2008/layout/LinedList"/>
    <dgm:cxn modelId="{99609246-0716-4B7B-845E-712E551DD1EB}" type="presParOf" srcId="{316F5219-CD39-41F9-BC6E-FE14C56DDDF1}" destId="{1C0620C3-BD79-4AFC-8FBD-6DEA973016AA}" srcOrd="1" destOrd="0" presId="urn:microsoft.com/office/officeart/2008/layout/LinedList"/>
    <dgm:cxn modelId="{4327D3F7-37E6-49B3-B3E7-D072EC9F26AE}" type="presParOf" srcId="{1C0620C3-BD79-4AFC-8FBD-6DEA973016AA}" destId="{EA13922A-4891-475B-9A33-CB8C7C8C1842}" srcOrd="0" destOrd="0" presId="urn:microsoft.com/office/officeart/2008/layout/LinedList"/>
    <dgm:cxn modelId="{234F3747-24CF-4638-9D37-BC19BC5FB08E}" type="presParOf" srcId="{1C0620C3-BD79-4AFC-8FBD-6DEA973016AA}" destId="{523A76F4-8575-44FE-850E-D52DFD8139AA}" srcOrd="1" destOrd="0" presId="urn:microsoft.com/office/officeart/2008/layout/LinedList"/>
    <dgm:cxn modelId="{C56E9EC1-48A8-43B7-8002-543AA714A41D}" type="presParOf" srcId="{1C0620C3-BD79-4AFC-8FBD-6DEA973016AA}" destId="{B548D34E-B73C-4311-9DE7-94C98CCA5CF4}" srcOrd="2" destOrd="0" presId="urn:microsoft.com/office/officeart/2008/layout/LinedList"/>
    <dgm:cxn modelId="{ABAB1803-2DC6-45EB-AD24-0C1623F55B9F}" type="presParOf" srcId="{316F5219-CD39-41F9-BC6E-FE14C56DDDF1}" destId="{B0E077A2-5E96-4A80-B0AF-2E9AD01058AA}" srcOrd="2" destOrd="0" presId="urn:microsoft.com/office/officeart/2008/layout/LinedList"/>
    <dgm:cxn modelId="{96B1D953-4C4D-4AF4-9A95-260A8FA79225}" type="presParOf" srcId="{316F5219-CD39-41F9-BC6E-FE14C56DDDF1}" destId="{BAA96274-A57C-4497-A349-4A51B49ACB6F}" srcOrd="3" destOrd="0" presId="urn:microsoft.com/office/officeart/2008/layout/LinedList"/>
    <dgm:cxn modelId="{F5DC5F9B-37D6-4263-AE81-C005A150A5A6}" type="presParOf" srcId="{316F5219-CD39-41F9-BC6E-FE14C56DDDF1}" destId="{2246999C-D50D-4FEE-8E4A-CEB341F28A7C}" srcOrd="4" destOrd="0" presId="urn:microsoft.com/office/officeart/2008/layout/LinedList"/>
    <dgm:cxn modelId="{D05FA7A4-42F7-42F4-8FD4-8437E68FCD0C}" type="presParOf" srcId="{2246999C-D50D-4FEE-8E4A-CEB341F28A7C}" destId="{6E5415C6-7B63-43CA-BBF6-AC99DA4BED44}" srcOrd="0" destOrd="0" presId="urn:microsoft.com/office/officeart/2008/layout/LinedList"/>
    <dgm:cxn modelId="{54ABC998-4AC6-49EE-83DE-7EA922A0578F}" type="presParOf" srcId="{2246999C-D50D-4FEE-8E4A-CEB341F28A7C}" destId="{6EF4D935-F845-4340-A7DA-62358A64B588}" srcOrd="1" destOrd="0" presId="urn:microsoft.com/office/officeart/2008/layout/LinedList"/>
    <dgm:cxn modelId="{43996AF5-F3A7-4703-9B93-64CF6B312067}" type="presParOf" srcId="{2246999C-D50D-4FEE-8E4A-CEB341F28A7C}" destId="{DA275FAD-87C3-4B08-9725-8E485F48AC85}" srcOrd="2" destOrd="0" presId="urn:microsoft.com/office/officeart/2008/layout/LinedList"/>
    <dgm:cxn modelId="{36E7063D-4C99-4EC5-BB47-CE5A34695CC1}" type="presParOf" srcId="{316F5219-CD39-41F9-BC6E-FE14C56DDDF1}" destId="{C00B0079-E2FD-4DF9-868C-72933B389E2C}" srcOrd="5" destOrd="0" presId="urn:microsoft.com/office/officeart/2008/layout/LinedList"/>
    <dgm:cxn modelId="{D9D0B2D2-AED7-4ACE-A8F9-E3D8ED3E4ED8}" type="presParOf" srcId="{316F5219-CD39-41F9-BC6E-FE14C56DDDF1}" destId="{DCC93A0C-F044-4DC0-82BF-26C59A864E4F}" srcOrd="6" destOrd="0" presId="urn:microsoft.com/office/officeart/2008/layout/LinedList"/>
    <dgm:cxn modelId="{EA36FB7E-8AF8-4323-80CC-42A3129D68B6}" type="presParOf" srcId="{316F5219-CD39-41F9-BC6E-FE14C56DDDF1}" destId="{40A6D9E2-056B-467A-9DF3-E52C4ABAFAC3}" srcOrd="7" destOrd="0" presId="urn:microsoft.com/office/officeart/2008/layout/LinedList"/>
    <dgm:cxn modelId="{334C5E37-0075-4286-8D51-AE2484CA47EE}" type="presParOf" srcId="{40A6D9E2-056B-467A-9DF3-E52C4ABAFAC3}" destId="{513A2A52-7023-4F1C-A305-9B04C89A007A}" srcOrd="0" destOrd="0" presId="urn:microsoft.com/office/officeart/2008/layout/LinedList"/>
    <dgm:cxn modelId="{B3FF3C27-AEC1-43E0-86AB-C39B9AE91A45}" type="presParOf" srcId="{40A6D9E2-056B-467A-9DF3-E52C4ABAFAC3}" destId="{D1C4EEB2-29F6-4678-B380-A48C9D7D9C95}" srcOrd="1" destOrd="0" presId="urn:microsoft.com/office/officeart/2008/layout/LinedList"/>
    <dgm:cxn modelId="{92C1DE2C-0DD4-49EA-A161-343264464E3F}" type="presParOf" srcId="{40A6D9E2-056B-467A-9DF3-E52C4ABAFAC3}" destId="{7C698A4F-31DC-4EBE-9818-51BB938CA9B9}" srcOrd="2" destOrd="0" presId="urn:microsoft.com/office/officeart/2008/layout/LinedList"/>
    <dgm:cxn modelId="{DBDEB6E3-4534-46AB-B5F4-189DC461607C}" type="presParOf" srcId="{316F5219-CD39-41F9-BC6E-FE14C56DDDF1}" destId="{D807E72B-EFB4-4AE1-96B5-54BAB149D848}" srcOrd="8" destOrd="0" presId="urn:microsoft.com/office/officeart/2008/layout/LinedList"/>
    <dgm:cxn modelId="{9B64A4CF-CEF1-4FAF-A31E-581B37676212}" type="presParOf" srcId="{316F5219-CD39-41F9-BC6E-FE14C56DDDF1}" destId="{FAD5368C-D4B8-4225-BAF7-C23248834945}"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5E7F586-7E8F-4013-9074-FA93587DCC12}" type="doc">
      <dgm:prSet loTypeId="urn:microsoft.com/office/officeart/2005/8/layout/hList6" loCatId="list" qsTypeId="urn:microsoft.com/office/officeart/2005/8/quickstyle/simple1" qsCatId="simple" csTypeId="urn:microsoft.com/office/officeart/2005/8/colors/accent3_1" csCatId="accent3" phldr="1"/>
      <dgm:spPr/>
      <dgm:t>
        <a:bodyPr/>
        <a:lstStyle/>
        <a:p>
          <a:endParaRPr lang="en-AU"/>
        </a:p>
      </dgm:t>
    </dgm:pt>
    <dgm:pt modelId="{48324125-46FF-40FA-8597-C51B819BAB5D}">
      <dgm:prSet phldrT="[Text]" custT="1"/>
      <dgm:spPr/>
      <dgm:t>
        <a:bodyPr/>
        <a:lstStyle/>
        <a:p>
          <a:r>
            <a:rPr lang="en-US" sz="2000" dirty="0"/>
            <a:t>The rate of return on a money market instrument is stated on a simple interest basis.</a:t>
          </a:r>
          <a:endParaRPr lang="en-AU" sz="2000" dirty="0"/>
        </a:p>
      </dgm:t>
    </dgm:pt>
    <dgm:pt modelId="{A3059971-EF7C-4AA9-9F6F-C945DE7D7F13}" type="parTrans" cxnId="{0A6D9A12-8CF2-40AF-9D4A-6A54968E2A39}">
      <dgm:prSet/>
      <dgm:spPr/>
      <dgm:t>
        <a:bodyPr/>
        <a:lstStyle/>
        <a:p>
          <a:endParaRPr lang="en-AU"/>
        </a:p>
      </dgm:t>
    </dgm:pt>
    <dgm:pt modelId="{D912DEFE-C2CE-4DC3-B672-003578390B0E}" type="sibTrans" cxnId="{0A6D9A12-8CF2-40AF-9D4A-6A54968E2A39}">
      <dgm:prSet/>
      <dgm:spPr/>
      <dgm:t>
        <a:bodyPr/>
        <a:lstStyle/>
        <a:p>
          <a:endParaRPr lang="en-AU"/>
        </a:p>
      </dgm:t>
    </dgm:pt>
    <dgm:pt modelId="{4829E6CB-3DCA-4C38-95FC-B276D6102890}">
      <dgm:prSet custT="1"/>
      <dgm:spPr/>
      <dgm:t>
        <a:bodyPr/>
        <a:lstStyle/>
        <a:p>
          <a:r>
            <a:rPr lang="en-US" sz="2000" dirty="0"/>
            <a:t>Money market instruments often are quoted using nonstandard interest rates and require different pricing equations than those used for bonds.</a:t>
          </a:r>
        </a:p>
      </dgm:t>
    </dgm:pt>
    <dgm:pt modelId="{8A60716B-E695-4D98-A120-6FEF971DF966}" type="parTrans" cxnId="{52C68B87-1FB7-4509-9ECA-105D745C68A6}">
      <dgm:prSet/>
      <dgm:spPr/>
      <dgm:t>
        <a:bodyPr/>
        <a:lstStyle/>
        <a:p>
          <a:endParaRPr lang="en-AU"/>
        </a:p>
      </dgm:t>
    </dgm:pt>
    <dgm:pt modelId="{ACD10432-8085-4AD8-B6E3-18D558A72B5D}" type="sibTrans" cxnId="{52C68B87-1FB7-4509-9ECA-105D745C68A6}">
      <dgm:prSet/>
      <dgm:spPr/>
      <dgm:t>
        <a:bodyPr/>
        <a:lstStyle/>
        <a:p>
          <a:endParaRPr lang="en-AU"/>
        </a:p>
      </dgm:t>
    </dgm:pt>
    <dgm:pt modelId="{16492217-E15A-4FDA-8ECA-87FB2222F740}">
      <dgm:prSet custT="1"/>
      <dgm:spPr/>
      <dgm:t>
        <a:bodyPr/>
        <a:lstStyle/>
        <a:p>
          <a:r>
            <a:rPr lang="en-US" sz="2000" dirty="0"/>
            <a:t>Money market instruments having different times-to-maturity have different periodicities for the annual rate.</a:t>
          </a:r>
        </a:p>
      </dgm:t>
    </dgm:pt>
    <dgm:pt modelId="{24009008-E260-4F3E-ADF0-5AEA35A2385D}" type="parTrans" cxnId="{4B136157-248C-4C64-BA32-E7286FDF70FD}">
      <dgm:prSet/>
      <dgm:spPr/>
      <dgm:t>
        <a:bodyPr/>
        <a:lstStyle/>
        <a:p>
          <a:endParaRPr lang="en-AU"/>
        </a:p>
      </dgm:t>
    </dgm:pt>
    <dgm:pt modelId="{9CFAD29F-3748-4851-8510-E70EBF6EE298}" type="sibTrans" cxnId="{4B136157-248C-4C64-BA32-E7286FDF70FD}">
      <dgm:prSet/>
      <dgm:spPr/>
      <dgm:t>
        <a:bodyPr/>
        <a:lstStyle/>
        <a:p>
          <a:endParaRPr lang="en-AU"/>
        </a:p>
      </dgm:t>
    </dgm:pt>
    <dgm:pt modelId="{113384FE-5577-43B2-9D8F-94B5AD857D8C}" type="pres">
      <dgm:prSet presAssocID="{C5E7F586-7E8F-4013-9074-FA93587DCC12}" presName="Name0" presStyleCnt="0">
        <dgm:presLayoutVars>
          <dgm:dir/>
          <dgm:resizeHandles val="exact"/>
        </dgm:presLayoutVars>
      </dgm:prSet>
      <dgm:spPr/>
    </dgm:pt>
    <dgm:pt modelId="{BECEAE40-DF44-4B30-9B53-AB718E476FA7}" type="pres">
      <dgm:prSet presAssocID="{48324125-46FF-40FA-8597-C51B819BAB5D}" presName="node" presStyleLbl="node1" presStyleIdx="0" presStyleCnt="3" custScaleX="76086" custLinFactNeighborX="-981" custLinFactNeighborY="2632">
        <dgm:presLayoutVars>
          <dgm:bulletEnabled val="1"/>
        </dgm:presLayoutVars>
      </dgm:prSet>
      <dgm:spPr/>
    </dgm:pt>
    <dgm:pt modelId="{F4BA1C0A-396C-4B71-93A9-4A5AC45D2E61}" type="pres">
      <dgm:prSet presAssocID="{D912DEFE-C2CE-4DC3-B672-003578390B0E}" presName="sibTrans" presStyleCnt="0"/>
      <dgm:spPr/>
    </dgm:pt>
    <dgm:pt modelId="{DFAA11DB-9B3B-409D-AC4D-E05043ECCF95}" type="pres">
      <dgm:prSet presAssocID="{4829E6CB-3DCA-4C38-95FC-B276D6102890}" presName="node" presStyleLbl="node1" presStyleIdx="1" presStyleCnt="3">
        <dgm:presLayoutVars>
          <dgm:bulletEnabled val="1"/>
        </dgm:presLayoutVars>
      </dgm:prSet>
      <dgm:spPr/>
    </dgm:pt>
    <dgm:pt modelId="{AD897107-4E49-44A0-BDBE-20E8F1612E6C}" type="pres">
      <dgm:prSet presAssocID="{ACD10432-8085-4AD8-B6E3-18D558A72B5D}" presName="sibTrans" presStyleCnt="0"/>
      <dgm:spPr/>
    </dgm:pt>
    <dgm:pt modelId="{D198D346-09AD-4311-900E-E55E032D44E5}" type="pres">
      <dgm:prSet presAssocID="{16492217-E15A-4FDA-8ECA-87FB2222F740}" presName="node" presStyleLbl="node1" presStyleIdx="2" presStyleCnt="3" custScaleX="81470" custScaleY="94737">
        <dgm:presLayoutVars>
          <dgm:bulletEnabled val="1"/>
        </dgm:presLayoutVars>
      </dgm:prSet>
      <dgm:spPr/>
    </dgm:pt>
  </dgm:ptLst>
  <dgm:cxnLst>
    <dgm:cxn modelId="{0A6D9A12-8CF2-40AF-9D4A-6A54968E2A39}" srcId="{C5E7F586-7E8F-4013-9074-FA93587DCC12}" destId="{48324125-46FF-40FA-8597-C51B819BAB5D}" srcOrd="0" destOrd="0" parTransId="{A3059971-EF7C-4AA9-9F6F-C945DE7D7F13}" sibTransId="{D912DEFE-C2CE-4DC3-B672-003578390B0E}"/>
    <dgm:cxn modelId="{EBE09751-5894-4ED8-85E1-D83F321A000C}" type="presOf" srcId="{48324125-46FF-40FA-8597-C51B819BAB5D}" destId="{BECEAE40-DF44-4B30-9B53-AB718E476FA7}" srcOrd="0" destOrd="0" presId="urn:microsoft.com/office/officeart/2005/8/layout/hList6"/>
    <dgm:cxn modelId="{4B136157-248C-4C64-BA32-E7286FDF70FD}" srcId="{C5E7F586-7E8F-4013-9074-FA93587DCC12}" destId="{16492217-E15A-4FDA-8ECA-87FB2222F740}" srcOrd="2" destOrd="0" parTransId="{24009008-E260-4F3E-ADF0-5AEA35A2385D}" sibTransId="{9CFAD29F-3748-4851-8510-E70EBF6EE298}"/>
    <dgm:cxn modelId="{52C68B87-1FB7-4509-9ECA-105D745C68A6}" srcId="{C5E7F586-7E8F-4013-9074-FA93587DCC12}" destId="{4829E6CB-3DCA-4C38-95FC-B276D6102890}" srcOrd="1" destOrd="0" parTransId="{8A60716B-E695-4D98-A120-6FEF971DF966}" sibTransId="{ACD10432-8085-4AD8-B6E3-18D558A72B5D}"/>
    <dgm:cxn modelId="{DD3C228A-A4BC-4E50-8C18-B66CB21B24C0}" type="presOf" srcId="{4829E6CB-3DCA-4C38-95FC-B276D6102890}" destId="{DFAA11DB-9B3B-409D-AC4D-E05043ECCF95}" srcOrd="0" destOrd="0" presId="urn:microsoft.com/office/officeart/2005/8/layout/hList6"/>
    <dgm:cxn modelId="{58305C8B-3522-4525-AA00-1ED435D7EB8F}" type="presOf" srcId="{C5E7F586-7E8F-4013-9074-FA93587DCC12}" destId="{113384FE-5577-43B2-9D8F-94B5AD857D8C}" srcOrd="0" destOrd="0" presId="urn:microsoft.com/office/officeart/2005/8/layout/hList6"/>
    <dgm:cxn modelId="{0736C4A0-AED8-4C99-A726-E1EF2D190280}" type="presOf" srcId="{16492217-E15A-4FDA-8ECA-87FB2222F740}" destId="{D198D346-09AD-4311-900E-E55E032D44E5}" srcOrd="0" destOrd="0" presId="urn:microsoft.com/office/officeart/2005/8/layout/hList6"/>
    <dgm:cxn modelId="{F72AEB24-BF52-45D2-919D-0B9BC0A6A2BC}" type="presParOf" srcId="{113384FE-5577-43B2-9D8F-94B5AD857D8C}" destId="{BECEAE40-DF44-4B30-9B53-AB718E476FA7}" srcOrd="0" destOrd="0" presId="urn:microsoft.com/office/officeart/2005/8/layout/hList6"/>
    <dgm:cxn modelId="{3C9A1793-F08C-4BDE-A139-98B1BFB37A22}" type="presParOf" srcId="{113384FE-5577-43B2-9D8F-94B5AD857D8C}" destId="{F4BA1C0A-396C-4B71-93A9-4A5AC45D2E61}" srcOrd="1" destOrd="0" presId="urn:microsoft.com/office/officeart/2005/8/layout/hList6"/>
    <dgm:cxn modelId="{1F6B2A97-870D-4CFE-8089-B4D82AD343C3}" type="presParOf" srcId="{113384FE-5577-43B2-9D8F-94B5AD857D8C}" destId="{DFAA11DB-9B3B-409D-AC4D-E05043ECCF95}" srcOrd="2" destOrd="0" presId="urn:microsoft.com/office/officeart/2005/8/layout/hList6"/>
    <dgm:cxn modelId="{CABE405C-D659-4C9A-ABCA-5577E7846AFE}" type="presParOf" srcId="{113384FE-5577-43B2-9D8F-94B5AD857D8C}" destId="{AD897107-4E49-44A0-BDBE-20E8F1612E6C}" srcOrd="3" destOrd="0" presId="urn:microsoft.com/office/officeart/2005/8/layout/hList6"/>
    <dgm:cxn modelId="{C2EA040C-A43C-400E-AAD2-0E52959C6DF6}" type="presParOf" srcId="{113384FE-5577-43B2-9D8F-94B5AD857D8C}" destId="{D198D346-09AD-4311-900E-E55E032D44E5}"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9FA83DE-5755-46A5-8B21-3C8A7C67F67C}"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AU"/>
        </a:p>
      </dgm:t>
    </dgm:pt>
    <dgm:pt modelId="{075B6B29-B7D8-4C27-8067-08F1DB7B34CF}">
      <dgm:prSet phldrT="[Text]" custT="1"/>
      <dgm:spPr/>
      <dgm:t>
        <a:bodyPr/>
        <a:lstStyle/>
        <a:p>
          <a:r>
            <a:rPr lang="en-US" sz="2000" dirty="0"/>
            <a:t>Pricing formula for money market instruments quoted on a discount rate basis:</a:t>
          </a:r>
          <a:endParaRPr lang="en-AU" sz="2000" dirty="0"/>
        </a:p>
      </dgm:t>
    </dgm:pt>
    <dgm:pt modelId="{043497BD-44E7-41CC-B341-28BE72AB7716}" type="parTrans" cxnId="{42A94762-4A97-4E17-854A-9AF97C8E42E7}">
      <dgm:prSet/>
      <dgm:spPr/>
      <dgm:t>
        <a:bodyPr/>
        <a:lstStyle/>
        <a:p>
          <a:endParaRPr lang="en-AU"/>
        </a:p>
      </dgm:t>
    </dgm:pt>
    <dgm:pt modelId="{EF0EBF76-B37A-4ACE-9442-C1E8DFB00CDD}" type="sibTrans" cxnId="{42A94762-4A97-4E17-854A-9AF97C8E42E7}">
      <dgm:prSet/>
      <dgm:spPr/>
      <dgm:t>
        <a:bodyPr/>
        <a:lstStyle/>
        <a:p>
          <a:endParaRPr lang="en-AU"/>
        </a:p>
      </dgm:t>
    </dgm:pt>
    <mc:AlternateContent xmlns:mc="http://schemas.openxmlformats.org/markup-compatibility/2006" xmlns:a14="http://schemas.microsoft.com/office/drawing/2010/main">
      <mc:Choice Requires="a14">
        <dgm:pt modelId="{FA08FBC8-615A-4569-AD32-C9C94491BCCF}">
          <dgm:prSet phldrT="[Text]" custT="1"/>
          <dgm:spPr/>
          <dgm:t>
            <a:bodyPr anchor="ctr" anchorCtr="0"/>
            <a:lstStyle/>
            <a:p>
              <a14:m>
                <m:oMath xmlns:m="http://schemas.openxmlformats.org/officeDocument/2006/math">
                  <m:r>
                    <m:rPr>
                      <m:sty m:val="p"/>
                    </m:rPr>
                    <a:rPr lang="en-AU" sz="2200" b="0" i="0" smtClean="0">
                      <a:latin typeface="Cambria Math"/>
                    </a:rPr>
                    <m:t>PV</m:t>
                  </m:r>
                  <m:r>
                    <a:rPr lang="en-AU" sz="2200" b="0" i="1" smtClean="0">
                      <a:latin typeface="Cambria Math"/>
                      <a:ea typeface="Cambria Math"/>
                    </a:rPr>
                    <m:t>=</m:t>
                  </m:r>
                  <m:r>
                    <m:rPr>
                      <m:sty m:val="p"/>
                    </m:rPr>
                    <a:rPr lang="en-AU" sz="2200" b="0" i="0" smtClean="0">
                      <a:latin typeface="Cambria Math"/>
                      <a:ea typeface="Cambria Math"/>
                    </a:rPr>
                    <m:t>FV</m:t>
                  </m:r>
                  <m:r>
                    <a:rPr lang="en-AU" sz="2200" b="0" i="1" smtClean="0">
                      <a:latin typeface="Cambria Math"/>
                      <a:ea typeface="Cambria Math"/>
                    </a:rPr>
                    <m:t>×</m:t>
                  </m:r>
                  <m:d>
                    <m:dPr>
                      <m:ctrlPr>
                        <a:rPr lang="en-AU" sz="2200" b="0" i="1" smtClean="0">
                          <a:latin typeface="Cambria Math" panose="02040503050406030204" pitchFamily="18" charset="0"/>
                          <a:ea typeface="Cambria Math"/>
                        </a:rPr>
                      </m:ctrlPr>
                    </m:dPr>
                    <m:e>
                      <m:r>
                        <a:rPr lang="en-AU" sz="2200" b="0" i="1" smtClean="0">
                          <a:latin typeface="Cambria Math"/>
                          <a:ea typeface="Cambria Math"/>
                        </a:rPr>
                        <m:t>1−</m:t>
                      </m:r>
                      <m:f>
                        <m:fPr>
                          <m:ctrlPr>
                            <a:rPr lang="en-AU" sz="2200" b="0" i="1" smtClean="0">
                              <a:latin typeface="Cambria Math" panose="02040503050406030204" pitchFamily="18" charset="0"/>
                              <a:ea typeface="Cambria Math"/>
                            </a:rPr>
                          </m:ctrlPr>
                        </m:fPr>
                        <m:num>
                          <m:r>
                            <m:rPr>
                              <m:sty m:val="p"/>
                            </m:rPr>
                            <a:rPr lang="en-AU" sz="2200" b="0" i="0" smtClean="0">
                              <a:latin typeface="Cambria Math"/>
                              <a:ea typeface="Cambria Math"/>
                            </a:rPr>
                            <m:t>Days</m:t>
                          </m:r>
                        </m:num>
                        <m:den>
                          <m:r>
                            <m:rPr>
                              <m:sty m:val="p"/>
                            </m:rPr>
                            <a:rPr lang="en-AU" sz="2200" b="0" i="0" smtClean="0">
                              <a:latin typeface="Cambria Math"/>
                              <a:ea typeface="Cambria Math"/>
                            </a:rPr>
                            <m:t>Year</m:t>
                          </m:r>
                        </m:den>
                      </m:f>
                      <m:r>
                        <a:rPr lang="en-AU" sz="2200" b="0" i="1" smtClean="0">
                          <a:latin typeface="Cambria Math"/>
                          <a:ea typeface="Cambria Math"/>
                        </a:rPr>
                        <m:t>×</m:t>
                      </m:r>
                      <m:r>
                        <m:rPr>
                          <m:sty m:val="p"/>
                        </m:rPr>
                        <a:rPr lang="en-AU" sz="2200" b="0" i="0" smtClean="0">
                          <a:latin typeface="Cambria Math"/>
                          <a:ea typeface="Cambria Math"/>
                        </a:rPr>
                        <m:t>DR</m:t>
                      </m:r>
                    </m:e>
                  </m:d>
                </m:oMath>
              </a14:m>
              <a:r>
                <a:rPr lang="en-US" sz="2200" dirty="0"/>
                <a:t> </a:t>
              </a:r>
              <a:endParaRPr lang="en-AU" sz="2200" dirty="0"/>
            </a:p>
          </dgm:t>
        </dgm:pt>
      </mc:Choice>
      <mc:Fallback xmlns="">
        <dgm:pt modelId="{FA08FBC8-615A-4569-AD32-C9C94491BCCF}">
          <dgm:prSet phldrT="[Text]" custT="1"/>
          <dgm:spPr/>
          <dgm:t>
            <a:bodyPr anchor="ctr" anchorCtr="0"/>
            <a:lstStyle/>
            <a:p>
              <a:r>
                <a:rPr lang="en-AU" sz="2200" b="0" i="0" smtClean="0">
                  <a:latin typeface="Cambria Math"/>
                </a:rPr>
                <a:t>PV</a:t>
              </a:r>
              <a:r>
                <a:rPr lang="en-AU" sz="2200" b="0" i="0" smtClean="0">
                  <a:latin typeface="Cambria Math"/>
                  <a:ea typeface="Cambria Math"/>
                </a:rPr>
                <a:t>=FV×</a:t>
              </a:r>
              <a:r>
                <a:rPr lang="en-AU" sz="2200" b="0" i="0" smtClean="0">
                  <a:latin typeface="Cambria Math" panose="02040503050406030204" pitchFamily="18" charset="0"/>
                  <a:ea typeface="Cambria Math"/>
                </a:rPr>
                <a:t>(</a:t>
              </a:r>
              <a:r>
                <a:rPr lang="en-AU" sz="2200" b="0" i="0" smtClean="0">
                  <a:latin typeface="Cambria Math"/>
                  <a:ea typeface="Cambria Math"/>
                </a:rPr>
                <a:t>1−Days</a:t>
              </a:r>
              <a:r>
                <a:rPr lang="en-AU" sz="2200" b="0" i="0" smtClean="0">
                  <a:latin typeface="Cambria Math" panose="02040503050406030204" pitchFamily="18" charset="0"/>
                  <a:ea typeface="Cambria Math"/>
                </a:rPr>
                <a:t>/</a:t>
              </a:r>
              <a:r>
                <a:rPr lang="en-AU" sz="2200" b="0" i="0" smtClean="0">
                  <a:latin typeface="Cambria Math"/>
                  <a:ea typeface="Cambria Math"/>
                </a:rPr>
                <a:t>Year×DR</a:t>
              </a:r>
              <a:r>
                <a:rPr lang="en-AU" sz="2200" b="0" i="0" smtClean="0">
                  <a:latin typeface="Cambria Math" panose="02040503050406030204" pitchFamily="18" charset="0"/>
                  <a:ea typeface="Cambria Math"/>
                </a:rPr>
                <a:t>)</a:t>
              </a:r>
              <a:r>
                <a:rPr lang="en-US" sz="2200" dirty="0" smtClean="0"/>
                <a:t> </a:t>
              </a:r>
              <a:endParaRPr lang="en-AU" sz="2200" dirty="0"/>
            </a:p>
          </dgm:t>
        </dgm:pt>
      </mc:Fallback>
    </mc:AlternateContent>
    <dgm:pt modelId="{BEDA08CB-27B3-4369-B66F-8226A85A4218}" type="parTrans" cxnId="{6E0EFC14-552E-41E3-A306-00B81B1551DB}">
      <dgm:prSet/>
      <dgm:spPr/>
      <dgm:t>
        <a:bodyPr/>
        <a:lstStyle/>
        <a:p>
          <a:endParaRPr lang="en-AU"/>
        </a:p>
      </dgm:t>
    </dgm:pt>
    <dgm:pt modelId="{6D0E6E0A-5B90-4659-AD8F-12A192EFD272}" type="sibTrans" cxnId="{6E0EFC14-552E-41E3-A306-00B81B1551DB}">
      <dgm:prSet/>
      <dgm:spPr/>
      <dgm:t>
        <a:bodyPr/>
        <a:lstStyle/>
        <a:p>
          <a:endParaRPr lang="en-AU"/>
        </a:p>
      </dgm:t>
    </dgm:pt>
    <dgm:pt modelId="{D5B73BDC-75C6-4637-A550-92DC0019A7F7}">
      <dgm:prSet phldrT="[Text]" custT="1"/>
      <dgm:spPr/>
      <dgm:t>
        <a:bodyPr/>
        <a:lstStyle/>
        <a:p>
          <a:r>
            <a:rPr lang="en-US" sz="2000" dirty="0"/>
            <a:t>Pricing formula for money market instruments quoted on an add-on rate basis:</a:t>
          </a:r>
        </a:p>
      </dgm:t>
    </dgm:pt>
    <dgm:pt modelId="{DF8B8463-C7D3-424E-85E1-08E52ACE3F91}" type="parTrans" cxnId="{B0C2BAA4-4CDC-4D48-976C-C917488BC0F9}">
      <dgm:prSet/>
      <dgm:spPr/>
      <dgm:t>
        <a:bodyPr/>
        <a:lstStyle/>
        <a:p>
          <a:endParaRPr lang="en-AU"/>
        </a:p>
      </dgm:t>
    </dgm:pt>
    <dgm:pt modelId="{5F4121BF-D65B-4658-A7DF-CD66709ADFFD}" type="sibTrans" cxnId="{B0C2BAA4-4CDC-4D48-976C-C917488BC0F9}">
      <dgm:prSet/>
      <dgm:spPr/>
      <dgm:t>
        <a:bodyPr/>
        <a:lstStyle/>
        <a:p>
          <a:endParaRPr lang="en-AU"/>
        </a:p>
      </dgm:t>
    </dgm:pt>
    <mc:AlternateContent xmlns:mc="http://schemas.openxmlformats.org/markup-compatibility/2006" xmlns:a14="http://schemas.microsoft.com/office/drawing/2010/main">
      <mc:Choice Requires="a14">
        <dgm:pt modelId="{BB769BA8-A51D-43B6-8037-177948D26C87}">
          <dgm:prSet phldrT="[Text]" custT="1"/>
          <dgm:spPr/>
          <dgm:t>
            <a:bodyPr anchor="ctr" anchorCtr="0"/>
            <a:lstStyle/>
            <a:p>
              <a:pPr/>
              <a14:m>
                <m:oMathPara xmlns:m="http://schemas.openxmlformats.org/officeDocument/2006/math">
                  <m:oMathParaPr>
                    <m:jc m:val="centerGroup"/>
                  </m:oMathParaPr>
                  <m:oMath xmlns:m="http://schemas.openxmlformats.org/officeDocument/2006/math">
                    <m:r>
                      <m:rPr>
                        <m:sty m:val="p"/>
                      </m:rPr>
                      <a:rPr lang="en-AU" sz="2200" i="0" smtClean="0">
                        <a:latin typeface="Cambria Math"/>
                      </a:rPr>
                      <m:t>PV</m:t>
                    </m:r>
                    <m:r>
                      <a:rPr lang="en-AU" sz="2200" i="1">
                        <a:latin typeface="Cambria Math"/>
                        <a:ea typeface="Cambria Math"/>
                      </a:rPr>
                      <m:t>=</m:t>
                    </m:r>
                    <m:f>
                      <m:fPr>
                        <m:ctrlPr>
                          <a:rPr lang="en-AU" sz="2200" i="1" smtClean="0">
                            <a:latin typeface="Cambria Math" panose="02040503050406030204" pitchFamily="18" charset="0"/>
                            <a:ea typeface="Cambria Math"/>
                          </a:rPr>
                        </m:ctrlPr>
                      </m:fPr>
                      <m:num>
                        <m:r>
                          <m:rPr>
                            <m:sty m:val="p"/>
                          </m:rPr>
                          <a:rPr lang="en-AU" sz="2200" b="0" i="0" smtClean="0">
                            <a:latin typeface="Cambria Math"/>
                            <a:ea typeface="Cambria Math"/>
                          </a:rPr>
                          <m:t>FV</m:t>
                        </m:r>
                      </m:num>
                      <m:den>
                        <m:d>
                          <m:dPr>
                            <m:ctrlPr>
                              <a:rPr lang="en-AU" sz="2200" i="1" smtClean="0">
                                <a:latin typeface="Cambria Math" panose="02040503050406030204" pitchFamily="18" charset="0"/>
                                <a:ea typeface="Cambria Math"/>
                              </a:rPr>
                            </m:ctrlPr>
                          </m:dPr>
                          <m:e>
                            <m:r>
                              <a:rPr lang="en-AU" sz="2200" b="0" i="1" smtClean="0">
                                <a:latin typeface="Cambria Math"/>
                                <a:ea typeface="Cambria Math"/>
                              </a:rPr>
                              <m:t>1+</m:t>
                            </m:r>
                            <m:f>
                              <m:fPr>
                                <m:ctrlPr>
                                  <a:rPr lang="en-AU" sz="2200" b="0" i="1" smtClean="0">
                                    <a:latin typeface="Cambria Math" panose="02040503050406030204" pitchFamily="18" charset="0"/>
                                    <a:ea typeface="Cambria Math"/>
                                  </a:rPr>
                                </m:ctrlPr>
                              </m:fPr>
                              <m:num>
                                <m:r>
                                  <m:rPr>
                                    <m:sty m:val="p"/>
                                  </m:rPr>
                                  <a:rPr lang="en-AU" sz="2200" b="0" i="0" smtClean="0">
                                    <a:latin typeface="Cambria Math"/>
                                    <a:ea typeface="Cambria Math"/>
                                  </a:rPr>
                                  <m:t>Days</m:t>
                                </m:r>
                              </m:num>
                              <m:den>
                                <m:r>
                                  <m:rPr>
                                    <m:sty m:val="p"/>
                                  </m:rPr>
                                  <a:rPr lang="en-AU" sz="2200" b="0" i="0" smtClean="0">
                                    <a:latin typeface="Cambria Math"/>
                                    <a:ea typeface="Cambria Math"/>
                                  </a:rPr>
                                  <m:t>Year</m:t>
                                </m:r>
                              </m:den>
                            </m:f>
                            <m:r>
                              <a:rPr lang="en-US" sz="2200" b="0" i="1" smtClean="0">
                                <a:latin typeface="Cambria Math"/>
                                <a:ea typeface="Cambria Math"/>
                              </a:rPr>
                              <m:t> </m:t>
                            </m:r>
                            <m:r>
                              <a:rPr lang="en-AU" sz="2200" b="0" i="1" smtClean="0">
                                <a:latin typeface="Cambria Math"/>
                                <a:ea typeface="Cambria Math"/>
                              </a:rPr>
                              <m:t>×</m:t>
                            </m:r>
                            <m:r>
                              <a:rPr lang="en-US" sz="2200" b="0" i="1" smtClean="0">
                                <a:latin typeface="Cambria Math"/>
                                <a:ea typeface="Cambria Math"/>
                              </a:rPr>
                              <m:t> </m:t>
                            </m:r>
                            <m:r>
                              <m:rPr>
                                <m:sty m:val="p"/>
                              </m:rPr>
                              <a:rPr lang="en-AU" sz="2200" b="0" i="0" smtClean="0">
                                <a:latin typeface="Cambria Math"/>
                                <a:ea typeface="Cambria Math"/>
                              </a:rPr>
                              <m:t>AOR</m:t>
                            </m:r>
                          </m:e>
                        </m:d>
                      </m:den>
                    </m:f>
                  </m:oMath>
                </m:oMathPara>
              </a14:m>
              <a:endParaRPr lang="en-AU" sz="2200" dirty="0"/>
            </a:p>
          </dgm:t>
        </dgm:pt>
      </mc:Choice>
      <mc:Fallback xmlns="">
        <dgm:pt modelId="{BB769BA8-A51D-43B6-8037-177948D26C87}">
          <dgm:prSet phldrT="[Text]" custT="1"/>
          <dgm:spPr/>
          <dgm:t>
            <a:bodyPr anchor="ctr" anchorCtr="0"/>
            <a:lstStyle/>
            <a:p>
              <a:pPr/>
              <a:r>
                <a:rPr lang="en-AU" sz="2200" i="0" smtClean="0">
                  <a:latin typeface="Cambria Math"/>
                </a:rPr>
                <a:t>PV</a:t>
              </a:r>
              <a:r>
                <a:rPr lang="en-AU" sz="2200" i="0">
                  <a:latin typeface="Cambria Math"/>
                  <a:ea typeface="Cambria Math"/>
                </a:rPr>
                <a:t>=</a:t>
              </a:r>
              <a:r>
                <a:rPr lang="en-AU" sz="2200" b="0" i="0" smtClean="0">
                  <a:latin typeface="Cambria Math"/>
                  <a:ea typeface="Cambria Math"/>
                </a:rPr>
                <a:t>FV</a:t>
              </a:r>
              <a:r>
                <a:rPr lang="en-AU" sz="2200" b="0" i="0" smtClean="0">
                  <a:latin typeface="Cambria Math" panose="02040503050406030204" pitchFamily="18" charset="0"/>
                  <a:ea typeface="Cambria Math"/>
                </a:rPr>
                <a:t>/((</a:t>
              </a:r>
              <a:r>
                <a:rPr lang="en-AU" sz="2200" b="0" i="0" smtClean="0">
                  <a:latin typeface="Cambria Math"/>
                  <a:ea typeface="Cambria Math"/>
                </a:rPr>
                <a:t>1+Days</a:t>
              </a:r>
              <a:r>
                <a:rPr lang="en-AU" sz="2200" b="0" i="0" smtClean="0">
                  <a:latin typeface="Cambria Math" panose="02040503050406030204" pitchFamily="18" charset="0"/>
                  <a:ea typeface="Cambria Math"/>
                </a:rPr>
                <a:t>/</a:t>
              </a:r>
              <a:r>
                <a:rPr lang="en-AU" sz="2200" b="0" i="0" smtClean="0">
                  <a:latin typeface="Cambria Math"/>
                  <a:ea typeface="Cambria Math"/>
                </a:rPr>
                <a:t>Year</a:t>
              </a:r>
              <a:r>
                <a:rPr lang="en-US" sz="2200" b="0" i="0" smtClean="0">
                  <a:latin typeface="Cambria Math"/>
                  <a:ea typeface="Cambria Math"/>
                </a:rPr>
                <a:t>  </a:t>
              </a:r>
              <a:r>
                <a:rPr lang="en-AU" sz="2200" b="0" i="0" smtClean="0">
                  <a:latin typeface="Cambria Math"/>
                  <a:ea typeface="Cambria Math"/>
                </a:rPr>
                <a:t>×</a:t>
              </a:r>
              <a:r>
                <a:rPr lang="en-US" sz="2200" b="0" i="0" smtClean="0">
                  <a:latin typeface="Cambria Math"/>
                  <a:ea typeface="Cambria Math"/>
                </a:rPr>
                <a:t> </a:t>
              </a:r>
              <a:r>
                <a:rPr lang="en-AU" sz="2200" b="0" i="0" smtClean="0">
                  <a:latin typeface="Cambria Math"/>
                  <a:ea typeface="Cambria Math"/>
                </a:rPr>
                <a:t>AOR</a:t>
              </a:r>
              <a:r>
                <a:rPr lang="en-AU" sz="2200" b="0" i="0" smtClean="0">
                  <a:latin typeface="Cambria Math" panose="02040503050406030204" pitchFamily="18" charset="0"/>
                  <a:ea typeface="Cambria Math"/>
                </a:rPr>
                <a:t>) )</a:t>
              </a:r>
              <a:endParaRPr lang="en-AU" sz="2200" dirty="0"/>
            </a:p>
          </dgm:t>
        </dgm:pt>
      </mc:Fallback>
    </mc:AlternateContent>
    <dgm:pt modelId="{98FD26AD-4C9A-4368-8A8F-3CA92B707EB8}" type="parTrans" cxnId="{4CE5E72C-0809-4054-AD27-73B77209DBBC}">
      <dgm:prSet/>
      <dgm:spPr/>
      <dgm:t>
        <a:bodyPr/>
        <a:lstStyle/>
        <a:p>
          <a:endParaRPr lang="en-AU"/>
        </a:p>
      </dgm:t>
    </dgm:pt>
    <dgm:pt modelId="{5F42B0E0-B834-48E3-BD9A-B990B8886CD8}" type="sibTrans" cxnId="{4CE5E72C-0809-4054-AD27-73B77209DBBC}">
      <dgm:prSet/>
      <dgm:spPr/>
      <dgm:t>
        <a:bodyPr/>
        <a:lstStyle/>
        <a:p>
          <a:endParaRPr lang="en-AU"/>
        </a:p>
      </dgm:t>
    </dgm:pt>
    <dgm:pt modelId="{B99227BF-DC74-46E7-B2D6-6ACFE20346C1}" type="pres">
      <dgm:prSet presAssocID="{E9FA83DE-5755-46A5-8B21-3C8A7C67F67C}" presName="Name0" presStyleCnt="0">
        <dgm:presLayoutVars>
          <dgm:dir/>
          <dgm:animLvl val="lvl"/>
          <dgm:resizeHandles/>
        </dgm:presLayoutVars>
      </dgm:prSet>
      <dgm:spPr/>
    </dgm:pt>
    <dgm:pt modelId="{8FF3FF99-A358-41D6-92A5-C437C56AC41B}" type="pres">
      <dgm:prSet presAssocID="{075B6B29-B7D8-4C27-8067-08F1DB7B34CF}" presName="linNode" presStyleCnt="0"/>
      <dgm:spPr/>
    </dgm:pt>
    <dgm:pt modelId="{0F798D82-E4E0-458B-B1D3-4A6BEAD28E8C}" type="pres">
      <dgm:prSet presAssocID="{075B6B29-B7D8-4C27-8067-08F1DB7B34CF}" presName="parentShp" presStyleLbl="node1" presStyleIdx="0" presStyleCnt="2" custScaleX="105436" custScaleY="70615">
        <dgm:presLayoutVars>
          <dgm:bulletEnabled val="1"/>
        </dgm:presLayoutVars>
      </dgm:prSet>
      <dgm:spPr/>
    </dgm:pt>
    <dgm:pt modelId="{511C6700-FD53-43F9-AC71-3D90F8CD30A3}" type="pres">
      <dgm:prSet presAssocID="{075B6B29-B7D8-4C27-8067-08F1DB7B34CF}" presName="childShp" presStyleLbl="bgAccFollowNode1" presStyleIdx="0" presStyleCnt="2">
        <dgm:presLayoutVars>
          <dgm:bulletEnabled val="1"/>
        </dgm:presLayoutVars>
      </dgm:prSet>
      <dgm:spPr/>
    </dgm:pt>
    <dgm:pt modelId="{BD00F732-BCDA-4281-89B8-2C85FC05D750}" type="pres">
      <dgm:prSet presAssocID="{EF0EBF76-B37A-4ACE-9442-C1E8DFB00CDD}" presName="spacing" presStyleCnt="0"/>
      <dgm:spPr/>
    </dgm:pt>
    <dgm:pt modelId="{2FFD5ADB-B271-4840-AE76-4861CA8BAA90}" type="pres">
      <dgm:prSet presAssocID="{D5B73BDC-75C6-4637-A550-92DC0019A7F7}" presName="linNode" presStyleCnt="0"/>
      <dgm:spPr/>
    </dgm:pt>
    <dgm:pt modelId="{CAF14B0C-0EA9-4E47-9FD4-C2C9125A9618}" type="pres">
      <dgm:prSet presAssocID="{D5B73BDC-75C6-4637-A550-92DC0019A7F7}" presName="parentShp" presStyleLbl="node1" presStyleIdx="1" presStyleCnt="2" custScaleX="104762" custScaleY="79535" custLinFactNeighborY="-13819">
        <dgm:presLayoutVars>
          <dgm:bulletEnabled val="1"/>
        </dgm:presLayoutVars>
      </dgm:prSet>
      <dgm:spPr/>
    </dgm:pt>
    <dgm:pt modelId="{4179225B-5480-4A91-A134-7BE13F07E0F7}" type="pres">
      <dgm:prSet presAssocID="{D5B73BDC-75C6-4637-A550-92DC0019A7F7}" presName="childShp" presStyleLbl="bgAccFollowNode1" presStyleIdx="1" presStyleCnt="2" custLinFactNeighborY="-13819">
        <dgm:presLayoutVars>
          <dgm:bulletEnabled val="1"/>
        </dgm:presLayoutVars>
      </dgm:prSet>
      <dgm:spPr/>
    </dgm:pt>
  </dgm:ptLst>
  <dgm:cxnLst>
    <dgm:cxn modelId="{6E0EFC14-552E-41E3-A306-00B81B1551DB}" srcId="{075B6B29-B7D8-4C27-8067-08F1DB7B34CF}" destId="{FA08FBC8-615A-4569-AD32-C9C94491BCCF}" srcOrd="0" destOrd="0" parTransId="{BEDA08CB-27B3-4369-B66F-8226A85A4218}" sibTransId="{6D0E6E0A-5B90-4659-AD8F-12A192EFD272}"/>
    <dgm:cxn modelId="{BB8B7E27-F8BA-4C6C-95D7-EB88A393C10A}" type="presOf" srcId="{D5B73BDC-75C6-4637-A550-92DC0019A7F7}" destId="{CAF14B0C-0EA9-4E47-9FD4-C2C9125A9618}" srcOrd="0" destOrd="0" presId="urn:microsoft.com/office/officeart/2005/8/layout/vList6"/>
    <dgm:cxn modelId="{4CE5E72C-0809-4054-AD27-73B77209DBBC}" srcId="{D5B73BDC-75C6-4637-A550-92DC0019A7F7}" destId="{BB769BA8-A51D-43B6-8037-177948D26C87}" srcOrd="0" destOrd="0" parTransId="{98FD26AD-4C9A-4368-8A8F-3CA92B707EB8}" sibTransId="{5F42B0E0-B834-48E3-BD9A-B990B8886CD8}"/>
    <dgm:cxn modelId="{42A94762-4A97-4E17-854A-9AF97C8E42E7}" srcId="{E9FA83DE-5755-46A5-8B21-3C8A7C67F67C}" destId="{075B6B29-B7D8-4C27-8067-08F1DB7B34CF}" srcOrd="0" destOrd="0" parTransId="{043497BD-44E7-41CC-B341-28BE72AB7716}" sibTransId="{EF0EBF76-B37A-4ACE-9442-C1E8DFB00CDD}"/>
    <dgm:cxn modelId="{15BAEA6D-E299-4F8F-B485-85494D894D51}" type="presOf" srcId="{FA08FBC8-615A-4569-AD32-C9C94491BCCF}" destId="{511C6700-FD53-43F9-AC71-3D90F8CD30A3}" srcOrd="0" destOrd="0" presId="urn:microsoft.com/office/officeart/2005/8/layout/vList6"/>
    <dgm:cxn modelId="{7482BF73-97DB-4D57-B36A-89C9E0A524B1}" type="presOf" srcId="{BB769BA8-A51D-43B6-8037-177948D26C87}" destId="{4179225B-5480-4A91-A134-7BE13F07E0F7}" srcOrd="0" destOrd="0" presId="urn:microsoft.com/office/officeart/2005/8/layout/vList6"/>
    <dgm:cxn modelId="{B0C2BAA4-4CDC-4D48-976C-C917488BC0F9}" srcId="{E9FA83DE-5755-46A5-8B21-3C8A7C67F67C}" destId="{D5B73BDC-75C6-4637-A550-92DC0019A7F7}" srcOrd="1" destOrd="0" parTransId="{DF8B8463-C7D3-424E-85E1-08E52ACE3F91}" sibTransId="{5F4121BF-D65B-4658-A7DF-CD66709ADFFD}"/>
    <dgm:cxn modelId="{1EAD29AC-79B7-4B32-8EDF-88A53DA8236F}" type="presOf" srcId="{E9FA83DE-5755-46A5-8B21-3C8A7C67F67C}" destId="{B99227BF-DC74-46E7-B2D6-6ACFE20346C1}" srcOrd="0" destOrd="0" presId="urn:microsoft.com/office/officeart/2005/8/layout/vList6"/>
    <dgm:cxn modelId="{41A7ECD6-CB3C-4411-9C45-0C45040D82AD}" type="presOf" srcId="{075B6B29-B7D8-4C27-8067-08F1DB7B34CF}" destId="{0F798D82-E4E0-458B-B1D3-4A6BEAD28E8C}" srcOrd="0" destOrd="0" presId="urn:microsoft.com/office/officeart/2005/8/layout/vList6"/>
    <dgm:cxn modelId="{5FD883CE-41C8-4144-A07D-E409F08A34B4}" type="presParOf" srcId="{B99227BF-DC74-46E7-B2D6-6ACFE20346C1}" destId="{8FF3FF99-A358-41D6-92A5-C437C56AC41B}" srcOrd="0" destOrd="0" presId="urn:microsoft.com/office/officeart/2005/8/layout/vList6"/>
    <dgm:cxn modelId="{6ABD1736-55DD-4EAC-B065-1F5CA8CCC9DC}" type="presParOf" srcId="{8FF3FF99-A358-41D6-92A5-C437C56AC41B}" destId="{0F798D82-E4E0-458B-B1D3-4A6BEAD28E8C}" srcOrd="0" destOrd="0" presId="urn:microsoft.com/office/officeart/2005/8/layout/vList6"/>
    <dgm:cxn modelId="{E2E6FE93-A725-477A-8BD2-AC184EB6729F}" type="presParOf" srcId="{8FF3FF99-A358-41D6-92A5-C437C56AC41B}" destId="{511C6700-FD53-43F9-AC71-3D90F8CD30A3}" srcOrd="1" destOrd="0" presId="urn:microsoft.com/office/officeart/2005/8/layout/vList6"/>
    <dgm:cxn modelId="{091B6E3F-9854-4063-BBAA-FA9A787160C0}" type="presParOf" srcId="{B99227BF-DC74-46E7-B2D6-6ACFE20346C1}" destId="{BD00F732-BCDA-4281-89B8-2C85FC05D750}" srcOrd="1" destOrd="0" presId="urn:microsoft.com/office/officeart/2005/8/layout/vList6"/>
    <dgm:cxn modelId="{452813E5-791E-40CC-85A0-31E978A8C138}" type="presParOf" srcId="{B99227BF-DC74-46E7-B2D6-6ACFE20346C1}" destId="{2FFD5ADB-B271-4840-AE76-4861CA8BAA90}" srcOrd="2" destOrd="0" presId="urn:microsoft.com/office/officeart/2005/8/layout/vList6"/>
    <dgm:cxn modelId="{16B3ED24-7428-495F-8F1F-801FD6FF08F7}" type="presParOf" srcId="{2FFD5ADB-B271-4840-AE76-4861CA8BAA90}" destId="{CAF14B0C-0EA9-4E47-9FD4-C2C9125A9618}" srcOrd="0" destOrd="0" presId="urn:microsoft.com/office/officeart/2005/8/layout/vList6"/>
    <dgm:cxn modelId="{3ED16FCE-65E0-4D65-A13A-BB35324F9262}" type="presParOf" srcId="{2FFD5ADB-B271-4840-AE76-4861CA8BAA90}" destId="{4179225B-5480-4A91-A134-7BE13F07E0F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9FA83DE-5755-46A5-8B21-3C8A7C67F67C}"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AU"/>
        </a:p>
      </dgm:t>
    </dgm:pt>
    <dgm:pt modelId="{075B6B29-B7D8-4C27-8067-08F1DB7B34CF}">
      <dgm:prSet phldrT="[Text]" custT="1"/>
      <dgm:spPr/>
      <dgm:t>
        <a:bodyPr/>
        <a:lstStyle/>
        <a:p>
          <a:r>
            <a:rPr lang="en-US" sz="2000" dirty="0" smtClean="0"/>
            <a:t>Pricing formula for money market instruments quoted on a discount rate basis:</a:t>
          </a:r>
          <a:endParaRPr lang="en-AU" sz="2000" dirty="0"/>
        </a:p>
      </dgm:t>
    </dgm:pt>
    <dgm:pt modelId="{043497BD-44E7-41CC-B341-28BE72AB7716}" type="parTrans" cxnId="{42A94762-4A97-4E17-854A-9AF97C8E42E7}">
      <dgm:prSet/>
      <dgm:spPr/>
      <dgm:t>
        <a:bodyPr/>
        <a:lstStyle/>
        <a:p>
          <a:endParaRPr lang="en-AU"/>
        </a:p>
      </dgm:t>
    </dgm:pt>
    <dgm:pt modelId="{EF0EBF76-B37A-4ACE-9442-C1E8DFB00CDD}" type="sibTrans" cxnId="{42A94762-4A97-4E17-854A-9AF97C8E42E7}">
      <dgm:prSet/>
      <dgm:spPr/>
      <dgm:t>
        <a:bodyPr/>
        <a:lstStyle/>
        <a:p>
          <a:endParaRPr lang="en-AU"/>
        </a:p>
      </dgm:t>
    </dgm:pt>
    <dgm:pt modelId="{FA08FBC8-615A-4569-AD32-C9C94491BCCF}">
      <dgm:prSet phldrT="[Text]" custT="1"/>
      <dgm:spPr>
        <a:blipFill rotWithShape="0">
          <a:blip xmlns:r="http://schemas.openxmlformats.org/officeDocument/2006/relationships" r:embed="rId1"/>
          <a:stretch>
            <a:fillRect/>
          </a:stretch>
        </a:blipFill>
      </dgm:spPr>
      <dgm:t>
        <a:bodyPr/>
        <a:lstStyle/>
        <a:p>
          <a:r>
            <a:rPr lang="en-US">
              <a:noFill/>
            </a:rPr>
            <a:t> </a:t>
          </a:r>
        </a:p>
      </dgm:t>
    </dgm:pt>
    <dgm:pt modelId="{BEDA08CB-27B3-4369-B66F-8226A85A4218}" type="parTrans" cxnId="{6E0EFC14-552E-41E3-A306-00B81B1551DB}">
      <dgm:prSet/>
      <dgm:spPr/>
      <dgm:t>
        <a:bodyPr/>
        <a:lstStyle/>
        <a:p>
          <a:endParaRPr lang="en-AU"/>
        </a:p>
      </dgm:t>
    </dgm:pt>
    <dgm:pt modelId="{6D0E6E0A-5B90-4659-AD8F-12A192EFD272}" type="sibTrans" cxnId="{6E0EFC14-552E-41E3-A306-00B81B1551DB}">
      <dgm:prSet/>
      <dgm:spPr/>
      <dgm:t>
        <a:bodyPr/>
        <a:lstStyle/>
        <a:p>
          <a:endParaRPr lang="en-AU"/>
        </a:p>
      </dgm:t>
    </dgm:pt>
    <dgm:pt modelId="{D5B73BDC-75C6-4637-A550-92DC0019A7F7}">
      <dgm:prSet phldrT="[Text]" custT="1"/>
      <dgm:spPr/>
      <dgm:t>
        <a:bodyPr/>
        <a:lstStyle/>
        <a:p>
          <a:r>
            <a:rPr lang="en-US" sz="2000" dirty="0" smtClean="0"/>
            <a:t>Pricing formula for money market instruments quoted on an add-on rate basis:</a:t>
          </a:r>
        </a:p>
      </dgm:t>
    </dgm:pt>
    <dgm:pt modelId="{DF8B8463-C7D3-424E-85E1-08E52ACE3F91}" type="parTrans" cxnId="{B0C2BAA4-4CDC-4D48-976C-C917488BC0F9}">
      <dgm:prSet/>
      <dgm:spPr/>
      <dgm:t>
        <a:bodyPr/>
        <a:lstStyle/>
        <a:p>
          <a:endParaRPr lang="en-AU"/>
        </a:p>
      </dgm:t>
    </dgm:pt>
    <dgm:pt modelId="{5F4121BF-D65B-4658-A7DF-CD66709ADFFD}" type="sibTrans" cxnId="{B0C2BAA4-4CDC-4D48-976C-C917488BC0F9}">
      <dgm:prSet/>
      <dgm:spPr/>
      <dgm:t>
        <a:bodyPr/>
        <a:lstStyle/>
        <a:p>
          <a:endParaRPr lang="en-AU"/>
        </a:p>
      </dgm:t>
    </dgm:pt>
    <dgm:pt modelId="{BB769BA8-A51D-43B6-8037-177948D26C87}">
      <dgm:prSet phldrT="[Text]" custT="1"/>
      <dgm:spPr>
        <a:blipFill rotWithShape="0">
          <a:blip xmlns:r="http://schemas.openxmlformats.org/officeDocument/2006/relationships" r:embed="rId2"/>
          <a:stretch>
            <a:fillRect/>
          </a:stretch>
        </a:blipFill>
      </dgm:spPr>
      <dgm:t>
        <a:bodyPr/>
        <a:lstStyle/>
        <a:p>
          <a:r>
            <a:rPr lang="en-US">
              <a:noFill/>
            </a:rPr>
            <a:t> </a:t>
          </a:r>
        </a:p>
      </dgm:t>
    </dgm:pt>
    <dgm:pt modelId="{98FD26AD-4C9A-4368-8A8F-3CA92B707EB8}" type="parTrans" cxnId="{4CE5E72C-0809-4054-AD27-73B77209DBBC}">
      <dgm:prSet/>
      <dgm:spPr/>
      <dgm:t>
        <a:bodyPr/>
        <a:lstStyle/>
        <a:p>
          <a:endParaRPr lang="en-AU"/>
        </a:p>
      </dgm:t>
    </dgm:pt>
    <dgm:pt modelId="{5F42B0E0-B834-48E3-BD9A-B990B8886CD8}" type="sibTrans" cxnId="{4CE5E72C-0809-4054-AD27-73B77209DBBC}">
      <dgm:prSet/>
      <dgm:spPr/>
      <dgm:t>
        <a:bodyPr/>
        <a:lstStyle/>
        <a:p>
          <a:endParaRPr lang="en-AU"/>
        </a:p>
      </dgm:t>
    </dgm:pt>
    <dgm:pt modelId="{B99227BF-DC74-46E7-B2D6-6ACFE20346C1}" type="pres">
      <dgm:prSet presAssocID="{E9FA83DE-5755-46A5-8B21-3C8A7C67F67C}" presName="Name0" presStyleCnt="0">
        <dgm:presLayoutVars>
          <dgm:dir/>
          <dgm:animLvl val="lvl"/>
          <dgm:resizeHandles/>
        </dgm:presLayoutVars>
      </dgm:prSet>
      <dgm:spPr/>
      <dgm:t>
        <a:bodyPr/>
        <a:lstStyle/>
        <a:p>
          <a:endParaRPr lang="en-AU"/>
        </a:p>
      </dgm:t>
    </dgm:pt>
    <dgm:pt modelId="{8FF3FF99-A358-41D6-92A5-C437C56AC41B}" type="pres">
      <dgm:prSet presAssocID="{075B6B29-B7D8-4C27-8067-08F1DB7B34CF}" presName="linNode" presStyleCnt="0"/>
      <dgm:spPr/>
    </dgm:pt>
    <dgm:pt modelId="{0F798D82-E4E0-458B-B1D3-4A6BEAD28E8C}" type="pres">
      <dgm:prSet presAssocID="{075B6B29-B7D8-4C27-8067-08F1DB7B34CF}" presName="parentShp" presStyleLbl="node1" presStyleIdx="0" presStyleCnt="2" custScaleX="105436" custScaleY="70615">
        <dgm:presLayoutVars>
          <dgm:bulletEnabled val="1"/>
        </dgm:presLayoutVars>
      </dgm:prSet>
      <dgm:spPr/>
      <dgm:t>
        <a:bodyPr/>
        <a:lstStyle/>
        <a:p>
          <a:endParaRPr lang="en-AU"/>
        </a:p>
      </dgm:t>
    </dgm:pt>
    <dgm:pt modelId="{511C6700-FD53-43F9-AC71-3D90F8CD30A3}" type="pres">
      <dgm:prSet presAssocID="{075B6B29-B7D8-4C27-8067-08F1DB7B34CF}" presName="childShp" presStyleLbl="bgAccFollowNode1" presStyleIdx="0" presStyleCnt="2">
        <dgm:presLayoutVars>
          <dgm:bulletEnabled val="1"/>
        </dgm:presLayoutVars>
      </dgm:prSet>
      <dgm:spPr/>
      <dgm:t>
        <a:bodyPr/>
        <a:lstStyle/>
        <a:p>
          <a:endParaRPr lang="en-AU"/>
        </a:p>
      </dgm:t>
    </dgm:pt>
    <dgm:pt modelId="{BD00F732-BCDA-4281-89B8-2C85FC05D750}" type="pres">
      <dgm:prSet presAssocID="{EF0EBF76-B37A-4ACE-9442-C1E8DFB00CDD}" presName="spacing" presStyleCnt="0"/>
      <dgm:spPr/>
    </dgm:pt>
    <dgm:pt modelId="{2FFD5ADB-B271-4840-AE76-4861CA8BAA90}" type="pres">
      <dgm:prSet presAssocID="{D5B73BDC-75C6-4637-A550-92DC0019A7F7}" presName="linNode" presStyleCnt="0"/>
      <dgm:spPr/>
    </dgm:pt>
    <dgm:pt modelId="{CAF14B0C-0EA9-4E47-9FD4-C2C9125A9618}" type="pres">
      <dgm:prSet presAssocID="{D5B73BDC-75C6-4637-A550-92DC0019A7F7}" presName="parentShp" presStyleLbl="node1" presStyleIdx="1" presStyleCnt="2" custScaleX="104762" custScaleY="79535" custLinFactNeighborY="-13819">
        <dgm:presLayoutVars>
          <dgm:bulletEnabled val="1"/>
        </dgm:presLayoutVars>
      </dgm:prSet>
      <dgm:spPr/>
      <dgm:t>
        <a:bodyPr/>
        <a:lstStyle/>
        <a:p>
          <a:endParaRPr lang="en-AU"/>
        </a:p>
      </dgm:t>
    </dgm:pt>
    <dgm:pt modelId="{4179225B-5480-4A91-A134-7BE13F07E0F7}" type="pres">
      <dgm:prSet presAssocID="{D5B73BDC-75C6-4637-A550-92DC0019A7F7}" presName="childShp" presStyleLbl="bgAccFollowNode1" presStyleIdx="1" presStyleCnt="2" custLinFactNeighborY="-13819">
        <dgm:presLayoutVars>
          <dgm:bulletEnabled val="1"/>
        </dgm:presLayoutVars>
      </dgm:prSet>
      <dgm:spPr/>
      <dgm:t>
        <a:bodyPr/>
        <a:lstStyle/>
        <a:p>
          <a:endParaRPr lang="en-AU"/>
        </a:p>
      </dgm:t>
    </dgm:pt>
  </dgm:ptLst>
  <dgm:cxnLst>
    <dgm:cxn modelId="{15BAEA6D-E299-4F8F-B485-85494D894D51}" type="presOf" srcId="{FA08FBC8-615A-4569-AD32-C9C94491BCCF}" destId="{511C6700-FD53-43F9-AC71-3D90F8CD30A3}" srcOrd="0" destOrd="0" presId="urn:microsoft.com/office/officeart/2005/8/layout/vList6"/>
    <dgm:cxn modelId="{BB8B7E27-F8BA-4C6C-95D7-EB88A393C10A}" type="presOf" srcId="{D5B73BDC-75C6-4637-A550-92DC0019A7F7}" destId="{CAF14B0C-0EA9-4E47-9FD4-C2C9125A9618}" srcOrd="0" destOrd="0" presId="urn:microsoft.com/office/officeart/2005/8/layout/vList6"/>
    <dgm:cxn modelId="{7482BF73-97DB-4D57-B36A-89C9E0A524B1}" type="presOf" srcId="{BB769BA8-A51D-43B6-8037-177948D26C87}" destId="{4179225B-5480-4A91-A134-7BE13F07E0F7}" srcOrd="0" destOrd="0" presId="urn:microsoft.com/office/officeart/2005/8/layout/vList6"/>
    <dgm:cxn modelId="{42A94762-4A97-4E17-854A-9AF97C8E42E7}" srcId="{E9FA83DE-5755-46A5-8B21-3C8A7C67F67C}" destId="{075B6B29-B7D8-4C27-8067-08F1DB7B34CF}" srcOrd="0" destOrd="0" parTransId="{043497BD-44E7-41CC-B341-28BE72AB7716}" sibTransId="{EF0EBF76-B37A-4ACE-9442-C1E8DFB00CDD}"/>
    <dgm:cxn modelId="{41A7ECD6-CB3C-4411-9C45-0C45040D82AD}" type="presOf" srcId="{075B6B29-B7D8-4C27-8067-08F1DB7B34CF}" destId="{0F798D82-E4E0-458B-B1D3-4A6BEAD28E8C}" srcOrd="0" destOrd="0" presId="urn:microsoft.com/office/officeart/2005/8/layout/vList6"/>
    <dgm:cxn modelId="{4CE5E72C-0809-4054-AD27-73B77209DBBC}" srcId="{D5B73BDC-75C6-4637-A550-92DC0019A7F7}" destId="{BB769BA8-A51D-43B6-8037-177948D26C87}" srcOrd="0" destOrd="0" parTransId="{98FD26AD-4C9A-4368-8A8F-3CA92B707EB8}" sibTransId="{5F42B0E0-B834-48E3-BD9A-B990B8886CD8}"/>
    <dgm:cxn modelId="{B0C2BAA4-4CDC-4D48-976C-C917488BC0F9}" srcId="{E9FA83DE-5755-46A5-8B21-3C8A7C67F67C}" destId="{D5B73BDC-75C6-4637-A550-92DC0019A7F7}" srcOrd="1" destOrd="0" parTransId="{DF8B8463-C7D3-424E-85E1-08E52ACE3F91}" sibTransId="{5F4121BF-D65B-4658-A7DF-CD66709ADFFD}"/>
    <dgm:cxn modelId="{6E0EFC14-552E-41E3-A306-00B81B1551DB}" srcId="{075B6B29-B7D8-4C27-8067-08F1DB7B34CF}" destId="{FA08FBC8-615A-4569-AD32-C9C94491BCCF}" srcOrd="0" destOrd="0" parTransId="{BEDA08CB-27B3-4369-B66F-8226A85A4218}" sibTransId="{6D0E6E0A-5B90-4659-AD8F-12A192EFD272}"/>
    <dgm:cxn modelId="{1EAD29AC-79B7-4B32-8EDF-88A53DA8236F}" type="presOf" srcId="{E9FA83DE-5755-46A5-8B21-3C8A7C67F67C}" destId="{B99227BF-DC74-46E7-B2D6-6ACFE20346C1}" srcOrd="0" destOrd="0" presId="urn:microsoft.com/office/officeart/2005/8/layout/vList6"/>
    <dgm:cxn modelId="{5FD883CE-41C8-4144-A07D-E409F08A34B4}" type="presParOf" srcId="{B99227BF-DC74-46E7-B2D6-6ACFE20346C1}" destId="{8FF3FF99-A358-41D6-92A5-C437C56AC41B}" srcOrd="0" destOrd="0" presId="urn:microsoft.com/office/officeart/2005/8/layout/vList6"/>
    <dgm:cxn modelId="{6ABD1736-55DD-4EAC-B065-1F5CA8CCC9DC}" type="presParOf" srcId="{8FF3FF99-A358-41D6-92A5-C437C56AC41B}" destId="{0F798D82-E4E0-458B-B1D3-4A6BEAD28E8C}" srcOrd="0" destOrd="0" presId="urn:microsoft.com/office/officeart/2005/8/layout/vList6"/>
    <dgm:cxn modelId="{E2E6FE93-A725-477A-8BD2-AC184EB6729F}" type="presParOf" srcId="{8FF3FF99-A358-41D6-92A5-C437C56AC41B}" destId="{511C6700-FD53-43F9-AC71-3D90F8CD30A3}" srcOrd="1" destOrd="0" presId="urn:microsoft.com/office/officeart/2005/8/layout/vList6"/>
    <dgm:cxn modelId="{091B6E3F-9854-4063-BBAA-FA9A787160C0}" type="presParOf" srcId="{B99227BF-DC74-46E7-B2D6-6ACFE20346C1}" destId="{BD00F732-BCDA-4281-89B8-2C85FC05D750}" srcOrd="1" destOrd="0" presId="urn:microsoft.com/office/officeart/2005/8/layout/vList6"/>
    <dgm:cxn modelId="{452813E5-791E-40CC-85A0-31E978A8C138}" type="presParOf" srcId="{B99227BF-DC74-46E7-B2D6-6ACFE20346C1}" destId="{2FFD5ADB-B271-4840-AE76-4861CA8BAA90}" srcOrd="2" destOrd="0" presId="urn:microsoft.com/office/officeart/2005/8/layout/vList6"/>
    <dgm:cxn modelId="{16B3ED24-7428-495F-8F1F-801FD6FF08F7}" type="presParOf" srcId="{2FFD5ADB-B271-4840-AE76-4861CA8BAA90}" destId="{CAF14B0C-0EA9-4E47-9FD4-C2C9125A9618}" srcOrd="0" destOrd="0" presId="urn:microsoft.com/office/officeart/2005/8/layout/vList6"/>
    <dgm:cxn modelId="{3ED16FCE-65E0-4D65-A13A-BB35324F9262}" type="presParOf" srcId="{2FFD5ADB-B271-4840-AE76-4861CA8BAA90}" destId="{4179225B-5480-4A91-A134-7BE13F07E0F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9FA83DE-5755-46A5-8B21-3C8A7C67F67C}"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AU"/>
        </a:p>
      </dgm:t>
    </dgm:pt>
    <dgm:pt modelId="{075B6B29-B7D8-4C27-8067-08F1DB7B34CF}">
      <dgm:prSet phldrT="[Text]" custT="1"/>
      <dgm:spPr/>
      <dgm:t>
        <a:bodyPr/>
        <a:lstStyle/>
        <a:p>
          <a:r>
            <a:rPr lang="en-AU" sz="2200" dirty="0"/>
            <a:t>The discount rate is calculated using the formula:</a:t>
          </a:r>
        </a:p>
      </dgm:t>
    </dgm:pt>
    <dgm:pt modelId="{043497BD-44E7-41CC-B341-28BE72AB7716}" type="parTrans" cxnId="{42A94762-4A97-4E17-854A-9AF97C8E42E7}">
      <dgm:prSet/>
      <dgm:spPr/>
      <dgm:t>
        <a:bodyPr/>
        <a:lstStyle/>
        <a:p>
          <a:endParaRPr lang="en-AU"/>
        </a:p>
      </dgm:t>
    </dgm:pt>
    <dgm:pt modelId="{EF0EBF76-B37A-4ACE-9442-C1E8DFB00CDD}" type="sibTrans" cxnId="{42A94762-4A97-4E17-854A-9AF97C8E42E7}">
      <dgm:prSet/>
      <dgm:spPr/>
      <dgm:t>
        <a:bodyPr/>
        <a:lstStyle/>
        <a:p>
          <a:endParaRPr lang="en-AU"/>
        </a:p>
      </dgm:t>
    </dgm:pt>
    <mc:AlternateContent xmlns:mc="http://schemas.openxmlformats.org/markup-compatibility/2006" xmlns:a14="http://schemas.microsoft.com/office/drawing/2010/main">
      <mc:Choice Requires="a14">
        <dgm:pt modelId="{FA08FBC8-615A-4569-AD32-C9C94491BCCF}">
          <dgm:prSet phldrT="[Text]" custT="1"/>
          <dgm:spPr/>
          <dgm:t>
            <a:bodyPr anchor="ctr" anchorCtr="0"/>
            <a:lstStyle/>
            <a:p>
              <a:pPr/>
              <a14:m>
                <m:oMathPara xmlns:m="http://schemas.openxmlformats.org/officeDocument/2006/math">
                  <m:oMathParaPr>
                    <m:jc m:val="centerGroup"/>
                  </m:oMathParaPr>
                  <m:oMath xmlns:m="http://schemas.openxmlformats.org/officeDocument/2006/math">
                    <m:r>
                      <m:rPr>
                        <m:sty m:val="p"/>
                      </m:rPr>
                      <a:rPr lang="en-AU" sz="2200" b="0" i="0" smtClean="0">
                        <a:latin typeface="Cambria Math"/>
                      </a:rPr>
                      <m:t>DR</m:t>
                    </m:r>
                    <m:r>
                      <a:rPr lang="en-AU" sz="2200" b="0" i="1" smtClean="0">
                        <a:latin typeface="Cambria Math"/>
                      </a:rPr>
                      <m:t>=</m:t>
                    </m:r>
                    <m:d>
                      <m:dPr>
                        <m:ctrlPr>
                          <a:rPr lang="en-AU" sz="2200" b="0" i="1" smtClean="0">
                            <a:latin typeface="Cambria Math" panose="02040503050406030204" pitchFamily="18" charset="0"/>
                          </a:rPr>
                        </m:ctrlPr>
                      </m:dPr>
                      <m:e>
                        <m:f>
                          <m:fPr>
                            <m:ctrlPr>
                              <a:rPr lang="en-AU" sz="2200" b="0" i="1" smtClean="0">
                                <a:latin typeface="Cambria Math" panose="02040503050406030204" pitchFamily="18" charset="0"/>
                              </a:rPr>
                            </m:ctrlPr>
                          </m:fPr>
                          <m:num>
                            <m:r>
                              <m:rPr>
                                <m:sty m:val="p"/>
                              </m:rPr>
                              <a:rPr lang="en-AU" sz="2200" b="0" i="0" smtClean="0">
                                <a:latin typeface="Cambria Math"/>
                              </a:rPr>
                              <m:t>Year</m:t>
                            </m:r>
                          </m:num>
                          <m:den>
                            <m:r>
                              <m:rPr>
                                <m:sty m:val="p"/>
                              </m:rPr>
                              <a:rPr lang="en-AU" sz="2200" b="0" i="0" smtClean="0">
                                <a:latin typeface="Cambria Math"/>
                              </a:rPr>
                              <m:t>Days</m:t>
                            </m:r>
                          </m:den>
                        </m:f>
                      </m:e>
                    </m:d>
                    <m:r>
                      <a:rPr lang="en-AU" sz="2200" b="0" i="1" smtClean="0">
                        <a:latin typeface="Cambria Math"/>
                        <a:ea typeface="Cambria Math"/>
                      </a:rPr>
                      <m:t>×</m:t>
                    </m:r>
                    <m:d>
                      <m:dPr>
                        <m:ctrlPr>
                          <a:rPr lang="en-AU" sz="2200" b="0" i="1" smtClean="0">
                            <a:latin typeface="Cambria Math" panose="02040503050406030204" pitchFamily="18" charset="0"/>
                            <a:ea typeface="Cambria Math"/>
                          </a:rPr>
                        </m:ctrlPr>
                      </m:dPr>
                      <m:e>
                        <m:f>
                          <m:fPr>
                            <m:ctrlPr>
                              <a:rPr lang="en-AU" sz="2200" b="0" i="1" smtClean="0">
                                <a:latin typeface="Cambria Math" panose="02040503050406030204" pitchFamily="18" charset="0"/>
                                <a:ea typeface="Cambria Math"/>
                              </a:rPr>
                            </m:ctrlPr>
                          </m:fPr>
                          <m:num>
                            <m:r>
                              <m:rPr>
                                <m:sty m:val="p"/>
                              </m:rPr>
                              <a:rPr lang="en-AU" sz="2200" b="0" i="0" smtClean="0">
                                <a:latin typeface="Cambria Math"/>
                                <a:ea typeface="Cambria Math"/>
                              </a:rPr>
                              <m:t>FV</m:t>
                            </m:r>
                            <m:r>
                              <a:rPr lang="en-AU" sz="2200" b="0" i="1" smtClean="0">
                                <a:latin typeface="Cambria Math"/>
                                <a:ea typeface="Cambria Math"/>
                              </a:rPr>
                              <m:t>−</m:t>
                            </m:r>
                            <m:r>
                              <m:rPr>
                                <m:sty m:val="p"/>
                              </m:rPr>
                              <a:rPr lang="en-AU" sz="2200" b="0" i="0" smtClean="0">
                                <a:latin typeface="Cambria Math"/>
                                <a:ea typeface="Cambria Math"/>
                              </a:rPr>
                              <m:t>PV</m:t>
                            </m:r>
                          </m:num>
                          <m:den>
                            <m:r>
                              <m:rPr>
                                <m:sty m:val="p"/>
                              </m:rPr>
                              <a:rPr lang="en-AU" sz="2200" b="0" i="0" smtClean="0">
                                <a:latin typeface="Cambria Math"/>
                                <a:ea typeface="Cambria Math"/>
                              </a:rPr>
                              <m:t>FV</m:t>
                            </m:r>
                          </m:den>
                        </m:f>
                      </m:e>
                    </m:d>
                  </m:oMath>
                </m:oMathPara>
              </a14:m>
              <a:endParaRPr lang="en-AU" sz="2200" dirty="0"/>
            </a:p>
          </dgm:t>
        </dgm:pt>
      </mc:Choice>
      <mc:Fallback xmlns="">
        <dgm:pt modelId="{FA08FBC8-615A-4569-AD32-C9C94491BCCF}">
          <dgm:prSet phldrT="[Text]" custT="1"/>
          <dgm:spPr/>
          <dgm:t>
            <a:bodyPr anchor="ctr" anchorCtr="0"/>
            <a:lstStyle/>
            <a:p>
              <a:pPr/>
              <a:r>
                <a:rPr lang="en-AU" sz="2200" b="0" i="0" smtClean="0">
                  <a:latin typeface="Cambria Math"/>
                </a:rPr>
                <a:t>DR=</a:t>
              </a:r>
              <a:r>
                <a:rPr lang="en-AU" sz="2200" b="0" i="0" smtClean="0">
                  <a:latin typeface="Cambria Math" panose="02040503050406030204" pitchFamily="18" charset="0"/>
                </a:rPr>
                <a:t>(</a:t>
              </a:r>
              <a:r>
                <a:rPr lang="en-AU" sz="2200" b="0" i="0" smtClean="0">
                  <a:latin typeface="Cambria Math"/>
                </a:rPr>
                <a:t>Year</a:t>
              </a:r>
              <a:r>
                <a:rPr lang="en-AU" sz="2200" b="0" i="0" smtClean="0">
                  <a:latin typeface="Cambria Math" panose="02040503050406030204" pitchFamily="18" charset="0"/>
                </a:rPr>
                <a:t>/</a:t>
              </a:r>
              <a:r>
                <a:rPr lang="en-AU" sz="2200" b="0" i="0" smtClean="0">
                  <a:latin typeface="Cambria Math"/>
                </a:rPr>
                <a:t>Days</a:t>
              </a:r>
              <a:r>
                <a:rPr lang="en-AU" sz="2200" b="0" i="0" smtClean="0">
                  <a:latin typeface="Cambria Math" panose="02040503050406030204" pitchFamily="18" charset="0"/>
                </a:rPr>
                <a:t>)</a:t>
              </a:r>
              <a:r>
                <a:rPr lang="en-AU" sz="2200" b="0" i="0" smtClean="0">
                  <a:latin typeface="Cambria Math"/>
                  <a:ea typeface="Cambria Math"/>
                </a:rPr>
                <a:t>×</a:t>
              </a:r>
              <a:r>
                <a:rPr lang="en-AU" sz="2200" b="0" i="0" smtClean="0">
                  <a:latin typeface="Cambria Math" panose="02040503050406030204" pitchFamily="18" charset="0"/>
                  <a:ea typeface="Cambria Math"/>
                </a:rPr>
                <a:t>((</a:t>
              </a:r>
              <a:r>
                <a:rPr lang="en-AU" sz="2200" b="0" i="0" smtClean="0">
                  <a:latin typeface="Cambria Math"/>
                  <a:ea typeface="Cambria Math"/>
                </a:rPr>
                <a:t>FV−PV</a:t>
              </a:r>
              <a:r>
                <a:rPr lang="en-AU" sz="2200" b="0" i="0" smtClean="0">
                  <a:latin typeface="Cambria Math" panose="02040503050406030204" pitchFamily="18" charset="0"/>
                  <a:ea typeface="Cambria Math"/>
                </a:rPr>
                <a:t>)/</a:t>
              </a:r>
              <a:r>
                <a:rPr lang="en-AU" sz="2200" b="0" i="0" smtClean="0">
                  <a:latin typeface="Cambria Math"/>
                  <a:ea typeface="Cambria Math"/>
                </a:rPr>
                <a:t>FV</a:t>
              </a:r>
              <a:r>
                <a:rPr lang="en-AU" sz="2200" b="0" i="0" smtClean="0">
                  <a:latin typeface="Cambria Math" panose="02040503050406030204" pitchFamily="18" charset="0"/>
                  <a:ea typeface="Cambria Math"/>
                </a:rPr>
                <a:t>)</a:t>
              </a:r>
              <a:endParaRPr lang="en-AU" sz="2200" dirty="0"/>
            </a:p>
          </dgm:t>
        </dgm:pt>
      </mc:Fallback>
    </mc:AlternateContent>
    <dgm:pt modelId="{BEDA08CB-27B3-4369-B66F-8226A85A4218}" type="parTrans" cxnId="{6E0EFC14-552E-41E3-A306-00B81B1551DB}">
      <dgm:prSet/>
      <dgm:spPr/>
      <dgm:t>
        <a:bodyPr/>
        <a:lstStyle/>
        <a:p>
          <a:endParaRPr lang="en-AU"/>
        </a:p>
      </dgm:t>
    </dgm:pt>
    <dgm:pt modelId="{6D0E6E0A-5B90-4659-AD8F-12A192EFD272}" type="sibTrans" cxnId="{6E0EFC14-552E-41E3-A306-00B81B1551DB}">
      <dgm:prSet/>
      <dgm:spPr/>
      <dgm:t>
        <a:bodyPr/>
        <a:lstStyle/>
        <a:p>
          <a:endParaRPr lang="en-AU"/>
        </a:p>
      </dgm:t>
    </dgm:pt>
    <dgm:pt modelId="{D5B73BDC-75C6-4637-A550-92DC0019A7F7}">
      <dgm:prSet phldrT="[Text]" custT="1"/>
      <dgm:spPr/>
      <dgm:t>
        <a:bodyPr/>
        <a:lstStyle/>
        <a:p>
          <a:r>
            <a:rPr lang="en-AU" sz="2200" dirty="0"/>
            <a:t>The add-on rate is calculated using the formula:</a:t>
          </a:r>
          <a:endParaRPr lang="en-US" sz="2200" dirty="0"/>
        </a:p>
      </dgm:t>
    </dgm:pt>
    <dgm:pt modelId="{DF8B8463-C7D3-424E-85E1-08E52ACE3F91}" type="parTrans" cxnId="{B0C2BAA4-4CDC-4D48-976C-C917488BC0F9}">
      <dgm:prSet/>
      <dgm:spPr/>
      <dgm:t>
        <a:bodyPr/>
        <a:lstStyle/>
        <a:p>
          <a:endParaRPr lang="en-AU"/>
        </a:p>
      </dgm:t>
    </dgm:pt>
    <dgm:pt modelId="{5F4121BF-D65B-4658-A7DF-CD66709ADFFD}" type="sibTrans" cxnId="{B0C2BAA4-4CDC-4D48-976C-C917488BC0F9}">
      <dgm:prSet/>
      <dgm:spPr/>
      <dgm:t>
        <a:bodyPr/>
        <a:lstStyle/>
        <a:p>
          <a:endParaRPr lang="en-AU"/>
        </a:p>
      </dgm:t>
    </dgm:pt>
    <mc:AlternateContent xmlns:mc="http://schemas.openxmlformats.org/markup-compatibility/2006" xmlns:a14="http://schemas.microsoft.com/office/drawing/2010/main">
      <mc:Choice Requires="a14">
        <dgm:pt modelId="{BB769BA8-A51D-43B6-8037-177948D26C87}">
          <dgm:prSet phldrT="[Text]" custT="1"/>
          <dgm:spPr/>
          <dgm:t>
            <a:bodyPr anchor="ctr" anchorCtr="0"/>
            <a:lstStyle/>
            <a:p>
              <a:pPr/>
              <a14:m>
                <m:oMathPara xmlns:m="http://schemas.openxmlformats.org/officeDocument/2006/math">
                  <m:oMathParaPr>
                    <m:jc m:val="centerGroup"/>
                  </m:oMathParaPr>
                  <m:oMath xmlns:m="http://schemas.openxmlformats.org/officeDocument/2006/math">
                    <m:r>
                      <m:rPr>
                        <m:sty m:val="p"/>
                      </m:rPr>
                      <a:rPr lang="en-AU" sz="2200" b="0" i="0" smtClean="0">
                        <a:latin typeface="Cambria Math"/>
                      </a:rPr>
                      <m:t>AOR</m:t>
                    </m:r>
                    <m:r>
                      <a:rPr lang="en-AU" sz="2200" i="1">
                        <a:latin typeface="Cambria Math"/>
                      </a:rPr>
                      <m:t>=</m:t>
                    </m:r>
                    <m:d>
                      <m:dPr>
                        <m:ctrlPr>
                          <a:rPr lang="en-AU" sz="2200" i="1">
                            <a:latin typeface="Cambria Math" panose="02040503050406030204" pitchFamily="18" charset="0"/>
                          </a:rPr>
                        </m:ctrlPr>
                      </m:dPr>
                      <m:e>
                        <m:f>
                          <m:fPr>
                            <m:ctrlPr>
                              <a:rPr lang="en-AU" sz="2200" i="1">
                                <a:latin typeface="Cambria Math" panose="02040503050406030204" pitchFamily="18" charset="0"/>
                              </a:rPr>
                            </m:ctrlPr>
                          </m:fPr>
                          <m:num>
                            <m:r>
                              <m:rPr>
                                <m:sty m:val="p"/>
                              </m:rPr>
                              <a:rPr lang="en-AU" sz="2200" i="0">
                                <a:latin typeface="Cambria Math"/>
                              </a:rPr>
                              <m:t>Year</m:t>
                            </m:r>
                          </m:num>
                          <m:den>
                            <m:r>
                              <m:rPr>
                                <m:sty m:val="p"/>
                              </m:rPr>
                              <a:rPr lang="en-AU" sz="2200" i="0">
                                <a:latin typeface="Cambria Math"/>
                              </a:rPr>
                              <m:t>Days</m:t>
                            </m:r>
                          </m:den>
                        </m:f>
                      </m:e>
                    </m:d>
                    <m:r>
                      <a:rPr lang="en-AU" sz="2200" i="1">
                        <a:latin typeface="Cambria Math"/>
                        <a:ea typeface="Cambria Math"/>
                      </a:rPr>
                      <m:t>×</m:t>
                    </m:r>
                    <m:d>
                      <m:dPr>
                        <m:ctrlPr>
                          <a:rPr lang="en-AU" sz="2200" i="1">
                            <a:latin typeface="Cambria Math" panose="02040503050406030204" pitchFamily="18" charset="0"/>
                            <a:ea typeface="Cambria Math"/>
                          </a:rPr>
                        </m:ctrlPr>
                      </m:dPr>
                      <m:e>
                        <m:f>
                          <m:fPr>
                            <m:ctrlPr>
                              <a:rPr lang="en-AU" sz="2200" i="1">
                                <a:latin typeface="Cambria Math" panose="02040503050406030204" pitchFamily="18" charset="0"/>
                                <a:ea typeface="Cambria Math"/>
                              </a:rPr>
                            </m:ctrlPr>
                          </m:fPr>
                          <m:num>
                            <m:r>
                              <m:rPr>
                                <m:sty m:val="p"/>
                              </m:rPr>
                              <a:rPr lang="en-AU" sz="2200" i="0">
                                <a:latin typeface="Cambria Math"/>
                                <a:ea typeface="Cambria Math"/>
                              </a:rPr>
                              <m:t>FV</m:t>
                            </m:r>
                            <m:r>
                              <a:rPr lang="en-AU" sz="2200" i="1">
                                <a:latin typeface="Cambria Math"/>
                                <a:ea typeface="Cambria Math"/>
                              </a:rPr>
                              <m:t>−</m:t>
                            </m:r>
                            <m:r>
                              <a:rPr lang="en-AU" sz="2200" i="1">
                                <a:latin typeface="Cambria Math"/>
                                <a:ea typeface="Cambria Math"/>
                              </a:rPr>
                              <m:t>𝑃𝑉</m:t>
                            </m:r>
                          </m:num>
                          <m:den>
                            <m:r>
                              <m:rPr>
                                <m:sty m:val="p"/>
                              </m:rPr>
                              <a:rPr lang="en-AU" sz="2200" b="0" i="0" smtClean="0">
                                <a:latin typeface="Cambria Math"/>
                                <a:ea typeface="Cambria Math"/>
                              </a:rPr>
                              <m:t>P</m:t>
                            </m:r>
                            <m:r>
                              <m:rPr>
                                <m:sty m:val="p"/>
                              </m:rPr>
                              <a:rPr lang="en-AU" sz="2200" i="0">
                                <a:latin typeface="Cambria Math"/>
                                <a:ea typeface="Cambria Math"/>
                              </a:rPr>
                              <m:t>V</m:t>
                            </m:r>
                          </m:den>
                        </m:f>
                      </m:e>
                    </m:d>
                  </m:oMath>
                </m:oMathPara>
              </a14:m>
              <a:endParaRPr lang="en-AU" sz="2200" dirty="0"/>
            </a:p>
          </dgm:t>
        </dgm:pt>
      </mc:Choice>
      <mc:Fallback xmlns="">
        <dgm:pt modelId="{BB769BA8-A51D-43B6-8037-177948D26C87}">
          <dgm:prSet phldrT="[Text]" custT="1"/>
          <dgm:spPr/>
          <dgm:t>
            <a:bodyPr anchor="ctr" anchorCtr="0"/>
            <a:lstStyle/>
            <a:p>
              <a:pPr/>
              <a:r>
                <a:rPr lang="en-AU" sz="2200" b="0" i="0" smtClean="0">
                  <a:latin typeface="Cambria Math"/>
                </a:rPr>
                <a:t>AOR</a:t>
              </a:r>
              <a:r>
                <a:rPr lang="en-AU" sz="2200" i="0">
                  <a:latin typeface="Cambria Math"/>
                </a:rPr>
                <a:t>=</a:t>
              </a:r>
              <a:r>
                <a:rPr lang="en-AU" sz="2200" i="0">
                  <a:latin typeface="Cambria Math" panose="02040503050406030204" pitchFamily="18" charset="0"/>
                </a:rPr>
                <a:t>(</a:t>
              </a:r>
              <a:r>
                <a:rPr lang="en-AU" sz="2200" i="0">
                  <a:latin typeface="Cambria Math"/>
                </a:rPr>
                <a:t>Year</a:t>
              </a:r>
              <a:r>
                <a:rPr lang="en-AU" sz="2200" i="0">
                  <a:latin typeface="Cambria Math" panose="02040503050406030204" pitchFamily="18" charset="0"/>
                </a:rPr>
                <a:t>/</a:t>
              </a:r>
              <a:r>
                <a:rPr lang="en-AU" sz="2200" i="0">
                  <a:latin typeface="Cambria Math"/>
                </a:rPr>
                <a:t>Days</a:t>
              </a:r>
              <a:r>
                <a:rPr lang="en-AU" sz="2200" i="0">
                  <a:latin typeface="Cambria Math" panose="02040503050406030204" pitchFamily="18" charset="0"/>
                </a:rPr>
                <a:t>)</a:t>
              </a:r>
              <a:r>
                <a:rPr lang="en-AU" sz="2200" i="0">
                  <a:latin typeface="Cambria Math"/>
                  <a:ea typeface="Cambria Math"/>
                </a:rPr>
                <a:t>×</a:t>
              </a:r>
              <a:r>
                <a:rPr lang="en-AU" sz="2200" i="0">
                  <a:latin typeface="Cambria Math" panose="02040503050406030204" pitchFamily="18" charset="0"/>
                  <a:ea typeface="Cambria Math"/>
                </a:rPr>
                <a:t>((</a:t>
              </a:r>
              <a:r>
                <a:rPr lang="en-AU" sz="2200" i="0">
                  <a:latin typeface="Cambria Math"/>
                  <a:ea typeface="Cambria Math"/>
                </a:rPr>
                <a:t>FV−𝑃𝑉</a:t>
              </a:r>
              <a:r>
                <a:rPr lang="en-AU" sz="2200" i="0">
                  <a:latin typeface="Cambria Math" panose="02040503050406030204" pitchFamily="18" charset="0"/>
                  <a:ea typeface="Cambria Math"/>
                </a:rPr>
                <a:t>)/</a:t>
              </a:r>
              <a:r>
                <a:rPr lang="en-AU" sz="2200" b="0" i="0" smtClean="0">
                  <a:latin typeface="Cambria Math"/>
                  <a:ea typeface="Cambria Math"/>
                </a:rPr>
                <a:t>P</a:t>
              </a:r>
              <a:r>
                <a:rPr lang="en-AU" sz="2200" i="0">
                  <a:latin typeface="Cambria Math"/>
                  <a:ea typeface="Cambria Math"/>
                </a:rPr>
                <a:t>V</a:t>
              </a:r>
              <a:r>
                <a:rPr lang="en-AU" sz="2200" i="0">
                  <a:latin typeface="Cambria Math" panose="02040503050406030204" pitchFamily="18" charset="0"/>
                  <a:ea typeface="Cambria Math"/>
                </a:rPr>
                <a:t>)</a:t>
              </a:r>
              <a:endParaRPr lang="en-AU" sz="2200" dirty="0"/>
            </a:p>
          </dgm:t>
        </dgm:pt>
      </mc:Fallback>
    </mc:AlternateContent>
    <dgm:pt modelId="{98FD26AD-4C9A-4368-8A8F-3CA92B707EB8}" type="parTrans" cxnId="{4CE5E72C-0809-4054-AD27-73B77209DBBC}">
      <dgm:prSet/>
      <dgm:spPr/>
      <dgm:t>
        <a:bodyPr/>
        <a:lstStyle/>
        <a:p>
          <a:endParaRPr lang="en-AU"/>
        </a:p>
      </dgm:t>
    </dgm:pt>
    <dgm:pt modelId="{5F42B0E0-B834-48E3-BD9A-B990B8886CD8}" type="sibTrans" cxnId="{4CE5E72C-0809-4054-AD27-73B77209DBBC}">
      <dgm:prSet/>
      <dgm:spPr/>
      <dgm:t>
        <a:bodyPr/>
        <a:lstStyle/>
        <a:p>
          <a:endParaRPr lang="en-AU"/>
        </a:p>
      </dgm:t>
    </dgm:pt>
    <dgm:pt modelId="{B99227BF-DC74-46E7-B2D6-6ACFE20346C1}" type="pres">
      <dgm:prSet presAssocID="{E9FA83DE-5755-46A5-8B21-3C8A7C67F67C}" presName="Name0" presStyleCnt="0">
        <dgm:presLayoutVars>
          <dgm:dir/>
          <dgm:animLvl val="lvl"/>
          <dgm:resizeHandles/>
        </dgm:presLayoutVars>
      </dgm:prSet>
      <dgm:spPr/>
    </dgm:pt>
    <dgm:pt modelId="{8FF3FF99-A358-41D6-92A5-C437C56AC41B}" type="pres">
      <dgm:prSet presAssocID="{075B6B29-B7D8-4C27-8067-08F1DB7B34CF}" presName="linNode" presStyleCnt="0"/>
      <dgm:spPr/>
    </dgm:pt>
    <dgm:pt modelId="{0F798D82-E4E0-458B-B1D3-4A6BEAD28E8C}" type="pres">
      <dgm:prSet presAssocID="{075B6B29-B7D8-4C27-8067-08F1DB7B34CF}" presName="parentShp" presStyleLbl="node1" presStyleIdx="0" presStyleCnt="2" custScaleX="105436" custScaleY="43870" custLinFactNeighborX="-18" custLinFactNeighborY="5360">
        <dgm:presLayoutVars>
          <dgm:bulletEnabled val="1"/>
        </dgm:presLayoutVars>
      </dgm:prSet>
      <dgm:spPr/>
    </dgm:pt>
    <dgm:pt modelId="{511C6700-FD53-43F9-AC71-3D90F8CD30A3}" type="pres">
      <dgm:prSet presAssocID="{075B6B29-B7D8-4C27-8067-08F1DB7B34CF}" presName="childShp" presStyleLbl="bgAccFollowNode1" presStyleIdx="0" presStyleCnt="2" custScaleY="50013" custLinFactNeighborY="6574">
        <dgm:presLayoutVars>
          <dgm:bulletEnabled val="1"/>
        </dgm:presLayoutVars>
      </dgm:prSet>
      <dgm:spPr/>
    </dgm:pt>
    <dgm:pt modelId="{BD00F732-BCDA-4281-89B8-2C85FC05D750}" type="pres">
      <dgm:prSet presAssocID="{EF0EBF76-B37A-4ACE-9442-C1E8DFB00CDD}" presName="spacing" presStyleCnt="0"/>
      <dgm:spPr/>
    </dgm:pt>
    <dgm:pt modelId="{2FFD5ADB-B271-4840-AE76-4861CA8BAA90}" type="pres">
      <dgm:prSet presAssocID="{D5B73BDC-75C6-4637-A550-92DC0019A7F7}" presName="linNode" presStyleCnt="0"/>
      <dgm:spPr/>
    </dgm:pt>
    <dgm:pt modelId="{CAF14B0C-0EA9-4E47-9FD4-C2C9125A9618}" type="pres">
      <dgm:prSet presAssocID="{D5B73BDC-75C6-4637-A550-92DC0019A7F7}" presName="parentShp" presStyleLbl="node1" presStyleIdx="1" presStyleCnt="2" custScaleX="104762" custScaleY="40046" custLinFactNeighborY="-2794">
        <dgm:presLayoutVars>
          <dgm:bulletEnabled val="1"/>
        </dgm:presLayoutVars>
      </dgm:prSet>
      <dgm:spPr/>
    </dgm:pt>
    <dgm:pt modelId="{4179225B-5480-4A91-A134-7BE13F07E0F7}" type="pres">
      <dgm:prSet presAssocID="{D5B73BDC-75C6-4637-A550-92DC0019A7F7}" presName="childShp" presStyleLbl="bgAccFollowNode1" presStyleIdx="1" presStyleCnt="2" custScaleY="47050" custLinFactNeighborY="-2794">
        <dgm:presLayoutVars>
          <dgm:bulletEnabled val="1"/>
        </dgm:presLayoutVars>
      </dgm:prSet>
      <dgm:spPr/>
    </dgm:pt>
  </dgm:ptLst>
  <dgm:cxnLst>
    <dgm:cxn modelId="{6E0EFC14-552E-41E3-A306-00B81B1551DB}" srcId="{075B6B29-B7D8-4C27-8067-08F1DB7B34CF}" destId="{FA08FBC8-615A-4569-AD32-C9C94491BCCF}" srcOrd="0" destOrd="0" parTransId="{BEDA08CB-27B3-4369-B66F-8226A85A4218}" sibTransId="{6D0E6E0A-5B90-4659-AD8F-12A192EFD272}"/>
    <dgm:cxn modelId="{B6BD272B-34A1-4421-916F-170A807481F9}" type="presOf" srcId="{E9FA83DE-5755-46A5-8B21-3C8A7C67F67C}" destId="{B99227BF-DC74-46E7-B2D6-6ACFE20346C1}" srcOrd="0" destOrd="0" presId="urn:microsoft.com/office/officeart/2005/8/layout/vList6"/>
    <dgm:cxn modelId="{4CE5E72C-0809-4054-AD27-73B77209DBBC}" srcId="{D5B73BDC-75C6-4637-A550-92DC0019A7F7}" destId="{BB769BA8-A51D-43B6-8037-177948D26C87}" srcOrd="0" destOrd="0" parTransId="{98FD26AD-4C9A-4368-8A8F-3CA92B707EB8}" sibTransId="{5F42B0E0-B834-48E3-BD9A-B990B8886CD8}"/>
    <dgm:cxn modelId="{BC67323F-5226-4FE8-9539-1F70151C0D64}" type="presOf" srcId="{D5B73BDC-75C6-4637-A550-92DC0019A7F7}" destId="{CAF14B0C-0EA9-4E47-9FD4-C2C9125A9618}" srcOrd="0" destOrd="0" presId="urn:microsoft.com/office/officeart/2005/8/layout/vList6"/>
    <dgm:cxn modelId="{42A94762-4A97-4E17-854A-9AF97C8E42E7}" srcId="{E9FA83DE-5755-46A5-8B21-3C8A7C67F67C}" destId="{075B6B29-B7D8-4C27-8067-08F1DB7B34CF}" srcOrd="0" destOrd="0" parTransId="{043497BD-44E7-41CC-B341-28BE72AB7716}" sibTransId="{EF0EBF76-B37A-4ACE-9442-C1E8DFB00CDD}"/>
    <dgm:cxn modelId="{F4BEF555-7221-47DF-B16F-EB7D233AE783}" type="presOf" srcId="{FA08FBC8-615A-4569-AD32-C9C94491BCCF}" destId="{511C6700-FD53-43F9-AC71-3D90F8CD30A3}" srcOrd="0" destOrd="0" presId="urn:microsoft.com/office/officeart/2005/8/layout/vList6"/>
    <dgm:cxn modelId="{EFEA9E78-0449-4556-88B2-70A571D555ED}" type="presOf" srcId="{BB769BA8-A51D-43B6-8037-177948D26C87}" destId="{4179225B-5480-4A91-A134-7BE13F07E0F7}" srcOrd="0" destOrd="0" presId="urn:microsoft.com/office/officeart/2005/8/layout/vList6"/>
    <dgm:cxn modelId="{B0C2BAA4-4CDC-4D48-976C-C917488BC0F9}" srcId="{E9FA83DE-5755-46A5-8B21-3C8A7C67F67C}" destId="{D5B73BDC-75C6-4637-A550-92DC0019A7F7}" srcOrd="1" destOrd="0" parTransId="{DF8B8463-C7D3-424E-85E1-08E52ACE3F91}" sibTransId="{5F4121BF-D65B-4658-A7DF-CD66709ADFFD}"/>
    <dgm:cxn modelId="{E3B829DE-8CB0-4D83-B7E9-A5F67231A75B}" type="presOf" srcId="{075B6B29-B7D8-4C27-8067-08F1DB7B34CF}" destId="{0F798D82-E4E0-458B-B1D3-4A6BEAD28E8C}" srcOrd="0" destOrd="0" presId="urn:microsoft.com/office/officeart/2005/8/layout/vList6"/>
    <dgm:cxn modelId="{BCF5E4BC-2E5C-4823-A59D-F1FBC2B2A77A}" type="presParOf" srcId="{B99227BF-DC74-46E7-B2D6-6ACFE20346C1}" destId="{8FF3FF99-A358-41D6-92A5-C437C56AC41B}" srcOrd="0" destOrd="0" presId="urn:microsoft.com/office/officeart/2005/8/layout/vList6"/>
    <dgm:cxn modelId="{FE9F826B-59C3-4E7A-B5A7-95AEAA864708}" type="presParOf" srcId="{8FF3FF99-A358-41D6-92A5-C437C56AC41B}" destId="{0F798D82-E4E0-458B-B1D3-4A6BEAD28E8C}" srcOrd="0" destOrd="0" presId="urn:microsoft.com/office/officeart/2005/8/layout/vList6"/>
    <dgm:cxn modelId="{A04316EB-A15D-4836-A928-A2E74658C9BA}" type="presParOf" srcId="{8FF3FF99-A358-41D6-92A5-C437C56AC41B}" destId="{511C6700-FD53-43F9-AC71-3D90F8CD30A3}" srcOrd="1" destOrd="0" presId="urn:microsoft.com/office/officeart/2005/8/layout/vList6"/>
    <dgm:cxn modelId="{19F6E33E-2FD6-41AC-A10E-6FACC0DEF438}" type="presParOf" srcId="{B99227BF-DC74-46E7-B2D6-6ACFE20346C1}" destId="{BD00F732-BCDA-4281-89B8-2C85FC05D750}" srcOrd="1" destOrd="0" presId="urn:microsoft.com/office/officeart/2005/8/layout/vList6"/>
    <dgm:cxn modelId="{1A47B3AC-3838-4F47-8E7F-FA170F807BE4}" type="presParOf" srcId="{B99227BF-DC74-46E7-B2D6-6ACFE20346C1}" destId="{2FFD5ADB-B271-4840-AE76-4861CA8BAA90}" srcOrd="2" destOrd="0" presId="urn:microsoft.com/office/officeart/2005/8/layout/vList6"/>
    <dgm:cxn modelId="{AA0E0542-2E2B-483F-849D-ACBF5CFEE515}" type="presParOf" srcId="{2FFD5ADB-B271-4840-AE76-4861CA8BAA90}" destId="{CAF14B0C-0EA9-4E47-9FD4-C2C9125A9618}" srcOrd="0" destOrd="0" presId="urn:microsoft.com/office/officeart/2005/8/layout/vList6"/>
    <dgm:cxn modelId="{1D703156-A835-4352-8254-566F32E4D38E}" type="presParOf" srcId="{2FFD5ADB-B271-4840-AE76-4861CA8BAA90}" destId="{4179225B-5480-4A91-A134-7BE13F07E0F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9FA83DE-5755-46A5-8B21-3C8A7C67F67C}"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AU"/>
        </a:p>
      </dgm:t>
    </dgm:pt>
    <dgm:pt modelId="{075B6B29-B7D8-4C27-8067-08F1DB7B34CF}">
      <dgm:prSet phldrT="[Text]" custT="1"/>
      <dgm:spPr/>
      <dgm:t>
        <a:bodyPr/>
        <a:lstStyle/>
        <a:p>
          <a:r>
            <a:rPr lang="en-AU" sz="2200" dirty="0" smtClean="0"/>
            <a:t>The discount rate is calculated using the formula:</a:t>
          </a:r>
          <a:endParaRPr lang="en-AU" sz="2200" dirty="0"/>
        </a:p>
      </dgm:t>
    </dgm:pt>
    <dgm:pt modelId="{043497BD-44E7-41CC-B341-28BE72AB7716}" type="parTrans" cxnId="{42A94762-4A97-4E17-854A-9AF97C8E42E7}">
      <dgm:prSet/>
      <dgm:spPr/>
      <dgm:t>
        <a:bodyPr/>
        <a:lstStyle/>
        <a:p>
          <a:endParaRPr lang="en-AU"/>
        </a:p>
      </dgm:t>
    </dgm:pt>
    <dgm:pt modelId="{EF0EBF76-B37A-4ACE-9442-C1E8DFB00CDD}" type="sibTrans" cxnId="{42A94762-4A97-4E17-854A-9AF97C8E42E7}">
      <dgm:prSet/>
      <dgm:spPr/>
      <dgm:t>
        <a:bodyPr/>
        <a:lstStyle/>
        <a:p>
          <a:endParaRPr lang="en-AU"/>
        </a:p>
      </dgm:t>
    </dgm:pt>
    <dgm:pt modelId="{FA08FBC8-615A-4569-AD32-C9C94491BCCF}">
      <dgm:prSet phldrT="[Text]" custT="1"/>
      <dgm:spPr>
        <a:blipFill rotWithShape="0">
          <a:blip xmlns:r="http://schemas.openxmlformats.org/officeDocument/2006/relationships" r:embed="rId1"/>
          <a:stretch>
            <a:fillRect/>
          </a:stretch>
        </a:blipFill>
      </dgm:spPr>
      <dgm:t>
        <a:bodyPr/>
        <a:lstStyle/>
        <a:p>
          <a:r>
            <a:rPr lang="en-US">
              <a:noFill/>
            </a:rPr>
            <a:t> </a:t>
          </a:r>
        </a:p>
      </dgm:t>
    </dgm:pt>
    <dgm:pt modelId="{BEDA08CB-27B3-4369-B66F-8226A85A4218}" type="parTrans" cxnId="{6E0EFC14-552E-41E3-A306-00B81B1551DB}">
      <dgm:prSet/>
      <dgm:spPr/>
      <dgm:t>
        <a:bodyPr/>
        <a:lstStyle/>
        <a:p>
          <a:endParaRPr lang="en-AU"/>
        </a:p>
      </dgm:t>
    </dgm:pt>
    <dgm:pt modelId="{6D0E6E0A-5B90-4659-AD8F-12A192EFD272}" type="sibTrans" cxnId="{6E0EFC14-552E-41E3-A306-00B81B1551DB}">
      <dgm:prSet/>
      <dgm:spPr/>
      <dgm:t>
        <a:bodyPr/>
        <a:lstStyle/>
        <a:p>
          <a:endParaRPr lang="en-AU"/>
        </a:p>
      </dgm:t>
    </dgm:pt>
    <dgm:pt modelId="{D5B73BDC-75C6-4637-A550-92DC0019A7F7}">
      <dgm:prSet phldrT="[Text]" custT="1"/>
      <dgm:spPr/>
      <dgm:t>
        <a:bodyPr/>
        <a:lstStyle/>
        <a:p>
          <a:r>
            <a:rPr lang="en-AU" sz="2200" dirty="0" smtClean="0"/>
            <a:t>The add-on rate is calculated using the formula:</a:t>
          </a:r>
          <a:endParaRPr lang="en-US" sz="2200" dirty="0" smtClean="0"/>
        </a:p>
      </dgm:t>
    </dgm:pt>
    <dgm:pt modelId="{DF8B8463-C7D3-424E-85E1-08E52ACE3F91}" type="parTrans" cxnId="{B0C2BAA4-4CDC-4D48-976C-C917488BC0F9}">
      <dgm:prSet/>
      <dgm:spPr/>
      <dgm:t>
        <a:bodyPr/>
        <a:lstStyle/>
        <a:p>
          <a:endParaRPr lang="en-AU"/>
        </a:p>
      </dgm:t>
    </dgm:pt>
    <dgm:pt modelId="{5F4121BF-D65B-4658-A7DF-CD66709ADFFD}" type="sibTrans" cxnId="{B0C2BAA4-4CDC-4D48-976C-C917488BC0F9}">
      <dgm:prSet/>
      <dgm:spPr/>
      <dgm:t>
        <a:bodyPr/>
        <a:lstStyle/>
        <a:p>
          <a:endParaRPr lang="en-AU"/>
        </a:p>
      </dgm:t>
    </dgm:pt>
    <dgm:pt modelId="{BB769BA8-A51D-43B6-8037-177948D26C87}">
      <dgm:prSet phldrT="[Text]" custT="1"/>
      <dgm:spPr>
        <a:blipFill rotWithShape="0">
          <a:blip xmlns:r="http://schemas.openxmlformats.org/officeDocument/2006/relationships" r:embed="rId2"/>
          <a:stretch>
            <a:fillRect/>
          </a:stretch>
        </a:blipFill>
      </dgm:spPr>
      <dgm:t>
        <a:bodyPr/>
        <a:lstStyle/>
        <a:p>
          <a:r>
            <a:rPr lang="en-US">
              <a:noFill/>
            </a:rPr>
            <a:t> </a:t>
          </a:r>
        </a:p>
      </dgm:t>
    </dgm:pt>
    <dgm:pt modelId="{98FD26AD-4C9A-4368-8A8F-3CA92B707EB8}" type="parTrans" cxnId="{4CE5E72C-0809-4054-AD27-73B77209DBBC}">
      <dgm:prSet/>
      <dgm:spPr/>
      <dgm:t>
        <a:bodyPr/>
        <a:lstStyle/>
        <a:p>
          <a:endParaRPr lang="en-AU"/>
        </a:p>
      </dgm:t>
    </dgm:pt>
    <dgm:pt modelId="{5F42B0E0-B834-48E3-BD9A-B990B8886CD8}" type="sibTrans" cxnId="{4CE5E72C-0809-4054-AD27-73B77209DBBC}">
      <dgm:prSet/>
      <dgm:spPr/>
      <dgm:t>
        <a:bodyPr/>
        <a:lstStyle/>
        <a:p>
          <a:endParaRPr lang="en-AU"/>
        </a:p>
      </dgm:t>
    </dgm:pt>
    <dgm:pt modelId="{B99227BF-DC74-46E7-B2D6-6ACFE20346C1}" type="pres">
      <dgm:prSet presAssocID="{E9FA83DE-5755-46A5-8B21-3C8A7C67F67C}" presName="Name0" presStyleCnt="0">
        <dgm:presLayoutVars>
          <dgm:dir/>
          <dgm:animLvl val="lvl"/>
          <dgm:resizeHandles/>
        </dgm:presLayoutVars>
      </dgm:prSet>
      <dgm:spPr/>
      <dgm:t>
        <a:bodyPr/>
        <a:lstStyle/>
        <a:p>
          <a:endParaRPr lang="en-AU"/>
        </a:p>
      </dgm:t>
    </dgm:pt>
    <dgm:pt modelId="{8FF3FF99-A358-41D6-92A5-C437C56AC41B}" type="pres">
      <dgm:prSet presAssocID="{075B6B29-B7D8-4C27-8067-08F1DB7B34CF}" presName="linNode" presStyleCnt="0"/>
      <dgm:spPr/>
    </dgm:pt>
    <dgm:pt modelId="{0F798D82-E4E0-458B-B1D3-4A6BEAD28E8C}" type="pres">
      <dgm:prSet presAssocID="{075B6B29-B7D8-4C27-8067-08F1DB7B34CF}" presName="parentShp" presStyleLbl="node1" presStyleIdx="0" presStyleCnt="2" custScaleX="105436" custScaleY="43870" custLinFactNeighborX="-18" custLinFactNeighborY="5360">
        <dgm:presLayoutVars>
          <dgm:bulletEnabled val="1"/>
        </dgm:presLayoutVars>
      </dgm:prSet>
      <dgm:spPr/>
      <dgm:t>
        <a:bodyPr/>
        <a:lstStyle/>
        <a:p>
          <a:endParaRPr lang="en-AU"/>
        </a:p>
      </dgm:t>
    </dgm:pt>
    <dgm:pt modelId="{511C6700-FD53-43F9-AC71-3D90F8CD30A3}" type="pres">
      <dgm:prSet presAssocID="{075B6B29-B7D8-4C27-8067-08F1DB7B34CF}" presName="childShp" presStyleLbl="bgAccFollowNode1" presStyleIdx="0" presStyleCnt="2" custScaleY="50013" custLinFactNeighborY="6574">
        <dgm:presLayoutVars>
          <dgm:bulletEnabled val="1"/>
        </dgm:presLayoutVars>
      </dgm:prSet>
      <dgm:spPr/>
      <dgm:t>
        <a:bodyPr/>
        <a:lstStyle/>
        <a:p>
          <a:endParaRPr lang="en-AU"/>
        </a:p>
      </dgm:t>
    </dgm:pt>
    <dgm:pt modelId="{BD00F732-BCDA-4281-89B8-2C85FC05D750}" type="pres">
      <dgm:prSet presAssocID="{EF0EBF76-B37A-4ACE-9442-C1E8DFB00CDD}" presName="spacing" presStyleCnt="0"/>
      <dgm:spPr/>
    </dgm:pt>
    <dgm:pt modelId="{2FFD5ADB-B271-4840-AE76-4861CA8BAA90}" type="pres">
      <dgm:prSet presAssocID="{D5B73BDC-75C6-4637-A550-92DC0019A7F7}" presName="linNode" presStyleCnt="0"/>
      <dgm:spPr/>
    </dgm:pt>
    <dgm:pt modelId="{CAF14B0C-0EA9-4E47-9FD4-C2C9125A9618}" type="pres">
      <dgm:prSet presAssocID="{D5B73BDC-75C6-4637-A550-92DC0019A7F7}" presName="parentShp" presStyleLbl="node1" presStyleIdx="1" presStyleCnt="2" custScaleX="104762" custScaleY="40046" custLinFactNeighborY="-2794">
        <dgm:presLayoutVars>
          <dgm:bulletEnabled val="1"/>
        </dgm:presLayoutVars>
      </dgm:prSet>
      <dgm:spPr/>
      <dgm:t>
        <a:bodyPr/>
        <a:lstStyle/>
        <a:p>
          <a:endParaRPr lang="en-AU"/>
        </a:p>
      </dgm:t>
    </dgm:pt>
    <dgm:pt modelId="{4179225B-5480-4A91-A134-7BE13F07E0F7}" type="pres">
      <dgm:prSet presAssocID="{D5B73BDC-75C6-4637-A550-92DC0019A7F7}" presName="childShp" presStyleLbl="bgAccFollowNode1" presStyleIdx="1" presStyleCnt="2" custScaleY="47050" custLinFactNeighborY="-2794">
        <dgm:presLayoutVars>
          <dgm:bulletEnabled val="1"/>
        </dgm:presLayoutVars>
      </dgm:prSet>
      <dgm:spPr/>
      <dgm:t>
        <a:bodyPr/>
        <a:lstStyle/>
        <a:p>
          <a:endParaRPr lang="en-AU"/>
        </a:p>
      </dgm:t>
    </dgm:pt>
  </dgm:ptLst>
  <dgm:cxnLst>
    <dgm:cxn modelId="{BC67323F-5226-4FE8-9539-1F70151C0D64}" type="presOf" srcId="{D5B73BDC-75C6-4637-A550-92DC0019A7F7}" destId="{CAF14B0C-0EA9-4E47-9FD4-C2C9125A9618}" srcOrd="0" destOrd="0" presId="urn:microsoft.com/office/officeart/2005/8/layout/vList6"/>
    <dgm:cxn modelId="{6E0EFC14-552E-41E3-A306-00B81B1551DB}" srcId="{075B6B29-B7D8-4C27-8067-08F1DB7B34CF}" destId="{FA08FBC8-615A-4569-AD32-C9C94491BCCF}" srcOrd="0" destOrd="0" parTransId="{BEDA08CB-27B3-4369-B66F-8226A85A4218}" sibTransId="{6D0E6E0A-5B90-4659-AD8F-12A192EFD272}"/>
    <dgm:cxn modelId="{B0C2BAA4-4CDC-4D48-976C-C917488BC0F9}" srcId="{E9FA83DE-5755-46A5-8B21-3C8A7C67F67C}" destId="{D5B73BDC-75C6-4637-A550-92DC0019A7F7}" srcOrd="1" destOrd="0" parTransId="{DF8B8463-C7D3-424E-85E1-08E52ACE3F91}" sibTransId="{5F4121BF-D65B-4658-A7DF-CD66709ADFFD}"/>
    <dgm:cxn modelId="{B6BD272B-34A1-4421-916F-170A807481F9}" type="presOf" srcId="{E9FA83DE-5755-46A5-8B21-3C8A7C67F67C}" destId="{B99227BF-DC74-46E7-B2D6-6ACFE20346C1}" srcOrd="0" destOrd="0" presId="urn:microsoft.com/office/officeart/2005/8/layout/vList6"/>
    <dgm:cxn modelId="{42A94762-4A97-4E17-854A-9AF97C8E42E7}" srcId="{E9FA83DE-5755-46A5-8B21-3C8A7C67F67C}" destId="{075B6B29-B7D8-4C27-8067-08F1DB7B34CF}" srcOrd="0" destOrd="0" parTransId="{043497BD-44E7-41CC-B341-28BE72AB7716}" sibTransId="{EF0EBF76-B37A-4ACE-9442-C1E8DFB00CDD}"/>
    <dgm:cxn modelId="{EFEA9E78-0449-4556-88B2-70A571D555ED}" type="presOf" srcId="{BB769BA8-A51D-43B6-8037-177948D26C87}" destId="{4179225B-5480-4A91-A134-7BE13F07E0F7}" srcOrd="0" destOrd="0" presId="urn:microsoft.com/office/officeart/2005/8/layout/vList6"/>
    <dgm:cxn modelId="{4CE5E72C-0809-4054-AD27-73B77209DBBC}" srcId="{D5B73BDC-75C6-4637-A550-92DC0019A7F7}" destId="{BB769BA8-A51D-43B6-8037-177948D26C87}" srcOrd="0" destOrd="0" parTransId="{98FD26AD-4C9A-4368-8A8F-3CA92B707EB8}" sibTransId="{5F42B0E0-B834-48E3-BD9A-B990B8886CD8}"/>
    <dgm:cxn modelId="{E3B829DE-8CB0-4D83-B7E9-A5F67231A75B}" type="presOf" srcId="{075B6B29-B7D8-4C27-8067-08F1DB7B34CF}" destId="{0F798D82-E4E0-458B-B1D3-4A6BEAD28E8C}" srcOrd="0" destOrd="0" presId="urn:microsoft.com/office/officeart/2005/8/layout/vList6"/>
    <dgm:cxn modelId="{F4BEF555-7221-47DF-B16F-EB7D233AE783}" type="presOf" srcId="{FA08FBC8-615A-4569-AD32-C9C94491BCCF}" destId="{511C6700-FD53-43F9-AC71-3D90F8CD30A3}" srcOrd="0" destOrd="0" presId="urn:microsoft.com/office/officeart/2005/8/layout/vList6"/>
    <dgm:cxn modelId="{BCF5E4BC-2E5C-4823-A59D-F1FBC2B2A77A}" type="presParOf" srcId="{B99227BF-DC74-46E7-B2D6-6ACFE20346C1}" destId="{8FF3FF99-A358-41D6-92A5-C437C56AC41B}" srcOrd="0" destOrd="0" presId="urn:microsoft.com/office/officeart/2005/8/layout/vList6"/>
    <dgm:cxn modelId="{FE9F826B-59C3-4E7A-B5A7-95AEAA864708}" type="presParOf" srcId="{8FF3FF99-A358-41D6-92A5-C437C56AC41B}" destId="{0F798D82-E4E0-458B-B1D3-4A6BEAD28E8C}" srcOrd="0" destOrd="0" presId="urn:microsoft.com/office/officeart/2005/8/layout/vList6"/>
    <dgm:cxn modelId="{A04316EB-A15D-4836-A928-A2E74658C9BA}" type="presParOf" srcId="{8FF3FF99-A358-41D6-92A5-C437C56AC41B}" destId="{511C6700-FD53-43F9-AC71-3D90F8CD30A3}" srcOrd="1" destOrd="0" presId="urn:microsoft.com/office/officeart/2005/8/layout/vList6"/>
    <dgm:cxn modelId="{19F6E33E-2FD6-41AC-A10E-6FACC0DEF438}" type="presParOf" srcId="{B99227BF-DC74-46E7-B2D6-6ACFE20346C1}" destId="{BD00F732-BCDA-4281-89B8-2C85FC05D750}" srcOrd="1" destOrd="0" presId="urn:microsoft.com/office/officeart/2005/8/layout/vList6"/>
    <dgm:cxn modelId="{1A47B3AC-3838-4F47-8E7F-FA170F807BE4}" type="presParOf" srcId="{B99227BF-DC74-46E7-B2D6-6ACFE20346C1}" destId="{2FFD5ADB-B271-4840-AE76-4861CA8BAA90}" srcOrd="2" destOrd="0" presId="urn:microsoft.com/office/officeart/2005/8/layout/vList6"/>
    <dgm:cxn modelId="{AA0E0542-2E2B-483F-849D-ACBF5CFEE515}" type="presParOf" srcId="{2FFD5ADB-B271-4840-AE76-4861CA8BAA90}" destId="{CAF14B0C-0EA9-4E47-9FD4-C2C9125A9618}" srcOrd="0" destOrd="0" presId="urn:microsoft.com/office/officeart/2005/8/layout/vList6"/>
    <dgm:cxn modelId="{1D703156-A835-4352-8254-566F32E4D38E}" type="presParOf" srcId="{2FFD5ADB-B271-4840-AE76-4861CA8BAA90}" destId="{4179225B-5480-4A91-A134-7BE13F07E0F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8C7F5D8-23F7-4DF9-A35B-151C09420C9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AU"/>
        </a:p>
      </dgm:t>
    </dgm:pt>
    <dgm:pt modelId="{5257BAE5-C7B2-43E0-B50E-BD1A00D301CD}">
      <dgm:prSet phldrT="[Text]" custT="1"/>
      <dgm:spPr/>
      <dgm:t>
        <a:bodyPr/>
        <a:lstStyle/>
        <a:p>
          <a:r>
            <a:rPr lang="en-US" sz="2200" dirty="0"/>
            <a:t>The difference between yields on two bonds might be due to various reasons, such as:</a:t>
          </a:r>
          <a:endParaRPr lang="en-AU" sz="2200" dirty="0"/>
        </a:p>
      </dgm:t>
    </dgm:pt>
    <dgm:pt modelId="{800B1361-A90B-4B31-97F3-CFF6683E9D8A}" type="parTrans" cxnId="{7A3D606B-3526-47BC-A47D-F898E328B14C}">
      <dgm:prSet/>
      <dgm:spPr/>
      <dgm:t>
        <a:bodyPr/>
        <a:lstStyle/>
        <a:p>
          <a:endParaRPr lang="en-AU"/>
        </a:p>
      </dgm:t>
    </dgm:pt>
    <dgm:pt modelId="{FF5DE4C8-D281-4A3B-A2A4-1D94C38A1EB4}" type="sibTrans" cxnId="{7A3D606B-3526-47BC-A47D-F898E328B14C}">
      <dgm:prSet/>
      <dgm:spPr/>
      <dgm:t>
        <a:bodyPr/>
        <a:lstStyle/>
        <a:p>
          <a:endParaRPr lang="en-AU"/>
        </a:p>
      </dgm:t>
    </dgm:pt>
    <dgm:pt modelId="{F3EABE3A-B8AD-4E7B-9CAE-E944CC49D59B}" type="asst">
      <dgm:prSet phldrT="[Text]" custT="1"/>
      <dgm:spPr/>
      <dgm:t>
        <a:bodyPr/>
        <a:lstStyle/>
        <a:p>
          <a:r>
            <a:rPr lang="en-US" sz="2000" dirty="0"/>
            <a:t>periodicity 			• varying time-to maturity</a:t>
          </a:r>
          <a:endParaRPr lang="en-AU" sz="2000" dirty="0"/>
        </a:p>
      </dgm:t>
    </dgm:pt>
    <dgm:pt modelId="{0F8ED715-5B17-40ED-820C-33A445A96A17}" type="sibTrans" cxnId="{1BEC7513-8BAB-412D-BB2E-F8CDEF713FAB}">
      <dgm:prSet/>
      <dgm:spPr/>
      <dgm:t>
        <a:bodyPr/>
        <a:lstStyle/>
        <a:p>
          <a:endParaRPr lang="en-AU"/>
        </a:p>
      </dgm:t>
    </dgm:pt>
    <dgm:pt modelId="{07BF920C-2406-4B77-920E-3BCC203BA319}" type="parTrans" cxnId="{1BEC7513-8BAB-412D-BB2E-F8CDEF713FAB}">
      <dgm:prSet/>
      <dgm:spPr/>
      <dgm:t>
        <a:bodyPr/>
        <a:lstStyle/>
        <a:p>
          <a:endParaRPr lang="en-AU"/>
        </a:p>
      </dgm:t>
    </dgm:pt>
    <dgm:pt modelId="{6A4E3865-260C-4254-94C9-F8E7DE8815C8}" type="asst">
      <dgm:prSet phldrT="[Text]" custT="1"/>
      <dgm:spPr/>
      <dgm:t>
        <a:bodyPr/>
        <a:lstStyle/>
        <a:p>
          <a:r>
            <a:rPr lang="en-US" sz="2000" dirty="0"/>
            <a:t>liquidity 			• tax status</a:t>
          </a:r>
          <a:endParaRPr lang="en-AU" sz="2000" dirty="0"/>
        </a:p>
      </dgm:t>
    </dgm:pt>
    <dgm:pt modelId="{89A4E9D7-C740-496B-B83C-A72120CF22B1}" type="sibTrans" cxnId="{6C7F0FA8-64F2-4369-813B-DE7388E5E6D8}">
      <dgm:prSet/>
      <dgm:spPr/>
      <dgm:t>
        <a:bodyPr/>
        <a:lstStyle/>
        <a:p>
          <a:endParaRPr lang="en-AU"/>
        </a:p>
      </dgm:t>
    </dgm:pt>
    <dgm:pt modelId="{FB650639-548C-44F8-883B-B095A4E6882F}" type="parTrans" cxnId="{6C7F0FA8-64F2-4369-813B-DE7388E5E6D8}">
      <dgm:prSet/>
      <dgm:spPr/>
      <dgm:t>
        <a:bodyPr/>
        <a:lstStyle/>
        <a:p>
          <a:endParaRPr lang="en-AU"/>
        </a:p>
      </dgm:t>
    </dgm:pt>
    <dgm:pt modelId="{FB85721C-A15E-4266-B443-271D6AF7973C}" type="asst">
      <dgm:prSet phldrT="[Text]" custT="1"/>
      <dgm:spPr/>
      <dgm:t>
        <a:bodyPr/>
        <a:lstStyle/>
        <a:p>
          <a:r>
            <a:rPr lang="en-US" sz="2000" dirty="0"/>
            <a:t>currency denomination	• credit risk</a:t>
          </a:r>
          <a:endParaRPr lang="en-AU" sz="2000" dirty="0"/>
        </a:p>
      </dgm:t>
    </dgm:pt>
    <dgm:pt modelId="{ADEA2C46-2F36-4989-88F6-905CBF74A2B3}" type="sibTrans" cxnId="{E346AEFD-C31E-41F2-B9B1-986C89AFBFAE}">
      <dgm:prSet/>
      <dgm:spPr/>
      <dgm:t>
        <a:bodyPr/>
        <a:lstStyle/>
        <a:p>
          <a:endParaRPr lang="en-AU"/>
        </a:p>
      </dgm:t>
    </dgm:pt>
    <dgm:pt modelId="{C7C354FB-EDBE-4FCE-9037-408FE102C7CF}" type="parTrans" cxnId="{E346AEFD-C31E-41F2-B9B1-986C89AFBFAE}">
      <dgm:prSet/>
      <dgm:spPr/>
      <dgm:t>
        <a:bodyPr/>
        <a:lstStyle/>
        <a:p>
          <a:endParaRPr lang="en-AU"/>
        </a:p>
      </dgm:t>
    </dgm:pt>
    <dgm:pt modelId="{30DAC3E1-E324-4264-AEF2-4524C9769DF5}" type="pres">
      <dgm:prSet presAssocID="{38C7F5D8-23F7-4DF9-A35B-151C09420C9E}" presName="linear" presStyleCnt="0">
        <dgm:presLayoutVars>
          <dgm:dir/>
          <dgm:animLvl val="lvl"/>
          <dgm:resizeHandles val="exact"/>
        </dgm:presLayoutVars>
      </dgm:prSet>
      <dgm:spPr/>
    </dgm:pt>
    <dgm:pt modelId="{F6EA8466-F330-41AB-A0A8-9E4C99AE96B2}" type="pres">
      <dgm:prSet presAssocID="{5257BAE5-C7B2-43E0-B50E-BD1A00D301CD}" presName="parentLin" presStyleCnt="0"/>
      <dgm:spPr/>
    </dgm:pt>
    <dgm:pt modelId="{D5429FE9-F0AB-4FE4-8B94-3FBB7A7EE27B}" type="pres">
      <dgm:prSet presAssocID="{5257BAE5-C7B2-43E0-B50E-BD1A00D301CD}" presName="parentLeftMargin" presStyleLbl="node1" presStyleIdx="0" presStyleCnt="1"/>
      <dgm:spPr/>
    </dgm:pt>
    <dgm:pt modelId="{739ED2FD-E86D-4E85-8030-FCF3C1A5DA85}" type="pres">
      <dgm:prSet presAssocID="{5257BAE5-C7B2-43E0-B50E-BD1A00D301CD}" presName="parentText" presStyleLbl="node1" presStyleIdx="0" presStyleCnt="1" custScaleX="134045" custScaleY="45838" custLinFactNeighborY="-17889">
        <dgm:presLayoutVars>
          <dgm:chMax val="0"/>
          <dgm:bulletEnabled val="1"/>
        </dgm:presLayoutVars>
      </dgm:prSet>
      <dgm:spPr/>
    </dgm:pt>
    <dgm:pt modelId="{A310AE2D-0EAF-47F1-8BDA-3F6B583CBD27}" type="pres">
      <dgm:prSet presAssocID="{5257BAE5-C7B2-43E0-B50E-BD1A00D301CD}" presName="negativeSpace" presStyleCnt="0"/>
      <dgm:spPr/>
    </dgm:pt>
    <dgm:pt modelId="{A3CD419F-AD8E-4B48-8D48-D191667C67A5}" type="pres">
      <dgm:prSet presAssocID="{5257BAE5-C7B2-43E0-B50E-BD1A00D301CD}" presName="childText" presStyleLbl="conFgAcc1" presStyleIdx="0" presStyleCnt="1" custScaleY="71392" custLinFactNeighborY="11384">
        <dgm:presLayoutVars>
          <dgm:bulletEnabled val="1"/>
        </dgm:presLayoutVars>
      </dgm:prSet>
      <dgm:spPr/>
    </dgm:pt>
  </dgm:ptLst>
  <dgm:cxnLst>
    <dgm:cxn modelId="{1BEC7513-8BAB-412D-BB2E-F8CDEF713FAB}" srcId="{5257BAE5-C7B2-43E0-B50E-BD1A00D301CD}" destId="{F3EABE3A-B8AD-4E7B-9CAE-E944CC49D59B}" srcOrd="2" destOrd="0" parTransId="{07BF920C-2406-4B77-920E-3BCC203BA319}" sibTransId="{0F8ED715-5B17-40ED-820C-33A445A96A17}"/>
    <dgm:cxn modelId="{BEC02046-AAED-4715-854B-2949181EEDD1}" type="presOf" srcId="{5257BAE5-C7B2-43E0-B50E-BD1A00D301CD}" destId="{D5429FE9-F0AB-4FE4-8B94-3FBB7A7EE27B}" srcOrd="0" destOrd="0" presId="urn:microsoft.com/office/officeart/2005/8/layout/list1"/>
    <dgm:cxn modelId="{7A3D606B-3526-47BC-A47D-F898E328B14C}" srcId="{38C7F5D8-23F7-4DF9-A35B-151C09420C9E}" destId="{5257BAE5-C7B2-43E0-B50E-BD1A00D301CD}" srcOrd="0" destOrd="0" parTransId="{800B1361-A90B-4B31-97F3-CFF6683E9D8A}" sibTransId="{FF5DE4C8-D281-4A3B-A2A4-1D94C38A1EB4}"/>
    <dgm:cxn modelId="{B89E7950-A181-4546-9AC9-08B00DF95A72}" type="presOf" srcId="{38C7F5D8-23F7-4DF9-A35B-151C09420C9E}" destId="{30DAC3E1-E324-4264-AEF2-4524C9769DF5}" srcOrd="0" destOrd="0" presId="urn:microsoft.com/office/officeart/2005/8/layout/list1"/>
    <dgm:cxn modelId="{D3943552-C240-4789-8B53-64FB73B84EEE}" type="presOf" srcId="{6A4E3865-260C-4254-94C9-F8E7DE8815C8}" destId="{A3CD419F-AD8E-4B48-8D48-D191667C67A5}" srcOrd="0" destOrd="1" presId="urn:microsoft.com/office/officeart/2005/8/layout/list1"/>
    <dgm:cxn modelId="{F4978894-7BAE-495B-AAAC-EB7145F1A21B}" type="presOf" srcId="{FB85721C-A15E-4266-B443-271D6AF7973C}" destId="{A3CD419F-AD8E-4B48-8D48-D191667C67A5}" srcOrd="0" destOrd="0" presId="urn:microsoft.com/office/officeart/2005/8/layout/list1"/>
    <dgm:cxn modelId="{E124299D-FDF3-49C5-ADEC-DBDF3EDCA45A}" type="presOf" srcId="{F3EABE3A-B8AD-4E7B-9CAE-E944CC49D59B}" destId="{A3CD419F-AD8E-4B48-8D48-D191667C67A5}" srcOrd="0" destOrd="2" presId="urn:microsoft.com/office/officeart/2005/8/layout/list1"/>
    <dgm:cxn modelId="{6C7F0FA8-64F2-4369-813B-DE7388E5E6D8}" srcId="{5257BAE5-C7B2-43E0-B50E-BD1A00D301CD}" destId="{6A4E3865-260C-4254-94C9-F8E7DE8815C8}" srcOrd="1" destOrd="0" parTransId="{FB650639-548C-44F8-883B-B095A4E6882F}" sibTransId="{89A4E9D7-C740-496B-B83C-A72120CF22B1}"/>
    <dgm:cxn modelId="{9A9398AF-3C87-4C19-BF29-512788661D07}" type="presOf" srcId="{5257BAE5-C7B2-43E0-B50E-BD1A00D301CD}" destId="{739ED2FD-E86D-4E85-8030-FCF3C1A5DA85}" srcOrd="1" destOrd="0" presId="urn:microsoft.com/office/officeart/2005/8/layout/list1"/>
    <dgm:cxn modelId="{E346AEFD-C31E-41F2-B9B1-986C89AFBFAE}" srcId="{5257BAE5-C7B2-43E0-B50E-BD1A00D301CD}" destId="{FB85721C-A15E-4266-B443-271D6AF7973C}" srcOrd="0" destOrd="0" parTransId="{C7C354FB-EDBE-4FCE-9037-408FE102C7CF}" sibTransId="{ADEA2C46-2F36-4989-88F6-905CBF74A2B3}"/>
    <dgm:cxn modelId="{40041365-EE29-4FD3-B8D4-76CBC7CA66F2}" type="presParOf" srcId="{30DAC3E1-E324-4264-AEF2-4524C9769DF5}" destId="{F6EA8466-F330-41AB-A0A8-9E4C99AE96B2}" srcOrd="0" destOrd="0" presId="urn:microsoft.com/office/officeart/2005/8/layout/list1"/>
    <dgm:cxn modelId="{60A055F7-B9C5-449E-A11B-2AF47BD866F3}" type="presParOf" srcId="{F6EA8466-F330-41AB-A0A8-9E4C99AE96B2}" destId="{D5429FE9-F0AB-4FE4-8B94-3FBB7A7EE27B}" srcOrd="0" destOrd="0" presId="urn:microsoft.com/office/officeart/2005/8/layout/list1"/>
    <dgm:cxn modelId="{3F14FA5C-5B6E-4E5D-9342-884D7C95C9D6}" type="presParOf" srcId="{F6EA8466-F330-41AB-A0A8-9E4C99AE96B2}" destId="{739ED2FD-E86D-4E85-8030-FCF3C1A5DA85}" srcOrd="1" destOrd="0" presId="urn:microsoft.com/office/officeart/2005/8/layout/list1"/>
    <dgm:cxn modelId="{364C8257-7A4B-4F08-856F-B01F8F379481}" type="presParOf" srcId="{30DAC3E1-E324-4264-AEF2-4524C9769DF5}" destId="{A310AE2D-0EAF-47F1-8BDA-3F6B583CBD27}" srcOrd="1" destOrd="0" presId="urn:microsoft.com/office/officeart/2005/8/layout/list1"/>
    <dgm:cxn modelId="{BBB36879-5EE6-4F63-B503-1182BE59572B}" type="presParOf" srcId="{30DAC3E1-E324-4264-AEF2-4524C9769DF5}" destId="{A3CD419F-AD8E-4B48-8D48-D191667C67A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1809505-383E-42CB-95CE-011B9478DEF3}" type="doc">
      <dgm:prSet loTypeId="urn:microsoft.com/office/officeart/2005/8/layout/process4" loCatId="process" qsTypeId="urn:microsoft.com/office/officeart/2005/8/quickstyle/simple1" qsCatId="simple" csTypeId="urn:microsoft.com/office/officeart/2005/8/colors/accent3_4" csCatId="accent3" phldr="1"/>
      <dgm:spPr/>
      <dgm:t>
        <a:bodyPr/>
        <a:lstStyle/>
        <a:p>
          <a:endParaRPr lang="en-AU"/>
        </a:p>
      </dgm:t>
    </dgm:pt>
    <dgm:pt modelId="{A0743F4C-C454-4099-846D-803B5AD01FE6}">
      <dgm:prSet phldrT="[Text]" custT="1"/>
      <dgm:spPr/>
      <dgm:t>
        <a:bodyPr/>
        <a:lstStyle/>
        <a:p>
          <a:endParaRPr lang="en-US" sz="2200" dirty="0"/>
        </a:p>
        <a:p>
          <a:r>
            <a:rPr lang="en-US" sz="2200" dirty="0"/>
            <a:t>Examples of yield curves</a:t>
          </a:r>
          <a:endParaRPr lang="en-AU" sz="2200" dirty="0"/>
        </a:p>
      </dgm:t>
    </dgm:pt>
    <dgm:pt modelId="{82DE5667-A6A4-4E7F-A225-DDD2DE669DF8}" type="parTrans" cxnId="{490FE55B-389E-438E-A54C-0A031C6ACEFB}">
      <dgm:prSet/>
      <dgm:spPr/>
      <dgm:t>
        <a:bodyPr/>
        <a:lstStyle/>
        <a:p>
          <a:endParaRPr lang="en-AU"/>
        </a:p>
      </dgm:t>
    </dgm:pt>
    <dgm:pt modelId="{3CF38492-782E-4506-8E3D-38EB6DF00D59}" type="sibTrans" cxnId="{490FE55B-389E-438E-A54C-0A031C6ACEFB}">
      <dgm:prSet/>
      <dgm:spPr/>
      <dgm:t>
        <a:bodyPr/>
        <a:lstStyle/>
        <a:p>
          <a:endParaRPr lang="en-AU"/>
        </a:p>
      </dgm:t>
    </dgm:pt>
    <dgm:pt modelId="{D76D1D39-D347-420F-AD3E-BD9F6A708926}">
      <dgm:prSet custT="1"/>
      <dgm:spPr/>
      <dgm:t>
        <a:bodyPr/>
        <a:lstStyle/>
        <a:p>
          <a:r>
            <a:rPr lang="en-US" sz="2000" dirty="0"/>
            <a:t>The (government bond) </a:t>
          </a:r>
          <a:r>
            <a:rPr lang="en-US" sz="2000" b="1" dirty="0"/>
            <a:t>spot curve </a:t>
          </a:r>
          <a:r>
            <a:rPr lang="en-US" sz="2000" dirty="0"/>
            <a:t>is a sequence of yields-to-maturity on zero-coupon (government) bonds.</a:t>
          </a:r>
        </a:p>
      </dgm:t>
    </dgm:pt>
    <dgm:pt modelId="{F615CAB1-900C-4C82-AE45-5742E482D4A7}" type="parTrans" cxnId="{99F35838-C658-425B-B110-698553913C4A}">
      <dgm:prSet/>
      <dgm:spPr/>
      <dgm:t>
        <a:bodyPr/>
        <a:lstStyle/>
        <a:p>
          <a:endParaRPr lang="en-AU"/>
        </a:p>
      </dgm:t>
    </dgm:pt>
    <dgm:pt modelId="{3DE6E2C4-045C-47C5-AF1C-C859B2287227}" type="sibTrans" cxnId="{99F35838-C658-425B-B110-698553913C4A}">
      <dgm:prSet/>
      <dgm:spPr/>
      <dgm:t>
        <a:bodyPr/>
        <a:lstStyle/>
        <a:p>
          <a:endParaRPr lang="en-AU"/>
        </a:p>
      </dgm:t>
    </dgm:pt>
    <dgm:pt modelId="{8E87A218-E948-478A-B323-D6B7CC83337B}">
      <dgm:prSet custT="1"/>
      <dgm:spPr/>
      <dgm:t>
        <a:bodyPr/>
        <a:lstStyle/>
        <a:p>
          <a:r>
            <a:rPr lang="en-US" sz="2000" b="0" dirty="0"/>
            <a:t>The </a:t>
          </a:r>
          <a:r>
            <a:rPr lang="en-US" sz="2000" b="1" dirty="0"/>
            <a:t>yield curve on coupon bonds </a:t>
          </a:r>
          <a:r>
            <a:rPr lang="en-US" sz="2000" dirty="0"/>
            <a:t>is a sequence of yields-to-maturity on coupon paying (government) bonds.</a:t>
          </a:r>
        </a:p>
      </dgm:t>
    </dgm:pt>
    <dgm:pt modelId="{0A2B1930-6794-4E4C-BA37-4B5910646502}" type="parTrans" cxnId="{76F3B001-16A3-44FB-99F6-F6CD884C7775}">
      <dgm:prSet/>
      <dgm:spPr/>
      <dgm:t>
        <a:bodyPr/>
        <a:lstStyle/>
        <a:p>
          <a:endParaRPr lang="en-AU"/>
        </a:p>
      </dgm:t>
    </dgm:pt>
    <dgm:pt modelId="{14630795-0CEE-41DF-888B-CA660D3B18AB}" type="sibTrans" cxnId="{76F3B001-16A3-44FB-99F6-F6CD884C7775}">
      <dgm:prSet/>
      <dgm:spPr/>
      <dgm:t>
        <a:bodyPr/>
        <a:lstStyle/>
        <a:p>
          <a:endParaRPr lang="en-AU"/>
        </a:p>
      </dgm:t>
    </dgm:pt>
    <dgm:pt modelId="{1F3086F4-77C6-4832-B9CA-FCB5E2FA71CE}" type="pres">
      <dgm:prSet presAssocID="{C1809505-383E-42CB-95CE-011B9478DEF3}" presName="Name0" presStyleCnt="0">
        <dgm:presLayoutVars>
          <dgm:dir/>
          <dgm:animLvl val="lvl"/>
          <dgm:resizeHandles val="exact"/>
        </dgm:presLayoutVars>
      </dgm:prSet>
      <dgm:spPr/>
    </dgm:pt>
    <dgm:pt modelId="{B28B89E9-CA86-44D0-A6C9-F315A7F3CDB5}" type="pres">
      <dgm:prSet presAssocID="{A0743F4C-C454-4099-846D-803B5AD01FE6}" presName="boxAndChildren" presStyleCnt="0"/>
      <dgm:spPr/>
    </dgm:pt>
    <dgm:pt modelId="{B86D3105-5858-4D3C-9E6A-B736088FF27A}" type="pres">
      <dgm:prSet presAssocID="{A0743F4C-C454-4099-846D-803B5AD01FE6}" presName="parentTextBox" presStyleLbl="node1" presStyleIdx="0" presStyleCnt="1"/>
      <dgm:spPr/>
    </dgm:pt>
    <dgm:pt modelId="{68A6D00F-674E-4061-9210-6C93F0657EF3}" type="pres">
      <dgm:prSet presAssocID="{A0743F4C-C454-4099-846D-803B5AD01FE6}" presName="entireBox" presStyleLbl="node1" presStyleIdx="0" presStyleCnt="1" custScaleY="31835" custLinFactNeighborX="-13750" custLinFactNeighborY="-33750"/>
      <dgm:spPr/>
    </dgm:pt>
    <dgm:pt modelId="{957015E3-1303-4933-9B3D-9D548EF4A080}" type="pres">
      <dgm:prSet presAssocID="{A0743F4C-C454-4099-846D-803B5AD01FE6}" presName="descendantBox" presStyleCnt="0"/>
      <dgm:spPr/>
    </dgm:pt>
    <dgm:pt modelId="{0DD7A0BB-17FD-4EB0-802C-B0356D370CFF}" type="pres">
      <dgm:prSet presAssocID="{D76D1D39-D347-420F-AD3E-BD9F6A708926}" presName="childTextBox" presStyleLbl="fgAccFollowNode1" presStyleIdx="0" presStyleCnt="2" custScaleY="127145" custLinFactNeighborY="26266">
        <dgm:presLayoutVars>
          <dgm:bulletEnabled val="1"/>
        </dgm:presLayoutVars>
      </dgm:prSet>
      <dgm:spPr/>
    </dgm:pt>
    <dgm:pt modelId="{C1F6AD2B-E4E3-40D2-9B01-77846336DBF9}" type="pres">
      <dgm:prSet presAssocID="{8E87A218-E948-478A-B323-D6B7CC83337B}" presName="childTextBox" presStyleLbl="fgAccFollowNode1" presStyleIdx="1" presStyleCnt="2" custScaleY="127145" custLinFactNeighborY="26266">
        <dgm:presLayoutVars>
          <dgm:bulletEnabled val="1"/>
        </dgm:presLayoutVars>
      </dgm:prSet>
      <dgm:spPr/>
    </dgm:pt>
  </dgm:ptLst>
  <dgm:cxnLst>
    <dgm:cxn modelId="{76F3B001-16A3-44FB-99F6-F6CD884C7775}" srcId="{A0743F4C-C454-4099-846D-803B5AD01FE6}" destId="{8E87A218-E948-478A-B323-D6B7CC83337B}" srcOrd="1" destOrd="0" parTransId="{0A2B1930-6794-4E4C-BA37-4B5910646502}" sibTransId="{14630795-0CEE-41DF-888B-CA660D3B18AB}"/>
    <dgm:cxn modelId="{99F35838-C658-425B-B110-698553913C4A}" srcId="{A0743F4C-C454-4099-846D-803B5AD01FE6}" destId="{D76D1D39-D347-420F-AD3E-BD9F6A708926}" srcOrd="0" destOrd="0" parTransId="{F615CAB1-900C-4C82-AE45-5742E482D4A7}" sibTransId="{3DE6E2C4-045C-47C5-AF1C-C859B2287227}"/>
    <dgm:cxn modelId="{490FE55B-389E-438E-A54C-0A031C6ACEFB}" srcId="{C1809505-383E-42CB-95CE-011B9478DEF3}" destId="{A0743F4C-C454-4099-846D-803B5AD01FE6}" srcOrd="0" destOrd="0" parTransId="{82DE5667-A6A4-4E7F-A225-DDD2DE669DF8}" sibTransId="{3CF38492-782E-4506-8E3D-38EB6DF00D59}"/>
    <dgm:cxn modelId="{5380FE8D-60A7-495F-BEB2-A298A38BDA2D}" type="presOf" srcId="{A0743F4C-C454-4099-846D-803B5AD01FE6}" destId="{68A6D00F-674E-4061-9210-6C93F0657EF3}" srcOrd="1" destOrd="0" presId="urn:microsoft.com/office/officeart/2005/8/layout/process4"/>
    <dgm:cxn modelId="{9BFFBFCF-24DF-4B7A-8B5D-4083BBFB0799}" type="presOf" srcId="{D76D1D39-D347-420F-AD3E-BD9F6A708926}" destId="{0DD7A0BB-17FD-4EB0-802C-B0356D370CFF}" srcOrd="0" destOrd="0" presId="urn:microsoft.com/office/officeart/2005/8/layout/process4"/>
    <dgm:cxn modelId="{22AA72DE-0373-4B57-8C6B-62015694F539}" type="presOf" srcId="{8E87A218-E948-478A-B323-D6B7CC83337B}" destId="{C1F6AD2B-E4E3-40D2-9B01-77846336DBF9}" srcOrd="0" destOrd="0" presId="urn:microsoft.com/office/officeart/2005/8/layout/process4"/>
    <dgm:cxn modelId="{D5C700E1-4165-4044-BF9B-AB58363738AA}" type="presOf" srcId="{C1809505-383E-42CB-95CE-011B9478DEF3}" destId="{1F3086F4-77C6-4832-B9CA-FCB5E2FA71CE}" srcOrd="0" destOrd="0" presId="urn:microsoft.com/office/officeart/2005/8/layout/process4"/>
    <dgm:cxn modelId="{ADB9E2E8-6CE6-44C4-B52C-44562BD6EA76}" type="presOf" srcId="{A0743F4C-C454-4099-846D-803B5AD01FE6}" destId="{B86D3105-5858-4D3C-9E6A-B736088FF27A}" srcOrd="0" destOrd="0" presId="urn:microsoft.com/office/officeart/2005/8/layout/process4"/>
    <dgm:cxn modelId="{ADE7A1B0-79FA-4EE0-B8AF-5606C30EE615}" type="presParOf" srcId="{1F3086F4-77C6-4832-B9CA-FCB5E2FA71CE}" destId="{B28B89E9-CA86-44D0-A6C9-F315A7F3CDB5}" srcOrd="0" destOrd="0" presId="urn:microsoft.com/office/officeart/2005/8/layout/process4"/>
    <dgm:cxn modelId="{99BDCC60-D6ED-4E1D-A806-7A3ED6F9B007}" type="presParOf" srcId="{B28B89E9-CA86-44D0-A6C9-F315A7F3CDB5}" destId="{B86D3105-5858-4D3C-9E6A-B736088FF27A}" srcOrd="0" destOrd="0" presId="urn:microsoft.com/office/officeart/2005/8/layout/process4"/>
    <dgm:cxn modelId="{025A2845-F995-4EDB-A703-E832813B89DB}" type="presParOf" srcId="{B28B89E9-CA86-44D0-A6C9-F315A7F3CDB5}" destId="{68A6D00F-674E-4061-9210-6C93F0657EF3}" srcOrd="1" destOrd="0" presId="urn:microsoft.com/office/officeart/2005/8/layout/process4"/>
    <dgm:cxn modelId="{4814D59B-E898-4CFE-AB1F-E13C4FB2FE18}" type="presParOf" srcId="{B28B89E9-CA86-44D0-A6C9-F315A7F3CDB5}" destId="{957015E3-1303-4933-9B3D-9D548EF4A080}" srcOrd="2" destOrd="0" presId="urn:microsoft.com/office/officeart/2005/8/layout/process4"/>
    <dgm:cxn modelId="{0CFCAF7F-9F57-4A3A-A126-A152889C4CCF}" type="presParOf" srcId="{957015E3-1303-4933-9B3D-9D548EF4A080}" destId="{0DD7A0BB-17FD-4EB0-802C-B0356D370CFF}" srcOrd="0" destOrd="0" presId="urn:microsoft.com/office/officeart/2005/8/layout/process4"/>
    <dgm:cxn modelId="{B4F16AA9-71EB-4A98-8F62-480D72AC44E9}" type="presParOf" srcId="{957015E3-1303-4933-9B3D-9D548EF4A080}" destId="{C1F6AD2B-E4E3-40D2-9B01-77846336DBF9}" srcOrd="1"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7BA9F6B-6197-4A66-9A7E-6D41D225985F}"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AU"/>
        </a:p>
      </dgm:t>
    </dgm:pt>
    <dgm:pt modelId="{3C87740C-BC62-46E5-8396-355420D0EB76}">
      <dgm:prSet phldrT="[Text]" custT="1"/>
      <dgm:spPr/>
      <dgm:t>
        <a:bodyPr/>
        <a:lstStyle/>
        <a:p>
          <a:r>
            <a:rPr lang="en-US" sz="2200" b="1" dirty="0"/>
            <a:t>A forward rate</a:t>
          </a:r>
          <a:endParaRPr lang="en-AU" sz="2200" dirty="0"/>
        </a:p>
      </dgm:t>
    </dgm:pt>
    <dgm:pt modelId="{4A11D8D1-6FB8-4B7C-9AD3-44A9A38FCE42}" type="parTrans" cxnId="{864281D4-6EE7-41E0-B068-56F1E159CC37}">
      <dgm:prSet/>
      <dgm:spPr/>
      <dgm:t>
        <a:bodyPr/>
        <a:lstStyle/>
        <a:p>
          <a:endParaRPr lang="en-AU"/>
        </a:p>
      </dgm:t>
    </dgm:pt>
    <dgm:pt modelId="{641FA1D5-0F72-458F-8734-1419D9EC0797}" type="sibTrans" cxnId="{864281D4-6EE7-41E0-B068-56F1E159CC37}">
      <dgm:prSet/>
      <dgm:spPr/>
      <dgm:t>
        <a:bodyPr/>
        <a:lstStyle/>
        <a:p>
          <a:endParaRPr lang="en-AU"/>
        </a:p>
      </dgm:t>
    </dgm:pt>
    <dgm:pt modelId="{440EF60E-A573-4221-9032-5652D0724186}">
      <dgm:prSet custT="1"/>
      <dgm:spPr/>
      <dgm:t>
        <a:bodyPr/>
        <a:lstStyle/>
        <a:p>
          <a:r>
            <a:rPr lang="en-US" sz="2200" b="1" dirty="0"/>
            <a:t>An implied forward rate </a:t>
          </a:r>
          <a:r>
            <a:rPr lang="en-US" sz="2200" dirty="0"/>
            <a:t>(also known as a forward yield)</a:t>
          </a:r>
        </a:p>
      </dgm:t>
    </dgm:pt>
    <dgm:pt modelId="{37E8D5B3-D968-4487-9C47-504AE59C0724}" type="parTrans" cxnId="{5362B335-0461-4598-BF76-1C74BC2D4E76}">
      <dgm:prSet/>
      <dgm:spPr/>
      <dgm:t>
        <a:bodyPr/>
        <a:lstStyle/>
        <a:p>
          <a:endParaRPr lang="en-AU"/>
        </a:p>
      </dgm:t>
    </dgm:pt>
    <dgm:pt modelId="{2EA0AD26-7243-4D8A-B5D8-037EFF5900FA}" type="sibTrans" cxnId="{5362B335-0461-4598-BF76-1C74BC2D4E76}">
      <dgm:prSet/>
      <dgm:spPr/>
      <dgm:t>
        <a:bodyPr/>
        <a:lstStyle/>
        <a:p>
          <a:endParaRPr lang="en-AU"/>
        </a:p>
      </dgm:t>
    </dgm:pt>
    <dgm:pt modelId="{1650EEA8-441F-4A29-BA7F-A88A359B803B}">
      <dgm:prSet phldrT="[Text]" custT="1"/>
      <dgm:spPr/>
      <dgm:t>
        <a:bodyPr/>
        <a:lstStyle/>
        <a:p>
          <a:r>
            <a:rPr lang="en-US" sz="2000" dirty="0"/>
            <a:t>is the interest rate on a bond or money market instrument traded in a forward market (future delivery).</a:t>
          </a:r>
          <a:endParaRPr lang="en-AU" sz="2000" dirty="0"/>
        </a:p>
      </dgm:t>
    </dgm:pt>
    <dgm:pt modelId="{972B4962-7546-4F74-BA73-F9D26235B433}" type="parTrans" cxnId="{004B3828-CBA7-42B4-A499-DC43F97DD37C}">
      <dgm:prSet/>
      <dgm:spPr/>
      <dgm:t>
        <a:bodyPr/>
        <a:lstStyle/>
        <a:p>
          <a:endParaRPr lang="en-AU"/>
        </a:p>
      </dgm:t>
    </dgm:pt>
    <dgm:pt modelId="{AD1B5C22-2DEB-44EA-995D-6353E1C42FB8}" type="sibTrans" cxnId="{004B3828-CBA7-42B4-A499-DC43F97DD37C}">
      <dgm:prSet/>
      <dgm:spPr/>
      <dgm:t>
        <a:bodyPr/>
        <a:lstStyle/>
        <a:p>
          <a:endParaRPr lang="en-AU"/>
        </a:p>
      </dgm:t>
    </dgm:pt>
    <dgm:pt modelId="{68BFE16D-2853-4465-8378-F8A73D61FDFA}">
      <dgm:prSet custT="1"/>
      <dgm:spPr/>
      <dgm:t>
        <a:bodyPr/>
        <a:lstStyle/>
        <a:p>
          <a:r>
            <a:rPr lang="en-US" sz="2000" dirty="0"/>
            <a:t>is calculated from spot rates and is a break-even reinvestment rate</a:t>
          </a:r>
        </a:p>
      </dgm:t>
    </dgm:pt>
    <dgm:pt modelId="{6190416E-A6CD-4CB1-9E33-08CCBF9B93BE}" type="parTrans" cxnId="{19B03389-B97E-44B8-BE7A-3EFF544FD24D}">
      <dgm:prSet/>
      <dgm:spPr/>
      <dgm:t>
        <a:bodyPr/>
        <a:lstStyle/>
        <a:p>
          <a:endParaRPr lang="en-AU"/>
        </a:p>
      </dgm:t>
    </dgm:pt>
    <dgm:pt modelId="{72F68117-E6D3-4AD6-AB09-785D34126ED3}" type="sibTrans" cxnId="{19B03389-B97E-44B8-BE7A-3EFF544FD24D}">
      <dgm:prSet/>
      <dgm:spPr/>
      <dgm:t>
        <a:bodyPr/>
        <a:lstStyle/>
        <a:p>
          <a:endParaRPr lang="en-AU"/>
        </a:p>
      </dgm:t>
    </dgm:pt>
    <dgm:pt modelId="{EB211F90-264B-4BD1-8E1F-9715AF388475}">
      <dgm:prSet custT="1"/>
      <dgm:spPr/>
      <dgm:t>
        <a:bodyPr/>
        <a:lstStyle/>
        <a:p>
          <a:r>
            <a:rPr lang="en-US" sz="2000" dirty="0"/>
            <a:t>links the return on an investment in a shorter-term zero-coupon bond to the return on an investment in a longer-term zero-coupon bond.</a:t>
          </a:r>
        </a:p>
      </dgm:t>
    </dgm:pt>
    <dgm:pt modelId="{B23E1033-CA65-485B-95AB-11C0A45C9409}" type="parTrans" cxnId="{C7B54E85-9C72-4875-AA99-7DF36713537D}">
      <dgm:prSet/>
      <dgm:spPr/>
      <dgm:t>
        <a:bodyPr/>
        <a:lstStyle/>
        <a:p>
          <a:endParaRPr lang="en-US"/>
        </a:p>
      </dgm:t>
    </dgm:pt>
    <dgm:pt modelId="{608C2134-7D40-4D01-BA02-0B2BAFBA8337}" type="sibTrans" cxnId="{C7B54E85-9C72-4875-AA99-7DF36713537D}">
      <dgm:prSet/>
      <dgm:spPr/>
      <dgm:t>
        <a:bodyPr/>
        <a:lstStyle/>
        <a:p>
          <a:endParaRPr lang="en-US"/>
        </a:p>
      </dgm:t>
    </dgm:pt>
    <dgm:pt modelId="{FC5C2087-1624-4F76-A52B-557ACFDD76CD}" type="pres">
      <dgm:prSet presAssocID="{17BA9F6B-6197-4A66-9A7E-6D41D225985F}" presName="Name0" presStyleCnt="0">
        <dgm:presLayoutVars>
          <dgm:dir/>
          <dgm:animLvl val="lvl"/>
          <dgm:resizeHandles val="exact"/>
        </dgm:presLayoutVars>
      </dgm:prSet>
      <dgm:spPr/>
    </dgm:pt>
    <dgm:pt modelId="{F46684C2-01EA-4CA5-B0ED-2E8AAA16A26D}" type="pres">
      <dgm:prSet presAssocID="{3C87740C-BC62-46E5-8396-355420D0EB76}" presName="linNode" presStyleCnt="0"/>
      <dgm:spPr/>
    </dgm:pt>
    <dgm:pt modelId="{17D70FF5-9B42-4408-9BED-AA3621836BED}" type="pres">
      <dgm:prSet presAssocID="{3C87740C-BC62-46E5-8396-355420D0EB76}" presName="parentText" presStyleLbl="node1" presStyleIdx="0" presStyleCnt="2" custScaleY="60122">
        <dgm:presLayoutVars>
          <dgm:chMax val="1"/>
          <dgm:bulletEnabled val="1"/>
        </dgm:presLayoutVars>
      </dgm:prSet>
      <dgm:spPr/>
    </dgm:pt>
    <dgm:pt modelId="{88B870E6-EC74-4670-A064-B361A58717D6}" type="pres">
      <dgm:prSet presAssocID="{3C87740C-BC62-46E5-8396-355420D0EB76}" presName="descendantText" presStyleLbl="alignAccFollowNode1" presStyleIdx="0" presStyleCnt="2" custScaleY="55131">
        <dgm:presLayoutVars>
          <dgm:bulletEnabled val="1"/>
        </dgm:presLayoutVars>
      </dgm:prSet>
      <dgm:spPr/>
    </dgm:pt>
    <dgm:pt modelId="{E58CB198-5DF8-404E-9E76-39000ED0ACBB}" type="pres">
      <dgm:prSet presAssocID="{641FA1D5-0F72-458F-8734-1419D9EC0797}" presName="sp" presStyleCnt="0"/>
      <dgm:spPr/>
    </dgm:pt>
    <dgm:pt modelId="{0F46E183-F4A5-42F9-833E-C0958D33B5F9}" type="pres">
      <dgm:prSet presAssocID="{440EF60E-A573-4221-9032-5652D0724186}" presName="linNode" presStyleCnt="0"/>
      <dgm:spPr/>
    </dgm:pt>
    <dgm:pt modelId="{CD04C4E7-9962-46A8-B916-66D17AB4381A}" type="pres">
      <dgm:prSet presAssocID="{440EF60E-A573-4221-9032-5652D0724186}" presName="parentText" presStyleLbl="node1" presStyleIdx="1" presStyleCnt="2" custScaleY="73453">
        <dgm:presLayoutVars>
          <dgm:chMax val="1"/>
          <dgm:bulletEnabled val="1"/>
        </dgm:presLayoutVars>
      </dgm:prSet>
      <dgm:spPr/>
    </dgm:pt>
    <dgm:pt modelId="{DAE46B3C-D274-4CA2-8DAF-99B60765CC1D}" type="pres">
      <dgm:prSet presAssocID="{440EF60E-A573-4221-9032-5652D0724186}" presName="descendantText" presStyleLbl="alignAccFollowNode1" presStyleIdx="1" presStyleCnt="2" custScaleY="115768">
        <dgm:presLayoutVars>
          <dgm:bulletEnabled val="1"/>
        </dgm:presLayoutVars>
      </dgm:prSet>
      <dgm:spPr/>
    </dgm:pt>
  </dgm:ptLst>
  <dgm:cxnLst>
    <dgm:cxn modelId="{89DCB820-A10D-4E51-9EAC-C04D293B1EDE}" type="presOf" srcId="{3C87740C-BC62-46E5-8396-355420D0EB76}" destId="{17D70FF5-9B42-4408-9BED-AA3621836BED}" srcOrd="0" destOrd="0" presId="urn:microsoft.com/office/officeart/2005/8/layout/vList5"/>
    <dgm:cxn modelId="{004B3828-CBA7-42B4-A499-DC43F97DD37C}" srcId="{3C87740C-BC62-46E5-8396-355420D0EB76}" destId="{1650EEA8-441F-4A29-BA7F-A88A359B803B}" srcOrd="0" destOrd="0" parTransId="{972B4962-7546-4F74-BA73-F9D26235B433}" sibTransId="{AD1B5C22-2DEB-44EA-995D-6353E1C42FB8}"/>
    <dgm:cxn modelId="{5362B335-0461-4598-BF76-1C74BC2D4E76}" srcId="{17BA9F6B-6197-4A66-9A7E-6D41D225985F}" destId="{440EF60E-A573-4221-9032-5652D0724186}" srcOrd="1" destOrd="0" parTransId="{37E8D5B3-D968-4487-9C47-504AE59C0724}" sibTransId="{2EA0AD26-7243-4D8A-B5D8-037EFF5900FA}"/>
    <dgm:cxn modelId="{B041A75F-8C16-4168-8E97-7F2ADABC7BDE}" type="presOf" srcId="{17BA9F6B-6197-4A66-9A7E-6D41D225985F}" destId="{FC5C2087-1624-4F76-A52B-557ACFDD76CD}" srcOrd="0" destOrd="0" presId="urn:microsoft.com/office/officeart/2005/8/layout/vList5"/>
    <dgm:cxn modelId="{F828E26E-86A9-4F7C-9FAD-2D4606E02713}" type="presOf" srcId="{68BFE16D-2853-4465-8378-F8A73D61FDFA}" destId="{DAE46B3C-D274-4CA2-8DAF-99B60765CC1D}" srcOrd="0" destOrd="0" presId="urn:microsoft.com/office/officeart/2005/8/layout/vList5"/>
    <dgm:cxn modelId="{C7B54E85-9C72-4875-AA99-7DF36713537D}" srcId="{440EF60E-A573-4221-9032-5652D0724186}" destId="{EB211F90-264B-4BD1-8E1F-9715AF388475}" srcOrd="1" destOrd="0" parTransId="{B23E1033-CA65-485B-95AB-11C0A45C9409}" sibTransId="{608C2134-7D40-4D01-BA02-0B2BAFBA8337}"/>
    <dgm:cxn modelId="{19B03389-B97E-44B8-BE7A-3EFF544FD24D}" srcId="{440EF60E-A573-4221-9032-5652D0724186}" destId="{68BFE16D-2853-4465-8378-F8A73D61FDFA}" srcOrd="0" destOrd="0" parTransId="{6190416E-A6CD-4CB1-9E33-08CCBF9B93BE}" sibTransId="{72F68117-E6D3-4AD6-AB09-785D34126ED3}"/>
    <dgm:cxn modelId="{CDE1899D-C9DF-438A-976C-CB0655962E1D}" type="presOf" srcId="{440EF60E-A573-4221-9032-5652D0724186}" destId="{CD04C4E7-9962-46A8-B916-66D17AB4381A}" srcOrd="0" destOrd="0" presId="urn:microsoft.com/office/officeart/2005/8/layout/vList5"/>
    <dgm:cxn modelId="{22758BC1-E944-4086-915D-B08061AA8872}" type="presOf" srcId="{EB211F90-264B-4BD1-8E1F-9715AF388475}" destId="{DAE46B3C-D274-4CA2-8DAF-99B60765CC1D}" srcOrd="0" destOrd="1" presId="urn:microsoft.com/office/officeart/2005/8/layout/vList5"/>
    <dgm:cxn modelId="{388B9FD3-27E6-4403-A288-36B5D3B0A378}" type="presOf" srcId="{1650EEA8-441F-4A29-BA7F-A88A359B803B}" destId="{88B870E6-EC74-4670-A064-B361A58717D6}" srcOrd="0" destOrd="0" presId="urn:microsoft.com/office/officeart/2005/8/layout/vList5"/>
    <dgm:cxn modelId="{864281D4-6EE7-41E0-B068-56F1E159CC37}" srcId="{17BA9F6B-6197-4A66-9A7E-6D41D225985F}" destId="{3C87740C-BC62-46E5-8396-355420D0EB76}" srcOrd="0" destOrd="0" parTransId="{4A11D8D1-6FB8-4B7C-9AD3-44A9A38FCE42}" sibTransId="{641FA1D5-0F72-458F-8734-1419D9EC0797}"/>
    <dgm:cxn modelId="{A82F1370-DBE0-4856-BCA6-61C8CA4FA15B}" type="presParOf" srcId="{FC5C2087-1624-4F76-A52B-557ACFDD76CD}" destId="{F46684C2-01EA-4CA5-B0ED-2E8AAA16A26D}" srcOrd="0" destOrd="0" presId="urn:microsoft.com/office/officeart/2005/8/layout/vList5"/>
    <dgm:cxn modelId="{EFF9F49A-9E0B-4EA2-A77D-9E1131F66BC1}" type="presParOf" srcId="{F46684C2-01EA-4CA5-B0ED-2E8AAA16A26D}" destId="{17D70FF5-9B42-4408-9BED-AA3621836BED}" srcOrd="0" destOrd="0" presId="urn:microsoft.com/office/officeart/2005/8/layout/vList5"/>
    <dgm:cxn modelId="{685E363C-CCCD-4ADF-B1B7-25B8418A72CC}" type="presParOf" srcId="{F46684C2-01EA-4CA5-B0ED-2E8AAA16A26D}" destId="{88B870E6-EC74-4670-A064-B361A58717D6}" srcOrd="1" destOrd="0" presId="urn:microsoft.com/office/officeart/2005/8/layout/vList5"/>
    <dgm:cxn modelId="{29113A31-0643-41C5-9379-A0E3501109FB}" type="presParOf" srcId="{FC5C2087-1624-4F76-A52B-557ACFDD76CD}" destId="{E58CB198-5DF8-404E-9E76-39000ED0ACBB}" srcOrd="1" destOrd="0" presId="urn:microsoft.com/office/officeart/2005/8/layout/vList5"/>
    <dgm:cxn modelId="{90181442-ADC1-4C1C-A52A-F24E72D847CE}" type="presParOf" srcId="{FC5C2087-1624-4F76-A52B-557ACFDD76CD}" destId="{0F46E183-F4A5-42F9-833E-C0958D33B5F9}" srcOrd="2" destOrd="0" presId="urn:microsoft.com/office/officeart/2005/8/layout/vList5"/>
    <dgm:cxn modelId="{7A45915F-8778-4DB4-92A7-9851D001989A}" type="presParOf" srcId="{0F46E183-F4A5-42F9-833E-C0958D33B5F9}" destId="{CD04C4E7-9962-46A8-B916-66D17AB4381A}" srcOrd="0" destOrd="0" presId="urn:microsoft.com/office/officeart/2005/8/layout/vList5"/>
    <dgm:cxn modelId="{239EBDAC-5AC0-45AA-AAB7-52501BF2AFD6}" type="presParOf" srcId="{0F46E183-F4A5-42F9-833E-C0958D33B5F9}" destId="{DAE46B3C-D274-4CA2-8DAF-99B60765CC1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09E930A-97CB-4BC7-B32F-A65BA9A32FC4}" type="doc">
      <dgm:prSet loTypeId="urn:microsoft.com/office/officeart/2005/8/layout/target3" loCatId="relationship" qsTypeId="urn:microsoft.com/office/officeart/2005/8/quickstyle/simple1" qsCatId="simple" csTypeId="urn:microsoft.com/office/officeart/2005/8/colors/colorful2" csCatId="colorful" phldr="1"/>
      <dgm:spPr/>
      <dgm:t>
        <a:bodyPr/>
        <a:lstStyle/>
        <a:p>
          <a:endParaRPr lang="en-AU"/>
        </a:p>
      </dgm:t>
    </dgm:pt>
    <dgm:pt modelId="{AD4E0043-89FE-4562-AC69-170634C9C6E8}">
      <dgm:prSet/>
      <dgm:spPr/>
      <dgm:t>
        <a:bodyPr/>
        <a:lstStyle/>
        <a:p>
          <a:pPr rtl="0"/>
          <a:r>
            <a:rPr lang="en-US" dirty="0"/>
            <a:t>The </a:t>
          </a:r>
          <a:r>
            <a:rPr lang="en-US" b="1" dirty="0"/>
            <a:t>spread</a:t>
          </a:r>
          <a:r>
            <a:rPr lang="en-US" dirty="0"/>
            <a:t> is the difference between the yield-to-maturity and the benchmark.</a:t>
          </a:r>
          <a:endParaRPr lang="en-AU" dirty="0"/>
        </a:p>
      </dgm:t>
    </dgm:pt>
    <dgm:pt modelId="{91DE0355-243E-4B88-AB67-EB5A4731F728}" type="parTrans" cxnId="{CC1DB1A5-EBE2-49A8-857F-10B327DA7B5D}">
      <dgm:prSet/>
      <dgm:spPr/>
      <dgm:t>
        <a:bodyPr/>
        <a:lstStyle/>
        <a:p>
          <a:endParaRPr lang="en-AU"/>
        </a:p>
      </dgm:t>
    </dgm:pt>
    <dgm:pt modelId="{F4C809D6-DEBB-411F-B54B-43AFF17A8A8A}" type="sibTrans" cxnId="{CC1DB1A5-EBE2-49A8-857F-10B327DA7B5D}">
      <dgm:prSet/>
      <dgm:spPr/>
      <dgm:t>
        <a:bodyPr/>
        <a:lstStyle/>
        <a:p>
          <a:endParaRPr lang="en-AU"/>
        </a:p>
      </dgm:t>
    </dgm:pt>
    <dgm:pt modelId="{765450CB-EBC0-4B6E-BB40-2D5CCC2AF041}">
      <dgm:prSet/>
      <dgm:spPr/>
      <dgm:t>
        <a:bodyPr/>
        <a:lstStyle/>
        <a:p>
          <a:pPr rtl="0"/>
          <a:r>
            <a:rPr lang="en-US" dirty="0"/>
            <a:t>The </a:t>
          </a:r>
          <a:r>
            <a:rPr lang="en-US" b="1" dirty="0"/>
            <a:t>benchmark</a:t>
          </a:r>
          <a:r>
            <a:rPr lang="en-US" dirty="0"/>
            <a:t> is often called the “risk-free rate of return.” Fixed-rate bonds often use a government benchmark (</a:t>
          </a:r>
          <a:r>
            <a:rPr lang="en-US" b="1" dirty="0"/>
            <a:t>on-the-run</a:t>
          </a:r>
          <a:r>
            <a:rPr lang="en-US" dirty="0"/>
            <a:t>) security with the same time-to-maturity as, or the closest time-to-maturity to, the specified bond.</a:t>
          </a:r>
          <a:endParaRPr lang="en-AU" dirty="0"/>
        </a:p>
      </dgm:t>
    </dgm:pt>
    <dgm:pt modelId="{A4BBC2E2-457A-4E83-81B5-F28E7EA150C8}" type="parTrans" cxnId="{99025132-0951-4C43-B54C-5E6A24842A47}">
      <dgm:prSet/>
      <dgm:spPr/>
      <dgm:t>
        <a:bodyPr/>
        <a:lstStyle/>
        <a:p>
          <a:endParaRPr lang="en-AU"/>
        </a:p>
      </dgm:t>
    </dgm:pt>
    <dgm:pt modelId="{0FD4D293-8EE5-482B-B379-993F3730942E}" type="sibTrans" cxnId="{99025132-0951-4C43-B54C-5E6A24842A47}">
      <dgm:prSet/>
      <dgm:spPr/>
      <dgm:t>
        <a:bodyPr/>
        <a:lstStyle/>
        <a:p>
          <a:endParaRPr lang="en-AU"/>
        </a:p>
      </dgm:t>
    </dgm:pt>
    <dgm:pt modelId="{450F0190-FC3E-49D0-BEFA-56925D39CAC6}">
      <dgm:prSet/>
      <dgm:spPr/>
      <dgm:t>
        <a:bodyPr/>
        <a:lstStyle/>
        <a:p>
          <a:pPr rtl="0"/>
          <a:r>
            <a:rPr lang="en-US" dirty="0"/>
            <a:t>A frequently used benchmark for floating-rate notes is </a:t>
          </a:r>
          <a:r>
            <a:rPr lang="en-US" b="1" dirty="0"/>
            <a:t>Libor</a:t>
          </a:r>
          <a:r>
            <a:rPr lang="en-US" dirty="0"/>
            <a:t>. As a composite interbank rate, it is not a risk-free rate.</a:t>
          </a:r>
          <a:endParaRPr lang="en-AU" dirty="0"/>
        </a:p>
      </dgm:t>
    </dgm:pt>
    <dgm:pt modelId="{18CED72F-1F60-4799-9C85-1BA7AEB59FD6}" type="parTrans" cxnId="{734C5E1E-2952-4213-8E68-D64818E5ED3E}">
      <dgm:prSet/>
      <dgm:spPr/>
      <dgm:t>
        <a:bodyPr/>
        <a:lstStyle/>
        <a:p>
          <a:endParaRPr lang="en-AU"/>
        </a:p>
      </dgm:t>
    </dgm:pt>
    <dgm:pt modelId="{737BD038-C48C-432E-A057-03A053539E91}" type="sibTrans" cxnId="{734C5E1E-2952-4213-8E68-D64818E5ED3E}">
      <dgm:prSet/>
      <dgm:spPr/>
      <dgm:t>
        <a:bodyPr/>
        <a:lstStyle/>
        <a:p>
          <a:endParaRPr lang="en-AU"/>
        </a:p>
      </dgm:t>
    </dgm:pt>
    <dgm:pt modelId="{CE0256EF-07F8-410E-8719-C9FAEED28982}" type="pres">
      <dgm:prSet presAssocID="{F09E930A-97CB-4BC7-B32F-A65BA9A32FC4}" presName="Name0" presStyleCnt="0">
        <dgm:presLayoutVars>
          <dgm:chMax val="7"/>
          <dgm:dir/>
          <dgm:animLvl val="lvl"/>
          <dgm:resizeHandles val="exact"/>
        </dgm:presLayoutVars>
      </dgm:prSet>
      <dgm:spPr/>
    </dgm:pt>
    <dgm:pt modelId="{E9640577-4A6C-480B-9823-D929D99A56C3}" type="pres">
      <dgm:prSet presAssocID="{AD4E0043-89FE-4562-AC69-170634C9C6E8}" presName="circle1" presStyleLbl="node1" presStyleIdx="0" presStyleCnt="3"/>
      <dgm:spPr/>
    </dgm:pt>
    <dgm:pt modelId="{1870EB01-5168-4FE6-A894-9F49DE5D9CBE}" type="pres">
      <dgm:prSet presAssocID="{AD4E0043-89FE-4562-AC69-170634C9C6E8}" presName="space" presStyleCnt="0"/>
      <dgm:spPr/>
    </dgm:pt>
    <dgm:pt modelId="{908F6ABD-F332-4DC2-9F75-52AC827895BD}" type="pres">
      <dgm:prSet presAssocID="{AD4E0043-89FE-4562-AC69-170634C9C6E8}" presName="rect1" presStyleLbl="alignAcc1" presStyleIdx="0" presStyleCnt="3"/>
      <dgm:spPr/>
    </dgm:pt>
    <dgm:pt modelId="{A5979C8F-2B7B-413D-A5F4-E2AD16BB9521}" type="pres">
      <dgm:prSet presAssocID="{765450CB-EBC0-4B6E-BB40-2D5CCC2AF041}" presName="vertSpace2" presStyleLbl="node1" presStyleIdx="0" presStyleCnt="3"/>
      <dgm:spPr/>
    </dgm:pt>
    <dgm:pt modelId="{27E46D9B-BE72-4259-B815-C8A28BBE42A4}" type="pres">
      <dgm:prSet presAssocID="{765450CB-EBC0-4B6E-BB40-2D5CCC2AF041}" presName="circle2" presStyleLbl="node1" presStyleIdx="1" presStyleCnt="3"/>
      <dgm:spPr/>
    </dgm:pt>
    <dgm:pt modelId="{85311064-3844-465D-A418-5E3A76EBA0E0}" type="pres">
      <dgm:prSet presAssocID="{765450CB-EBC0-4B6E-BB40-2D5CCC2AF041}" presName="rect2" presStyleLbl="alignAcc1" presStyleIdx="1" presStyleCnt="3"/>
      <dgm:spPr/>
    </dgm:pt>
    <dgm:pt modelId="{4C4955D8-D6C7-467C-831C-BAC115ED70F9}" type="pres">
      <dgm:prSet presAssocID="{450F0190-FC3E-49D0-BEFA-56925D39CAC6}" presName="vertSpace3" presStyleLbl="node1" presStyleIdx="1" presStyleCnt="3"/>
      <dgm:spPr/>
    </dgm:pt>
    <dgm:pt modelId="{04501D95-E199-4BB0-A0DE-C655061398AF}" type="pres">
      <dgm:prSet presAssocID="{450F0190-FC3E-49D0-BEFA-56925D39CAC6}" presName="circle3" presStyleLbl="node1" presStyleIdx="2" presStyleCnt="3"/>
      <dgm:spPr/>
    </dgm:pt>
    <dgm:pt modelId="{79981140-6FBF-47CE-B466-7620DDDE946C}" type="pres">
      <dgm:prSet presAssocID="{450F0190-FC3E-49D0-BEFA-56925D39CAC6}" presName="rect3" presStyleLbl="alignAcc1" presStyleIdx="2" presStyleCnt="3"/>
      <dgm:spPr/>
    </dgm:pt>
    <dgm:pt modelId="{B961F0F9-2D1D-473A-9A78-3A0B8B5ED8AB}" type="pres">
      <dgm:prSet presAssocID="{AD4E0043-89FE-4562-AC69-170634C9C6E8}" presName="rect1ParTxNoCh" presStyleLbl="alignAcc1" presStyleIdx="2" presStyleCnt="3">
        <dgm:presLayoutVars>
          <dgm:chMax val="1"/>
          <dgm:bulletEnabled val="1"/>
        </dgm:presLayoutVars>
      </dgm:prSet>
      <dgm:spPr/>
    </dgm:pt>
    <dgm:pt modelId="{54A9EF85-BFC4-4F5E-BDB2-500AE4F6BC0A}" type="pres">
      <dgm:prSet presAssocID="{765450CB-EBC0-4B6E-BB40-2D5CCC2AF041}" presName="rect2ParTxNoCh" presStyleLbl="alignAcc1" presStyleIdx="2" presStyleCnt="3">
        <dgm:presLayoutVars>
          <dgm:chMax val="1"/>
          <dgm:bulletEnabled val="1"/>
        </dgm:presLayoutVars>
      </dgm:prSet>
      <dgm:spPr/>
    </dgm:pt>
    <dgm:pt modelId="{6E41FF8A-D857-4903-90FE-724A0B95F1F3}" type="pres">
      <dgm:prSet presAssocID="{450F0190-FC3E-49D0-BEFA-56925D39CAC6}" presName="rect3ParTxNoCh" presStyleLbl="alignAcc1" presStyleIdx="2" presStyleCnt="3">
        <dgm:presLayoutVars>
          <dgm:chMax val="1"/>
          <dgm:bulletEnabled val="1"/>
        </dgm:presLayoutVars>
      </dgm:prSet>
      <dgm:spPr/>
    </dgm:pt>
  </dgm:ptLst>
  <dgm:cxnLst>
    <dgm:cxn modelId="{734C5E1E-2952-4213-8E68-D64818E5ED3E}" srcId="{F09E930A-97CB-4BC7-B32F-A65BA9A32FC4}" destId="{450F0190-FC3E-49D0-BEFA-56925D39CAC6}" srcOrd="2" destOrd="0" parTransId="{18CED72F-1F60-4799-9C85-1BA7AEB59FD6}" sibTransId="{737BD038-C48C-432E-A057-03A053539E91}"/>
    <dgm:cxn modelId="{B0C9B121-AA66-4C52-A81B-F2E619A88396}" type="presOf" srcId="{450F0190-FC3E-49D0-BEFA-56925D39CAC6}" destId="{6E41FF8A-D857-4903-90FE-724A0B95F1F3}" srcOrd="1" destOrd="0" presId="urn:microsoft.com/office/officeart/2005/8/layout/target3"/>
    <dgm:cxn modelId="{99025132-0951-4C43-B54C-5E6A24842A47}" srcId="{F09E930A-97CB-4BC7-B32F-A65BA9A32FC4}" destId="{765450CB-EBC0-4B6E-BB40-2D5CCC2AF041}" srcOrd="1" destOrd="0" parTransId="{A4BBC2E2-457A-4E83-81B5-F28E7EA150C8}" sibTransId="{0FD4D293-8EE5-482B-B379-993F3730942E}"/>
    <dgm:cxn modelId="{9F30C052-75E9-4F62-B06F-483A6F15306A}" type="presOf" srcId="{765450CB-EBC0-4B6E-BB40-2D5CCC2AF041}" destId="{85311064-3844-465D-A418-5E3A76EBA0E0}" srcOrd="0" destOrd="0" presId="urn:microsoft.com/office/officeart/2005/8/layout/target3"/>
    <dgm:cxn modelId="{E4F58F86-8EC7-4C92-B6BB-9EF70F855AD4}" type="presOf" srcId="{AD4E0043-89FE-4562-AC69-170634C9C6E8}" destId="{B961F0F9-2D1D-473A-9A78-3A0B8B5ED8AB}" srcOrd="1" destOrd="0" presId="urn:microsoft.com/office/officeart/2005/8/layout/target3"/>
    <dgm:cxn modelId="{EAB98588-740A-4B9D-8853-42DE965DEAFE}" type="presOf" srcId="{765450CB-EBC0-4B6E-BB40-2D5CCC2AF041}" destId="{54A9EF85-BFC4-4F5E-BDB2-500AE4F6BC0A}" srcOrd="1" destOrd="0" presId="urn:microsoft.com/office/officeart/2005/8/layout/target3"/>
    <dgm:cxn modelId="{CC1DB1A5-EBE2-49A8-857F-10B327DA7B5D}" srcId="{F09E930A-97CB-4BC7-B32F-A65BA9A32FC4}" destId="{AD4E0043-89FE-4562-AC69-170634C9C6E8}" srcOrd="0" destOrd="0" parTransId="{91DE0355-243E-4B88-AB67-EB5A4731F728}" sibTransId="{F4C809D6-DEBB-411F-B54B-43AFF17A8A8A}"/>
    <dgm:cxn modelId="{13346DAD-F3F5-4DE5-BFE5-670A83DBD2B9}" type="presOf" srcId="{F09E930A-97CB-4BC7-B32F-A65BA9A32FC4}" destId="{CE0256EF-07F8-410E-8719-C9FAEED28982}" srcOrd="0" destOrd="0" presId="urn:microsoft.com/office/officeart/2005/8/layout/target3"/>
    <dgm:cxn modelId="{C67B08D4-2C3F-4F34-92C9-CCF80E322A6C}" type="presOf" srcId="{450F0190-FC3E-49D0-BEFA-56925D39CAC6}" destId="{79981140-6FBF-47CE-B466-7620DDDE946C}" srcOrd="0" destOrd="0" presId="urn:microsoft.com/office/officeart/2005/8/layout/target3"/>
    <dgm:cxn modelId="{31071BED-7EDB-40FD-9A74-B48497531F66}" type="presOf" srcId="{AD4E0043-89FE-4562-AC69-170634C9C6E8}" destId="{908F6ABD-F332-4DC2-9F75-52AC827895BD}" srcOrd="0" destOrd="0" presId="urn:microsoft.com/office/officeart/2005/8/layout/target3"/>
    <dgm:cxn modelId="{0CD4AE67-3579-4653-B12B-D205484CDC2A}" type="presParOf" srcId="{CE0256EF-07F8-410E-8719-C9FAEED28982}" destId="{E9640577-4A6C-480B-9823-D929D99A56C3}" srcOrd="0" destOrd="0" presId="urn:microsoft.com/office/officeart/2005/8/layout/target3"/>
    <dgm:cxn modelId="{E08EFAE5-D7D5-43B1-8600-E1B0AF45F5FF}" type="presParOf" srcId="{CE0256EF-07F8-410E-8719-C9FAEED28982}" destId="{1870EB01-5168-4FE6-A894-9F49DE5D9CBE}" srcOrd="1" destOrd="0" presId="urn:microsoft.com/office/officeart/2005/8/layout/target3"/>
    <dgm:cxn modelId="{ED22AEEC-5B0C-4988-9C1D-4D212DE6BCF9}" type="presParOf" srcId="{CE0256EF-07F8-410E-8719-C9FAEED28982}" destId="{908F6ABD-F332-4DC2-9F75-52AC827895BD}" srcOrd="2" destOrd="0" presId="urn:microsoft.com/office/officeart/2005/8/layout/target3"/>
    <dgm:cxn modelId="{2C8E3C8A-9988-4778-97C5-7588E1F0C11C}" type="presParOf" srcId="{CE0256EF-07F8-410E-8719-C9FAEED28982}" destId="{A5979C8F-2B7B-413D-A5F4-E2AD16BB9521}" srcOrd="3" destOrd="0" presId="urn:microsoft.com/office/officeart/2005/8/layout/target3"/>
    <dgm:cxn modelId="{AE3B497F-934E-44A1-87B9-E90CA4AB9069}" type="presParOf" srcId="{CE0256EF-07F8-410E-8719-C9FAEED28982}" destId="{27E46D9B-BE72-4259-B815-C8A28BBE42A4}" srcOrd="4" destOrd="0" presId="urn:microsoft.com/office/officeart/2005/8/layout/target3"/>
    <dgm:cxn modelId="{B1561B82-B6B1-49B8-9539-D8A49ED60FDF}" type="presParOf" srcId="{CE0256EF-07F8-410E-8719-C9FAEED28982}" destId="{85311064-3844-465D-A418-5E3A76EBA0E0}" srcOrd="5" destOrd="0" presId="urn:microsoft.com/office/officeart/2005/8/layout/target3"/>
    <dgm:cxn modelId="{64C562A9-934E-4748-9E97-DD1D0A3C9C51}" type="presParOf" srcId="{CE0256EF-07F8-410E-8719-C9FAEED28982}" destId="{4C4955D8-D6C7-467C-831C-BAC115ED70F9}" srcOrd="6" destOrd="0" presId="urn:microsoft.com/office/officeart/2005/8/layout/target3"/>
    <dgm:cxn modelId="{3C41EEF1-B288-4C46-9AE7-53761FCC363C}" type="presParOf" srcId="{CE0256EF-07F8-410E-8719-C9FAEED28982}" destId="{04501D95-E199-4BB0-A0DE-C655061398AF}" srcOrd="7" destOrd="0" presId="urn:microsoft.com/office/officeart/2005/8/layout/target3"/>
    <dgm:cxn modelId="{69A79801-50A7-48A0-9EA7-9216A47B3987}" type="presParOf" srcId="{CE0256EF-07F8-410E-8719-C9FAEED28982}" destId="{79981140-6FBF-47CE-B466-7620DDDE946C}" srcOrd="8" destOrd="0" presId="urn:microsoft.com/office/officeart/2005/8/layout/target3"/>
    <dgm:cxn modelId="{86D716D2-E6E1-4374-96D5-B8783F0EA2AE}" type="presParOf" srcId="{CE0256EF-07F8-410E-8719-C9FAEED28982}" destId="{B961F0F9-2D1D-473A-9A78-3A0B8B5ED8AB}" srcOrd="9" destOrd="0" presId="urn:microsoft.com/office/officeart/2005/8/layout/target3"/>
    <dgm:cxn modelId="{757612C0-44AC-478E-B9F0-6C54752B4311}" type="presParOf" srcId="{CE0256EF-07F8-410E-8719-C9FAEED28982}" destId="{54A9EF85-BFC4-4F5E-BDB2-500AE4F6BC0A}" srcOrd="10" destOrd="0" presId="urn:microsoft.com/office/officeart/2005/8/layout/target3"/>
    <dgm:cxn modelId="{416ECEB7-1854-44C0-BEB0-A92918DAB14F}" type="presParOf" srcId="{CE0256EF-07F8-410E-8719-C9FAEED28982}" destId="{6E41FF8A-D857-4903-90FE-724A0B95F1F3}"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6B551B-8D11-49A9-A1B7-0F6A7A122D6E}"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AU"/>
        </a:p>
      </dgm:t>
    </dgm:pt>
    <dgm:pt modelId="{957FB9F0-DFD9-4378-AD46-D48C7608C4B2}">
      <dgm:prSet phldrT="[Text]" custT="1"/>
      <dgm:spPr/>
      <dgm:t>
        <a:bodyPr/>
        <a:lstStyle/>
        <a:p>
          <a:pPr rtl="0"/>
          <a:r>
            <a:rPr lang="en-US" sz="2200" dirty="0"/>
            <a:t>The </a:t>
          </a:r>
          <a:r>
            <a:rPr lang="en-US" sz="2200" b="1" dirty="0"/>
            <a:t>yield-to-maturity (YTM) </a:t>
          </a:r>
          <a:r>
            <a:rPr lang="en-US" sz="2200" dirty="0"/>
            <a:t>is the rate of return on the bond to an investor provided three conditions are met:</a:t>
          </a:r>
          <a:endParaRPr lang="en-AU" sz="2200" dirty="0"/>
        </a:p>
      </dgm:t>
    </dgm:pt>
    <dgm:pt modelId="{EC1A3E16-4B4D-4DDA-B7D2-1583EC79DCE5}" type="parTrans" cxnId="{643721E6-237A-4675-ADCC-E11C940DEA05}">
      <dgm:prSet/>
      <dgm:spPr/>
      <dgm:t>
        <a:bodyPr/>
        <a:lstStyle/>
        <a:p>
          <a:endParaRPr lang="en-AU"/>
        </a:p>
      </dgm:t>
    </dgm:pt>
    <dgm:pt modelId="{86A40A9E-7EFC-4B06-ABBD-49FEB69AD910}" type="sibTrans" cxnId="{643721E6-237A-4675-ADCC-E11C940DEA05}">
      <dgm:prSet/>
      <dgm:spPr/>
      <dgm:t>
        <a:bodyPr/>
        <a:lstStyle/>
        <a:p>
          <a:endParaRPr lang="en-AU"/>
        </a:p>
      </dgm:t>
    </dgm:pt>
    <dgm:pt modelId="{D070DD01-0DEF-4FDF-ADA0-E21F02908D84}">
      <dgm:prSet phldrT="[Text]" custT="1"/>
      <dgm:spPr/>
      <dgm:t>
        <a:bodyPr/>
        <a:lstStyle/>
        <a:p>
          <a:pPr rtl="0"/>
          <a:r>
            <a:rPr lang="en-AU" sz="2200" dirty="0"/>
            <a:t>The investor holds the bond to maturity.</a:t>
          </a:r>
        </a:p>
      </dgm:t>
    </dgm:pt>
    <dgm:pt modelId="{98399BDC-8D89-4C1D-9141-F79CC4829EA2}" type="parTrans" cxnId="{11EDD06E-0168-4F39-A568-43232AC90622}">
      <dgm:prSet/>
      <dgm:spPr/>
      <dgm:t>
        <a:bodyPr/>
        <a:lstStyle/>
        <a:p>
          <a:endParaRPr lang="en-AU"/>
        </a:p>
      </dgm:t>
    </dgm:pt>
    <dgm:pt modelId="{576FE8FA-B1CB-4EFE-8624-17DA7EAFCA80}" type="sibTrans" cxnId="{11EDD06E-0168-4F39-A568-43232AC90622}">
      <dgm:prSet/>
      <dgm:spPr/>
      <dgm:t>
        <a:bodyPr/>
        <a:lstStyle/>
        <a:p>
          <a:endParaRPr lang="en-AU"/>
        </a:p>
      </dgm:t>
    </dgm:pt>
    <dgm:pt modelId="{2D6B17B1-8B6E-4E97-BD18-8EA4B359A659}">
      <dgm:prSet phldrT="[Text]" custT="1"/>
      <dgm:spPr/>
      <dgm:t>
        <a:bodyPr/>
        <a:lstStyle/>
        <a:p>
          <a:pPr rtl="0"/>
          <a:r>
            <a:rPr lang="en-AU" sz="2200" dirty="0"/>
            <a:t>The issuer does not default on coupon or principal payments.</a:t>
          </a:r>
        </a:p>
      </dgm:t>
    </dgm:pt>
    <dgm:pt modelId="{5B5CCFE7-CC52-49AA-A0D7-44A2ABF0CCA0}" type="parTrans" cxnId="{E121B05C-41F8-471D-83DC-5ED61AC6C271}">
      <dgm:prSet/>
      <dgm:spPr/>
      <dgm:t>
        <a:bodyPr/>
        <a:lstStyle/>
        <a:p>
          <a:endParaRPr lang="en-AU"/>
        </a:p>
      </dgm:t>
    </dgm:pt>
    <dgm:pt modelId="{35FC53A2-1B4B-48B3-9C96-8454D6650F12}" type="sibTrans" cxnId="{E121B05C-41F8-471D-83DC-5ED61AC6C271}">
      <dgm:prSet/>
      <dgm:spPr/>
      <dgm:t>
        <a:bodyPr/>
        <a:lstStyle/>
        <a:p>
          <a:endParaRPr lang="en-AU"/>
        </a:p>
      </dgm:t>
    </dgm:pt>
    <dgm:pt modelId="{B40FB1FE-ABB6-4CAA-84F8-A472614F0B7A}">
      <dgm:prSet phldrT="[Text]" custT="1"/>
      <dgm:spPr/>
      <dgm:t>
        <a:bodyPr/>
        <a:lstStyle/>
        <a:p>
          <a:pPr rtl="0"/>
          <a:r>
            <a:rPr lang="en-AU" sz="2200" dirty="0"/>
            <a:t>The investor is able to reinvest coupon payments at that same yield. </a:t>
          </a:r>
        </a:p>
      </dgm:t>
    </dgm:pt>
    <dgm:pt modelId="{AE0924A4-C33A-4D35-B448-F4FFF925C37C}" type="parTrans" cxnId="{9178C741-9DC2-4585-9B28-C367ECB1F63D}">
      <dgm:prSet/>
      <dgm:spPr/>
      <dgm:t>
        <a:bodyPr/>
        <a:lstStyle/>
        <a:p>
          <a:endParaRPr lang="en-AU"/>
        </a:p>
      </dgm:t>
    </dgm:pt>
    <dgm:pt modelId="{C9D38EF8-6F29-4A39-870C-631E8BB1F147}" type="sibTrans" cxnId="{9178C741-9DC2-4585-9B28-C367ECB1F63D}">
      <dgm:prSet/>
      <dgm:spPr/>
      <dgm:t>
        <a:bodyPr/>
        <a:lstStyle/>
        <a:p>
          <a:endParaRPr lang="en-AU"/>
        </a:p>
      </dgm:t>
    </dgm:pt>
    <dgm:pt modelId="{915959DA-B068-4DF9-91A1-31E865C6B816}" type="pres">
      <dgm:prSet presAssocID="{FA6B551B-8D11-49A9-A1B7-0F6A7A122D6E}" presName="Name0" presStyleCnt="0">
        <dgm:presLayoutVars>
          <dgm:dir/>
          <dgm:animLvl val="lvl"/>
          <dgm:resizeHandles val="exact"/>
        </dgm:presLayoutVars>
      </dgm:prSet>
      <dgm:spPr/>
    </dgm:pt>
    <dgm:pt modelId="{9E8314E8-8061-488D-8F78-98D6EAAD0C80}" type="pres">
      <dgm:prSet presAssocID="{957FB9F0-DFD9-4378-AD46-D48C7608C4B2}" presName="linNode" presStyleCnt="0"/>
      <dgm:spPr/>
    </dgm:pt>
    <dgm:pt modelId="{DD994B7D-31C2-46B2-998B-DD40FC5E9CB4}" type="pres">
      <dgm:prSet presAssocID="{957FB9F0-DFD9-4378-AD46-D48C7608C4B2}" presName="parentText" presStyleLbl="node1" presStyleIdx="0" presStyleCnt="1" custScaleY="100098">
        <dgm:presLayoutVars>
          <dgm:chMax val="1"/>
          <dgm:bulletEnabled val="1"/>
        </dgm:presLayoutVars>
      </dgm:prSet>
      <dgm:spPr/>
    </dgm:pt>
    <dgm:pt modelId="{1DAFC761-5CAD-45AC-BCBF-E0AE4F2D9B2B}" type="pres">
      <dgm:prSet presAssocID="{957FB9F0-DFD9-4378-AD46-D48C7608C4B2}" presName="descendantText" presStyleLbl="alignAccFollowNode1" presStyleIdx="0" presStyleCnt="1" custScaleY="97317">
        <dgm:presLayoutVars>
          <dgm:bulletEnabled val="1"/>
        </dgm:presLayoutVars>
      </dgm:prSet>
      <dgm:spPr/>
    </dgm:pt>
  </dgm:ptLst>
  <dgm:cxnLst>
    <dgm:cxn modelId="{3DBC1B32-7571-4F83-9988-A1921A481BBD}" type="presOf" srcId="{FA6B551B-8D11-49A9-A1B7-0F6A7A122D6E}" destId="{915959DA-B068-4DF9-91A1-31E865C6B816}" srcOrd="0" destOrd="0" presId="urn:microsoft.com/office/officeart/2005/8/layout/vList5"/>
    <dgm:cxn modelId="{E121B05C-41F8-471D-83DC-5ED61AC6C271}" srcId="{957FB9F0-DFD9-4378-AD46-D48C7608C4B2}" destId="{2D6B17B1-8B6E-4E97-BD18-8EA4B359A659}" srcOrd="1" destOrd="0" parTransId="{5B5CCFE7-CC52-49AA-A0D7-44A2ABF0CCA0}" sibTransId="{35FC53A2-1B4B-48B3-9C96-8454D6650F12}"/>
    <dgm:cxn modelId="{9178C741-9DC2-4585-9B28-C367ECB1F63D}" srcId="{957FB9F0-DFD9-4378-AD46-D48C7608C4B2}" destId="{B40FB1FE-ABB6-4CAA-84F8-A472614F0B7A}" srcOrd="2" destOrd="0" parTransId="{AE0924A4-C33A-4D35-B448-F4FFF925C37C}" sibTransId="{C9D38EF8-6F29-4A39-870C-631E8BB1F147}"/>
    <dgm:cxn modelId="{11EDD06E-0168-4F39-A568-43232AC90622}" srcId="{957FB9F0-DFD9-4378-AD46-D48C7608C4B2}" destId="{D070DD01-0DEF-4FDF-ADA0-E21F02908D84}" srcOrd="0" destOrd="0" parTransId="{98399BDC-8D89-4C1D-9141-F79CC4829EA2}" sibTransId="{576FE8FA-B1CB-4EFE-8624-17DA7EAFCA80}"/>
    <dgm:cxn modelId="{DDE0F176-7A9A-4783-86EB-C8F6EA90613F}" type="presOf" srcId="{957FB9F0-DFD9-4378-AD46-D48C7608C4B2}" destId="{DD994B7D-31C2-46B2-998B-DD40FC5E9CB4}" srcOrd="0" destOrd="0" presId="urn:microsoft.com/office/officeart/2005/8/layout/vList5"/>
    <dgm:cxn modelId="{1504C4A1-0B11-40D8-A073-54AA7443DB8F}" type="presOf" srcId="{2D6B17B1-8B6E-4E97-BD18-8EA4B359A659}" destId="{1DAFC761-5CAD-45AC-BCBF-E0AE4F2D9B2B}" srcOrd="0" destOrd="1" presId="urn:microsoft.com/office/officeart/2005/8/layout/vList5"/>
    <dgm:cxn modelId="{3D81BFD8-604A-4820-A42C-DF13AA946E48}" type="presOf" srcId="{B40FB1FE-ABB6-4CAA-84F8-A472614F0B7A}" destId="{1DAFC761-5CAD-45AC-BCBF-E0AE4F2D9B2B}" srcOrd="0" destOrd="2" presId="urn:microsoft.com/office/officeart/2005/8/layout/vList5"/>
    <dgm:cxn modelId="{643721E6-237A-4675-ADCC-E11C940DEA05}" srcId="{FA6B551B-8D11-49A9-A1B7-0F6A7A122D6E}" destId="{957FB9F0-DFD9-4378-AD46-D48C7608C4B2}" srcOrd="0" destOrd="0" parTransId="{EC1A3E16-4B4D-4DDA-B7D2-1583EC79DCE5}" sibTransId="{86A40A9E-7EFC-4B06-ABBD-49FEB69AD910}"/>
    <dgm:cxn modelId="{97967DF0-32AC-46F1-B611-FB6C5261C82B}" type="presOf" srcId="{D070DD01-0DEF-4FDF-ADA0-E21F02908D84}" destId="{1DAFC761-5CAD-45AC-BCBF-E0AE4F2D9B2B}" srcOrd="0" destOrd="0" presId="urn:microsoft.com/office/officeart/2005/8/layout/vList5"/>
    <dgm:cxn modelId="{62C3EEA9-8CFD-4017-8883-3F66FA25FA1D}" type="presParOf" srcId="{915959DA-B068-4DF9-91A1-31E865C6B816}" destId="{9E8314E8-8061-488D-8F78-98D6EAAD0C80}" srcOrd="0" destOrd="0" presId="urn:microsoft.com/office/officeart/2005/8/layout/vList5"/>
    <dgm:cxn modelId="{B141A713-E20F-4E54-A2E1-700CD42E1A2F}" type="presParOf" srcId="{9E8314E8-8061-488D-8F78-98D6EAAD0C80}" destId="{DD994B7D-31C2-46B2-998B-DD40FC5E9CB4}" srcOrd="0" destOrd="0" presId="urn:microsoft.com/office/officeart/2005/8/layout/vList5"/>
    <dgm:cxn modelId="{3618B15A-354D-4AB1-B707-139F0E237EF6}" type="presParOf" srcId="{9E8314E8-8061-488D-8F78-98D6EAAD0C80}" destId="{1DAFC761-5CAD-45AC-BCBF-E0AE4F2D9B2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ADCEEE6-868C-4FE3-900E-445AA303F136}"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AU"/>
        </a:p>
      </dgm:t>
    </dgm:pt>
    <dgm:pt modelId="{02CE1FCB-576C-4151-8C8B-93877513750C}">
      <dgm:prSet phldrT="[Text]" custT="1"/>
      <dgm:spPr/>
      <dgm:t>
        <a:bodyPr/>
        <a:lstStyle/>
        <a:p>
          <a:r>
            <a:rPr lang="en-US" sz="2200" b="1" dirty="0"/>
            <a:t>G-spread</a:t>
          </a:r>
          <a:endParaRPr lang="en-AU" sz="2200" dirty="0"/>
        </a:p>
      </dgm:t>
    </dgm:pt>
    <dgm:pt modelId="{95ABF3B8-71A9-4A20-85AE-647CFBA2BAEE}" type="parTrans" cxnId="{DAB7700D-7673-476B-8878-5C0594F31779}">
      <dgm:prSet/>
      <dgm:spPr/>
      <dgm:t>
        <a:bodyPr/>
        <a:lstStyle/>
        <a:p>
          <a:endParaRPr lang="en-AU"/>
        </a:p>
      </dgm:t>
    </dgm:pt>
    <dgm:pt modelId="{77EE29E6-183E-4B94-91A8-F2141855DA5B}" type="sibTrans" cxnId="{DAB7700D-7673-476B-8878-5C0594F31779}">
      <dgm:prSet/>
      <dgm:spPr/>
      <dgm:t>
        <a:bodyPr/>
        <a:lstStyle/>
        <a:p>
          <a:endParaRPr lang="en-AU"/>
        </a:p>
      </dgm:t>
    </dgm:pt>
    <dgm:pt modelId="{1DC9D487-20E6-4EF4-BAD3-D55B98CF2B5E}">
      <dgm:prSet custT="1"/>
      <dgm:spPr/>
      <dgm:t>
        <a:bodyPr/>
        <a:lstStyle/>
        <a:p>
          <a:r>
            <a:rPr lang="en-US" sz="2000" dirty="0"/>
            <a:t>The yield spread in basis points over an actual or interpolated government bond</a:t>
          </a:r>
        </a:p>
      </dgm:t>
    </dgm:pt>
    <dgm:pt modelId="{EE579A3F-6C14-4AEC-92B1-8CDC5D18288A}" type="parTrans" cxnId="{9297E96E-EF6C-4367-996E-064683DF5C02}">
      <dgm:prSet/>
      <dgm:spPr/>
      <dgm:t>
        <a:bodyPr/>
        <a:lstStyle/>
        <a:p>
          <a:endParaRPr lang="en-AU"/>
        </a:p>
      </dgm:t>
    </dgm:pt>
    <dgm:pt modelId="{702CA694-0326-4BFB-A1F9-C1B6C791A8FB}" type="sibTrans" cxnId="{9297E96E-EF6C-4367-996E-064683DF5C02}">
      <dgm:prSet/>
      <dgm:spPr/>
      <dgm:t>
        <a:bodyPr/>
        <a:lstStyle/>
        <a:p>
          <a:endParaRPr lang="en-AU"/>
        </a:p>
      </dgm:t>
    </dgm:pt>
    <mc:AlternateContent xmlns:mc="http://schemas.openxmlformats.org/markup-compatibility/2006" xmlns:a14="http://schemas.microsoft.com/office/drawing/2010/main">
      <mc:Choice Requires="a14">
        <dgm:pt modelId="{FE39D463-2C4B-4F63-9EC3-D820A83E3D20}">
          <dgm:prSet custT="1"/>
          <dgm:spPr/>
          <dgm:t>
            <a:bodyPr/>
            <a:lstStyle/>
            <a:p>
              <a:pPr>
                <a:spcBef>
                  <a:spcPct val="0"/>
                </a:spcBef>
              </a:pPr>
              <a14:m>
                <m:oMathPara xmlns:m="http://schemas.openxmlformats.org/officeDocument/2006/math">
                  <m:oMathParaPr>
                    <m:jc m:val="centerGroup"/>
                  </m:oMathParaPr>
                  <m:oMath xmlns:m="http://schemas.openxmlformats.org/officeDocument/2006/math">
                    <m:r>
                      <a:rPr lang="en-AU" sz="2000" b="1" i="0" smtClean="0">
                        <a:latin typeface="Cambria Math"/>
                      </a:rPr>
                      <m:t>𝐏𝐕</m:t>
                    </m:r>
                    <m:r>
                      <a:rPr lang="en-AU" sz="2000" b="1" i="1" smtClean="0">
                        <a:latin typeface="Cambria Math"/>
                      </a:rPr>
                      <m:t>=</m:t>
                    </m:r>
                    <m:f>
                      <m:fPr>
                        <m:ctrlPr>
                          <a:rPr lang="en-AU" sz="2000" b="1" i="1">
                            <a:latin typeface="Cambria Math" panose="02040503050406030204" pitchFamily="18" charset="0"/>
                          </a:rPr>
                        </m:ctrlPr>
                      </m:fPr>
                      <m:num>
                        <m:r>
                          <a:rPr lang="en-AU" sz="2000" b="1" i="0">
                            <a:latin typeface="Cambria Math"/>
                          </a:rPr>
                          <m:t>𝐏𝐌𝐓</m:t>
                        </m:r>
                      </m:num>
                      <m:den>
                        <m:sSup>
                          <m:sSupPr>
                            <m:ctrlPr>
                              <a:rPr lang="en-AU" sz="2000" b="1" i="1">
                                <a:latin typeface="Cambria Math" panose="02040503050406030204" pitchFamily="18" charset="0"/>
                              </a:rPr>
                            </m:ctrlPr>
                          </m:sSupPr>
                          <m:e>
                            <m:r>
                              <a:rPr lang="en-AU" sz="2000" b="1" i="1">
                                <a:latin typeface="Cambria Math"/>
                              </a:rPr>
                              <m:t>(</m:t>
                            </m:r>
                            <m:r>
                              <a:rPr lang="en-AU" sz="2000" b="1" i="1">
                                <a:latin typeface="Cambria Math"/>
                              </a:rPr>
                              <m:t>𝟏</m:t>
                            </m:r>
                            <m:r>
                              <a:rPr lang="en-AU" sz="2000" b="1" i="1">
                                <a:latin typeface="Cambria Math"/>
                              </a:rPr>
                              <m:t>+</m:t>
                            </m:r>
                            <m:sSub>
                              <m:sSubPr>
                                <m:ctrlPr>
                                  <a:rPr lang="en-AU" sz="2000" b="1" i="1" smtClean="0">
                                    <a:latin typeface="Cambria Math" panose="02040503050406030204" pitchFamily="18" charset="0"/>
                                  </a:rPr>
                                </m:ctrlPr>
                              </m:sSubPr>
                              <m:e>
                                <m:r>
                                  <a:rPr lang="en-AU" sz="2000" b="1" i="1" smtClean="0">
                                    <a:latin typeface="Cambria Math"/>
                                  </a:rPr>
                                  <m:t>𝒛</m:t>
                                </m:r>
                              </m:e>
                              <m:sub>
                                <m:r>
                                  <a:rPr lang="en-AU" sz="2000" b="1" i="1">
                                    <a:latin typeface="Cambria Math"/>
                                  </a:rPr>
                                  <m:t>𝟏</m:t>
                                </m:r>
                              </m:sub>
                            </m:sSub>
                            <m:r>
                              <a:rPr lang="en-AU" sz="2000" b="1" i="1" smtClean="0">
                                <a:latin typeface="Cambria Math"/>
                              </a:rPr>
                              <m:t>+</m:t>
                            </m:r>
                            <m:r>
                              <a:rPr lang="en-AU" sz="2000" b="1" i="1" smtClean="0">
                                <a:latin typeface="Cambria Math"/>
                              </a:rPr>
                              <m:t>𝒁</m:t>
                            </m:r>
                            <m:r>
                              <a:rPr lang="en-AU" sz="2000" b="1" i="1">
                                <a:latin typeface="Cambria Math"/>
                              </a:rPr>
                              <m:t>)</m:t>
                            </m:r>
                          </m:e>
                          <m:sup>
                            <m:r>
                              <a:rPr lang="en-AU" sz="2000" b="1" i="1">
                                <a:latin typeface="Cambria Math"/>
                              </a:rPr>
                              <m:t>𝟏</m:t>
                            </m:r>
                          </m:sup>
                        </m:sSup>
                      </m:den>
                    </m:f>
                    <m:r>
                      <a:rPr lang="en-AU" sz="2000" b="1" i="1">
                        <a:latin typeface="Cambria Math"/>
                        <a:ea typeface="Cambria Math"/>
                      </a:rPr>
                      <m:t>+</m:t>
                    </m:r>
                    <m:f>
                      <m:fPr>
                        <m:ctrlPr>
                          <a:rPr lang="en-AU" sz="2000" b="1" i="1">
                            <a:latin typeface="Cambria Math" panose="02040503050406030204" pitchFamily="18" charset="0"/>
                          </a:rPr>
                        </m:ctrlPr>
                      </m:fPr>
                      <m:num>
                        <m:r>
                          <a:rPr lang="en-AU" sz="2000" b="1" i="0">
                            <a:latin typeface="Cambria Math"/>
                          </a:rPr>
                          <m:t>𝐏𝐌𝐓</m:t>
                        </m:r>
                      </m:num>
                      <m:den>
                        <m:sSup>
                          <m:sSupPr>
                            <m:ctrlPr>
                              <a:rPr lang="en-AU" sz="2000" b="1" i="1">
                                <a:latin typeface="Cambria Math" panose="02040503050406030204" pitchFamily="18" charset="0"/>
                              </a:rPr>
                            </m:ctrlPr>
                          </m:sSupPr>
                          <m:e>
                            <m:r>
                              <a:rPr lang="en-AU" sz="2000" b="1" i="1">
                                <a:latin typeface="Cambria Math"/>
                              </a:rPr>
                              <m:t>(</m:t>
                            </m:r>
                            <m:r>
                              <a:rPr lang="en-AU" sz="2000" b="1" i="1">
                                <a:latin typeface="Cambria Math"/>
                              </a:rPr>
                              <m:t>𝟏</m:t>
                            </m:r>
                            <m:r>
                              <a:rPr lang="en-AU" sz="2000" b="1" i="1">
                                <a:latin typeface="Cambria Math"/>
                              </a:rPr>
                              <m:t>+</m:t>
                            </m:r>
                            <m:sSub>
                              <m:sSubPr>
                                <m:ctrlPr>
                                  <a:rPr lang="en-AU" sz="2000" b="1" i="1">
                                    <a:latin typeface="Cambria Math" panose="02040503050406030204" pitchFamily="18" charset="0"/>
                                  </a:rPr>
                                </m:ctrlPr>
                              </m:sSubPr>
                              <m:e>
                                <m:r>
                                  <a:rPr lang="en-AU" sz="2000" b="1" i="1" smtClean="0">
                                    <a:latin typeface="Cambria Math"/>
                                  </a:rPr>
                                  <m:t>𝒛</m:t>
                                </m:r>
                              </m:e>
                              <m:sub>
                                <m:r>
                                  <a:rPr lang="en-AU" sz="2000" b="1" i="1">
                                    <a:latin typeface="Cambria Math"/>
                                  </a:rPr>
                                  <m:t>𝟐</m:t>
                                </m:r>
                              </m:sub>
                            </m:sSub>
                            <m:r>
                              <a:rPr lang="en-AU" sz="2000" b="1" i="1" smtClean="0">
                                <a:latin typeface="Cambria Math"/>
                              </a:rPr>
                              <m:t>+</m:t>
                            </m:r>
                            <m:r>
                              <a:rPr lang="en-AU" sz="2000" b="1" i="1" smtClean="0">
                                <a:latin typeface="Cambria Math"/>
                              </a:rPr>
                              <m:t>𝒁</m:t>
                            </m:r>
                            <m:r>
                              <a:rPr lang="en-AU" sz="2000" b="1" i="1">
                                <a:latin typeface="Cambria Math"/>
                              </a:rPr>
                              <m:t>)</m:t>
                            </m:r>
                          </m:e>
                          <m:sup>
                            <m:r>
                              <a:rPr lang="en-AU" sz="2000" b="1" i="1">
                                <a:latin typeface="Cambria Math"/>
                              </a:rPr>
                              <m:t>𝟐</m:t>
                            </m:r>
                          </m:sup>
                        </m:sSup>
                      </m:den>
                    </m:f>
                    <m:r>
                      <a:rPr lang="en-AU" sz="2000" b="1" i="1">
                        <a:latin typeface="Cambria Math"/>
                        <a:ea typeface="Cambria Math"/>
                      </a:rPr>
                      <m:t>+</m:t>
                    </m:r>
                    <m:r>
                      <a:rPr lang="en-AU" sz="2000" b="1" i="1">
                        <a:latin typeface="Cambria Math"/>
                      </a:rPr>
                      <m:t>…</m:t>
                    </m:r>
                    <m:r>
                      <a:rPr lang="en-AU" sz="2000" b="1" i="1">
                        <a:latin typeface="Cambria Math"/>
                        <a:ea typeface="Cambria Math"/>
                      </a:rPr>
                      <m:t>+</m:t>
                    </m:r>
                    <m:f>
                      <m:fPr>
                        <m:ctrlPr>
                          <a:rPr lang="en-AU" sz="2000" b="1" i="1">
                            <a:latin typeface="Cambria Math" panose="02040503050406030204" pitchFamily="18" charset="0"/>
                          </a:rPr>
                        </m:ctrlPr>
                      </m:fPr>
                      <m:num>
                        <m:r>
                          <a:rPr lang="en-AU" sz="2000" b="1" i="0">
                            <a:latin typeface="Cambria Math"/>
                          </a:rPr>
                          <m:t>𝐏𝐌𝐓</m:t>
                        </m:r>
                        <m:r>
                          <a:rPr lang="en-AU" sz="2000" b="1" i="1">
                            <a:latin typeface="Cambria Math"/>
                          </a:rPr>
                          <m:t>+</m:t>
                        </m:r>
                        <m:r>
                          <a:rPr lang="en-AU" sz="2000" b="1" i="0">
                            <a:latin typeface="Cambria Math"/>
                          </a:rPr>
                          <m:t>𝐅𝐕</m:t>
                        </m:r>
                      </m:num>
                      <m:den>
                        <m:sSup>
                          <m:sSupPr>
                            <m:ctrlPr>
                              <a:rPr lang="en-AU" sz="2000" b="1" i="1">
                                <a:latin typeface="Cambria Math" panose="02040503050406030204" pitchFamily="18" charset="0"/>
                              </a:rPr>
                            </m:ctrlPr>
                          </m:sSupPr>
                          <m:e>
                            <m:r>
                              <a:rPr lang="en-AU" sz="2000" b="1" i="1">
                                <a:latin typeface="Cambria Math"/>
                              </a:rPr>
                              <m:t>(</m:t>
                            </m:r>
                            <m:r>
                              <a:rPr lang="en-AU" sz="2000" b="1" i="1">
                                <a:latin typeface="Cambria Math"/>
                              </a:rPr>
                              <m:t>𝟏</m:t>
                            </m:r>
                            <m:r>
                              <a:rPr lang="en-AU" sz="2000" b="1" i="1">
                                <a:latin typeface="Cambria Math"/>
                              </a:rPr>
                              <m:t>+</m:t>
                            </m:r>
                            <m:sSub>
                              <m:sSubPr>
                                <m:ctrlPr>
                                  <a:rPr lang="en-AU" sz="2000" b="1" i="1">
                                    <a:latin typeface="Cambria Math" panose="02040503050406030204" pitchFamily="18" charset="0"/>
                                  </a:rPr>
                                </m:ctrlPr>
                              </m:sSubPr>
                              <m:e>
                                <m:r>
                                  <a:rPr lang="en-AU" sz="2000" b="1" i="1" smtClean="0">
                                    <a:latin typeface="Cambria Math"/>
                                  </a:rPr>
                                  <m:t>𝒛</m:t>
                                </m:r>
                              </m:e>
                              <m:sub>
                                <m:r>
                                  <a:rPr lang="en-AU" sz="2000" b="1" i="1">
                                    <a:latin typeface="Cambria Math"/>
                                  </a:rPr>
                                  <m:t>𝑵</m:t>
                                </m:r>
                              </m:sub>
                            </m:sSub>
                            <m:r>
                              <a:rPr lang="en-AU" sz="2000" b="1" i="1" smtClean="0">
                                <a:latin typeface="Cambria Math"/>
                              </a:rPr>
                              <m:t>+</m:t>
                            </m:r>
                            <m:r>
                              <a:rPr lang="en-AU" sz="2000" b="1" i="1" smtClean="0">
                                <a:latin typeface="Cambria Math"/>
                              </a:rPr>
                              <m:t>𝒁</m:t>
                            </m:r>
                            <m:r>
                              <a:rPr lang="en-AU" sz="2000" b="1" i="1">
                                <a:latin typeface="Cambria Math"/>
                              </a:rPr>
                              <m:t>)</m:t>
                            </m:r>
                          </m:e>
                          <m:sup>
                            <m:r>
                              <a:rPr lang="en-AU" sz="2000" b="1" i="1">
                                <a:latin typeface="Cambria Math"/>
                              </a:rPr>
                              <m:t>𝑵</m:t>
                            </m:r>
                          </m:sup>
                        </m:sSup>
                      </m:den>
                    </m:f>
                  </m:oMath>
                </m:oMathPara>
              </a14:m>
              <a:endParaRPr lang="en-US" sz="2000" dirty="0"/>
            </a:p>
          </dgm:t>
        </dgm:pt>
      </mc:Choice>
      <mc:Fallback xmlns="">
        <dgm:pt modelId="{FE39D463-2C4B-4F63-9EC3-D820A83E3D20}">
          <dgm:prSet custT="1"/>
          <dgm:spPr/>
          <dgm:t>
            <a:bodyPr/>
            <a:lstStyle/>
            <a:p>
              <a:pPr>
                <a:spcBef>
                  <a:spcPct val="0"/>
                </a:spcBef>
              </a:pPr>
              <a:r>
                <a:rPr lang="en-AU" sz="2000" b="1" i="0" smtClean="0">
                  <a:latin typeface="Cambria Math"/>
                </a:rPr>
                <a:t>𝐏𝐕=</a:t>
              </a:r>
              <a:r>
                <a:rPr lang="en-AU" sz="2000" b="1" i="0">
                  <a:latin typeface="Cambria Math"/>
                </a:rPr>
                <a:t>𝐏𝐌𝐓</a:t>
              </a:r>
              <a:r>
                <a:rPr lang="en-AU" sz="2000" b="1" i="0">
                  <a:latin typeface="Cambria Math" panose="02040503050406030204" pitchFamily="18" charset="0"/>
                </a:rPr>
                <a:t>/〖</a:t>
              </a:r>
              <a:r>
                <a:rPr lang="en-AU" sz="2000" b="1" i="0">
                  <a:latin typeface="Cambria Math"/>
                </a:rPr>
                <a:t>(𝟏+</a:t>
              </a:r>
              <a:r>
                <a:rPr lang="en-AU" sz="2000" b="1" i="0" smtClean="0">
                  <a:latin typeface="Cambria Math"/>
                </a:rPr>
                <a:t>𝒛</a:t>
              </a:r>
              <a:r>
                <a:rPr lang="en-AU" sz="2000" b="1" i="0" smtClean="0">
                  <a:latin typeface="Cambria Math" panose="02040503050406030204" pitchFamily="18" charset="0"/>
                </a:rPr>
                <a:t>_</a:t>
              </a:r>
              <a:r>
                <a:rPr lang="en-AU" sz="2000" b="1" i="0">
                  <a:latin typeface="Cambria Math"/>
                </a:rPr>
                <a:t>𝟏</a:t>
              </a:r>
              <a:r>
                <a:rPr lang="en-AU" sz="2000" b="1" i="0" smtClean="0">
                  <a:latin typeface="Cambria Math"/>
                </a:rPr>
                <a:t>+𝒁</a:t>
              </a:r>
              <a:r>
                <a:rPr lang="en-AU" sz="2000" b="1" i="0">
                  <a:latin typeface="Cambria Math"/>
                </a:rPr>
                <a:t>)</a:t>
              </a:r>
              <a:r>
                <a:rPr lang="en-AU" sz="2000" b="1" i="0">
                  <a:latin typeface="Cambria Math" panose="02040503050406030204" pitchFamily="18" charset="0"/>
                </a:rPr>
                <a:t>〗^</a:t>
              </a:r>
              <a:r>
                <a:rPr lang="en-AU" sz="2000" b="1" i="0">
                  <a:latin typeface="Cambria Math"/>
                </a:rPr>
                <a:t>𝟏</a:t>
              </a:r>
              <a:r>
                <a:rPr lang="en-AU" sz="2000" b="1" i="0">
                  <a:latin typeface="Cambria Math" panose="02040503050406030204" pitchFamily="18" charset="0"/>
                </a:rPr>
                <a:t> </a:t>
              </a:r>
              <a:r>
                <a:rPr lang="en-AU" sz="2000" b="1" i="0">
                  <a:latin typeface="Cambria Math"/>
                  <a:ea typeface="Cambria Math"/>
                </a:rPr>
                <a:t>+</a:t>
              </a:r>
              <a:r>
                <a:rPr lang="en-AU" sz="2000" b="1" i="0">
                  <a:latin typeface="Cambria Math"/>
                </a:rPr>
                <a:t>𝐏𝐌𝐓</a:t>
              </a:r>
              <a:r>
                <a:rPr lang="en-AU" sz="2000" b="1" i="0">
                  <a:latin typeface="Cambria Math" panose="02040503050406030204" pitchFamily="18" charset="0"/>
                </a:rPr>
                <a:t>/〖</a:t>
              </a:r>
              <a:r>
                <a:rPr lang="en-AU" sz="2000" b="1" i="0">
                  <a:latin typeface="Cambria Math"/>
                </a:rPr>
                <a:t>(𝟏+</a:t>
              </a:r>
              <a:r>
                <a:rPr lang="en-AU" sz="2000" b="1" i="0" smtClean="0">
                  <a:latin typeface="Cambria Math"/>
                </a:rPr>
                <a:t>𝒛</a:t>
              </a:r>
              <a:r>
                <a:rPr lang="en-AU" sz="2000" b="1" i="0">
                  <a:latin typeface="Cambria Math" panose="02040503050406030204" pitchFamily="18" charset="0"/>
                </a:rPr>
                <a:t>_</a:t>
              </a:r>
              <a:r>
                <a:rPr lang="en-AU" sz="2000" b="1" i="0">
                  <a:latin typeface="Cambria Math"/>
                </a:rPr>
                <a:t>𝟐</a:t>
              </a:r>
              <a:r>
                <a:rPr lang="en-AU" sz="2000" b="1" i="0" smtClean="0">
                  <a:latin typeface="Cambria Math"/>
                </a:rPr>
                <a:t>+𝒁</a:t>
              </a:r>
              <a:r>
                <a:rPr lang="en-AU" sz="2000" b="1" i="0">
                  <a:latin typeface="Cambria Math"/>
                </a:rPr>
                <a:t>)</a:t>
              </a:r>
              <a:r>
                <a:rPr lang="en-AU" sz="2000" b="1" i="0">
                  <a:latin typeface="Cambria Math" panose="02040503050406030204" pitchFamily="18" charset="0"/>
                </a:rPr>
                <a:t>〗^</a:t>
              </a:r>
              <a:r>
                <a:rPr lang="en-AU" sz="2000" b="1" i="0">
                  <a:latin typeface="Cambria Math"/>
                </a:rPr>
                <a:t>𝟐</a:t>
              </a:r>
              <a:r>
                <a:rPr lang="en-AU" sz="2000" b="1" i="0">
                  <a:latin typeface="Cambria Math" panose="02040503050406030204" pitchFamily="18" charset="0"/>
                </a:rPr>
                <a:t> </a:t>
              </a:r>
              <a:r>
                <a:rPr lang="en-AU" sz="2000" b="1" i="0">
                  <a:latin typeface="Cambria Math"/>
                  <a:ea typeface="Cambria Math"/>
                </a:rPr>
                <a:t>+</a:t>
              </a:r>
              <a:r>
                <a:rPr lang="en-AU" sz="2000" b="1" i="0">
                  <a:latin typeface="Cambria Math"/>
                </a:rPr>
                <a:t>…</a:t>
              </a:r>
              <a:r>
                <a:rPr lang="en-AU" sz="2000" b="1" i="0">
                  <a:latin typeface="Cambria Math"/>
                  <a:ea typeface="Cambria Math"/>
                </a:rPr>
                <a:t>+</a:t>
              </a:r>
              <a:r>
                <a:rPr lang="en-AU" sz="2000" b="1" i="0">
                  <a:latin typeface="Cambria Math" panose="02040503050406030204" pitchFamily="18" charset="0"/>
                </a:rPr>
                <a:t>(</a:t>
              </a:r>
              <a:r>
                <a:rPr lang="en-AU" sz="2000" b="1" i="0">
                  <a:latin typeface="Cambria Math"/>
                </a:rPr>
                <a:t>𝐏𝐌𝐓+𝐅𝐕</a:t>
              </a:r>
              <a:r>
                <a:rPr lang="en-AU" sz="2000" b="1" i="0">
                  <a:latin typeface="Cambria Math" panose="02040503050406030204" pitchFamily="18" charset="0"/>
                </a:rPr>
                <a:t>)/〖</a:t>
              </a:r>
              <a:r>
                <a:rPr lang="en-AU" sz="2000" b="1" i="0">
                  <a:latin typeface="Cambria Math"/>
                </a:rPr>
                <a:t>(𝟏+</a:t>
              </a:r>
              <a:r>
                <a:rPr lang="en-AU" sz="2000" b="1" i="0" smtClean="0">
                  <a:latin typeface="Cambria Math"/>
                </a:rPr>
                <a:t>𝒛</a:t>
              </a:r>
              <a:r>
                <a:rPr lang="en-AU" sz="2000" b="1" i="0">
                  <a:latin typeface="Cambria Math" panose="02040503050406030204" pitchFamily="18" charset="0"/>
                </a:rPr>
                <a:t>_</a:t>
              </a:r>
              <a:r>
                <a:rPr lang="en-AU" sz="2000" b="1" i="0">
                  <a:latin typeface="Cambria Math"/>
                </a:rPr>
                <a:t>𝑵</a:t>
              </a:r>
              <a:r>
                <a:rPr lang="en-AU" sz="2000" b="1" i="0" smtClean="0">
                  <a:latin typeface="Cambria Math"/>
                </a:rPr>
                <a:t>+𝒁</a:t>
              </a:r>
              <a:r>
                <a:rPr lang="en-AU" sz="2000" b="1" i="0">
                  <a:latin typeface="Cambria Math"/>
                </a:rPr>
                <a:t>)</a:t>
              </a:r>
              <a:r>
                <a:rPr lang="en-AU" sz="2000" b="1" i="0">
                  <a:latin typeface="Cambria Math" panose="02040503050406030204" pitchFamily="18" charset="0"/>
                </a:rPr>
                <a:t>〗^</a:t>
              </a:r>
              <a:r>
                <a:rPr lang="en-AU" sz="2000" b="1" i="0">
                  <a:latin typeface="Cambria Math"/>
                </a:rPr>
                <a:t>𝑵</a:t>
              </a:r>
              <a:r>
                <a:rPr lang="en-AU" sz="2000" b="1" i="0">
                  <a:latin typeface="Cambria Math" panose="02040503050406030204" pitchFamily="18" charset="0"/>
                </a:rPr>
                <a:t> </a:t>
              </a:r>
              <a:endParaRPr lang="en-US" sz="2000" dirty="0" smtClean="0"/>
            </a:p>
          </dgm:t>
        </dgm:pt>
      </mc:Fallback>
    </mc:AlternateContent>
    <dgm:pt modelId="{A337FEE5-0CEE-4E57-A235-C5F2769F8FAF}" type="parTrans" cxnId="{5EF60F95-E141-406D-BDCF-DEE67ABBA3A4}">
      <dgm:prSet/>
      <dgm:spPr/>
      <dgm:t>
        <a:bodyPr/>
        <a:lstStyle/>
        <a:p>
          <a:endParaRPr lang="en-AU"/>
        </a:p>
      </dgm:t>
    </dgm:pt>
    <dgm:pt modelId="{174919FD-C7E5-432C-BD25-038801D84638}" type="sibTrans" cxnId="{5EF60F95-E141-406D-BDCF-DEE67ABBA3A4}">
      <dgm:prSet/>
      <dgm:spPr/>
      <dgm:t>
        <a:bodyPr/>
        <a:lstStyle/>
        <a:p>
          <a:endParaRPr lang="en-AU"/>
        </a:p>
      </dgm:t>
    </dgm:pt>
    <dgm:pt modelId="{B3595C7A-644C-4ED1-9E71-73D260A93BDE}">
      <dgm:prSet custT="1"/>
      <dgm:spPr/>
      <dgm:t>
        <a:bodyPr/>
        <a:lstStyle/>
        <a:p>
          <a:r>
            <a:rPr lang="en-US" sz="2200" dirty="0"/>
            <a:t>A </a:t>
          </a:r>
          <a:r>
            <a:rPr lang="en-US" sz="2200" b="1" dirty="0"/>
            <a:t>zero volatility spread </a:t>
          </a:r>
          <a:r>
            <a:rPr lang="en-US" sz="2200" dirty="0"/>
            <a:t>(Z-spread) of a bond</a:t>
          </a:r>
        </a:p>
      </dgm:t>
    </dgm:pt>
    <dgm:pt modelId="{E8193E43-F3F5-425A-A8CE-6B6A9B961790}" type="parTrans" cxnId="{C3C64994-7E1D-4796-B5A1-213E55CFE67B}">
      <dgm:prSet/>
      <dgm:spPr/>
      <dgm:t>
        <a:bodyPr/>
        <a:lstStyle/>
        <a:p>
          <a:endParaRPr lang="en-AU"/>
        </a:p>
      </dgm:t>
    </dgm:pt>
    <dgm:pt modelId="{209CA083-944C-4D6D-8E71-EE2E10112718}" type="sibTrans" cxnId="{C3C64994-7E1D-4796-B5A1-213E55CFE67B}">
      <dgm:prSet/>
      <dgm:spPr/>
      <dgm:t>
        <a:bodyPr/>
        <a:lstStyle/>
        <a:p>
          <a:endParaRPr lang="en-AU"/>
        </a:p>
      </dgm:t>
    </dgm:pt>
    <dgm:pt modelId="{225E7891-3031-41B0-944C-565D18688D3A}">
      <dgm:prSet custT="1"/>
      <dgm:spPr/>
      <dgm:t>
        <a:bodyPr/>
        <a:lstStyle/>
        <a:p>
          <a:r>
            <a:rPr lang="en-US" sz="2200" b="1" dirty="0"/>
            <a:t>I-spread</a:t>
          </a:r>
          <a:r>
            <a:rPr lang="en-US" sz="2200" dirty="0"/>
            <a:t> or </a:t>
          </a:r>
          <a:r>
            <a:rPr lang="en-US" sz="2200" b="1" dirty="0"/>
            <a:t>interpolated spread</a:t>
          </a:r>
          <a:r>
            <a:rPr lang="en-US" sz="2200" dirty="0"/>
            <a:t> to the swap curve</a:t>
          </a:r>
        </a:p>
      </dgm:t>
    </dgm:pt>
    <dgm:pt modelId="{E1650FE5-35BD-4E5B-BD6F-9269725E6A4E}" type="parTrans" cxnId="{D05C6B9C-7840-4C9F-9480-F041D61652CE}">
      <dgm:prSet/>
      <dgm:spPr/>
      <dgm:t>
        <a:bodyPr/>
        <a:lstStyle/>
        <a:p>
          <a:endParaRPr lang="en-AU"/>
        </a:p>
      </dgm:t>
    </dgm:pt>
    <dgm:pt modelId="{0B513069-DC00-41C0-86B0-90DEC376B600}" type="sibTrans" cxnId="{D05C6B9C-7840-4C9F-9480-F041D61652CE}">
      <dgm:prSet/>
      <dgm:spPr/>
      <dgm:t>
        <a:bodyPr/>
        <a:lstStyle/>
        <a:p>
          <a:endParaRPr lang="en-AU"/>
        </a:p>
      </dgm:t>
    </dgm:pt>
    <dgm:pt modelId="{29D49C69-2D7E-45BF-8D6F-A0A4E713CCFE}">
      <dgm:prSet custT="1"/>
      <dgm:spPr/>
      <dgm:t>
        <a:bodyPr/>
        <a:lstStyle/>
        <a:p>
          <a:r>
            <a:rPr lang="en-US" sz="2000" dirty="0"/>
            <a:t>The yield spread of a specific bond over the standard swap rate in that currency of the same tenor</a:t>
          </a:r>
        </a:p>
      </dgm:t>
    </dgm:pt>
    <dgm:pt modelId="{D0EF592A-216A-4351-8DF7-DD49BE8D2627}" type="parTrans" cxnId="{330E929C-E2E6-47C2-80CB-D0CF97D92001}">
      <dgm:prSet/>
      <dgm:spPr/>
      <dgm:t>
        <a:bodyPr/>
        <a:lstStyle/>
        <a:p>
          <a:endParaRPr lang="en-AU"/>
        </a:p>
      </dgm:t>
    </dgm:pt>
    <dgm:pt modelId="{0FD2850F-28EC-4DF0-83B6-E29AE07D4520}" type="sibTrans" cxnId="{330E929C-E2E6-47C2-80CB-D0CF97D92001}">
      <dgm:prSet/>
      <dgm:spPr/>
      <dgm:t>
        <a:bodyPr/>
        <a:lstStyle/>
        <a:p>
          <a:endParaRPr lang="en-AU"/>
        </a:p>
      </dgm:t>
    </dgm:pt>
    <dgm:pt modelId="{D9BD3072-429F-481E-B744-9CA410077C04}">
      <dgm:prSet custT="1"/>
      <dgm:spPr/>
      <dgm:t>
        <a:bodyPr/>
        <a:lstStyle/>
        <a:p>
          <a:pPr>
            <a:spcBef>
              <a:spcPct val="0"/>
            </a:spcBef>
          </a:pPr>
          <a:r>
            <a:rPr lang="en-US" sz="2000" dirty="0"/>
            <a:t>Calculated as a constant yield spread over a government (or interest rate swap) spot curve — as opposed to the G-spread and I-spread, which use the same discount rate for each cash flow</a:t>
          </a:r>
        </a:p>
      </dgm:t>
    </dgm:pt>
    <dgm:pt modelId="{6E112E4E-099C-4A44-A8E6-9F01219E9A05}" type="parTrans" cxnId="{5E086420-140F-461F-B618-DC146C9A55A2}">
      <dgm:prSet/>
      <dgm:spPr/>
      <dgm:t>
        <a:bodyPr/>
        <a:lstStyle/>
        <a:p>
          <a:endParaRPr lang="en-AU"/>
        </a:p>
      </dgm:t>
    </dgm:pt>
    <dgm:pt modelId="{CB657F00-86D9-4F86-AFDD-544AA02321AE}" type="sibTrans" cxnId="{5E086420-140F-461F-B618-DC146C9A55A2}">
      <dgm:prSet/>
      <dgm:spPr/>
      <dgm:t>
        <a:bodyPr/>
        <a:lstStyle/>
        <a:p>
          <a:endParaRPr lang="en-AU"/>
        </a:p>
      </dgm:t>
    </dgm:pt>
    <dgm:pt modelId="{4EE9C070-47EB-4FCE-B55F-2B78BD94F262}">
      <dgm:prSet custT="1"/>
      <dgm:spPr/>
      <dgm:t>
        <a:bodyPr/>
        <a:lstStyle/>
        <a:p>
          <a:pPr>
            <a:spcBef>
              <a:spcPts val="1200"/>
            </a:spcBef>
          </a:pPr>
          <a:r>
            <a:rPr lang="en-US" sz="2000" dirty="0"/>
            <a:t>The Z-spread is also used to calculate the </a:t>
          </a:r>
          <a:r>
            <a:rPr lang="en-US" sz="2000" b="1" dirty="0"/>
            <a:t>option-adjusted spread </a:t>
          </a:r>
          <a:r>
            <a:rPr lang="en-US" sz="2000" dirty="0"/>
            <a:t>(OAS) on a callable bond.</a:t>
          </a:r>
          <a:endParaRPr lang="en-AU" sz="2000" dirty="0"/>
        </a:p>
      </dgm:t>
    </dgm:pt>
    <dgm:pt modelId="{F2251741-9132-43E1-A240-1F9D54B7682F}" type="parTrans" cxnId="{225A9CC2-E256-4A21-B505-0D9F85E7C6E4}">
      <dgm:prSet/>
      <dgm:spPr/>
      <dgm:t>
        <a:bodyPr/>
        <a:lstStyle/>
        <a:p>
          <a:endParaRPr lang="en-AU"/>
        </a:p>
      </dgm:t>
    </dgm:pt>
    <dgm:pt modelId="{28317372-5431-4473-9DE4-1D0E4B299245}" type="sibTrans" cxnId="{225A9CC2-E256-4A21-B505-0D9F85E7C6E4}">
      <dgm:prSet/>
      <dgm:spPr/>
      <dgm:t>
        <a:bodyPr/>
        <a:lstStyle/>
        <a:p>
          <a:endParaRPr lang="en-AU"/>
        </a:p>
      </dgm:t>
    </dgm:pt>
    <dgm:pt modelId="{BEC7AEFA-BD2A-4E80-AF12-3E1C15141310}">
      <dgm:prSet custT="1"/>
      <dgm:spPr/>
      <dgm:t>
        <a:bodyPr/>
        <a:lstStyle/>
        <a:p>
          <a:pPr>
            <a:spcBef>
              <a:spcPts val="1200"/>
            </a:spcBef>
          </a:pPr>
          <a:endParaRPr lang="en-AU" sz="1100" dirty="0"/>
        </a:p>
      </dgm:t>
    </dgm:pt>
    <dgm:pt modelId="{104BC80F-287D-4C85-859E-4E3218A3BE9B}" type="parTrans" cxnId="{B6AEEC99-0677-459B-A294-C8CE24BE2193}">
      <dgm:prSet/>
      <dgm:spPr/>
      <dgm:t>
        <a:bodyPr/>
        <a:lstStyle/>
        <a:p>
          <a:endParaRPr lang="en-AU"/>
        </a:p>
      </dgm:t>
    </dgm:pt>
    <dgm:pt modelId="{894967A3-59CB-460A-99DF-0FE91B9727DB}" type="sibTrans" cxnId="{B6AEEC99-0677-459B-A294-C8CE24BE2193}">
      <dgm:prSet/>
      <dgm:spPr/>
      <dgm:t>
        <a:bodyPr/>
        <a:lstStyle/>
        <a:p>
          <a:endParaRPr lang="en-AU"/>
        </a:p>
      </dgm:t>
    </dgm:pt>
    <dgm:pt modelId="{8B24CA61-5F00-4BC8-ADC1-0F2216F05B25}">
      <dgm:prSet custT="1"/>
      <dgm:spPr/>
      <dgm:t>
        <a:bodyPr/>
        <a:lstStyle/>
        <a:p>
          <a:pPr>
            <a:spcBef>
              <a:spcPct val="0"/>
            </a:spcBef>
          </a:pPr>
          <a:endParaRPr lang="en-US" sz="1100" dirty="0"/>
        </a:p>
      </dgm:t>
    </dgm:pt>
    <dgm:pt modelId="{F73FAB97-E427-4301-A3BF-BDF7EEBC9EE9}" type="parTrans" cxnId="{8A22F577-3E71-4821-8C44-DAE65A512825}">
      <dgm:prSet/>
      <dgm:spPr/>
      <dgm:t>
        <a:bodyPr/>
        <a:lstStyle/>
        <a:p>
          <a:endParaRPr lang="en-AU"/>
        </a:p>
      </dgm:t>
    </dgm:pt>
    <dgm:pt modelId="{7E0EAA56-DE63-4E47-A1D2-44DEB892A937}" type="sibTrans" cxnId="{8A22F577-3E71-4821-8C44-DAE65A512825}">
      <dgm:prSet/>
      <dgm:spPr/>
      <dgm:t>
        <a:bodyPr/>
        <a:lstStyle/>
        <a:p>
          <a:endParaRPr lang="en-AU"/>
        </a:p>
      </dgm:t>
    </dgm:pt>
    <dgm:pt modelId="{4619F284-8368-4F15-A46C-4562C5AE52C2}" type="pres">
      <dgm:prSet presAssocID="{1ADCEEE6-868C-4FE3-900E-445AA303F136}" presName="Name0" presStyleCnt="0">
        <dgm:presLayoutVars>
          <dgm:dir/>
          <dgm:animLvl val="lvl"/>
          <dgm:resizeHandles val="exact"/>
        </dgm:presLayoutVars>
      </dgm:prSet>
      <dgm:spPr/>
    </dgm:pt>
    <dgm:pt modelId="{6344FAA5-F6F5-4633-93FA-0297EDCC3FAD}" type="pres">
      <dgm:prSet presAssocID="{02CE1FCB-576C-4151-8C8B-93877513750C}" presName="linNode" presStyleCnt="0"/>
      <dgm:spPr/>
    </dgm:pt>
    <dgm:pt modelId="{84CFC72F-CF3D-413B-B95A-3E3EECFD9941}" type="pres">
      <dgm:prSet presAssocID="{02CE1FCB-576C-4151-8C8B-93877513750C}" presName="parentText" presStyleLbl="node1" presStyleIdx="0" presStyleCnt="3" custScaleX="86869" custScaleY="36214">
        <dgm:presLayoutVars>
          <dgm:chMax val="1"/>
          <dgm:bulletEnabled val="1"/>
        </dgm:presLayoutVars>
      </dgm:prSet>
      <dgm:spPr/>
    </dgm:pt>
    <dgm:pt modelId="{C5DF08CA-B3D2-42A8-AAAF-47B644958788}" type="pres">
      <dgm:prSet presAssocID="{02CE1FCB-576C-4151-8C8B-93877513750C}" presName="descendantText" presStyleLbl="alignAccFollowNode1" presStyleIdx="0" presStyleCnt="3" custScaleX="111122" custScaleY="40046">
        <dgm:presLayoutVars>
          <dgm:bulletEnabled val="1"/>
        </dgm:presLayoutVars>
      </dgm:prSet>
      <dgm:spPr/>
    </dgm:pt>
    <dgm:pt modelId="{366F9A28-43F8-47D9-9D59-6B63E7A42BD4}" type="pres">
      <dgm:prSet presAssocID="{77EE29E6-183E-4B94-91A8-F2141855DA5B}" presName="sp" presStyleCnt="0"/>
      <dgm:spPr/>
    </dgm:pt>
    <dgm:pt modelId="{7A6BD673-6C42-4C0F-A28E-DB294E1ED5BA}" type="pres">
      <dgm:prSet presAssocID="{225E7891-3031-41B0-944C-565D18688D3A}" presName="linNode" presStyleCnt="0"/>
      <dgm:spPr/>
    </dgm:pt>
    <dgm:pt modelId="{735F2EC1-B864-459B-9D4A-1532C4B94416}" type="pres">
      <dgm:prSet presAssocID="{225E7891-3031-41B0-944C-565D18688D3A}" presName="parentText" presStyleLbl="node1" presStyleIdx="1" presStyleCnt="3" custScaleX="86869" custScaleY="65664">
        <dgm:presLayoutVars>
          <dgm:chMax val="1"/>
          <dgm:bulletEnabled val="1"/>
        </dgm:presLayoutVars>
      </dgm:prSet>
      <dgm:spPr/>
    </dgm:pt>
    <dgm:pt modelId="{AD24EAD7-9AF2-4E83-B042-FB4EDAD4C646}" type="pres">
      <dgm:prSet presAssocID="{225E7891-3031-41B0-944C-565D18688D3A}" presName="descendantText" presStyleLbl="alignAccFollowNode1" presStyleIdx="1" presStyleCnt="3" custScaleX="109234" custScaleY="64348">
        <dgm:presLayoutVars>
          <dgm:bulletEnabled val="1"/>
        </dgm:presLayoutVars>
      </dgm:prSet>
      <dgm:spPr/>
    </dgm:pt>
    <dgm:pt modelId="{2185344B-DC4C-4190-BCD8-FF82AE5F02BB}" type="pres">
      <dgm:prSet presAssocID="{0B513069-DC00-41C0-86B0-90DEC376B600}" presName="sp" presStyleCnt="0"/>
      <dgm:spPr/>
    </dgm:pt>
    <dgm:pt modelId="{2786BD85-4C51-413A-A6E9-5C355CFE72BD}" type="pres">
      <dgm:prSet presAssocID="{B3595C7A-644C-4ED1-9E71-73D260A93BDE}" presName="linNode" presStyleCnt="0"/>
      <dgm:spPr/>
    </dgm:pt>
    <dgm:pt modelId="{1036607F-5BE5-4776-A8E4-30D254DCD45D}" type="pres">
      <dgm:prSet presAssocID="{B3595C7A-644C-4ED1-9E71-73D260A93BDE}" presName="parentText" presStyleLbl="node1" presStyleIdx="2" presStyleCnt="3" custScaleX="86869" custScaleY="77043" custLinFactNeighborY="-5464">
        <dgm:presLayoutVars>
          <dgm:chMax val="1"/>
          <dgm:bulletEnabled val="1"/>
        </dgm:presLayoutVars>
      </dgm:prSet>
      <dgm:spPr/>
    </dgm:pt>
    <dgm:pt modelId="{9674DF26-20CF-4B58-96E0-882E22457782}" type="pres">
      <dgm:prSet presAssocID="{B3595C7A-644C-4ED1-9E71-73D260A93BDE}" presName="descendantText" presStyleLbl="alignAccFollowNode1" presStyleIdx="2" presStyleCnt="3" custScaleX="109234" custScaleY="168059" custLinFactNeighborY="-5432">
        <dgm:presLayoutVars>
          <dgm:bulletEnabled val="1"/>
        </dgm:presLayoutVars>
      </dgm:prSet>
      <dgm:spPr/>
    </dgm:pt>
  </dgm:ptLst>
  <dgm:cxnLst>
    <dgm:cxn modelId="{183F700B-D99B-4477-A225-F547B79FFD5A}" type="presOf" srcId="{BEC7AEFA-BD2A-4E80-AF12-3E1C15141310}" destId="{9674DF26-20CF-4B58-96E0-882E22457782}" srcOrd="0" destOrd="3" presId="urn:microsoft.com/office/officeart/2005/8/layout/vList5"/>
    <dgm:cxn modelId="{CFF61A0C-B830-4F67-918A-17A68C7E9EC1}" type="presOf" srcId="{1ADCEEE6-868C-4FE3-900E-445AA303F136}" destId="{4619F284-8368-4F15-A46C-4562C5AE52C2}" srcOrd="0" destOrd="0" presId="urn:microsoft.com/office/officeart/2005/8/layout/vList5"/>
    <dgm:cxn modelId="{DAB7700D-7673-476B-8878-5C0594F31779}" srcId="{1ADCEEE6-868C-4FE3-900E-445AA303F136}" destId="{02CE1FCB-576C-4151-8C8B-93877513750C}" srcOrd="0" destOrd="0" parTransId="{95ABF3B8-71A9-4A20-85AE-647CFBA2BAEE}" sibTransId="{77EE29E6-183E-4B94-91A8-F2141855DA5B}"/>
    <dgm:cxn modelId="{5E086420-140F-461F-B618-DC146C9A55A2}" srcId="{B3595C7A-644C-4ED1-9E71-73D260A93BDE}" destId="{D9BD3072-429F-481E-B744-9CA410077C04}" srcOrd="0" destOrd="0" parTransId="{6E112E4E-099C-4A44-A8E6-9F01219E9A05}" sibTransId="{CB657F00-86D9-4F86-AFDD-544AA02321AE}"/>
    <dgm:cxn modelId="{45F63E65-8237-41E0-B0A9-6A05698A3715}" type="presOf" srcId="{29D49C69-2D7E-45BF-8D6F-A0A4E713CCFE}" destId="{AD24EAD7-9AF2-4E83-B042-FB4EDAD4C646}" srcOrd="0" destOrd="0" presId="urn:microsoft.com/office/officeart/2005/8/layout/vList5"/>
    <dgm:cxn modelId="{6DF56B66-4575-49D0-8965-DBFF900133CB}" type="presOf" srcId="{1DC9D487-20E6-4EF4-BAD3-D55B98CF2B5E}" destId="{C5DF08CA-B3D2-42A8-AAAF-47B644958788}" srcOrd="0" destOrd="0" presId="urn:microsoft.com/office/officeart/2005/8/layout/vList5"/>
    <dgm:cxn modelId="{9297E96E-EF6C-4367-996E-064683DF5C02}" srcId="{02CE1FCB-576C-4151-8C8B-93877513750C}" destId="{1DC9D487-20E6-4EF4-BAD3-D55B98CF2B5E}" srcOrd="0" destOrd="0" parTransId="{EE579A3F-6C14-4AEC-92B1-8CDC5D18288A}" sibTransId="{702CA694-0326-4BFB-A1F9-C1B6C791A8FB}"/>
    <dgm:cxn modelId="{8A22F577-3E71-4821-8C44-DAE65A512825}" srcId="{B3595C7A-644C-4ED1-9E71-73D260A93BDE}" destId="{8B24CA61-5F00-4BC8-ADC1-0F2216F05B25}" srcOrd="1" destOrd="0" parTransId="{F73FAB97-E427-4301-A3BF-BDF7EEBC9EE9}" sibTransId="{7E0EAA56-DE63-4E47-A1D2-44DEB892A937}"/>
    <dgm:cxn modelId="{E5EB8779-0F74-423A-B1BF-6D9D1BBEC934}" type="presOf" srcId="{4EE9C070-47EB-4FCE-B55F-2B78BD94F262}" destId="{9674DF26-20CF-4B58-96E0-882E22457782}" srcOrd="0" destOrd="4" presId="urn:microsoft.com/office/officeart/2005/8/layout/vList5"/>
    <dgm:cxn modelId="{83228390-3A03-4499-AF0A-07E7362F3FDC}" type="presOf" srcId="{225E7891-3031-41B0-944C-565D18688D3A}" destId="{735F2EC1-B864-459B-9D4A-1532C4B94416}" srcOrd="0" destOrd="0" presId="urn:microsoft.com/office/officeart/2005/8/layout/vList5"/>
    <dgm:cxn modelId="{C3C64994-7E1D-4796-B5A1-213E55CFE67B}" srcId="{1ADCEEE6-868C-4FE3-900E-445AA303F136}" destId="{B3595C7A-644C-4ED1-9E71-73D260A93BDE}" srcOrd="2" destOrd="0" parTransId="{E8193E43-F3F5-425A-A8CE-6B6A9B961790}" sibTransId="{209CA083-944C-4D6D-8E71-EE2E10112718}"/>
    <dgm:cxn modelId="{5EF60F95-E141-406D-BDCF-DEE67ABBA3A4}" srcId="{B3595C7A-644C-4ED1-9E71-73D260A93BDE}" destId="{FE39D463-2C4B-4F63-9EC3-D820A83E3D20}" srcOrd="2" destOrd="0" parTransId="{A337FEE5-0CEE-4E57-A235-C5F2769F8FAF}" sibTransId="{174919FD-C7E5-432C-BD25-038801D84638}"/>
    <dgm:cxn modelId="{B6AEEC99-0677-459B-A294-C8CE24BE2193}" srcId="{B3595C7A-644C-4ED1-9E71-73D260A93BDE}" destId="{BEC7AEFA-BD2A-4E80-AF12-3E1C15141310}" srcOrd="3" destOrd="0" parTransId="{104BC80F-287D-4C85-859E-4E3218A3BE9B}" sibTransId="{894967A3-59CB-460A-99DF-0FE91B9727DB}"/>
    <dgm:cxn modelId="{D05C6B9C-7840-4C9F-9480-F041D61652CE}" srcId="{1ADCEEE6-868C-4FE3-900E-445AA303F136}" destId="{225E7891-3031-41B0-944C-565D18688D3A}" srcOrd="1" destOrd="0" parTransId="{E1650FE5-35BD-4E5B-BD6F-9269725E6A4E}" sibTransId="{0B513069-DC00-41C0-86B0-90DEC376B600}"/>
    <dgm:cxn modelId="{330E929C-E2E6-47C2-80CB-D0CF97D92001}" srcId="{225E7891-3031-41B0-944C-565D18688D3A}" destId="{29D49C69-2D7E-45BF-8D6F-A0A4E713CCFE}" srcOrd="0" destOrd="0" parTransId="{D0EF592A-216A-4351-8DF7-DD49BE8D2627}" sibTransId="{0FD2850F-28EC-4DF0-83B6-E29AE07D4520}"/>
    <dgm:cxn modelId="{D28B3AA7-7F72-45B2-A2DD-9C9E08EE9C54}" type="presOf" srcId="{FE39D463-2C4B-4F63-9EC3-D820A83E3D20}" destId="{9674DF26-20CF-4B58-96E0-882E22457782}" srcOrd="0" destOrd="2" presId="urn:microsoft.com/office/officeart/2005/8/layout/vList5"/>
    <dgm:cxn modelId="{347E8FB5-E7C2-4AE2-AC74-4A387003B6F5}" type="presOf" srcId="{8B24CA61-5F00-4BC8-ADC1-0F2216F05B25}" destId="{9674DF26-20CF-4B58-96E0-882E22457782}" srcOrd="0" destOrd="1" presId="urn:microsoft.com/office/officeart/2005/8/layout/vList5"/>
    <dgm:cxn modelId="{225A9CC2-E256-4A21-B505-0D9F85E7C6E4}" srcId="{B3595C7A-644C-4ED1-9E71-73D260A93BDE}" destId="{4EE9C070-47EB-4FCE-B55F-2B78BD94F262}" srcOrd="4" destOrd="0" parTransId="{F2251741-9132-43E1-A240-1F9D54B7682F}" sibTransId="{28317372-5431-4473-9DE4-1D0E4B299245}"/>
    <dgm:cxn modelId="{6B13D5CD-438F-47B2-878F-B232BA721AC8}" type="presOf" srcId="{D9BD3072-429F-481E-B744-9CA410077C04}" destId="{9674DF26-20CF-4B58-96E0-882E22457782}" srcOrd="0" destOrd="0" presId="urn:microsoft.com/office/officeart/2005/8/layout/vList5"/>
    <dgm:cxn modelId="{24B570D5-8C1D-4FE4-A4F5-72AA336AC567}" type="presOf" srcId="{02CE1FCB-576C-4151-8C8B-93877513750C}" destId="{84CFC72F-CF3D-413B-B95A-3E3EECFD9941}" srcOrd="0" destOrd="0" presId="urn:microsoft.com/office/officeart/2005/8/layout/vList5"/>
    <dgm:cxn modelId="{97AC86F0-4E2D-4ABF-B3EF-985CC22CA881}" type="presOf" srcId="{B3595C7A-644C-4ED1-9E71-73D260A93BDE}" destId="{1036607F-5BE5-4776-A8E4-30D254DCD45D}" srcOrd="0" destOrd="0" presId="urn:microsoft.com/office/officeart/2005/8/layout/vList5"/>
    <dgm:cxn modelId="{EB45CA2C-0D49-4687-A79C-B426388A3EFA}" type="presParOf" srcId="{4619F284-8368-4F15-A46C-4562C5AE52C2}" destId="{6344FAA5-F6F5-4633-93FA-0297EDCC3FAD}" srcOrd="0" destOrd="0" presId="urn:microsoft.com/office/officeart/2005/8/layout/vList5"/>
    <dgm:cxn modelId="{57528F91-100F-4721-B984-6E871E0F2B33}" type="presParOf" srcId="{6344FAA5-F6F5-4633-93FA-0297EDCC3FAD}" destId="{84CFC72F-CF3D-413B-B95A-3E3EECFD9941}" srcOrd="0" destOrd="0" presId="urn:microsoft.com/office/officeart/2005/8/layout/vList5"/>
    <dgm:cxn modelId="{3F3ACEC0-9952-4889-AFA1-0F54B3D75DA2}" type="presParOf" srcId="{6344FAA5-F6F5-4633-93FA-0297EDCC3FAD}" destId="{C5DF08CA-B3D2-42A8-AAAF-47B644958788}" srcOrd="1" destOrd="0" presId="urn:microsoft.com/office/officeart/2005/8/layout/vList5"/>
    <dgm:cxn modelId="{8C8F1897-EA24-4A33-8DA9-EE39AAAE3B32}" type="presParOf" srcId="{4619F284-8368-4F15-A46C-4562C5AE52C2}" destId="{366F9A28-43F8-47D9-9D59-6B63E7A42BD4}" srcOrd="1" destOrd="0" presId="urn:microsoft.com/office/officeart/2005/8/layout/vList5"/>
    <dgm:cxn modelId="{58C275FE-ABA7-48D7-A52C-180514DF216F}" type="presParOf" srcId="{4619F284-8368-4F15-A46C-4562C5AE52C2}" destId="{7A6BD673-6C42-4C0F-A28E-DB294E1ED5BA}" srcOrd="2" destOrd="0" presId="urn:microsoft.com/office/officeart/2005/8/layout/vList5"/>
    <dgm:cxn modelId="{066ED84F-6172-4144-BCA9-DF653CF997CB}" type="presParOf" srcId="{7A6BD673-6C42-4C0F-A28E-DB294E1ED5BA}" destId="{735F2EC1-B864-459B-9D4A-1532C4B94416}" srcOrd="0" destOrd="0" presId="urn:microsoft.com/office/officeart/2005/8/layout/vList5"/>
    <dgm:cxn modelId="{9875421D-0059-41DA-A245-31237325486E}" type="presParOf" srcId="{7A6BD673-6C42-4C0F-A28E-DB294E1ED5BA}" destId="{AD24EAD7-9AF2-4E83-B042-FB4EDAD4C646}" srcOrd="1" destOrd="0" presId="urn:microsoft.com/office/officeart/2005/8/layout/vList5"/>
    <dgm:cxn modelId="{FC4A54E6-92E0-4181-9373-BDD14EA081BF}" type="presParOf" srcId="{4619F284-8368-4F15-A46C-4562C5AE52C2}" destId="{2185344B-DC4C-4190-BCD8-FF82AE5F02BB}" srcOrd="3" destOrd="0" presId="urn:microsoft.com/office/officeart/2005/8/layout/vList5"/>
    <dgm:cxn modelId="{5774D2CD-D61D-4EBF-A002-AE8DD2A43891}" type="presParOf" srcId="{4619F284-8368-4F15-A46C-4562C5AE52C2}" destId="{2786BD85-4C51-413A-A6E9-5C355CFE72BD}" srcOrd="4" destOrd="0" presId="urn:microsoft.com/office/officeart/2005/8/layout/vList5"/>
    <dgm:cxn modelId="{001A7421-D6AA-4ADC-AC7B-F9CD75CDE863}" type="presParOf" srcId="{2786BD85-4C51-413A-A6E9-5C355CFE72BD}" destId="{1036607F-5BE5-4776-A8E4-30D254DCD45D}" srcOrd="0" destOrd="0" presId="urn:microsoft.com/office/officeart/2005/8/layout/vList5"/>
    <dgm:cxn modelId="{AF2DFE9E-B7DF-4193-AA75-D03C628DB6C8}" type="presParOf" srcId="{2786BD85-4C51-413A-A6E9-5C355CFE72BD}" destId="{9674DF26-20CF-4B58-96E0-882E2245778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ADCEEE6-868C-4FE3-900E-445AA303F136}"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AU"/>
        </a:p>
      </dgm:t>
    </dgm:pt>
    <dgm:pt modelId="{02CE1FCB-576C-4151-8C8B-93877513750C}">
      <dgm:prSet phldrT="[Text]" custT="1"/>
      <dgm:spPr/>
      <dgm:t>
        <a:bodyPr/>
        <a:lstStyle/>
        <a:p>
          <a:r>
            <a:rPr lang="en-US" sz="2200" b="1" dirty="0" smtClean="0"/>
            <a:t>G-spread</a:t>
          </a:r>
          <a:endParaRPr lang="en-AU" sz="2200" dirty="0"/>
        </a:p>
      </dgm:t>
    </dgm:pt>
    <dgm:pt modelId="{95ABF3B8-71A9-4A20-85AE-647CFBA2BAEE}" type="parTrans" cxnId="{DAB7700D-7673-476B-8878-5C0594F31779}">
      <dgm:prSet/>
      <dgm:spPr/>
      <dgm:t>
        <a:bodyPr/>
        <a:lstStyle/>
        <a:p>
          <a:endParaRPr lang="en-AU"/>
        </a:p>
      </dgm:t>
    </dgm:pt>
    <dgm:pt modelId="{77EE29E6-183E-4B94-91A8-F2141855DA5B}" type="sibTrans" cxnId="{DAB7700D-7673-476B-8878-5C0594F31779}">
      <dgm:prSet/>
      <dgm:spPr/>
      <dgm:t>
        <a:bodyPr/>
        <a:lstStyle/>
        <a:p>
          <a:endParaRPr lang="en-AU"/>
        </a:p>
      </dgm:t>
    </dgm:pt>
    <dgm:pt modelId="{1DC9D487-20E6-4EF4-BAD3-D55B98CF2B5E}">
      <dgm:prSet custT="1"/>
      <dgm:spPr/>
      <dgm:t>
        <a:bodyPr/>
        <a:lstStyle/>
        <a:p>
          <a:r>
            <a:rPr lang="en-US" sz="2000" dirty="0" smtClean="0"/>
            <a:t>The yield spread in basis points over an actual or interpolated government </a:t>
          </a:r>
          <a:r>
            <a:rPr lang="en-US" sz="2000" dirty="0" smtClean="0"/>
            <a:t>bond</a:t>
          </a:r>
          <a:endParaRPr lang="en-US" sz="2000" dirty="0" smtClean="0"/>
        </a:p>
      </dgm:t>
    </dgm:pt>
    <dgm:pt modelId="{EE579A3F-6C14-4AEC-92B1-8CDC5D18288A}" type="parTrans" cxnId="{9297E96E-EF6C-4367-996E-064683DF5C02}">
      <dgm:prSet/>
      <dgm:spPr/>
      <dgm:t>
        <a:bodyPr/>
        <a:lstStyle/>
        <a:p>
          <a:endParaRPr lang="en-AU"/>
        </a:p>
      </dgm:t>
    </dgm:pt>
    <dgm:pt modelId="{702CA694-0326-4BFB-A1F9-C1B6C791A8FB}" type="sibTrans" cxnId="{9297E96E-EF6C-4367-996E-064683DF5C02}">
      <dgm:prSet/>
      <dgm:spPr/>
      <dgm:t>
        <a:bodyPr/>
        <a:lstStyle/>
        <a:p>
          <a:endParaRPr lang="en-AU"/>
        </a:p>
      </dgm:t>
    </dgm:pt>
    <dgm:pt modelId="{FE39D463-2C4B-4F63-9EC3-D820A83E3D20}">
      <dgm:prSet custT="1"/>
      <dgm:spPr/>
      <dgm:t>
        <a:bodyPr/>
        <a:lstStyle/>
        <a:p>
          <a:r>
            <a:rPr lang="en-US">
              <a:noFill/>
            </a:rPr>
            <a:t> </a:t>
          </a:r>
        </a:p>
      </dgm:t>
    </dgm:pt>
    <dgm:pt modelId="{A337FEE5-0CEE-4E57-A235-C5F2769F8FAF}" type="parTrans" cxnId="{5EF60F95-E141-406D-BDCF-DEE67ABBA3A4}">
      <dgm:prSet/>
      <dgm:spPr/>
      <dgm:t>
        <a:bodyPr/>
        <a:lstStyle/>
        <a:p>
          <a:endParaRPr lang="en-AU"/>
        </a:p>
      </dgm:t>
    </dgm:pt>
    <dgm:pt modelId="{174919FD-C7E5-432C-BD25-038801D84638}" type="sibTrans" cxnId="{5EF60F95-E141-406D-BDCF-DEE67ABBA3A4}">
      <dgm:prSet/>
      <dgm:spPr/>
      <dgm:t>
        <a:bodyPr/>
        <a:lstStyle/>
        <a:p>
          <a:endParaRPr lang="en-AU"/>
        </a:p>
      </dgm:t>
    </dgm:pt>
    <dgm:pt modelId="{B3595C7A-644C-4ED1-9E71-73D260A93BDE}">
      <dgm:prSet custT="1"/>
      <dgm:spPr/>
      <dgm:t>
        <a:bodyPr/>
        <a:lstStyle/>
        <a:p>
          <a:r>
            <a:rPr lang="en-US" sz="2200" dirty="0" smtClean="0"/>
            <a:t>A </a:t>
          </a:r>
          <a:r>
            <a:rPr lang="en-US" sz="2200" b="1" dirty="0" smtClean="0"/>
            <a:t>zero volatility spread </a:t>
          </a:r>
          <a:r>
            <a:rPr lang="en-US" sz="2200" dirty="0" smtClean="0"/>
            <a:t>(Z-spread) of a bond</a:t>
          </a:r>
        </a:p>
      </dgm:t>
    </dgm:pt>
    <dgm:pt modelId="{E8193E43-F3F5-425A-A8CE-6B6A9B961790}" type="parTrans" cxnId="{C3C64994-7E1D-4796-B5A1-213E55CFE67B}">
      <dgm:prSet/>
      <dgm:spPr/>
      <dgm:t>
        <a:bodyPr/>
        <a:lstStyle/>
        <a:p>
          <a:endParaRPr lang="en-AU"/>
        </a:p>
      </dgm:t>
    </dgm:pt>
    <dgm:pt modelId="{209CA083-944C-4D6D-8E71-EE2E10112718}" type="sibTrans" cxnId="{C3C64994-7E1D-4796-B5A1-213E55CFE67B}">
      <dgm:prSet/>
      <dgm:spPr/>
      <dgm:t>
        <a:bodyPr/>
        <a:lstStyle/>
        <a:p>
          <a:endParaRPr lang="en-AU"/>
        </a:p>
      </dgm:t>
    </dgm:pt>
    <dgm:pt modelId="{225E7891-3031-41B0-944C-565D18688D3A}">
      <dgm:prSet custT="1"/>
      <dgm:spPr/>
      <dgm:t>
        <a:bodyPr/>
        <a:lstStyle/>
        <a:p>
          <a:r>
            <a:rPr lang="en-US" sz="2200" b="1" dirty="0" smtClean="0"/>
            <a:t>I-spread</a:t>
          </a:r>
          <a:r>
            <a:rPr lang="en-US" sz="2200" dirty="0" smtClean="0"/>
            <a:t> or </a:t>
          </a:r>
          <a:r>
            <a:rPr lang="en-US" sz="2200" b="1" dirty="0" smtClean="0"/>
            <a:t>interpolated spread</a:t>
          </a:r>
          <a:r>
            <a:rPr lang="en-US" sz="2200" dirty="0" smtClean="0"/>
            <a:t> to the swap curve</a:t>
          </a:r>
        </a:p>
      </dgm:t>
    </dgm:pt>
    <dgm:pt modelId="{E1650FE5-35BD-4E5B-BD6F-9269725E6A4E}" type="parTrans" cxnId="{D05C6B9C-7840-4C9F-9480-F041D61652CE}">
      <dgm:prSet/>
      <dgm:spPr/>
      <dgm:t>
        <a:bodyPr/>
        <a:lstStyle/>
        <a:p>
          <a:endParaRPr lang="en-AU"/>
        </a:p>
      </dgm:t>
    </dgm:pt>
    <dgm:pt modelId="{0B513069-DC00-41C0-86B0-90DEC376B600}" type="sibTrans" cxnId="{D05C6B9C-7840-4C9F-9480-F041D61652CE}">
      <dgm:prSet/>
      <dgm:spPr/>
      <dgm:t>
        <a:bodyPr/>
        <a:lstStyle/>
        <a:p>
          <a:endParaRPr lang="en-AU"/>
        </a:p>
      </dgm:t>
    </dgm:pt>
    <dgm:pt modelId="{29D49C69-2D7E-45BF-8D6F-A0A4E713CCFE}">
      <dgm:prSet custT="1"/>
      <dgm:spPr/>
      <dgm:t>
        <a:bodyPr/>
        <a:lstStyle/>
        <a:p>
          <a:r>
            <a:rPr lang="en-US" sz="2000" dirty="0" smtClean="0"/>
            <a:t>The yield spread of a specific bond over the standard swap rate in that currency of the same </a:t>
          </a:r>
          <a:r>
            <a:rPr lang="en-US" sz="2000" dirty="0" smtClean="0"/>
            <a:t>tenor</a:t>
          </a:r>
          <a:endParaRPr lang="en-US" sz="2000" dirty="0" smtClean="0"/>
        </a:p>
      </dgm:t>
    </dgm:pt>
    <dgm:pt modelId="{D0EF592A-216A-4351-8DF7-DD49BE8D2627}" type="parTrans" cxnId="{330E929C-E2E6-47C2-80CB-D0CF97D92001}">
      <dgm:prSet/>
      <dgm:spPr/>
      <dgm:t>
        <a:bodyPr/>
        <a:lstStyle/>
        <a:p>
          <a:endParaRPr lang="en-AU"/>
        </a:p>
      </dgm:t>
    </dgm:pt>
    <dgm:pt modelId="{0FD2850F-28EC-4DF0-83B6-E29AE07D4520}" type="sibTrans" cxnId="{330E929C-E2E6-47C2-80CB-D0CF97D92001}">
      <dgm:prSet/>
      <dgm:spPr/>
      <dgm:t>
        <a:bodyPr/>
        <a:lstStyle/>
        <a:p>
          <a:endParaRPr lang="en-AU"/>
        </a:p>
      </dgm:t>
    </dgm:pt>
    <dgm:pt modelId="{D9BD3072-429F-481E-B744-9CA410077C04}">
      <dgm:prSet custT="1"/>
      <dgm:spPr>
        <a:blipFill rotWithShape="0">
          <a:blip xmlns:r="http://schemas.openxmlformats.org/officeDocument/2006/relationships" r:embed="rId1"/>
          <a:stretch>
            <a:fillRect t="-973" b="-2529"/>
          </a:stretch>
        </a:blipFill>
      </dgm:spPr>
      <dgm:t>
        <a:bodyPr/>
        <a:lstStyle/>
        <a:p>
          <a:r>
            <a:rPr lang="en-US">
              <a:noFill/>
            </a:rPr>
            <a:t> </a:t>
          </a:r>
        </a:p>
      </dgm:t>
    </dgm:pt>
    <dgm:pt modelId="{6E112E4E-099C-4A44-A8E6-9F01219E9A05}" type="parTrans" cxnId="{5E086420-140F-461F-B618-DC146C9A55A2}">
      <dgm:prSet/>
      <dgm:spPr/>
      <dgm:t>
        <a:bodyPr/>
        <a:lstStyle/>
        <a:p>
          <a:endParaRPr lang="en-AU"/>
        </a:p>
      </dgm:t>
    </dgm:pt>
    <dgm:pt modelId="{CB657F00-86D9-4F86-AFDD-544AA02321AE}" type="sibTrans" cxnId="{5E086420-140F-461F-B618-DC146C9A55A2}">
      <dgm:prSet/>
      <dgm:spPr/>
      <dgm:t>
        <a:bodyPr/>
        <a:lstStyle/>
        <a:p>
          <a:endParaRPr lang="en-AU"/>
        </a:p>
      </dgm:t>
    </dgm:pt>
    <dgm:pt modelId="{4EE9C070-47EB-4FCE-B55F-2B78BD94F262}">
      <dgm:prSet custT="1"/>
      <dgm:spPr/>
      <dgm:t>
        <a:bodyPr/>
        <a:lstStyle/>
        <a:p>
          <a:r>
            <a:rPr lang="en-US">
              <a:noFill/>
            </a:rPr>
            <a:t> </a:t>
          </a:r>
        </a:p>
      </dgm:t>
    </dgm:pt>
    <dgm:pt modelId="{F2251741-9132-43E1-A240-1F9D54B7682F}" type="parTrans" cxnId="{225A9CC2-E256-4A21-B505-0D9F85E7C6E4}">
      <dgm:prSet/>
      <dgm:spPr/>
      <dgm:t>
        <a:bodyPr/>
        <a:lstStyle/>
        <a:p>
          <a:endParaRPr lang="en-AU"/>
        </a:p>
      </dgm:t>
    </dgm:pt>
    <dgm:pt modelId="{28317372-5431-4473-9DE4-1D0E4B299245}" type="sibTrans" cxnId="{225A9CC2-E256-4A21-B505-0D9F85E7C6E4}">
      <dgm:prSet/>
      <dgm:spPr/>
      <dgm:t>
        <a:bodyPr/>
        <a:lstStyle/>
        <a:p>
          <a:endParaRPr lang="en-AU"/>
        </a:p>
      </dgm:t>
    </dgm:pt>
    <dgm:pt modelId="{BEC7AEFA-BD2A-4E80-AF12-3E1C15141310}">
      <dgm:prSet custT="1"/>
      <dgm:spPr/>
      <dgm:t>
        <a:bodyPr/>
        <a:lstStyle/>
        <a:p>
          <a:r>
            <a:rPr lang="en-US">
              <a:noFill/>
            </a:rPr>
            <a:t> </a:t>
          </a:r>
        </a:p>
      </dgm:t>
    </dgm:pt>
    <dgm:pt modelId="{104BC80F-287D-4C85-859E-4E3218A3BE9B}" type="parTrans" cxnId="{B6AEEC99-0677-459B-A294-C8CE24BE2193}">
      <dgm:prSet/>
      <dgm:spPr/>
      <dgm:t>
        <a:bodyPr/>
        <a:lstStyle/>
        <a:p>
          <a:endParaRPr lang="en-AU"/>
        </a:p>
      </dgm:t>
    </dgm:pt>
    <dgm:pt modelId="{894967A3-59CB-460A-99DF-0FE91B9727DB}" type="sibTrans" cxnId="{B6AEEC99-0677-459B-A294-C8CE24BE2193}">
      <dgm:prSet/>
      <dgm:spPr/>
      <dgm:t>
        <a:bodyPr/>
        <a:lstStyle/>
        <a:p>
          <a:endParaRPr lang="en-AU"/>
        </a:p>
      </dgm:t>
    </dgm:pt>
    <dgm:pt modelId="{8B24CA61-5F00-4BC8-ADC1-0F2216F05B25}">
      <dgm:prSet custT="1"/>
      <dgm:spPr/>
      <dgm:t>
        <a:bodyPr/>
        <a:lstStyle/>
        <a:p>
          <a:r>
            <a:rPr lang="en-US">
              <a:noFill/>
            </a:rPr>
            <a:t> </a:t>
          </a:r>
        </a:p>
      </dgm:t>
    </dgm:pt>
    <dgm:pt modelId="{F73FAB97-E427-4301-A3BF-BDF7EEBC9EE9}" type="parTrans" cxnId="{8A22F577-3E71-4821-8C44-DAE65A512825}">
      <dgm:prSet/>
      <dgm:spPr/>
      <dgm:t>
        <a:bodyPr/>
        <a:lstStyle/>
        <a:p>
          <a:endParaRPr lang="en-AU"/>
        </a:p>
      </dgm:t>
    </dgm:pt>
    <dgm:pt modelId="{7E0EAA56-DE63-4E47-A1D2-44DEB892A937}" type="sibTrans" cxnId="{8A22F577-3E71-4821-8C44-DAE65A512825}">
      <dgm:prSet/>
      <dgm:spPr/>
      <dgm:t>
        <a:bodyPr/>
        <a:lstStyle/>
        <a:p>
          <a:endParaRPr lang="en-AU"/>
        </a:p>
      </dgm:t>
    </dgm:pt>
    <dgm:pt modelId="{4619F284-8368-4F15-A46C-4562C5AE52C2}" type="pres">
      <dgm:prSet presAssocID="{1ADCEEE6-868C-4FE3-900E-445AA303F136}" presName="Name0" presStyleCnt="0">
        <dgm:presLayoutVars>
          <dgm:dir/>
          <dgm:animLvl val="lvl"/>
          <dgm:resizeHandles val="exact"/>
        </dgm:presLayoutVars>
      </dgm:prSet>
      <dgm:spPr/>
      <dgm:t>
        <a:bodyPr/>
        <a:lstStyle/>
        <a:p>
          <a:endParaRPr lang="en-AU"/>
        </a:p>
      </dgm:t>
    </dgm:pt>
    <dgm:pt modelId="{6344FAA5-F6F5-4633-93FA-0297EDCC3FAD}" type="pres">
      <dgm:prSet presAssocID="{02CE1FCB-576C-4151-8C8B-93877513750C}" presName="linNode" presStyleCnt="0"/>
      <dgm:spPr/>
    </dgm:pt>
    <dgm:pt modelId="{84CFC72F-CF3D-413B-B95A-3E3EECFD9941}" type="pres">
      <dgm:prSet presAssocID="{02CE1FCB-576C-4151-8C8B-93877513750C}" presName="parentText" presStyleLbl="node1" presStyleIdx="0" presStyleCnt="3" custScaleX="86869" custScaleY="36214">
        <dgm:presLayoutVars>
          <dgm:chMax val="1"/>
          <dgm:bulletEnabled val="1"/>
        </dgm:presLayoutVars>
      </dgm:prSet>
      <dgm:spPr/>
      <dgm:t>
        <a:bodyPr/>
        <a:lstStyle/>
        <a:p>
          <a:endParaRPr lang="en-AU"/>
        </a:p>
      </dgm:t>
    </dgm:pt>
    <dgm:pt modelId="{C5DF08CA-B3D2-42A8-AAAF-47B644958788}" type="pres">
      <dgm:prSet presAssocID="{02CE1FCB-576C-4151-8C8B-93877513750C}" presName="descendantText" presStyleLbl="alignAccFollowNode1" presStyleIdx="0" presStyleCnt="3" custScaleX="111122" custScaleY="40046">
        <dgm:presLayoutVars>
          <dgm:bulletEnabled val="1"/>
        </dgm:presLayoutVars>
      </dgm:prSet>
      <dgm:spPr/>
      <dgm:t>
        <a:bodyPr/>
        <a:lstStyle/>
        <a:p>
          <a:endParaRPr lang="en-AU"/>
        </a:p>
      </dgm:t>
    </dgm:pt>
    <dgm:pt modelId="{366F9A28-43F8-47D9-9D59-6B63E7A42BD4}" type="pres">
      <dgm:prSet presAssocID="{77EE29E6-183E-4B94-91A8-F2141855DA5B}" presName="sp" presStyleCnt="0"/>
      <dgm:spPr/>
    </dgm:pt>
    <dgm:pt modelId="{7A6BD673-6C42-4C0F-A28E-DB294E1ED5BA}" type="pres">
      <dgm:prSet presAssocID="{225E7891-3031-41B0-944C-565D18688D3A}" presName="linNode" presStyleCnt="0"/>
      <dgm:spPr/>
    </dgm:pt>
    <dgm:pt modelId="{735F2EC1-B864-459B-9D4A-1532C4B94416}" type="pres">
      <dgm:prSet presAssocID="{225E7891-3031-41B0-944C-565D18688D3A}" presName="parentText" presStyleLbl="node1" presStyleIdx="1" presStyleCnt="3" custScaleX="86869" custScaleY="65664">
        <dgm:presLayoutVars>
          <dgm:chMax val="1"/>
          <dgm:bulletEnabled val="1"/>
        </dgm:presLayoutVars>
      </dgm:prSet>
      <dgm:spPr/>
      <dgm:t>
        <a:bodyPr/>
        <a:lstStyle/>
        <a:p>
          <a:endParaRPr lang="en-AU"/>
        </a:p>
      </dgm:t>
    </dgm:pt>
    <dgm:pt modelId="{AD24EAD7-9AF2-4E83-B042-FB4EDAD4C646}" type="pres">
      <dgm:prSet presAssocID="{225E7891-3031-41B0-944C-565D18688D3A}" presName="descendantText" presStyleLbl="alignAccFollowNode1" presStyleIdx="1" presStyleCnt="3" custScaleX="109234" custScaleY="64348">
        <dgm:presLayoutVars>
          <dgm:bulletEnabled val="1"/>
        </dgm:presLayoutVars>
      </dgm:prSet>
      <dgm:spPr/>
      <dgm:t>
        <a:bodyPr/>
        <a:lstStyle/>
        <a:p>
          <a:endParaRPr lang="en-AU"/>
        </a:p>
      </dgm:t>
    </dgm:pt>
    <dgm:pt modelId="{2185344B-DC4C-4190-BCD8-FF82AE5F02BB}" type="pres">
      <dgm:prSet presAssocID="{0B513069-DC00-41C0-86B0-90DEC376B600}" presName="sp" presStyleCnt="0"/>
      <dgm:spPr/>
    </dgm:pt>
    <dgm:pt modelId="{2786BD85-4C51-413A-A6E9-5C355CFE72BD}" type="pres">
      <dgm:prSet presAssocID="{B3595C7A-644C-4ED1-9E71-73D260A93BDE}" presName="linNode" presStyleCnt="0"/>
      <dgm:spPr/>
    </dgm:pt>
    <dgm:pt modelId="{1036607F-5BE5-4776-A8E4-30D254DCD45D}" type="pres">
      <dgm:prSet presAssocID="{B3595C7A-644C-4ED1-9E71-73D260A93BDE}" presName="parentText" presStyleLbl="node1" presStyleIdx="2" presStyleCnt="3" custScaleX="86869" custScaleY="77043" custLinFactNeighborY="-5464">
        <dgm:presLayoutVars>
          <dgm:chMax val="1"/>
          <dgm:bulletEnabled val="1"/>
        </dgm:presLayoutVars>
      </dgm:prSet>
      <dgm:spPr/>
      <dgm:t>
        <a:bodyPr/>
        <a:lstStyle/>
        <a:p>
          <a:endParaRPr lang="en-AU"/>
        </a:p>
      </dgm:t>
    </dgm:pt>
    <dgm:pt modelId="{9674DF26-20CF-4B58-96E0-882E22457782}" type="pres">
      <dgm:prSet presAssocID="{B3595C7A-644C-4ED1-9E71-73D260A93BDE}" presName="descendantText" presStyleLbl="alignAccFollowNode1" presStyleIdx="2" presStyleCnt="3" custScaleX="109234" custScaleY="168059" custLinFactNeighborY="-5432">
        <dgm:presLayoutVars>
          <dgm:bulletEnabled val="1"/>
        </dgm:presLayoutVars>
      </dgm:prSet>
      <dgm:spPr/>
      <dgm:t>
        <a:bodyPr/>
        <a:lstStyle/>
        <a:p>
          <a:endParaRPr lang="en-AU"/>
        </a:p>
      </dgm:t>
    </dgm:pt>
  </dgm:ptLst>
  <dgm:cxnLst>
    <dgm:cxn modelId="{83228390-3A03-4499-AF0A-07E7362F3FDC}" type="presOf" srcId="{225E7891-3031-41B0-944C-565D18688D3A}" destId="{735F2EC1-B864-459B-9D4A-1532C4B94416}" srcOrd="0" destOrd="0" presId="urn:microsoft.com/office/officeart/2005/8/layout/vList5"/>
    <dgm:cxn modelId="{D28B3AA7-7F72-45B2-A2DD-9C9E08EE9C54}" type="presOf" srcId="{FE39D463-2C4B-4F63-9EC3-D820A83E3D20}" destId="{9674DF26-20CF-4B58-96E0-882E22457782}" srcOrd="0" destOrd="2" presId="urn:microsoft.com/office/officeart/2005/8/layout/vList5"/>
    <dgm:cxn modelId="{5EF60F95-E141-406D-BDCF-DEE67ABBA3A4}" srcId="{B3595C7A-644C-4ED1-9E71-73D260A93BDE}" destId="{FE39D463-2C4B-4F63-9EC3-D820A83E3D20}" srcOrd="2" destOrd="0" parTransId="{A337FEE5-0CEE-4E57-A235-C5F2769F8FAF}" sibTransId="{174919FD-C7E5-432C-BD25-038801D84638}"/>
    <dgm:cxn modelId="{C3C64994-7E1D-4796-B5A1-213E55CFE67B}" srcId="{1ADCEEE6-868C-4FE3-900E-445AA303F136}" destId="{B3595C7A-644C-4ED1-9E71-73D260A93BDE}" srcOrd="2" destOrd="0" parTransId="{E8193E43-F3F5-425A-A8CE-6B6A9B961790}" sibTransId="{209CA083-944C-4D6D-8E71-EE2E10112718}"/>
    <dgm:cxn modelId="{97AC86F0-4E2D-4ABF-B3EF-985CC22CA881}" type="presOf" srcId="{B3595C7A-644C-4ED1-9E71-73D260A93BDE}" destId="{1036607F-5BE5-4776-A8E4-30D254DCD45D}" srcOrd="0" destOrd="0" presId="urn:microsoft.com/office/officeart/2005/8/layout/vList5"/>
    <dgm:cxn modelId="{225A9CC2-E256-4A21-B505-0D9F85E7C6E4}" srcId="{B3595C7A-644C-4ED1-9E71-73D260A93BDE}" destId="{4EE9C070-47EB-4FCE-B55F-2B78BD94F262}" srcOrd="4" destOrd="0" parTransId="{F2251741-9132-43E1-A240-1F9D54B7682F}" sibTransId="{28317372-5431-4473-9DE4-1D0E4B299245}"/>
    <dgm:cxn modelId="{5E086420-140F-461F-B618-DC146C9A55A2}" srcId="{B3595C7A-644C-4ED1-9E71-73D260A93BDE}" destId="{D9BD3072-429F-481E-B744-9CA410077C04}" srcOrd="0" destOrd="0" parTransId="{6E112E4E-099C-4A44-A8E6-9F01219E9A05}" sibTransId="{CB657F00-86D9-4F86-AFDD-544AA02321AE}"/>
    <dgm:cxn modelId="{CFF61A0C-B830-4F67-918A-17A68C7E9EC1}" type="presOf" srcId="{1ADCEEE6-868C-4FE3-900E-445AA303F136}" destId="{4619F284-8368-4F15-A46C-4562C5AE52C2}" srcOrd="0" destOrd="0" presId="urn:microsoft.com/office/officeart/2005/8/layout/vList5"/>
    <dgm:cxn modelId="{183F700B-D99B-4477-A225-F547B79FFD5A}" type="presOf" srcId="{BEC7AEFA-BD2A-4E80-AF12-3E1C15141310}" destId="{9674DF26-20CF-4B58-96E0-882E22457782}" srcOrd="0" destOrd="3" presId="urn:microsoft.com/office/officeart/2005/8/layout/vList5"/>
    <dgm:cxn modelId="{45F63E65-8237-41E0-B0A9-6A05698A3715}" type="presOf" srcId="{29D49C69-2D7E-45BF-8D6F-A0A4E713CCFE}" destId="{AD24EAD7-9AF2-4E83-B042-FB4EDAD4C646}" srcOrd="0" destOrd="0" presId="urn:microsoft.com/office/officeart/2005/8/layout/vList5"/>
    <dgm:cxn modelId="{D05C6B9C-7840-4C9F-9480-F041D61652CE}" srcId="{1ADCEEE6-868C-4FE3-900E-445AA303F136}" destId="{225E7891-3031-41B0-944C-565D18688D3A}" srcOrd="1" destOrd="0" parTransId="{E1650FE5-35BD-4E5B-BD6F-9269725E6A4E}" sibTransId="{0B513069-DC00-41C0-86B0-90DEC376B600}"/>
    <dgm:cxn modelId="{DAB7700D-7673-476B-8878-5C0594F31779}" srcId="{1ADCEEE6-868C-4FE3-900E-445AA303F136}" destId="{02CE1FCB-576C-4151-8C8B-93877513750C}" srcOrd="0" destOrd="0" parTransId="{95ABF3B8-71A9-4A20-85AE-647CFBA2BAEE}" sibTransId="{77EE29E6-183E-4B94-91A8-F2141855DA5B}"/>
    <dgm:cxn modelId="{347E8FB5-E7C2-4AE2-AC74-4A387003B6F5}" type="presOf" srcId="{8B24CA61-5F00-4BC8-ADC1-0F2216F05B25}" destId="{9674DF26-20CF-4B58-96E0-882E22457782}" srcOrd="0" destOrd="1" presId="urn:microsoft.com/office/officeart/2005/8/layout/vList5"/>
    <dgm:cxn modelId="{9297E96E-EF6C-4367-996E-064683DF5C02}" srcId="{02CE1FCB-576C-4151-8C8B-93877513750C}" destId="{1DC9D487-20E6-4EF4-BAD3-D55B98CF2B5E}" srcOrd="0" destOrd="0" parTransId="{EE579A3F-6C14-4AEC-92B1-8CDC5D18288A}" sibTransId="{702CA694-0326-4BFB-A1F9-C1B6C791A8FB}"/>
    <dgm:cxn modelId="{330E929C-E2E6-47C2-80CB-D0CF97D92001}" srcId="{225E7891-3031-41B0-944C-565D18688D3A}" destId="{29D49C69-2D7E-45BF-8D6F-A0A4E713CCFE}" srcOrd="0" destOrd="0" parTransId="{D0EF592A-216A-4351-8DF7-DD49BE8D2627}" sibTransId="{0FD2850F-28EC-4DF0-83B6-E29AE07D4520}"/>
    <dgm:cxn modelId="{6B13D5CD-438F-47B2-878F-B232BA721AC8}" type="presOf" srcId="{D9BD3072-429F-481E-B744-9CA410077C04}" destId="{9674DF26-20CF-4B58-96E0-882E22457782}" srcOrd="0" destOrd="0" presId="urn:microsoft.com/office/officeart/2005/8/layout/vList5"/>
    <dgm:cxn modelId="{E5EB8779-0F74-423A-B1BF-6D9D1BBEC934}" type="presOf" srcId="{4EE9C070-47EB-4FCE-B55F-2B78BD94F262}" destId="{9674DF26-20CF-4B58-96E0-882E22457782}" srcOrd="0" destOrd="4" presId="urn:microsoft.com/office/officeart/2005/8/layout/vList5"/>
    <dgm:cxn modelId="{8A22F577-3E71-4821-8C44-DAE65A512825}" srcId="{B3595C7A-644C-4ED1-9E71-73D260A93BDE}" destId="{8B24CA61-5F00-4BC8-ADC1-0F2216F05B25}" srcOrd="1" destOrd="0" parTransId="{F73FAB97-E427-4301-A3BF-BDF7EEBC9EE9}" sibTransId="{7E0EAA56-DE63-4E47-A1D2-44DEB892A937}"/>
    <dgm:cxn modelId="{24B570D5-8C1D-4FE4-A4F5-72AA336AC567}" type="presOf" srcId="{02CE1FCB-576C-4151-8C8B-93877513750C}" destId="{84CFC72F-CF3D-413B-B95A-3E3EECFD9941}" srcOrd="0" destOrd="0" presId="urn:microsoft.com/office/officeart/2005/8/layout/vList5"/>
    <dgm:cxn modelId="{B6AEEC99-0677-459B-A294-C8CE24BE2193}" srcId="{B3595C7A-644C-4ED1-9E71-73D260A93BDE}" destId="{BEC7AEFA-BD2A-4E80-AF12-3E1C15141310}" srcOrd="3" destOrd="0" parTransId="{104BC80F-287D-4C85-859E-4E3218A3BE9B}" sibTransId="{894967A3-59CB-460A-99DF-0FE91B9727DB}"/>
    <dgm:cxn modelId="{6DF56B66-4575-49D0-8965-DBFF900133CB}" type="presOf" srcId="{1DC9D487-20E6-4EF4-BAD3-D55B98CF2B5E}" destId="{C5DF08CA-B3D2-42A8-AAAF-47B644958788}" srcOrd="0" destOrd="0" presId="urn:microsoft.com/office/officeart/2005/8/layout/vList5"/>
    <dgm:cxn modelId="{EB45CA2C-0D49-4687-A79C-B426388A3EFA}" type="presParOf" srcId="{4619F284-8368-4F15-A46C-4562C5AE52C2}" destId="{6344FAA5-F6F5-4633-93FA-0297EDCC3FAD}" srcOrd="0" destOrd="0" presId="urn:microsoft.com/office/officeart/2005/8/layout/vList5"/>
    <dgm:cxn modelId="{57528F91-100F-4721-B984-6E871E0F2B33}" type="presParOf" srcId="{6344FAA5-F6F5-4633-93FA-0297EDCC3FAD}" destId="{84CFC72F-CF3D-413B-B95A-3E3EECFD9941}" srcOrd="0" destOrd="0" presId="urn:microsoft.com/office/officeart/2005/8/layout/vList5"/>
    <dgm:cxn modelId="{3F3ACEC0-9952-4889-AFA1-0F54B3D75DA2}" type="presParOf" srcId="{6344FAA5-F6F5-4633-93FA-0297EDCC3FAD}" destId="{C5DF08CA-B3D2-42A8-AAAF-47B644958788}" srcOrd="1" destOrd="0" presId="urn:microsoft.com/office/officeart/2005/8/layout/vList5"/>
    <dgm:cxn modelId="{8C8F1897-EA24-4A33-8DA9-EE39AAAE3B32}" type="presParOf" srcId="{4619F284-8368-4F15-A46C-4562C5AE52C2}" destId="{366F9A28-43F8-47D9-9D59-6B63E7A42BD4}" srcOrd="1" destOrd="0" presId="urn:microsoft.com/office/officeart/2005/8/layout/vList5"/>
    <dgm:cxn modelId="{58C275FE-ABA7-48D7-A52C-180514DF216F}" type="presParOf" srcId="{4619F284-8368-4F15-A46C-4562C5AE52C2}" destId="{7A6BD673-6C42-4C0F-A28E-DB294E1ED5BA}" srcOrd="2" destOrd="0" presId="urn:microsoft.com/office/officeart/2005/8/layout/vList5"/>
    <dgm:cxn modelId="{066ED84F-6172-4144-BCA9-DF653CF997CB}" type="presParOf" srcId="{7A6BD673-6C42-4C0F-A28E-DB294E1ED5BA}" destId="{735F2EC1-B864-459B-9D4A-1532C4B94416}" srcOrd="0" destOrd="0" presId="urn:microsoft.com/office/officeart/2005/8/layout/vList5"/>
    <dgm:cxn modelId="{9875421D-0059-41DA-A245-31237325486E}" type="presParOf" srcId="{7A6BD673-6C42-4C0F-A28E-DB294E1ED5BA}" destId="{AD24EAD7-9AF2-4E83-B042-FB4EDAD4C646}" srcOrd="1" destOrd="0" presId="urn:microsoft.com/office/officeart/2005/8/layout/vList5"/>
    <dgm:cxn modelId="{FC4A54E6-92E0-4181-9373-BDD14EA081BF}" type="presParOf" srcId="{4619F284-8368-4F15-A46C-4562C5AE52C2}" destId="{2185344B-DC4C-4190-BCD8-FF82AE5F02BB}" srcOrd="3" destOrd="0" presId="urn:microsoft.com/office/officeart/2005/8/layout/vList5"/>
    <dgm:cxn modelId="{5774D2CD-D61D-4EBF-A002-AE8DD2A43891}" type="presParOf" srcId="{4619F284-8368-4F15-A46C-4562C5AE52C2}" destId="{2786BD85-4C51-413A-A6E9-5C355CFE72BD}" srcOrd="4" destOrd="0" presId="urn:microsoft.com/office/officeart/2005/8/layout/vList5"/>
    <dgm:cxn modelId="{001A7421-D6AA-4ADC-AC7B-F9CD75CDE863}" type="presParOf" srcId="{2786BD85-4C51-413A-A6E9-5C355CFE72BD}" destId="{1036607F-5BE5-4776-A8E4-30D254DCD45D}" srcOrd="0" destOrd="0" presId="urn:microsoft.com/office/officeart/2005/8/layout/vList5"/>
    <dgm:cxn modelId="{AF2DFE9E-B7DF-4193-AA75-D03C628DB6C8}" type="presParOf" srcId="{2786BD85-4C51-413A-A6E9-5C355CFE72BD}" destId="{9674DF26-20CF-4B58-96E0-882E2245778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9650E301-2572-4876-AD74-35A23674B27A}">
      <dgm:prSet phldrT="[Text]" custT="1"/>
      <dgm:spPr>
        <a:solidFill>
          <a:schemeClr val="bg2"/>
        </a:solidFill>
      </dgm:spPr>
      <dgm:t>
        <a:bodyPr/>
        <a:lstStyle/>
        <a:p>
          <a:r>
            <a:rPr lang="en-US" sz="2000" b="1" dirty="0"/>
            <a:t>Bond’s price given a market discount rate</a:t>
          </a:r>
        </a:p>
      </dgm:t>
    </dgm:pt>
    <dgm:pt modelId="{52A61D71-AA01-4047-9E3A-57AC828DEF6D}" type="parTrans" cxnId="{7D988956-9DAF-446C-BF9E-23CA7360C9EC}">
      <dgm:prSet/>
      <dgm:spPr/>
      <dgm:t>
        <a:bodyPr/>
        <a:lstStyle/>
        <a:p>
          <a:endParaRPr lang="en-US"/>
        </a:p>
      </dgm:t>
    </dgm:pt>
    <dgm:pt modelId="{D9C86E0A-7FE7-4EA6-A3F1-81B73BCBCAF2}" type="sibTrans" cxnId="{7D988956-9DAF-446C-BF9E-23CA7360C9EC}">
      <dgm:prSet/>
      <dgm:spPr/>
      <dgm:t>
        <a:bodyPr/>
        <a:lstStyle/>
        <a:p>
          <a:endParaRPr lang="en-US"/>
        </a:p>
      </dgm:t>
    </dgm:pt>
    <dgm:pt modelId="{16EE4D4D-C43B-4ECA-8AF1-3E661D22C593}">
      <dgm:prSet phldrT="[Text]" custT="1"/>
      <dgm:spPr>
        <a:solidFill>
          <a:schemeClr val="bg2"/>
        </a:solidFill>
      </dgm:spPr>
      <dgm:t>
        <a:bodyPr/>
        <a:lstStyle/>
        <a:p>
          <a:r>
            <a:rPr lang="en-US" sz="2000" b="1" dirty="0"/>
            <a:t>Relationships among a bond’s price, coupon rate, maturity, and market discount rate</a:t>
          </a:r>
        </a:p>
      </dgm:t>
    </dgm:pt>
    <dgm:pt modelId="{1725B786-1359-4629-B034-2ED6F892DB7B}" type="parTrans" cxnId="{8F5F4B60-4113-46B6-AB37-46EC9EAFFE5C}">
      <dgm:prSet/>
      <dgm:spPr/>
      <dgm:t>
        <a:bodyPr/>
        <a:lstStyle/>
        <a:p>
          <a:endParaRPr lang="en-US"/>
        </a:p>
      </dgm:t>
    </dgm:pt>
    <dgm:pt modelId="{91CA8E83-D001-421B-B662-4651124A90C2}" type="sibTrans" cxnId="{8F5F4B60-4113-46B6-AB37-46EC9EAFFE5C}">
      <dgm:prSet/>
      <dgm:spPr/>
      <dgm:t>
        <a:bodyPr/>
        <a:lstStyle/>
        <a:p>
          <a:endParaRPr lang="en-US"/>
        </a:p>
      </dgm:t>
    </dgm:pt>
    <dgm:pt modelId="{0F6AAB9B-21F0-40ED-A920-E7C77C3D69DB}">
      <dgm:prSet custT="1"/>
      <dgm:spPr>
        <a:noFill/>
        <a:ln>
          <a:solidFill>
            <a:schemeClr val="bg2"/>
          </a:solidFill>
        </a:ln>
      </dgm:spPr>
      <dgm:t>
        <a:bodyPr/>
        <a:lstStyle/>
        <a:p>
          <a:r>
            <a:rPr lang="en-US" sz="2000" dirty="0"/>
            <a:t>A bond price moves inversely with its market discount rate.</a:t>
          </a:r>
        </a:p>
      </dgm:t>
    </dgm:pt>
    <dgm:pt modelId="{5277F48D-6AFF-4FAA-BF46-DDB4CBA23C04}" type="parTrans" cxnId="{0E7683F7-8930-4235-B740-336330AB3320}">
      <dgm:prSet/>
      <dgm:spPr/>
      <dgm:t>
        <a:bodyPr/>
        <a:lstStyle/>
        <a:p>
          <a:endParaRPr lang="en-US"/>
        </a:p>
      </dgm:t>
    </dgm:pt>
    <dgm:pt modelId="{992D02C8-A3A2-4B74-9DED-7486B8238B63}" type="sibTrans" cxnId="{0E7683F7-8930-4235-B740-336330AB3320}">
      <dgm:prSet/>
      <dgm:spPr/>
      <dgm:t>
        <a:bodyPr/>
        <a:lstStyle/>
        <a:p>
          <a:endParaRPr lang="en-US"/>
        </a:p>
      </dgm:t>
    </dgm:pt>
    <dgm:pt modelId="{52002A39-6650-490B-95C1-965B3230CCD3}">
      <dgm:prSet custT="1"/>
      <dgm:spPr>
        <a:noFill/>
        <a:ln>
          <a:solidFill>
            <a:schemeClr val="bg2"/>
          </a:solidFill>
        </a:ln>
      </dgm:spPr>
      <dgm:t>
        <a:bodyPr/>
        <a:lstStyle/>
        <a:p>
          <a:r>
            <a:rPr lang="en-US" sz="2000" dirty="0"/>
            <a:t>The market discount rate is the rate of return required by investors given the risk of the investment in the bond.</a:t>
          </a:r>
          <a:endParaRPr lang="en-US" sz="2000" b="0" dirty="0"/>
        </a:p>
      </dgm:t>
    </dgm:pt>
    <dgm:pt modelId="{9C1B7C35-6248-4934-A241-A34FF310B557}" type="parTrans" cxnId="{8D07C65B-54FD-4F34-8B3E-8F82BF66AD4E}">
      <dgm:prSet/>
      <dgm:spPr/>
      <dgm:t>
        <a:bodyPr/>
        <a:lstStyle/>
        <a:p>
          <a:endParaRPr lang="en-US"/>
        </a:p>
      </dgm:t>
    </dgm:pt>
    <dgm:pt modelId="{A501D958-E74E-4E35-AEE7-D8EE6EFB3CBF}" type="sibTrans" cxnId="{8D07C65B-54FD-4F34-8B3E-8F82BF66AD4E}">
      <dgm:prSet/>
      <dgm:spPr/>
      <dgm:t>
        <a:bodyPr/>
        <a:lstStyle/>
        <a:p>
          <a:endParaRPr lang="en-US"/>
        </a:p>
      </dgm:t>
    </dgm:pt>
    <dgm:pt modelId="{FD46F469-615B-46BC-A715-4708D7DFB110}">
      <dgm:prSet custT="1"/>
      <dgm:spPr>
        <a:noFill/>
        <a:ln>
          <a:solidFill>
            <a:schemeClr val="bg2"/>
          </a:solidFill>
        </a:ln>
      </dgm:spPr>
      <dgm:t>
        <a:bodyPr/>
        <a:lstStyle/>
        <a:p>
          <a:r>
            <a:rPr lang="en-US" sz="2000" dirty="0"/>
            <a:t>A bond is priced at a premium above par value when the coupon rate is greater than the market discount rate. </a:t>
          </a:r>
          <a:endParaRPr lang="en-US" sz="2000" b="0" dirty="0"/>
        </a:p>
      </dgm:t>
    </dgm:pt>
    <dgm:pt modelId="{D35A1CA9-7CD0-4D5F-9753-71D99AD9437B}" type="parTrans" cxnId="{7315A62B-BCC2-4392-8E88-A2A9DCA3984C}">
      <dgm:prSet/>
      <dgm:spPr/>
      <dgm:t>
        <a:bodyPr/>
        <a:lstStyle/>
        <a:p>
          <a:endParaRPr lang="en-AU"/>
        </a:p>
      </dgm:t>
    </dgm:pt>
    <dgm:pt modelId="{3A5178F3-D63F-4BC3-93C4-51172CB25CBA}" type="sibTrans" cxnId="{7315A62B-BCC2-4392-8E88-A2A9DCA3984C}">
      <dgm:prSet/>
      <dgm:spPr/>
      <dgm:t>
        <a:bodyPr/>
        <a:lstStyle/>
        <a:p>
          <a:endParaRPr lang="en-AU"/>
        </a:p>
      </dgm:t>
    </dgm:pt>
    <dgm:pt modelId="{75479CFF-AB15-4B9A-9B59-43398394BC94}">
      <dgm:prSet custT="1"/>
      <dgm:spPr>
        <a:noFill/>
        <a:ln>
          <a:solidFill>
            <a:schemeClr val="bg2"/>
          </a:solidFill>
        </a:ln>
      </dgm:spPr>
      <dgm:t>
        <a:bodyPr/>
        <a:lstStyle/>
        <a:p>
          <a:r>
            <a:rPr lang="en-US" sz="2000" dirty="0"/>
            <a:t>Generally, the price of a longer-term bond is more volatile than the price of a shorter-term bond, other things being equal.</a:t>
          </a:r>
        </a:p>
      </dgm:t>
    </dgm:pt>
    <dgm:pt modelId="{F9B662D7-376B-437E-A9CB-105868D95488}" type="parTrans" cxnId="{0384CF26-B8F9-4B08-B4E7-3BE269822378}">
      <dgm:prSet/>
      <dgm:spPr/>
      <dgm:t>
        <a:bodyPr/>
        <a:lstStyle/>
        <a:p>
          <a:endParaRPr lang="en-AU"/>
        </a:p>
      </dgm:t>
    </dgm:pt>
    <dgm:pt modelId="{E44EF731-32E7-492F-A7C7-C4587758201F}" type="sibTrans" cxnId="{0384CF26-B8F9-4B08-B4E7-3BE269822378}">
      <dgm:prSet/>
      <dgm:spPr/>
      <dgm:t>
        <a:bodyPr/>
        <a:lstStyle/>
        <a:p>
          <a:endParaRPr lang="en-AU"/>
        </a:p>
      </dgm:t>
    </dgm:pt>
    <dgm:pt modelId="{97CB484F-80F1-4E76-84E7-68F6BEE89D9A}">
      <dgm:prSet custT="1"/>
      <dgm:spPr>
        <a:noFill/>
        <a:ln>
          <a:solidFill>
            <a:schemeClr val="bg2"/>
          </a:solidFill>
        </a:ln>
      </dgm:spPr>
      <dgm:t>
        <a:bodyPr/>
        <a:lstStyle/>
        <a:p>
          <a:r>
            <a:rPr lang="en-US" sz="2000" dirty="0"/>
            <a:t>The price of a lower-coupon bond is more volatile than the price of a higher-coupon bond, other things being equal.</a:t>
          </a:r>
        </a:p>
      </dgm:t>
    </dgm:pt>
    <dgm:pt modelId="{324590AA-CAB6-4278-9516-95D672CAEFAE}" type="parTrans" cxnId="{ABD205A0-5791-4624-BB07-7F8C50CF7DE9}">
      <dgm:prSet/>
      <dgm:spPr/>
      <dgm:t>
        <a:bodyPr/>
        <a:lstStyle/>
        <a:p>
          <a:endParaRPr lang="en-AU"/>
        </a:p>
      </dgm:t>
    </dgm:pt>
    <dgm:pt modelId="{94A48509-A87D-469F-9BD9-B2C4D78BC8E9}" type="sibTrans" cxnId="{ABD205A0-5791-4624-BB07-7F8C50CF7DE9}">
      <dgm:prSet/>
      <dgm:spPr/>
      <dgm:t>
        <a:bodyPr/>
        <a:lstStyle/>
        <a:p>
          <a:endParaRPr lang="en-AU"/>
        </a:p>
      </dgm:t>
    </dgm:pt>
    <dgm:pt modelId="{58D0A42E-75FF-4283-B54B-389292FF5A99}">
      <dgm:prSet custT="1"/>
      <dgm:spPr>
        <a:noFill/>
        <a:ln>
          <a:solidFill>
            <a:schemeClr val="bg2"/>
          </a:solidFill>
        </a:ln>
      </dgm:spPr>
      <dgm:t>
        <a:bodyPr/>
        <a:lstStyle/>
        <a:p>
          <a:r>
            <a:rPr lang="en-US" sz="2000" dirty="0"/>
            <a:t>A bond is priced at a discount below par value when the coupon rate is less than the market discount rate.</a:t>
          </a:r>
          <a:endParaRPr lang="en-US" sz="2000" b="0" dirty="0"/>
        </a:p>
      </dgm:t>
    </dgm:pt>
    <dgm:pt modelId="{16464CBB-286A-4AA5-BABF-1E3736B318B4}" type="parTrans" cxnId="{183643FA-1A05-43B7-B7DB-F5E17EAC3281}">
      <dgm:prSet/>
      <dgm:spPr/>
      <dgm:t>
        <a:bodyPr/>
        <a:lstStyle/>
        <a:p>
          <a:endParaRPr lang="en-US"/>
        </a:p>
      </dgm:t>
    </dgm:pt>
    <dgm:pt modelId="{E7D5FC68-DE86-45C8-9FA7-8DA0C269CF88}" type="sibTrans" cxnId="{183643FA-1A05-43B7-B7DB-F5E17EAC3281}">
      <dgm:prSet/>
      <dgm:spPr/>
      <dgm:t>
        <a:bodyPr/>
        <a:lstStyle/>
        <a:p>
          <a:endParaRPr lang="en-US"/>
        </a:p>
      </dgm:t>
    </dgm:pt>
    <dgm:pt modelId="{857708D8-C171-4E79-9162-CC68307DEA04}" type="pres">
      <dgm:prSet presAssocID="{84758569-E18A-47C6-B563-157F9A81184E}" presName="linear" presStyleCnt="0">
        <dgm:presLayoutVars>
          <dgm:dir/>
          <dgm:animLvl val="lvl"/>
          <dgm:resizeHandles val="exact"/>
        </dgm:presLayoutVars>
      </dgm:prSet>
      <dgm:spPr/>
    </dgm:pt>
    <dgm:pt modelId="{07516B8E-3088-4CEA-9A52-2B0E458E0BFE}" type="pres">
      <dgm:prSet presAssocID="{9650E301-2572-4876-AD74-35A23674B27A}" presName="parentLin" presStyleCnt="0"/>
      <dgm:spPr/>
    </dgm:pt>
    <dgm:pt modelId="{BD5E4D2E-DE73-4281-83A2-EDAE9360E3FF}" type="pres">
      <dgm:prSet presAssocID="{9650E301-2572-4876-AD74-35A23674B27A}" presName="parentLeftMargin" presStyleLbl="node1" presStyleIdx="0" presStyleCnt="2"/>
      <dgm:spPr/>
    </dgm:pt>
    <dgm:pt modelId="{A89EFCD0-A9A8-40BF-8198-A336EE87BC3F}" type="pres">
      <dgm:prSet presAssocID="{9650E301-2572-4876-AD74-35A23674B27A}" presName="parentText" presStyleLbl="node1" presStyleIdx="0" presStyleCnt="2" custScaleX="119433" custScaleY="107355" custLinFactNeighborX="8108" custLinFactNeighborY="-20480">
        <dgm:presLayoutVars>
          <dgm:chMax val="0"/>
          <dgm:bulletEnabled val="1"/>
        </dgm:presLayoutVars>
      </dgm:prSet>
      <dgm:spPr/>
    </dgm:pt>
    <dgm:pt modelId="{8DEF7B26-66BA-4529-9081-46BC5BB9654F}" type="pres">
      <dgm:prSet presAssocID="{9650E301-2572-4876-AD74-35A23674B27A}" presName="negativeSpace" presStyleCnt="0"/>
      <dgm:spPr/>
    </dgm:pt>
    <dgm:pt modelId="{066F4DFF-D965-4EA7-9B67-5DEE464D85B3}" type="pres">
      <dgm:prSet presAssocID="{9650E301-2572-4876-AD74-35A23674B27A}" presName="childText" presStyleLbl="conFgAcc1" presStyleIdx="0" presStyleCnt="2">
        <dgm:presLayoutVars>
          <dgm:bulletEnabled val="1"/>
        </dgm:presLayoutVars>
      </dgm:prSet>
      <dgm:spPr/>
    </dgm:pt>
    <dgm:pt modelId="{74D0FCBC-7E03-4544-8162-4B95B02E9EC3}" type="pres">
      <dgm:prSet presAssocID="{D9C86E0A-7FE7-4EA6-A3F1-81B73BCBCAF2}" presName="spaceBetweenRectangles" presStyleCnt="0"/>
      <dgm:spPr/>
    </dgm:pt>
    <dgm:pt modelId="{65F06C17-B447-4374-9C45-01E447A59191}" type="pres">
      <dgm:prSet presAssocID="{16EE4D4D-C43B-4ECA-8AF1-3E661D22C593}" presName="parentLin" presStyleCnt="0"/>
      <dgm:spPr/>
    </dgm:pt>
    <dgm:pt modelId="{EC935531-C417-4887-A24C-F6020D1DF122}" type="pres">
      <dgm:prSet presAssocID="{16EE4D4D-C43B-4ECA-8AF1-3E661D22C593}" presName="parentLeftMargin" presStyleLbl="node1" presStyleIdx="0" presStyleCnt="2"/>
      <dgm:spPr/>
    </dgm:pt>
    <dgm:pt modelId="{CE9C66BC-5DF6-46FF-AF2A-8677240AF757}" type="pres">
      <dgm:prSet presAssocID="{16EE4D4D-C43B-4ECA-8AF1-3E661D22C593}" presName="parentText" presStyleLbl="node1" presStyleIdx="1" presStyleCnt="2" custScaleX="119382" custScaleY="172195">
        <dgm:presLayoutVars>
          <dgm:chMax val="0"/>
          <dgm:bulletEnabled val="1"/>
        </dgm:presLayoutVars>
      </dgm:prSet>
      <dgm:spPr/>
    </dgm:pt>
    <dgm:pt modelId="{0998C722-09A1-46C7-BE1E-01217A4AC8BA}" type="pres">
      <dgm:prSet presAssocID="{16EE4D4D-C43B-4ECA-8AF1-3E661D22C593}" presName="negativeSpace" presStyleCnt="0"/>
      <dgm:spPr/>
    </dgm:pt>
    <dgm:pt modelId="{F292E843-89F7-4576-96D2-DF77D5B6F1DD}" type="pres">
      <dgm:prSet presAssocID="{16EE4D4D-C43B-4ECA-8AF1-3E661D22C593}" presName="childText" presStyleLbl="conFgAcc1" presStyleIdx="1" presStyleCnt="2">
        <dgm:presLayoutVars>
          <dgm:bulletEnabled val="1"/>
        </dgm:presLayoutVars>
      </dgm:prSet>
      <dgm:spPr/>
    </dgm:pt>
  </dgm:ptLst>
  <dgm:cxnLst>
    <dgm:cxn modelId="{32B5E011-4498-4AE4-9BCA-818E64B4BD39}" type="presOf" srcId="{16EE4D4D-C43B-4ECA-8AF1-3E661D22C593}" destId="{EC935531-C417-4887-A24C-F6020D1DF122}" srcOrd="0" destOrd="0" presId="urn:microsoft.com/office/officeart/2005/8/layout/list1"/>
    <dgm:cxn modelId="{D706481F-8BA4-4E17-87FF-C523D24DBC43}" type="presOf" srcId="{84758569-E18A-47C6-B563-157F9A81184E}" destId="{857708D8-C171-4E79-9162-CC68307DEA04}" srcOrd="0" destOrd="0" presId="urn:microsoft.com/office/officeart/2005/8/layout/list1"/>
    <dgm:cxn modelId="{0384CF26-B8F9-4B08-B4E7-3BE269822378}" srcId="{16EE4D4D-C43B-4ECA-8AF1-3E661D22C593}" destId="{75479CFF-AB15-4B9A-9B59-43398394BC94}" srcOrd="2" destOrd="0" parTransId="{F9B662D7-376B-437E-A9CB-105868D95488}" sibTransId="{E44EF731-32E7-492F-A7C7-C4587758201F}"/>
    <dgm:cxn modelId="{68EEC527-7766-48E6-BA3E-2B3937D41B0B}" type="presOf" srcId="{16EE4D4D-C43B-4ECA-8AF1-3E661D22C593}" destId="{CE9C66BC-5DF6-46FF-AF2A-8677240AF757}" srcOrd="1" destOrd="0" presId="urn:microsoft.com/office/officeart/2005/8/layout/list1"/>
    <dgm:cxn modelId="{9D63472A-95F4-4DDA-AF1E-6B1F812D0086}" type="presOf" srcId="{FD46F469-615B-46BC-A715-4708D7DFB110}" destId="{066F4DFF-D965-4EA7-9B67-5DEE464D85B3}" srcOrd="0" destOrd="1" presId="urn:microsoft.com/office/officeart/2005/8/layout/list1"/>
    <dgm:cxn modelId="{7315A62B-BCC2-4392-8E88-A2A9DCA3984C}" srcId="{9650E301-2572-4876-AD74-35A23674B27A}" destId="{FD46F469-615B-46BC-A715-4708D7DFB110}" srcOrd="1" destOrd="0" parTransId="{D35A1CA9-7CD0-4D5F-9753-71D99AD9437B}" sibTransId="{3A5178F3-D63F-4BC3-93C4-51172CB25CBA}"/>
    <dgm:cxn modelId="{8D07C65B-54FD-4F34-8B3E-8F82BF66AD4E}" srcId="{9650E301-2572-4876-AD74-35A23674B27A}" destId="{52002A39-6650-490B-95C1-965B3230CCD3}" srcOrd="0" destOrd="0" parTransId="{9C1B7C35-6248-4934-A241-A34FF310B557}" sibTransId="{A501D958-E74E-4E35-AEE7-D8EE6EFB3CBF}"/>
    <dgm:cxn modelId="{8F5F4B60-4113-46B6-AB37-46EC9EAFFE5C}" srcId="{84758569-E18A-47C6-B563-157F9A81184E}" destId="{16EE4D4D-C43B-4ECA-8AF1-3E661D22C593}" srcOrd="1" destOrd="0" parTransId="{1725B786-1359-4629-B034-2ED6F892DB7B}" sibTransId="{91CA8E83-D001-421B-B662-4651124A90C2}"/>
    <dgm:cxn modelId="{59028168-12EA-4A41-9FF5-F790CCBEE250}" type="presOf" srcId="{52002A39-6650-490B-95C1-965B3230CCD3}" destId="{066F4DFF-D965-4EA7-9B67-5DEE464D85B3}" srcOrd="0" destOrd="0" presId="urn:microsoft.com/office/officeart/2005/8/layout/list1"/>
    <dgm:cxn modelId="{FE9B9F6B-5C87-41FB-B7D5-03531B0DE179}" type="presOf" srcId="{0F6AAB9B-21F0-40ED-A920-E7C77C3D69DB}" destId="{F292E843-89F7-4576-96D2-DF77D5B6F1DD}" srcOrd="0" destOrd="0" presId="urn:microsoft.com/office/officeart/2005/8/layout/list1"/>
    <dgm:cxn modelId="{79DF6A4F-65FD-41C2-B47A-68FA20DB9E87}" type="presOf" srcId="{58D0A42E-75FF-4283-B54B-389292FF5A99}" destId="{066F4DFF-D965-4EA7-9B67-5DEE464D85B3}" srcOrd="0" destOrd="2" presId="urn:microsoft.com/office/officeart/2005/8/layout/list1"/>
    <dgm:cxn modelId="{0CDA2352-7865-4ADB-8204-2C30FE3067D7}" type="presOf" srcId="{9650E301-2572-4876-AD74-35A23674B27A}" destId="{BD5E4D2E-DE73-4281-83A2-EDAE9360E3FF}" srcOrd="0" destOrd="0" presId="urn:microsoft.com/office/officeart/2005/8/layout/list1"/>
    <dgm:cxn modelId="{7D988956-9DAF-446C-BF9E-23CA7360C9EC}" srcId="{84758569-E18A-47C6-B563-157F9A81184E}" destId="{9650E301-2572-4876-AD74-35A23674B27A}" srcOrd="0" destOrd="0" parTransId="{52A61D71-AA01-4047-9E3A-57AC828DEF6D}" sibTransId="{D9C86E0A-7FE7-4EA6-A3F1-81B73BCBCAF2}"/>
    <dgm:cxn modelId="{55FE335A-4CD5-45D9-B1FB-C3A86CD34316}" type="presOf" srcId="{9650E301-2572-4876-AD74-35A23674B27A}" destId="{A89EFCD0-A9A8-40BF-8198-A336EE87BC3F}" srcOrd="1" destOrd="0" presId="urn:microsoft.com/office/officeart/2005/8/layout/list1"/>
    <dgm:cxn modelId="{8C3AF684-9FCE-404D-B42B-381381B84CB2}" type="presOf" srcId="{97CB484F-80F1-4E76-84E7-68F6BEE89D9A}" destId="{F292E843-89F7-4576-96D2-DF77D5B6F1DD}" srcOrd="0" destOrd="1" presId="urn:microsoft.com/office/officeart/2005/8/layout/list1"/>
    <dgm:cxn modelId="{ABD205A0-5791-4624-BB07-7F8C50CF7DE9}" srcId="{16EE4D4D-C43B-4ECA-8AF1-3E661D22C593}" destId="{97CB484F-80F1-4E76-84E7-68F6BEE89D9A}" srcOrd="1" destOrd="0" parTransId="{324590AA-CAB6-4278-9516-95D672CAEFAE}" sibTransId="{94A48509-A87D-469F-9BD9-B2C4D78BC8E9}"/>
    <dgm:cxn modelId="{0E7683F7-8930-4235-B740-336330AB3320}" srcId="{16EE4D4D-C43B-4ECA-8AF1-3E661D22C593}" destId="{0F6AAB9B-21F0-40ED-A920-E7C77C3D69DB}" srcOrd="0" destOrd="0" parTransId="{5277F48D-6AFF-4FAA-BF46-DDB4CBA23C04}" sibTransId="{992D02C8-A3A2-4B74-9DED-7486B8238B63}"/>
    <dgm:cxn modelId="{BA4793F7-5385-4BAD-A678-EBFDEFA4E38F}" type="presOf" srcId="{75479CFF-AB15-4B9A-9B59-43398394BC94}" destId="{F292E843-89F7-4576-96D2-DF77D5B6F1DD}" srcOrd="0" destOrd="2" presId="urn:microsoft.com/office/officeart/2005/8/layout/list1"/>
    <dgm:cxn modelId="{183643FA-1A05-43B7-B7DB-F5E17EAC3281}" srcId="{9650E301-2572-4876-AD74-35A23674B27A}" destId="{58D0A42E-75FF-4283-B54B-389292FF5A99}" srcOrd="2" destOrd="0" parTransId="{16464CBB-286A-4AA5-BABF-1E3736B318B4}" sibTransId="{E7D5FC68-DE86-45C8-9FA7-8DA0C269CF88}"/>
    <dgm:cxn modelId="{7AAAC5B7-32D6-4076-B2F0-9E5579B9B350}" type="presParOf" srcId="{857708D8-C171-4E79-9162-CC68307DEA04}" destId="{07516B8E-3088-4CEA-9A52-2B0E458E0BFE}" srcOrd="0" destOrd="0" presId="urn:microsoft.com/office/officeart/2005/8/layout/list1"/>
    <dgm:cxn modelId="{11028D54-577E-4575-AB99-BF11B788A03D}" type="presParOf" srcId="{07516B8E-3088-4CEA-9A52-2B0E458E0BFE}" destId="{BD5E4D2E-DE73-4281-83A2-EDAE9360E3FF}" srcOrd="0" destOrd="0" presId="urn:microsoft.com/office/officeart/2005/8/layout/list1"/>
    <dgm:cxn modelId="{F2A0B18C-B981-4539-9A7A-F3390CD51950}" type="presParOf" srcId="{07516B8E-3088-4CEA-9A52-2B0E458E0BFE}" destId="{A89EFCD0-A9A8-40BF-8198-A336EE87BC3F}" srcOrd="1" destOrd="0" presId="urn:microsoft.com/office/officeart/2005/8/layout/list1"/>
    <dgm:cxn modelId="{8E9EAD16-655B-4219-B693-6933A55B2E09}" type="presParOf" srcId="{857708D8-C171-4E79-9162-CC68307DEA04}" destId="{8DEF7B26-66BA-4529-9081-46BC5BB9654F}" srcOrd="1" destOrd="0" presId="urn:microsoft.com/office/officeart/2005/8/layout/list1"/>
    <dgm:cxn modelId="{34276398-4BBA-444F-89CC-F0A48E6CB1EF}" type="presParOf" srcId="{857708D8-C171-4E79-9162-CC68307DEA04}" destId="{066F4DFF-D965-4EA7-9B67-5DEE464D85B3}" srcOrd="2" destOrd="0" presId="urn:microsoft.com/office/officeart/2005/8/layout/list1"/>
    <dgm:cxn modelId="{CAF53B02-BF18-4843-BFAC-AD56C91F7291}" type="presParOf" srcId="{857708D8-C171-4E79-9162-CC68307DEA04}" destId="{74D0FCBC-7E03-4544-8162-4B95B02E9EC3}" srcOrd="3" destOrd="0" presId="urn:microsoft.com/office/officeart/2005/8/layout/list1"/>
    <dgm:cxn modelId="{6D43A750-8B92-488A-ABB4-3D54682140AC}" type="presParOf" srcId="{857708D8-C171-4E79-9162-CC68307DEA04}" destId="{65F06C17-B447-4374-9C45-01E447A59191}" srcOrd="4" destOrd="0" presId="urn:microsoft.com/office/officeart/2005/8/layout/list1"/>
    <dgm:cxn modelId="{9FE6424B-692A-492D-B997-A1F49ED6D856}" type="presParOf" srcId="{65F06C17-B447-4374-9C45-01E447A59191}" destId="{EC935531-C417-4887-A24C-F6020D1DF122}" srcOrd="0" destOrd="0" presId="urn:microsoft.com/office/officeart/2005/8/layout/list1"/>
    <dgm:cxn modelId="{ADAAA095-0725-4674-AF02-CE70C58166C0}" type="presParOf" srcId="{65F06C17-B447-4374-9C45-01E447A59191}" destId="{CE9C66BC-5DF6-46FF-AF2A-8677240AF757}" srcOrd="1" destOrd="0" presId="urn:microsoft.com/office/officeart/2005/8/layout/list1"/>
    <dgm:cxn modelId="{7804B628-0EFA-4F7E-828F-D6F4BB5207AA}" type="presParOf" srcId="{857708D8-C171-4E79-9162-CC68307DEA04}" destId="{0998C722-09A1-46C7-BE1E-01217A4AC8BA}" srcOrd="5" destOrd="0" presId="urn:microsoft.com/office/officeart/2005/8/layout/list1"/>
    <dgm:cxn modelId="{44F0B4F6-ED7B-4BA5-8B84-DAF4E71862EC}" type="presParOf" srcId="{857708D8-C171-4E79-9162-CC68307DEA04}" destId="{F292E843-89F7-4576-96D2-DF77D5B6F1D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9650E301-2572-4876-AD74-35A23674B27A}">
      <dgm:prSet phldrT="[Text]" custT="1"/>
      <dgm:spPr>
        <a:solidFill>
          <a:schemeClr val="bg2"/>
        </a:solidFill>
      </dgm:spPr>
      <dgm:t>
        <a:bodyPr/>
        <a:lstStyle/>
        <a:p>
          <a:r>
            <a:rPr lang="en-US" sz="2000" b="1" dirty="0"/>
            <a:t>Spot rate</a:t>
          </a:r>
        </a:p>
      </dgm:t>
    </dgm:pt>
    <dgm:pt modelId="{52A61D71-AA01-4047-9E3A-57AC828DEF6D}" type="parTrans" cxnId="{7D988956-9DAF-446C-BF9E-23CA7360C9EC}">
      <dgm:prSet/>
      <dgm:spPr/>
      <dgm:t>
        <a:bodyPr/>
        <a:lstStyle/>
        <a:p>
          <a:endParaRPr lang="en-US"/>
        </a:p>
      </dgm:t>
    </dgm:pt>
    <dgm:pt modelId="{D9C86E0A-7FE7-4EA6-A3F1-81B73BCBCAF2}" type="sibTrans" cxnId="{7D988956-9DAF-446C-BF9E-23CA7360C9EC}">
      <dgm:prSet/>
      <dgm:spPr/>
      <dgm:t>
        <a:bodyPr/>
        <a:lstStyle/>
        <a:p>
          <a:endParaRPr lang="en-US"/>
        </a:p>
      </dgm:t>
    </dgm:pt>
    <dgm:pt modelId="{52002A39-6650-490B-95C1-965B3230CCD3}">
      <dgm:prSet custT="1"/>
      <dgm:spPr>
        <a:noFill/>
        <a:ln>
          <a:solidFill>
            <a:schemeClr val="bg2"/>
          </a:solidFill>
        </a:ln>
      </dgm:spPr>
      <dgm:t>
        <a:bodyPr/>
        <a:lstStyle/>
        <a:p>
          <a:r>
            <a:rPr lang="en-US" sz="2000" dirty="0"/>
            <a:t>A spot rate is the yield-to-maturity on a zero-coupon bond.</a:t>
          </a:r>
          <a:endParaRPr lang="en-US" sz="2000" b="0" dirty="0"/>
        </a:p>
      </dgm:t>
    </dgm:pt>
    <dgm:pt modelId="{9C1B7C35-6248-4934-A241-A34FF310B557}" type="parTrans" cxnId="{8D07C65B-54FD-4F34-8B3E-8F82BF66AD4E}">
      <dgm:prSet/>
      <dgm:spPr/>
      <dgm:t>
        <a:bodyPr/>
        <a:lstStyle/>
        <a:p>
          <a:endParaRPr lang="en-US"/>
        </a:p>
      </dgm:t>
    </dgm:pt>
    <dgm:pt modelId="{A501D958-E74E-4E35-AEE7-D8EE6EFB3CBF}" type="sibTrans" cxnId="{8D07C65B-54FD-4F34-8B3E-8F82BF66AD4E}">
      <dgm:prSet/>
      <dgm:spPr/>
      <dgm:t>
        <a:bodyPr/>
        <a:lstStyle/>
        <a:p>
          <a:endParaRPr lang="en-US"/>
        </a:p>
      </dgm:t>
    </dgm:pt>
    <dgm:pt modelId="{16EE4D4D-C43B-4ECA-8AF1-3E661D22C593}">
      <dgm:prSet phldrT="[Text]" custT="1"/>
      <dgm:spPr>
        <a:solidFill>
          <a:schemeClr val="bg2"/>
        </a:solidFill>
      </dgm:spPr>
      <dgm:t>
        <a:bodyPr/>
        <a:lstStyle/>
        <a:p>
          <a:r>
            <a:rPr lang="en-US" sz="2000" b="1" dirty="0"/>
            <a:t>Flat price, accrued interest, and the full bond price</a:t>
          </a:r>
        </a:p>
      </dgm:t>
    </dgm:pt>
    <dgm:pt modelId="{91CA8E83-D001-421B-B662-4651124A90C2}" type="sibTrans" cxnId="{8F5F4B60-4113-46B6-AB37-46EC9EAFFE5C}">
      <dgm:prSet/>
      <dgm:spPr/>
      <dgm:t>
        <a:bodyPr/>
        <a:lstStyle/>
        <a:p>
          <a:endParaRPr lang="en-US"/>
        </a:p>
      </dgm:t>
    </dgm:pt>
    <dgm:pt modelId="{1725B786-1359-4629-B034-2ED6F892DB7B}" type="parTrans" cxnId="{8F5F4B60-4113-46B6-AB37-46EC9EAFFE5C}">
      <dgm:prSet/>
      <dgm:spPr/>
      <dgm:t>
        <a:bodyPr/>
        <a:lstStyle/>
        <a:p>
          <a:endParaRPr lang="en-US"/>
        </a:p>
      </dgm:t>
    </dgm:pt>
    <dgm:pt modelId="{3F0C9F05-D0A6-4029-9BCA-A76084CE20C4}">
      <dgm:prSet custT="1"/>
      <dgm:spPr>
        <a:noFill/>
        <a:ln>
          <a:solidFill>
            <a:schemeClr val="bg2"/>
          </a:solidFill>
        </a:ln>
      </dgm:spPr>
      <dgm:t>
        <a:bodyPr/>
        <a:lstStyle/>
        <a:p>
          <a:r>
            <a:rPr lang="en-US" sz="2000" dirty="0"/>
            <a:t>Matrix pricing is used to value illiquid bonds by using prices and yields on comparable securities having the same or similar credit risk, coupon rate, and maturity.</a:t>
          </a:r>
        </a:p>
      </dgm:t>
    </dgm:pt>
    <dgm:pt modelId="{0A11E3FD-E65B-424E-802B-2E003F534C00}" type="parTrans" cxnId="{5486A838-C581-4DCC-8EB0-AC391A0CD31D}">
      <dgm:prSet/>
      <dgm:spPr/>
      <dgm:t>
        <a:bodyPr/>
        <a:lstStyle/>
        <a:p>
          <a:endParaRPr lang="en-AU"/>
        </a:p>
      </dgm:t>
    </dgm:pt>
    <dgm:pt modelId="{D9EADF44-DC1F-4A87-B7C2-CC7C596E4677}" type="sibTrans" cxnId="{5486A838-C581-4DCC-8EB0-AC391A0CD31D}">
      <dgm:prSet/>
      <dgm:spPr/>
      <dgm:t>
        <a:bodyPr/>
        <a:lstStyle/>
        <a:p>
          <a:endParaRPr lang="en-AU"/>
        </a:p>
      </dgm:t>
    </dgm:pt>
    <dgm:pt modelId="{C9E96DD1-2F4B-46DA-992A-96A3BF4B6C42}">
      <dgm:prSet custT="1"/>
      <dgm:spPr>
        <a:noFill/>
        <a:ln>
          <a:solidFill>
            <a:schemeClr val="bg2"/>
          </a:solidFill>
        </a:ln>
      </dgm:spPr>
      <dgm:t>
        <a:bodyPr/>
        <a:lstStyle/>
        <a:p>
          <a:r>
            <a:rPr lang="en-US" sz="2000" dirty="0"/>
            <a:t>Between coupon dates, the full (or invoice, or “dirty”) price of a bond is split between the flat (or quoted, or “clean”) price and the accrued interest. </a:t>
          </a:r>
          <a:endParaRPr lang="en-US" sz="2000" b="1" dirty="0"/>
        </a:p>
      </dgm:t>
    </dgm:pt>
    <dgm:pt modelId="{EE01E251-5A61-4DA2-B585-DA592076B75D}" type="parTrans" cxnId="{E499B34B-4DF0-48C4-BC06-DD785D2CA588}">
      <dgm:prSet/>
      <dgm:spPr/>
      <dgm:t>
        <a:bodyPr/>
        <a:lstStyle/>
        <a:p>
          <a:endParaRPr lang="en-US"/>
        </a:p>
      </dgm:t>
    </dgm:pt>
    <dgm:pt modelId="{1A5672AB-3DC8-45AD-97C8-1F988D00FB53}" type="sibTrans" cxnId="{E499B34B-4DF0-48C4-BC06-DD785D2CA588}">
      <dgm:prSet/>
      <dgm:spPr/>
      <dgm:t>
        <a:bodyPr/>
        <a:lstStyle/>
        <a:p>
          <a:endParaRPr lang="en-US"/>
        </a:p>
      </dgm:t>
    </dgm:pt>
    <dgm:pt modelId="{6F90818B-5198-4667-9935-75A07315A60C}">
      <dgm:prSet/>
      <dgm:spPr>
        <a:noFill/>
        <a:ln>
          <a:solidFill>
            <a:schemeClr val="bg2"/>
          </a:solidFill>
        </a:ln>
      </dgm:spPr>
      <dgm:t>
        <a:bodyPr/>
        <a:lstStyle/>
        <a:p>
          <a:r>
            <a:rPr lang="en-US" dirty="0"/>
            <a:t>Accrued interest is calculated as a proportional share of the next coupon payment using either the actual/actual or 30/360 method to count days.</a:t>
          </a:r>
          <a:endParaRPr lang="en-AU" dirty="0"/>
        </a:p>
      </dgm:t>
    </dgm:pt>
    <dgm:pt modelId="{DBC95BF0-38F6-4E83-A972-6FAA8BD6A593}" type="parTrans" cxnId="{2450D0CA-E35D-4338-A764-5F7782DD923F}">
      <dgm:prSet/>
      <dgm:spPr/>
      <dgm:t>
        <a:bodyPr/>
        <a:lstStyle/>
        <a:p>
          <a:endParaRPr lang="en-AU"/>
        </a:p>
      </dgm:t>
    </dgm:pt>
    <dgm:pt modelId="{94D49A19-C050-43CE-8F3A-32C26682F340}" type="sibTrans" cxnId="{2450D0CA-E35D-4338-A764-5F7782DD923F}">
      <dgm:prSet/>
      <dgm:spPr/>
      <dgm:t>
        <a:bodyPr/>
        <a:lstStyle/>
        <a:p>
          <a:endParaRPr lang="en-AU"/>
        </a:p>
      </dgm:t>
    </dgm:pt>
    <dgm:pt modelId="{4925006F-8528-4519-B027-E592B98E23FF}">
      <dgm:prSet phldrT="[Text]" custT="1"/>
      <dgm:spPr>
        <a:solidFill>
          <a:schemeClr val="bg2"/>
        </a:solidFill>
      </dgm:spPr>
      <dgm:t>
        <a:bodyPr/>
        <a:lstStyle/>
        <a:p>
          <a:r>
            <a:rPr lang="en-US" sz="2000" b="1" dirty="0"/>
            <a:t>Matrix pricing</a:t>
          </a:r>
        </a:p>
      </dgm:t>
    </dgm:pt>
    <dgm:pt modelId="{88914DDF-31B0-49EE-A43B-40F6633EA93F}" type="sibTrans" cxnId="{6DBBD5B4-1D1E-43CA-951B-30213ED44B5B}">
      <dgm:prSet/>
      <dgm:spPr/>
      <dgm:t>
        <a:bodyPr/>
        <a:lstStyle/>
        <a:p>
          <a:endParaRPr lang="en-US"/>
        </a:p>
      </dgm:t>
    </dgm:pt>
    <dgm:pt modelId="{8C619A2A-31A0-49F7-80E7-C12255CAB3DD}" type="parTrans" cxnId="{6DBBD5B4-1D1E-43CA-951B-30213ED44B5B}">
      <dgm:prSet/>
      <dgm:spPr/>
      <dgm:t>
        <a:bodyPr/>
        <a:lstStyle/>
        <a:p>
          <a:endParaRPr lang="en-US"/>
        </a:p>
      </dgm:t>
    </dgm:pt>
    <dgm:pt modelId="{857708D8-C171-4E79-9162-CC68307DEA04}" type="pres">
      <dgm:prSet presAssocID="{84758569-E18A-47C6-B563-157F9A81184E}" presName="linear" presStyleCnt="0">
        <dgm:presLayoutVars>
          <dgm:dir/>
          <dgm:animLvl val="lvl"/>
          <dgm:resizeHandles val="exact"/>
        </dgm:presLayoutVars>
      </dgm:prSet>
      <dgm:spPr/>
    </dgm:pt>
    <dgm:pt modelId="{07516B8E-3088-4CEA-9A52-2B0E458E0BFE}" type="pres">
      <dgm:prSet presAssocID="{9650E301-2572-4876-AD74-35A23674B27A}" presName="parentLin" presStyleCnt="0"/>
      <dgm:spPr/>
    </dgm:pt>
    <dgm:pt modelId="{BD5E4D2E-DE73-4281-83A2-EDAE9360E3FF}" type="pres">
      <dgm:prSet presAssocID="{9650E301-2572-4876-AD74-35A23674B27A}" presName="parentLeftMargin" presStyleLbl="node1" presStyleIdx="0" presStyleCnt="3"/>
      <dgm:spPr/>
    </dgm:pt>
    <dgm:pt modelId="{A89EFCD0-A9A8-40BF-8198-A336EE87BC3F}" type="pres">
      <dgm:prSet presAssocID="{9650E301-2572-4876-AD74-35A23674B27A}" presName="parentText" presStyleLbl="node1" presStyleIdx="0" presStyleCnt="3" custScaleX="120592" custScaleY="253810">
        <dgm:presLayoutVars>
          <dgm:chMax val="0"/>
          <dgm:bulletEnabled val="1"/>
        </dgm:presLayoutVars>
      </dgm:prSet>
      <dgm:spPr/>
    </dgm:pt>
    <dgm:pt modelId="{8DEF7B26-66BA-4529-9081-46BC5BB9654F}" type="pres">
      <dgm:prSet presAssocID="{9650E301-2572-4876-AD74-35A23674B27A}" presName="negativeSpace" presStyleCnt="0"/>
      <dgm:spPr/>
    </dgm:pt>
    <dgm:pt modelId="{066F4DFF-D965-4EA7-9B67-5DEE464D85B3}" type="pres">
      <dgm:prSet presAssocID="{9650E301-2572-4876-AD74-35A23674B27A}" presName="childText" presStyleLbl="conFgAcc1" presStyleIdx="0" presStyleCnt="3">
        <dgm:presLayoutVars>
          <dgm:bulletEnabled val="1"/>
        </dgm:presLayoutVars>
      </dgm:prSet>
      <dgm:spPr/>
    </dgm:pt>
    <dgm:pt modelId="{74D0FCBC-7E03-4544-8162-4B95B02E9EC3}" type="pres">
      <dgm:prSet presAssocID="{D9C86E0A-7FE7-4EA6-A3F1-81B73BCBCAF2}" presName="spaceBetweenRectangles" presStyleCnt="0"/>
      <dgm:spPr/>
    </dgm:pt>
    <dgm:pt modelId="{65F06C17-B447-4374-9C45-01E447A59191}" type="pres">
      <dgm:prSet presAssocID="{16EE4D4D-C43B-4ECA-8AF1-3E661D22C593}" presName="parentLin" presStyleCnt="0"/>
      <dgm:spPr/>
    </dgm:pt>
    <dgm:pt modelId="{EC935531-C417-4887-A24C-F6020D1DF122}" type="pres">
      <dgm:prSet presAssocID="{16EE4D4D-C43B-4ECA-8AF1-3E661D22C593}" presName="parentLeftMargin" presStyleLbl="node1" presStyleIdx="0" presStyleCnt="3"/>
      <dgm:spPr/>
    </dgm:pt>
    <dgm:pt modelId="{CE9C66BC-5DF6-46FF-AF2A-8677240AF757}" type="pres">
      <dgm:prSet presAssocID="{16EE4D4D-C43B-4ECA-8AF1-3E661D22C593}" presName="parentText" presStyleLbl="node1" presStyleIdx="1" presStyleCnt="3" custScaleX="119949" custScaleY="236218">
        <dgm:presLayoutVars>
          <dgm:chMax val="0"/>
          <dgm:bulletEnabled val="1"/>
        </dgm:presLayoutVars>
      </dgm:prSet>
      <dgm:spPr/>
    </dgm:pt>
    <dgm:pt modelId="{0998C722-09A1-46C7-BE1E-01217A4AC8BA}" type="pres">
      <dgm:prSet presAssocID="{16EE4D4D-C43B-4ECA-8AF1-3E661D22C593}" presName="negativeSpace" presStyleCnt="0"/>
      <dgm:spPr/>
    </dgm:pt>
    <dgm:pt modelId="{F292E843-89F7-4576-96D2-DF77D5B6F1DD}" type="pres">
      <dgm:prSet presAssocID="{16EE4D4D-C43B-4ECA-8AF1-3E661D22C593}" presName="childText" presStyleLbl="conFgAcc1" presStyleIdx="1" presStyleCnt="3" custScaleY="55877">
        <dgm:presLayoutVars>
          <dgm:bulletEnabled val="1"/>
        </dgm:presLayoutVars>
      </dgm:prSet>
      <dgm:spPr/>
    </dgm:pt>
    <dgm:pt modelId="{11D5CDD0-2178-4FF7-A1F3-BEC6ABE21650}" type="pres">
      <dgm:prSet presAssocID="{91CA8E83-D001-421B-B662-4651124A90C2}" presName="spaceBetweenRectangles" presStyleCnt="0"/>
      <dgm:spPr/>
    </dgm:pt>
    <dgm:pt modelId="{1CD4DCB4-A840-4654-BFC7-7D16A14E91FB}" type="pres">
      <dgm:prSet presAssocID="{4925006F-8528-4519-B027-E592B98E23FF}" presName="parentLin" presStyleCnt="0"/>
      <dgm:spPr/>
    </dgm:pt>
    <dgm:pt modelId="{F4DDBB39-93ED-4EB0-8C4F-7E18B98D210C}" type="pres">
      <dgm:prSet presAssocID="{4925006F-8528-4519-B027-E592B98E23FF}" presName="parentLeftMargin" presStyleLbl="node1" presStyleIdx="1" presStyleCnt="3"/>
      <dgm:spPr/>
    </dgm:pt>
    <dgm:pt modelId="{16FC1E98-1695-4CFC-B5AB-817344EF0B59}" type="pres">
      <dgm:prSet presAssocID="{4925006F-8528-4519-B027-E592B98E23FF}" presName="parentText" presStyleLbl="node1" presStyleIdx="2" presStyleCnt="3" custScaleX="122523" custScaleY="268851">
        <dgm:presLayoutVars>
          <dgm:chMax val="0"/>
          <dgm:bulletEnabled val="1"/>
        </dgm:presLayoutVars>
      </dgm:prSet>
      <dgm:spPr/>
    </dgm:pt>
    <dgm:pt modelId="{D8592C19-0137-4B38-9FAB-46C35400C502}" type="pres">
      <dgm:prSet presAssocID="{4925006F-8528-4519-B027-E592B98E23FF}" presName="negativeSpace" presStyleCnt="0"/>
      <dgm:spPr/>
    </dgm:pt>
    <dgm:pt modelId="{B66CFA7E-9D20-4A5D-A320-C1DB7FA65756}" type="pres">
      <dgm:prSet presAssocID="{4925006F-8528-4519-B027-E592B98E23FF}" presName="childText" presStyleLbl="conFgAcc1" presStyleIdx="2" presStyleCnt="3">
        <dgm:presLayoutVars>
          <dgm:bulletEnabled val="1"/>
        </dgm:presLayoutVars>
      </dgm:prSet>
      <dgm:spPr/>
    </dgm:pt>
  </dgm:ptLst>
  <dgm:cxnLst>
    <dgm:cxn modelId="{5B966C16-B934-4593-BD37-1B4CD8D5FF77}" type="presOf" srcId="{52002A39-6650-490B-95C1-965B3230CCD3}" destId="{066F4DFF-D965-4EA7-9B67-5DEE464D85B3}" srcOrd="0" destOrd="0" presId="urn:microsoft.com/office/officeart/2005/8/layout/list1"/>
    <dgm:cxn modelId="{5486A838-C581-4DCC-8EB0-AC391A0CD31D}" srcId="{4925006F-8528-4519-B027-E592B98E23FF}" destId="{3F0C9F05-D0A6-4029-9BCA-A76084CE20C4}" srcOrd="0" destOrd="0" parTransId="{0A11E3FD-E65B-424E-802B-2E003F534C00}" sibTransId="{D9EADF44-DC1F-4A87-B7C2-CC7C596E4677}"/>
    <dgm:cxn modelId="{C7887C39-E80B-49DF-8FE8-272927C16278}" type="presOf" srcId="{9650E301-2572-4876-AD74-35A23674B27A}" destId="{A89EFCD0-A9A8-40BF-8198-A336EE87BC3F}" srcOrd="1" destOrd="0" presId="urn:microsoft.com/office/officeart/2005/8/layout/list1"/>
    <dgm:cxn modelId="{8D07C65B-54FD-4F34-8B3E-8F82BF66AD4E}" srcId="{9650E301-2572-4876-AD74-35A23674B27A}" destId="{52002A39-6650-490B-95C1-965B3230CCD3}" srcOrd="0" destOrd="0" parTransId="{9C1B7C35-6248-4934-A241-A34FF310B557}" sibTransId="{A501D958-E74E-4E35-AEE7-D8EE6EFB3CBF}"/>
    <dgm:cxn modelId="{8F5F4B60-4113-46B6-AB37-46EC9EAFFE5C}" srcId="{84758569-E18A-47C6-B563-157F9A81184E}" destId="{16EE4D4D-C43B-4ECA-8AF1-3E661D22C593}" srcOrd="1" destOrd="0" parTransId="{1725B786-1359-4629-B034-2ED6F892DB7B}" sibTransId="{91CA8E83-D001-421B-B662-4651124A90C2}"/>
    <dgm:cxn modelId="{9BD4E968-A592-4F7A-9FAC-9E844DDCCC7B}" type="presOf" srcId="{16EE4D4D-C43B-4ECA-8AF1-3E661D22C593}" destId="{EC935531-C417-4887-A24C-F6020D1DF122}" srcOrd="0" destOrd="0" presId="urn:microsoft.com/office/officeart/2005/8/layout/list1"/>
    <dgm:cxn modelId="{E499B34B-4DF0-48C4-BC06-DD785D2CA588}" srcId="{16EE4D4D-C43B-4ECA-8AF1-3E661D22C593}" destId="{C9E96DD1-2F4B-46DA-992A-96A3BF4B6C42}" srcOrd="0" destOrd="0" parTransId="{EE01E251-5A61-4DA2-B585-DA592076B75D}" sibTransId="{1A5672AB-3DC8-45AD-97C8-1F988D00FB53}"/>
    <dgm:cxn modelId="{7D988956-9DAF-446C-BF9E-23CA7360C9EC}" srcId="{84758569-E18A-47C6-B563-157F9A81184E}" destId="{9650E301-2572-4876-AD74-35A23674B27A}" srcOrd="0" destOrd="0" parTransId="{52A61D71-AA01-4047-9E3A-57AC828DEF6D}" sibTransId="{D9C86E0A-7FE7-4EA6-A3F1-81B73BCBCAF2}"/>
    <dgm:cxn modelId="{91E0D878-564F-4788-A713-BBA49B3375CF}" type="presOf" srcId="{4925006F-8528-4519-B027-E592B98E23FF}" destId="{16FC1E98-1695-4CFC-B5AB-817344EF0B59}" srcOrd="1" destOrd="0" presId="urn:microsoft.com/office/officeart/2005/8/layout/list1"/>
    <dgm:cxn modelId="{8B603D84-A328-4EF1-84DC-B7AB53950EC2}" type="presOf" srcId="{3F0C9F05-D0A6-4029-9BCA-A76084CE20C4}" destId="{B66CFA7E-9D20-4A5D-A320-C1DB7FA65756}" srcOrd="0" destOrd="0" presId="urn:microsoft.com/office/officeart/2005/8/layout/list1"/>
    <dgm:cxn modelId="{DF62A79C-8A0D-46A3-AD35-E62B4CAA77B8}" type="presOf" srcId="{16EE4D4D-C43B-4ECA-8AF1-3E661D22C593}" destId="{CE9C66BC-5DF6-46FF-AF2A-8677240AF757}" srcOrd="1" destOrd="0" presId="urn:microsoft.com/office/officeart/2005/8/layout/list1"/>
    <dgm:cxn modelId="{432DFD9C-4779-4386-BBF2-90043703AF08}" type="presOf" srcId="{84758569-E18A-47C6-B563-157F9A81184E}" destId="{857708D8-C171-4E79-9162-CC68307DEA04}" srcOrd="0" destOrd="0" presId="urn:microsoft.com/office/officeart/2005/8/layout/list1"/>
    <dgm:cxn modelId="{87AE8CAC-5634-4BE5-B8F3-9351B8030E7B}" type="presOf" srcId="{6F90818B-5198-4667-9935-75A07315A60C}" destId="{F292E843-89F7-4576-96D2-DF77D5B6F1DD}" srcOrd="0" destOrd="1" presId="urn:microsoft.com/office/officeart/2005/8/layout/list1"/>
    <dgm:cxn modelId="{6DBBD5B4-1D1E-43CA-951B-30213ED44B5B}" srcId="{84758569-E18A-47C6-B563-157F9A81184E}" destId="{4925006F-8528-4519-B027-E592B98E23FF}" srcOrd="2" destOrd="0" parTransId="{8C619A2A-31A0-49F7-80E7-C12255CAB3DD}" sibTransId="{88914DDF-31B0-49EE-A43B-40F6633EA93F}"/>
    <dgm:cxn modelId="{30371BB7-9FD4-442C-9137-AC3EDF5537A6}" type="presOf" srcId="{9650E301-2572-4876-AD74-35A23674B27A}" destId="{BD5E4D2E-DE73-4281-83A2-EDAE9360E3FF}" srcOrd="0" destOrd="0" presId="urn:microsoft.com/office/officeart/2005/8/layout/list1"/>
    <dgm:cxn modelId="{447598CA-35B7-4402-A914-A55337970EA3}" type="presOf" srcId="{4925006F-8528-4519-B027-E592B98E23FF}" destId="{F4DDBB39-93ED-4EB0-8C4F-7E18B98D210C}" srcOrd="0" destOrd="0" presId="urn:microsoft.com/office/officeart/2005/8/layout/list1"/>
    <dgm:cxn modelId="{2450D0CA-E35D-4338-A764-5F7782DD923F}" srcId="{16EE4D4D-C43B-4ECA-8AF1-3E661D22C593}" destId="{6F90818B-5198-4667-9935-75A07315A60C}" srcOrd="1" destOrd="0" parTransId="{DBC95BF0-38F6-4E83-A972-6FAA8BD6A593}" sibTransId="{94D49A19-C050-43CE-8F3A-32C26682F340}"/>
    <dgm:cxn modelId="{7F7A90EF-261D-4185-A454-09A922D85782}" type="presOf" srcId="{C9E96DD1-2F4B-46DA-992A-96A3BF4B6C42}" destId="{F292E843-89F7-4576-96D2-DF77D5B6F1DD}" srcOrd="0" destOrd="0" presId="urn:microsoft.com/office/officeart/2005/8/layout/list1"/>
    <dgm:cxn modelId="{16C3297E-AB80-4D3A-AEBD-6127472528BB}" type="presParOf" srcId="{857708D8-C171-4E79-9162-CC68307DEA04}" destId="{07516B8E-3088-4CEA-9A52-2B0E458E0BFE}" srcOrd="0" destOrd="0" presId="urn:microsoft.com/office/officeart/2005/8/layout/list1"/>
    <dgm:cxn modelId="{CDE17460-AF2E-43E9-AB82-E85528053764}" type="presParOf" srcId="{07516B8E-3088-4CEA-9A52-2B0E458E0BFE}" destId="{BD5E4D2E-DE73-4281-83A2-EDAE9360E3FF}" srcOrd="0" destOrd="0" presId="urn:microsoft.com/office/officeart/2005/8/layout/list1"/>
    <dgm:cxn modelId="{990A9C8A-17FE-4D6A-9954-E5354B205707}" type="presParOf" srcId="{07516B8E-3088-4CEA-9A52-2B0E458E0BFE}" destId="{A89EFCD0-A9A8-40BF-8198-A336EE87BC3F}" srcOrd="1" destOrd="0" presId="urn:microsoft.com/office/officeart/2005/8/layout/list1"/>
    <dgm:cxn modelId="{6483189A-8908-4555-B6E4-11BA42408BCE}" type="presParOf" srcId="{857708D8-C171-4E79-9162-CC68307DEA04}" destId="{8DEF7B26-66BA-4529-9081-46BC5BB9654F}" srcOrd="1" destOrd="0" presId="urn:microsoft.com/office/officeart/2005/8/layout/list1"/>
    <dgm:cxn modelId="{3FB6DE5C-1262-4CBD-BCA1-51A19F6756EE}" type="presParOf" srcId="{857708D8-C171-4E79-9162-CC68307DEA04}" destId="{066F4DFF-D965-4EA7-9B67-5DEE464D85B3}" srcOrd="2" destOrd="0" presId="urn:microsoft.com/office/officeart/2005/8/layout/list1"/>
    <dgm:cxn modelId="{F7B40F8F-8B84-42B2-B7AE-279612977D07}" type="presParOf" srcId="{857708D8-C171-4E79-9162-CC68307DEA04}" destId="{74D0FCBC-7E03-4544-8162-4B95B02E9EC3}" srcOrd="3" destOrd="0" presId="urn:microsoft.com/office/officeart/2005/8/layout/list1"/>
    <dgm:cxn modelId="{9D28B36C-182E-405E-B3E9-9CF90308AEB3}" type="presParOf" srcId="{857708D8-C171-4E79-9162-CC68307DEA04}" destId="{65F06C17-B447-4374-9C45-01E447A59191}" srcOrd="4" destOrd="0" presId="urn:microsoft.com/office/officeart/2005/8/layout/list1"/>
    <dgm:cxn modelId="{63D53303-DBCC-422D-9540-0B53CBFC6B1B}" type="presParOf" srcId="{65F06C17-B447-4374-9C45-01E447A59191}" destId="{EC935531-C417-4887-A24C-F6020D1DF122}" srcOrd="0" destOrd="0" presId="urn:microsoft.com/office/officeart/2005/8/layout/list1"/>
    <dgm:cxn modelId="{A32729E9-546B-4861-BFA1-5B8AF0FFD27D}" type="presParOf" srcId="{65F06C17-B447-4374-9C45-01E447A59191}" destId="{CE9C66BC-5DF6-46FF-AF2A-8677240AF757}" srcOrd="1" destOrd="0" presId="urn:microsoft.com/office/officeart/2005/8/layout/list1"/>
    <dgm:cxn modelId="{EADD7A44-CCE1-4F7B-8887-4B32490E020B}" type="presParOf" srcId="{857708D8-C171-4E79-9162-CC68307DEA04}" destId="{0998C722-09A1-46C7-BE1E-01217A4AC8BA}" srcOrd="5" destOrd="0" presId="urn:microsoft.com/office/officeart/2005/8/layout/list1"/>
    <dgm:cxn modelId="{8771E682-9A23-4AFB-A1D1-0D63C9D92806}" type="presParOf" srcId="{857708D8-C171-4E79-9162-CC68307DEA04}" destId="{F292E843-89F7-4576-96D2-DF77D5B6F1DD}" srcOrd="6" destOrd="0" presId="urn:microsoft.com/office/officeart/2005/8/layout/list1"/>
    <dgm:cxn modelId="{D56C537B-8606-46B9-9925-E462F5F5D1A1}" type="presParOf" srcId="{857708D8-C171-4E79-9162-CC68307DEA04}" destId="{11D5CDD0-2178-4FF7-A1F3-BEC6ABE21650}" srcOrd="7" destOrd="0" presId="urn:microsoft.com/office/officeart/2005/8/layout/list1"/>
    <dgm:cxn modelId="{E7671F5B-AA0D-4D50-8788-79F86C7287C7}" type="presParOf" srcId="{857708D8-C171-4E79-9162-CC68307DEA04}" destId="{1CD4DCB4-A840-4654-BFC7-7D16A14E91FB}" srcOrd="8" destOrd="0" presId="urn:microsoft.com/office/officeart/2005/8/layout/list1"/>
    <dgm:cxn modelId="{B707E956-CE48-492E-B002-29EDAADBFE55}" type="presParOf" srcId="{1CD4DCB4-A840-4654-BFC7-7D16A14E91FB}" destId="{F4DDBB39-93ED-4EB0-8C4F-7E18B98D210C}" srcOrd="0" destOrd="0" presId="urn:microsoft.com/office/officeart/2005/8/layout/list1"/>
    <dgm:cxn modelId="{B9EF6801-0646-41D4-9811-0ACD575C2240}" type="presParOf" srcId="{1CD4DCB4-A840-4654-BFC7-7D16A14E91FB}" destId="{16FC1E98-1695-4CFC-B5AB-817344EF0B59}" srcOrd="1" destOrd="0" presId="urn:microsoft.com/office/officeart/2005/8/layout/list1"/>
    <dgm:cxn modelId="{05852D14-783B-45DA-B4C3-BC2215B673D8}" type="presParOf" srcId="{857708D8-C171-4E79-9162-CC68307DEA04}" destId="{D8592C19-0137-4B38-9FAB-46C35400C502}" srcOrd="9" destOrd="0" presId="urn:microsoft.com/office/officeart/2005/8/layout/list1"/>
    <dgm:cxn modelId="{B4FE32C5-A203-405D-8C81-7C390953BD9B}" type="presParOf" srcId="{857708D8-C171-4E79-9162-CC68307DEA04}" destId="{B66CFA7E-9D20-4A5D-A320-C1DB7FA6575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9650E301-2572-4876-AD74-35A23674B27A}">
      <dgm:prSet phldrT="[Text]" custT="1"/>
      <dgm:spPr>
        <a:solidFill>
          <a:schemeClr val="bg2"/>
        </a:solidFill>
      </dgm:spPr>
      <dgm:t>
        <a:bodyPr/>
        <a:lstStyle/>
        <a:p>
          <a:r>
            <a:rPr lang="en-US" sz="2000" dirty="0"/>
            <a:t>Yield measures for fixed-rate bonds, floating-rate notes, and money market instruments</a:t>
          </a:r>
          <a:endParaRPr lang="en-US" sz="2000" b="1" dirty="0"/>
        </a:p>
      </dgm:t>
    </dgm:pt>
    <dgm:pt modelId="{52A61D71-AA01-4047-9E3A-57AC828DEF6D}" type="parTrans" cxnId="{7D988956-9DAF-446C-BF9E-23CA7360C9EC}">
      <dgm:prSet/>
      <dgm:spPr/>
      <dgm:t>
        <a:bodyPr/>
        <a:lstStyle/>
        <a:p>
          <a:endParaRPr lang="en-US"/>
        </a:p>
      </dgm:t>
    </dgm:pt>
    <dgm:pt modelId="{D9C86E0A-7FE7-4EA6-A3F1-81B73BCBCAF2}" type="sibTrans" cxnId="{7D988956-9DAF-446C-BF9E-23CA7360C9EC}">
      <dgm:prSet/>
      <dgm:spPr/>
      <dgm:t>
        <a:bodyPr/>
        <a:lstStyle/>
        <a:p>
          <a:endParaRPr lang="en-US"/>
        </a:p>
      </dgm:t>
    </dgm:pt>
    <dgm:pt modelId="{52002A39-6650-490B-95C1-965B3230CCD3}">
      <dgm:prSet custT="1"/>
      <dgm:spPr>
        <a:noFill/>
        <a:ln>
          <a:solidFill>
            <a:schemeClr val="bg2"/>
          </a:solidFill>
        </a:ln>
      </dgm:spPr>
      <dgm:t>
        <a:bodyPr/>
        <a:lstStyle/>
        <a:p>
          <a:r>
            <a:rPr lang="en-US" sz="2000" dirty="0"/>
            <a:t>The current yield is the annual coupon payment divided by the flat price. </a:t>
          </a:r>
          <a:endParaRPr lang="en-US" sz="2000" b="0" dirty="0"/>
        </a:p>
      </dgm:t>
    </dgm:pt>
    <dgm:pt modelId="{9C1B7C35-6248-4934-A241-A34FF310B557}" type="parTrans" cxnId="{8D07C65B-54FD-4F34-8B3E-8F82BF66AD4E}">
      <dgm:prSet/>
      <dgm:spPr/>
      <dgm:t>
        <a:bodyPr/>
        <a:lstStyle/>
        <a:p>
          <a:endParaRPr lang="en-US"/>
        </a:p>
      </dgm:t>
    </dgm:pt>
    <dgm:pt modelId="{A501D958-E74E-4E35-AEE7-D8EE6EFB3CBF}" type="sibTrans" cxnId="{8D07C65B-54FD-4F34-8B3E-8F82BF66AD4E}">
      <dgm:prSet/>
      <dgm:spPr/>
      <dgm:t>
        <a:bodyPr/>
        <a:lstStyle/>
        <a:p>
          <a:endParaRPr lang="en-US"/>
        </a:p>
      </dgm:t>
    </dgm:pt>
    <dgm:pt modelId="{3015DDF3-B7B1-4A08-B081-829FBAE2E0E8}">
      <dgm:prSet custT="1"/>
      <dgm:spPr>
        <a:noFill/>
        <a:ln>
          <a:solidFill>
            <a:schemeClr val="bg2"/>
          </a:solidFill>
        </a:ln>
      </dgm:spPr>
      <dgm:t>
        <a:bodyPr/>
        <a:lstStyle/>
        <a:p>
          <a:r>
            <a:rPr lang="en-US" sz="2000" dirty="0"/>
            <a:t>The simple yield is like the current yield but includes the straight-line amortization of the discount or premium.</a:t>
          </a:r>
          <a:endParaRPr lang="en-US" sz="2000" b="0" dirty="0"/>
        </a:p>
      </dgm:t>
    </dgm:pt>
    <dgm:pt modelId="{14EA3720-A0C2-49FA-BD2A-698FE58CBF44}" type="parTrans" cxnId="{C201D9FD-CB63-48C4-AA50-7A28811D6002}">
      <dgm:prSet/>
      <dgm:spPr/>
      <dgm:t>
        <a:bodyPr/>
        <a:lstStyle/>
        <a:p>
          <a:endParaRPr lang="en-AU"/>
        </a:p>
      </dgm:t>
    </dgm:pt>
    <dgm:pt modelId="{6F13C57D-04A4-4AB4-A95F-B473F9A9F18F}" type="sibTrans" cxnId="{C201D9FD-CB63-48C4-AA50-7A28811D6002}">
      <dgm:prSet/>
      <dgm:spPr/>
      <dgm:t>
        <a:bodyPr/>
        <a:lstStyle/>
        <a:p>
          <a:endParaRPr lang="en-AU"/>
        </a:p>
      </dgm:t>
    </dgm:pt>
    <dgm:pt modelId="{0A45C791-8415-444B-998B-31F22C08082E}">
      <dgm:prSet custT="1"/>
      <dgm:spPr>
        <a:noFill/>
        <a:ln>
          <a:solidFill>
            <a:schemeClr val="bg2"/>
          </a:solidFill>
        </a:ln>
      </dgm:spPr>
      <dgm:t>
        <a:bodyPr/>
        <a:lstStyle/>
        <a:p>
          <a:r>
            <a:rPr lang="en-US" sz="2000" b="0" dirty="0"/>
            <a:t>A yield quoted on a semiannual bond basis is an annual rate for a periodicity of two. It is the yield per semiannual period times two.</a:t>
          </a:r>
        </a:p>
      </dgm:t>
    </dgm:pt>
    <dgm:pt modelId="{14CA1C9E-9813-4DCB-B9A8-9D3CFFA11760}" type="parTrans" cxnId="{CB8C3F1E-128A-4603-8BF5-AD0743F57B5C}">
      <dgm:prSet/>
      <dgm:spPr/>
      <dgm:t>
        <a:bodyPr/>
        <a:lstStyle/>
        <a:p>
          <a:endParaRPr lang="en-AU"/>
        </a:p>
      </dgm:t>
    </dgm:pt>
    <dgm:pt modelId="{4460CAB2-55D9-404E-8962-F0A86BFC0A7F}" type="sibTrans" cxnId="{CB8C3F1E-128A-4603-8BF5-AD0743F57B5C}">
      <dgm:prSet/>
      <dgm:spPr/>
      <dgm:t>
        <a:bodyPr/>
        <a:lstStyle/>
        <a:p>
          <a:endParaRPr lang="en-AU"/>
        </a:p>
      </dgm:t>
    </dgm:pt>
    <dgm:pt modelId="{A3832A8B-A3E3-4135-8CE1-EDDF2BC57509}">
      <dgm:prSet custT="1"/>
      <dgm:spPr>
        <a:noFill/>
        <a:ln>
          <a:solidFill>
            <a:schemeClr val="bg2"/>
          </a:solidFill>
        </a:ln>
      </dgm:spPr>
      <dgm:t>
        <a:bodyPr/>
        <a:lstStyle/>
        <a:p>
          <a:r>
            <a:rPr lang="en-US" sz="2000" b="0" dirty="0"/>
            <a:t>The quoted margin on a floater is typically the specified yield spread over or under the reference rate, which often is LIBOR.</a:t>
          </a:r>
        </a:p>
      </dgm:t>
    </dgm:pt>
    <dgm:pt modelId="{C50BCACC-2260-4B7A-BEA7-B03FCE76B66B}" type="parTrans" cxnId="{CC19668D-ACD5-43AA-B87F-C2E0A7D04E32}">
      <dgm:prSet/>
      <dgm:spPr/>
      <dgm:t>
        <a:bodyPr/>
        <a:lstStyle/>
        <a:p>
          <a:endParaRPr lang="en-AU"/>
        </a:p>
      </dgm:t>
    </dgm:pt>
    <dgm:pt modelId="{1FFF8967-8B95-4004-982F-B1947FBD6B38}" type="sibTrans" cxnId="{CC19668D-ACD5-43AA-B87F-C2E0A7D04E32}">
      <dgm:prSet/>
      <dgm:spPr/>
      <dgm:t>
        <a:bodyPr/>
        <a:lstStyle/>
        <a:p>
          <a:endParaRPr lang="en-AU"/>
        </a:p>
      </dgm:t>
    </dgm:pt>
    <dgm:pt modelId="{9EBEDF09-B0BA-445E-9C73-8F417FC29CEA}">
      <dgm:prSet custT="1"/>
      <dgm:spPr>
        <a:noFill/>
        <a:ln>
          <a:solidFill>
            <a:schemeClr val="bg2"/>
          </a:solidFill>
        </a:ln>
      </dgm:spPr>
      <dgm:t>
        <a:bodyPr/>
        <a:lstStyle/>
        <a:p>
          <a:r>
            <a:rPr lang="en-US" sz="2000" b="0" dirty="0"/>
            <a:t>Money market instruments, having one year or less time-to-maturity, are quoted on a discount rate or add-on rate basis.</a:t>
          </a:r>
        </a:p>
      </dgm:t>
    </dgm:pt>
    <dgm:pt modelId="{96044F80-2E31-4785-B928-519E68E6B6DD}" type="parTrans" cxnId="{96C0B15C-2808-4F6D-8F63-5F1F73B0347A}">
      <dgm:prSet/>
      <dgm:spPr/>
      <dgm:t>
        <a:bodyPr/>
        <a:lstStyle/>
        <a:p>
          <a:endParaRPr lang="en-AU"/>
        </a:p>
      </dgm:t>
    </dgm:pt>
    <dgm:pt modelId="{7E36FFCA-AC64-45A4-A2B2-CE4183C0D6BC}" type="sibTrans" cxnId="{96C0B15C-2808-4F6D-8F63-5F1F73B0347A}">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07516B8E-3088-4CEA-9A52-2B0E458E0BFE}" type="pres">
      <dgm:prSet presAssocID="{9650E301-2572-4876-AD74-35A23674B27A}" presName="parentLin" presStyleCnt="0"/>
      <dgm:spPr/>
    </dgm:pt>
    <dgm:pt modelId="{BD5E4D2E-DE73-4281-83A2-EDAE9360E3FF}" type="pres">
      <dgm:prSet presAssocID="{9650E301-2572-4876-AD74-35A23674B27A}" presName="parentLeftMargin" presStyleLbl="node1" presStyleIdx="0" presStyleCnt="1"/>
      <dgm:spPr/>
    </dgm:pt>
    <dgm:pt modelId="{A89EFCD0-A9A8-40BF-8198-A336EE87BC3F}" type="pres">
      <dgm:prSet presAssocID="{9650E301-2572-4876-AD74-35A23674B27A}" presName="parentText" presStyleLbl="node1" presStyleIdx="0" presStyleCnt="1" custScaleX="122523" custScaleY="52932" custLinFactNeighborY="-16507">
        <dgm:presLayoutVars>
          <dgm:chMax val="0"/>
          <dgm:bulletEnabled val="1"/>
        </dgm:presLayoutVars>
      </dgm:prSet>
      <dgm:spPr/>
    </dgm:pt>
    <dgm:pt modelId="{8DEF7B26-66BA-4529-9081-46BC5BB9654F}" type="pres">
      <dgm:prSet presAssocID="{9650E301-2572-4876-AD74-35A23674B27A}" presName="negativeSpace" presStyleCnt="0"/>
      <dgm:spPr/>
    </dgm:pt>
    <dgm:pt modelId="{066F4DFF-D965-4EA7-9B67-5DEE464D85B3}" type="pres">
      <dgm:prSet presAssocID="{9650E301-2572-4876-AD74-35A23674B27A}" presName="childText" presStyleLbl="conFgAcc1" presStyleIdx="0" presStyleCnt="1" custScaleY="88886">
        <dgm:presLayoutVars>
          <dgm:bulletEnabled val="1"/>
        </dgm:presLayoutVars>
      </dgm:prSet>
      <dgm:spPr/>
    </dgm:pt>
  </dgm:ptLst>
  <dgm:cxnLst>
    <dgm:cxn modelId="{F2903505-F78D-4729-A900-A7CD022D9A3B}" type="presOf" srcId="{9650E301-2572-4876-AD74-35A23674B27A}" destId="{BD5E4D2E-DE73-4281-83A2-EDAE9360E3FF}" srcOrd="0" destOrd="0" presId="urn:microsoft.com/office/officeart/2005/8/layout/list1"/>
    <dgm:cxn modelId="{CB8C3F1E-128A-4603-8BF5-AD0743F57B5C}" srcId="{9650E301-2572-4876-AD74-35A23674B27A}" destId="{0A45C791-8415-444B-998B-31F22C08082E}" srcOrd="0" destOrd="0" parTransId="{14CA1C9E-9813-4DCB-B9A8-9D3CFFA11760}" sibTransId="{4460CAB2-55D9-404E-8962-F0A86BFC0A7F}"/>
    <dgm:cxn modelId="{638A2B21-3A4B-4BC2-A2BB-70A5598658EB}" type="presOf" srcId="{9EBEDF09-B0BA-445E-9C73-8F417FC29CEA}" destId="{066F4DFF-D965-4EA7-9B67-5DEE464D85B3}" srcOrd="0" destOrd="4" presId="urn:microsoft.com/office/officeart/2005/8/layout/list1"/>
    <dgm:cxn modelId="{8D07C65B-54FD-4F34-8B3E-8F82BF66AD4E}" srcId="{9650E301-2572-4876-AD74-35A23674B27A}" destId="{52002A39-6650-490B-95C1-965B3230CCD3}" srcOrd="1" destOrd="0" parTransId="{9C1B7C35-6248-4934-A241-A34FF310B557}" sibTransId="{A501D958-E74E-4E35-AEE7-D8EE6EFB3CBF}"/>
    <dgm:cxn modelId="{96C0B15C-2808-4F6D-8F63-5F1F73B0347A}" srcId="{9650E301-2572-4876-AD74-35A23674B27A}" destId="{9EBEDF09-B0BA-445E-9C73-8F417FC29CEA}" srcOrd="4" destOrd="0" parTransId="{96044F80-2E31-4785-B928-519E68E6B6DD}" sibTransId="{7E36FFCA-AC64-45A4-A2B2-CE4183C0D6BC}"/>
    <dgm:cxn modelId="{7D988956-9DAF-446C-BF9E-23CA7360C9EC}" srcId="{84758569-E18A-47C6-B563-157F9A81184E}" destId="{9650E301-2572-4876-AD74-35A23674B27A}" srcOrd="0" destOrd="0" parTransId="{52A61D71-AA01-4047-9E3A-57AC828DEF6D}" sibTransId="{D9C86E0A-7FE7-4EA6-A3F1-81B73BCBCAF2}"/>
    <dgm:cxn modelId="{CC19668D-ACD5-43AA-B87F-C2E0A7D04E32}" srcId="{9650E301-2572-4876-AD74-35A23674B27A}" destId="{A3832A8B-A3E3-4135-8CE1-EDDF2BC57509}" srcOrd="3" destOrd="0" parTransId="{C50BCACC-2260-4B7A-BEA7-B03FCE76B66B}" sibTransId="{1FFF8967-8B95-4004-982F-B1947FBD6B38}"/>
    <dgm:cxn modelId="{938E4D93-09DF-448E-A727-994BC5AE6C41}" type="presOf" srcId="{84758569-E18A-47C6-B563-157F9A81184E}" destId="{857708D8-C171-4E79-9162-CC68307DEA04}" srcOrd="0" destOrd="0" presId="urn:microsoft.com/office/officeart/2005/8/layout/list1"/>
    <dgm:cxn modelId="{0B81C4A8-FC1D-492F-A790-3C7F0E649E2D}" type="presOf" srcId="{3015DDF3-B7B1-4A08-B081-829FBAE2E0E8}" destId="{066F4DFF-D965-4EA7-9B67-5DEE464D85B3}" srcOrd="0" destOrd="2" presId="urn:microsoft.com/office/officeart/2005/8/layout/list1"/>
    <dgm:cxn modelId="{B19126B3-4FEC-4E8F-9335-556556C2281F}" type="presOf" srcId="{52002A39-6650-490B-95C1-965B3230CCD3}" destId="{066F4DFF-D965-4EA7-9B67-5DEE464D85B3}" srcOrd="0" destOrd="1" presId="urn:microsoft.com/office/officeart/2005/8/layout/list1"/>
    <dgm:cxn modelId="{D5B2C2CF-EFE6-460C-9B00-222980A31F5E}" type="presOf" srcId="{A3832A8B-A3E3-4135-8CE1-EDDF2BC57509}" destId="{066F4DFF-D965-4EA7-9B67-5DEE464D85B3}" srcOrd="0" destOrd="3" presId="urn:microsoft.com/office/officeart/2005/8/layout/list1"/>
    <dgm:cxn modelId="{2195E2D1-EBD9-4277-ABA6-2CE5C0FBB645}" type="presOf" srcId="{9650E301-2572-4876-AD74-35A23674B27A}" destId="{A89EFCD0-A9A8-40BF-8198-A336EE87BC3F}" srcOrd="1" destOrd="0" presId="urn:microsoft.com/office/officeart/2005/8/layout/list1"/>
    <dgm:cxn modelId="{666830F2-A234-49A0-B098-0427D20DDB7E}" type="presOf" srcId="{0A45C791-8415-444B-998B-31F22C08082E}" destId="{066F4DFF-D965-4EA7-9B67-5DEE464D85B3}" srcOrd="0" destOrd="0" presId="urn:microsoft.com/office/officeart/2005/8/layout/list1"/>
    <dgm:cxn modelId="{C201D9FD-CB63-48C4-AA50-7A28811D6002}" srcId="{9650E301-2572-4876-AD74-35A23674B27A}" destId="{3015DDF3-B7B1-4A08-B081-829FBAE2E0E8}" srcOrd="2" destOrd="0" parTransId="{14EA3720-A0C2-49FA-BD2A-698FE58CBF44}" sibTransId="{6F13C57D-04A4-4AB4-A95F-B473F9A9F18F}"/>
    <dgm:cxn modelId="{52CC052F-194E-4A85-BA2C-E17BA332E6AA}" type="presParOf" srcId="{857708D8-C171-4E79-9162-CC68307DEA04}" destId="{07516B8E-3088-4CEA-9A52-2B0E458E0BFE}" srcOrd="0" destOrd="0" presId="urn:microsoft.com/office/officeart/2005/8/layout/list1"/>
    <dgm:cxn modelId="{DA5B364F-4C11-4D70-924A-060D11102F22}" type="presParOf" srcId="{07516B8E-3088-4CEA-9A52-2B0E458E0BFE}" destId="{BD5E4D2E-DE73-4281-83A2-EDAE9360E3FF}" srcOrd="0" destOrd="0" presId="urn:microsoft.com/office/officeart/2005/8/layout/list1"/>
    <dgm:cxn modelId="{AFD9BD7B-6B83-42B1-B900-23AABAB78357}" type="presParOf" srcId="{07516B8E-3088-4CEA-9A52-2B0E458E0BFE}" destId="{A89EFCD0-A9A8-40BF-8198-A336EE87BC3F}" srcOrd="1" destOrd="0" presId="urn:microsoft.com/office/officeart/2005/8/layout/list1"/>
    <dgm:cxn modelId="{180FF4D8-3EDC-4604-8EE4-046C6D630554}" type="presParOf" srcId="{857708D8-C171-4E79-9162-CC68307DEA04}" destId="{8DEF7B26-66BA-4529-9081-46BC5BB9654F}" srcOrd="1" destOrd="0" presId="urn:microsoft.com/office/officeart/2005/8/layout/list1"/>
    <dgm:cxn modelId="{974384D7-3DBC-4974-9D71-70304580D993}" type="presParOf" srcId="{857708D8-C171-4E79-9162-CC68307DEA04}" destId="{066F4DFF-D965-4EA7-9B67-5DEE464D85B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0A45C791-8415-444B-998B-31F22C08082E}">
      <dgm:prSet custT="1"/>
      <dgm:spPr>
        <a:noFill/>
        <a:ln>
          <a:solidFill>
            <a:schemeClr val="bg2"/>
          </a:solidFill>
        </a:ln>
      </dgm:spPr>
      <dgm:t>
        <a:bodyPr/>
        <a:lstStyle/>
        <a:p>
          <a:r>
            <a:rPr lang="en-US" sz="2000" b="0" dirty="0"/>
            <a:t>A forward rate is the interest rate on a bond or money market instrument traded in a forward market.</a:t>
          </a:r>
        </a:p>
      </dgm:t>
    </dgm:pt>
    <dgm:pt modelId="{14CA1C9E-9813-4DCB-B9A8-9D3CFFA11760}" type="parTrans" cxnId="{CB8C3F1E-128A-4603-8BF5-AD0743F57B5C}">
      <dgm:prSet/>
      <dgm:spPr/>
      <dgm:t>
        <a:bodyPr/>
        <a:lstStyle/>
        <a:p>
          <a:endParaRPr lang="en-AU"/>
        </a:p>
      </dgm:t>
    </dgm:pt>
    <dgm:pt modelId="{4460CAB2-55D9-404E-8962-F0A86BFC0A7F}" type="sibTrans" cxnId="{CB8C3F1E-128A-4603-8BF5-AD0743F57B5C}">
      <dgm:prSet/>
      <dgm:spPr/>
      <dgm:t>
        <a:bodyPr/>
        <a:lstStyle/>
        <a:p>
          <a:endParaRPr lang="en-AU"/>
        </a:p>
      </dgm:t>
    </dgm:pt>
    <dgm:pt modelId="{B8E2EE2A-9B32-4B6B-80DE-260C6F1F2D73}">
      <dgm:prSet phldrT="[Text]" custT="1"/>
      <dgm:spPr>
        <a:solidFill>
          <a:schemeClr val="bg2"/>
        </a:solidFill>
      </dgm:spPr>
      <dgm:t>
        <a:bodyPr/>
        <a:lstStyle/>
        <a:p>
          <a:r>
            <a:rPr lang="en-US" sz="2000" dirty="0"/>
            <a:t>Spot curve, yield curve on coupon bonds, par curve, and forward curve</a:t>
          </a:r>
          <a:endParaRPr lang="en-US" sz="2000" b="1" dirty="0"/>
        </a:p>
      </dgm:t>
    </dgm:pt>
    <dgm:pt modelId="{97023A44-B3CA-4301-BAC4-814D40F9465A}" type="parTrans" cxnId="{4738D49F-518C-4FBC-B4B9-CFA0AC7C81DB}">
      <dgm:prSet/>
      <dgm:spPr/>
      <dgm:t>
        <a:bodyPr/>
        <a:lstStyle/>
        <a:p>
          <a:endParaRPr lang="en-AU"/>
        </a:p>
      </dgm:t>
    </dgm:pt>
    <dgm:pt modelId="{DA4A788A-D6BD-410E-9A93-52A903B2A6B2}" type="sibTrans" cxnId="{4738D49F-518C-4FBC-B4B9-CFA0AC7C81DB}">
      <dgm:prSet/>
      <dgm:spPr/>
      <dgm:t>
        <a:bodyPr/>
        <a:lstStyle/>
        <a:p>
          <a:endParaRPr lang="en-AU"/>
        </a:p>
      </dgm:t>
    </dgm:pt>
    <dgm:pt modelId="{08C75923-1A1E-4C6F-87EA-CFB1B82D0F50}">
      <dgm:prSet phldrT="[Text]" custT="1"/>
      <dgm:spPr>
        <a:solidFill>
          <a:schemeClr val="bg2"/>
        </a:solidFill>
      </dgm:spPr>
      <dgm:t>
        <a:bodyPr/>
        <a:lstStyle/>
        <a:p>
          <a:r>
            <a:rPr lang="en-US" sz="2000" dirty="0"/>
            <a:t>Forward rates and spot rates </a:t>
          </a:r>
          <a:endParaRPr lang="en-US" sz="2000" b="1" dirty="0"/>
        </a:p>
      </dgm:t>
    </dgm:pt>
    <dgm:pt modelId="{C07C309B-2A1F-44E0-B414-7C04CE9C10C2}" type="parTrans" cxnId="{5C2A2E72-EB9D-4D57-AC38-8A837A3AEFCA}">
      <dgm:prSet/>
      <dgm:spPr/>
      <dgm:t>
        <a:bodyPr/>
        <a:lstStyle/>
        <a:p>
          <a:endParaRPr lang="en-AU"/>
        </a:p>
      </dgm:t>
    </dgm:pt>
    <dgm:pt modelId="{0C70F5ED-BFDB-422F-A13E-67CC7004EC7F}" type="sibTrans" cxnId="{5C2A2E72-EB9D-4D57-AC38-8A837A3AEFCA}">
      <dgm:prSet/>
      <dgm:spPr/>
      <dgm:t>
        <a:bodyPr/>
        <a:lstStyle/>
        <a:p>
          <a:endParaRPr lang="en-AU"/>
        </a:p>
      </dgm:t>
    </dgm:pt>
    <dgm:pt modelId="{17A84577-8586-4600-AE48-51B165375CCB}">
      <dgm:prSet phldrT="[Text]" custT="1"/>
      <dgm:spPr>
        <a:noFill/>
      </dgm:spPr>
      <dgm:t>
        <a:bodyPr/>
        <a:lstStyle/>
        <a:p>
          <a:r>
            <a:rPr lang="en-US" sz="2000" dirty="0"/>
            <a:t>A spot curve is a series of yields-to-maturity on zero-coupon bonds.</a:t>
          </a:r>
          <a:endParaRPr lang="en-US" sz="2000" b="1" dirty="0"/>
        </a:p>
      </dgm:t>
    </dgm:pt>
    <dgm:pt modelId="{309D911A-1369-4A60-8594-5E7F2486295F}" type="parTrans" cxnId="{CDD44AFA-26E6-42E1-A175-FD329EFBCCBD}">
      <dgm:prSet/>
      <dgm:spPr/>
      <dgm:t>
        <a:bodyPr/>
        <a:lstStyle/>
        <a:p>
          <a:endParaRPr lang="en-AU"/>
        </a:p>
      </dgm:t>
    </dgm:pt>
    <dgm:pt modelId="{CF72025C-3518-44A1-AABE-DB6854F6E44F}" type="sibTrans" cxnId="{CDD44AFA-26E6-42E1-A175-FD329EFBCCBD}">
      <dgm:prSet/>
      <dgm:spPr/>
      <dgm:t>
        <a:bodyPr/>
        <a:lstStyle/>
        <a:p>
          <a:endParaRPr lang="en-AU"/>
        </a:p>
      </dgm:t>
    </dgm:pt>
    <dgm:pt modelId="{FD2A3E89-445B-4AE1-82CA-F3DA3704F2FD}">
      <dgm:prSet/>
      <dgm:spPr/>
      <dgm:t>
        <a:bodyPr/>
        <a:lstStyle/>
        <a:p>
          <a:r>
            <a:rPr lang="en-US" dirty="0"/>
            <a:t>A frequently used yield curve is a series of yields-to-maturity on coupon bonds.</a:t>
          </a:r>
          <a:endParaRPr lang="en-US" b="0" dirty="0"/>
        </a:p>
      </dgm:t>
    </dgm:pt>
    <dgm:pt modelId="{98730E1A-9454-4EF6-843C-9FA0B2F57EDB}" type="parTrans" cxnId="{E777CBF1-DEDC-4754-9100-B679C5257D30}">
      <dgm:prSet/>
      <dgm:spPr/>
      <dgm:t>
        <a:bodyPr/>
        <a:lstStyle/>
        <a:p>
          <a:endParaRPr lang="en-AU"/>
        </a:p>
      </dgm:t>
    </dgm:pt>
    <dgm:pt modelId="{D05AFEC1-3683-4151-B808-FC4A23F698D9}" type="sibTrans" cxnId="{E777CBF1-DEDC-4754-9100-B679C5257D30}">
      <dgm:prSet/>
      <dgm:spPr/>
      <dgm:t>
        <a:bodyPr/>
        <a:lstStyle/>
        <a:p>
          <a:endParaRPr lang="en-AU"/>
        </a:p>
      </dgm:t>
    </dgm:pt>
    <dgm:pt modelId="{B74E5ED3-31A4-412D-A5C6-94BC66633AC0}">
      <dgm:prSet/>
      <dgm:spPr/>
      <dgm:t>
        <a:bodyPr/>
        <a:lstStyle/>
        <a:p>
          <a:r>
            <a:rPr lang="en-US" dirty="0"/>
            <a:t>A par curve is a series of yields-to-maturity assuming the bonds are priced at par value.</a:t>
          </a:r>
          <a:endParaRPr lang="en-US" b="0" dirty="0"/>
        </a:p>
      </dgm:t>
    </dgm:pt>
    <dgm:pt modelId="{96203EF3-7023-43CD-9822-6E6A58EECE13}" type="parTrans" cxnId="{5B00733E-E081-4A5D-BA90-D92A47E5BEF6}">
      <dgm:prSet/>
      <dgm:spPr/>
      <dgm:t>
        <a:bodyPr/>
        <a:lstStyle/>
        <a:p>
          <a:endParaRPr lang="en-AU"/>
        </a:p>
      </dgm:t>
    </dgm:pt>
    <dgm:pt modelId="{ABF175B3-241E-4C3D-9081-0DA890035C90}" type="sibTrans" cxnId="{5B00733E-E081-4A5D-BA90-D92A47E5BEF6}">
      <dgm:prSet/>
      <dgm:spPr/>
      <dgm:t>
        <a:bodyPr/>
        <a:lstStyle/>
        <a:p>
          <a:endParaRPr lang="en-AU"/>
        </a:p>
      </dgm:t>
    </dgm:pt>
    <dgm:pt modelId="{AC28877C-72ED-4840-BD83-B31DE27668C7}">
      <dgm:prSet custScaleY="824000" custLinFactY="-54623" custLinFactNeighborY="-100000"/>
      <dgm:spPr>
        <a:noFill/>
        <a:ln>
          <a:solidFill>
            <a:schemeClr val="bg2"/>
          </a:solidFill>
        </a:ln>
      </dgm:spPr>
      <dgm:t>
        <a:bodyPr/>
        <a:lstStyle/>
        <a:p>
          <a:r>
            <a:rPr lang="en-US" b="0" dirty="0"/>
            <a:t>An implied forward curve can be calculated from the spot curve.</a:t>
          </a:r>
        </a:p>
      </dgm:t>
    </dgm:pt>
    <dgm:pt modelId="{B7CD5F69-CA2D-46A6-810B-47614B84B19A}" type="parTrans" cxnId="{CE07289E-BE13-4119-8F1F-7ED8BC1AC5FA}">
      <dgm:prSet/>
      <dgm:spPr/>
      <dgm:t>
        <a:bodyPr/>
        <a:lstStyle/>
        <a:p>
          <a:endParaRPr lang="en-AU"/>
        </a:p>
      </dgm:t>
    </dgm:pt>
    <dgm:pt modelId="{0B230862-2F6A-437A-B13D-995D2C51FA08}" type="sibTrans" cxnId="{CE07289E-BE13-4119-8F1F-7ED8BC1AC5FA}">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8AEF04CC-6052-43DD-A2CF-52B925572680}" type="pres">
      <dgm:prSet presAssocID="{B8E2EE2A-9B32-4B6B-80DE-260C6F1F2D73}" presName="parentLin" presStyleCnt="0"/>
      <dgm:spPr/>
    </dgm:pt>
    <dgm:pt modelId="{9C94809A-F3B5-4DD9-A94B-2C6911E615E3}" type="pres">
      <dgm:prSet presAssocID="{B8E2EE2A-9B32-4B6B-80DE-260C6F1F2D73}" presName="parentLeftMargin" presStyleLbl="node1" presStyleIdx="0" presStyleCnt="2"/>
      <dgm:spPr/>
    </dgm:pt>
    <dgm:pt modelId="{B88889BD-C43B-4EB6-84D8-D8C173CBE5AE}" type="pres">
      <dgm:prSet presAssocID="{B8E2EE2A-9B32-4B6B-80DE-260C6F1F2D73}" presName="parentText" presStyleLbl="node1" presStyleIdx="0" presStyleCnt="2" custScaleX="122523" custScaleY="72516" custLinFactNeighborX="-6135" custLinFactNeighborY="5209">
        <dgm:presLayoutVars>
          <dgm:chMax val="0"/>
          <dgm:bulletEnabled val="1"/>
        </dgm:presLayoutVars>
      </dgm:prSet>
      <dgm:spPr/>
    </dgm:pt>
    <dgm:pt modelId="{2E8870C3-A892-46EA-841C-606A08E22CED}" type="pres">
      <dgm:prSet presAssocID="{B8E2EE2A-9B32-4B6B-80DE-260C6F1F2D73}" presName="negativeSpace" presStyleCnt="0"/>
      <dgm:spPr/>
    </dgm:pt>
    <dgm:pt modelId="{523B3D7F-7F80-4BF4-809C-B8F00E941871}" type="pres">
      <dgm:prSet presAssocID="{B8E2EE2A-9B32-4B6B-80DE-260C6F1F2D73}" presName="childText" presStyleLbl="conFgAcc1" presStyleIdx="0" presStyleCnt="2" custScaleY="54427">
        <dgm:presLayoutVars>
          <dgm:bulletEnabled val="1"/>
        </dgm:presLayoutVars>
      </dgm:prSet>
      <dgm:spPr/>
    </dgm:pt>
    <dgm:pt modelId="{782BE3F7-0B85-47A3-B9B0-1D660935A31C}" type="pres">
      <dgm:prSet presAssocID="{DA4A788A-D6BD-410E-9A93-52A903B2A6B2}" presName="spaceBetweenRectangles" presStyleCnt="0"/>
      <dgm:spPr/>
    </dgm:pt>
    <dgm:pt modelId="{79096987-0912-41E2-8896-8CCF206DECC9}" type="pres">
      <dgm:prSet presAssocID="{08C75923-1A1E-4C6F-87EA-CFB1B82D0F50}" presName="parentLin" presStyleCnt="0"/>
      <dgm:spPr/>
    </dgm:pt>
    <dgm:pt modelId="{CAC33FF1-9612-49BA-90CF-F675E6FB77A8}" type="pres">
      <dgm:prSet presAssocID="{08C75923-1A1E-4C6F-87EA-CFB1B82D0F50}" presName="parentLeftMargin" presStyleLbl="node1" presStyleIdx="0" presStyleCnt="2"/>
      <dgm:spPr/>
    </dgm:pt>
    <dgm:pt modelId="{10986BDA-2D46-4C7A-BD20-EC96755C407F}" type="pres">
      <dgm:prSet presAssocID="{08C75923-1A1E-4C6F-87EA-CFB1B82D0F50}" presName="parentText" presStyleLbl="node1" presStyleIdx="1" presStyleCnt="2" custScaleX="122523" custScaleY="72516">
        <dgm:presLayoutVars>
          <dgm:chMax val="0"/>
          <dgm:bulletEnabled val="1"/>
        </dgm:presLayoutVars>
      </dgm:prSet>
      <dgm:spPr/>
    </dgm:pt>
    <dgm:pt modelId="{27DFB143-0238-4346-AF16-C6DAC0C31C15}" type="pres">
      <dgm:prSet presAssocID="{08C75923-1A1E-4C6F-87EA-CFB1B82D0F50}" presName="negativeSpace" presStyleCnt="0"/>
      <dgm:spPr/>
    </dgm:pt>
    <dgm:pt modelId="{3B3FFE63-5E0C-48C2-8C93-E4A05BA5FB51}" type="pres">
      <dgm:prSet presAssocID="{08C75923-1A1E-4C6F-87EA-CFB1B82D0F50}" presName="childText" presStyleLbl="conFgAcc1" presStyleIdx="1" presStyleCnt="2">
        <dgm:presLayoutVars>
          <dgm:bulletEnabled val="1"/>
        </dgm:presLayoutVars>
      </dgm:prSet>
      <dgm:spPr/>
    </dgm:pt>
  </dgm:ptLst>
  <dgm:cxnLst>
    <dgm:cxn modelId="{FA5B9F09-A991-4BED-AF61-A19DDEC6E198}" type="presOf" srcId="{17A84577-8586-4600-AE48-51B165375CCB}" destId="{523B3D7F-7F80-4BF4-809C-B8F00E941871}" srcOrd="0" destOrd="0" presId="urn:microsoft.com/office/officeart/2005/8/layout/list1"/>
    <dgm:cxn modelId="{CB8C3F1E-128A-4603-8BF5-AD0743F57B5C}" srcId="{08C75923-1A1E-4C6F-87EA-CFB1B82D0F50}" destId="{0A45C791-8415-444B-998B-31F22C08082E}" srcOrd="0" destOrd="0" parTransId="{14CA1C9E-9813-4DCB-B9A8-9D3CFFA11760}" sibTransId="{4460CAB2-55D9-404E-8962-F0A86BFC0A7F}"/>
    <dgm:cxn modelId="{5B00733E-E081-4A5D-BA90-D92A47E5BEF6}" srcId="{B8E2EE2A-9B32-4B6B-80DE-260C6F1F2D73}" destId="{B74E5ED3-31A4-412D-A5C6-94BC66633AC0}" srcOrd="2" destOrd="0" parTransId="{96203EF3-7023-43CD-9822-6E6A58EECE13}" sibTransId="{ABF175B3-241E-4C3D-9081-0DA890035C90}"/>
    <dgm:cxn modelId="{53613265-EA6C-4749-8B6F-ECDAE93221D2}" type="presOf" srcId="{FD2A3E89-445B-4AE1-82CA-F3DA3704F2FD}" destId="{523B3D7F-7F80-4BF4-809C-B8F00E941871}" srcOrd="0" destOrd="1" presId="urn:microsoft.com/office/officeart/2005/8/layout/list1"/>
    <dgm:cxn modelId="{02212A6C-5268-47B1-9440-3519284A311E}" type="presOf" srcId="{08C75923-1A1E-4C6F-87EA-CFB1B82D0F50}" destId="{10986BDA-2D46-4C7A-BD20-EC96755C407F}" srcOrd="1" destOrd="0" presId="urn:microsoft.com/office/officeart/2005/8/layout/list1"/>
    <dgm:cxn modelId="{BC57B46F-53DB-4829-8529-92E6B383CB7A}" type="presOf" srcId="{84758569-E18A-47C6-B563-157F9A81184E}" destId="{857708D8-C171-4E79-9162-CC68307DEA04}" srcOrd="0" destOrd="0" presId="urn:microsoft.com/office/officeart/2005/8/layout/list1"/>
    <dgm:cxn modelId="{C1ED1750-981A-4B52-A98C-0300BF3AA8F2}" type="presOf" srcId="{B74E5ED3-31A4-412D-A5C6-94BC66633AC0}" destId="{523B3D7F-7F80-4BF4-809C-B8F00E941871}" srcOrd="0" destOrd="2" presId="urn:microsoft.com/office/officeart/2005/8/layout/list1"/>
    <dgm:cxn modelId="{5C2A2E72-EB9D-4D57-AC38-8A837A3AEFCA}" srcId="{84758569-E18A-47C6-B563-157F9A81184E}" destId="{08C75923-1A1E-4C6F-87EA-CFB1B82D0F50}" srcOrd="1" destOrd="0" parTransId="{C07C309B-2A1F-44E0-B414-7C04CE9C10C2}" sibTransId="{0C70F5ED-BFDB-422F-A13E-67CC7004EC7F}"/>
    <dgm:cxn modelId="{8FEED08C-B200-4A5B-B267-48C76013ECF7}" type="presOf" srcId="{AC28877C-72ED-4840-BD83-B31DE27668C7}" destId="{523B3D7F-7F80-4BF4-809C-B8F00E941871}" srcOrd="0" destOrd="3" presId="urn:microsoft.com/office/officeart/2005/8/layout/list1"/>
    <dgm:cxn modelId="{9BA47598-1A17-46EA-B921-0CAE8B3A9821}" type="presOf" srcId="{0A45C791-8415-444B-998B-31F22C08082E}" destId="{3B3FFE63-5E0C-48C2-8C93-E4A05BA5FB51}" srcOrd="0" destOrd="0" presId="urn:microsoft.com/office/officeart/2005/8/layout/list1"/>
    <dgm:cxn modelId="{5C25029B-CA47-463D-9D4C-721037E11DC6}" type="presOf" srcId="{B8E2EE2A-9B32-4B6B-80DE-260C6F1F2D73}" destId="{B88889BD-C43B-4EB6-84D8-D8C173CBE5AE}" srcOrd="1" destOrd="0" presId="urn:microsoft.com/office/officeart/2005/8/layout/list1"/>
    <dgm:cxn modelId="{CE07289E-BE13-4119-8F1F-7ED8BC1AC5FA}" srcId="{B8E2EE2A-9B32-4B6B-80DE-260C6F1F2D73}" destId="{AC28877C-72ED-4840-BD83-B31DE27668C7}" srcOrd="3" destOrd="0" parTransId="{B7CD5F69-CA2D-46A6-810B-47614B84B19A}" sibTransId="{0B230862-2F6A-437A-B13D-995D2C51FA08}"/>
    <dgm:cxn modelId="{F84B7A9F-D001-4F5C-BA6B-912FA494E2A8}" type="presOf" srcId="{08C75923-1A1E-4C6F-87EA-CFB1B82D0F50}" destId="{CAC33FF1-9612-49BA-90CF-F675E6FB77A8}" srcOrd="0" destOrd="0" presId="urn:microsoft.com/office/officeart/2005/8/layout/list1"/>
    <dgm:cxn modelId="{4738D49F-518C-4FBC-B4B9-CFA0AC7C81DB}" srcId="{84758569-E18A-47C6-B563-157F9A81184E}" destId="{B8E2EE2A-9B32-4B6B-80DE-260C6F1F2D73}" srcOrd="0" destOrd="0" parTransId="{97023A44-B3CA-4301-BAC4-814D40F9465A}" sibTransId="{DA4A788A-D6BD-410E-9A93-52A903B2A6B2}"/>
    <dgm:cxn modelId="{8C5214C3-C094-477A-A21C-F693844F5A58}" type="presOf" srcId="{B8E2EE2A-9B32-4B6B-80DE-260C6F1F2D73}" destId="{9C94809A-F3B5-4DD9-A94B-2C6911E615E3}" srcOrd="0" destOrd="0" presId="urn:microsoft.com/office/officeart/2005/8/layout/list1"/>
    <dgm:cxn modelId="{E777CBF1-DEDC-4754-9100-B679C5257D30}" srcId="{B8E2EE2A-9B32-4B6B-80DE-260C6F1F2D73}" destId="{FD2A3E89-445B-4AE1-82CA-F3DA3704F2FD}" srcOrd="1" destOrd="0" parTransId="{98730E1A-9454-4EF6-843C-9FA0B2F57EDB}" sibTransId="{D05AFEC1-3683-4151-B808-FC4A23F698D9}"/>
    <dgm:cxn modelId="{CDD44AFA-26E6-42E1-A175-FD329EFBCCBD}" srcId="{B8E2EE2A-9B32-4B6B-80DE-260C6F1F2D73}" destId="{17A84577-8586-4600-AE48-51B165375CCB}" srcOrd="0" destOrd="0" parTransId="{309D911A-1369-4A60-8594-5E7F2486295F}" sibTransId="{CF72025C-3518-44A1-AABE-DB6854F6E44F}"/>
    <dgm:cxn modelId="{3591BD27-8C14-4AD8-A31A-4212F4493B11}" type="presParOf" srcId="{857708D8-C171-4E79-9162-CC68307DEA04}" destId="{8AEF04CC-6052-43DD-A2CF-52B925572680}" srcOrd="0" destOrd="0" presId="urn:microsoft.com/office/officeart/2005/8/layout/list1"/>
    <dgm:cxn modelId="{DB8BC665-E522-4046-99FD-DA4E1866B001}" type="presParOf" srcId="{8AEF04CC-6052-43DD-A2CF-52B925572680}" destId="{9C94809A-F3B5-4DD9-A94B-2C6911E615E3}" srcOrd="0" destOrd="0" presId="urn:microsoft.com/office/officeart/2005/8/layout/list1"/>
    <dgm:cxn modelId="{5C3DA913-19F4-42C8-8804-72AD64B083DF}" type="presParOf" srcId="{8AEF04CC-6052-43DD-A2CF-52B925572680}" destId="{B88889BD-C43B-4EB6-84D8-D8C173CBE5AE}" srcOrd="1" destOrd="0" presId="urn:microsoft.com/office/officeart/2005/8/layout/list1"/>
    <dgm:cxn modelId="{385705A9-2512-4A47-9CF0-D1C7967F540F}" type="presParOf" srcId="{857708D8-C171-4E79-9162-CC68307DEA04}" destId="{2E8870C3-A892-46EA-841C-606A08E22CED}" srcOrd="1" destOrd="0" presId="urn:microsoft.com/office/officeart/2005/8/layout/list1"/>
    <dgm:cxn modelId="{E72C841C-540E-41BB-943B-799FDAEB1014}" type="presParOf" srcId="{857708D8-C171-4E79-9162-CC68307DEA04}" destId="{523B3D7F-7F80-4BF4-809C-B8F00E941871}" srcOrd="2" destOrd="0" presId="urn:microsoft.com/office/officeart/2005/8/layout/list1"/>
    <dgm:cxn modelId="{2A8A3ECA-7B75-4E0E-8507-BDBF9623607E}" type="presParOf" srcId="{857708D8-C171-4E79-9162-CC68307DEA04}" destId="{782BE3F7-0B85-47A3-B9B0-1D660935A31C}" srcOrd="3" destOrd="0" presId="urn:microsoft.com/office/officeart/2005/8/layout/list1"/>
    <dgm:cxn modelId="{87A47DB2-3674-48A6-8D12-B807492245E4}" type="presParOf" srcId="{857708D8-C171-4E79-9162-CC68307DEA04}" destId="{79096987-0912-41E2-8896-8CCF206DECC9}" srcOrd="4" destOrd="0" presId="urn:microsoft.com/office/officeart/2005/8/layout/list1"/>
    <dgm:cxn modelId="{68D841A2-A4A0-4A88-AEC6-F8485A7C9173}" type="presParOf" srcId="{79096987-0912-41E2-8896-8CCF206DECC9}" destId="{CAC33FF1-9612-49BA-90CF-F675E6FB77A8}" srcOrd="0" destOrd="0" presId="urn:microsoft.com/office/officeart/2005/8/layout/list1"/>
    <dgm:cxn modelId="{AA7101E5-574F-4FFD-A968-4FCBC60ECB17}" type="presParOf" srcId="{79096987-0912-41E2-8896-8CCF206DECC9}" destId="{10986BDA-2D46-4C7A-BD20-EC96755C407F}" srcOrd="1" destOrd="0" presId="urn:microsoft.com/office/officeart/2005/8/layout/list1"/>
    <dgm:cxn modelId="{DE486E9D-257C-4175-AA1F-AE10943FB2BF}" type="presParOf" srcId="{857708D8-C171-4E79-9162-CC68307DEA04}" destId="{27DFB143-0238-4346-AF16-C6DAC0C31C15}" srcOrd="5" destOrd="0" presId="urn:microsoft.com/office/officeart/2005/8/layout/list1"/>
    <dgm:cxn modelId="{A64F3886-411C-4EA7-8C25-7171AB04A868}" type="presParOf" srcId="{857708D8-C171-4E79-9162-CC68307DEA04}" destId="{3B3FFE63-5E0C-48C2-8C93-E4A05BA5FB5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2DD426AC-EE54-4A08-A823-15EE10E4C23C}">
      <dgm:prSet custT="1"/>
      <dgm:spPr>
        <a:noFill/>
        <a:ln>
          <a:solidFill>
            <a:schemeClr val="bg2"/>
          </a:solidFill>
        </a:ln>
      </dgm:spPr>
      <dgm:t>
        <a:bodyPr/>
        <a:lstStyle/>
        <a:p>
          <a:r>
            <a:rPr lang="en-US" sz="2000" b="0" dirty="0"/>
            <a:t>Changes in spreads typically capture microeconomic factors that affect the particular bond—credit risk, liquidity, and tax effects.</a:t>
          </a:r>
        </a:p>
      </dgm:t>
    </dgm:pt>
    <dgm:pt modelId="{7FEEEDCD-3594-42AF-A9BD-E578DA8FB075}" type="parTrans" cxnId="{B4E0E39C-06BA-43E9-9A39-56F8B7780546}">
      <dgm:prSet/>
      <dgm:spPr/>
      <dgm:t>
        <a:bodyPr/>
        <a:lstStyle/>
        <a:p>
          <a:endParaRPr lang="en-AU"/>
        </a:p>
      </dgm:t>
    </dgm:pt>
    <dgm:pt modelId="{6802CC79-6A93-4BF3-8F13-992D05F68C07}" type="sibTrans" cxnId="{B4E0E39C-06BA-43E9-9A39-56F8B7780546}">
      <dgm:prSet/>
      <dgm:spPr/>
      <dgm:t>
        <a:bodyPr/>
        <a:lstStyle/>
        <a:p>
          <a:endParaRPr lang="en-AU"/>
        </a:p>
      </dgm:t>
    </dgm:pt>
    <dgm:pt modelId="{FF142E99-E5CA-4322-A14F-25C802CBB0E5}">
      <dgm:prSet custT="1"/>
      <dgm:spPr>
        <a:noFill/>
        <a:ln>
          <a:solidFill>
            <a:schemeClr val="bg2"/>
          </a:solidFill>
        </a:ln>
      </dgm:spPr>
      <dgm:t>
        <a:bodyPr/>
        <a:lstStyle/>
        <a:p>
          <a:r>
            <a:rPr lang="en-US" sz="2000" b="0" dirty="0"/>
            <a:t>Benchmark rates are usually yields-to-maturity on government bonds or fixed rates on interest rate swaps.</a:t>
          </a:r>
        </a:p>
      </dgm:t>
    </dgm:pt>
    <dgm:pt modelId="{B1C582F6-42C5-4B72-9149-5639915738D4}" type="parTrans" cxnId="{14D723D6-B22F-43BA-AC94-F8B61C1B95BA}">
      <dgm:prSet/>
      <dgm:spPr/>
      <dgm:t>
        <a:bodyPr/>
        <a:lstStyle/>
        <a:p>
          <a:endParaRPr lang="en-AU"/>
        </a:p>
      </dgm:t>
    </dgm:pt>
    <dgm:pt modelId="{FA0EFEB9-7825-4228-B71F-C09F0CC6068A}" type="sibTrans" cxnId="{14D723D6-B22F-43BA-AC94-F8B61C1B95BA}">
      <dgm:prSet/>
      <dgm:spPr/>
      <dgm:t>
        <a:bodyPr/>
        <a:lstStyle/>
        <a:p>
          <a:endParaRPr lang="en-AU"/>
        </a:p>
      </dgm:t>
    </dgm:pt>
    <dgm:pt modelId="{B8E2EE2A-9B32-4B6B-80DE-260C6F1F2D73}">
      <dgm:prSet phldrT="[Text]" custT="1"/>
      <dgm:spPr>
        <a:solidFill>
          <a:schemeClr val="bg2"/>
        </a:solidFill>
      </dgm:spPr>
      <dgm:t>
        <a:bodyPr/>
        <a:lstStyle/>
        <a:p>
          <a:r>
            <a:rPr lang="en-US" sz="2000" dirty="0"/>
            <a:t>Forward rates and spot rates (continued)</a:t>
          </a:r>
          <a:endParaRPr lang="en-US" sz="2000" b="1" dirty="0"/>
        </a:p>
      </dgm:t>
    </dgm:pt>
    <dgm:pt modelId="{97023A44-B3CA-4301-BAC4-814D40F9465A}" type="parTrans" cxnId="{4738D49F-518C-4FBC-B4B9-CFA0AC7C81DB}">
      <dgm:prSet/>
      <dgm:spPr/>
      <dgm:t>
        <a:bodyPr/>
        <a:lstStyle/>
        <a:p>
          <a:endParaRPr lang="en-AU"/>
        </a:p>
      </dgm:t>
    </dgm:pt>
    <dgm:pt modelId="{DA4A788A-D6BD-410E-9A93-52A903B2A6B2}" type="sibTrans" cxnId="{4738D49F-518C-4FBC-B4B9-CFA0AC7C81DB}">
      <dgm:prSet/>
      <dgm:spPr/>
      <dgm:t>
        <a:bodyPr/>
        <a:lstStyle/>
        <a:p>
          <a:endParaRPr lang="en-AU"/>
        </a:p>
      </dgm:t>
    </dgm:pt>
    <dgm:pt modelId="{17A84577-8586-4600-AE48-51B165375CCB}">
      <dgm:prSet phldrT="[Text]" custT="1"/>
      <dgm:spPr>
        <a:noFill/>
      </dgm:spPr>
      <dgm:t>
        <a:bodyPr/>
        <a:lstStyle/>
        <a:p>
          <a:r>
            <a:rPr lang="en-US" sz="2000" b="0" dirty="0"/>
            <a:t>An implied forward rate is the breakeven reinvestment rate linking the return on an investment in a shorter-term zero-coupon bond to the return on an investment in a longer-term zero-coupon bond.</a:t>
          </a:r>
          <a:endParaRPr lang="en-US" sz="2000" b="1" dirty="0"/>
        </a:p>
      </dgm:t>
    </dgm:pt>
    <dgm:pt modelId="{309D911A-1369-4A60-8594-5E7F2486295F}" type="parTrans" cxnId="{CDD44AFA-26E6-42E1-A175-FD329EFBCCBD}">
      <dgm:prSet/>
      <dgm:spPr/>
      <dgm:t>
        <a:bodyPr/>
        <a:lstStyle/>
        <a:p>
          <a:endParaRPr lang="en-AU"/>
        </a:p>
      </dgm:t>
    </dgm:pt>
    <dgm:pt modelId="{CF72025C-3518-44A1-AABE-DB6854F6E44F}" type="sibTrans" cxnId="{CDD44AFA-26E6-42E1-A175-FD329EFBCCBD}">
      <dgm:prSet/>
      <dgm:spPr/>
      <dgm:t>
        <a:bodyPr/>
        <a:lstStyle/>
        <a:p>
          <a:endParaRPr lang="en-AU"/>
        </a:p>
      </dgm:t>
    </dgm:pt>
    <dgm:pt modelId="{70299BEF-A8C7-4EA7-97F1-1CC522A63FBA}">
      <dgm:prSet/>
      <dgm:spPr>
        <a:noFill/>
      </dgm:spPr>
      <dgm:t>
        <a:bodyPr/>
        <a:lstStyle/>
        <a:p>
          <a:r>
            <a:rPr lang="en-US" b="0" dirty="0"/>
            <a:t>A fixed-income bond can be valued using a market discount rate, a series of spot rates, or a series of forward rates.</a:t>
          </a:r>
        </a:p>
      </dgm:t>
    </dgm:pt>
    <dgm:pt modelId="{084C6819-BC65-42DB-9D3D-E3BB9117B5B9}" type="parTrans" cxnId="{DA174389-23B7-446F-A60C-C05ACEC52250}">
      <dgm:prSet/>
      <dgm:spPr/>
      <dgm:t>
        <a:bodyPr/>
        <a:lstStyle/>
        <a:p>
          <a:endParaRPr lang="en-AU"/>
        </a:p>
      </dgm:t>
    </dgm:pt>
    <dgm:pt modelId="{C89E0F93-4DCD-455F-8B3D-92A10F6FE9D9}" type="sibTrans" cxnId="{DA174389-23B7-446F-A60C-C05ACEC52250}">
      <dgm:prSet/>
      <dgm:spPr/>
      <dgm:t>
        <a:bodyPr/>
        <a:lstStyle/>
        <a:p>
          <a:endParaRPr lang="en-AU"/>
        </a:p>
      </dgm:t>
    </dgm:pt>
    <dgm:pt modelId="{0A45C791-8415-444B-998B-31F22C08082E}">
      <dgm:prSet custT="1"/>
      <dgm:spPr>
        <a:noFill/>
        <a:ln>
          <a:solidFill>
            <a:schemeClr val="bg2"/>
          </a:solidFill>
        </a:ln>
      </dgm:spPr>
      <dgm:t>
        <a:bodyPr/>
        <a:lstStyle/>
        <a:p>
          <a:r>
            <a:rPr lang="en-US" sz="2000" b="0" dirty="0"/>
            <a:t>A bond yield-to-maturity can be separated into a benchmark and a spread.</a:t>
          </a:r>
        </a:p>
      </dgm:t>
    </dgm:pt>
    <dgm:pt modelId="{4460CAB2-55D9-404E-8962-F0A86BFC0A7F}" type="sibTrans" cxnId="{CB8C3F1E-128A-4603-8BF5-AD0743F57B5C}">
      <dgm:prSet/>
      <dgm:spPr/>
      <dgm:t>
        <a:bodyPr/>
        <a:lstStyle/>
        <a:p>
          <a:endParaRPr lang="en-AU"/>
        </a:p>
      </dgm:t>
    </dgm:pt>
    <dgm:pt modelId="{14CA1C9E-9813-4DCB-B9A8-9D3CFFA11760}" type="parTrans" cxnId="{CB8C3F1E-128A-4603-8BF5-AD0743F57B5C}">
      <dgm:prSet/>
      <dgm:spPr/>
      <dgm:t>
        <a:bodyPr/>
        <a:lstStyle/>
        <a:p>
          <a:endParaRPr lang="en-AU"/>
        </a:p>
      </dgm:t>
    </dgm:pt>
    <dgm:pt modelId="{08C75923-1A1E-4C6F-87EA-CFB1B82D0F50}">
      <dgm:prSet phldrT="[Text]" custT="1"/>
      <dgm:spPr>
        <a:solidFill>
          <a:schemeClr val="bg2"/>
        </a:solidFill>
      </dgm:spPr>
      <dgm:t>
        <a:bodyPr/>
        <a:lstStyle/>
        <a:p>
          <a:r>
            <a:rPr lang="en-US" sz="2000" dirty="0"/>
            <a:t>Yield spread measures</a:t>
          </a:r>
          <a:endParaRPr lang="en-US" sz="2000" b="1" dirty="0"/>
        </a:p>
      </dgm:t>
    </dgm:pt>
    <dgm:pt modelId="{0C70F5ED-BFDB-422F-A13E-67CC7004EC7F}" type="sibTrans" cxnId="{5C2A2E72-EB9D-4D57-AC38-8A837A3AEFCA}">
      <dgm:prSet/>
      <dgm:spPr/>
      <dgm:t>
        <a:bodyPr/>
        <a:lstStyle/>
        <a:p>
          <a:endParaRPr lang="en-AU"/>
        </a:p>
      </dgm:t>
    </dgm:pt>
    <dgm:pt modelId="{C07C309B-2A1F-44E0-B414-7C04CE9C10C2}" type="parTrans" cxnId="{5C2A2E72-EB9D-4D57-AC38-8A837A3AEFCA}">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8AEF04CC-6052-43DD-A2CF-52B925572680}" type="pres">
      <dgm:prSet presAssocID="{B8E2EE2A-9B32-4B6B-80DE-260C6F1F2D73}" presName="parentLin" presStyleCnt="0"/>
      <dgm:spPr/>
    </dgm:pt>
    <dgm:pt modelId="{9C94809A-F3B5-4DD9-A94B-2C6911E615E3}" type="pres">
      <dgm:prSet presAssocID="{B8E2EE2A-9B32-4B6B-80DE-260C6F1F2D73}" presName="parentLeftMargin" presStyleLbl="node1" presStyleIdx="0" presStyleCnt="2"/>
      <dgm:spPr/>
    </dgm:pt>
    <dgm:pt modelId="{B88889BD-C43B-4EB6-84D8-D8C173CBE5AE}" type="pres">
      <dgm:prSet presAssocID="{B8E2EE2A-9B32-4B6B-80DE-260C6F1F2D73}" presName="parentText" presStyleLbl="node1" presStyleIdx="0" presStyleCnt="2" custScaleX="122523" custScaleY="72516" custLinFactNeighborX="-10517" custLinFactNeighborY="-894">
        <dgm:presLayoutVars>
          <dgm:chMax val="0"/>
          <dgm:bulletEnabled val="1"/>
        </dgm:presLayoutVars>
      </dgm:prSet>
      <dgm:spPr/>
    </dgm:pt>
    <dgm:pt modelId="{2E8870C3-A892-46EA-841C-606A08E22CED}" type="pres">
      <dgm:prSet presAssocID="{B8E2EE2A-9B32-4B6B-80DE-260C6F1F2D73}" presName="negativeSpace" presStyleCnt="0"/>
      <dgm:spPr/>
    </dgm:pt>
    <dgm:pt modelId="{523B3D7F-7F80-4BF4-809C-B8F00E941871}" type="pres">
      <dgm:prSet presAssocID="{B8E2EE2A-9B32-4B6B-80DE-260C6F1F2D73}" presName="childText" presStyleLbl="conFgAcc1" presStyleIdx="0" presStyleCnt="2" custScaleY="59649" custLinFactNeighborX="150" custLinFactNeighborY="81077">
        <dgm:presLayoutVars>
          <dgm:bulletEnabled val="1"/>
        </dgm:presLayoutVars>
      </dgm:prSet>
      <dgm:spPr/>
    </dgm:pt>
    <dgm:pt modelId="{782BE3F7-0B85-47A3-B9B0-1D660935A31C}" type="pres">
      <dgm:prSet presAssocID="{DA4A788A-D6BD-410E-9A93-52A903B2A6B2}" presName="spaceBetweenRectangles" presStyleCnt="0"/>
      <dgm:spPr/>
    </dgm:pt>
    <dgm:pt modelId="{79096987-0912-41E2-8896-8CCF206DECC9}" type="pres">
      <dgm:prSet presAssocID="{08C75923-1A1E-4C6F-87EA-CFB1B82D0F50}" presName="parentLin" presStyleCnt="0"/>
      <dgm:spPr/>
    </dgm:pt>
    <dgm:pt modelId="{CAC33FF1-9612-49BA-90CF-F675E6FB77A8}" type="pres">
      <dgm:prSet presAssocID="{08C75923-1A1E-4C6F-87EA-CFB1B82D0F50}" presName="parentLeftMargin" presStyleLbl="node1" presStyleIdx="0" presStyleCnt="2"/>
      <dgm:spPr/>
    </dgm:pt>
    <dgm:pt modelId="{10986BDA-2D46-4C7A-BD20-EC96755C407F}" type="pres">
      <dgm:prSet presAssocID="{08C75923-1A1E-4C6F-87EA-CFB1B82D0F50}" presName="parentText" presStyleLbl="node1" presStyleIdx="1" presStyleCnt="2" custScaleX="121081" custScaleY="72516" custLinFactNeighborX="4973" custLinFactNeighborY="-15830">
        <dgm:presLayoutVars>
          <dgm:chMax val="0"/>
          <dgm:bulletEnabled val="1"/>
        </dgm:presLayoutVars>
      </dgm:prSet>
      <dgm:spPr/>
    </dgm:pt>
    <dgm:pt modelId="{27DFB143-0238-4346-AF16-C6DAC0C31C15}" type="pres">
      <dgm:prSet presAssocID="{08C75923-1A1E-4C6F-87EA-CFB1B82D0F50}" presName="negativeSpace" presStyleCnt="0"/>
      <dgm:spPr/>
    </dgm:pt>
    <dgm:pt modelId="{3B3FFE63-5E0C-48C2-8C93-E4A05BA5FB51}" type="pres">
      <dgm:prSet presAssocID="{08C75923-1A1E-4C6F-87EA-CFB1B82D0F50}" presName="childText" presStyleLbl="conFgAcc1" presStyleIdx="1" presStyleCnt="2" custLinFactY="22652" custLinFactNeighborX="-642" custLinFactNeighborY="100000">
        <dgm:presLayoutVars>
          <dgm:bulletEnabled val="1"/>
        </dgm:presLayoutVars>
      </dgm:prSet>
      <dgm:spPr/>
    </dgm:pt>
  </dgm:ptLst>
  <dgm:cxnLst>
    <dgm:cxn modelId="{CB8C3F1E-128A-4603-8BF5-AD0743F57B5C}" srcId="{08C75923-1A1E-4C6F-87EA-CFB1B82D0F50}" destId="{0A45C791-8415-444B-998B-31F22C08082E}" srcOrd="0" destOrd="0" parTransId="{14CA1C9E-9813-4DCB-B9A8-9D3CFFA11760}" sibTransId="{4460CAB2-55D9-404E-8962-F0A86BFC0A7F}"/>
    <dgm:cxn modelId="{3933BF2A-6384-4946-BDB3-5B9FCB1D4F31}" type="presOf" srcId="{08C75923-1A1E-4C6F-87EA-CFB1B82D0F50}" destId="{CAC33FF1-9612-49BA-90CF-F675E6FB77A8}" srcOrd="0" destOrd="0" presId="urn:microsoft.com/office/officeart/2005/8/layout/list1"/>
    <dgm:cxn modelId="{3818DE63-3CE4-47B0-A54A-94D51C088CD2}" type="presOf" srcId="{0A45C791-8415-444B-998B-31F22C08082E}" destId="{3B3FFE63-5E0C-48C2-8C93-E4A05BA5FB51}" srcOrd="0" destOrd="0" presId="urn:microsoft.com/office/officeart/2005/8/layout/list1"/>
    <dgm:cxn modelId="{CB1D2C51-747D-4361-AC01-AAD7A4850778}" type="presOf" srcId="{70299BEF-A8C7-4EA7-97F1-1CC522A63FBA}" destId="{523B3D7F-7F80-4BF4-809C-B8F00E941871}" srcOrd="0" destOrd="1" presId="urn:microsoft.com/office/officeart/2005/8/layout/list1"/>
    <dgm:cxn modelId="{5C2A2E72-EB9D-4D57-AC38-8A837A3AEFCA}" srcId="{84758569-E18A-47C6-B563-157F9A81184E}" destId="{08C75923-1A1E-4C6F-87EA-CFB1B82D0F50}" srcOrd="1" destOrd="0" parTransId="{C07C309B-2A1F-44E0-B414-7C04CE9C10C2}" sibTransId="{0C70F5ED-BFDB-422F-A13E-67CC7004EC7F}"/>
    <dgm:cxn modelId="{D5007D56-96FE-4F13-8A28-FE251E37E8D3}" type="presOf" srcId="{08C75923-1A1E-4C6F-87EA-CFB1B82D0F50}" destId="{10986BDA-2D46-4C7A-BD20-EC96755C407F}" srcOrd="1" destOrd="0" presId="urn:microsoft.com/office/officeart/2005/8/layout/list1"/>
    <dgm:cxn modelId="{DA174389-23B7-446F-A60C-C05ACEC52250}" srcId="{B8E2EE2A-9B32-4B6B-80DE-260C6F1F2D73}" destId="{70299BEF-A8C7-4EA7-97F1-1CC522A63FBA}" srcOrd="1" destOrd="0" parTransId="{084C6819-BC65-42DB-9D3D-E3BB9117B5B9}" sibTransId="{C89E0F93-4DCD-455F-8B3D-92A10F6FE9D9}"/>
    <dgm:cxn modelId="{82C1A697-1C17-4113-BE30-96E6D6FB8E40}" type="presOf" srcId="{B8E2EE2A-9B32-4B6B-80DE-260C6F1F2D73}" destId="{9C94809A-F3B5-4DD9-A94B-2C6911E615E3}" srcOrd="0" destOrd="0" presId="urn:microsoft.com/office/officeart/2005/8/layout/list1"/>
    <dgm:cxn modelId="{819E5799-BC69-4724-B42E-6D671C225F55}" type="presOf" srcId="{17A84577-8586-4600-AE48-51B165375CCB}" destId="{523B3D7F-7F80-4BF4-809C-B8F00E941871}" srcOrd="0" destOrd="0" presId="urn:microsoft.com/office/officeart/2005/8/layout/list1"/>
    <dgm:cxn modelId="{B4E0E39C-06BA-43E9-9A39-56F8B7780546}" srcId="{08C75923-1A1E-4C6F-87EA-CFB1B82D0F50}" destId="{2DD426AC-EE54-4A08-A823-15EE10E4C23C}" srcOrd="1" destOrd="0" parTransId="{7FEEEDCD-3594-42AF-A9BD-E578DA8FB075}" sibTransId="{6802CC79-6A93-4BF3-8F13-992D05F68C07}"/>
    <dgm:cxn modelId="{4738D49F-518C-4FBC-B4B9-CFA0AC7C81DB}" srcId="{84758569-E18A-47C6-B563-157F9A81184E}" destId="{B8E2EE2A-9B32-4B6B-80DE-260C6F1F2D73}" srcOrd="0" destOrd="0" parTransId="{97023A44-B3CA-4301-BAC4-814D40F9465A}" sibTransId="{DA4A788A-D6BD-410E-9A93-52A903B2A6B2}"/>
    <dgm:cxn modelId="{4672D6A0-4A35-41CF-A746-883898E0D5AF}" type="presOf" srcId="{84758569-E18A-47C6-B563-157F9A81184E}" destId="{857708D8-C171-4E79-9162-CC68307DEA04}" srcOrd="0" destOrd="0" presId="urn:microsoft.com/office/officeart/2005/8/layout/list1"/>
    <dgm:cxn modelId="{78FD0DBA-C39F-440B-B289-8367A16F76CD}" type="presOf" srcId="{2DD426AC-EE54-4A08-A823-15EE10E4C23C}" destId="{3B3FFE63-5E0C-48C2-8C93-E4A05BA5FB51}" srcOrd="0" destOrd="1" presId="urn:microsoft.com/office/officeart/2005/8/layout/list1"/>
    <dgm:cxn modelId="{BD7BABBE-179D-4B4E-920B-1A4F6EB3C00E}" type="presOf" srcId="{FF142E99-E5CA-4322-A14F-25C802CBB0E5}" destId="{3B3FFE63-5E0C-48C2-8C93-E4A05BA5FB51}" srcOrd="0" destOrd="2" presId="urn:microsoft.com/office/officeart/2005/8/layout/list1"/>
    <dgm:cxn modelId="{D05312D6-6776-46D1-A276-629A55356665}" type="presOf" srcId="{B8E2EE2A-9B32-4B6B-80DE-260C6F1F2D73}" destId="{B88889BD-C43B-4EB6-84D8-D8C173CBE5AE}" srcOrd="1" destOrd="0" presId="urn:microsoft.com/office/officeart/2005/8/layout/list1"/>
    <dgm:cxn modelId="{14D723D6-B22F-43BA-AC94-F8B61C1B95BA}" srcId="{08C75923-1A1E-4C6F-87EA-CFB1B82D0F50}" destId="{FF142E99-E5CA-4322-A14F-25C802CBB0E5}" srcOrd="2" destOrd="0" parTransId="{B1C582F6-42C5-4B72-9149-5639915738D4}" sibTransId="{FA0EFEB9-7825-4228-B71F-C09F0CC6068A}"/>
    <dgm:cxn modelId="{CDD44AFA-26E6-42E1-A175-FD329EFBCCBD}" srcId="{B8E2EE2A-9B32-4B6B-80DE-260C6F1F2D73}" destId="{17A84577-8586-4600-AE48-51B165375CCB}" srcOrd="0" destOrd="0" parTransId="{309D911A-1369-4A60-8594-5E7F2486295F}" sibTransId="{CF72025C-3518-44A1-AABE-DB6854F6E44F}"/>
    <dgm:cxn modelId="{62678DEA-9C3B-406C-899E-F713243C5E42}" type="presParOf" srcId="{857708D8-C171-4E79-9162-CC68307DEA04}" destId="{8AEF04CC-6052-43DD-A2CF-52B925572680}" srcOrd="0" destOrd="0" presId="urn:microsoft.com/office/officeart/2005/8/layout/list1"/>
    <dgm:cxn modelId="{E28AF7DC-69F6-4779-A26B-5092161370C8}" type="presParOf" srcId="{8AEF04CC-6052-43DD-A2CF-52B925572680}" destId="{9C94809A-F3B5-4DD9-A94B-2C6911E615E3}" srcOrd="0" destOrd="0" presId="urn:microsoft.com/office/officeart/2005/8/layout/list1"/>
    <dgm:cxn modelId="{920599B2-0F59-44E6-81B5-07C7AA1B3AD7}" type="presParOf" srcId="{8AEF04CC-6052-43DD-A2CF-52B925572680}" destId="{B88889BD-C43B-4EB6-84D8-D8C173CBE5AE}" srcOrd="1" destOrd="0" presId="urn:microsoft.com/office/officeart/2005/8/layout/list1"/>
    <dgm:cxn modelId="{36A9028C-B2F0-4B2C-AD7A-A1E8A1439FF0}" type="presParOf" srcId="{857708D8-C171-4E79-9162-CC68307DEA04}" destId="{2E8870C3-A892-46EA-841C-606A08E22CED}" srcOrd="1" destOrd="0" presId="urn:microsoft.com/office/officeart/2005/8/layout/list1"/>
    <dgm:cxn modelId="{744335AA-597D-4C4C-9521-5325FA411484}" type="presParOf" srcId="{857708D8-C171-4E79-9162-CC68307DEA04}" destId="{523B3D7F-7F80-4BF4-809C-B8F00E941871}" srcOrd="2" destOrd="0" presId="urn:microsoft.com/office/officeart/2005/8/layout/list1"/>
    <dgm:cxn modelId="{AC9820A1-15B3-4163-BE60-F286D90B469A}" type="presParOf" srcId="{857708D8-C171-4E79-9162-CC68307DEA04}" destId="{782BE3F7-0B85-47A3-B9B0-1D660935A31C}" srcOrd="3" destOrd="0" presId="urn:microsoft.com/office/officeart/2005/8/layout/list1"/>
    <dgm:cxn modelId="{3D81C543-FD05-4D2F-A246-F7DD9E1AE6D9}" type="presParOf" srcId="{857708D8-C171-4E79-9162-CC68307DEA04}" destId="{79096987-0912-41E2-8896-8CCF206DECC9}" srcOrd="4" destOrd="0" presId="urn:microsoft.com/office/officeart/2005/8/layout/list1"/>
    <dgm:cxn modelId="{2D83A1DF-A97B-4701-9634-499BBFB52280}" type="presParOf" srcId="{79096987-0912-41E2-8896-8CCF206DECC9}" destId="{CAC33FF1-9612-49BA-90CF-F675E6FB77A8}" srcOrd="0" destOrd="0" presId="urn:microsoft.com/office/officeart/2005/8/layout/list1"/>
    <dgm:cxn modelId="{4BD51786-0325-4F91-832F-0A47A9844488}" type="presParOf" srcId="{79096987-0912-41E2-8896-8CCF206DECC9}" destId="{10986BDA-2D46-4C7A-BD20-EC96755C407F}" srcOrd="1" destOrd="0" presId="urn:microsoft.com/office/officeart/2005/8/layout/list1"/>
    <dgm:cxn modelId="{F01D58AD-775E-428B-BAF0-DC812C01BE54}" type="presParOf" srcId="{857708D8-C171-4E79-9162-CC68307DEA04}" destId="{27DFB143-0238-4346-AF16-C6DAC0C31C15}" srcOrd="5" destOrd="0" presId="urn:microsoft.com/office/officeart/2005/8/layout/list1"/>
    <dgm:cxn modelId="{F4978AB5-C52F-448B-94BF-DEB4F3F2DD38}" type="presParOf" srcId="{857708D8-C171-4E79-9162-CC68307DEA04}" destId="{3B3FFE63-5E0C-48C2-8C93-E4A05BA5FB5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B52C7A-C0D0-4C3C-8B5C-4BC14E96D88C}"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AU"/>
        </a:p>
      </dgm:t>
    </dgm:pt>
    <dgm:pt modelId="{D8FC5D38-DA3A-4FA8-A267-ECD8D3A0FDDE}">
      <dgm:prSet custT="1"/>
      <dgm:spPr/>
      <dgm:t>
        <a:bodyPr/>
        <a:lstStyle/>
        <a:p>
          <a:r>
            <a:rPr lang="en-US" sz="2000" dirty="0">
              <a:solidFill>
                <a:schemeClr val="tx1"/>
              </a:solidFill>
            </a:rPr>
            <a:t>For the same coupon rate and time-to-maturity, the percentage price change is greater when the market discount rate goes down than when it goes up (the convexity effect).</a:t>
          </a:r>
        </a:p>
      </dgm:t>
    </dgm:pt>
    <dgm:pt modelId="{4D962BB4-ED15-4E5E-A43B-1ED77C25273A}" type="parTrans" cxnId="{870F6BE1-1470-4972-8154-D372DBB5A919}">
      <dgm:prSet/>
      <dgm:spPr/>
      <dgm:t>
        <a:bodyPr/>
        <a:lstStyle/>
        <a:p>
          <a:endParaRPr lang="en-AU"/>
        </a:p>
      </dgm:t>
    </dgm:pt>
    <dgm:pt modelId="{DEA40D16-A829-4531-B14D-E07102B715F3}" type="sibTrans" cxnId="{870F6BE1-1470-4972-8154-D372DBB5A919}">
      <dgm:prSet/>
      <dgm:spPr/>
      <dgm:t>
        <a:bodyPr/>
        <a:lstStyle/>
        <a:p>
          <a:endParaRPr lang="en-AU"/>
        </a:p>
      </dgm:t>
    </dgm:pt>
    <dgm:pt modelId="{C00E53B8-AC12-4393-90E1-1A41330C69F2}">
      <dgm:prSet custT="1"/>
      <dgm:spPr/>
      <dgm:t>
        <a:bodyPr/>
        <a:lstStyle/>
        <a:p>
          <a:r>
            <a:rPr lang="en-US" sz="2000" dirty="0">
              <a:solidFill>
                <a:schemeClr val="tx1"/>
              </a:solidFill>
            </a:rPr>
            <a:t>For the same time-to-maturity, a lower-coupon bond has a greater percentage price change than a higher-coupon bond when their market discount rates change by the same amount (the coupon effect).</a:t>
          </a:r>
        </a:p>
      </dgm:t>
    </dgm:pt>
    <dgm:pt modelId="{8B980DA9-EB1F-4C5A-869C-2DB5552C237D}" type="parTrans" cxnId="{0956606D-DE13-4CD1-A869-C35D4FBE7A81}">
      <dgm:prSet/>
      <dgm:spPr/>
      <dgm:t>
        <a:bodyPr/>
        <a:lstStyle/>
        <a:p>
          <a:endParaRPr lang="en-AU"/>
        </a:p>
      </dgm:t>
    </dgm:pt>
    <dgm:pt modelId="{3AC6E83F-549D-4DF6-9A01-37B1960DD348}" type="sibTrans" cxnId="{0956606D-DE13-4CD1-A869-C35D4FBE7A81}">
      <dgm:prSet/>
      <dgm:spPr/>
      <dgm:t>
        <a:bodyPr/>
        <a:lstStyle/>
        <a:p>
          <a:endParaRPr lang="en-AU"/>
        </a:p>
      </dgm:t>
    </dgm:pt>
    <dgm:pt modelId="{ECAA1A8C-E845-45D2-BA1E-212975B3A7F2}">
      <dgm:prSet custT="1"/>
      <dgm:spPr/>
      <dgm:t>
        <a:bodyPr/>
        <a:lstStyle/>
        <a:p>
          <a:r>
            <a:rPr lang="en-US" sz="2000" dirty="0">
              <a:solidFill>
                <a:schemeClr val="tx1"/>
              </a:solidFill>
            </a:rPr>
            <a:t>For the same coupon rate, a longer-term bond has a greater percentage price change than a shorter-term bond when their market discount rates change by the same amount (the maturity effect).</a:t>
          </a:r>
        </a:p>
      </dgm:t>
    </dgm:pt>
    <dgm:pt modelId="{0DB9EE84-394C-4934-99DE-791866DA70AC}" type="parTrans" cxnId="{47199676-2C85-4CF2-8648-8A785F3B66D8}">
      <dgm:prSet/>
      <dgm:spPr/>
      <dgm:t>
        <a:bodyPr/>
        <a:lstStyle/>
        <a:p>
          <a:endParaRPr lang="en-AU"/>
        </a:p>
      </dgm:t>
    </dgm:pt>
    <dgm:pt modelId="{6EA05818-B302-4648-8361-0B65CDACC22E}" type="sibTrans" cxnId="{47199676-2C85-4CF2-8648-8A785F3B66D8}">
      <dgm:prSet/>
      <dgm:spPr/>
      <dgm:t>
        <a:bodyPr/>
        <a:lstStyle/>
        <a:p>
          <a:endParaRPr lang="en-AU"/>
        </a:p>
      </dgm:t>
    </dgm:pt>
    <dgm:pt modelId="{3FF1AD17-0AC2-43F5-811C-8683B28368B3}">
      <dgm:prSet phldrT="[Text]" custT="1"/>
      <dgm:spPr/>
      <dgm:t>
        <a:bodyPr/>
        <a:lstStyle/>
        <a:p>
          <a:r>
            <a:rPr lang="en-US" sz="2000" dirty="0">
              <a:solidFill>
                <a:schemeClr val="tx1"/>
              </a:solidFill>
            </a:rPr>
            <a:t>The bond price is inversely related to the market discount rate. When the market discount rate increases, the bond price decreases (the inverse effect).</a:t>
          </a:r>
          <a:endParaRPr lang="en-AU" sz="2200" dirty="0">
            <a:solidFill>
              <a:schemeClr val="tx1"/>
            </a:solidFill>
          </a:endParaRPr>
        </a:p>
      </dgm:t>
    </dgm:pt>
    <dgm:pt modelId="{6BFEF237-0139-45B7-A538-DBA6330D2531}" type="sibTrans" cxnId="{BF912A88-B1EA-4816-A585-2699F2775903}">
      <dgm:prSet/>
      <dgm:spPr/>
      <dgm:t>
        <a:bodyPr/>
        <a:lstStyle/>
        <a:p>
          <a:endParaRPr lang="en-AU"/>
        </a:p>
      </dgm:t>
    </dgm:pt>
    <dgm:pt modelId="{78D644AC-DEA6-4CC1-81D6-C6006203D657}" type="parTrans" cxnId="{BF912A88-B1EA-4816-A585-2699F2775903}">
      <dgm:prSet/>
      <dgm:spPr/>
      <dgm:t>
        <a:bodyPr/>
        <a:lstStyle/>
        <a:p>
          <a:endParaRPr lang="en-AU"/>
        </a:p>
      </dgm:t>
    </dgm:pt>
    <dgm:pt modelId="{A2BA5A00-B86B-4C22-B06F-51ECF999B30C}" type="pres">
      <dgm:prSet presAssocID="{59B52C7A-C0D0-4C3C-8B5C-4BC14E96D88C}" presName="linear" presStyleCnt="0">
        <dgm:presLayoutVars>
          <dgm:animLvl val="lvl"/>
          <dgm:resizeHandles val="exact"/>
        </dgm:presLayoutVars>
      </dgm:prSet>
      <dgm:spPr/>
    </dgm:pt>
    <dgm:pt modelId="{20503E8F-1CF5-4BB2-A7A2-3D295869E7B1}" type="pres">
      <dgm:prSet presAssocID="{3FF1AD17-0AC2-43F5-811C-8683B28368B3}" presName="parentText" presStyleLbl="node1" presStyleIdx="0" presStyleCnt="4">
        <dgm:presLayoutVars>
          <dgm:chMax val="0"/>
          <dgm:bulletEnabled val="1"/>
        </dgm:presLayoutVars>
      </dgm:prSet>
      <dgm:spPr/>
    </dgm:pt>
    <dgm:pt modelId="{151586F7-4365-487F-9EFD-4E37DD6DEA95}" type="pres">
      <dgm:prSet presAssocID="{6BFEF237-0139-45B7-A538-DBA6330D2531}" presName="spacer" presStyleCnt="0"/>
      <dgm:spPr/>
    </dgm:pt>
    <dgm:pt modelId="{44B20AB9-A025-47EF-89D3-CAEEDE515772}" type="pres">
      <dgm:prSet presAssocID="{D8FC5D38-DA3A-4FA8-A267-ECD8D3A0FDDE}" presName="parentText" presStyleLbl="node1" presStyleIdx="1" presStyleCnt="4">
        <dgm:presLayoutVars>
          <dgm:chMax val="0"/>
          <dgm:bulletEnabled val="1"/>
        </dgm:presLayoutVars>
      </dgm:prSet>
      <dgm:spPr/>
    </dgm:pt>
    <dgm:pt modelId="{0DE25272-90E7-4E51-8B06-F0B11DEB6F2F}" type="pres">
      <dgm:prSet presAssocID="{DEA40D16-A829-4531-B14D-E07102B715F3}" presName="spacer" presStyleCnt="0"/>
      <dgm:spPr/>
    </dgm:pt>
    <dgm:pt modelId="{4F11980A-7A9F-49F2-8424-57532CDEEDE6}" type="pres">
      <dgm:prSet presAssocID="{C00E53B8-AC12-4393-90E1-1A41330C69F2}" presName="parentText" presStyleLbl="node1" presStyleIdx="2" presStyleCnt="4">
        <dgm:presLayoutVars>
          <dgm:chMax val="0"/>
          <dgm:bulletEnabled val="1"/>
        </dgm:presLayoutVars>
      </dgm:prSet>
      <dgm:spPr/>
    </dgm:pt>
    <dgm:pt modelId="{270A2045-E2DD-4ED0-9E8B-4FE395721486}" type="pres">
      <dgm:prSet presAssocID="{3AC6E83F-549D-4DF6-9A01-37B1960DD348}" presName="spacer" presStyleCnt="0"/>
      <dgm:spPr/>
    </dgm:pt>
    <dgm:pt modelId="{01BDE84C-2F8C-4D7F-84AE-2306FDDF3572}" type="pres">
      <dgm:prSet presAssocID="{ECAA1A8C-E845-45D2-BA1E-212975B3A7F2}" presName="parentText" presStyleLbl="node1" presStyleIdx="3" presStyleCnt="4">
        <dgm:presLayoutVars>
          <dgm:chMax val="0"/>
          <dgm:bulletEnabled val="1"/>
        </dgm:presLayoutVars>
      </dgm:prSet>
      <dgm:spPr/>
    </dgm:pt>
  </dgm:ptLst>
  <dgm:cxnLst>
    <dgm:cxn modelId="{663F3938-48D5-4F06-ADD0-DF93CF5BE250}" type="presOf" srcId="{ECAA1A8C-E845-45D2-BA1E-212975B3A7F2}" destId="{01BDE84C-2F8C-4D7F-84AE-2306FDDF3572}" srcOrd="0" destOrd="0" presId="urn:microsoft.com/office/officeart/2005/8/layout/vList2"/>
    <dgm:cxn modelId="{0956606D-DE13-4CD1-A869-C35D4FBE7A81}" srcId="{59B52C7A-C0D0-4C3C-8B5C-4BC14E96D88C}" destId="{C00E53B8-AC12-4393-90E1-1A41330C69F2}" srcOrd="2" destOrd="0" parTransId="{8B980DA9-EB1F-4C5A-869C-2DB5552C237D}" sibTransId="{3AC6E83F-549D-4DF6-9A01-37B1960DD348}"/>
    <dgm:cxn modelId="{47199676-2C85-4CF2-8648-8A785F3B66D8}" srcId="{59B52C7A-C0D0-4C3C-8B5C-4BC14E96D88C}" destId="{ECAA1A8C-E845-45D2-BA1E-212975B3A7F2}" srcOrd="3" destOrd="0" parTransId="{0DB9EE84-394C-4934-99DE-791866DA70AC}" sibTransId="{6EA05818-B302-4648-8361-0B65CDACC22E}"/>
    <dgm:cxn modelId="{BF912A88-B1EA-4816-A585-2699F2775903}" srcId="{59B52C7A-C0D0-4C3C-8B5C-4BC14E96D88C}" destId="{3FF1AD17-0AC2-43F5-811C-8683B28368B3}" srcOrd="0" destOrd="0" parTransId="{78D644AC-DEA6-4CC1-81D6-C6006203D657}" sibTransId="{6BFEF237-0139-45B7-A538-DBA6330D2531}"/>
    <dgm:cxn modelId="{CCC2E88D-545E-4593-8DD8-D85A42593A4F}" type="presOf" srcId="{3FF1AD17-0AC2-43F5-811C-8683B28368B3}" destId="{20503E8F-1CF5-4BB2-A7A2-3D295869E7B1}" srcOrd="0" destOrd="0" presId="urn:microsoft.com/office/officeart/2005/8/layout/vList2"/>
    <dgm:cxn modelId="{34BFD7AF-8EA6-447B-A2EC-992B8AECFDF2}" type="presOf" srcId="{C00E53B8-AC12-4393-90E1-1A41330C69F2}" destId="{4F11980A-7A9F-49F2-8424-57532CDEEDE6}" srcOrd="0" destOrd="0" presId="urn:microsoft.com/office/officeart/2005/8/layout/vList2"/>
    <dgm:cxn modelId="{EE3A9DDE-6D0D-4664-B69D-6FB64836794C}" type="presOf" srcId="{D8FC5D38-DA3A-4FA8-A267-ECD8D3A0FDDE}" destId="{44B20AB9-A025-47EF-89D3-CAEEDE515772}" srcOrd="0" destOrd="0" presId="urn:microsoft.com/office/officeart/2005/8/layout/vList2"/>
    <dgm:cxn modelId="{870F6BE1-1470-4972-8154-D372DBB5A919}" srcId="{59B52C7A-C0D0-4C3C-8B5C-4BC14E96D88C}" destId="{D8FC5D38-DA3A-4FA8-A267-ECD8D3A0FDDE}" srcOrd="1" destOrd="0" parTransId="{4D962BB4-ED15-4E5E-A43B-1ED77C25273A}" sibTransId="{DEA40D16-A829-4531-B14D-E07102B715F3}"/>
    <dgm:cxn modelId="{720FF0E4-D5C4-4DC7-A14C-F6DB832C105D}" type="presOf" srcId="{59B52C7A-C0D0-4C3C-8B5C-4BC14E96D88C}" destId="{A2BA5A00-B86B-4C22-B06F-51ECF999B30C}" srcOrd="0" destOrd="0" presId="urn:microsoft.com/office/officeart/2005/8/layout/vList2"/>
    <dgm:cxn modelId="{9F481095-8676-43E6-A22C-F4FAD85148F4}" type="presParOf" srcId="{A2BA5A00-B86B-4C22-B06F-51ECF999B30C}" destId="{20503E8F-1CF5-4BB2-A7A2-3D295869E7B1}" srcOrd="0" destOrd="0" presId="urn:microsoft.com/office/officeart/2005/8/layout/vList2"/>
    <dgm:cxn modelId="{953EAA19-92E4-4550-B88B-9EC2B144FF13}" type="presParOf" srcId="{A2BA5A00-B86B-4C22-B06F-51ECF999B30C}" destId="{151586F7-4365-487F-9EFD-4E37DD6DEA95}" srcOrd="1" destOrd="0" presId="urn:microsoft.com/office/officeart/2005/8/layout/vList2"/>
    <dgm:cxn modelId="{2D29C664-EC3D-4726-9082-C5629AAA0DE8}" type="presParOf" srcId="{A2BA5A00-B86B-4C22-B06F-51ECF999B30C}" destId="{44B20AB9-A025-47EF-89D3-CAEEDE515772}" srcOrd="2" destOrd="0" presId="urn:microsoft.com/office/officeart/2005/8/layout/vList2"/>
    <dgm:cxn modelId="{023599EA-E544-447F-8DAD-B4F37EBD08CD}" type="presParOf" srcId="{A2BA5A00-B86B-4C22-B06F-51ECF999B30C}" destId="{0DE25272-90E7-4E51-8B06-F0B11DEB6F2F}" srcOrd="3" destOrd="0" presId="urn:microsoft.com/office/officeart/2005/8/layout/vList2"/>
    <dgm:cxn modelId="{E7440535-59FB-4751-8A91-1D4000643D31}" type="presParOf" srcId="{A2BA5A00-B86B-4C22-B06F-51ECF999B30C}" destId="{4F11980A-7A9F-49F2-8424-57532CDEEDE6}" srcOrd="4" destOrd="0" presId="urn:microsoft.com/office/officeart/2005/8/layout/vList2"/>
    <dgm:cxn modelId="{1C30235C-2285-4ED7-A607-842997842F1A}" type="presParOf" srcId="{A2BA5A00-B86B-4C22-B06F-51ECF999B30C}" destId="{270A2045-E2DD-4ED0-9E8B-4FE395721486}" srcOrd="5" destOrd="0" presId="urn:microsoft.com/office/officeart/2005/8/layout/vList2"/>
    <dgm:cxn modelId="{BF1DDD2D-68AA-492B-B360-391CE7D2C7B4}" type="presParOf" srcId="{A2BA5A00-B86B-4C22-B06F-51ECF999B30C}" destId="{01BDE84C-2F8C-4D7F-84AE-2306FDDF357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D993D5-8A21-4927-8A6A-0B0989807145}" type="doc">
      <dgm:prSet loTypeId="urn:microsoft.com/office/officeart/2005/8/layout/chevron1" loCatId="process" qsTypeId="urn:microsoft.com/office/officeart/2005/8/quickstyle/simple1" qsCatId="simple" csTypeId="urn:microsoft.com/office/officeart/2005/8/colors/colorful2" csCatId="colorful" phldr="1"/>
      <dgm:spPr/>
    </dgm:pt>
    <dgm:pt modelId="{2967BA55-AA9D-436E-A79A-A0E0522E995F}">
      <dgm:prSet phldrT="[Text]" custT="1"/>
      <dgm:spPr/>
      <dgm:t>
        <a:bodyPr/>
        <a:lstStyle/>
        <a:p>
          <a:r>
            <a:rPr lang="en-US" sz="2000" dirty="0"/>
            <a:t>These market discount rates are called “spot rates.”</a:t>
          </a:r>
          <a:endParaRPr lang="en-AU" sz="2000" dirty="0"/>
        </a:p>
      </dgm:t>
    </dgm:pt>
    <dgm:pt modelId="{6901E098-CAE3-49CF-A6A4-C4DD2B6C16DB}" type="parTrans" cxnId="{943FF055-5674-4388-B2F3-1C448B1189A3}">
      <dgm:prSet/>
      <dgm:spPr/>
      <dgm:t>
        <a:bodyPr/>
        <a:lstStyle/>
        <a:p>
          <a:endParaRPr lang="en-AU"/>
        </a:p>
      </dgm:t>
    </dgm:pt>
    <dgm:pt modelId="{696A38A0-D877-44ED-8838-FA0C84C7ACF4}" type="sibTrans" cxnId="{943FF055-5674-4388-B2F3-1C448B1189A3}">
      <dgm:prSet/>
      <dgm:spPr/>
      <dgm:t>
        <a:bodyPr/>
        <a:lstStyle/>
        <a:p>
          <a:endParaRPr lang="en-AU"/>
        </a:p>
      </dgm:t>
    </dgm:pt>
    <dgm:pt modelId="{28657FDC-5672-4615-9A91-ABE0C4E0E66E}">
      <dgm:prSet custT="1"/>
      <dgm:spPr/>
      <dgm:t>
        <a:bodyPr/>
        <a:lstStyle/>
        <a:p>
          <a:r>
            <a:rPr lang="en-US" sz="2000" dirty="0"/>
            <a:t>Spot rates are yields-to-maturity on zero-coupon bonds maturing at the date of each cash flow. </a:t>
          </a:r>
        </a:p>
      </dgm:t>
    </dgm:pt>
    <dgm:pt modelId="{D1296263-EA59-4E84-863F-2B20A15CE77F}" type="parTrans" cxnId="{2213B063-44FC-421C-87C8-B7E75CB96D6B}">
      <dgm:prSet/>
      <dgm:spPr/>
      <dgm:t>
        <a:bodyPr/>
        <a:lstStyle/>
        <a:p>
          <a:endParaRPr lang="en-AU"/>
        </a:p>
      </dgm:t>
    </dgm:pt>
    <dgm:pt modelId="{AD1DF8B2-7FE3-4001-9176-4850A839F838}" type="sibTrans" cxnId="{2213B063-44FC-421C-87C8-B7E75CB96D6B}">
      <dgm:prSet/>
      <dgm:spPr/>
      <dgm:t>
        <a:bodyPr/>
        <a:lstStyle/>
        <a:p>
          <a:endParaRPr lang="en-AU"/>
        </a:p>
      </dgm:t>
    </dgm:pt>
    <dgm:pt modelId="{75ECF836-38E3-4D16-B916-77BAA45E03FC}" type="pres">
      <dgm:prSet presAssocID="{7DD993D5-8A21-4927-8A6A-0B0989807145}" presName="Name0" presStyleCnt="0">
        <dgm:presLayoutVars>
          <dgm:dir/>
          <dgm:animLvl val="lvl"/>
          <dgm:resizeHandles val="exact"/>
        </dgm:presLayoutVars>
      </dgm:prSet>
      <dgm:spPr/>
    </dgm:pt>
    <dgm:pt modelId="{40735735-9B59-415F-8007-CE0A38AC0188}" type="pres">
      <dgm:prSet presAssocID="{2967BA55-AA9D-436E-A79A-A0E0522E995F}" presName="parTxOnly" presStyleLbl="node1" presStyleIdx="0" presStyleCnt="2" custScaleY="86104">
        <dgm:presLayoutVars>
          <dgm:chMax val="0"/>
          <dgm:chPref val="0"/>
          <dgm:bulletEnabled val="1"/>
        </dgm:presLayoutVars>
      </dgm:prSet>
      <dgm:spPr/>
    </dgm:pt>
    <dgm:pt modelId="{9A369624-10FA-4A13-A361-34B9A28DCD0C}" type="pres">
      <dgm:prSet presAssocID="{696A38A0-D877-44ED-8838-FA0C84C7ACF4}" presName="parTxOnlySpace" presStyleCnt="0"/>
      <dgm:spPr/>
    </dgm:pt>
    <dgm:pt modelId="{1BAADE55-2020-4810-8276-E1C2E29E5A45}" type="pres">
      <dgm:prSet presAssocID="{28657FDC-5672-4615-9A91-ABE0C4E0E66E}" presName="parTxOnly" presStyleLbl="node1" presStyleIdx="1" presStyleCnt="2" custScaleY="86104">
        <dgm:presLayoutVars>
          <dgm:chMax val="0"/>
          <dgm:chPref val="0"/>
          <dgm:bulletEnabled val="1"/>
        </dgm:presLayoutVars>
      </dgm:prSet>
      <dgm:spPr/>
    </dgm:pt>
  </dgm:ptLst>
  <dgm:cxnLst>
    <dgm:cxn modelId="{2213B063-44FC-421C-87C8-B7E75CB96D6B}" srcId="{7DD993D5-8A21-4927-8A6A-0B0989807145}" destId="{28657FDC-5672-4615-9A91-ABE0C4E0E66E}" srcOrd="1" destOrd="0" parTransId="{D1296263-EA59-4E84-863F-2B20A15CE77F}" sibTransId="{AD1DF8B2-7FE3-4001-9176-4850A839F838}"/>
    <dgm:cxn modelId="{943FF055-5674-4388-B2F3-1C448B1189A3}" srcId="{7DD993D5-8A21-4927-8A6A-0B0989807145}" destId="{2967BA55-AA9D-436E-A79A-A0E0522E995F}" srcOrd="0" destOrd="0" parTransId="{6901E098-CAE3-49CF-A6A4-C4DD2B6C16DB}" sibTransId="{696A38A0-D877-44ED-8838-FA0C84C7ACF4}"/>
    <dgm:cxn modelId="{286F1596-116A-452C-9629-4720E8EE7540}" type="presOf" srcId="{28657FDC-5672-4615-9A91-ABE0C4E0E66E}" destId="{1BAADE55-2020-4810-8276-E1C2E29E5A45}" srcOrd="0" destOrd="0" presId="urn:microsoft.com/office/officeart/2005/8/layout/chevron1"/>
    <dgm:cxn modelId="{3781D1DF-40E1-4B91-AD8C-03A3DB53C3AC}" type="presOf" srcId="{7DD993D5-8A21-4927-8A6A-0B0989807145}" destId="{75ECF836-38E3-4D16-B916-77BAA45E03FC}" srcOrd="0" destOrd="0" presId="urn:microsoft.com/office/officeart/2005/8/layout/chevron1"/>
    <dgm:cxn modelId="{2ED33EE8-6705-4B5B-83EC-BCCB10001B94}" type="presOf" srcId="{2967BA55-AA9D-436E-A79A-A0E0522E995F}" destId="{40735735-9B59-415F-8007-CE0A38AC0188}" srcOrd="0" destOrd="0" presId="urn:microsoft.com/office/officeart/2005/8/layout/chevron1"/>
    <dgm:cxn modelId="{22805408-9351-49D6-9AA2-85594BCB82DD}" type="presParOf" srcId="{75ECF836-38E3-4D16-B916-77BAA45E03FC}" destId="{40735735-9B59-415F-8007-CE0A38AC0188}" srcOrd="0" destOrd="0" presId="urn:microsoft.com/office/officeart/2005/8/layout/chevron1"/>
    <dgm:cxn modelId="{50B8F911-8CE4-4C41-B61B-56593F2A7990}" type="presParOf" srcId="{75ECF836-38E3-4D16-B916-77BAA45E03FC}" destId="{9A369624-10FA-4A13-A361-34B9A28DCD0C}" srcOrd="1" destOrd="0" presId="urn:microsoft.com/office/officeart/2005/8/layout/chevron1"/>
    <dgm:cxn modelId="{6FE949BB-1202-414F-A376-36BA124F5D9C}" type="presParOf" srcId="{75ECF836-38E3-4D16-B916-77BAA45E03FC}" destId="{1BAADE55-2020-4810-8276-E1C2E29E5A45}" srcOrd="2"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707CDC-ADD4-43F1-81A2-B4F152ACF00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AU"/>
        </a:p>
      </dgm:t>
    </dgm:pt>
    <dgm:pt modelId="{B5B7B2EE-E809-40E3-B510-A4EFDDC80B19}">
      <dgm:prSet phldrT="[Text]" custT="1"/>
      <dgm:spPr/>
      <dgm:t>
        <a:bodyPr/>
        <a:lstStyle/>
        <a:p>
          <a:r>
            <a:rPr lang="en-US" sz="2200" dirty="0"/>
            <a:t>Bond price consists of two components</a:t>
          </a:r>
          <a:endParaRPr lang="en-AU" sz="2200" dirty="0"/>
        </a:p>
      </dgm:t>
    </dgm:pt>
    <dgm:pt modelId="{5E0A39F5-216E-4EC5-B422-850A0985E52D}" type="parTrans" cxnId="{86C48E05-2CA7-45C6-A17A-272E2146C590}">
      <dgm:prSet/>
      <dgm:spPr/>
      <dgm:t>
        <a:bodyPr/>
        <a:lstStyle/>
        <a:p>
          <a:endParaRPr lang="en-AU"/>
        </a:p>
      </dgm:t>
    </dgm:pt>
    <dgm:pt modelId="{AC455A99-8B57-4F77-9952-289EC4D5DBF2}" type="sibTrans" cxnId="{86C48E05-2CA7-45C6-A17A-272E2146C590}">
      <dgm:prSet/>
      <dgm:spPr/>
      <dgm:t>
        <a:bodyPr/>
        <a:lstStyle/>
        <a:p>
          <a:endParaRPr lang="en-AU"/>
        </a:p>
      </dgm:t>
    </dgm:pt>
    <dgm:pt modelId="{BF975BB7-CA02-49E0-AC6D-CD561278D3C7}">
      <dgm:prSet phldrT="[Text]" custT="1"/>
      <dgm:spPr/>
      <dgm:t>
        <a:bodyPr/>
        <a:lstStyle/>
        <a:p>
          <a:r>
            <a:rPr lang="en-US" sz="2000" dirty="0"/>
            <a:t>Flat (clean) price (</a:t>
          </a:r>
          <a:r>
            <a:rPr lang="en-US" sz="2000" i="1" dirty="0"/>
            <a:t>P</a:t>
          </a:r>
          <a:r>
            <a:rPr lang="en-US" sz="2000" i="1" baseline="-25000" dirty="0"/>
            <a:t>c</a:t>
          </a:r>
          <a:r>
            <a:rPr lang="en-US" sz="2000" dirty="0"/>
            <a:t>)</a:t>
          </a:r>
          <a:endParaRPr lang="en-AU" sz="2000" dirty="0"/>
        </a:p>
      </dgm:t>
    </dgm:pt>
    <dgm:pt modelId="{04D0C693-7AD2-4972-A525-8046BF9FA7E2}" type="parTrans" cxnId="{0031423E-9AAD-4017-82CA-650015C8FCA6}">
      <dgm:prSet/>
      <dgm:spPr/>
      <dgm:t>
        <a:bodyPr/>
        <a:lstStyle/>
        <a:p>
          <a:endParaRPr lang="en-AU"/>
        </a:p>
      </dgm:t>
    </dgm:pt>
    <dgm:pt modelId="{55D1F826-C33E-4B2C-BC82-8BECCA728733}" type="sibTrans" cxnId="{0031423E-9AAD-4017-82CA-650015C8FCA6}">
      <dgm:prSet/>
      <dgm:spPr/>
      <dgm:t>
        <a:bodyPr/>
        <a:lstStyle/>
        <a:p>
          <a:endParaRPr lang="en-AU"/>
        </a:p>
      </dgm:t>
    </dgm:pt>
    <dgm:pt modelId="{63E2B775-FFEF-4E9D-AFDB-430F81DE086F}">
      <dgm:prSet phldrT="[Text]" custT="1"/>
      <dgm:spPr/>
      <dgm:t>
        <a:bodyPr/>
        <a:lstStyle/>
        <a:p>
          <a:r>
            <a:rPr lang="en-US" sz="2000" dirty="0"/>
            <a:t>Accrued interest (</a:t>
          </a:r>
          <a:r>
            <a:rPr lang="en-US" sz="2000" i="0" dirty="0"/>
            <a:t>AI</a:t>
          </a:r>
          <a:r>
            <a:rPr lang="en-US" sz="2000" dirty="0"/>
            <a:t>)</a:t>
          </a:r>
          <a:endParaRPr lang="en-AU" sz="2000" dirty="0"/>
        </a:p>
      </dgm:t>
    </dgm:pt>
    <dgm:pt modelId="{8969C6A1-C1DA-4DBF-91AA-55EE65F24724}" type="parTrans" cxnId="{C254BF7B-AB6F-4D88-A9C3-49835B4EDA87}">
      <dgm:prSet/>
      <dgm:spPr/>
      <dgm:t>
        <a:bodyPr/>
        <a:lstStyle/>
        <a:p>
          <a:endParaRPr lang="en-AU"/>
        </a:p>
      </dgm:t>
    </dgm:pt>
    <dgm:pt modelId="{36F7ABA2-55D5-4362-977B-631199EA39FF}" type="sibTrans" cxnId="{C254BF7B-AB6F-4D88-A9C3-49835B4EDA87}">
      <dgm:prSet/>
      <dgm:spPr/>
      <dgm:t>
        <a:bodyPr/>
        <a:lstStyle/>
        <a:p>
          <a:endParaRPr lang="en-AU"/>
        </a:p>
      </dgm:t>
    </dgm:pt>
    <dgm:pt modelId="{8E56E7F1-D2DF-457B-BF85-1EFB49862F6C}" type="pres">
      <dgm:prSet presAssocID="{96707CDC-ADD4-43F1-81A2-B4F152ACF00F}" presName="hierChild1" presStyleCnt="0">
        <dgm:presLayoutVars>
          <dgm:orgChart val="1"/>
          <dgm:chPref val="1"/>
          <dgm:dir/>
          <dgm:animOne val="branch"/>
          <dgm:animLvl val="lvl"/>
          <dgm:resizeHandles/>
        </dgm:presLayoutVars>
      </dgm:prSet>
      <dgm:spPr/>
    </dgm:pt>
    <dgm:pt modelId="{2A01D35A-A2C4-41D2-B4D7-59C6B2810C2A}" type="pres">
      <dgm:prSet presAssocID="{B5B7B2EE-E809-40E3-B510-A4EFDDC80B19}" presName="hierRoot1" presStyleCnt="0">
        <dgm:presLayoutVars>
          <dgm:hierBranch val="init"/>
        </dgm:presLayoutVars>
      </dgm:prSet>
      <dgm:spPr/>
    </dgm:pt>
    <dgm:pt modelId="{3894F528-0237-40BD-9120-651AFE1AAD6E}" type="pres">
      <dgm:prSet presAssocID="{B5B7B2EE-E809-40E3-B510-A4EFDDC80B19}" presName="rootComposite1" presStyleCnt="0"/>
      <dgm:spPr/>
    </dgm:pt>
    <dgm:pt modelId="{1F5FBAC3-6653-4CF3-933B-1BDCEE963A85}" type="pres">
      <dgm:prSet presAssocID="{B5B7B2EE-E809-40E3-B510-A4EFDDC80B19}" presName="rootText1" presStyleLbl="node0" presStyleIdx="0" presStyleCnt="1" custScaleX="158764">
        <dgm:presLayoutVars>
          <dgm:chPref val="3"/>
        </dgm:presLayoutVars>
      </dgm:prSet>
      <dgm:spPr/>
    </dgm:pt>
    <dgm:pt modelId="{A96DC31B-635F-4787-9C39-409AC70516F7}" type="pres">
      <dgm:prSet presAssocID="{B5B7B2EE-E809-40E3-B510-A4EFDDC80B19}" presName="rootConnector1" presStyleLbl="node1" presStyleIdx="0" presStyleCnt="0"/>
      <dgm:spPr/>
    </dgm:pt>
    <dgm:pt modelId="{CA21B80A-15C0-4748-A76D-55FA950A425D}" type="pres">
      <dgm:prSet presAssocID="{B5B7B2EE-E809-40E3-B510-A4EFDDC80B19}" presName="hierChild2" presStyleCnt="0"/>
      <dgm:spPr/>
    </dgm:pt>
    <dgm:pt modelId="{BF160679-9834-4AEF-A26C-844DD0266483}" type="pres">
      <dgm:prSet presAssocID="{04D0C693-7AD2-4972-A525-8046BF9FA7E2}" presName="Name37" presStyleLbl="parChTrans1D2" presStyleIdx="0" presStyleCnt="2"/>
      <dgm:spPr/>
    </dgm:pt>
    <dgm:pt modelId="{6A580D2C-45EA-43F5-AE37-DB68ACC80507}" type="pres">
      <dgm:prSet presAssocID="{BF975BB7-CA02-49E0-AC6D-CD561278D3C7}" presName="hierRoot2" presStyleCnt="0">
        <dgm:presLayoutVars>
          <dgm:hierBranch val="init"/>
        </dgm:presLayoutVars>
      </dgm:prSet>
      <dgm:spPr/>
    </dgm:pt>
    <dgm:pt modelId="{40BFE2E9-4534-4143-96AC-9F042D77D2A9}" type="pres">
      <dgm:prSet presAssocID="{BF975BB7-CA02-49E0-AC6D-CD561278D3C7}" presName="rootComposite" presStyleCnt="0"/>
      <dgm:spPr/>
    </dgm:pt>
    <dgm:pt modelId="{7D4751F1-B034-4CB5-8335-A4628AB47E10}" type="pres">
      <dgm:prSet presAssocID="{BF975BB7-CA02-49E0-AC6D-CD561278D3C7}" presName="rootText" presStyleLbl="node2" presStyleIdx="0" presStyleCnt="2" custScaleX="154747">
        <dgm:presLayoutVars>
          <dgm:chPref val="3"/>
        </dgm:presLayoutVars>
      </dgm:prSet>
      <dgm:spPr/>
    </dgm:pt>
    <dgm:pt modelId="{0BE011F8-6301-412D-8CDA-9C533679BFC8}" type="pres">
      <dgm:prSet presAssocID="{BF975BB7-CA02-49E0-AC6D-CD561278D3C7}" presName="rootConnector" presStyleLbl="node2" presStyleIdx="0" presStyleCnt="2"/>
      <dgm:spPr/>
    </dgm:pt>
    <dgm:pt modelId="{DF40AD7A-94F2-4F31-B5F4-A93699C7A524}" type="pres">
      <dgm:prSet presAssocID="{BF975BB7-CA02-49E0-AC6D-CD561278D3C7}" presName="hierChild4" presStyleCnt="0"/>
      <dgm:spPr/>
    </dgm:pt>
    <dgm:pt modelId="{0B1C3C5D-524F-4D52-8251-11FE1C7C2A90}" type="pres">
      <dgm:prSet presAssocID="{BF975BB7-CA02-49E0-AC6D-CD561278D3C7}" presName="hierChild5" presStyleCnt="0"/>
      <dgm:spPr/>
    </dgm:pt>
    <dgm:pt modelId="{D1AE8065-23A6-4DF0-8883-1EF51D005DCA}" type="pres">
      <dgm:prSet presAssocID="{8969C6A1-C1DA-4DBF-91AA-55EE65F24724}" presName="Name37" presStyleLbl="parChTrans1D2" presStyleIdx="1" presStyleCnt="2"/>
      <dgm:spPr/>
    </dgm:pt>
    <dgm:pt modelId="{21469D03-0B44-45B7-B454-DAE5EC1A5E8A}" type="pres">
      <dgm:prSet presAssocID="{63E2B775-FFEF-4E9D-AFDB-430F81DE086F}" presName="hierRoot2" presStyleCnt="0">
        <dgm:presLayoutVars>
          <dgm:hierBranch val="init"/>
        </dgm:presLayoutVars>
      </dgm:prSet>
      <dgm:spPr/>
    </dgm:pt>
    <dgm:pt modelId="{99B034D0-792B-47D2-9043-B900FAE6E41C}" type="pres">
      <dgm:prSet presAssocID="{63E2B775-FFEF-4E9D-AFDB-430F81DE086F}" presName="rootComposite" presStyleCnt="0"/>
      <dgm:spPr/>
    </dgm:pt>
    <dgm:pt modelId="{9D865E35-67B5-46C9-8B91-0864929182F0}" type="pres">
      <dgm:prSet presAssocID="{63E2B775-FFEF-4E9D-AFDB-430F81DE086F}" presName="rootText" presStyleLbl="node2" presStyleIdx="1" presStyleCnt="2" custScaleX="158493">
        <dgm:presLayoutVars>
          <dgm:chPref val="3"/>
        </dgm:presLayoutVars>
      </dgm:prSet>
      <dgm:spPr/>
    </dgm:pt>
    <dgm:pt modelId="{4B6E1017-184C-49C0-B066-87B55B8F31DB}" type="pres">
      <dgm:prSet presAssocID="{63E2B775-FFEF-4E9D-AFDB-430F81DE086F}" presName="rootConnector" presStyleLbl="node2" presStyleIdx="1" presStyleCnt="2"/>
      <dgm:spPr/>
    </dgm:pt>
    <dgm:pt modelId="{381CA496-2263-44D6-957D-2DDF10E25F7B}" type="pres">
      <dgm:prSet presAssocID="{63E2B775-FFEF-4E9D-AFDB-430F81DE086F}" presName="hierChild4" presStyleCnt="0"/>
      <dgm:spPr/>
    </dgm:pt>
    <dgm:pt modelId="{C1E34C21-7721-4C9A-ADFD-C42A483C41E0}" type="pres">
      <dgm:prSet presAssocID="{63E2B775-FFEF-4E9D-AFDB-430F81DE086F}" presName="hierChild5" presStyleCnt="0"/>
      <dgm:spPr/>
    </dgm:pt>
    <dgm:pt modelId="{90F2BC98-8685-47C4-BF80-F25C820A28A8}" type="pres">
      <dgm:prSet presAssocID="{B5B7B2EE-E809-40E3-B510-A4EFDDC80B19}" presName="hierChild3" presStyleCnt="0"/>
      <dgm:spPr/>
    </dgm:pt>
  </dgm:ptLst>
  <dgm:cxnLst>
    <dgm:cxn modelId="{183D0E01-E62E-47A4-9A4E-57004222E200}" type="presOf" srcId="{8969C6A1-C1DA-4DBF-91AA-55EE65F24724}" destId="{D1AE8065-23A6-4DF0-8883-1EF51D005DCA}" srcOrd="0" destOrd="0" presId="urn:microsoft.com/office/officeart/2005/8/layout/orgChart1"/>
    <dgm:cxn modelId="{86C48E05-2CA7-45C6-A17A-272E2146C590}" srcId="{96707CDC-ADD4-43F1-81A2-B4F152ACF00F}" destId="{B5B7B2EE-E809-40E3-B510-A4EFDDC80B19}" srcOrd="0" destOrd="0" parTransId="{5E0A39F5-216E-4EC5-B422-850A0985E52D}" sibTransId="{AC455A99-8B57-4F77-9952-289EC4D5DBF2}"/>
    <dgm:cxn modelId="{0E405A1D-B125-4727-9AE7-0039951B9D03}" type="presOf" srcId="{B5B7B2EE-E809-40E3-B510-A4EFDDC80B19}" destId="{1F5FBAC3-6653-4CF3-933B-1BDCEE963A85}" srcOrd="0" destOrd="0" presId="urn:microsoft.com/office/officeart/2005/8/layout/orgChart1"/>
    <dgm:cxn modelId="{D39A0822-7A4B-43F5-80BC-3EF7316D6F79}" type="presOf" srcId="{63E2B775-FFEF-4E9D-AFDB-430F81DE086F}" destId="{4B6E1017-184C-49C0-B066-87B55B8F31DB}" srcOrd="1" destOrd="0" presId="urn:microsoft.com/office/officeart/2005/8/layout/orgChart1"/>
    <dgm:cxn modelId="{CDC73F29-CB1C-45B6-9B94-37D579C101E2}" type="presOf" srcId="{BF975BB7-CA02-49E0-AC6D-CD561278D3C7}" destId="{0BE011F8-6301-412D-8CDA-9C533679BFC8}" srcOrd="1" destOrd="0" presId="urn:microsoft.com/office/officeart/2005/8/layout/orgChart1"/>
    <dgm:cxn modelId="{0031423E-9AAD-4017-82CA-650015C8FCA6}" srcId="{B5B7B2EE-E809-40E3-B510-A4EFDDC80B19}" destId="{BF975BB7-CA02-49E0-AC6D-CD561278D3C7}" srcOrd="0" destOrd="0" parTransId="{04D0C693-7AD2-4972-A525-8046BF9FA7E2}" sibTransId="{55D1F826-C33E-4B2C-BC82-8BECCA728733}"/>
    <dgm:cxn modelId="{2921B55C-9127-488C-806C-B2E43F002288}" type="presOf" srcId="{BF975BB7-CA02-49E0-AC6D-CD561278D3C7}" destId="{7D4751F1-B034-4CB5-8335-A4628AB47E10}" srcOrd="0" destOrd="0" presId="urn:microsoft.com/office/officeart/2005/8/layout/orgChart1"/>
    <dgm:cxn modelId="{E3071176-3A4F-4FD4-85EF-4B51FC17729A}" type="presOf" srcId="{63E2B775-FFEF-4E9D-AFDB-430F81DE086F}" destId="{9D865E35-67B5-46C9-8B91-0864929182F0}" srcOrd="0" destOrd="0" presId="urn:microsoft.com/office/officeart/2005/8/layout/orgChart1"/>
    <dgm:cxn modelId="{C254BF7B-AB6F-4D88-A9C3-49835B4EDA87}" srcId="{B5B7B2EE-E809-40E3-B510-A4EFDDC80B19}" destId="{63E2B775-FFEF-4E9D-AFDB-430F81DE086F}" srcOrd="1" destOrd="0" parTransId="{8969C6A1-C1DA-4DBF-91AA-55EE65F24724}" sibTransId="{36F7ABA2-55D5-4362-977B-631199EA39FF}"/>
    <dgm:cxn modelId="{C2F28B83-FC3E-4204-941D-F2F2D5C7ED68}" type="presOf" srcId="{04D0C693-7AD2-4972-A525-8046BF9FA7E2}" destId="{BF160679-9834-4AEF-A26C-844DD0266483}" srcOrd="0" destOrd="0" presId="urn:microsoft.com/office/officeart/2005/8/layout/orgChart1"/>
    <dgm:cxn modelId="{8254CAAB-1703-43C6-A72A-AB6B93968275}" type="presOf" srcId="{B5B7B2EE-E809-40E3-B510-A4EFDDC80B19}" destId="{A96DC31B-635F-4787-9C39-409AC70516F7}" srcOrd="1" destOrd="0" presId="urn:microsoft.com/office/officeart/2005/8/layout/orgChart1"/>
    <dgm:cxn modelId="{CB849EE3-D2E5-46F5-A403-24972F7E9968}" type="presOf" srcId="{96707CDC-ADD4-43F1-81A2-B4F152ACF00F}" destId="{8E56E7F1-D2DF-457B-BF85-1EFB49862F6C}" srcOrd="0" destOrd="0" presId="urn:microsoft.com/office/officeart/2005/8/layout/orgChart1"/>
    <dgm:cxn modelId="{1329F4BB-0B1E-465E-B0A4-F3A1B89EF3BD}" type="presParOf" srcId="{8E56E7F1-D2DF-457B-BF85-1EFB49862F6C}" destId="{2A01D35A-A2C4-41D2-B4D7-59C6B2810C2A}" srcOrd="0" destOrd="0" presId="urn:microsoft.com/office/officeart/2005/8/layout/orgChart1"/>
    <dgm:cxn modelId="{8BD76092-97AB-4176-94F8-39F2DCD4E6D0}" type="presParOf" srcId="{2A01D35A-A2C4-41D2-B4D7-59C6B2810C2A}" destId="{3894F528-0237-40BD-9120-651AFE1AAD6E}" srcOrd="0" destOrd="0" presId="urn:microsoft.com/office/officeart/2005/8/layout/orgChart1"/>
    <dgm:cxn modelId="{FC37E0E6-E5DD-4F53-9746-FCFD1E0A8F5A}" type="presParOf" srcId="{3894F528-0237-40BD-9120-651AFE1AAD6E}" destId="{1F5FBAC3-6653-4CF3-933B-1BDCEE963A85}" srcOrd="0" destOrd="0" presId="urn:microsoft.com/office/officeart/2005/8/layout/orgChart1"/>
    <dgm:cxn modelId="{9FA3612E-5E45-4D0E-B38B-FE717A5C7774}" type="presParOf" srcId="{3894F528-0237-40BD-9120-651AFE1AAD6E}" destId="{A96DC31B-635F-4787-9C39-409AC70516F7}" srcOrd="1" destOrd="0" presId="urn:microsoft.com/office/officeart/2005/8/layout/orgChart1"/>
    <dgm:cxn modelId="{5DAB4F9A-41F6-42BB-815D-6319B36B821E}" type="presParOf" srcId="{2A01D35A-A2C4-41D2-B4D7-59C6B2810C2A}" destId="{CA21B80A-15C0-4748-A76D-55FA950A425D}" srcOrd="1" destOrd="0" presId="urn:microsoft.com/office/officeart/2005/8/layout/orgChart1"/>
    <dgm:cxn modelId="{655662A8-D3CE-4BEA-B6BA-CE9D75437CC3}" type="presParOf" srcId="{CA21B80A-15C0-4748-A76D-55FA950A425D}" destId="{BF160679-9834-4AEF-A26C-844DD0266483}" srcOrd="0" destOrd="0" presId="urn:microsoft.com/office/officeart/2005/8/layout/orgChart1"/>
    <dgm:cxn modelId="{CAC33AA5-BB58-4BE3-91E6-84136720FD7B}" type="presParOf" srcId="{CA21B80A-15C0-4748-A76D-55FA950A425D}" destId="{6A580D2C-45EA-43F5-AE37-DB68ACC80507}" srcOrd="1" destOrd="0" presId="urn:microsoft.com/office/officeart/2005/8/layout/orgChart1"/>
    <dgm:cxn modelId="{1E4FDD86-1227-487C-B6ED-F981260CAF9A}" type="presParOf" srcId="{6A580D2C-45EA-43F5-AE37-DB68ACC80507}" destId="{40BFE2E9-4534-4143-96AC-9F042D77D2A9}" srcOrd="0" destOrd="0" presId="urn:microsoft.com/office/officeart/2005/8/layout/orgChart1"/>
    <dgm:cxn modelId="{82F2AEDC-4326-4241-8DFB-3D6EFE56DEB8}" type="presParOf" srcId="{40BFE2E9-4534-4143-96AC-9F042D77D2A9}" destId="{7D4751F1-B034-4CB5-8335-A4628AB47E10}" srcOrd="0" destOrd="0" presId="urn:microsoft.com/office/officeart/2005/8/layout/orgChart1"/>
    <dgm:cxn modelId="{3DF28CAA-05AD-4C82-8201-C5BD2B2E5F19}" type="presParOf" srcId="{40BFE2E9-4534-4143-96AC-9F042D77D2A9}" destId="{0BE011F8-6301-412D-8CDA-9C533679BFC8}" srcOrd="1" destOrd="0" presId="urn:microsoft.com/office/officeart/2005/8/layout/orgChart1"/>
    <dgm:cxn modelId="{26AD97C2-A81E-4F0A-BFCE-BF4DD5218705}" type="presParOf" srcId="{6A580D2C-45EA-43F5-AE37-DB68ACC80507}" destId="{DF40AD7A-94F2-4F31-B5F4-A93699C7A524}" srcOrd="1" destOrd="0" presId="urn:microsoft.com/office/officeart/2005/8/layout/orgChart1"/>
    <dgm:cxn modelId="{90C4119A-1581-4299-8479-4F0309B4A995}" type="presParOf" srcId="{6A580D2C-45EA-43F5-AE37-DB68ACC80507}" destId="{0B1C3C5D-524F-4D52-8251-11FE1C7C2A90}" srcOrd="2" destOrd="0" presId="urn:microsoft.com/office/officeart/2005/8/layout/orgChart1"/>
    <dgm:cxn modelId="{FB592AF0-95A8-4B3E-9CBB-A5AE9FE1FFE0}" type="presParOf" srcId="{CA21B80A-15C0-4748-A76D-55FA950A425D}" destId="{D1AE8065-23A6-4DF0-8883-1EF51D005DCA}" srcOrd="2" destOrd="0" presId="urn:microsoft.com/office/officeart/2005/8/layout/orgChart1"/>
    <dgm:cxn modelId="{DE7454F4-3B0E-4CAD-9452-9CA0806E4D53}" type="presParOf" srcId="{CA21B80A-15C0-4748-A76D-55FA950A425D}" destId="{21469D03-0B44-45B7-B454-DAE5EC1A5E8A}" srcOrd="3" destOrd="0" presId="urn:microsoft.com/office/officeart/2005/8/layout/orgChart1"/>
    <dgm:cxn modelId="{37BB8B96-7EC2-4E69-AC00-58AA313C78C0}" type="presParOf" srcId="{21469D03-0B44-45B7-B454-DAE5EC1A5E8A}" destId="{99B034D0-792B-47D2-9043-B900FAE6E41C}" srcOrd="0" destOrd="0" presId="urn:microsoft.com/office/officeart/2005/8/layout/orgChart1"/>
    <dgm:cxn modelId="{F1F0E19F-61B5-4A26-B5FF-C01DDEBDB978}" type="presParOf" srcId="{99B034D0-792B-47D2-9043-B900FAE6E41C}" destId="{9D865E35-67B5-46C9-8B91-0864929182F0}" srcOrd="0" destOrd="0" presId="urn:microsoft.com/office/officeart/2005/8/layout/orgChart1"/>
    <dgm:cxn modelId="{77993D84-410D-479B-A04D-1B9A174925D1}" type="presParOf" srcId="{99B034D0-792B-47D2-9043-B900FAE6E41C}" destId="{4B6E1017-184C-49C0-B066-87B55B8F31DB}" srcOrd="1" destOrd="0" presId="urn:microsoft.com/office/officeart/2005/8/layout/orgChart1"/>
    <dgm:cxn modelId="{0C0E0630-0175-4DF1-B32F-C07297FCCCD5}" type="presParOf" srcId="{21469D03-0B44-45B7-B454-DAE5EC1A5E8A}" destId="{381CA496-2263-44D6-957D-2DDF10E25F7B}" srcOrd="1" destOrd="0" presId="urn:microsoft.com/office/officeart/2005/8/layout/orgChart1"/>
    <dgm:cxn modelId="{E24D6608-EEF8-4E3F-B5C4-E2C19DAF6F18}" type="presParOf" srcId="{21469D03-0B44-45B7-B454-DAE5EC1A5E8A}" destId="{C1E34C21-7721-4C9A-ADFD-C42A483C41E0}" srcOrd="2" destOrd="0" presId="urn:microsoft.com/office/officeart/2005/8/layout/orgChart1"/>
    <dgm:cxn modelId="{934D8E01-D552-491A-81A2-E8C9FE7F1958}" type="presParOf" srcId="{2A01D35A-A2C4-41D2-B4D7-59C6B2810C2A}" destId="{90F2BC98-8685-47C4-BF80-F25C820A28A8}"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3CB721-6FAE-4208-BC19-D4AE56893A4A}"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AU"/>
        </a:p>
      </dgm:t>
    </dgm:pt>
    <dgm:pt modelId="{CC0B2BAF-437A-4C06-984D-E3D46C1D3BD2}">
      <dgm:prSet phldrT="[Text]" custT="1"/>
      <dgm:spPr/>
      <dgm:t>
        <a:bodyPr/>
        <a:lstStyle/>
        <a:p>
          <a:r>
            <a:rPr lang="en-US" sz="2200" dirty="0"/>
            <a:t>The two most common conventions to count days in bond markets:</a:t>
          </a:r>
        </a:p>
        <a:p>
          <a:r>
            <a:rPr lang="en-US" sz="2200" dirty="0"/>
            <a:t>(</a:t>
          </a:r>
          <a:r>
            <a:rPr lang="en-US" sz="2200" i="1" dirty="0"/>
            <a:t>Days in the month/Days in a year</a:t>
          </a:r>
          <a:r>
            <a:rPr lang="en-US" sz="2200" dirty="0"/>
            <a:t>) </a:t>
          </a:r>
          <a:endParaRPr lang="en-AU" sz="2200" dirty="0"/>
        </a:p>
      </dgm:t>
    </dgm:pt>
    <dgm:pt modelId="{AAF73EC1-6424-4788-A582-F73B41D365A4}" type="parTrans" cxnId="{5FA075B4-137E-4E7D-986A-6CC7FFC4BB50}">
      <dgm:prSet/>
      <dgm:spPr/>
      <dgm:t>
        <a:bodyPr/>
        <a:lstStyle/>
        <a:p>
          <a:endParaRPr lang="en-AU"/>
        </a:p>
      </dgm:t>
    </dgm:pt>
    <dgm:pt modelId="{34909AA0-BE2D-4187-9E08-57EE0CC11A4E}" type="sibTrans" cxnId="{5FA075B4-137E-4E7D-986A-6CC7FFC4BB50}">
      <dgm:prSet/>
      <dgm:spPr/>
      <dgm:t>
        <a:bodyPr/>
        <a:lstStyle/>
        <a:p>
          <a:endParaRPr lang="en-AU"/>
        </a:p>
      </dgm:t>
    </dgm:pt>
    <dgm:pt modelId="{298FF150-9586-488F-8BFE-5B2A618EE54D}">
      <dgm:prSet phldrT="[Text]" custT="1"/>
      <dgm:spPr/>
      <dgm:t>
        <a:bodyPr/>
        <a:lstStyle/>
        <a:p>
          <a:r>
            <a:rPr lang="en-US" sz="2000" b="1" dirty="0"/>
            <a:t>Actual/actual </a:t>
          </a:r>
          <a:r>
            <a:rPr lang="en-US" sz="2000" b="0" dirty="0"/>
            <a:t>is</a:t>
          </a:r>
          <a:r>
            <a:rPr lang="en-US" sz="2000" dirty="0"/>
            <a:t> common for government bonds.</a:t>
          </a:r>
          <a:endParaRPr lang="en-AU" sz="2000" dirty="0"/>
        </a:p>
      </dgm:t>
    </dgm:pt>
    <dgm:pt modelId="{044EA889-4269-44D3-9D8D-82560C01F375}" type="parTrans" cxnId="{B738A534-51C5-4568-94DE-631E3D449F49}">
      <dgm:prSet/>
      <dgm:spPr/>
      <dgm:t>
        <a:bodyPr/>
        <a:lstStyle/>
        <a:p>
          <a:endParaRPr lang="en-AU"/>
        </a:p>
      </dgm:t>
    </dgm:pt>
    <dgm:pt modelId="{D39D5D80-486A-4E12-B10E-B031604FBA00}" type="sibTrans" cxnId="{B738A534-51C5-4568-94DE-631E3D449F49}">
      <dgm:prSet/>
      <dgm:spPr/>
      <dgm:t>
        <a:bodyPr/>
        <a:lstStyle/>
        <a:p>
          <a:endParaRPr lang="en-AU"/>
        </a:p>
      </dgm:t>
    </dgm:pt>
    <dgm:pt modelId="{BF4E37DF-AEDC-4423-9737-E1BB5A8C3F53}">
      <dgm:prSet custT="1"/>
      <dgm:spPr/>
      <dgm:t>
        <a:bodyPr/>
        <a:lstStyle/>
        <a:p>
          <a:r>
            <a:rPr lang="en-US" sz="2000" b="1" dirty="0"/>
            <a:t>30/360</a:t>
          </a:r>
          <a:r>
            <a:rPr lang="en-US" sz="2000" dirty="0"/>
            <a:t> is common for corporate bonds.</a:t>
          </a:r>
          <a:endParaRPr lang="en-AU" sz="2000" dirty="0"/>
        </a:p>
      </dgm:t>
    </dgm:pt>
    <dgm:pt modelId="{3AE73D4E-4D55-491D-8BCA-3EC78B8B75DC}" type="parTrans" cxnId="{14FF3A21-DC7A-41BF-9FB1-2E91A06F7E17}">
      <dgm:prSet/>
      <dgm:spPr/>
      <dgm:t>
        <a:bodyPr/>
        <a:lstStyle/>
        <a:p>
          <a:endParaRPr lang="en-AU"/>
        </a:p>
      </dgm:t>
    </dgm:pt>
    <dgm:pt modelId="{B702ECB5-42DE-4FE5-AD45-039D57EFBA34}" type="sibTrans" cxnId="{14FF3A21-DC7A-41BF-9FB1-2E91A06F7E17}">
      <dgm:prSet/>
      <dgm:spPr/>
      <dgm:t>
        <a:bodyPr/>
        <a:lstStyle/>
        <a:p>
          <a:endParaRPr lang="en-AU"/>
        </a:p>
      </dgm:t>
    </dgm:pt>
    <dgm:pt modelId="{0347EFF4-691E-4CE5-8FA0-028A256B19C6}" type="pres">
      <dgm:prSet presAssocID="{FB3CB721-6FAE-4208-BC19-D4AE56893A4A}" presName="Name0" presStyleCnt="0">
        <dgm:presLayoutVars>
          <dgm:chMax val="1"/>
          <dgm:chPref val="1"/>
          <dgm:dir/>
          <dgm:animOne val="branch"/>
          <dgm:animLvl val="lvl"/>
        </dgm:presLayoutVars>
      </dgm:prSet>
      <dgm:spPr/>
    </dgm:pt>
    <dgm:pt modelId="{FFF43443-1688-4007-AFAA-839D6ABC551F}" type="pres">
      <dgm:prSet presAssocID="{CC0B2BAF-437A-4C06-984D-E3D46C1D3BD2}" presName="singleCycle" presStyleCnt="0"/>
      <dgm:spPr/>
    </dgm:pt>
    <dgm:pt modelId="{0073F30C-A278-458B-901E-BDAF9197002A}" type="pres">
      <dgm:prSet presAssocID="{CC0B2BAF-437A-4C06-984D-E3D46C1D3BD2}" presName="singleCenter" presStyleLbl="node1" presStyleIdx="0" presStyleCnt="3" custScaleX="535209" custScaleY="310520" custLinFactNeighborX="-3018" custLinFactNeighborY="3232">
        <dgm:presLayoutVars>
          <dgm:chMax val="7"/>
          <dgm:chPref val="7"/>
        </dgm:presLayoutVars>
      </dgm:prSet>
      <dgm:spPr/>
    </dgm:pt>
    <dgm:pt modelId="{A6E4FCEE-EDBA-4C56-8024-5B36700A4D8D}" type="pres">
      <dgm:prSet presAssocID="{044EA889-4269-44D3-9D8D-82560C01F375}" presName="Name56" presStyleLbl="parChTrans1D2" presStyleIdx="0" presStyleCnt="2"/>
      <dgm:spPr/>
    </dgm:pt>
    <dgm:pt modelId="{9AD48FF1-9536-42E4-8AB7-CBAB79124BB9}" type="pres">
      <dgm:prSet presAssocID="{298FF150-9586-488F-8BFE-5B2A618EE54D}" presName="text0" presStyleLbl="node1" presStyleIdx="1" presStyleCnt="3" custScaleX="518817" custScaleY="316210" custRadScaleRad="355746" custRadScaleInc="100083">
        <dgm:presLayoutVars>
          <dgm:bulletEnabled val="1"/>
        </dgm:presLayoutVars>
      </dgm:prSet>
      <dgm:spPr/>
    </dgm:pt>
    <dgm:pt modelId="{FAEB20B9-5192-4C82-9E9B-EEA963D4C75A}" type="pres">
      <dgm:prSet presAssocID="{3AE73D4E-4D55-491D-8BCA-3EC78B8B75DC}" presName="Name56" presStyleLbl="parChTrans1D2" presStyleIdx="1" presStyleCnt="2"/>
      <dgm:spPr/>
    </dgm:pt>
    <dgm:pt modelId="{48223A25-8981-4030-96B1-1D76EFEE7C35}" type="pres">
      <dgm:prSet presAssocID="{BF4E37DF-AEDC-4423-9737-E1BB5A8C3F53}" presName="text0" presStyleLbl="node1" presStyleIdx="2" presStyleCnt="3" custScaleX="518908" custScaleY="316407" custRadScaleRad="367517" custRadScaleInc="100642">
        <dgm:presLayoutVars>
          <dgm:bulletEnabled val="1"/>
        </dgm:presLayoutVars>
      </dgm:prSet>
      <dgm:spPr/>
    </dgm:pt>
  </dgm:ptLst>
  <dgm:cxnLst>
    <dgm:cxn modelId="{E07BFB00-A524-47DA-B4F2-C2AF9B47959C}" type="presOf" srcId="{FB3CB721-6FAE-4208-BC19-D4AE56893A4A}" destId="{0347EFF4-691E-4CE5-8FA0-028A256B19C6}" srcOrd="0" destOrd="0" presId="urn:microsoft.com/office/officeart/2008/layout/RadialCluster"/>
    <dgm:cxn modelId="{BB5B5215-E089-4357-B616-499E240B17CB}" type="presOf" srcId="{3AE73D4E-4D55-491D-8BCA-3EC78B8B75DC}" destId="{FAEB20B9-5192-4C82-9E9B-EEA963D4C75A}" srcOrd="0" destOrd="0" presId="urn:microsoft.com/office/officeart/2008/layout/RadialCluster"/>
    <dgm:cxn modelId="{14FF3A21-DC7A-41BF-9FB1-2E91A06F7E17}" srcId="{CC0B2BAF-437A-4C06-984D-E3D46C1D3BD2}" destId="{BF4E37DF-AEDC-4423-9737-E1BB5A8C3F53}" srcOrd="1" destOrd="0" parTransId="{3AE73D4E-4D55-491D-8BCA-3EC78B8B75DC}" sibTransId="{B702ECB5-42DE-4FE5-AD45-039D57EFBA34}"/>
    <dgm:cxn modelId="{B738A534-51C5-4568-94DE-631E3D449F49}" srcId="{CC0B2BAF-437A-4C06-984D-E3D46C1D3BD2}" destId="{298FF150-9586-488F-8BFE-5B2A618EE54D}" srcOrd="0" destOrd="0" parTransId="{044EA889-4269-44D3-9D8D-82560C01F375}" sibTransId="{D39D5D80-486A-4E12-B10E-B031604FBA00}"/>
    <dgm:cxn modelId="{4BDCD782-5CB5-4288-999A-5DFE2E8AB35D}" type="presOf" srcId="{CC0B2BAF-437A-4C06-984D-E3D46C1D3BD2}" destId="{0073F30C-A278-458B-901E-BDAF9197002A}" srcOrd="0" destOrd="0" presId="urn:microsoft.com/office/officeart/2008/layout/RadialCluster"/>
    <dgm:cxn modelId="{5FA075B4-137E-4E7D-986A-6CC7FFC4BB50}" srcId="{FB3CB721-6FAE-4208-BC19-D4AE56893A4A}" destId="{CC0B2BAF-437A-4C06-984D-E3D46C1D3BD2}" srcOrd="0" destOrd="0" parTransId="{AAF73EC1-6424-4788-A582-F73B41D365A4}" sibTransId="{34909AA0-BE2D-4187-9E08-57EE0CC11A4E}"/>
    <dgm:cxn modelId="{D1BF2FE2-0EF8-48E0-906C-78FE496070AD}" type="presOf" srcId="{044EA889-4269-44D3-9D8D-82560C01F375}" destId="{A6E4FCEE-EDBA-4C56-8024-5B36700A4D8D}" srcOrd="0" destOrd="0" presId="urn:microsoft.com/office/officeart/2008/layout/RadialCluster"/>
    <dgm:cxn modelId="{8EA9A2EE-9CCB-4B77-AB31-4F36127BDB62}" type="presOf" srcId="{BF4E37DF-AEDC-4423-9737-E1BB5A8C3F53}" destId="{48223A25-8981-4030-96B1-1D76EFEE7C35}" srcOrd="0" destOrd="0" presId="urn:microsoft.com/office/officeart/2008/layout/RadialCluster"/>
    <dgm:cxn modelId="{F60DC3FF-EB7C-4C94-8F10-D781307BE9CC}" type="presOf" srcId="{298FF150-9586-488F-8BFE-5B2A618EE54D}" destId="{9AD48FF1-9536-42E4-8AB7-CBAB79124BB9}" srcOrd="0" destOrd="0" presId="urn:microsoft.com/office/officeart/2008/layout/RadialCluster"/>
    <dgm:cxn modelId="{BBC7F6E9-6767-4144-ADA0-2F5AB2C8FF37}" type="presParOf" srcId="{0347EFF4-691E-4CE5-8FA0-028A256B19C6}" destId="{FFF43443-1688-4007-AFAA-839D6ABC551F}" srcOrd="0" destOrd="0" presId="urn:microsoft.com/office/officeart/2008/layout/RadialCluster"/>
    <dgm:cxn modelId="{50DFDEE2-1B3A-4838-B75A-5016785C58F1}" type="presParOf" srcId="{FFF43443-1688-4007-AFAA-839D6ABC551F}" destId="{0073F30C-A278-458B-901E-BDAF9197002A}" srcOrd="0" destOrd="0" presId="urn:microsoft.com/office/officeart/2008/layout/RadialCluster"/>
    <dgm:cxn modelId="{C9EFEBC0-DFC7-4C54-A994-6931136F721C}" type="presParOf" srcId="{FFF43443-1688-4007-AFAA-839D6ABC551F}" destId="{A6E4FCEE-EDBA-4C56-8024-5B36700A4D8D}" srcOrd="1" destOrd="0" presId="urn:microsoft.com/office/officeart/2008/layout/RadialCluster"/>
    <dgm:cxn modelId="{72FF6972-1DDD-4ED1-B96A-A97381D9BC8C}" type="presParOf" srcId="{FFF43443-1688-4007-AFAA-839D6ABC551F}" destId="{9AD48FF1-9536-42E4-8AB7-CBAB79124BB9}" srcOrd="2" destOrd="0" presId="urn:microsoft.com/office/officeart/2008/layout/RadialCluster"/>
    <dgm:cxn modelId="{981BE36E-97A5-4047-8475-851953BBD528}" type="presParOf" srcId="{FFF43443-1688-4007-AFAA-839D6ABC551F}" destId="{FAEB20B9-5192-4C82-9E9B-EEA963D4C75A}" srcOrd="3" destOrd="0" presId="urn:microsoft.com/office/officeart/2008/layout/RadialCluster"/>
    <dgm:cxn modelId="{B259585A-C641-49AD-B91A-AB934DF556CD}" type="presParOf" srcId="{FFF43443-1688-4007-AFAA-839D6ABC551F}" destId="{48223A25-8981-4030-96B1-1D76EFEE7C35}" srcOrd="4"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5BE274-FC48-4DCB-A71C-B2DE819A60ED}"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AU"/>
        </a:p>
      </dgm:t>
    </dgm:pt>
    <dgm:pt modelId="{13401EC9-87B0-4C20-8ED3-57FC53C1482D}">
      <dgm:prSet phldrT="[Text]" custT="1"/>
      <dgm:spPr/>
      <dgm:t>
        <a:bodyPr/>
        <a:lstStyle/>
        <a:p>
          <a:r>
            <a:rPr lang="en-US" sz="2200" b="1" dirty="0"/>
            <a:t>Matrix pricing </a:t>
          </a:r>
          <a:r>
            <a:rPr lang="en-US" sz="2200" dirty="0"/>
            <a:t>is an estimation process used for bonds that are not actively traded.</a:t>
          </a:r>
          <a:endParaRPr lang="en-AU" sz="2200" dirty="0"/>
        </a:p>
      </dgm:t>
    </dgm:pt>
    <dgm:pt modelId="{C2F94291-687F-437B-BD0C-C526E9FFF667}" type="parTrans" cxnId="{05BBE182-83B5-4E81-A5FE-DB497F2F58E5}">
      <dgm:prSet/>
      <dgm:spPr/>
      <dgm:t>
        <a:bodyPr/>
        <a:lstStyle/>
        <a:p>
          <a:endParaRPr lang="en-AU"/>
        </a:p>
      </dgm:t>
    </dgm:pt>
    <dgm:pt modelId="{13304DD2-ED66-4A26-880B-DDBE85DAC7B7}" type="sibTrans" cxnId="{05BBE182-83B5-4E81-A5FE-DB497F2F58E5}">
      <dgm:prSet/>
      <dgm:spPr/>
      <dgm:t>
        <a:bodyPr/>
        <a:lstStyle/>
        <a:p>
          <a:endParaRPr lang="en-AU"/>
        </a:p>
      </dgm:t>
    </dgm:pt>
    <dgm:pt modelId="{A827FCC2-5377-44C0-86D5-A0DD12661504}">
      <dgm:prSet phldrT="[Text]" custT="1"/>
      <dgm:spPr/>
      <dgm:t>
        <a:bodyPr/>
        <a:lstStyle/>
        <a:p>
          <a:r>
            <a:rPr lang="en-US" sz="2200" dirty="0"/>
            <a:t>In matrix pricing, market discount rates are extracted from comparable bonds (i.e., bonds with similar time-to-maturity, coupon rate, and credit quality).</a:t>
          </a:r>
          <a:endParaRPr lang="en-AU" sz="2200" dirty="0"/>
        </a:p>
      </dgm:t>
    </dgm:pt>
    <dgm:pt modelId="{7674AFBE-6EE5-4719-A9E5-AA9DA14230CE}" type="parTrans" cxnId="{415B5271-1548-4CF6-AC52-635595A1D426}">
      <dgm:prSet/>
      <dgm:spPr/>
      <dgm:t>
        <a:bodyPr/>
        <a:lstStyle/>
        <a:p>
          <a:endParaRPr lang="en-AU"/>
        </a:p>
      </dgm:t>
    </dgm:pt>
    <dgm:pt modelId="{895DD22C-68E1-40A8-A1B6-588358571137}" type="sibTrans" cxnId="{415B5271-1548-4CF6-AC52-635595A1D426}">
      <dgm:prSet/>
      <dgm:spPr/>
      <dgm:t>
        <a:bodyPr/>
        <a:lstStyle/>
        <a:p>
          <a:endParaRPr lang="en-AU"/>
        </a:p>
      </dgm:t>
    </dgm:pt>
    <dgm:pt modelId="{F148BD70-FF97-4CCD-BFAF-75DF7F9653FD}" type="pres">
      <dgm:prSet presAssocID="{825BE274-FC48-4DCB-A71C-B2DE819A60ED}" presName="Name0" presStyleCnt="0">
        <dgm:presLayoutVars>
          <dgm:chMax val="7"/>
          <dgm:chPref val="7"/>
          <dgm:dir/>
        </dgm:presLayoutVars>
      </dgm:prSet>
      <dgm:spPr/>
    </dgm:pt>
    <dgm:pt modelId="{7A2551B3-1FAF-45E5-B5E4-7E5077157032}" type="pres">
      <dgm:prSet presAssocID="{825BE274-FC48-4DCB-A71C-B2DE819A60ED}" presName="Name1" presStyleCnt="0"/>
      <dgm:spPr/>
    </dgm:pt>
    <dgm:pt modelId="{1D5EB12F-020D-4F63-9EE5-6F35ECDE822B}" type="pres">
      <dgm:prSet presAssocID="{825BE274-FC48-4DCB-A71C-B2DE819A60ED}" presName="cycle" presStyleCnt="0"/>
      <dgm:spPr/>
    </dgm:pt>
    <dgm:pt modelId="{53A83BF8-E8EB-4E03-A083-7EBFAF341367}" type="pres">
      <dgm:prSet presAssocID="{825BE274-FC48-4DCB-A71C-B2DE819A60ED}" presName="srcNode" presStyleLbl="node1" presStyleIdx="0" presStyleCnt="2"/>
      <dgm:spPr/>
    </dgm:pt>
    <dgm:pt modelId="{4FBA0381-EB80-424D-A2A2-C8596C6D83C3}" type="pres">
      <dgm:prSet presAssocID="{825BE274-FC48-4DCB-A71C-B2DE819A60ED}" presName="conn" presStyleLbl="parChTrans1D2" presStyleIdx="0" presStyleCnt="1" custScaleX="45819" custScaleY="94724" custLinFactNeighborX="21505" custLinFactNeighborY="-5120"/>
      <dgm:spPr/>
    </dgm:pt>
    <dgm:pt modelId="{741BF5A8-FAB7-4F9B-841E-6DC73FE2E57B}" type="pres">
      <dgm:prSet presAssocID="{825BE274-FC48-4DCB-A71C-B2DE819A60ED}" presName="extraNode" presStyleLbl="node1" presStyleIdx="0" presStyleCnt="2"/>
      <dgm:spPr/>
    </dgm:pt>
    <dgm:pt modelId="{E6593098-E802-4076-8C1F-BED90953F4F6}" type="pres">
      <dgm:prSet presAssocID="{825BE274-FC48-4DCB-A71C-B2DE819A60ED}" presName="dstNode" presStyleLbl="node1" presStyleIdx="0" presStyleCnt="2"/>
      <dgm:spPr/>
    </dgm:pt>
    <dgm:pt modelId="{D9AA954B-D56E-4C9D-B8A8-9EC4B18457C0}" type="pres">
      <dgm:prSet presAssocID="{13401EC9-87B0-4C20-8ED3-57FC53C1482D}" presName="text_1" presStyleLbl="node1" presStyleIdx="0" presStyleCnt="2" custScaleY="69653">
        <dgm:presLayoutVars>
          <dgm:bulletEnabled val="1"/>
        </dgm:presLayoutVars>
      </dgm:prSet>
      <dgm:spPr/>
    </dgm:pt>
    <dgm:pt modelId="{49E60E91-E6A3-44FA-9BAB-962CAC486813}" type="pres">
      <dgm:prSet presAssocID="{13401EC9-87B0-4C20-8ED3-57FC53C1482D}" presName="accent_1" presStyleCnt="0"/>
      <dgm:spPr/>
    </dgm:pt>
    <dgm:pt modelId="{379802BD-AC07-4F85-8A95-D967115D2BD5}" type="pres">
      <dgm:prSet presAssocID="{13401EC9-87B0-4C20-8ED3-57FC53C1482D}" presName="accentRepeatNode" presStyleLbl="solidFgAcc1" presStyleIdx="0" presStyleCnt="2" custScaleX="83431" custScaleY="83431" custLinFactNeighborX="-7500" custLinFactNeighborY="2267"/>
      <dgm:spPr>
        <a:blipFill rotWithShape="0">
          <a:blip xmlns:r="http://schemas.openxmlformats.org/officeDocument/2006/relationships" r:embed="rId1"/>
          <a:stretch>
            <a:fillRect/>
          </a:stretch>
        </a:blipFill>
      </dgm:spPr>
    </dgm:pt>
    <dgm:pt modelId="{0060ABA9-8D1C-46AD-AECB-7F2755DF0757}" type="pres">
      <dgm:prSet presAssocID="{A827FCC2-5377-44C0-86D5-A0DD12661504}" presName="text_2" presStyleLbl="node1" presStyleIdx="1" presStyleCnt="2" custScaleY="122769" custLinFactNeighborX="522" custLinFactNeighborY="-36563">
        <dgm:presLayoutVars>
          <dgm:bulletEnabled val="1"/>
        </dgm:presLayoutVars>
      </dgm:prSet>
      <dgm:spPr/>
    </dgm:pt>
    <dgm:pt modelId="{9A86AB05-9E80-4122-A935-E6E1937F62F9}" type="pres">
      <dgm:prSet presAssocID="{A827FCC2-5377-44C0-86D5-A0DD12661504}" presName="accent_2" presStyleCnt="0"/>
      <dgm:spPr/>
    </dgm:pt>
    <dgm:pt modelId="{CED5515A-6E84-46DA-AE98-389D8B5AD0C5}" type="pres">
      <dgm:prSet presAssocID="{A827FCC2-5377-44C0-86D5-A0DD12661504}" presName="accentRepeatNode" presStyleLbl="solidFgAcc1" presStyleIdx="1" presStyleCnt="2" custScaleX="83431" custScaleY="83431" custLinFactNeighborX="-7500" custLinFactNeighborY="-30849"/>
      <dgm:spPr/>
    </dgm:pt>
  </dgm:ptLst>
  <dgm:cxnLst>
    <dgm:cxn modelId="{1FB1D62D-208A-4245-9DF2-A635628B68E2}" type="presOf" srcId="{A827FCC2-5377-44C0-86D5-A0DD12661504}" destId="{0060ABA9-8D1C-46AD-AECB-7F2755DF0757}" srcOrd="0" destOrd="0" presId="urn:microsoft.com/office/officeart/2008/layout/VerticalCurvedList"/>
    <dgm:cxn modelId="{0FFCEF40-CD0C-4300-81D2-FDA2BF96F880}" type="presOf" srcId="{13304DD2-ED66-4A26-880B-DDBE85DAC7B7}" destId="{4FBA0381-EB80-424D-A2A2-C8596C6D83C3}" srcOrd="0" destOrd="0" presId="urn:microsoft.com/office/officeart/2008/layout/VerticalCurvedList"/>
    <dgm:cxn modelId="{415B5271-1548-4CF6-AC52-635595A1D426}" srcId="{825BE274-FC48-4DCB-A71C-B2DE819A60ED}" destId="{A827FCC2-5377-44C0-86D5-A0DD12661504}" srcOrd="1" destOrd="0" parTransId="{7674AFBE-6EE5-4719-A9E5-AA9DA14230CE}" sibTransId="{895DD22C-68E1-40A8-A1B6-588358571137}"/>
    <dgm:cxn modelId="{05BBE182-83B5-4E81-A5FE-DB497F2F58E5}" srcId="{825BE274-FC48-4DCB-A71C-B2DE819A60ED}" destId="{13401EC9-87B0-4C20-8ED3-57FC53C1482D}" srcOrd="0" destOrd="0" parTransId="{C2F94291-687F-437B-BD0C-C526E9FFF667}" sibTransId="{13304DD2-ED66-4A26-880B-DDBE85DAC7B7}"/>
    <dgm:cxn modelId="{F6FD9AED-846D-49D3-ADEE-35F2F8CDB343}" type="presOf" srcId="{13401EC9-87B0-4C20-8ED3-57FC53C1482D}" destId="{D9AA954B-D56E-4C9D-B8A8-9EC4B18457C0}" srcOrd="0" destOrd="0" presId="urn:microsoft.com/office/officeart/2008/layout/VerticalCurvedList"/>
    <dgm:cxn modelId="{0B7281F0-05B4-418E-88C8-DF7BC2516341}" type="presOf" srcId="{825BE274-FC48-4DCB-A71C-B2DE819A60ED}" destId="{F148BD70-FF97-4CCD-BFAF-75DF7F9653FD}" srcOrd="0" destOrd="0" presId="urn:microsoft.com/office/officeart/2008/layout/VerticalCurvedList"/>
    <dgm:cxn modelId="{97FC2B30-08B6-452C-8F13-5D9F6F88AEED}" type="presParOf" srcId="{F148BD70-FF97-4CCD-BFAF-75DF7F9653FD}" destId="{7A2551B3-1FAF-45E5-B5E4-7E5077157032}" srcOrd="0" destOrd="0" presId="urn:microsoft.com/office/officeart/2008/layout/VerticalCurvedList"/>
    <dgm:cxn modelId="{BFC1DB5C-64D6-42A3-BA2E-C847E0DA0704}" type="presParOf" srcId="{7A2551B3-1FAF-45E5-B5E4-7E5077157032}" destId="{1D5EB12F-020D-4F63-9EE5-6F35ECDE822B}" srcOrd="0" destOrd="0" presId="urn:microsoft.com/office/officeart/2008/layout/VerticalCurvedList"/>
    <dgm:cxn modelId="{8A69946D-B9D0-4473-9C7D-DD1C4D19FD74}" type="presParOf" srcId="{1D5EB12F-020D-4F63-9EE5-6F35ECDE822B}" destId="{53A83BF8-E8EB-4E03-A083-7EBFAF341367}" srcOrd="0" destOrd="0" presId="urn:microsoft.com/office/officeart/2008/layout/VerticalCurvedList"/>
    <dgm:cxn modelId="{D97E49D8-2733-4061-AE5F-10998FA04894}" type="presParOf" srcId="{1D5EB12F-020D-4F63-9EE5-6F35ECDE822B}" destId="{4FBA0381-EB80-424D-A2A2-C8596C6D83C3}" srcOrd="1" destOrd="0" presId="urn:microsoft.com/office/officeart/2008/layout/VerticalCurvedList"/>
    <dgm:cxn modelId="{9860495C-E6F4-4A1C-926B-6DA21D5AA174}" type="presParOf" srcId="{1D5EB12F-020D-4F63-9EE5-6F35ECDE822B}" destId="{741BF5A8-FAB7-4F9B-841E-6DC73FE2E57B}" srcOrd="2" destOrd="0" presId="urn:microsoft.com/office/officeart/2008/layout/VerticalCurvedList"/>
    <dgm:cxn modelId="{847A8CCC-9048-4B1F-915B-8F3FD51509F9}" type="presParOf" srcId="{1D5EB12F-020D-4F63-9EE5-6F35ECDE822B}" destId="{E6593098-E802-4076-8C1F-BED90953F4F6}" srcOrd="3" destOrd="0" presId="urn:microsoft.com/office/officeart/2008/layout/VerticalCurvedList"/>
    <dgm:cxn modelId="{8481417C-992A-4B30-B9CD-76397AF96E23}" type="presParOf" srcId="{7A2551B3-1FAF-45E5-B5E4-7E5077157032}" destId="{D9AA954B-D56E-4C9D-B8A8-9EC4B18457C0}" srcOrd="1" destOrd="0" presId="urn:microsoft.com/office/officeart/2008/layout/VerticalCurvedList"/>
    <dgm:cxn modelId="{7388D40A-7FFC-43BD-B6A9-D292A8EFFB7E}" type="presParOf" srcId="{7A2551B3-1FAF-45E5-B5E4-7E5077157032}" destId="{49E60E91-E6A3-44FA-9BAB-962CAC486813}" srcOrd="2" destOrd="0" presId="urn:microsoft.com/office/officeart/2008/layout/VerticalCurvedList"/>
    <dgm:cxn modelId="{CC56E6D2-F729-435B-9CF8-CF5F0E70B0E9}" type="presParOf" srcId="{49E60E91-E6A3-44FA-9BAB-962CAC486813}" destId="{379802BD-AC07-4F85-8A95-D967115D2BD5}" srcOrd="0" destOrd="0" presId="urn:microsoft.com/office/officeart/2008/layout/VerticalCurvedList"/>
    <dgm:cxn modelId="{BFEA85E1-82DF-430C-AB36-7781CB145BD3}" type="presParOf" srcId="{7A2551B3-1FAF-45E5-B5E4-7E5077157032}" destId="{0060ABA9-8D1C-46AD-AECB-7F2755DF0757}" srcOrd="3" destOrd="0" presId="urn:microsoft.com/office/officeart/2008/layout/VerticalCurvedList"/>
    <dgm:cxn modelId="{26888974-7AC0-42A0-86B7-AC3C25FA7802}" type="presParOf" srcId="{7A2551B3-1FAF-45E5-B5E4-7E5077157032}" destId="{9A86AB05-9E80-4122-A935-E6E1937F62F9}" srcOrd="4" destOrd="0" presId="urn:microsoft.com/office/officeart/2008/layout/VerticalCurvedList"/>
    <dgm:cxn modelId="{46F86E55-85CA-42DE-9DA2-250D73039FD7}" type="presParOf" srcId="{9A86AB05-9E80-4122-A935-E6E1937F62F9}" destId="{CED5515A-6E84-46DA-AE98-389D8B5AD0C5}"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84B1272-4B34-4422-A0F8-CAEA55B3E11A}"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AU"/>
        </a:p>
      </dgm:t>
    </dgm:pt>
    <dgm:pt modelId="{0E314BDD-0037-4215-9C2E-0DD184AB7719}">
      <dgm:prSet phldrT="[Text]" custT="1"/>
      <dgm:spPr/>
      <dgm:t>
        <a:bodyPr/>
        <a:lstStyle/>
        <a:p>
          <a:r>
            <a:rPr lang="en-US" sz="2200" dirty="0"/>
            <a:t>For bonds maturing in more than one year:</a:t>
          </a:r>
          <a:endParaRPr lang="en-AU" sz="2200" dirty="0"/>
        </a:p>
      </dgm:t>
    </dgm:pt>
    <dgm:pt modelId="{0A905CD7-8DB4-46F3-8132-57FBBBF36D1F}" type="parTrans" cxnId="{38521800-67A3-498B-976A-D6EA43E5E404}">
      <dgm:prSet/>
      <dgm:spPr/>
      <dgm:t>
        <a:bodyPr/>
        <a:lstStyle/>
        <a:p>
          <a:endParaRPr lang="en-AU"/>
        </a:p>
      </dgm:t>
    </dgm:pt>
    <dgm:pt modelId="{AF05F690-BF01-4721-9875-F88F51EE42AB}" type="sibTrans" cxnId="{38521800-67A3-498B-976A-D6EA43E5E404}">
      <dgm:prSet/>
      <dgm:spPr/>
      <dgm:t>
        <a:bodyPr/>
        <a:lstStyle/>
        <a:p>
          <a:endParaRPr lang="en-AU"/>
        </a:p>
      </dgm:t>
    </dgm:pt>
    <dgm:pt modelId="{48F01B9C-F7D9-4781-97BC-41AE74A3C0FE}">
      <dgm:prSet custT="1"/>
      <dgm:spPr/>
      <dgm:t>
        <a:bodyPr/>
        <a:lstStyle/>
        <a:p>
          <a:r>
            <a:rPr lang="en-US" sz="2200" dirty="0"/>
            <a:t>For money market instruments of less than one year to maturity:</a:t>
          </a:r>
          <a:endParaRPr lang="en-AU" sz="2200" dirty="0"/>
        </a:p>
      </dgm:t>
    </dgm:pt>
    <dgm:pt modelId="{31B48A6D-C7EA-428A-8B60-9B1237C0530B}" type="parTrans" cxnId="{95C938DA-A42E-444C-A900-EE99D48AEA8A}">
      <dgm:prSet/>
      <dgm:spPr/>
      <dgm:t>
        <a:bodyPr/>
        <a:lstStyle/>
        <a:p>
          <a:endParaRPr lang="en-AU"/>
        </a:p>
      </dgm:t>
    </dgm:pt>
    <dgm:pt modelId="{5ECFC833-064A-4BBD-9CF1-4F7CCEA94FF6}" type="sibTrans" cxnId="{95C938DA-A42E-444C-A900-EE99D48AEA8A}">
      <dgm:prSet/>
      <dgm:spPr/>
      <dgm:t>
        <a:bodyPr/>
        <a:lstStyle/>
        <a:p>
          <a:endParaRPr lang="en-AU"/>
        </a:p>
      </dgm:t>
    </dgm:pt>
    <dgm:pt modelId="{3D452B61-C684-453B-B87F-75C598548EB0}">
      <dgm:prSet custT="1"/>
      <dgm:spPr/>
      <dgm:t>
        <a:bodyPr/>
        <a:lstStyle/>
        <a:p>
          <a:r>
            <a:rPr lang="en-US" sz="2000" dirty="0"/>
            <a:t>These are </a:t>
          </a:r>
          <a:r>
            <a:rPr lang="en-US" sz="2000" b="1" u="none" dirty="0"/>
            <a:t>annualized but not compounded</a:t>
          </a:r>
          <a:r>
            <a:rPr lang="en-US" sz="2000" u="none" dirty="0"/>
            <a:t>.</a:t>
          </a:r>
          <a:endParaRPr lang="en-AU" sz="2000" u="none" dirty="0"/>
        </a:p>
      </dgm:t>
    </dgm:pt>
    <dgm:pt modelId="{6ADD8F32-38A6-429E-B829-550ADBC42F8C}" type="parTrans" cxnId="{13615536-6CCF-4F1C-A486-FEE13034532F}">
      <dgm:prSet/>
      <dgm:spPr/>
      <dgm:t>
        <a:bodyPr/>
        <a:lstStyle/>
        <a:p>
          <a:endParaRPr lang="en-AU"/>
        </a:p>
      </dgm:t>
    </dgm:pt>
    <dgm:pt modelId="{7A065123-6809-41E9-B8DE-F84C924A0F72}" type="sibTrans" cxnId="{13615536-6CCF-4F1C-A486-FEE13034532F}">
      <dgm:prSet/>
      <dgm:spPr/>
      <dgm:t>
        <a:bodyPr/>
        <a:lstStyle/>
        <a:p>
          <a:endParaRPr lang="en-AU"/>
        </a:p>
      </dgm:t>
    </dgm:pt>
    <dgm:pt modelId="{5D9B78CA-F732-42B2-B9C6-AC1782BC7CD3}">
      <dgm:prSet phldrT="[Text]" custT="1"/>
      <dgm:spPr/>
      <dgm:t>
        <a:bodyPr/>
        <a:lstStyle/>
        <a:p>
          <a:r>
            <a:rPr lang="en-US" sz="2000" u="none" dirty="0"/>
            <a:t>An </a:t>
          </a:r>
          <a:r>
            <a:rPr lang="en-US" sz="2000" b="1" u="none" dirty="0"/>
            <a:t>annualized and compounded </a:t>
          </a:r>
          <a:r>
            <a:rPr lang="en-US" sz="2000" dirty="0"/>
            <a:t>yield-to-maturity is used.</a:t>
          </a:r>
          <a:endParaRPr lang="en-AU" sz="2000" dirty="0"/>
        </a:p>
      </dgm:t>
    </dgm:pt>
    <dgm:pt modelId="{F5ACB33F-4A75-43E6-8320-CAEF6D39459B}" type="sibTrans" cxnId="{3F7C3171-B4A2-4EFA-B180-02967F2607B4}">
      <dgm:prSet/>
      <dgm:spPr/>
      <dgm:t>
        <a:bodyPr/>
        <a:lstStyle/>
        <a:p>
          <a:endParaRPr lang="en-AU"/>
        </a:p>
      </dgm:t>
    </dgm:pt>
    <dgm:pt modelId="{44BFDECC-75E9-47D0-B8E3-5D5795CF08A2}" type="parTrans" cxnId="{3F7C3171-B4A2-4EFA-B180-02967F2607B4}">
      <dgm:prSet/>
      <dgm:spPr/>
      <dgm:t>
        <a:bodyPr/>
        <a:lstStyle/>
        <a:p>
          <a:endParaRPr lang="en-AU"/>
        </a:p>
      </dgm:t>
    </dgm:pt>
    <dgm:pt modelId="{A737A6F8-C978-4628-B2AC-9081DA997ED1}" type="pres">
      <dgm:prSet presAssocID="{484B1272-4B34-4422-A0F8-CAEA55B3E11A}" presName="Name0" presStyleCnt="0">
        <dgm:presLayoutVars>
          <dgm:dir/>
          <dgm:animLvl val="lvl"/>
          <dgm:resizeHandles val="exact"/>
        </dgm:presLayoutVars>
      </dgm:prSet>
      <dgm:spPr/>
    </dgm:pt>
    <dgm:pt modelId="{D5D8B4A7-2A00-407F-BAE2-2D88B7D34445}" type="pres">
      <dgm:prSet presAssocID="{0E314BDD-0037-4215-9C2E-0DD184AB7719}" presName="composite" presStyleCnt="0"/>
      <dgm:spPr/>
    </dgm:pt>
    <dgm:pt modelId="{B95FB9C5-883F-4E22-B887-5559D3D0E318}" type="pres">
      <dgm:prSet presAssocID="{0E314BDD-0037-4215-9C2E-0DD184AB7719}" presName="parTx" presStyleLbl="alignNode1" presStyleIdx="0" presStyleCnt="2">
        <dgm:presLayoutVars>
          <dgm:chMax val="0"/>
          <dgm:chPref val="0"/>
          <dgm:bulletEnabled val="1"/>
        </dgm:presLayoutVars>
      </dgm:prSet>
      <dgm:spPr/>
    </dgm:pt>
    <dgm:pt modelId="{AEB55624-BFB9-4F71-8A7E-B89FD76B24DC}" type="pres">
      <dgm:prSet presAssocID="{0E314BDD-0037-4215-9C2E-0DD184AB7719}" presName="desTx" presStyleLbl="alignAccFollowNode1" presStyleIdx="0" presStyleCnt="2" custScaleX="100743" custScaleY="100000">
        <dgm:presLayoutVars>
          <dgm:bulletEnabled val="1"/>
        </dgm:presLayoutVars>
      </dgm:prSet>
      <dgm:spPr/>
    </dgm:pt>
    <dgm:pt modelId="{F1060F8D-43D8-48D7-8B49-0CE8898845F4}" type="pres">
      <dgm:prSet presAssocID="{AF05F690-BF01-4721-9875-F88F51EE42AB}" presName="space" presStyleCnt="0"/>
      <dgm:spPr/>
    </dgm:pt>
    <dgm:pt modelId="{37E6245D-174B-443B-B768-8F0797544DD5}" type="pres">
      <dgm:prSet presAssocID="{48F01B9C-F7D9-4781-97BC-41AE74A3C0FE}" presName="composite" presStyleCnt="0"/>
      <dgm:spPr/>
    </dgm:pt>
    <dgm:pt modelId="{17D6B10E-1DBF-4B34-A7C7-2E12643E3C30}" type="pres">
      <dgm:prSet presAssocID="{48F01B9C-F7D9-4781-97BC-41AE74A3C0FE}" presName="parTx" presStyleLbl="alignNode1" presStyleIdx="1" presStyleCnt="2" custLinFactNeighborX="-11573">
        <dgm:presLayoutVars>
          <dgm:chMax val="0"/>
          <dgm:chPref val="0"/>
          <dgm:bulletEnabled val="1"/>
        </dgm:presLayoutVars>
      </dgm:prSet>
      <dgm:spPr/>
    </dgm:pt>
    <dgm:pt modelId="{AE5A4C96-F96E-4DED-BAED-06C363DEF58E}" type="pres">
      <dgm:prSet presAssocID="{48F01B9C-F7D9-4781-97BC-41AE74A3C0FE}" presName="desTx" presStyleLbl="alignAccFollowNode1" presStyleIdx="1" presStyleCnt="2" custLinFactNeighborX="-11573">
        <dgm:presLayoutVars>
          <dgm:bulletEnabled val="1"/>
        </dgm:presLayoutVars>
      </dgm:prSet>
      <dgm:spPr/>
    </dgm:pt>
  </dgm:ptLst>
  <dgm:cxnLst>
    <dgm:cxn modelId="{38521800-67A3-498B-976A-D6EA43E5E404}" srcId="{484B1272-4B34-4422-A0F8-CAEA55B3E11A}" destId="{0E314BDD-0037-4215-9C2E-0DD184AB7719}" srcOrd="0" destOrd="0" parTransId="{0A905CD7-8DB4-46F3-8132-57FBBBF36D1F}" sibTransId="{AF05F690-BF01-4721-9875-F88F51EE42AB}"/>
    <dgm:cxn modelId="{6E38032E-613D-4F21-8F5F-09303311159E}" type="presOf" srcId="{5D9B78CA-F732-42B2-B9C6-AC1782BC7CD3}" destId="{AEB55624-BFB9-4F71-8A7E-B89FD76B24DC}" srcOrd="0" destOrd="0" presId="urn:microsoft.com/office/officeart/2005/8/layout/hList1"/>
    <dgm:cxn modelId="{13615536-6CCF-4F1C-A486-FEE13034532F}" srcId="{48F01B9C-F7D9-4781-97BC-41AE74A3C0FE}" destId="{3D452B61-C684-453B-B87F-75C598548EB0}" srcOrd="0" destOrd="0" parTransId="{6ADD8F32-38A6-429E-B829-550ADBC42F8C}" sibTransId="{7A065123-6809-41E9-B8DE-F84C924A0F72}"/>
    <dgm:cxn modelId="{41BE3638-0581-4639-B08D-BB1F0A7C2A4F}" type="presOf" srcId="{48F01B9C-F7D9-4781-97BC-41AE74A3C0FE}" destId="{17D6B10E-1DBF-4B34-A7C7-2E12643E3C30}" srcOrd="0" destOrd="0" presId="urn:microsoft.com/office/officeart/2005/8/layout/hList1"/>
    <dgm:cxn modelId="{3F7C3171-B4A2-4EFA-B180-02967F2607B4}" srcId="{0E314BDD-0037-4215-9C2E-0DD184AB7719}" destId="{5D9B78CA-F732-42B2-B9C6-AC1782BC7CD3}" srcOrd="0" destOrd="0" parTransId="{44BFDECC-75E9-47D0-B8E3-5D5795CF08A2}" sibTransId="{F5ACB33F-4A75-43E6-8320-CAEF6D39459B}"/>
    <dgm:cxn modelId="{AD62A878-E1C2-4065-BB67-13C6A4CA2D2A}" type="presOf" srcId="{3D452B61-C684-453B-B87F-75C598548EB0}" destId="{AE5A4C96-F96E-4DED-BAED-06C363DEF58E}" srcOrd="0" destOrd="0" presId="urn:microsoft.com/office/officeart/2005/8/layout/hList1"/>
    <dgm:cxn modelId="{DA81DAD1-DB0F-43F4-BA2C-7A415D31D791}" type="presOf" srcId="{0E314BDD-0037-4215-9C2E-0DD184AB7719}" destId="{B95FB9C5-883F-4E22-B887-5559D3D0E318}" srcOrd="0" destOrd="0" presId="urn:microsoft.com/office/officeart/2005/8/layout/hList1"/>
    <dgm:cxn modelId="{95C938DA-A42E-444C-A900-EE99D48AEA8A}" srcId="{484B1272-4B34-4422-A0F8-CAEA55B3E11A}" destId="{48F01B9C-F7D9-4781-97BC-41AE74A3C0FE}" srcOrd="1" destOrd="0" parTransId="{31B48A6D-C7EA-428A-8B60-9B1237C0530B}" sibTransId="{5ECFC833-064A-4BBD-9CF1-4F7CCEA94FF6}"/>
    <dgm:cxn modelId="{168404DC-FA83-4653-ADEB-432003C1B5E6}" type="presOf" srcId="{484B1272-4B34-4422-A0F8-CAEA55B3E11A}" destId="{A737A6F8-C978-4628-B2AC-9081DA997ED1}" srcOrd="0" destOrd="0" presId="urn:microsoft.com/office/officeart/2005/8/layout/hList1"/>
    <dgm:cxn modelId="{BEEC0306-A763-4C79-9743-995D3EFBBAA8}" type="presParOf" srcId="{A737A6F8-C978-4628-B2AC-9081DA997ED1}" destId="{D5D8B4A7-2A00-407F-BAE2-2D88B7D34445}" srcOrd="0" destOrd="0" presId="urn:microsoft.com/office/officeart/2005/8/layout/hList1"/>
    <dgm:cxn modelId="{0B2EFCEC-3D54-442D-8AEA-FB5BC052F503}" type="presParOf" srcId="{D5D8B4A7-2A00-407F-BAE2-2D88B7D34445}" destId="{B95FB9C5-883F-4E22-B887-5559D3D0E318}" srcOrd="0" destOrd="0" presId="urn:microsoft.com/office/officeart/2005/8/layout/hList1"/>
    <dgm:cxn modelId="{E2E37B6A-2A04-448D-B78F-8262C823F16B}" type="presParOf" srcId="{D5D8B4A7-2A00-407F-BAE2-2D88B7D34445}" destId="{AEB55624-BFB9-4F71-8A7E-B89FD76B24DC}" srcOrd="1" destOrd="0" presId="urn:microsoft.com/office/officeart/2005/8/layout/hList1"/>
    <dgm:cxn modelId="{2916A0DD-4FF7-4724-A57F-D67879B818A9}" type="presParOf" srcId="{A737A6F8-C978-4628-B2AC-9081DA997ED1}" destId="{F1060F8D-43D8-48D7-8B49-0CE8898845F4}" srcOrd="1" destOrd="0" presId="urn:microsoft.com/office/officeart/2005/8/layout/hList1"/>
    <dgm:cxn modelId="{CD1A13D8-F2E9-4F32-B148-7094C9929F8E}" type="presParOf" srcId="{A737A6F8-C978-4628-B2AC-9081DA997ED1}" destId="{37E6245D-174B-443B-B768-8F0797544DD5}" srcOrd="2" destOrd="0" presId="urn:microsoft.com/office/officeart/2005/8/layout/hList1"/>
    <dgm:cxn modelId="{C30CCA49-E78A-47DB-AB6F-319685A1211E}" type="presParOf" srcId="{37E6245D-174B-443B-B768-8F0797544DD5}" destId="{17D6B10E-1DBF-4B34-A7C7-2E12643E3C30}" srcOrd="0" destOrd="0" presId="urn:microsoft.com/office/officeart/2005/8/layout/hList1"/>
    <dgm:cxn modelId="{463BC4C4-36F9-4490-909D-4890A3CDE871}" type="presParOf" srcId="{37E6245D-174B-443B-B768-8F0797544DD5}" destId="{AE5A4C96-F96E-4DED-BAED-06C363DEF58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2A153D2-F3C3-4BBC-941A-FFE5CBE110D8}" type="doc">
      <dgm:prSet loTypeId="urn:microsoft.com/office/officeart/2005/8/layout/hList3" loCatId="list" qsTypeId="urn:microsoft.com/office/officeart/2005/8/quickstyle/simple1" qsCatId="simple" csTypeId="urn:microsoft.com/office/officeart/2005/8/colors/colorful1" csCatId="colorful" phldr="1"/>
      <dgm:spPr/>
      <dgm:t>
        <a:bodyPr/>
        <a:lstStyle/>
        <a:p>
          <a:endParaRPr lang="en-AU"/>
        </a:p>
      </dgm:t>
    </dgm:pt>
    <dgm:pt modelId="{3A4CCF89-C7F8-4E7C-8B85-F627172C9686}">
      <dgm:prSet custT="1"/>
      <dgm:spPr/>
      <dgm:t>
        <a:bodyPr anchor="t" anchorCtr="0"/>
        <a:lstStyle/>
        <a:p>
          <a:pPr rtl="0"/>
          <a:r>
            <a:rPr lang="en-US" sz="2000" b="1" dirty="0"/>
            <a:t>Street convention yield-to-maturity: </a:t>
          </a:r>
        </a:p>
        <a:p>
          <a:pPr rtl="0"/>
          <a:r>
            <a:rPr lang="en-US" sz="2000" dirty="0"/>
            <a:t>The internal rate of return on the cash flows, assuming the payments are made on the scheduled dates (no weekends or holidays)</a:t>
          </a:r>
          <a:endParaRPr lang="en-AU" sz="2000" dirty="0"/>
        </a:p>
      </dgm:t>
    </dgm:pt>
    <dgm:pt modelId="{2899B6CF-BFED-40E4-BF0F-29BB7E1ADE46}" type="parTrans" cxnId="{38838A31-953F-4A10-8951-A84E516B9268}">
      <dgm:prSet/>
      <dgm:spPr/>
      <dgm:t>
        <a:bodyPr/>
        <a:lstStyle/>
        <a:p>
          <a:endParaRPr lang="en-AU"/>
        </a:p>
      </dgm:t>
    </dgm:pt>
    <dgm:pt modelId="{CD82DD27-6C7E-4E62-8B8D-96B1CAE85E00}" type="sibTrans" cxnId="{38838A31-953F-4A10-8951-A84E516B9268}">
      <dgm:prSet/>
      <dgm:spPr/>
      <dgm:t>
        <a:bodyPr/>
        <a:lstStyle/>
        <a:p>
          <a:endParaRPr lang="en-AU"/>
        </a:p>
      </dgm:t>
    </dgm:pt>
    <dgm:pt modelId="{683B8DA6-F5BD-4617-A778-99D75053155E}">
      <dgm:prSet custT="1"/>
      <dgm:spPr/>
      <dgm:t>
        <a:bodyPr anchor="t" anchorCtr="0"/>
        <a:lstStyle/>
        <a:p>
          <a:pPr rtl="0"/>
          <a:r>
            <a:rPr lang="en-US" sz="2000" b="1" dirty="0"/>
            <a:t>True yield-to-maturity: </a:t>
          </a:r>
          <a:endParaRPr lang="en-US" sz="2000" dirty="0"/>
        </a:p>
        <a:p>
          <a:pPr rtl="0"/>
          <a:r>
            <a:rPr lang="en-US" sz="2000" dirty="0"/>
            <a:t>The internal rate of return on the cash flows using the actual calendar of weekends and bank holidays</a:t>
          </a:r>
          <a:endParaRPr lang="en-AU" sz="2000" dirty="0"/>
        </a:p>
      </dgm:t>
    </dgm:pt>
    <dgm:pt modelId="{ABAFA7D4-E048-4E8C-8A38-4D0D7B291B28}" type="parTrans" cxnId="{67CDAF23-DB24-45AA-8151-152E15718CBD}">
      <dgm:prSet/>
      <dgm:spPr/>
      <dgm:t>
        <a:bodyPr/>
        <a:lstStyle/>
        <a:p>
          <a:endParaRPr lang="en-AU"/>
        </a:p>
      </dgm:t>
    </dgm:pt>
    <dgm:pt modelId="{E55B547A-1162-4F7E-A1B9-28DA2A0C95E6}" type="sibTrans" cxnId="{67CDAF23-DB24-45AA-8151-152E15718CBD}">
      <dgm:prSet/>
      <dgm:spPr/>
      <dgm:t>
        <a:bodyPr/>
        <a:lstStyle/>
        <a:p>
          <a:endParaRPr lang="en-AU"/>
        </a:p>
      </dgm:t>
    </dgm:pt>
    <dgm:pt modelId="{479BD4EA-D337-4537-B6D1-20D6B723D75B}">
      <dgm:prSet custT="1"/>
      <dgm:spPr>
        <a:solidFill>
          <a:schemeClr val="accent1"/>
        </a:solidFill>
      </dgm:spPr>
      <dgm:t>
        <a:bodyPr anchor="t" anchorCtr="0"/>
        <a:lstStyle/>
        <a:p>
          <a:pPr rtl="0"/>
          <a:r>
            <a:rPr lang="en-US" sz="2000" b="1" dirty="0"/>
            <a:t>Current yield: </a:t>
          </a:r>
        </a:p>
        <a:p>
          <a:pPr rtl="0"/>
          <a:r>
            <a:rPr lang="en-US" sz="2000" b="0" dirty="0"/>
            <a:t>T</a:t>
          </a:r>
          <a:r>
            <a:rPr lang="en-US" sz="2000" dirty="0"/>
            <a:t>he sum of coupon payments received over the year divided by the flat price</a:t>
          </a:r>
          <a:endParaRPr lang="en-AU" sz="2000" dirty="0"/>
        </a:p>
      </dgm:t>
    </dgm:pt>
    <dgm:pt modelId="{02131D68-164B-4D39-8DF2-4F094E3005E7}" type="parTrans" cxnId="{C0ECC151-6941-4724-86EB-733DD601A9E7}">
      <dgm:prSet/>
      <dgm:spPr/>
      <dgm:t>
        <a:bodyPr/>
        <a:lstStyle/>
        <a:p>
          <a:endParaRPr lang="en-AU"/>
        </a:p>
      </dgm:t>
    </dgm:pt>
    <dgm:pt modelId="{BC59C2FB-FA0B-4742-AEEB-40B294BFC46F}" type="sibTrans" cxnId="{C0ECC151-6941-4724-86EB-733DD601A9E7}">
      <dgm:prSet/>
      <dgm:spPr/>
      <dgm:t>
        <a:bodyPr/>
        <a:lstStyle/>
        <a:p>
          <a:endParaRPr lang="en-AU"/>
        </a:p>
      </dgm:t>
    </dgm:pt>
    <dgm:pt modelId="{A78DC247-6F9C-47E7-B432-62FDE1FFFBE2}">
      <dgm:prSet custT="1"/>
      <dgm:spPr>
        <a:solidFill>
          <a:schemeClr val="accent4">
            <a:lumMod val="60000"/>
            <a:lumOff val="40000"/>
          </a:schemeClr>
        </a:solidFill>
      </dgm:spPr>
      <dgm:t>
        <a:bodyPr anchor="t" anchorCtr="0"/>
        <a:lstStyle/>
        <a:p>
          <a:pPr rtl="0"/>
          <a:r>
            <a:rPr lang="en-US" sz="2000" b="1" dirty="0"/>
            <a:t>Simple yield: </a:t>
          </a:r>
        </a:p>
        <a:p>
          <a:pPr rtl="0"/>
          <a:r>
            <a:rPr lang="en-US" sz="2000" b="0" dirty="0"/>
            <a:t>T</a:t>
          </a:r>
          <a:r>
            <a:rPr lang="en-US" sz="2000" dirty="0"/>
            <a:t>he sum of coupon payments plus the straight-line amortized share of the gain or loss, divided by the flat price</a:t>
          </a:r>
          <a:endParaRPr lang="en-AU" sz="2000" dirty="0"/>
        </a:p>
      </dgm:t>
    </dgm:pt>
    <dgm:pt modelId="{EE7CDC61-5EFE-4FDA-8EB5-BE2EE6164CAC}" type="parTrans" cxnId="{C781304B-6712-416B-A617-32C3D7546038}">
      <dgm:prSet/>
      <dgm:spPr/>
      <dgm:t>
        <a:bodyPr/>
        <a:lstStyle/>
        <a:p>
          <a:endParaRPr lang="en-AU"/>
        </a:p>
      </dgm:t>
    </dgm:pt>
    <dgm:pt modelId="{C3044A44-B4AF-487D-827B-2A4EC4F48DE3}" type="sibTrans" cxnId="{C781304B-6712-416B-A617-32C3D7546038}">
      <dgm:prSet/>
      <dgm:spPr/>
      <dgm:t>
        <a:bodyPr/>
        <a:lstStyle/>
        <a:p>
          <a:endParaRPr lang="en-AU"/>
        </a:p>
      </dgm:t>
    </dgm:pt>
    <dgm:pt modelId="{105F038B-A14C-4B2E-93EA-6182BBD8620B}">
      <dgm:prSet custT="1"/>
      <dgm:spPr/>
      <dgm:t>
        <a:bodyPr/>
        <a:lstStyle/>
        <a:p>
          <a:pPr rtl="0"/>
          <a:endParaRPr lang="en-AU" sz="2400" dirty="0"/>
        </a:p>
      </dgm:t>
    </dgm:pt>
    <dgm:pt modelId="{4884F6AE-1E33-40E5-BD45-67803757FE32}" type="sibTrans" cxnId="{C1BB5945-E99F-4B82-872A-366EA3A96F76}">
      <dgm:prSet/>
      <dgm:spPr/>
      <dgm:t>
        <a:bodyPr/>
        <a:lstStyle/>
        <a:p>
          <a:endParaRPr lang="en-AU"/>
        </a:p>
      </dgm:t>
    </dgm:pt>
    <dgm:pt modelId="{F2B130DA-BD29-403D-A10C-73F5BBD4B7E6}" type="parTrans" cxnId="{C1BB5945-E99F-4B82-872A-366EA3A96F76}">
      <dgm:prSet/>
      <dgm:spPr/>
      <dgm:t>
        <a:bodyPr/>
        <a:lstStyle/>
        <a:p>
          <a:endParaRPr lang="en-AU"/>
        </a:p>
      </dgm:t>
    </dgm:pt>
    <dgm:pt modelId="{7CB99DF7-3DA5-47BA-8C7C-A7C249605698}">
      <dgm:prSet custT="1"/>
      <dgm:spPr/>
      <dgm:t>
        <a:bodyPr anchor="t" anchorCtr="0"/>
        <a:lstStyle/>
        <a:p>
          <a:pPr rtl="0"/>
          <a:r>
            <a:rPr lang="en-US" sz="2000" b="1" dirty="0"/>
            <a:t>Government equivalent yield: </a:t>
          </a:r>
        </a:p>
        <a:p>
          <a:pPr rtl="0"/>
          <a:r>
            <a:rPr lang="en-US" sz="2000" b="0" dirty="0"/>
            <a:t>R</a:t>
          </a:r>
          <a:r>
            <a:rPr lang="en-US" sz="2000" dirty="0"/>
            <a:t>estatement of a yield-to-maturity based on a 30/360 day-count to one based on actual/actual</a:t>
          </a:r>
          <a:endParaRPr lang="en-AU" sz="2000" dirty="0"/>
        </a:p>
      </dgm:t>
    </dgm:pt>
    <dgm:pt modelId="{D1C02CF8-3062-4F22-94A2-40AD5FFF47C2}" type="sibTrans" cxnId="{A2E44244-647E-4B0E-B01D-E584CACBAF1C}">
      <dgm:prSet/>
      <dgm:spPr/>
      <dgm:t>
        <a:bodyPr/>
        <a:lstStyle/>
        <a:p>
          <a:endParaRPr lang="en-AU"/>
        </a:p>
      </dgm:t>
    </dgm:pt>
    <dgm:pt modelId="{4C00750D-0E57-4CE8-B370-7F0202F97238}" type="parTrans" cxnId="{A2E44244-647E-4B0E-B01D-E584CACBAF1C}">
      <dgm:prSet/>
      <dgm:spPr/>
      <dgm:t>
        <a:bodyPr/>
        <a:lstStyle/>
        <a:p>
          <a:endParaRPr lang="en-AU"/>
        </a:p>
      </dgm:t>
    </dgm:pt>
    <dgm:pt modelId="{F28253DA-C74E-4E6E-8C5D-EA8FD314E08E}" type="pres">
      <dgm:prSet presAssocID="{72A153D2-F3C3-4BBC-941A-FFE5CBE110D8}" presName="composite" presStyleCnt="0">
        <dgm:presLayoutVars>
          <dgm:chMax val="1"/>
          <dgm:dir/>
          <dgm:resizeHandles val="exact"/>
        </dgm:presLayoutVars>
      </dgm:prSet>
      <dgm:spPr/>
    </dgm:pt>
    <dgm:pt modelId="{C101D1F2-FE14-497F-B466-13ADF8BB6510}" type="pres">
      <dgm:prSet presAssocID="{105F038B-A14C-4B2E-93EA-6182BBD8620B}" presName="roof" presStyleLbl="dkBgShp" presStyleIdx="0" presStyleCnt="2" custFlipVert="0" custScaleY="2941"/>
      <dgm:spPr/>
    </dgm:pt>
    <dgm:pt modelId="{0C23189C-3D9B-4740-A9C0-A24E49E1BF75}" type="pres">
      <dgm:prSet presAssocID="{105F038B-A14C-4B2E-93EA-6182BBD8620B}" presName="pillars" presStyleCnt="0"/>
      <dgm:spPr/>
    </dgm:pt>
    <dgm:pt modelId="{487BB1D9-30AF-4358-B352-A88DC70D9563}" type="pres">
      <dgm:prSet presAssocID="{105F038B-A14C-4B2E-93EA-6182BBD8620B}" presName="pillar1" presStyleLbl="node1" presStyleIdx="0" presStyleCnt="5" custScaleY="132258">
        <dgm:presLayoutVars>
          <dgm:bulletEnabled val="1"/>
        </dgm:presLayoutVars>
      </dgm:prSet>
      <dgm:spPr/>
    </dgm:pt>
    <dgm:pt modelId="{5D2443F0-839A-444F-AF97-927402611DDE}" type="pres">
      <dgm:prSet presAssocID="{683B8DA6-F5BD-4617-A778-99D75053155E}" presName="pillarX" presStyleLbl="node1" presStyleIdx="1" presStyleCnt="5" custScaleY="132258">
        <dgm:presLayoutVars>
          <dgm:bulletEnabled val="1"/>
        </dgm:presLayoutVars>
      </dgm:prSet>
      <dgm:spPr/>
    </dgm:pt>
    <dgm:pt modelId="{57C096BF-AE18-4871-8464-0083D2ED163B}" type="pres">
      <dgm:prSet presAssocID="{7CB99DF7-3DA5-47BA-8C7C-A7C249605698}" presName="pillarX" presStyleLbl="node1" presStyleIdx="2" presStyleCnt="5" custScaleY="132258">
        <dgm:presLayoutVars>
          <dgm:bulletEnabled val="1"/>
        </dgm:presLayoutVars>
      </dgm:prSet>
      <dgm:spPr/>
    </dgm:pt>
    <dgm:pt modelId="{5539184B-9ABE-4DBE-90F7-A9E9C2B73B5E}" type="pres">
      <dgm:prSet presAssocID="{479BD4EA-D337-4537-B6D1-20D6B723D75B}" presName="pillarX" presStyleLbl="node1" presStyleIdx="3" presStyleCnt="5" custScaleY="132258">
        <dgm:presLayoutVars>
          <dgm:bulletEnabled val="1"/>
        </dgm:presLayoutVars>
      </dgm:prSet>
      <dgm:spPr/>
    </dgm:pt>
    <dgm:pt modelId="{40C0BD04-75C9-40C6-B6FF-2AC882D6BA38}" type="pres">
      <dgm:prSet presAssocID="{A78DC247-6F9C-47E7-B432-62FDE1FFFBE2}" presName="pillarX" presStyleLbl="node1" presStyleIdx="4" presStyleCnt="5" custScaleY="132258">
        <dgm:presLayoutVars>
          <dgm:bulletEnabled val="1"/>
        </dgm:presLayoutVars>
      </dgm:prSet>
      <dgm:spPr/>
    </dgm:pt>
    <dgm:pt modelId="{7A11D6C3-3B13-4B1C-9DD2-C1FCFF82AD5E}" type="pres">
      <dgm:prSet presAssocID="{105F038B-A14C-4B2E-93EA-6182BBD8620B}" presName="base" presStyleLbl="dkBgShp" presStyleIdx="1" presStyleCnt="2" custLinFactY="19626" custLinFactNeighborY="100000"/>
      <dgm:spPr>
        <a:noFill/>
      </dgm:spPr>
    </dgm:pt>
  </dgm:ptLst>
  <dgm:cxnLst>
    <dgm:cxn modelId="{356DC306-8D12-4CAB-B958-E7C14A664BBE}" type="presOf" srcId="{479BD4EA-D337-4537-B6D1-20D6B723D75B}" destId="{5539184B-9ABE-4DBE-90F7-A9E9C2B73B5E}" srcOrd="0" destOrd="0" presId="urn:microsoft.com/office/officeart/2005/8/layout/hList3"/>
    <dgm:cxn modelId="{67CDAF23-DB24-45AA-8151-152E15718CBD}" srcId="{105F038B-A14C-4B2E-93EA-6182BBD8620B}" destId="{683B8DA6-F5BD-4617-A778-99D75053155E}" srcOrd="1" destOrd="0" parTransId="{ABAFA7D4-E048-4E8C-8A38-4D0D7B291B28}" sibTransId="{E55B547A-1162-4F7E-A1B9-28DA2A0C95E6}"/>
    <dgm:cxn modelId="{35D9E126-F324-4165-946E-2187AC9278CA}" type="presOf" srcId="{72A153D2-F3C3-4BBC-941A-FFE5CBE110D8}" destId="{F28253DA-C74E-4E6E-8C5D-EA8FD314E08E}" srcOrd="0" destOrd="0" presId="urn:microsoft.com/office/officeart/2005/8/layout/hList3"/>
    <dgm:cxn modelId="{38838A31-953F-4A10-8951-A84E516B9268}" srcId="{105F038B-A14C-4B2E-93EA-6182BBD8620B}" destId="{3A4CCF89-C7F8-4E7C-8B85-F627172C9686}" srcOrd="0" destOrd="0" parTransId="{2899B6CF-BFED-40E4-BF0F-29BB7E1ADE46}" sibTransId="{CD82DD27-6C7E-4E62-8B8D-96B1CAE85E00}"/>
    <dgm:cxn modelId="{A2E44244-647E-4B0E-B01D-E584CACBAF1C}" srcId="{105F038B-A14C-4B2E-93EA-6182BBD8620B}" destId="{7CB99DF7-3DA5-47BA-8C7C-A7C249605698}" srcOrd="2" destOrd="0" parTransId="{4C00750D-0E57-4CE8-B370-7F0202F97238}" sibTransId="{D1C02CF8-3062-4F22-94A2-40AD5FFF47C2}"/>
    <dgm:cxn modelId="{C1BB5945-E99F-4B82-872A-366EA3A96F76}" srcId="{72A153D2-F3C3-4BBC-941A-FFE5CBE110D8}" destId="{105F038B-A14C-4B2E-93EA-6182BBD8620B}" srcOrd="0" destOrd="0" parTransId="{F2B130DA-BD29-403D-A10C-73F5BBD4B7E6}" sibTransId="{4884F6AE-1E33-40E5-BD45-67803757FE32}"/>
    <dgm:cxn modelId="{C781304B-6712-416B-A617-32C3D7546038}" srcId="{105F038B-A14C-4B2E-93EA-6182BBD8620B}" destId="{A78DC247-6F9C-47E7-B432-62FDE1FFFBE2}" srcOrd="4" destOrd="0" parTransId="{EE7CDC61-5EFE-4FDA-8EB5-BE2EE6164CAC}" sibTransId="{C3044A44-B4AF-487D-827B-2A4EC4F48DE3}"/>
    <dgm:cxn modelId="{C0ECC151-6941-4724-86EB-733DD601A9E7}" srcId="{105F038B-A14C-4B2E-93EA-6182BBD8620B}" destId="{479BD4EA-D337-4537-B6D1-20D6B723D75B}" srcOrd="3" destOrd="0" parTransId="{02131D68-164B-4D39-8DF2-4F094E3005E7}" sibTransId="{BC59C2FB-FA0B-4742-AEEB-40B294BFC46F}"/>
    <dgm:cxn modelId="{0AAFF179-ED5F-458A-B8A7-5B8C2F26278E}" type="presOf" srcId="{A78DC247-6F9C-47E7-B432-62FDE1FFFBE2}" destId="{40C0BD04-75C9-40C6-B6FF-2AC882D6BA38}" srcOrd="0" destOrd="0" presId="urn:microsoft.com/office/officeart/2005/8/layout/hList3"/>
    <dgm:cxn modelId="{2EFAEE80-0066-4564-B851-7B7DDD542AC1}" type="presOf" srcId="{105F038B-A14C-4B2E-93EA-6182BBD8620B}" destId="{C101D1F2-FE14-497F-B466-13ADF8BB6510}" srcOrd="0" destOrd="0" presId="urn:microsoft.com/office/officeart/2005/8/layout/hList3"/>
    <dgm:cxn modelId="{40E95DA0-66E9-4D33-B123-9DCFFCF9934B}" type="presOf" srcId="{683B8DA6-F5BD-4617-A778-99D75053155E}" destId="{5D2443F0-839A-444F-AF97-927402611DDE}" srcOrd="0" destOrd="0" presId="urn:microsoft.com/office/officeart/2005/8/layout/hList3"/>
    <dgm:cxn modelId="{1DA504CC-6228-42A9-A2C4-932869076957}" type="presOf" srcId="{7CB99DF7-3DA5-47BA-8C7C-A7C249605698}" destId="{57C096BF-AE18-4871-8464-0083D2ED163B}" srcOrd="0" destOrd="0" presId="urn:microsoft.com/office/officeart/2005/8/layout/hList3"/>
    <dgm:cxn modelId="{6832A5F2-D0C4-4294-A85D-B6BF81A5942B}" type="presOf" srcId="{3A4CCF89-C7F8-4E7C-8B85-F627172C9686}" destId="{487BB1D9-30AF-4358-B352-A88DC70D9563}" srcOrd="0" destOrd="0" presId="urn:microsoft.com/office/officeart/2005/8/layout/hList3"/>
    <dgm:cxn modelId="{9E5064F3-F294-43C2-ADA7-3EC6677853B2}" type="presParOf" srcId="{F28253DA-C74E-4E6E-8C5D-EA8FD314E08E}" destId="{C101D1F2-FE14-497F-B466-13ADF8BB6510}" srcOrd="0" destOrd="0" presId="urn:microsoft.com/office/officeart/2005/8/layout/hList3"/>
    <dgm:cxn modelId="{E57FC49E-2642-4AF0-B900-99BD385A0C60}" type="presParOf" srcId="{F28253DA-C74E-4E6E-8C5D-EA8FD314E08E}" destId="{0C23189C-3D9B-4740-A9C0-A24E49E1BF75}" srcOrd="1" destOrd="0" presId="urn:microsoft.com/office/officeart/2005/8/layout/hList3"/>
    <dgm:cxn modelId="{E80E90C2-AA13-408D-995D-55DFE0AE0C1F}" type="presParOf" srcId="{0C23189C-3D9B-4740-A9C0-A24E49E1BF75}" destId="{487BB1D9-30AF-4358-B352-A88DC70D9563}" srcOrd="0" destOrd="0" presId="urn:microsoft.com/office/officeart/2005/8/layout/hList3"/>
    <dgm:cxn modelId="{16398479-55D4-451E-9696-7975997EDD06}" type="presParOf" srcId="{0C23189C-3D9B-4740-A9C0-A24E49E1BF75}" destId="{5D2443F0-839A-444F-AF97-927402611DDE}" srcOrd="1" destOrd="0" presId="urn:microsoft.com/office/officeart/2005/8/layout/hList3"/>
    <dgm:cxn modelId="{FB921EFD-2CA8-4193-94D0-24AAEEC71C90}" type="presParOf" srcId="{0C23189C-3D9B-4740-A9C0-A24E49E1BF75}" destId="{57C096BF-AE18-4871-8464-0083D2ED163B}" srcOrd="2" destOrd="0" presId="urn:microsoft.com/office/officeart/2005/8/layout/hList3"/>
    <dgm:cxn modelId="{88FB288C-3C6D-4AFE-AB45-DAFA79290D1B}" type="presParOf" srcId="{0C23189C-3D9B-4740-A9C0-A24E49E1BF75}" destId="{5539184B-9ABE-4DBE-90F7-A9E9C2B73B5E}" srcOrd="3" destOrd="0" presId="urn:microsoft.com/office/officeart/2005/8/layout/hList3"/>
    <dgm:cxn modelId="{F72323C1-5979-4EA1-A61F-A7ECA555DAC3}" type="presParOf" srcId="{0C23189C-3D9B-4740-A9C0-A24E49E1BF75}" destId="{40C0BD04-75C9-40C6-B6FF-2AC882D6BA38}" srcOrd="4" destOrd="0" presId="urn:microsoft.com/office/officeart/2005/8/layout/hList3"/>
    <dgm:cxn modelId="{336D59A3-69DC-4E30-B18D-9B4AB544BE87}" type="presParOf" srcId="{F28253DA-C74E-4E6E-8C5D-EA8FD314E08E}" destId="{7A11D6C3-3B13-4B1C-9DD2-C1FCFF82AD5E}"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43D79-8BC7-49A9-978C-D7D51F217429}">
      <dsp:nvSpPr>
        <dsp:cNvPr id="0" name=""/>
        <dsp:cNvSpPr/>
      </dsp:nvSpPr>
      <dsp:spPr>
        <a:xfrm rot="5400000">
          <a:off x="5086610" y="-1916726"/>
          <a:ext cx="1218009" cy="536057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rtl="0">
            <a:lnSpc>
              <a:spcPct val="90000"/>
            </a:lnSpc>
            <a:spcBef>
              <a:spcPct val="0"/>
            </a:spcBef>
            <a:spcAft>
              <a:spcPct val="15000"/>
            </a:spcAft>
            <a:buChar char="•"/>
          </a:pPr>
          <a:r>
            <a:rPr lang="en-AU" sz="2200" kern="1200" dirty="0"/>
            <a:t>This happens when the coupon rate is greater than the market discount rate. </a:t>
          </a:r>
        </a:p>
      </dsp:txBody>
      <dsp:txXfrm rot="-5400000">
        <a:off x="3015326" y="214016"/>
        <a:ext cx="5301120" cy="1099093"/>
      </dsp:txXfrm>
    </dsp:sp>
    <dsp:sp modelId="{E5D02533-9F2D-4D49-B633-67B9CAB84F8E}">
      <dsp:nvSpPr>
        <dsp:cNvPr id="0" name=""/>
        <dsp:cNvSpPr/>
      </dsp:nvSpPr>
      <dsp:spPr>
        <a:xfrm>
          <a:off x="0" y="2306"/>
          <a:ext cx="3015325" cy="152251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dirty="0"/>
            <a:t>If the bond price is higher than par value, the bond is said to be traded </a:t>
          </a:r>
          <a:r>
            <a:rPr lang="en-US" sz="2100" b="1" kern="1200" dirty="0"/>
            <a:t>at a premium.</a:t>
          </a:r>
          <a:endParaRPr lang="en-AU" sz="2100" kern="1200" dirty="0"/>
        </a:p>
      </dsp:txBody>
      <dsp:txXfrm>
        <a:off x="74323" y="76629"/>
        <a:ext cx="2866679" cy="1373865"/>
      </dsp:txXfrm>
    </dsp:sp>
    <dsp:sp modelId="{2A9ACF89-AE9D-4CC4-9094-EF1E1DBD6269}">
      <dsp:nvSpPr>
        <dsp:cNvPr id="0" name=""/>
        <dsp:cNvSpPr/>
      </dsp:nvSpPr>
      <dsp:spPr>
        <a:xfrm rot="5400000">
          <a:off x="5086610" y="-318089"/>
          <a:ext cx="1218009" cy="5360578"/>
        </a:xfrm>
        <a:prstGeom prst="round2SameRect">
          <a:avLst/>
        </a:prstGeom>
        <a:solidFill>
          <a:schemeClr val="accent2">
            <a:tint val="40000"/>
            <a:alpha val="90000"/>
            <a:hueOff val="835554"/>
            <a:satOff val="-11489"/>
            <a:lumOff val="-139"/>
            <a:alphaOff val="0"/>
          </a:schemeClr>
        </a:solidFill>
        <a:ln w="12700" cap="flat" cmpd="sng" algn="ctr">
          <a:solidFill>
            <a:schemeClr val="accent2">
              <a:tint val="40000"/>
              <a:alpha val="90000"/>
              <a:hueOff val="835554"/>
              <a:satOff val="-11489"/>
              <a:lumOff val="-139"/>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rtl="0">
            <a:lnSpc>
              <a:spcPct val="90000"/>
            </a:lnSpc>
            <a:spcBef>
              <a:spcPct val="0"/>
            </a:spcBef>
            <a:spcAft>
              <a:spcPct val="15000"/>
            </a:spcAft>
            <a:buChar char="•"/>
          </a:pPr>
          <a:r>
            <a:rPr lang="en-AU" sz="2200" kern="1200" dirty="0"/>
            <a:t>This happens when the coupon rate is less than the market discount rate. </a:t>
          </a:r>
        </a:p>
      </dsp:txBody>
      <dsp:txXfrm rot="-5400000">
        <a:off x="3015326" y="1812653"/>
        <a:ext cx="5301120" cy="1099093"/>
      </dsp:txXfrm>
    </dsp:sp>
    <dsp:sp modelId="{61B6D6FF-EEDC-46F4-9DB9-D7CCF6C97E29}">
      <dsp:nvSpPr>
        <dsp:cNvPr id="0" name=""/>
        <dsp:cNvSpPr/>
      </dsp:nvSpPr>
      <dsp:spPr>
        <a:xfrm>
          <a:off x="0" y="1600943"/>
          <a:ext cx="3015325" cy="1522511"/>
        </a:xfrm>
        <a:prstGeom prst="roundRect">
          <a:avLst/>
        </a:prstGeom>
        <a:solidFill>
          <a:schemeClr val="accent2">
            <a:hueOff val="995626"/>
            <a:satOff val="-23721"/>
            <a:lumOff val="6765"/>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dirty="0"/>
            <a:t>If the bond price is lower than par value, the bond is said to be traded </a:t>
          </a:r>
          <a:r>
            <a:rPr lang="en-US" sz="2100" b="1" kern="1200" dirty="0"/>
            <a:t>at a discount.</a:t>
          </a:r>
          <a:endParaRPr lang="en-AU" sz="2100" kern="1200" dirty="0"/>
        </a:p>
      </dsp:txBody>
      <dsp:txXfrm>
        <a:off x="74323" y="1675266"/>
        <a:ext cx="2866679" cy="1373865"/>
      </dsp:txXfrm>
    </dsp:sp>
    <dsp:sp modelId="{F5134BF0-59C8-4269-B5B4-8E4A03796953}">
      <dsp:nvSpPr>
        <dsp:cNvPr id="0" name=""/>
        <dsp:cNvSpPr/>
      </dsp:nvSpPr>
      <dsp:spPr>
        <a:xfrm rot="5400000">
          <a:off x="5086610" y="1280547"/>
          <a:ext cx="1218009" cy="5360578"/>
        </a:xfrm>
        <a:prstGeom prst="round2SameRect">
          <a:avLst/>
        </a:prstGeom>
        <a:solidFill>
          <a:schemeClr val="accent2">
            <a:tint val="40000"/>
            <a:alpha val="90000"/>
            <a:hueOff val="1671107"/>
            <a:satOff val="-22979"/>
            <a:lumOff val="-277"/>
            <a:alphaOff val="0"/>
          </a:schemeClr>
        </a:solidFill>
        <a:ln w="12700" cap="flat" cmpd="sng" algn="ctr">
          <a:solidFill>
            <a:schemeClr val="accent2">
              <a:tint val="40000"/>
              <a:alpha val="90000"/>
              <a:hueOff val="1671107"/>
              <a:satOff val="-22979"/>
              <a:lumOff val="-277"/>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rtl="0">
            <a:lnSpc>
              <a:spcPct val="90000"/>
            </a:lnSpc>
            <a:spcBef>
              <a:spcPct val="0"/>
            </a:spcBef>
            <a:spcAft>
              <a:spcPct val="15000"/>
            </a:spcAft>
            <a:buChar char="•"/>
          </a:pPr>
          <a:r>
            <a:rPr lang="en-AU" sz="2200" kern="1200" dirty="0"/>
            <a:t>This happens when the coupon rate is equal to the market discount rate. </a:t>
          </a:r>
        </a:p>
      </dsp:txBody>
      <dsp:txXfrm rot="-5400000">
        <a:off x="3015326" y="3411289"/>
        <a:ext cx="5301120" cy="1099093"/>
      </dsp:txXfrm>
    </dsp:sp>
    <dsp:sp modelId="{EA363D55-24FD-4E5E-86FF-02B488F1C13C}">
      <dsp:nvSpPr>
        <dsp:cNvPr id="0" name=""/>
        <dsp:cNvSpPr/>
      </dsp:nvSpPr>
      <dsp:spPr>
        <a:xfrm>
          <a:off x="0" y="3199580"/>
          <a:ext cx="3015325" cy="1522511"/>
        </a:xfrm>
        <a:prstGeom prst="roundRect">
          <a:avLst/>
        </a:prstGeom>
        <a:solidFill>
          <a:schemeClr val="accent2">
            <a:hueOff val="1991252"/>
            <a:satOff val="-47442"/>
            <a:lumOff val="1353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dirty="0"/>
            <a:t>If the bond price is equal to par value, the bond is said to be traded </a:t>
          </a:r>
          <a:r>
            <a:rPr lang="en-US" sz="2100" b="1" kern="1200" dirty="0"/>
            <a:t>at par.</a:t>
          </a:r>
          <a:endParaRPr lang="en-AU" sz="2100" kern="1200" dirty="0"/>
        </a:p>
      </dsp:txBody>
      <dsp:txXfrm>
        <a:off x="74323" y="3273903"/>
        <a:ext cx="2866679" cy="13738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6F8DB-25E1-428C-85D2-3F7DCF327E3B}">
      <dsp:nvSpPr>
        <dsp:cNvPr id="0" name=""/>
        <dsp:cNvSpPr/>
      </dsp:nvSpPr>
      <dsp:spPr>
        <a:xfrm>
          <a:off x="0" y="0"/>
          <a:ext cx="830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3F2C6536-B72C-4C64-BB57-1BFFC9F0B3E4}">
      <dsp:nvSpPr>
        <dsp:cNvPr id="0" name=""/>
        <dsp:cNvSpPr/>
      </dsp:nvSpPr>
      <dsp:spPr>
        <a:xfrm>
          <a:off x="0" y="0"/>
          <a:ext cx="2392888" cy="434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interest payments on a floating-rate note vary from period to period depending on the current level of a reference interest rate.</a:t>
          </a:r>
          <a:endParaRPr lang="en-AU" sz="2400" kern="1200" dirty="0"/>
        </a:p>
      </dsp:txBody>
      <dsp:txXfrm>
        <a:off x="0" y="0"/>
        <a:ext cx="2392888" cy="4343400"/>
      </dsp:txXfrm>
    </dsp:sp>
    <dsp:sp modelId="{523A76F4-8575-44FE-850E-D52DFD8139AA}">
      <dsp:nvSpPr>
        <dsp:cNvPr id="0" name=""/>
        <dsp:cNvSpPr/>
      </dsp:nvSpPr>
      <dsp:spPr>
        <a:xfrm>
          <a:off x="2503605" y="82181"/>
          <a:ext cx="5794187" cy="960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principal on the floater is typically non-amortizing and is redeemed in full at maturity. </a:t>
          </a:r>
          <a:endParaRPr lang="en-AU" sz="2000" kern="1200" dirty="0"/>
        </a:p>
      </dsp:txBody>
      <dsp:txXfrm>
        <a:off x="2503605" y="82181"/>
        <a:ext cx="5794187" cy="960219"/>
      </dsp:txXfrm>
    </dsp:sp>
    <dsp:sp modelId="{B0E077A2-5E96-4A80-B0AF-2E9AD01058AA}">
      <dsp:nvSpPr>
        <dsp:cNvPr id="0" name=""/>
        <dsp:cNvSpPr/>
      </dsp:nvSpPr>
      <dsp:spPr>
        <a:xfrm>
          <a:off x="2392888" y="1042400"/>
          <a:ext cx="590490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6EF4D935-F845-4340-A7DA-62358A64B588}">
      <dsp:nvSpPr>
        <dsp:cNvPr id="0" name=""/>
        <dsp:cNvSpPr/>
      </dsp:nvSpPr>
      <dsp:spPr>
        <a:xfrm>
          <a:off x="2503605" y="1124581"/>
          <a:ext cx="5794187" cy="1410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reference rate is determined at the beginning of the period, and the interest payment is made at the end of the period.</a:t>
          </a:r>
        </a:p>
      </dsp:txBody>
      <dsp:txXfrm>
        <a:off x="2503605" y="1124581"/>
        <a:ext cx="5794187" cy="1410111"/>
      </dsp:txXfrm>
    </dsp:sp>
    <dsp:sp modelId="{C00B0079-E2FD-4DF9-868C-72933B389E2C}">
      <dsp:nvSpPr>
        <dsp:cNvPr id="0" name=""/>
        <dsp:cNvSpPr/>
      </dsp:nvSpPr>
      <dsp:spPr>
        <a:xfrm>
          <a:off x="2392888" y="2534693"/>
          <a:ext cx="590490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D1C4EEB2-29F6-4678-B380-A48C9D7D9C95}">
      <dsp:nvSpPr>
        <dsp:cNvPr id="0" name=""/>
        <dsp:cNvSpPr/>
      </dsp:nvSpPr>
      <dsp:spPr>
        <a:xfrm>
          <a:off x="2503605" y="2616874"/>
          <a:ext cx="5794187" cy="1643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most common day-count conventions for calculating accrued interest on floaters are actual/360 and actual/365.</a:t>
          </a:r>
        </a:p>
      </dsp:txBody>
      <dsp:txXfrm>
        <a:off x="2503605" y="2616874"/>
        <a:ext cx="5794187" cy="1643620"/>
      </dsp:txXfrm>
    </dsp:sp>
    <dsp:sp modelId="{D807E72B-EFB4-4AE1-96B5-54BAB149D848}">
      <dsp:nvSpPr>
        <dsp:cNvPr id="0" name=""/>
        <dsp:cNvSpPr/>
      </dsp:nvSpPr>
      <dsp:spPr>
        <a:xfrm>
          <a:off x="2392888" y="4260494"/>
          <a:ext cx="590490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EAE40-DF44-4B30-9B53-AB718E476FA7}">
      <dsp:nvSpPr>
        <dsp:cNvPr id="0" name=""/>
        <dsp:cNvSpPr/>
      </dsp:nvSpPr>
      <dsp:spPr>
        <a:xfrm rot="16200000">
          <a:off x="-403412" y="403412"/>
          <a:ext cx="3124200" cy="2317374"/>
        </a:xfrm>
        <a:prstGeom prst="flowChartManualOperati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kern="1200" dirty="0"/>
            <a:t>The rate of return on a money market instrument is stated on a simple interest basis.</a:t>
          </a:r>
          <a:endParaRPr lang="en-AU" sz="2000" kern="1200" dirty="0"/>
        </a:p>
      </dsp:txBody>
      <dsp:txXfrm rot="5400000">
        <a:off x="1" y="624839"/>
        <a:ext cx="2317374" cy="1874520"/>
      </dsp:txXfrm>
    </dsp:sp>
    <dsp:sp modelId="{DFAA11DB-9B3B-409D-AC4D-E05043ECCF95}">
      <dsp:nvSpPr>
        <dsp:cNvPr id="0" name=""/>
        <dsp:cNvSpPr/>
      </dsp:nvSpPr>
      <dsp:spPr>
        <a:xfrm rot="16200000">
          <a:off x="2508808" y="39234"/>
          <a:ext cx="3124200" cy="3045730"/>
        </a:xfrm>
        <a:prstGeom prst="flowChartManualOperati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kern="1200" dirty="0"/>
            <a:t>Money market instruments often are quoted using nonstandard interest rates and require different pricing equations than those used for bonds.</a:t>
          </a:r>
        </a:p>
      </dsp:txBody>
      <dsp:txXfrm rot="5400000">
        <a:off x="2548043" y="624839"/>
        <a:ext cx="3045730" cy="1874520"/>
      </dsp:txXfrm>
    </dsp:sp>
    <dsp:sp modelId="{D198D346-09AD-4311-900E-E55E032D44E5}">
      <dsp:nvSpPr>
        <dsp:cNvPr id="0" name=""/>
        <dsp:cNvSpPr/>
      </dsp:nvSpPr>
      <dsp:spPr>
        <a:xfrm rot="16200000">
          <a:off x="5582995" y="321421"/>
          <a:ext cx="2959773" cy="2481356"/>
        </a:xfrm>
        <a:prstGeom prst="flowChartManualOperati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kern="1200" dirty="0"/>
            <a:t>Money market instruments having different times-to-maturity have different periodicities for the annual rate.</a:t>
          </a:r>
        </a:p>
      </dsp:txBody>
      <dsp:txXfrm rot="5400000">
        <a:off x="5822204" y="674167"/>
        <a:ext cx="2481356" cy="17758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C6700-FD53-43F9-AC71-3D90F8CD30A3}">
      <dsp:nvSpPr>
        <dsp:cNvPr id="0" name=""/>
        <dsp:cNvSpPr/>
      </dsp:nvSpPr>
      <dsp:spPr>
        <a:xfrm>
          <a:off x="3302707" y="406"/>
          <a:ext cx="4697462" cy="1584089"/>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228600" lvl="1" indent="-228600" algn="l" defTabSz="977900">
            <a:lnSpc>
              <a:spcPct val="90000"/>
            </a:lnSpc>
            <a:spcBef>
              <a:spcPct val="0"/>
            </a:spcBef>
            <a:spcAft>
              <a:spcPct val="15000"/>
            </a:spcAft>
            <a:buChar char="•"/>
          </a:pPr>
          <a14:m xmlns:a14="http://schemas.microsoft.com/office/drawing/2010/main">
            <m:oMath xmlns:m="http://schemas.openxmlformats.org/officeDocument/2006/math">
              <m:r>
                <m:rPr>
                  <m:sty m:val="p"/>
                </m:rPr>
                <a:rPr lang="en-AU" sz="2200" b="0" i="0" kern="1200" smtClean="0">
                  <a:latin typeface="Cambria Math"/>
                </a:rPr>
                <m:t>PV</m:t>
              </m:r>
              <m:r>
                <a:rPr lang="en-AU" sz="2200" b="0" i="1" kern="1200" smtClean="0">
                  <a:latin typeface="Cambria Math"/>
                  <a:ea typeface="Cambria Math"/>
                </a:rPr>
                <m:t>=</m:t>
              </m:r>
              <m:r>
                <m:rPr>
                  <m:sty m:val="p"/>
                </m:rPr>
                <a:rPr lang="en-AU" sz="2200" b="0" i="0" kern="1200" smtClean="0">
                  <a:latin typeface="Cambria Math"/>
                  <a:ea typeface="Cambria Math"/>
                </a:rPr>
                <m:t>FV</m:t>
              </m:r>
              <m:r>
                <a:rPr lang="en-AU" sz="2200" b="0" i="1" kern="1200" smtClean="0">
                  <a:latin typeface="Cambria Math"/>
                  <a:ea typeface="Cambria Math"/>
                </a:rPr>
                <m:t>×</m:t>
              </m:r>
              <m:d>
                <m:dPr>
                  <m:ctrlPr>
                    <a:rPr lang="en-AU" sz="2200" b="0" i="1" kern="1200" smtClean="0">
                      <a:latin typeface="Cambria Math" panose="02040503050406030204" pitchFamily="18" charset="0"/>
                      <a:ea typeface="Cambria Math"/>
                    </a:rPr>
                  </m:ctrlPr>
                </m:dPr>
                <m:e>
                  <m:r>
                    <a:rPr lang="en-AU" sz="2200" b="0" i="1" kern="1200" smtClean="0">
                      <a:latin typeface="Cambria Math"/>
                      <a:ea typeface="Cambria Math"/>
                    </a:rPr>
                    <m:t>1−</m:t>
                  </m:r>
                  <m:f>
                    <m:fPr>
                      <m:ctrlPr>
                        <a:rPr lang="en-AU" sz="2200" b="0" i="1" kern="1200" smtClean="0">
                          <a:latin typeface="Cambria Math" panose="02040503050406030204" pitchFamily="18" charset="0"/>
                          <a:ea typeface="Cambria Math"/>
                        </a:rPr>
                      </m:ctrlPr>
                    </m:fPr>
                    <m:num>
                      <m:r>
                        <m:rPr>
                          <m:sty m:val="p"/>
                        </m:rPr>
                        <a:rPr lang="en-AU" sz="2200" b="0" i="0" kern="1200" smtClean="0">
                          <a:latin typeface="Cambria Math"/>
                          <a:ea typeface="Cambria Math"/>
                        </a:rPr>
                        <m:t>Days</m:t>
                      </m:r>
                    </m:num>
                    <m:den>
                      <m:r>
                        <m:rPr>
                          <m:sty m:val="p"/>
                        </m:rPr>
                        <a:rPr lang="en-AU" sz="2200" b="0" i="0" kern="1200" smtClean="0">
                          <a:latin typeface="Cambria Math"/>
                          <a:ea typeface="Cambria Math"/>
                        </a:rPr>
                        <m:t>Year</m:t>
                      </m:r>
                    </m:den>
                  </m:f>
                  <m:r>
                    <a:rPr lang="en-AU" sz="2200" b="0" i="1" kern="1200" smtClean="0">
                      <a:latin typeface="Cambria Math"/>
                      <a:ea typeface="Cambria Math"/>
                    </a:rPr>
                    <m:t>×</m:t>
                  </m:r>
                  <m:r>
                    <m:rPr>
                      <m:sty m:val="p"/>
                    </m:rPr>
                    <a:rPr lang="en-AU" sz="2200" b="0" i="0" kern="1200" smtClean="0">
                      <a:latin typeface="Cambria Math"/>
                      <a:ea typeface="Cambria Math"/>
                    </a:rPr>
                    <m:t>DR</m:t>
                  </m:r>
                </m:e>
              </m:d>
            </m:oMath>
          </a14:m>
          <a:r>
            <a:rPr lang="en-US" sz="2200" kern="1200" dirty="0"/>
            <a:t> </a:t>
          </a:r>
          <a:endParaRPr lang="en-AU" sz="2200" kern="1200" dirty="0"/>
        </a:p>
      </dsp:txBody>
      <dsp:txXfrm>
        <a:off x="3302707" y="198417"/>
        <a:ext cx="4103429" cy="1188067"/>
      </dsp:txXfrm>
    </dsp:sp>
    <dsp:sp modelId="{0F798D82-E4E0-458B-B1D3-4A6BEAD28E8C}">
      <dsp:nvSpPr>
        <dsp:cNvPr id="0" name=""/>
        <dsp:cNvSpPr/>
      </dsp:nvSpPr>
      <dsp:spPr>
        <a:xfrm>
          <a:off x="830" y="233148"/>
          <a:ext cx="3301877" cy="111860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Pricing formula for money market instruments quoted on a discount rate basis:</a:t>
          </a:r>
          <a:endParaRPr lang="en-AU" sz="2000" kern="1200" dirty="0"/>
        </a:p>
      </dsp:txBody>
      <dsp:txXfrm>
        <a:off x="55436" y="287754"/>
        <a:ext cx="3192665" cy="1009392"/>
      </dsp:txXfrm>
    </dsp:sp>
    <dsp:sp modelId="{4179225B-5480-4A91-A134-7BE13F07E0F7}">
      <dsp:nvSpPr>
        <dsp:cNvPr id="0" name=""/>
        <dsp:cNvSpPr/>
      </dsp:nvSpPr>
      <dsp:spPr>
        <a:xfrm>
          <a:off x="3290740" y="1523999"/>
          <a:ext cx="4706838" cy="1584089"/>
        </a:xfrm>
        <a:prstGeom prst="rightArrow">
          <a:avLst>
            <a:gd name="adj1" fmla="val 75000"/>
            <a:gd name="adj2" fmla="val 50000"/>
          </a:avLst>
        </a:prstGeom>
        <a:solidFill>
          <a:schemeClr val="accent3">
            <a:tint val="40000"/>
            <a:alpha val="90000"/>
            <a:hueOff val="2110879"/>
            <a:satOff val="-24678"/>
            <a:lumOff val="-4687"/>
            <a:alphaOff val="0"/>
          </a:schemeClr>
        </a:solidFill>
        <a:ln w="12700" cap="flat" cmpd="sng" algn="ctr">
          <a:solidFill>
            <a:schemeClr val="accent3">
              <a:tint val="40000"/>
              <a:alpha val="90000"/>
              <a:hueOff val="2110879"/>
              <a:satOff val="-24678"/>
              <a:lumOff val="-4687"/>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228600" lvl="1" indent="-228600" algn="l" defTabSz="977900">
            <a:lnSpc>
              <a:spcPct val="90000"/>
            </a:lnSpc>
            <a:spcBef>
              <a:spcPct val="0"/>
            </a:spcBef>
            <a:spcAft>
              <a:spcPct val="15000"/>
            </a:spcAft>
            <a:buChar char="•"/>
          </a:pPr>
          <a14:m xmlns:a14="http://schemas.microsoft.com/office/drawing/2010/main">
            <m:oMath xmlns:m="http://schemas.openxmlformats.org/officeDocument/2006/math">
              <m:r>
                <m:rPr>
                  <m:sty m:val="p"/>
                </m:rPr>
                <a:rPr lang="en-AU" sz="2200" i="0" kern="1200" smtClean="0">
                  <a:latin typeface="Cambria Math"/>
                </a:rPr>
                <m:t>PV</m:t>
              </m:r>
              <m:r>
                <a:rPr lang="en-AU" sz="2200" i="1" kern="1200">
                  <a:latin typeface="Cambria Math"/>
                  <a:ea typeface="Cambria Math"/>
                </a:rPr>
                <m:t>=</m:t>
              </m:r>
              <m:f>
                <m:fPr>
                  <m:ctrlPr>
                    <a:rPr lang="en-AU" sz="2200" i="1" kern="1200" smtClean="0">
                      <a:latin typeface="Cambria Math" panose="02040503050406030204" pitchFamily="18" charset="0"/>
                      <a:ea typeface="Cambria Math"/>
                    </a:rPr>
                  </m:ctrlPr>
                </m:fPr>
                <m:num>
                  <m:r>
                    <m:rPr>
                      <m:sty m:val="p"/>
                    </m:rPr>
                    <a:rPr lang="en-AU" sz="2200" b="0" i="0" kern="1200" smtClean="0">
                      <a:latin typeface="Cambria Math"/>
                      <a:ea typeface="Cambria Math"/>
                    </a:rPr>
                    <m:t>FV</m:t>
                  </m:r>
                </m:num>
                <m:den>
                  <m:d>
                    <m:dPr>
                      <m:ctrlPr>
                        <a:rPr lang="en-AU" sz="2200" i="1" kern="1200" smtClean="0">
                          <a:latin typeface="Cambria Math" panose="02040503050406030204" pitchFamily="18" charset="0"/>
                          <a:ea typeface="Cambria Math"/>
                        </a:rPr>
                      </m:ctrlPr>
                    </m:dPr>
                    <m:e>
                      <m:r>
                        <a:rPr lang="en-AU" sz="2200" b="0" i="1" kern="1200" smtClean="0">
                          <a:latin typeface="Cambria Math"/>
                          <a:ea typeface="Cambria Math"/>
                        </a:rPr>
                        <m:t>1+</m:t>
                      </m:r>
                      <m:f>
                        <m:fPr>
                          <m:ctrlPr>
                            <a:rPr lang="en-AU" sz="2200" b="0" i="1" kern="1200" smtClean="0">
                              <a:latin typeface="Cambria Math" panose="02040503050406030204" pitchFamily="18" charset="0"/>
                              <a:ea typeface="Cambria Math"/>
                            </a:rPr>
                          </m:ctrlPr>
                        </m:fPr>
                        <m:num>
                          <m:r>
                            <m:rPr>
                              <m:sty m:val="p"/>
                            </m:rPr>
                            <a:rPr lang="en-AU" sz="2200" b="0" i="0" kern="1200" smtClean="0">
                              <a:latin typeface="Cambria Math"/>
                              <a:ea typeface="Cambria Math"/>
                            </a:rPr>
                            <m:t>Days</m:t>
                          </m:r>
                        </m:num>
                        <m:den>
                          <m:r>
                            <m:rPr>
                              <m:sty m:val="p"/>
                            </m:rPr>
                            <a:rPr lang="en-AU" sz="2200" b="0" i="0" kern="1200" smtClean="0">
                              <a:latin typeface="Cambria Math"/>
                              <a:ea typeface="Cambria Math"/>
                            </a:rPr>
                            <m:t>Year</m:t>
                          </m:r>
                        </m:den>
                      </m:f>
                      <m:r>
                        <a:rPr lang="en-US" sz="2200" b="0" i="1" kern="1200" smtClean="0">
                          <a:latin typeface="Cambria Math"/>
                          <a:ea typeface="Cambria Math"/>
                        </a:rPr>
                        <m:t> </m:t>
                      </m:r>
                      <m:r>
                        <a:rPr lang="en-AU" sz="2200" b="0" i="1" kern="1200" smtClean="0">
                          <a:latin typeface="Cambria Math"/>
                          <a:ea typeface="Cambria Math"/>
                        </a:rPr>
                        <m:t>×</m:t>
                      </m:r>
                      <m:r>
                        <a:rPr lang="en-US" sz="2200" b="0" i="1" kern="1200" smtClean="0">
                          <a:latin typeface="Cambria Math"/>
                          <a:ea typeface="Cambria Math"/>
                        </a:rPr>
                        <m:t> </m:t>
                      </m:r>
                      <m:r>
                        <m:rPr>
                          <m:sty m:val="p"/>
                        </m:rPr>
                        <a:rPr lang="en-AU" sz="2200" b="0" i="0" kern="1200" smtClean="0">
                          <a:latin typeface="Cambria Math"/>
                          <a:ea typeface="Cambria Math"/>
                        </a:rPr>
                        <m:t>AOR</m:t>
                      </m:r>
                    </m:e>
                  </m:d>
                </m:den>
              </m:f>
            </m:oMath>
          </a14:m>
          <a:endParaRPr lang="en-AU" sz="2200" kern="1200" dirty="0"/>
        </a:p>
      </dsp:txBody>
      <dsp:txXfrm>
        <a:off x="3290740" y="1722010"/>
        <a:ext cx="4112805" cy="1188067"/>
      </dsp:txXfrm>
    </dsp:sp>
    <dsp:sp modelId="{CAF14B0C-0EA9-4E47-9FD4-C2C9125A9618}">
      <dsp:nvSpPr>
        <dsp:cNvPr id="0" name=""/>
        <dsp:cNvSpPr/>
      </dsp:nvSpPr>
      <dsp:spPr>
        <a:xfrm>
          <a:off x="3421" y="1686091"/>
          <a:ext cx="3287318" cy="1259905"/>
        </a:xfrm>
        <a:prstGeom prst="roundRect">
          <a:avLst/>
        </a:prstGeom>
        <a:solidFill>
          <a:schemeClr val="accent3">
            <a:hueOff val="3202404"/>
            <a:satOff val="39228"/>
            <a:lumOff val="-29217"/>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Pricing formula for money market instruments quoted on an add-on rate basis:</a:t>
          </a:r>
        </a:p>
      </dsp:txBody>
      <dsp:txXfrm>
        <a:off x="64924" y="1747594"/>
        <a:ext cx="3164312" cy="11368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C6700-FD53-43F9-AC71-3D90F8CD30A3}">
      <dsp:nvSpPr>
        <dsp:cNvPr id="0" name=""/>
        <dsp:cNvSpPr/>
      </dsp:nvSpPr>
      <dsp:spPr>
        <a:xfrm>
          <a:off x="3302707" y="178391"/>
          <a:ext cx="4697462" cy="1352008"/>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228600" lvl="1" indent="-228600" algn="l" defTabSz="977900">
            <a:lnSpc>
              <a:spcPct val="90000"/>
            </a:lnSpc>
            <a:spcBef>
              <a:spcPct val="0"/>
            </a:spcBef>
            <a:spcAft>
              <a:spcPct val="15000"/>
            </a:spcAft>
            <a:buChar char="•"/>
          </a:pPr>
          <a14:m xmlns:a14="http://schemas.microsoft.com/office/drawing/2010/main">
            <m:oMath xmlns:m="http://schemas.openxmlformats.org/officeDocument/2006/math">
              <m:r>
                <m:rPr>
                  <m:sty m:val="p"/>
                </m:rPr>
                <a:rPr lang="en-AU" sz="2200" b="0" i="0" kern="1200" smtClean="0">
                  <a:latin typeface="Cambria Math"/>
                </a:rPr>
                <m:t>DR</m:t>
              </m:r>
              <m:r>
                <a:rPr lang="en-AU" sz="2200" b="0" i="1" kern="1200" smtClean="0">
                  <a:latin typeface="Cambria Math"/>
                </a:rPr>
                <m:t>=</m:t>
              </m:r>
              <m:d>
                <m:dPr>
                  <m:ctrlPr>
                    <a:rPr lang="en-AU" sz="2200" b="0" i="1" kern="1200" smtClean="0">
                      <a:latin typeface="Cambria Math" panose="02040503050406030204" pitchFamily="18" charset="0"/>
                    </a:rPr>
                  </m:ctrlPr>
                </m:dPr>
                <m:e>
                  <m:f>
                    <m:fPr>
                      <m:ctrlPr>
                        <a:rPr lang="en-AU" sz="2200" b="0" i="1" kern="1200" smtClean="0">
                          <a:latin typeface="Cambria Math" panose="02040503050406030204" pitchFamily="18" charset="0"/>
                        </a:rPr>
                      </m:ctrlPr>
                    </m:fPr>
                    <m:num>
                      <m:r>
                        <m:rPr>
                          <m:sty m:val="p"/>
                        </m:rPr>
                        <a:rPr lang="en-AU" sz="2200" b="0" i="0" kern="1200" smtClean="0">
                          <a:latin typeface="Cambria Math"/>
                        </a:rPr>
                        <m:t>Year</m:t>
                      </m:r>
                    </m:num>
                    <m:den>
                      <m:r>
                        <m:rPr>
                          <m:sty m:val="p"/>
                        </m:rPr>
                        <a:rPr lang="en-AU" sz="2200" b="0" i="0" kern="1200" smtClean="0">
                          <a:latin typeface="Cambria Math"/>
                        </a:rPr>
                        <m:t>Days</m:t>
                      </m:r>
                    </m:den>
                  </m:f>
                </m:e>
              </m:d>
              <m:r>
                <a:rPr lang="en-AU" sz="2200" b="0" i="1" kern="1200" smtClean="0">
                  <a:latin typeface="Cambria Math"/>
                  <a:ea typeface="Cambria Math"/>
                </a:rPr>
                <m:t>×</m:t>
              </m:r>
              <m:d>
                <m:dPr>
                  <m:ctrlPr>
                    <a:rPr lang="en-AU" sz="2200" b="0" i="1" kern="1200" smtClean="0">
                      <a:latin typeface="Cambria Math" panose="02040503050406030204" pitchFamily="18" charset="0"/>
                      <a:ea typeface="Cambria Math"/>
                    </a:rPr>
                  </m:ctrlPr>
                </m:dPr>
                <m:e>
                  <m:f>
                    <m:fPr>
                      <m:ctrlPr>
                        <a:rPr lang="en-AU" sz="2200" b="0" i="1" kern="1200" smtClean="0">
                          <a:latin typeface="Cambria Math" panose="02040503050406030204" pitchFamily="18" charset="0"/>
                          <a:ea typeface="Cambria Math"/>
                        </a:rPr>
                      </m:ctrlPr>
                    </m:fPr>
                    <m:num>
                      <m:r>
                        <m:rPr>
                          <m:sty m:val="p"/>
                        </m:rPr>
                        <a:rPr lang="en-AU" sz="2200" b="0" i="0" kern="1200" smtClean="0">
                          <a:latin typeface="Cambria Math"/>
                          <a:ea typeface="Cambria Math"/>
                        </a:rPr>
                        <m:t>FV</m:t>
                      </m:r>
                      <m:r>
                        <a:rPr lang="en-AU" sz="2200" b="0" i="1" kern="1200" smtClean="0">
                          <a:latin typeface="Cambria Math"/>
                          <a:ea typeface="Cambria Math"/>
                        </a:rPr>
                        <m:t>−</m:t>
                      </m:r>
                      <m:r>
                        <m:rPr>
                          <m:sty m:val="p"/>
                        </m:rPr>
                        <a:rPr lang="en-AU" sz="2200" b="0" i="0" kern="1200" smtClean="0">
                          <a:latin typeface="Cambria Math"/>
                          <a:ea typeface="Cambria Math"/>
                        </a:rPr>
                        <m:t>PV</m:t>
                      </m:r>
                    </m:num>
                    <m:den>
                      <m:r>
                        <m:rPr>
                          <m:sty m:val="p"/>
                        </m:rPr>
                        <a:rPr lang="en-AU" sz="2200" b="0" i="0" kern="1200" smtClean="0">
                          <a:latin typeface="Cambria Math"/>
                          <a:ea typeface="Cambria Math"/>
                        </a:rPr>
                        <m:t>FV</m:t>
                      </m:r>
                    </m:den>
                  </m:f>
                </m:e>
              </m:d>
            </m:oMath>
          </a14:m>
          <a:endParaRPr lang="en-AU" sz="2200" kern="1200" dirty="0"/>
        </a:p>
      </dsp:txBody>
      <dsp:txXfrm>
        <a:off x="3302707" y="347392"/>
        <a:ext cx="4190459" cy="1014006"/>
      </dsp:txXfrm>
    </dsp:sp>
    <dsp:sp modelId="{0F798D82-E4E0-458B-B1D3-4A6BEAD28E8C}">
      <dsp:nvSpPr>
        <dsp:cNvPr id="0" name=""/>
        <dsp:cNvSpPr/>
      </dsp:nvSpPr>
      <dsp:spPr>
        <a:xfrm>
          <a:off x="0" y="228605"/>
          <a:ext cx="3301877" cy="118594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AU" sz="2200" kern="1200" dirty="0"/>
            <a:t>The discount rate is calculated using the formula:</a:t>
          </a:r>
        </a:p>
      </dsp:txBody>
      <dsp:txXfrm>
        <a:off x="57893" y="286498"/>
        <a:ext cx="3186091" cy="1070157"/>
      </dsp:txXfrm>
    </dsp:sp>
    <dsp:sp modelId="{4179225B-5480-4A91-A134-7BE13F07E0F7}">
      <dsp:nvSpPr>
        <dsp:cNvPr id="0" name=""/>
        <dsp:cNvSpPr/>
      </dsp:nvSpPr>
      <dsp:spPr>
        <a:xfrm>
          <a:off x="3290740" y="1547484"/>
          <a:ext cx="4706838" cy="1271909"/>
        </a:xfrm>
        <a:prstGeom prst="rightArrow">
          <a:avLst>
            <a:gd name="adj1" fmla="val 75000"/>
            <a:gd name="adj2" fmla="val 50000"/>
          </a:avLst>
        </a:prstGeom>
        <a:solidFill>
          <a:schemeClr val="accent3">
            <a:tint val="40000"/>
            <a:alpha val="90000"/>
            <a:hueOff val="2110879"/>
            <a:satOff val="-24678"/>
            <a:lumOff val="-4687"/>
            <a:alphaOff val="0"/>
          </a:schemeClr>
        </a:solidFill>
        <a:ln w="12700" cap="flat" cmpd="sng" algn="ctr">
          <a:solidFill>
            <a:schemeClr val="accent3">
              <a:tint val="40000"/>
              <a:alpha val="90000"/>
              <a:hueOff val="2110879"/>
              <a:satOff val="-24678"/>
              <a:lumOff val="-4687"/>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228600" lvl="1" indent="-228600" algn="l" defTabSz="977900">
            <a:lnSpc>
              <a:spcPct val="90000"/>
            </a:lnSpc>
            <a:spcBef>
              <a:spcPct val="0"/>
            </a:spcBef>
            <a:spcAft>
              <a:spcPct val="15000"/>
            </a:spcAft>
            <a:buChar char="•"/>
          </a:pPr>
          <a14:m xmlns:a14="http://schemas.microsoft.com/office/drawing/2010/main">
            <m:oMath xmlns:m="http://schemas.openxmlformats.org/officeDocument/2006/math">
              <m:r>
                <m:rPr>
                  <m:sty m:val="p"/>
                </m:rPr>
                <a:rPr lang="en-AU" sz="2200" b="0" i="0" kern="1200" smtClean="0">
                  <a:latin typeface="Cambria Math"/>
                </a:rPr>
                <m:t>AOR</m:t>
              </m:r>
              <m:r>
                <a:rPr lang="en-AU" sz="2200" i="1" kern="1200">
                  <a:latin typeface="Cambria Math"/>
                </a:rPr>
                <m:t>=</m:t>
              </m:r>
              <m:d>
                <m:dPr>
                  <m:ctrlPr>
                    <a:rPr lang="en-AU" sz="2200" i="1" kern="1200">
                      <a:latin typeface="Cambria Math" panose="02040503050406030204" pitchFamily="18" charset="0"/>
                    </a:rPr>
                  </m:ctrlPr>
                </m:dPr>
                <m:e>
                  <m:f>
                    <m:fPr>
                      <m:ctrlPr>
                        <a:rPr lang="en-AU" sz="2200" i="1" kern="1200">
                          <a:latin typeface="Cambria Math" panose="02040503050406030204" pitchFamily="18" charset="0"/>
                        </a:rPr>
                      </m:ctrlPr>
                    </m:fPr>
                    <m:num>
                      <m:r>
                        <m:rPr>
                          <m:sty m:val="p"/>
                        </m:rPr>
                        <a:rPr lang="en-AU" sz="2200" i="0" kern="1200">
                          <a:latin typeface="Cambria Math"/>
                        </a:rPr>
                        <m:t>Year</m:t>
                      </m:r>
                    </m:num>
                    <m:den>
                      <m:r>
                        <m:rPr>
                          <m:sty m:val="p"/>
                        </m:rPr>
                        <a:rPr lang="en-AU" sz="2200" i="0" kern="1200">
                          <a:latin typeface="Cambria Math"/>
                        </a:rPr>
                        <m:t>Days</m:t>
                      </m:r>
                    </m:den>
                  </m:f>
                </m:e>
              </m:d>
              <m:r>
                <a:rPr lang="en-AU" sz="2200" i="1" kern="1200">
                  <a:latin typeface="Cambria Math"/>
                  <a:ea typeface="Cambria Math"/>
                </a:rPr>
                <m:t>×</m:t>
              </m:r>
              <m:d>
                <m:dPr>
                  <m:ctrlPr>
                    <a:rPr lang="en-AU" sz="2200" i="1" kern="1200">
                      <a:latin typeface="Cambria Math" panose="02040503050406030204" pitchFamily="18" charset="0"/>
                      <a:ea typeface="Cambria Math"/>
                    </a:rPr>
                  </m:ctrlPr>
                </m:dPr>
                <m:e>
                  <m:f>
                    <m:fPr>
                      <m:ctrlPr>
                        <a:rPr lang="en-AU" sz="2200" i="1" kern="1200">
                          <a:latin typeface="Cambria Math" panose="02040503050406030204" pitchFamily="18" charset="0"/>
                          <a:ea typeface="Cambria Math"/>
                        </a:rPr>
                      </m:ctrlPr>
                    </m:fPr>
                    <m:num>
                      <m:r>
                        <m:rPr>
                          <m:sty m:val="p"/>
                        </m:rPr>
                        <a:rPr lang="en-AU" sz="2200" i="0" kern="1200">
                          <a:latin typeface="Cambria Math"/>
                          <a:ea typeface="Cambria Math"/>
                        </a:rPr>
                        <m:t>FV</m:t>
                      </m:r>
                      <m:r>
                        <a:rPr lang="en-AU" sz="2200" i="1" kern="1200">
                          <a:latin typeface="Cambria Math"/>
                          <a:ea typeface="Cambria Math"/>
                        </a:rPr>
                        <m:t>−</m:t>
                      </m:r>
                      <m:r>
                        <a:rPr lang="en-AU" sz="2200" i="1" kern="1200">
                          <a:latin typeface="Cambria Math"/>
                          <a:ea typeface="Cambria Math"/>
                        </a:rPr>
                        <m:t>𝑃𝑉</m:t>
                      </m:r>
                    </m:num>
                    <m:den>
                      <m:r>
                        <m:rPr>
                          <m:sty m:val="p"/>
                        </m:rPr>
                        <a:rPr lang="en-AU" sz="2200" b="0" i="0" kern="1200" smtClean="0">
                          <a:latin typeface="Cambria Math"/>
                          <a:ea typeface="Cambria Math"/>
                        </a:rPr>
                        <m:t>P</m:t>
                      </m:r>
                      <m:r>
                        <m:rPr>
                          <m:sty m:val="p"/>
                        </m:rPr>
                        <a:rPr lang="en-AU" sz="2200" i="0" kern="1200">
                          <a:latin typeface="Cambria Math"/>
                          <a:ea typeface="Cambria Math"/>
                        </a:rPr>
                        <m:t>V</m:t>
                      </m:r>
                    </m:den>
                  </m:f>
                </m:e>
              </m:d>
            </m:oMath>
          </a14:m>
          <a:endParaRPr lang="en-AU" sz="2200" kern="1200" dirty="0"/>
        </a:p>
      </dsp:txBody>
      <dsp:txXfrm>
        <a:off x="3290740" y="1706473"/>
        <a:ext cx="4229872" cy="953931"/>
      </dsp:txXfrm>
    </dsp:sp>
    <dsp:sp modelId="{CAF14B0C-0EA9-4E47-9FD4-C2C9125A9618}">
      <dsp:nvSpPr>
        <dsp:cNvPr id="0" name=""/>
        <dsp:cNvSpPr/>
      </dsp:nvSpPr>
      <dsp:spPr>
        <a:xfrm>
          <a:off x="3421" y="1642154"/>
          <a:ext cx="3287318" cy="1082569"/>
        </a:xfrm>
        <a:prstGeom prst="roundRect">
          <a:avLst/>
        </a:prstGeom>
        <a:solidFill>
          <a:schemeClr val="accent3">
            <a:hueOff val="3202404"/>
            <a:satOff val="39228"/>
            <a:lumOff val="-29217"/>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AU" sz="2200" kern="1200" dirty="0"/>
            <a:t>The add-on rate is calculated using the formula:</a:t>
          </a:r>
          <a:endParaRPr lang="en-US" sz="2200" kern="1200" dirty="0"/>
        </a:p>
      </dsp:txBody>
      <dsp:txXfrm>
        <a:off x="56268" y="1695001"/>
        <a:ext cx="3181624" cy="97687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D419F-AD8E-4B48-8D48-D191667C67A5}">
      <dsp:nvSpPr>
        <dsp:cNvPr id="0" name=""/>
        <dsp:cNvSpPr/>
      </dsp:nvSpPr>
      <dsp:spPr>
        <a:xfrm>
          <a:off x="0" y="290670"/>
          <a:ext cx="8153400" cy="1691133"/>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32794" tIns="666496" rIns="63279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currency denomination	• credit risk</a:t>
          </a:r>
          <a:endParaRPr lang="en-AU" sz="2000" kern="1200" dirty="0"/>
        </a:p>
        <a:p>
          <a:pPr marL="228600" lvl="1" indent="-228600" algn="l" defTabSz="889000">
            <a:lnSpc>
              <a:spcPct val="90000"/>
            </a:lnSpc>
            <a:spcBef>
              <a:spcPct val="0"/>
            </a:spcBef>
            <a:spcAft>
              <a:spcPct val="15000"/>
            </a:spcAft>
            <a:buChar char="•"/>
          </a:pPr>
          <a:r>
            <a:rPr lang="en-US" sz="2000" kern="1200" dirty="0"/>
            <a:t>liquidity 			• tax status</a:t>
          </a:r>
          <a:endParaRPr lang="en-AU" sz="2000" kern="1200" dirty="0"/>
        </a:p>
        <a:p>
          <a:pPr marL="228600" lvl="1" indent="-228600" algn="l" defTabSz="889000">
            <a:lnSpc>
              <a:spcPct val="90000"/>
            </a:lnSpc>
            <a:spcBef>
              <a:spcPct val="0"/>
            </a:spcBef>
            <a:spcAft>
              <a:spcPct val="15000"/>
            </a:spcAft>
            <a:buChar char="•"/>
          </a:pPr>
          <a:r>
            <a:rPr lang="en-US" sz="2000" kern="1200" dirty="0"/>
            <a:t>periodicity 			• varying time-to maturity</a:t>
          </a:r>
          <a:endParaRPr lang="en-AU" sz="2000" kern="1200" dirty="0"/>
        </a:p>
      </dsp:txBody>
      <dsp:txXfrm>
        <a:off x="0" y="290670"/>
        <a:ext cx="8153400" cy="1691133"/>
      </dsp:txXfrm>
    </dsp:sp>
    <dsp:sp modelId="{739ED2FD-E86D-4E85-8030-FCF3C1A5DA85}">
      <dsp:nvSpPr>
        <dsp:cNvPr id="0" name=""/>
        <dsp:cNvSpPr/>
      </dsp:nvSpPr>
      <dsp:spPr>
        <a:xfrm>
          <a:off x="407670" y="0"/>
          <a:ext cx="7650457" cy="86600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marL="0" lvl="0" indent="0" algn="l" defTabSz="977900">
            <a:lnSpc>
              <a:spcPct val="90000"/>
            </a:lnSpc>
            <a:spcBef>
              <a:spcPct val="0"/>
            </a:spcBef>
            <a:spcAft>
              <a:spcPct val="35000"/>
            </a:spcAft>
            <a:buNone/>
          </a:pPr>
          <a:r>
            <a:rPr lang="en-US" sz="2200" kern="1200" dirty="0"/>
            <a:t>The difference between yields on two bonds might be due to various reasons, such as:</a:t>
          </a:r>
          <a:endParaRPr lang="en-AU" sz="2200" kern="1200" dirty="0"/>
        </a:p>
      </dsp:txBody>
      <dsp:txXfrm>
        <a:off x="449945" y="42275"/>
        <a:ext cx="7565907" cy="7814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6D00F-674E-4061-9210-6C93F0657EF3}">
      <dsp:nvSpPr>
        <dsp:cNvPr id="0" name=""/>
        <dsp:cNvSpPr/>
      </dsp:nvSpPr>
      <dsp:spPr>
        <a:xfrm>
          <a:off x="0" y="0"/>
          <a:ext cx="8382000" cy="605864"/>
        </a:xfrm>
        <a:prstGeom prst="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endParaRPr lang="en-US" sz="2200" kern="1200" dirty="0"/>
        </a:p>
        <a:p>
          <a:pPr marL="0" lvl="0" indent="0" algn="ctr" defTabSz="977900">
            <a:lnSpc>
              <a:spcPct val="90000"/>
            </a:lnSpc>
            <a:spcBef>
              <a:spcPct val="0"/>
            </a:spcBef>
            <a:spcAft>
              <a:spcPct val="35000"/>
            </a:spcAft>
            <a:buNone/>
          </a:pPr>
          <a:r>
            <a:rPr lang="en-US" sz="2200" kern="1200" dirty="0"/>
            <a:t>Examples of yield curves</a:t>
          </a:r>
          <a:endParaRPr lang="en-AU" sz="2200" kern="1200" dirty="0"/>
        </a:p>
      </dsp:txBody>
      <dsp:txXfrm>
        <a:off x="0" y="0"/>
        <a:ext cx="8382000" cy="327166"/>
      </dsp:txXfrm>
    </dsp:sp>
    <dsp:sp modelId="{0DD7A0BB-17FD-4EB0-802C-B0356D370CFF}">
      <dsp:nvSpPr>
        <dsp:cNvPr id="0" name=""/>
        <dsp:cNvSpPr/>
      </dsp:nvSpPr>
      <dsp:spPr>
        <a:xfrm>
          <a:off x="0" y="736990"/>
          <a:ext cx="4191000" cy="1113083"/>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The (government bond) </a:t>
          </a:r>
          <a:r>
            <a:rPr lang="en-US" sz="2000" b="1" kern="1200" dirty="0"/>
            <a:t>spot curve </a:t>
          </a:r>
          <a:r>
            <a:rPr lang="en-US" sz="2000" kern="1200" dirty="0"/>
            <a:t>is a sequence of yields-to-maturity on zero-coupon (government) bonds.</a:t>
          </a:r>
        </a:p>
      </dsp:txBody>
      <dsp:txXfrm>
        <a:off x="0" y="736990"/>
        <a:ext cx="4191000" cy="1113083"/>
      </dsp:txXfrm>
    </dsp:sp>
    <dsp:sp modelId="{C1F6AD2B-E4E3-40D2-9B01-77846336DBF9}">
      <dsp:nvSpPr>
        <dsp:cNvPr id="0" name=""/>
        <dsp:cNvSpPr/>
      </dsp:nvSpPr>
      <dsp:spPr>
        <a:xfrm>
          <a:off x="4191000" y="736990"/>
          <a:ext cx="4191000" cy="1113083"/>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The </a:t>
          </a:r>
          <a:r>
            <a:rPr lang="en-US" sz="2000" b="1" kern="1200" dirty="0"/>
            <a:t>yield curve on coupon bonds </a:t>
          </a:r>
          <a:r>
            <a:rPr lang="en-US" sz="2000" kern="1200" dirty="0"/>
            <a:t>is a sequence of yields-to-maturity on coupon paying (government) bonds.</a:t>
          </a:r>
        </a:p>
      </dsp:txBody>
      <dsp:txXfrm>
        <a:off x="4191000" y="736990"/>
        <a:ext cx="4191000" cy="111308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870E6-EC74-4670-A064-B361A58717D6}">
      <dsp:nvSpPr>
        <dsp:cNvPr id="0" name=""/>
        <dsp:cNvSpPr/>
      </dsp:nvSpPr>
      <dsp:spPr>
        <a:xfrm rot="5400000">
          <a:off x="5061505" y="-1950453"/>
          <a:ext cx="965613" cy="521817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is the interest rate on a bond or money market instrument traded in a forward market (future delivery).</a:t>
          </a:r>
          <a:endParaRPr lang="en-AU" sz="2000" kern="1200" dirty="0"/>
        </a:p>
      </dsp:txBody>
      <dsp:txXfrm rot="-5400000">
        <a:off x="2935224" y="222965"/>
        <a:ext cx="5171039" cy="871339"/>
      </dsp:txXfrm>
    </dsp:sp>
    <dsp:sp modelId="{17D70FF5-9B42-4408-9BED-AA3621836BED}">
      <dsp:nvSpPr>
        <dsp:cNvPr id="0" name=""/>
        <dsp:cNvSpPr/>
      </dsp:nvSpPr>
      <dsp:spPr>
        <a:xfrm>
          <a:off x="0" y="490"/>
          <a:ext cx="2935224" cy="13162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A forward rate</a:t>
          </a:r>
          <a:endParaRPr lang="en-AU" sz="2200" kern="1200" dirty="0"/>
        </a:p>
      </dsp:txBody>
      <dsp:txXfrm>
        <a:off x="64256" y="64746"/>
        <a:ext cx="2806712" cy="1187775"/>
      </dsp:txXfrm>
    </dsp:sp>
    <dsp:sp modelId="{DAE46B3C-D274-4CA2-8DAF-99B60765CC1D}">
      <dsp:nvSpPr>
        <dsp:cNvPr id="0" name=""/>
        <dsp:cNvSpPr/>
      </dsp:nvSpPr>
      <dsp:spPr>
        <a:xfrm rot="5400000">
          <a:off x="4530480" y="-169010"/>
          <a:ext cx="2027663" cy="5218176"/>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is calculated from spot rates and is a break-even reinvestment rate</a:t>
          </a:r>
        </a:p>
        <a:p>
          <a:pPr marL="228600" lvl="1" indent="-228600" algn="l" defTabSz="889000">
            <a:lnSpc>
              <a:spcPct val="90000"/>
            </a:lnSpc>
            <a:spcBef>
              <a:spcPct val="0"/>
            </a:spcBef>
            <a:spcAft>
              <a:spcPct val="15000"/>
            </a:spcAft>
            <a:buChar char="•"/>
          </a:pPr>
          <a:r>
            <a:rPr lang="en-US" sz="2000" kern="1200" dirty="0"/>
            <a:t>links the return on an investment in a shorter-term zero-coupon bond to the return on an investment in a longer-term zero-coupon bond.</a:t>
          </a:r>
        </a:p>
      </dsp:txBody>
      <dsp:txXfrm rot="-5400000">
        <a:off x="2935224" y="1525228"/>
        <a:ext cx="5119194" cy="1829699"/>
      </dsp:txXfrm>
    </dsp:sp>
    <dsp:sp modelId="{CD04C4E7-9962-46A8-B916-66D17AB4381A}">
      <dsp:nvSpPr>
        <dsp:cNvPr id="0" name=""/>
        <dsp:cNvSpPr/>
      </dsp:nvSpPr>
      <dsp:spPr>
        <a:xfrm>
          <a:off x="0" y="1636002"/>
          <a:ext cx="2935224" cy="160815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An implied forward rate </a:t>
          </a:r>
          <a:r>
            <a:rPr lang="en-US" sz="2200" kern="1200" dirty="0"/>
            <a:t>(also known as a forward yield)</a:t>
          </a:r>
        </a:p>
      </dsp:txBody>
      <dsp:txXfrm>
        <a:off x="78503" y="1714505"/>
        <a:ext cx="2778218" cy="145114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40577-4A6C-480B-9823-D929D99A56C3}">
      <dsp:nvSpPr>
        <dsp:cNvPr id="0" name=""/>
        <dsp:cNvSpPr/>
      </dsp:nvSpPr>
      <dsp:spPr>
        <a:xfrm>
          <a:off x="0" y="39928"/>
          <a:ext cx="5025542" cy="5025542"/>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908F6ABD-F332-4DC2-9F75-52AC827895BD}">
      <dsp:nvSpPr>
        <dsp:cNvPr id="0" name=""/>
        <dsp:cNvSpPr/>
      </dsp:nvSpPr>
      <dsp:spPr>
        <a:xfrm>
          <a:off x="2512771" y="39928"/>
          <a:ext cx="5863132" cy="502554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The </a:t>
          </a:r>
          <a:r>
            <a:rPr lang="en-US" sz="2000" b="1" kern="1200" dirty="0"/>
            <a:t>spread</a:t>
          </a:r>
          <a:r>
            <a:rPr lang="en-US" sz="2000" kern="1200" dirty="0"/>
            <a:t> is the difference between the yield-to-maturity and the benchmark.</a:t>
          </a:r>
          <a:endParaRPr lang="en-AU" sz="2000" kern="1200" dirty="0"/>
        </a:p>
      </dsp:txBody>
      <dsp:txXfrm>
        <a:off x="2512771" y="39928"/>
        <a:ext cx="5863132" cy="1507665"/>
      </dsp:txXfrm>
    </dsp:sp>
    <dsp:sp modelId="{27E46D9B-BE72-4259-B815-C8A28BBE42A4}">
      <dsp:nvSpPr>
        <dsp:cNvPr id="0" name=""/>
        <dsp:cNvSpPr/>
      </dsp:nvSpPr>
      <dsp:spPr>
        <a:xfrm>
          <a:off x="879471" y="1547594"/>
          <a:ext cx="3266599" cy="3266599"/>
        </a:xfrm>
        <a:prstGeom prst="pie">
          <a:avLst>
            <a:gd name="adj1" fmla="val 5400000"/>
            <a:gd name="adj2" fmla="val 16200000"/>
          </a:avLst>
        </a:prstGeom>
        <a:solidFill>
          <a:schemeClr val="accent2">
            <a:hueOff val="995626"/>
            <a:satOff val="-23721"/>
            <a:lumOff val="6765"/>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85311064-3844-465D-A418-5E3A76EBA0E0}">
      <dsp:nvSpPr>
        <dsp:cNvPr id="0" name=""/>
        <dsp:cNvSpPr/>
      </dsp:nvSpPr>
      <dsp:spPr>
        <a:xfrm>
          <a:off x="2512771" y="1547594"/>
          <a:ext cx="5863132" cy="3266599"/>
        </a:xfrm>
        <a:prstGeom prst="rect">
          <a:avLst/>
        </a:prstGeom>
        <a:solidFill>
          <a:schemeClr val="lt1">
            <a:alpha val="90000"/>
            <a:hueOff val="0"/>
            <a:satOff val="0"/>
            <a:lumOff val="0"/>
            <a:alphaOff val="0"/>
          </a:schemeClr>
        </a:solidFill>
        <a:ln w="12700" cap="flat" cmpd="sng" algn="ctr">
          <a:solidFill>
            <a:schemeClr val="accent2">
              <a:hueOff val="995626"/>
              <a:satOff val="-23721"/>
              <a:lumOff val="6765"/>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The </a:t>
          </a:r>
          <a:r>
            <a:rPr lang="en-US" sz="2000" b="1" kern="1200" dirty="0"/>
            <a:t>benchmark</a:t>
          </a:r>
          <a:r>
            <a:rPr lang="en-US" sz="2000" kern="1200" dirty="0"/>
            <a:t> is often called the “risk-free rate of return.” Fixed-rate bonds often use a government benchmark (</a:t>
          </a:r>
          <a:r>
            <a:rPr lang="en-US" sz="2000" b="1" kern="1200" dirty="0"/>
            <a:t>on-the-run</a:t>
          </a:r>
          <a:r>
            <a:rPr lang="en-US" sz="2000" kern="1200" dirty="0"/>
            <a:t>) security with the same time-to-maturity as, or the closest time-to-maturity to, the specified bond.</a:t>
          </a:r>
          <a:endParaRPr lang="en-AU" sz="2000" kern="1200" dirty="0"/>
        </a:p>
      </dsp:txBody>
      <dsp:txXfrm>
        <a:off x="2512771" y="1547594"/>
        <a:ext cx="5863132" cy="1507660"/>
      </dsp:txXfrm>
    </dsp:sp>
    <dsp:sp modelId="{04501D95-E199-4BB0-A0DE-C655061398AF}">
      <dsp:nvSpPr>
        <dsp:cNvPr id="0" name=""/>
        <dsp:cNvSpPr/>
      </dsp:nvSpPr>
      <dsp:spPr>
        <a:xfrm>
          <a:off x="1758940" y="3055255"/>
          <a:ext cx="1507661" cy="1507661"/>
        </a:xfrm>
        <a:prstGeom prst="pie">
          <a:avLst>
            <a:gd name="adj1" fmla="val 5400000"/>
            <a:gd name="adj2" fmla="val 16200000"/>
          </a:avLst>
        </a:prstGeom>
        <a:solidFill>
          <a:schemeClr val="accent2">
            <a:hueOff val="1991252"/>
            <a:satOff val="-47442"/>
            <a:lumOff val="1353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79981140-6FBF-47CE-B466-7620DDDE946C}">
      <dsp:nvSpPr>
        <dsp:cNvPr id="0" name=""/>
        <dsp:cNvSpPr/>
      </dsp:nvSpPr>
      <dsp:spPr>
        <a:xfrm>
          <a:off x="2512771" y="3055255"/>
          <a:ext cx="5863132" cy="1507661"/>
        </a:xfrm>
        <a:prstGeom prst="rect">
          <a:avLst/>
        </a:prstGeom>
        <a:solidFill>
          <a:schemeClr val="lt1">
            <a:alpha val="90000"/>
            <a:hueOff val="0"/>
            <a:satOff val="0"/>
            <a:lumOff val="0"/>
            <a:alphaOff val="0"/>
          </a:schemeClr>
        </a:solidFill>
        <a:ln w="12700" cap="flat" cmpd="sng" algn="ctr">
          <a:solidFill>
            <a:schemeClr val="accent2">
              <a:hueOff val="1991252"/>
              <a:satOff val="-47442"/>
              <a:lumOff val="1353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A frequently used benchmark for floating-rate notes is </a:t>
          </a:r>
          <a:r>
            <a:rPr lang="en-US" sz="2000" b="1" kern="1200" dirty="0"/>
            <a:t>Libor</a:t>
          </a:r>
          <a:r>
            <a:rPr lang="en-US" sz="2000" kern="1200" dirty="0"/>
            <a:t>. As a composite interbank rate, it is not a risk-free rate.</a:t>
          </a:r>
          <a:endParaRPr lang="en-AU" sz="2000" kern="1200" dirty="0"/>
        </a:p>
      </dsp:txBody>
      <dsp:txXfrm>
        <a:off x="2512771" y="3055255"/>
        <a:ext cx="5863132" cy="150766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F08CA-B3D2-42A8-AAAF-47B644958788}">
      <dsp:nvSpPr>
        <dsp:cNvPr id="0" name=""/>
        <dsp:cNvSpPr/>
      </dsp:nvSpPr>
      <dsp:spPr>
        <a:xfrm rot="5400000">
          <a:off x="5099230" y="-2489365"/>
          <a:ext cx="742910" cy="5821403"/>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yield spread in basis points over an actual or interpolated government bond</a:t>
          </a:r>
        </a:p>
      </dsp:txBody>
      <dsp:txXfrm rot="-5400000">
        <a:off x="2559984" y="86147"/>
        <a:ext cx="5785137" cy="670378"/>
      </dsp:txXfrm>
    </dsp:sp>
    <dsp:sp modelId="{84CFC72F-CF3D-413B-B95A-3E3EECFD9941}">
      <dsp:nvSpPr>
        <dsp:cNvPr id="0" name=""/>
        <dsp:cNvSpPr/>
      </dsp:nvSpPr>
      <dsp:spPr>
        <a:xfrm>
          <a:off x="131" y="1447"/>
          <a:ext cx="2559852" cy="83977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G-spread</a:t>
          </a:r>
          <a:endParaRPr lang="en-AU" sz="2200" kern="1200" dirty="0"/>
        </a:p>
      </dsp:txBody>
      <dsp:txXfrm>
        <a:off x="41125" y="42441"/>
        <a:ext cx="2477864" cy="757788"/>
      </dsp:txXfrm>
    </dsp:sp>
    <dsp:sp modelId="{AD24EAD7-9AF2-4E83-B042-FB4EDAD4C646}">
      <dsp:nvSpPr>
        <dsp:cNvPr id="0" name=""/>
        <dsp:cNvSpPr/>
      </dsp:nvSpPr>
      <dsp:spPr>
        <a:xfrm rot="5400000">
          <a:off x="4889412" y="-1177061"/>
          <a:ext cx="1193747" cy="5791166"/>
        </a:xfrm>
        <a:prstGeom prst="round2SameRect">
          <a:avLst/>
        </a:prstGeom>
        <a:solidFill>
          <a:schemeClr val="accent3">
            <a:tint val="40000"/>
            <a:alpha val="90000"/>
            <a:hueOff val="1055440"/>
            <a:satOff val="-12339"/>
            <a:lumOff val="-2343"/>
            <a:alphaOff val="0"/>
          </a:schemeClr>
        </a:solidFill>
        <a:ln w="12700" cap="flat" cmpd="sng" algn="ctr">
          <a:solidFill>
            <a:schemeClr val="accent3">
              <a:tint val="40000"/>
              <a:alpha val="90000"/>
              <a:hueOff val="1055440"/>
              <a:satOff val="-12339"/>
              <a:lumOff val="-2343"/>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yield spread of a specific bond over the standard swap rate in that currency of the same tenor</a:t>
          </a:r>
        </a:p>
      </dsp:txBody>
      <dsp:txXfrm rot="-5400000">
        <a:off x="2590703" y="1179922"/>
        <a:ext cx="5732892" cy="1077199"/>
      </dsp:txXfrm>
    </dsp:sp>
    <dsp:sp modelId="{735F2EC1-B864-459B-9D4A-1532C4B94416}">
      <dsp:nvSpPr>
        <dsp:cNvPr id="0" name=""/>
        <dsp:cNvSpPr/>
      </dsp:nvSpPr>
      <dsp:spPr>
        <a:xfrm>
          <a:off x="131" y="957170"/>
          <a:ext cx="2590571" cy="1522701"/>
        </a:xfrm>
        <a:prstGeom prst="roundRect">
          <a:avLst/>
        </a:prstGeom>
        <a:solidFill>
          <a:schemeClr val="accent3">
            <a:hueOff val="1601202"/>
            <a:satOff val="19614"/>
            <a:lumOff val="-14609"/>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I-spread</a:t>
          </a:r>
          <a:r>
            <a:rPr lang="en-US" sz="2200" kern="1200" dirty="0"/>
            <a:t> or </a:t>
          </a:r>
          <a:r>
            <a:rPr lang="en-US" sz="2200" b="1" kern="1200" dirty="0"/>
            <a:t>interpolated spread</a:t>
          </a:r>
          <a:r>
            <a:rPr lang="en-US" sz="2200" kern="1200" dirty="0"/>
            <a:t> to the swap curve</a:t>
          </a:r>
        </a:p>
      </dsp:txBody>
      <dsp:txXfrm>
        <a:off x="74463" y="1031502"/>
        <a:ext cx="2441907" cy="1374037"/>
      </dsp:txXfrm>
    </dsp:sp>
    <dsp:sp modelId="{9674DF26-20CF-4B58-96E0-882E22457782}">
      <dsp:nvSpPr>
        <dsp:cNvPr id="0" name=""/>
        <dsp:cNvSpPr/>
      </dsp:nvSpPr>
      <dsp:spPr>
        <a:xfrm rot="5400000">
          <a:off x="3927418" y="1158330"/>
          <a:ext cx="3117734" cy="5791166"/>
        </a:xfrm>
        <a:prstGeom prst="round2SameRect">
          <a:avLst/>
        </a:prstGeom>
        <a:solidFill>
          <a:schemeClr val="accent3">
            <a:tint val="40000"/>
            <a:alpha val="90000"/>
            <a:hueOff val="2110879"/>
            <a:satOff val="-24678"/>
            <a:lumOff val="-4687"/>
            <a:alphaOff val="0"/>
          </a:schemeClr>
        </a:solidFill>
        <a:ln w="12700" cap="flat" cmpd="sng" algn="ctr">
          <a:solidFill>
            <a:schemeClr val="accent3">
              <a:tint val="40000"/>
              <a:alpha val="90000"/>
              <a:hueOff val="2110879"/>
              <a:satOff val="-24678"/>
              <a:lumOff val="-4687"/>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Calculated as a constant yield spread over a government (or interest rate swap) spot curve — as opposed to the G-spread and I-spread, which use the same discount rate for each cash flow</a:t>
          </a:r>
        </a:p>
        <a:p>
          <a:pPr marL="57150" lvl="1" indent="-57150" algn="l" defTabSz="488950">
            <a:lnSpc>
              <a:spcPct val="90000"/>
            </a:lnSpc>
            <a:spcBef>
              <a:spcPct val="0"/>
            </a:spcBef>
            <a:spcAft>
              <a:spcPct val="15000"/>
            </a:spcAft>
            <a:buChar char="•"/>
          </a:pPr>
          <a:endParaRPr lang="en-US" sz="1100" kern="1200" dirty="0"/>
        </a:p>
        <a:p>
          <a:pPr marL="228600" lvl="1" indent="-228600" algn="l" defTabSz="889000">
            <a:lnSpc>
              <a:spcPct val="90000"/>
            </a:lnSpc>
            <a:spcBef>
              <a:spcPct val="0"/>
            </a:spcBef>
            <a:spcAft>
              <a:spcPct val="15000"/>
            </a:spcAft>
            <a:buChar char="•"/>
          </a:pPr>
          <a14:m xmlns:a14="http://schemas.microsoft.com/office/drawing/2010/main">
            <m:oMath xmlns:m="http://schemas.openxmlformats.org/officeDocument/2006/math">
              <m:r>
                <a:rPr lang="en-AU" sz="2000" b="1" i="0" kern="1200" smtClean="0">
                  <a:latin typeface="Cambria Math"/>
                </a:rPr>
                <m:t>𝐏𝐕</m:t>
              </m:r>
              <m:r>
                <a:rPr lang="en-AU" sz="2000" b="1" i="1" kern="1200" smtClean="0">
                  <a:latin typeface="Cambria Math"/>
                </a:rPr>
                <m:t>=</m:t>
              </m:r>
              <m:f>
                <m:fPr>
                  <m:ctrlPr>
                    <a:rPr lang="en-AU" sz="2000" b="1" i="1" kern="1200">
                      <a:latin typeface="Cambria Math" panose="02040503050406030204" pitchFamily="18" charset="0"/>
                    </a:rPr>
                  </m:ctrlPr>
                </m:fPr>
                <m:num>
                  <m:r>
                    <a:rPr lang="en-AU" sz="2000" b="1" i="0" kern="1200">
                      <a:latin typeface="Cambria Math"/>
                    </a:rPr>
                    <m:t>𝐏𝐌𝐓</m:t>
                  </m:r>
                </m:num>
                <m:den>
                  <m:sSup>
                    <m:sSupPr>
                      <m:ctrlPr>
                        <a:rPr lang="en-AU" sz="2000" b="1" i="1" kern="1200">
                          <a:latin typeface="Cambria Math" panose="02040503050406030204" pitchFamily="18" charset="0"/>
                        </a:rPr>
                      </m:ctrlPr>
                    </m:sSupPr>
                    <m:e>
                      <m:r>
                        <a:rPr lang="en-AU" sz="2000" b="1" i="1" kern="1200">
                          <a:latin typeface="Cambria Math"/>
                        </a:rPr>
                        <m:t>(</m:t>
                      </m:r>
                      <m:r>
                        <a:rPr lang="en-AU" sz="2000" b="1" i="1" kern="1200">
                          <a:latin typeface="Cambria Math"/>
                        </a:rPr>
                        <m:t>𝟏</m:t>
                      </m:r>
                      <m:r>
                        <a:rPr lang="en-AU" sz="2000" b="1" i="1" kern="1200">
                          <a:latin typeface="Cambria Math"/>
                        </a:rPr>
                        <m:t>+</m:t>
                      </m:r>
                      <m:sSub>
                        <m:sSubPr>
                          <m:ctrlPr>
                            <a:rPr lang="en-AU" sz="2000" b="1" i="1" kern="1200" smtClean="0">
                              <a:latin typeface="Cambria Math" panose="02040503050406030204" pitchFamily="18" charset="0"/>
                            </a:rPr>
                          </m:ctrlPr>
                        </m:sSubPr>
                        <m:e>
                          <m:r>
                            <a:rPr lang="en-AU" sz="2000" b="1" i="1" kern="1200" smtClean="0">
                              <a:latin typeface="Cambria Math"/>
                            </a:rPr>
                            <m:t>𝒛</m:t>
                          </m:r>
                        </m:e>
                        <m:sub>
                          <m:r>
                            <a:rPr lang="en-AU" sz="2000" b="1" i="1" kern="1200">
                              <a:latin typeface="Cambria Math"/>
                            </a:rPr>
                            <m:t>𝟏</m:t>
                          </m:r>
                        </m:sub>
                      </m:sSub>
                      <m:r>
                        <a:rPr lang="en-AU" sz="2000" b="1" i="1" kern="1200" smtClean="0">
                          <a:latin typeface="Cambria Math"/>
                        </a:rPr>
                        <m:t>+</m:t>
                      </m:r>
                      <m:r>
                        <a:rPr lang="en-AU" sz="2000" b="1" i="1" kern="1200" smtClean="0">
                          <a:latin typeface="Cambria Math"/>
                        </a:rPr>
                        <m:t>𝒁</m:t>
                      </m:r>
                      <m:r>
                        <a:rPr lang="en-AU" sz="2000" b="1" i="1" kern="1200">
                          <a:latin typeface="Cambria Math"/>
                        </a:rPr>
                        <m:t>)</m:t>
                      </m:r>
                    </m:e>
                    <m:sup>
                      <m:r>
                        <a:rPr lang="en-AU" sz="2000" b="1" i="1" kern="1200">
                          <a:latin typeface="Cambria Math"/>
                        </a:rPr>
                        <m:t>𝟏</m:t>
                      </m:r>
                    </m:sup>
                  </m:sSup>
                </m:den>
              </m:f>
              <m:r>
                <a:rPr lang="en-AU" sz="2000" b="1" i="1" kern="1200">
                  <a:latin typeface="Cambria Math"/>
                  <a:ea typeface="Cambria Math"/>
                </a:rPr>
                <m:t>+</m:t>
              </m:r>
              <m:f>
                <m:fPr>
                  <m:ctrlPr>
                    <a:rPr lang="en-AU" sz="2000" b="1" i="1" kern="1200">
                      <a:latin typeface="Cambria Math" panose="02040503050406030204" pitchFamily="18" charset="0"/>
                    </a:rPr>
                  </m:ctrlPr>
                </m:fPr>
                <m:num>
                  <m:r>
                    <a:rPr lang="en-AU" sz="2000" b="1" i="0" kern="1200">
                      <a:latin typeface="Cambria Math"/>
                    </a:rPr>
                    <m:t>𝐏𝐌𝐓</m:t>
                  </m:r>
                </m:num>
                <m:den>
                  <m:sSup>
                    <m:sSupPr>
                      <m:ctrlPr>
                        <a:rPr lang="en-AU" sz="2000" b="1" i="1" kern="1200">
                          <a:latin typeface="Cambria Math" panose="02040503050406030204" pitchFamily="18" charset="0"/>
                        </a:rPr>
                      </m:ctrlPr>
                    </m:sSupPr>
                    <m:e>
                      <m:r>
                        <a:rPr lang="en-AU" sz="2000" b="1" i="1" kern="1200">
                          <a:latin typeface="Cambria Math"/>
                        </a:rPr>
                        <m:t>(</m:t>
                      </m:r>
                      <m:r>
                        <a:rPr lang="en-AU" sz="2000" b="1" i="1" kern="1200">
                          <a:latin typeface="Cambria Math"/>
                        </a:rPr>
                        <m:t>𝟏</m:t>
                      </m:r>
                      <m:r>
                        <a:rPr lang="en-AU" sz="2000" b="1" i="1" kern="1200">
                          <a:latin typeface="Cambria Math"/>
                        </a:rPr>
                        <m:t>+</m:t>
                      </m:r>
                      <m:sSub>
                        <m:sSubPr>
                          <m:ctrlPr>
                            <a:rPr lang="en-AU" sz="2000" b="1" i="1" kern="1200">
                              <a:latin typeface="Cambria Math" panose="02040503050406030204" pitchFamily="18" charset="0"/>
                            </a:rPr>
                          </m:ctrlPr>
                        </m:sSubPr>
                        <m:e>
                          <m:r>
                            <a:rPr lang="en-AU" sz="2000" b="1" i="1" kern="1200" smtClean="0">
                              <a:latin typeface="Cambria Math"/>
                            </a:rPr>
                            <m:t>𝒛</m:t>
                          </m:r>
                        </m:e>
                        <m:sub>
                          <m:r>
                            <a:rPr lang="en-AU" sz="2000" b="1" i="1" kern="1200">
                              <a:latin typeface="Cambria Math"/>
                            </a:rPr>
                            <m:t>𝟐</m:t>
                          </m:r>
                        </m:sub>
                      </m:sSub>
                      <m:r>
                        <a:rPr lang="en-AU" sz="2000" b="1" i="1" kern="1200" smtClean="0">
                          <a:latin typeface="Cambria Math"/>
                        </a:rPr>
                        <m:t>+</m:t>
                      </m:r>
                      <m:r>
                        <a:rPr lang="en-AU" sz="2000" b="1" i="1" kern="1200" smtClean="0">
                          <a:latin typeface="Cambria Math"/>
                        </a:rPr>
                        <m:t>𝒁</m:t>
                      </m:r>
                      <m:r>
                        <a:rPr lang="en-AU" sz="2000" b="1" i="1" kern="1200">
                          <a:latin typeface="Cambria Math"/>
                        </a:rPr>
                        <m:t>)</m:t>
                      </m:r>
                    </m:e>
                    <m:sup>
                      <m:r>
                        <a:rPr lang="en-AU" sz="2000" b="1" i="1" kern="1200">
                          <a:latin typeface="Cambria Math"/>
                        </a:rPr>
                        <m:t>𝟐</m:t>
                      </m:r>
                    </m:sup>
                  </m:sSup>
                </m:den>
              </m:f>
              <m:r>
                <a:rPr lang="en-AU" sz="2000" b="1" i="1" kern="1200">
                  <a:latin typeface="Cambria Math"/>
                  <a:ea typeface="Cambria Math"/>
                </a:rPr>
                <m:t>+</m:t>
              </m:r>
              <m:r>
                <a:rPr lang="en-AU" sz="2000" b="1" i="1" kern="1200">
                  <a:latin typeface="Cambria Math"/>
                </a:rPr>
                <m:t>…</m:t>
              </m:r>
              <m:r>
                <a:rPr lang="en-AU" sz="2000" b="1" i="1" kern="1200">
                  <a:latin typeface="Cambria Math"/>
                  <a:ea typeface="Cambria Math"/>
                </a:rPr>
                <m:t>+</m:t>
              </m:r>
              <m:f>
                <m:fPr>
                  <m:ctrlPr>
                    <a:rPr lang="en-AU" sz="2000" b="1" i="1" kern="1200">
                      <a:latin typeface="Cambria Math" panose="02040503050406030204" pitchFamily="18" charset="0"/>
                    </a:rPr>
                  </m:ctrlPr>
                </m:fPr>
                <m:num>
                  <m:r>
                    <a:rPr lang="en-AU" sz="2000" b="1" i="0" kern="1200">
                      <a:latin typeface="Cambria Math"/>
                    </a:rPr>
                    <m:t>𝐏𝐌𝐓</m:t>
                  </m:r>
                  <m:r>
                    <a:rPr lang="en-AU" sz="2000" b="1" i="1" kern="1200">
                      <a:latin typeface="Cambria Math"/>
                    </a:rPr>
                    <m:t>+</m:t>
                  </m:r>
                  <m:r>
                    <a:rPr lang="en-AU" sz="2000" b="1" i="0" kern="1200">
                      <a:latin typeface="Cambria Math"/>
                    </a:rPr>
                    <m:t>𝐅𝐕</m:t>
                  </m:r>
                </m:num>
                <m:den>
                  <m:sSup>
                    <m:sSupPr>
                      <m:ctrlPr>
                        <a:rPr lang="en-AU" sz="2000" b="1" i="1" kern="1200">
                          <a:latin typeface="Cambria Math" panose="02040503050406030204" pitchFamily="18" charset="0"/>
                        </a:rPr>
                      </m:ctrlPr>
                    </m:sSupPr>
                    <m:e>
                      <m:r>
                        <a:rPr lang="en-AU" sz="2000" b="1" i="1" kern="1200">
                          <a:latin typeface="Cambria Math"/>
                        </a:rPr>
                        <m:t>(</m:t>
                      </m:r>
                      <m:r>
                        <a:rPr lang="en-AU" sz="2000" b="1" i="1" kern="1200">
                          <a:latin typeface="Cambria Math"/>
                        </a:rPr>
                        <m:t>𝟏</m:t>
                      </m:r>
                      <m:r>
                        <a:rPr lang="en-AU" sz="2000" b="1" i="1" kern="1200">
                          <a:latin typeface="Cambria Math"/>
                        </a:rPr>
                        <m:t>+</m:t>
                      </m:r>
                      <m:sSub>
                        <m:sSubPr>
                          <m:ctrlPr>
                            <a:rPr lang="en-AU" sz="2000" b="1" i="1" kern="1200">
                              <a:latin typeface="Cambria Math" panose="02040503050406030204" pitchFamily="18" charset="0"/>
                            </a:rPr>
                          </m:ctrlPr>
                        </m:sSubPr>
                        <m:e>
                          <m:r>
                            <a:rPr lang="en-AU" sz="2000" b="1" i="1" kern="1200" smtClean="0">
                              <a:latin typeface="Cambria Math"/>
                            </a:rPr>
                            <m:t>𝒛</m:t>
                          </m:r>
                        </m:e>
                        <m:sub>
                          <m:r>
                            <a:rPr lang="en-AU" sz="2000" b="1" i="1" kern="1200">
                              <a:latin typeface="Cambria Math"/>
                            </a:rPr>
                            <m:t>𝑵</m:t>
                          </m:r>
                        </m:sub>
                      </m:sSub>
                      <m:r>
                        <a:rPr lang="en-AU" sz="2000" b="1" i="1" kern="1200" smtClean="0">
                          <a:latin typeface="Cambria Math"/>
                        </a:rPr>
                        <m:t>+</m:t>
                      </m:r>
                      <m:r>
                        <a:rPr lang="en-AU" sz="2000" b="1" i="1" kern="1200" smtClean="0">
                          <a:latin typeface="Cambria Math"/>
                        </a:rPr>
                        <m:t>𝒁</m:t>
                      </m:r>
                      <m:r>
                        <a:rPr lang="en-AU" sz="2000" b="1" i="1" kern="1200">
                          <a:latin typeface="Cambria Math"/>
                        </a:rPr>
                        <m:t>)</m:t>
                      </m:r>
                    </m:e>
                    <m:sup>
                      <m:r>
                        <a:rPr lang="en-AU" sz="2000" b="1" i="1" kern="1200">
                          <a:latin typeface="Cambria Math"/>
                        </a:rPr>
                        <m:t>𝑵</m:t>
                      </m:r>
                    </m:sup>
                  </m:sSup>
                </m:den>
              </m:f>
            </m:oMath>
          </a14:m>
          <a:endParaRPr lang="en-US" sz="2000" kern="1200" dirty="0"/>
        </a:p>
        <a:p>
          <a:pPr marL="57150" lvl="1" indent="-57150" algn="l" defTabSz="488950">
            <a:lnSpc>
              <a:spcPct val="90000"/>
            </a:lnSpc>
            <a:spcBef>
              <a:spcPct val="0"/>
            </a:spcBef>
            <a:spcAft>
              <a:spcPct val="15000"/>
            </a:spcAft>
            <a:buChar char="•"/>
          </a:pPr>
          <a:endParaRPr lang="en-AU" sz="1100" kern="1200" dirty="0"/>
        </a:p>
        <a:p>
          <a:pPr marL="228600" lvl="1" indent="-228600" algn="l" defTabSz="889000">
            <a:lnSpc>
              <a:spcPct val="90000"/>
            </a:lnSpc>
            <a:spcBef>
              <a:spcPct val="0"/>
            </a:spcBef>
            <a:spcAft>
              <a:spcPct val="15000"/>
            </a:spcAft>
            <a:buChar char="•"/>
          </a:pPr>
          <a:r>
            <a:rPr lang="en-US" sz="2000" kern="1200" dirty="0"/>
            <a:t>The Z-spread is also used to calculate the </a:t>
          </a:r>
          <a:r>
            <a:rPr lang="en-US" sz="2000" b="1" kern="1200" dirty="0"/>
            <a:t>option-adjusted spread </a:t>
          </a:r>
          <a:r>
            <a:rPr lang="en-US" sz="2000" kern="1200" dirty="0"/>
            <a:t>(OAS) on a callable bond.</a:t>
          </a:r>
          <a:endParaRPr lang="en-AU" sz="2000" kern="1200" dirty="0"/>
        </a:p>
      </dsp:txBody>
      <dsp:txXfrm rot="-5400000">
        <a:off x="2590703" y="2647241"/>
        <a:ext cx="5638971" cy="2813344"/>
      </dsp:txXfrm>
    </dsp:sp>
    <dsp:sp modelId="{1036607F-5BE5-4776-A8E4-30D254DCD45D}">
      <dsp:nvSpPr>
        <dsp:cNvPr id="0" name=""/>
        <dsp:cNvSpPr/>
      </dsp:nvSpPr>
      <dsp:spPr>
        <a:xfrm>
          <a:off x="131" y="3134693"/>
          <a:ext cx="2590571" cy="1786571"/>
        </a:xfrm>
        <a:prstGeom prst="roundRect">
          <a:avLst/>
        </a:prstGeom>
        <a:solidFill>
          <a:schemeClr val="accent3">
            <a:hueOff val="3202404"/>
            <a:satOff val="39228"/>
            <a:lumOff val="-29217"/>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A </a:t>
          </a:r>
          <a:r>
            <a:rPr lang="en-US" sz="2200" b="1" kern="1200" dirty="0"/>
            <a:t>zero volatility spread </a:t>
          </a:r>
          <a:r>
            <a:rPr lang="en-US" sz="2200" kern="1200" dirty="0"/>
            <a:t>(Z-spread) of a bond</a:t>
          </a:r>
        </a:p>
      </dsp:txBody>
      <dsp:txXfrm>
        <a:off x="87344" y="3221906"/>
        <a:ext cx="2416145" cy="161214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F4DFF-D965-4EA7-9B67-5DEE464D85B3}">
      <dsp:nvSpPr>
        <dsp:cNvPr id="0" name=""/>
        <dsp:cNvSpPr/>
      </dsp:nvSpPr>
      <dsp:spPr>
        <a:xfrm>
          <a:off x="0" y="220975"/>
          <a:ext cx="8458200" cy="2044350"/>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229108"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The market discount rate is the rate of return required by investors given the risk of the investment in the bond.</a:t>
          </a:r>
          <a:endParaRPr lang="en-US" sz="2000" b="0" kern="1200" dirty="0"/>
        </a:p>
        <a:p>
          <a:pPr marL="228600" lvl="1" indent="-228600" algn="l" defTabSz="889000">
            <a:lnSpc>
              <a:spcPct val="90000"/>
            </a:lnSpc>
            <a:spcBef>
              <a:spcPct val="0"/>
            </a:spcBef>
            <a:spcAft>
              <a:spcPct val="15000"/>
            </a:spcAft>
            <a:buChar char="•"/>
          </a:pPr>
          <a:r>
            <a:rPr lang="en-US" sz="2000" kern="1200" dirty="0"/>
            <a:t>A bond is priced at a premium above par value when the coupon rate is greater than the market discount rate. </a:t>
          </a:r>
          <a:endParaRPr lang="en-US" sz="2000" b="0" kern="1200" dirty="0"/>
        </a:p>
        <a:p>
          <a:pPr marL="228600" lvl="1" indent="-228600" algn="l" defTabSz="889000">
            <a:lnSpc>
              <a:spcPct val="90000"/>
            </a:lnSpc>
            <a:spcBef>
              <a:spcPct val="0"/>
            </a:spcBef>
            <a:spcAft>
              <a:spcPct val="15000"/>
            </a:spcAft>
            <a:buChar char="•"/>
          </a:pPr>
          <a:r>
            <a:rPr lang="en-US" sz="2000" kern="1200" dirty="0"/>
            <a:t>A bond is priced at a discount below par value when the coupon rate is less than the market discount rate.</a:t>
          </a:r>
          <a:endParaRPr lang="en-US" sz="2000" b="0" kern="1200" dirty="0"/>
        </a:p>
      </dsp:txBody>
      <dsp:txXfrm>
        <a:off x="0" y="220975"/>
        <a:ext cx="8458200" cy="2044350"/>
      </dsp:txXfrm>
    </dsp:sp>
    <dsp:sp modelId="{A89EFCD0-A9A8-40BF-8198-A336EE87BC3F}">
      <dsp:nvSpPr>
        <dsp:cNvPr id="0" name=""/>
        <dsp:cNvSpPr/>
      </dsp:nvSpPr>
      <dsp:spPr>
        <a:xfrm>
          <a:off x="457199" y="0"/>
          <a:ext cx="7071317" cy="348603"/>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1" kern="1200" dirty="0"/>
            <a:t>Bond’s price given a market discount rate</a:t>
          </a:r>
        </a:p>
      </dsp:txBody>
      <dsp:txXfrm>
        <a:off x="474216" y="17017"/>
        <a:ext cx="7037283" cy="314569"/>
      </dsp:txXfrm>
    </dsp:sp>
    <dsp:sp modelId="{F292E843-89F7-4576-96D2-DF77D5B6F1DD}">
      <dsp:nvSpPr>
        <dsp:cNvPr id="0" name=""/>
        <dsp:cNvSpPr/>
      </dsp:nvSpPr>
      <dsp:spPr>
        <a:xfrm>
          <a:off x="0" y="2721517"/>
          <a:ext cx="8458200" cy="2044350"/>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229108"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 bond price moves inversely with its market discount rate.</a:t>
          </a:r>
        </a:p>
        <a:p>
          <a:pPr marL="228600" lvl="1" indent="-228600" algn="l" defTabSz="889000">
            <a:lnSpc>
              <a:spcPct val="90000"/>
            </a:lnSpc>
            <a:spcBef>
              <a:spcPct val="0"/>
            </a:spcBef>
            <a:spcAft>
              <a:spcPct val="15000"/>
            </a:spcAft>
            <a:buChar char="•"/>
          </a:pPr>
          <a:r>
            <a:rPr lang="en-US" sz="2000" kern="1200" dirty="0"/>
            <a:t>The price of a lower-coupon bond is more volatile than the price of a higher-coupon bond, other things being equal.</a:t>
          </a:r>
        </a:p>
        <a:p>
          <a:pPr marL="228600" lvl="1" indent="-228600" algn="l" defTabSz="889000">
            <a:lnSpc>
              <a:spcPct val="90000"/>
            </a:lnSpc>
            <a:spcBef>
              <a:spcPct val="0"/>
            </a:spcBef>
            <a:spcAft>
              <a:spcPct val="15000"/>
            </a:spcAft>
            <a:buChar char="•"/>
          </a:pPr>
          <a:r>
            <a:rPr lang="en-US" sz="2000" kern="1200" dirty="0"/>
            <a:t>Generally, the price of a longer-term bond is more volatile than the price of a shorter-term bond, other things being equal.</a:t>
          </a:r>
        </a:p>
      </dsp:txBody>
      <dsp:txXfrm>
        <a:off x="0" y="2721517"/>
        <a:ext cx="8458200" cy="2044350"/>
      </dsp:txXfrm>
    </dsp:sp>
    <dsp:sp modelId="{CE9C66BC-5DF6-46FF-AF2A-8677240AF757}">
      <dsp:nvSpPr>
        <dsp:cNvPr id="0" name=""/>
        <dsp:cNvSpPr/>
      </dsp:nvSpPr>
      <dsp:spPr>
        <a:xfrm>
          <a:off x="422910" y="2324725"/>
          <a:ext cx="7068297" cy="559151"/>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1" kern="1200" dirty="0"/>
            <a:t>Relationships among a bond’s price, coupon rate, maturity, and market discount rate</a:t>
          </a:r>
        </a:p>
      </dsp:txBody>
      <dsp:txXfrm>
        <a:off x="450206" y="2352021"/>
        <a:ext cx="7013705" cy="504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FC761-5CAD-45AC-BCBF-E0AE4F2D9B2B}">
      <dsp:nvSpPr>
        <dsp:cNvPr id="0" name=""/>
        <dsp:cNvSpPr/>
      </dsp:nvSpPr>
      <dsp:spPr>
        <a:xfrm rot="5400000">
          <a:off x="4269914" y="-1137499"/>
          <a:ext cx="2131508" cy="5018198"/>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rtl="0">
            <a:lnSpc>
              <a:spcPct val="90000"/>
            </a:lnSpc>
            <a:spcBef>
              <a:spcPct val="0"/>
            </a:spcBef>
            <a:spcAft>
              <a:spcPct val="15000"/>
            </a:spcAft>
            <a:buChar char="•"/>
          </a:pPr>
          <a:r>
            <a:rPr lang="en-AU" sz="2200" kern="1200" dirty="0"/>
            <a:t>The investor holds the bond to maturity.</a:t>
          </a:r>
        </a:p>
        <a:p>
          <a:pPr marL="228600" lvl="1" indent="-228600" algn="l" defTabSz="977900" rtl="0">
            <a:lnSpc>
              <a:spcPct val="90000"/>
            </a:lnSpc>
            <a:spcBef>
              <a:spcPct val="0"/>
            </a:spcBef>
            <a:spcAft>
              <a:spcPct val="15000"/>
            </a:spcAft>
            <a:buChar char="•"/>
          </a:pPr>
          <a:r>
            <a:rPr lang="en-AU" sz="2200" kern="1200" dirty="0"/>
            <a:t>The issuer does not default on coupon or principal payments.</a:t>
          </a:r>
        </a:p>
        <a:p>
          <a:pPr marL="228600" lvl="1" indent="-228600" algn="l" defTabSz="977900" rtl="0">
            <a:lnSpc>
              <a:spcPct val="90000"/>
            </a:lnSpc>
            <a:spcBef>
              <a:spcPct val="0"/>
            </a:spcBef>
            <a:spcAft>
              <a:spcPct val="15000"/>
            </a:spcAft>
            <a:buChar char="•"/>
          </a:pPr>
          <a:r>
            <a:rPr lang="en-AU" sz="2200" kern="1200" dirty="0"/>
            <a:t>The investor is able to reinvest coupon payments at that same yield. </a:t>
          </a:r>
        </a:p>
      </dsp:txBody>
      <dsp:txXfrm rot="-5400000">
        <a:off x="2826569" y="409898"/>
        <a:ext cx="4914146" cy="1923404"/>
      </dsp:txXfrm>
    </dsp:sp>
    <dsp:sp modelId="{DD994B7D-31C2-46B2-998B-DD40FC5E9CB4}">
      <dsp:nvSpPr>
        <dsp:cNvPr id="0" name=""/>
        <dsp:cNvSpPr/>
      </dsp:nvSpPr>
      <dsp:spPr>
        <a:xfrm>
          <a:off x="3832" y="1337"/>
          <a:ext cx="2822736" cy="27405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dirty="0"/>
            <a:t>The </a:t>
          </a:r>
          <a:r>
            <a:rPr lang="en-US" sz="2200" b="1" kern="1200" dirty="0"/>
            <a:t>yield-to-maturity (YTM) </a:t>
          </a:r>
          <a:r>
            <a:rPr lang="en-US" sz="2200" kern="1200" dirty="0"/>
            <a:t>is the rate of return on the bond to an investor provided three conditions are met:</a:t>
          </a:r>
          <a:endParaRPr lang="en-AU" sz="2200" kern="1200" dirty="0"/>
        </a:p>
      </dsp:txBody>
      <dsp:txXfrm>
        <a:off x="137613" y="135118"/>
        <a:ext cx="2555174" cy="247296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F4DFF-D965-4EA7-9B67-5DEE464D85B3}">
      <dsp:nvSpPr>
        <dsp:cNvPr id="0" name=""/>
        <dsp:cNvSpPr/>
      </dsp:nvSpPr>
      <dsp:spPr>
        <a:xfrm>
          <a:off x="0" y="429238"/>
          <a:ext cx="8534400" cy="551250"/>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62364" tIns="145796" rIns="66236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 spot rate is the yield-to-maturity on a zero-coupon bond.</a:t>
          </a:r>
          <a:endParaRPr lang="en-US" sz="2000" b="0" kern="1200" dirty="0"/>
        </a:p>
      </dsp:txBody>
      <dsp:txXfrm>
        <a:off x="0" y="429238"/>
        <a:ext cx="8534400" cy="551250"/>
      </dsp:txXfrm>
    </dsp:sp>
    <dsp:sp modelId="{A89EFCD0-A9A8-40BF-8198-A336EE87BC3F}">
      <dsp:nvSpPr>
        <dsp:cNvPr id="0" name=""/>
        <dsp:cNvSpPr/>
      </dsp:nvSpPr>
      <dsp:spPr>
        <a:xfrm>
          <a:off x="426720" y="8085"/>
          <a:ext cx="7204262" cy="524472"/>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889000">
            <a:lnSpc>
              <a:spcPct val="90000"/>
            </a:lnSpc>
            <a:spcBef>
              <a:spcPct val="0"/>
            </a:spcBef>
            <a:spcAft>
              <a:spcPct val="35000"/>
            </a:spcAft>
            <a:buNone/>
          </a:pPr>
          <a:r>
            <a:rPr lang="en-US" sz="2000" b="1" kern="1200" dirty="0"/>
            <a:t>Spot rate</a:t>
          </a:r>
        </a:p>
      </dsp:txBody>
      <dsp:txXfrm>
        <a:off x="452323" y="33688"/>
        <a:ext cx="7153056" cy="473266"/>
      </dsp:txXfrm>
    </dsp:sp>
    <dsp:sp modelId="{F292E843-89F7-4576-96D2-DF77D5B6F1DD}">
      <dsp:nvSpPr>
        <dsp:cNvPr id="0" name=""/>
        <dsp:cNvSpPr/>
      </dsp:nvSpPr>
      <dsp:spPr>
        <a:xfrm>
          <a:off x="0" y="1403089"/>
          <a:ext cx="8534400" cy="1971340"/>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62364" tIns="145796" rIns="66236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Between coupon dates, the full (or invoice, or “dirty”) price of a bond is split between the flat (or quoted, or “clean”) price and the accrued interest. </a:t>
          </a:r>
          <a:endParaRPr lang="en-US" sz="2000" b="1" kern="1200" dirty="0"/>
        </a:p>
        <a:p>
          <a:pPr marL="228600" lvl="1" indent="-228600" algn="l" defTabSz="889000">
            <a:lnSpc>
              <a:spcPct val="90000"/>
            </a:lnSpc>
            <a:spcBef>
              <a:spcPct val="0"/>
            </a:spcBef>
            <a:spcAft>
              <a:spcPct val="15000"/>
            </a:spcAft>
            <a:buChar char="•"/>
          </a:pPr>
          <a:r>
            <a:rPr lang="en-US" sz="2000" kern="1200" dirty="0"/>
            <a:t>Accrued interest is calculated as a proportional share of the next coupon payment using either the actual/actual or 30/360 method to count days.</a:t>
          </a:r>
          <a:endParaRPr lang="en-AU" sz="2000" kern="1200" dirty="0"/>
        </a:p>
      </dsp:txBody>
      <dsp:txXfrm>
        <a:off x="0" y="1403089"/>
        <a:ext cx="8534400" cy="1971340"/>
      </dsp:txXfrm>
    </dsp:sp>
    <dsp:sp modelId="{CE9C66BC-5DF6-46FF-AF2A-8677240AF757}">
      <dsp:nvSpPr>
        <dsp:cNvPr id="0" name=""/>
        <dsp:cNvSpPr/>
      </dsp:nvSpPr>
      <dsp:spPr>
        <a:xfrm>
          <a:off x="426720" y="1018288"/>
          <a:ext cx="7165849" cy="488120"/>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889000">
            <a:lnSpc>
              <a:spcPct val="90000"/>
            </a:lnSpc>
            <a:spcBef>
              <a:spcPct val="0"/>
            </a:spcBef>
            <a:spcAft>
              <a:spcPct val="35000"/>
            </a:spcAft>
            <a:buNone/>
          </a:pPr>
          <a:r>
            <a:rPr lang="en-US" sz="2000" b="1" kern="1200" dirty="0"/>
            <a:t>Flat price, accrued interest, and the full bond price</a:t>
          </a:r>
        </a:p>
      </dsp:txBody>
      <dsp:txXfrm>
        <a:off x="450548" y="1042116"/>
        <a:ext cx="7118193" cy="440464"/>
      </dsp:txXfrm>
    </dsp:sp>
    <dsp:sp modelId="{B66CFA7E-9D20-4A5D-A320-C1DB7FA65756}">
      <dsp:nvSpPr>
        <dsp:cNvPr id="0" name=""/>
        <dsp:cNvSpPr/>
      </dsp:nvSpPr>
      <dsp:spPr>
        <a:xfrm>
          <a:off x="0" y="3864464"/>
          <a:ext cx="8534400" cy="1080450"/>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62364" tIns="145796" rIns="66236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Matrix pricing is used to value illiquid bonds by using prices and yields on comparable securities having the same or similar credit risk, coupon rate, and maturity.</a:t>
          </a:r>
        </a:p>
      </dsp:txBody>
      <dsp:txXfrm>
        <a:off x="0" y="3864464"/>
        <a:ext cx="8534400" cy="1080450"/>
      </dsp:txXfrm>
    </dsp:sp>
    <dsp:sp modelId="{16FC1E98-1695-4CFC-B5AB-817344EF0B59}">
      <dsp:nvSpPr>
        <dsp:cNvPr id="0" name=""/>
        <dsp:cNvSpPr/>
      </dsp:nvSpPr>
      <dsp:spPr>
        <a:xfrm>
          <a:off x="426303" y="3412230"/>
          <a:ext cx="7312473" cy="555553"/>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889000">
            <a:lnSpc>
              <a:spcPct val="90000"/>
            </a:lnSpc>
            <a:spcBef>
              <a:spcPct val="0"/>
            </a:spcBef>
            <a:spcAft>
              <a:spcPct val="35000"/>
            </a:spcAft>
            <a:buNone/>
          </a:pPr>
          <a:r>
            <a:rPr lang="en-US" sz="2000" b="1" kern="1200" dirty="0"/>
            <a:t>Matrix pricing</a:t>
          </a:r>
        </a:p>
      </dsp:txBody>
      <dsp:txXfrm>
        <a:off x="453423" y="3439350"/>
        <a:ext cx="7258233" cy="50131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F4DFF-D965-4EA7-9B67-5DEE464D85B3}">
      <dsp:nvSpPr>
        <dsp:cNvPr id="0" name=""/>
        <dsp:cNvSpPr/>
      </dsp:nvSpPr>
      <dsp:spPr>
        <a:xfrm>
          <a:off x="0" y="277666"/>
          <a:ext cx="8458200" cy="4300660"/>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812292"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A yield quoted on a semiannual bond basis is an annual rate for a periodicity of two. It is the yield per semiannual period times two.</a:t>
          </a:r>
        </a:p>
        <a:p>
          <a:pPr marL="228600" lvl="1" indent="-228600" algn="l" defTabSz="889000">
            <a:lnSpc>
              <a:spcPct val="90000"/>
            </a:lnSpc>
            <a:spcBef>
              <a:spcPct val="0"/>
            </a:spcBef>
            <a:spcAft>
              <a:spcPct val="15000"/>
            </a:spcAft>
            <a:buChar char="•"/>
          </a:pPr>
          <a:r>
            <a:rPr lang="en-US" sz="2000" kern="1200" dirty="0"/>
            <a:t>The current yield is the annual coupon payment divided by the flat price. </a:t>
          </a:r>
          <a:endParaRPr lang="en-US" sz="2000" b="0" kern="1200" dirty="0"/>
        </a:p>
        <a:p>
          <a:pPr marL="228600" lvl="1" indent="-228600" algn="l" defTabSz="889000">
            <a:lnSpc>
              <a:spcPct val="90000"/>
            </a:lnSpc>
            <a:spcBef>
              <a:spcPct val="0"/>
            </a:spcBef>
            <a:spcAft>
              <a:spcPct val="15000"/>
            </a:spcAft>
            <a:buChar char="•"/>
          </a:pPr>
          <a:r>
            <a:rPr lang="en-US" sz="2000" kern="1200" dirty="0"/>
            <a:t>The simple yield is like the current yield but includes the straight-line amortization of the discount or premium.</a:t>
          </a:r>
          <a:endParaRPr lang="en-US" sz="2000" b="0" kern="1200" dirty="0"/>
        </a:p>
        <a:p>
          <a:pPr marL="228600" lvl="1" indent="-228600" algn="l" defTabSz="889000">
            <a:lnSpc>
              <a:spcPct val="90000"/>
            </a:lnSpc>
            <a:spcBef>
              <a:spcPct val="0"/>
            </a:spcBef>
            <a:spcAft>
              <a:spcPct val="15000"/>
            </a:spcAft>
            <a:buChar char="•"/>
          </a:pPr>
          <a:r>
            <a:rPr lang="en-US" sz="2000" b="0" kern="1200" dirty="0"/>
            <a:t>The quoted margin on a floater is typically the specified yield spread over or under the reference rate, which often is LIBOR.</a:t>
          </a:r>
        </a:p>
        <a:p>
          <a:pPr marL="228600" lvl="1" indent="-228600" algn="l" defTabSz="889000">
            <a:lnSpc>
              <a:spcPct val="90000"/>
            </a:lnSpc>
            <a:spcBef>
              <a:spcPct val="0"/>
            </a:spcBef>
            <a:spcAft>
              <a:spcPct val="15000"/>
            </a:spcAft>
            <a:buChar char="•"/>
          </a:pPr>
          <a:r>
            <a:rPr lang="en-US" sz="2000" b="0" kern="1200" dirty="0"/>
            <a:t>Money market instruments, having one year or less time-to-maturity, are quoted on a discount rate or add-on rate basis.</a:t>
          </a:r>
        </a:p>
      </dsp:txBody>
      <dsp:txXfrm>
        <a:off x="0" y="277666"/>
        <a:ext cx="8458200" cy="4300660"/>
      </dsp:txXfrm>
    </dsp:sp>
    <dsp:sp modelId="{A89EFCD0-A9A8-40BF-8198-A336EE87BC3F}">
      <dsp:nvSpPr>
        <dsp:cNvPr id="0" name=""/>
        <dsp:cNvSpPr/>
      </dsp:nvSpPr>
      <dsp:spPr>
        <a:xfrm>
          <a:off x="422910" y="0"/>
          <a:ext cx="7254268" cy="1000033"/>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kern="1200" dirty="0"/>
            <a:t>Yield measures for fixed-rate bonds, floating-rate notes, and money market instruments</a:t>
          </a:r>
          <a:endParaRPr lang="en-US" sz="2000" b="1" kern="1200" dirty="0"/>
        </a:p>
      </dsp:txBody>
      <dsp:txXfrm>
        <a:off x="471728" y="48818"/>
        <a:ext cx="7156632" cy="90239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B3D7F-7F80-4BF4-809C-B8F00E941871}">
      <dsp:nvSpPr>
        <dsp:cNvPr id="0" name=""/>
        <dsp:cNvSpPr/>
      </dsp:nvSpPr>
      <dsp:spPr>
        <a:xfrm>
          <a:off x="0" y="229474"/>
          <a:ext cx="8458200" cy="2880276"/>
        </a:xfrm>
        <a:prstGeom prst="rect">
          <a:avLst/>
        </a:prstGeom>
        <a:no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624840"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 spot curve is a series of yields-to-maturity on zero-coupon bonds.</a:t>
          </a:r>
          <a:endParaRPr lang="en-US" sz="2000" b="1" kern="1200" dirty="0"/>
        </a:p>
        <a:p>
          <a:pPr marL="285750" lvl="1" indent="-285750" algn="l" defTabSz="1600200">
            <a:lnSpc>
              <a:spcPct val="90000"/>
            </a:lnSpc>
            <a:spcBef>
              <a:spcPct val="0"/>
            </a:spcBef>
            <a:spcAft>
              <a:spcPct val="15000"/>
            </a:spcAft>
            <a:buChar char="•"/>
          </a:pPr>
          <a:r>
            <a:rPr lang="en-US" sz="3600" kern="1200" dirty="0"/>
            <a:t>A frequently used yield curve is a series of yields-to-maturity on coupon bonds.</a:t>
          </a:r>
          <a:endParaRPr lang="en-US" sz="3600" b="0" kern="1200" dirty="0"/>
        </a:p>
        <a:p>
          <a:pPr marL="285750" lvl="1" indent="-285750" algn="l" defTabSz="1600200">
            <a:lnSpc>
              <a:spcPct val="90000"/>
            </a:lnSpc>
            <a:spcBef>
              <a:spcPct val="0"/>
            </a:spcBef>
            <a:spcAft>
              <a:spcPct val="15000"/>
            </a:spcAft>
            <a:buChar char="•"/>
          </a:pPr>
          <a:r>
            <a:rPr lang="en-US" sz="3600" kern="1200" dirty="0"/>
            <a:t>A par curve is a series of yields-to-maturity assuming the bonds are priced at par value.</a:t>
          </a:r>
          <a:endParaRPr lang="en-US" sz="3600" b="0" kern="1200" dirty="0"/>
        </a:p>
        <a:p>
          <a:pPr marL="285750" lvl="1" indent="-285750" algn="l" defTabSz="1600200">
            <a:lnSpc>
              <a:spcPct val="90000"/>
            </a:lnSpc>
            <a:spcBef>
              <a:spcPct val="0"/>
            </a:spcBef>
            <a:spcAft>
              <a:spcPct val="15000"/>
            </a:spcAft>
            <a:buChar char="•"/>
          </a:pPr>
          <a:r>
            <a:rPr lang="en-US" sz="3600" b="0" kern="1200" dirty="0"/>
            <a:t>An implied forward curve can be calculated from the spot curve.</a:t>
          </a:r>
        </a:p>
      </dsp:txBody>
      <dsp:txXfrm>
        <a:off x="0" y="229474"/>
        <a:ext cx="8458200" cy="2880276"/>
      </dsp:txXfrm>
    </dsp:sp>
    <dsp:sp modelId="{B88889BD-C43B-4EB6-84D8-D8C173CBE5AE}">
      <dsp:nvSpPr>
        <dsp:cNvPr id="0" name=""/>
        <dsp:cNvSpPr/>
      </dsp:nvSpPr>
      <dsp:spPr>
        <a:xfrm>
          <a:off x="396964" y="76203"/>
          <a:ext cx="7254268" cy="642201"/>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kern="1200" dirty="0"/>
            <a:t>Spot curve, yield curve on coupon bonds, par curve, and forward curve</a:t>
          </a:r>
          <a:endParaRPr lang="en-US" sz="2000" b="1" kern="1200" dirty="0"/>
        </a:p>
      </dsp:txBody>
      <dsp:txXfrm>
        <a:off x="428314" y="107553"/>
        <a:ext cx="7191568" cy="579501"/>
      </dsp:txXfrm>
    </dsp:sp>
    <dsp:sp modelId="{3B3FFE63-5E0C-48C2-8C93-E4A05BA5FB51}">
      <dsp:nvSpPr>
        <dsp:cNvPr id="0" name=""/>
        <dsp:cNvSpPr/>
      </dsp:nvSpPr>
      <dsp:spPr>
        <a:xfrm>
          <a:off x="0" y="3471152"/>
          <a:ext cx="8458200" cy="1299375"/>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624840"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A forward rate is the interest rate on a bond or money market instrument traded in a forward market.</a:t>
          </a:r>
        </a:p>
      </dsp:txBody>
      <dsp:txXfrm>
        <a:off x="0" y="3471152"/>
        <a:ext cx="8458200" cy="1299375"/>
      </dsp:txXfrm>
    </dsp:sp>
    <dsp:sp modelId="{10986BDA-2D46-4C7A-BD20-EC96755C407F}">
      <dsp:nvSpPr>
        <dsp:cNvPr id="0" name=""/>
        <dsp:cNvSpPr/>
      </dsp:nvSpPr>
      <dsp:spPr>
        <a:xfrm>
          <a:off x="422910" y="3271750"/>
          <a:ext cx="7254268" cy="642201"/>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kern="1200" dirty="0"/>
            <a:t>Forward rates and spot rates </a:t>
          </a:r>
          <a:endParaRPr lang="en-US" sz="2000" b="1" kern="1200" dirty="0"/>
        </a:p>
      </dsp:txBody>
      <dsp:txXfrm>
        <a:off x="454260" y="3303100"/>
        <a:ext cx="7191568" cy="57950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B3D7F-7F80-4BF4-809C-B8F00E941871}">
      <dsp:nvSpPr>
        <dsp:cNvPr id="0" name=""/>
        <dsp:cNvSpPr/>
      </dsp:nvSpPr>
      <dsp:spPr>
        <a:xfrm>
          <a:off x="0" y="304800"/>
          <a:ext cx="8458200" cy="2232184"/>
        </a:xfrm>
        <a:prstGeom prst="rect">
          <a:avLst/>
        </a:prstGeom>
        <a:no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562356"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An implied forward rate is the breakeven reinvestment rate linking the return on an investment in a shorter-term zero-coupon bond to the return on an investment in a longer-term zero-coupon bond.</a:t>
          </a:r>
          <a:endParaRPr lang="en-US" sz="2000" b="1" kern="1200" dirty="0"/>
        </a:p>
        <a:p>
          <a:pPr marL="285750" lvl="1" indent="-285750" algn="l" defTabSz="1600200">
            <a:lnSpc>
              <a:spcPct val="90000"/>
            </a:lnSpc>
            <a:spcBef>
              <a:spcPct val="0"/>
            </a:spcBef>
            <a:spcAft>
              <a:spcPct val="15000"/>
            </a:spcAft>
            <a:buChar char="•"/>
          </a:pPr>
          <a:r>
            <a:rPr lang="en-US" sz="3600" b="0" kern="1200" dirty="0"/>
            <a:t>A fixed-income bond can be valued using a market discount rate, a series of spot rates, or a series of forward rates.</a:t>
          </a:r>
        </a:p>
      </dsp:txBody>
      <dsp:txXfrm>
        <a:off x="0" y="304800"/>
        <a:ext cx="8458200" cy="2232184"/>
      </dsp:txXfrm>
    </dsp:sp>
    <dsp:sp modelId="{B88889BD-C43B-4EB6-84D8-D8C173CBE5AE}">
      <dsp:nvSpPr>
        <dsp:cNvPr id="0" name=""/>
        <dsp:cNvSpPr/>
      </dsp:nvSpPr>
      <dsp:spPr>
        <a:xfrm>
          <a:off x="378432" y="2"/>
          <a:ext cx="7254268" cy="577981"/>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kern="1200" dirty="0"/>
            <a:t>Forward rates and spot rates (continued)</a:t>
          </a:r>
          <a:endParaRPr lang="en-US" sz="2000" b="1" kern="1200" dirty="0"/>
        </a:p>
      </dsp:txBody>
      <dsp:txXfrm>
        <a:off x="406647" y="28217"/>
        <a:ext cx="7197838" cy="521551"/>
      </dsp:txXfrm>
    </dsp:sp>
    <dsp:sp modelId="{3B3FFE63-5E0C-48C2-8C93-E4A05BA5FB51}">
      <dsp:nvSpPr>
        <dsp:cNvPr id="0" name=""/>
        <dsp:cNvSpPr/>
      </dsp:nvSpPr>
      <dsp:spPr>
        <a:xfrm>
          <a:off x="0" y="2751164"/>
          <a:ext cx="8458200" cy="2636550"/>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562356"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A bond yield-to-maturity can be separated into a benchmark and a spread.</a:t>
          </a:r>
        </a:p>
        <a:p>
          <a:pPr marL="228600" lvl="1" indent="-228600" algn="l" defTabSz="889000">
            <a:lnSpc>
              <a:spcPct val="90000"/>
            </a:lnSpc>
            <a:spcBef>
              <a:spcPct val="0"/>
            </a:spcBef>
            <a:spcAft>
              <a:spcPct val="15000"/>
            </a:spcAft>
            <a:buChar char="•"/>
          </a:pPr>
          <a:r>
            <a:rPr lang="en-US" sz="2000" b="0" kern="1200" dirty="0"/>
            <a:t>Changes in spreads typically capture microeconomic factors that affect the particular bond—credit risk, liquidity, and tax effects.</a:t>
          </a:r>
        </a:p>
        <a:p>
          <a:pPr marL="228600" lvl="1" indent="-228600" algn="l" defTabSz="889000">
            <a:lnSpc>
              <a:spcPct val="90000"/>
            </a:lnSpc>
            <a:spcBef>
              <a:spcPct val="0"/>
            </a:spcBef>
            <a:spcAft>
              <a:spcPct val="15000"/>
            </a:spcAft>
            <a:buChar char="•"/>
          </a:pPr>
          <a:r>
            <a:rPr lang="en-US" sz="2000" b="0" kern="1200" dirty="0"/>
            <a:t>Benchmark rates are usually yields-to-maturity on government bonds or fixed rates on interest rate swaps.</a:t>
          </a:r>
        </a:p>
      </dsp:txBody>
      <dsp:txXfrm>
        <a:off x="0" y="2751164"/>
        <a:ext cx="8458200" cy="2636550"/>
      </dsp:txXfrm>
    </dsp:sp>
    <dsp:sp modelId="{10986BDA-2D46-4C7A-BD20-EC96755C407F}">
      <dsp:nvSpPr>
        <dsp:cNvPr id="0" name=""/>
        <dsp:cNvSpPr/>
      </dsp:nvSpPr>
      <dsp:spPr>
        <a:xfrm>
          <a:off x="443941" y="2438403"/>
          <a:ext cx="7168891" cy="577981"/>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kern="1200" dirty="0"/>
            <a:t>Yield spread measures</a:t>
          </a:r>
          <a:endParaRPr lang="en-US" sz="2000" b="1" kern="1200" dirty="0"/>
        </a:p>
      </dsp:txBody>
      <dsp:txXfrm>
        <a:off x="472156" y="2466618"/>
        <a:ext cx="7112461" cy="5215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03E8F-1CF5-4BB2-A7A2-3D295869E7B1}">
      <dsp:nvSpPr>
        <dsp:cNvPr id="0" name=""/>
        <dsp:cNvSpPr/>
      </dsp:nvSpPr>
      <dsp:spPr>
        <a:xfrm>
          <a:off x="0" y="24899"/>
          <a:ext cx="8458200" cy="1054170"/>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The bond price is inversely related to the market discount rate. When the market discount rate increases, the bond price decreases (the inverse effect).</a:t>
          </a:r>
          <a:endParaRPr lang="en-AU" sz="2200" kern="1200" dirty="0">
            <a:solidFill>
              <a:schemeClr val="tx1"/>
            </a:solidFill>
          </a:endParaRPr>
        </a:p>
      </dsp:txBody>
      <dsp:txXfrm>
        <a:off x="51460" y="76359"/>
        <a:ext cx="8355280" cy="951250"/>
      </dsp:txXfrm>
    </dsp:sp>
    <dsp:sp modelId="{44B20AB9-A025-47EF-89D3-CAEEDE515772}">
      <dsp:nvSpPr>
        <dsp:cNvPr id="0" name=""/>
        <dsp:cNvSpPr/>
      </dsp:nvSpPr>
      <dsp:spPr>
        <a:xfrm>
          <a:off x="0" y="1231709"/>
          <a:ext cx="8458200" cy="1054170"/>
        </a:xfrm>
        <a:prstGeom prst="roundRect">
          <a:avLst/>
        </a:prstGeom>
        <a:solidFill>
          <a:schemeClr val="accent3">
            <a:alpha val="90000"/>
            <a:hueOff val="0"/>
            <a:satOff val="0"/>
            <a:lumOff val="0"/>
            <a:alphaOff val="-13333"/>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For the same coupon rate and time-to-maturity, the percentage price change is greater when the market discount rate goes down than when it goes up (the convexity effect).</a:t>
          </a:r>
        </a:p>
      </dsp:txBody>
      <dsp:txXfrm>
        <a:off x="51460" y="1283169"/>
        <a:ext cx="8355280" cy="951250"/>
      </dsp:txXfrm>
    </dsp:sp>
    <dsp:sp modelId="{4F11980A-7A9F-49F2-8424-57532CDEEDE6}">
      <dsp:nvSpPr>
        <dsp:cNvPr id="0" name=""/>
        <dsp:cNvSpPr/>
      </dsp:nvSpPr>
      <dsp:spPr>
        <a:xfrm>
          <a:off x="0" y="2438520"/>
          <a:ext cx="8458200" cy="1054170"/>
        </a:xfrm>
        <a:prstGeom prst="roundRect">
          <a:avLst/>
        </a:prstGeom>
        <a:solidFill>
          <a:schemeClr val="accent3">
            <a:alpha val="90000"/>
            <a:hueOff val="0"/>
            <a:satOff val="0"/>
            <a:lumOff val="0"/>
            <a:alphaOff val="-26667"/>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For the same time-to-maturity, a lower-coupon bond has a greater percentage price change than a higher-coupon bond when their market discount rates change by the same amount (the coupon effect).</a:t>
          </a:r>
        </a:p>
      </dsp:txBody>
      <dsp:txXfrm>
        <a:off x="51460" y="2489980"/>
        <a:ext cx="8355280" cy="951250"/>
      </dsp:txXfrm>
    </dsp:sp>
    <dsp:sp modelId="{01BDE84C-2F8C-4D7F-84AE-2306FDDF3572}">
      <dsp:nvSpPr>
        <dsp:cNvPr id="0" name=""/>
        <dsp:cNvSpPr/>
      </dsp:nvSpPr>
      <dsp:spPr>
        <a:xfrm>
          <a:off x="0" y="3645330"/>
          <a:ext cx="8458200" cy="1054170"/>
        </a:xfrm>
        <a:prstGeom prst="roundRect">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For the same coupon rate, a longer-term bond has a greater percentage price change than a shorter-term bond when their market discount rates change by the same amount (the maturity effect).</a:t>
          </a:r>
        </a:p>
      </dsp:txBody>
      <dsp:txXfrm>
        <a:off x="51460" y="3696790"/>
        <a:ext cx="8355280" cy="951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35735-9B59-415F-8007-CE0A38AC0188}">
      <dsp:nvSpPr>
        <dsp:cNvPr id="0" name=""/>
        <dsp:cNvSpPr/>
      </dsp:nvSpPr>
      <dsp:spPr>
        <a:xfrm>
          <a:off x="7032" y="457197"/>
          <a:ext cx="4203650" cy="144780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These market discount rates are called “spot rates.”</a:t>
          </a:r>
          <a:endParaRPr lang="en-AU" sz="2000" kern="1200" dirty="0"/>
        </a:p>
      </dsp:txBody>
      <dsp:txXfrm>
        <a:off x="730934" y="457197"/>
        <a:ext cx="2755846" cy="1447804"/>
      </dsp:txXfrm>
    </dsp:sp>
    <dsp:sp modelId="{1BAADE55-2020-4810-8276-E1C2E29E5A45}">
      <dsp:nvSpPr>
        <dsp:cNvPr id="0" name=""/>
        <dsp:cNvSpPr/>
      </dsp:nvSpPr>
      <dsp:spPr>
        <a:xfrm>
          <a:off x="3790317" y="457197"/>
          <a:ext cx="4203650" cy="1447804"/>
        </a:xfrm>
        <a:prstGeom prst="chevron">
          <a:avLst/>
        </a:prstGeom>
        <a:solidFill>
          <a:schemeClr val="accent2">
            <a:hueOff val="1991252"/>
            <a:satOff val="-47442"/>
            <a:lumOff val="1353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Spot rates are yields-to-maturity on zero-coupon bonds maturing at the date of each cash flow. </a:t>
          </a:r>
        </a:p>
      </dsp:txBody>
      <dsp:txXfrm>
        <a:off x="4514219" y="457197"/>
        <a:ext cx="2755846" cy="14478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E8065-23A6-4DF0-8883-1EF51D005DCA}">
      <dsp:nvSpPr>
        <dsp:cNvPr id="0" name=""/>
        <dsp:cNvSpPr/>
      </dsp:nvSpPr>
      <dsp:spPr>
        <a:xfrm>
          <a:off x="4191000" y="850357"/>
          <a:ext cx="1492532" cy="356685"/>
        </a:xfrm>
        <a:custGeom>
          <a:avLst/>
          <a:gdLst/>
          <a:ahLst/>
          <a:cxnLst/>
          <a:rect l="0" t="0" r="0" b="0"/>
          <a:pathLst>
            <a:path>
              <a:moveTo>
                <a:pt x="0" y="0"/>
              </a:moveTo>
              <a:lnTo>
                <a:pt x="0" y="178342"/>
              </a:lnTo>
              <a:lnTo>
                <a:pt x="1492532" y="178342"/>
              </a:lnTo>
              <a:lnTo>
                <a:pt x="1492532" y="356685"/>
              </a:lnTo>
            </a:path>
          </a:pathLst>
        </a:custGeom>
        <a:noFill/>
        <a:ln w="12700" cap="flat" cmpd="sng" algn="ctr">
          <a:solidFill>
            <a:schemeClr val="accent3">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BF160679-9834-4AEF-A26C-844DD0266483}">
      <dsp:nvSpPr>
        <dsp:cNvPr id="0" name=""/>
        <dsp:cNvSpPr/>
      </dsp:nvSpPr>
      <dsp:spPr>
        <a:xfrm>
          <a:off x="2666654" y="850357"/>
          <a:ext cx="1524345" cy="356685"/>
        </a:xfrm>
        <a:custGeom>
          <a:avLst/>
          <a:gdLst/>
          <a:ahLst/>
          <a:cxnLst/>
          <a:rect l="0" t="0" r="0" b="0"/>
          <a:pathLst>
            <a:path>
              <a:moveTo>
                <a:pt x="1524345" y="0"/>
              </a:moveTo>
              <a:lnTo>
                <a:pt x="1524345" y="178342"/>
              </a:lnTo>
              <a:lnTo>
                <a:pt x="0" y="178342"/>
              </a:lnTo>
              <a:lnTo>
                <a:pt x="0" y="356685"/>
              </a:lnTo>
            </a:path>
          </a:pathLst>
        </a:custGeom>
        <a:noFill/>
        <a:ln w="12700" cap="flat" cmpd="sng" algn="ctr">
          <a:solidFill>
            <a:schemeClr val="accent3">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1F5FBAC3-6653-4CF3-933B-1BDCEE963A85}">
      <dsp:nvSpPr>
        <dsp:cNvPr id="0" name=""/>
        <dsp:cNvSpPr/>
      </dsp:nvSpPr>
      <dsp:spPr>
        <a:xfrm>
          <a:off x="2842695" y="1106"/>
          <a:ext cx="2696608" cy="8492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Bond price consists of two components</a:t>
          </a:r>
          <a:endParaRPr lang="en-AU" sz="2200" kern="1200" dirty="0"/>
        </a:p>
      </dsp:txBody>
      <dsp:txXfrm>
        <a:off x="2842695" y="1106"/>
        <a:ext cx="2696608" cy="849250"/>
      </dsp:txXfrm>
    </dsp:sp>
    <dsp:sp modelId="{7D4751F1-B034-4CB5-8335-A4628AB47E10}">
      <dsp:nvSpPr>
        <dsp:cNvPr id="0" name=""/>
        <dsp:cNvSpPr/>
      </dsp:nvSpPr>
      <dsp:spPr>
        <a:xfrm>
          <a:off x="1352465" y="1207042"/>
          <a:ext cx="2628379" cy="84925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Flat (clean) price (</a:t>
          </a:r>
          <a:r>
            <a:rPr lang="en-US" sz="2000" i="1" kern="1200" dirty="0"/>
            <a:t>P</a:t>
          </a:r>
          <a:r>
            <a:rPr lang="en-US" sz="2000" i="1" kern="1200" baseline="-25000" dirty="0"/>
            <a:t>c</a:t>
          </a:r>
          <a:r>
            <a:rPr lang="en-US" sz="2000" kern="1200" dirty="0"/>
            <a:t>)</a:t>
          </a:r>
          <a:endParaRPr lang="en-AU" sz="2000" kern="1200" dirty="0"/>
        </a:p>
      </dsp:txBody>
      <dsp:txXfrm>
        <a:off x="1352465" y="1207042"/>
        <a:ext cx="2628379" cy="849250"/>
      </dsp:txXfrm>
    </dsp:sp>
    <dsp:sp modelId="{9D865E35-67B5-46C9-8B91-0864929182F0}">
      <dsp:nvSpPr>
        <dsp:cNvPr id="0" name=""/>
        <dsp:cNvSpPr/>
      </dsp:nvSpPr>
      <dsp:spPr>
        <a:xfrm>
          <a:off x="4337529" y="1207042"/>
          <a:ext cx="2692005" cy="84925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Accrued interest (</a:t>
          </a:r>
          <a:r>
            <a:rPr lang="en-US" sz="2000" i="0" kern="1200" dirty="0"/>
            <a:t>AI</a:t>
          </a:r>
          <a:r>
            <a:rPr lang="en-US" sz="2000" kern="1200" dirty="0"/>
            <a:t>)</a:t>
          </a:r>
          <a:endParaRPr lang="en-AU" sz="2000" kern="1200" dirty="0"/>
        </a:p>
      </dsp:txBody>
      <dsp:txXfrm>
        <a:off x="4337529" y="1207042"/>
        <a:ext cx="2692005" cy="8492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3F30C-A278-458B-901E-BDAF9197002A}">
      <dsp:nvSpPr>
        <dsp:cNvPr id="0" name=""/>
        <dsp:cNvSpPr/>
      </dsp:nvSpPr>
      <dsp:spPr>
        <a:xfrm>
          <a:off x="2438401" y="118751"/>
          <a:ext cx="3181068" cy="18456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t>The two most common conventions to count days in bond markets:</a:t>
          </a:r>
        </a:p>
        <a:p>
          <a:pPr marL="0" lvl="0" indent="0" algn="ctr" defTabSz="977900">
            <a:lnSpc>
              <a:spcPct val="90000"/>
            </a:lnSpc>
            <a:spcBef>
              <a:spcPct val="0"/>
            </a:spcBef>
            <a:spcAft>
              <a:spcPct val="35000"/>
            </a:spcAft>
            <a:buNone/>
          </a:pPr>
          <a:r>
            <a:rPr lang="en-US" sz="2200" kern="1200" dirty="0"/>
            <a:t>(</a:t>
          </a:r>
          <a:r>
            <a:rPr lang="en-US" sz="2200" i="1" kern="1200" dirty="0"/>
            <a:t>Days in the month/Days in a year</a:t>
          </a:r>
          <a:r>
            <a:rPr lang="en-US" sz="2200" kern="1200" dirty="0"/>
            <a:t>) </a:t>
          </a:r>
          <a:endParaRPr lang="en-AU" sz="2200" kern="1200" dirty="0"/>
        </a:p>
      </dsp:txBody>
      <dsp:txXfrm>
        <a:off x="2528496" y="208846"/>
        <a:ext cx="3000878" cy="1665416"/>
      </dsp:txXfrm>
    </dsp:sp>
    <dsp:sp modelId="{A6E4FCEE-EDBA-4C56-8024-5B36700A4D8D}">
      <dsp:nvSpPr>
        <dsp:cNvPr id="0" name=""/>
        <dsp:cNvSpPr/>
      </dsp:nvSpPr>
      <dsp:spPr>
        <a:xfrm rot="21542990">
          <a:off x="5619453" y="1013191"/>
          <a:ext cx="239326" cy="0"/>
        </a:xfrm>
        <a:custGeom>
          <a:avLst/>
          <a:gdLst/>
          <a:ahLst/>
          <a:cxnLst/>
          <a:rect l="0" t="0" r="0" b="0"/>
          <a:pathLst>
            <a:path>
              <a:moveTo>
                <a:pt x="0" y="0"/>
              </a:moveTo>
              <a:lnTo>
                <a:pt x="239326" y="0"/>
              </a:lnTo>
            </a:path>
          </a:pathLst>
        </a:custGeom>
        <a:noFill/>
        <a:ln w="12700" cap="flat" cmpd="sng" algn="ctr">
          <a:solidFill>
            <a:schemeClr val="accent1">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9AD48FF1-9536-42E4-8AB7-CBAB79124BB9}">
      <dsp:nvSpPr>
        <dsp:cNvPr id="0" name=""/>
        <dsp:cNvSpPr/>
      </dsp:nvSpPr>
      <dsp:spPr>
        <a:xfrm>
          <a:off x="5858764" y="364466"/>
          <a:ext cx="2066039" cy="12592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b="1" kern="1200" dirty="0"/>
            <a:t>Actual/actual </a:t>
          </a:r>
          <a:r>
            <a:rPr lang="en-US" sz="2000" b="0" kern="1200" dirty="0"/>
            <a:t>is</a:t>
          </a:r>
          <a:r>
            <a:rPr lang="en-US" sz="2000" kern="1200" dirty="0"/>
            <a:t> common for government bonds.</a:t>
          </a:r>
          <a:endParaRPr lang="en-AU" sz="2000" kern="1200" dirty="0"/>
        </a:p>
      </dsp:txBody>
      <dsp:txXfrm>
        <a:off x="5920234" y="425936"/>
        <a:ext cx="1943099" cy="1136275"/>
      </dsp:txXfrm>
    </dsp:sp>
    <dsp:sp modelId="{FAEB20B9-5192-4C82-9E9B-EEA963D4C75A}">
      <dsp:nvSpPr>
        <dsp:cNvPr id="0" name=""/>
        <dsp:cNvSpPr/>
      </dsp:nvSpPr>
      <dsp:spPr>
        <a:xfrm rot="10896700">
          <a:off x="2201769" y="993474"/>
          <a:ext cx="236679" cy="0"/>
        </a:xfrm>
        <a:custGeom>
          <a:avLst/>
          <a:gdLst/>
          <a:ahLst/>
          <a:cxnLst/>
          <a:rect l="0" t="0" r="0" b="0"/>
          <a:pathLst>
            <a:path>
              <a:moveTo>
                <a:pt x="0" y="0"/>
              </a:moveTo>
              <a:lnTo>
                <a:pt x="236679" y="0"/>
              </a:lnTo>
            </a:path>
          </a:pathLst>
        </a:custGeom>
        <a:noFill/>
        <a:ln w="12700" cap="flat" cmpd="sng" algn="ctr">
          <a:solidFill>
            <a:schemeClr val="accent1">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48223A25-8981-4030-96B1-1D76EFEE7C35}">
      <dsp:nvSpPr>
        <dsp:cNvPr id="0" name=""/>
        <dsp:cNvSpPr/>
      </dsp:nvSpPr>
      <dsp:spPr>
        <a:xfrm>
          <a:off x="135414" y="331076"/>
          <a:ext cx="2066401" cy="12599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b="1" kern="1200" dirty="0"/>
            <a:t>30/360</a:t>
          </a:r>
          <a:r>
            <a:rPr lang="en-US" sz="2000" kern="1200" dirty="0"/>
            <a:t> is common for corporate bonds.</a:t>
          </a:r>
          <a:endParaRPr lang="en-AU" sz="2000" kern="1200" dirty="0"/>
        </a:p>
      </dsp:txBody>
      <dsp:txXfrm>
        <a:off x="196922" y="392584"/>
        <a:ext cx="1943385" cy="11369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A0381-EB80-424D-A2A2-C8596C6D83C3}">
      <dsp:nvSpPr>
        <dsp:cNvPr id="0" name=""/>
        <dsp:cNvSpPr/>
      </dsp:nvSpPr>
      <dsp:spPr>
        <a:xfrm>
          <a:off x="-1752576" y="-762001"/>
          <a:ext cx="2272966" cy="4699022"/>
        </a:xfrm>
        <a:prstGeom prst="blockArc">
          <a:avLst>
            <a:gd name="adj1" fmla="val 18900000"/>
            <a:gd name="adj2" fmla="val 2700000"/>
            <a:gd name="adj3" fmla="val 435"/>
          </a:avLst>
        </a:prstGeom>
        <a:noFill/>
        <a:ln w="12700" cap="flat" cmpd="sng" algn="ctr">
          <a:solidFill>
            <a:schemeClr val="accent3">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D9AA954B-D56E-4C9D-B8A8-9EC4B18457C0}">
      <dsp:nvSpPr>
        <dsp:cNvPr id="0" name=""/>
        <dsp:cNvSpPr/>
      </dsp:nvSpPr>
      <dsp:spPr>
        <a:xfrm>
          <a:off x="647286" y="685802"/>
          <a:ext cx="7380744" cy="7328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5152"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dirty="0"/>
            <a:t>Matrix pricing </a:t>
          </a:r>
          <a:r>
            <a:rPr lang="en-US" sz="2200" kern="1200" dirty="0"/>
            <a:t>is an estimation process used for bonds that are not actively traded.</a:t>
          </a:r>
          <a:endParaRPr lang="en-AU" sz="2200" kern="1200" dirty="0"/>
        </a:p>
      </dsp:txBody>
      <dsp:txXfrm>
        <a:off x="647286" y="685802"/>
        <a:ext cx="7380744" cy="732860"/>
      </dsp:txXfrm>
    </dsp:sp>
    <dsp:sp modelId="{379802BD-AC07-4F85-8A95-D967115D2BD5}">
      <dsp:nvSpPr>
        <dsp:cNvPr id="0" name=""/>
        <dsp:cNvSpPr/>
      </dsp:nvSpPr>
      <dsp:spPr>
        <a:xfrm>
          <a:off x="4" y="533406"/>
          <a:ext cx="1097283" cy="1097283"/>
        </a:xfrm>
        <a:prstGeom prst="ellipse">
          <a:avLst/>
        </a:prstGeom>
        <a:blipFill rotWithShape="0">
          <a:blip xmlns:r="http://schemas.openxmlformats.org/officeDocument/2006/relationships" r:embed="rId1"/>
          <a:stretch>
            <a:fillRect/>
          </a:stretch>
        </a:blip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0060ABA9-8D1C-46AD-AECB-7F2755DF0757}">
      <dsp:nvSpPr>
        <dsp:cNvPr id="0" name=""/>
        <dsp:cNvSpPr/>
      </dsp:nvSpPr>
      <dsp:spPr>
        <a:xfrm>
          <a:off x="685813" y="1600203"/>
          <a:ext cx="7380744" cy="1291725"/>
        </a:xfrm>
        <a:prstGeom prst="rect">
          <a:avLst/>
        </a:prstGeom>
        <a:solidFill>
          <a:schemeClr val="accent2">
            <a:hueOff val="1991252"/>
            <a:satOff val="-47442"/>
            <a:lumOff val="1353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5152"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In matrix pricing, market discount rates are extracted from comparable bonds (i.e., bonds with similar time-to-maturity, coupon rate, and credit quality).</a:t>
          </a:r>
          <a:endParaRPr lang="en-AU" sz="2200" kern="1200" dirty="0"/>
        </a:p>
      </dsp:txBody>
      <dsp:txXfrm>
        <a:off x="685813" y="1600203"/>
        <a:ext cx="7380744" cy="1291725"/>
      </dsp:txXfrm>
    </dsp:sp>
    <dsp:sp modelId="{CED5515A-6E84-46DA-AE98-389D8B5AD0C5}">
      <dsp:nvSpPr>
        <dsp:cNvPr id="0" name=""/>
        <dsp:cNvSpPr/>
      </dsp:nvSpPr>
      <dsp:spPr>
        <a:xfrm>
          <a:off x="4" y="1676399"/>
          <a:ext cx="1097283" cy="1097283"/>
        </a:xfrm>
        <a:prstGeom prst="ellipse">
          <a:avLst/>
        </a:prstGeom>
        <a:solidFill>
          <a:schemeClr val="lt1">
            <a:hueOff val="0"/>
            <a:satOff val="0"/>
            <a:lumOff val="0"/>
            <a:alphaOff val="0"/>
          </a:schemeClr>
        </a:solidFill>
        <a:ln w="12700" cap="flat" cmpd="sng" algn="ctr">
          <a:solidFill>
            <a:schemeClr val="accent2">
              <a:hueOff val="1991252"/>
              <a:satOff val="-47442"/>
              <a:lumOff val="13530"/>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FB9C5-883F-4E22-B887-5559D3D0E318}">
      <dsp:nvSpPr>
        <dsp:cNvPr id="0" name=""/>
        <dsp:cNvSpPr/>
      </dsp:nvSpPr>
      <dsp:spPr>
        <a:xfrm>
          <a:off x="24451" y="-191097"/>
          <a:ext cx="4002875" cy="106424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For bonds maturing in more than one year:</a:t>
          </a:r>
          <a:endParaRPr lang="en-AU" sz="2200" kern="1200" dirty="0"/>
        </a:p>
      </dsp:txBody>
      <dsp:txXfrm>
        <a:off x="24451" y="-191097"/>
        <a:ext cx="4002875" cy="1064244"/>
      </dsp:txXfrm>
    </dsp:sp>
    <dsp:sp modelId="{AEB55624-BFB9-4F71-8A7E-B89FD76B24DC}">
      <dsp:nvSpPr>
        <dsp:cNvPr id="0" name=""/>
        <dsp:cNvSpPr/>
      </dsp:nvSpPr>
      <dsp:spPr>
        <a:xfrm>
          <a:off x="9581" y="873147"/>
          <a:ext cx="4032616" cy="107054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u="none" kern="1200" dirty="0"/>
            <a:t>An </a:t>
          </a:r>
          <a:r>
            <a:rPr lang="en-US" sz="2000" b="1" u="none" kern="1200" dirty="0"/>
            <a:t>annualized and compounded </a:t>
          </a:r>
          <a:r>
            <a:rPr lang="en-US" sz="2000" kern="1200" dirty="0"/>
            <a:t>yield-to-maturity is used.</a:t>
          </a:r>
          <a:endParaRPr lang="en-AU" sz="2000" kern="1200" dirty="0"/>
        </a:p>
      </dsp:txBody>
      <dsp:txXfrm>
        <a:off x="9581" y="873147"/>
        <a:ext cx="4032616" cy="1070549"/>
      </dsp:txXfrm>
    </dsp:sp>
    <dsp:sp modelId="{17D6B10E-1DBF-4B34-A7C7-2E12643E3C30}">
      <dsp:nvSpPr>
        <dsp:cNvPr id="0" name=""/>
        <dsp:cNvSpPr/>
      </dsp:nvSpPr>
      <dsp:spPr>
        <a:xfrm>
          <a:off x="4139252" y="0"/>
          <a:ext cx="3998966" cy="106424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For money market instruments of less than one year to maturity:</a:t>
          </a:r>
          <a:endParaRPr lang="en-AU" sz="2200" kern="1200" dirty="0"/>
        </a:p>
      </dsp:txBody>
      <dsp:txXfrm>
        <a:off x="4139252" y="0"/>
        <a:ext cx="3998966" cy="1064244"/>
      </dsp:txXfrm>
    </dsp:sp>
    <dsp:sp modelId="{AE5A4C96-F96E-4DED-BAED-06C363DEF58E}">
      <dsp:nvSpPr>
        <dsp:cNvPr id="0" name=""/>
        <dsp:cNvSpPr/>
      </dsp:nvSpPr>
      <dsp:spPr>
        <a:xfrm>
          <a:off x="4139252" y="1064244"/>
          <a:ext cx="3998966" cy="68835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These are </a:t>
          </a:r>
          <a:r>
            <a:rPr lang="en-US" sz="2000" b="1" u="none" kern="1200" dirty="0"/>
            <a:t>annualized but not compounded</a:t>
          </a:r>
          <a:r>
            <a:rPr lang="en-US" sz="2000" u="none" kern="1200" dirty="0"/>
            <a:t>.</a:t>
          </a:r>
          <a:endParaRPr lang="en-AU" sz="2000" u="none" kern="1200" dirty="0"/>
        </a:p>
      </dsp:txBody>
      <dsp:txXfrm>
        <a:off x="4139252" y="1064244"/>
        <a:ext cx="3998966" cy="6883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1D1F2-FE14-497F-B466-13ADF8BB6510}">
      <dsp:nvSpPr>
        <dsp:cNvPr id="0" name=""/>
        <dsp:cNvSpPr/>
      </dsp:nvSpPr>
      <dsp:spPr>
        <a:xfrm>
          <a:off x="0" y="303526"/>
          <a:ext cx="8375904" cy="46992"/>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endParaRPr lang="en-AU" sz="2400" kern="1200" dirty="0"/>
        </a:p>
      </dsp:txBody>
      <dsp:txXfrm>
        <a:off x="0" y="303526"/>
        <a:ext cx="8375904" cy="46992"/>
      </dsp:txXfrm>
    </dsp:sp>
    <dsp:sp modelId="{487BB1D9-30AF-4358-B352-A88DC70D9563}">
      <dsp:nvSpPr>
        <dsp:cNvPr id="0" name=""/>
        <dsp:cNvSpPr/>
      </dsp:nvSpPr>
      <dsp:spPr>
        <a:xfrm>
          <a:off x="1022" y="584741"/>
          <a:ext cx="1674771" cy="443788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ctr" defTabSz="889000" rtl="0">
            <a:lnSpc>
              <a:spcPct val="90000"/>
            </a:lnSpc>
            <a:spcBef>
              <a:spcPct val="0"/>
            </a:spcBef>
            <a:spcAft>
              <a:spcPct val="35000"/>
            </a:spcAft>
            <a:buNone/>
          </a:pPr>
          <a:r>
            <a:rPr lang="en-US" sz="2000" b="1" kern="1200" dirty="0"/>
            <a:t>Street convention yield-to-maturity: </a:t>
          </a:r>
        </a:p>
        <a:p>
          <a:pPr marL="0" lvl="0" indent="0" algn="ctr" defTabSz="889000" rtl="0">
            <a:lnSpc>
              <a:spcPct val="90000"/>
            </a:lnSpc>
            <a:spcBef>
              <a:spcPct val="0"/>
            </a:spcBef>
            <a:spcAft>
              <a:spcPct val="35000"/>
            </a:spcAft>
            <a:buNone/>
          </a:pPr>
          <a:r>
            <a:rPr lang="en-US" sz="2000" kern="1200" dirty="0"/>
            <a:t>The internal rate of return on the cash flows, assuming the payments are made on the scheduled dates (no weekends or holidays)</a:t>
          </a:r>
          <a:endParaRPr lang="en-AU" sz="2000" kern="1200" dirty="0"/>
        </a:p>
      </dsp:txBody>
      <dsp:txXfrm>
        <a:off x="1022" y="584741"/>
        <a:ext cx="1674771" cy="4437888"/>
      </dsp:txXfrm>
    </dsp:sp>
    <dsp:sp modelId="{5D2443F0-839A-444F-AF97-927402611DDE}">
      <dsp:nvSpPr>
        <dsp:cNvPr id="0" name=""/>
        <dsp:cNvSpPr/>
      </dsp:nvSpPr>
      <dsp:spPr>
        <a:xfrm>
          <a:off x="1675794" y="584741"/>
          <a:ext cx="1674771" cy="44378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ctr" defTabSz="889000" rtl="0">
            <a:lnSpc>
              <a:spcPct val="90000"/>
            </a:lnSpc>
            <a:spcBef>
              <a:spcPct val="0"/>
            </a:spcBef>
            <a:spcAft>
              <a:spcPct val="35000"/>
            </a:spcAft>
            <a:buNone/>
          </a:pPr>
          <a:r>
            <a:rPr lang="en-US" sz="2000" b="1" kern="1200" dirty="0"/>
            <a:t>True yield-to-maturity: </a:t>
          </a:r>
          <a:endParaRPr lang="en-US" sz="2000" kern="1200" dirty="0"/>
        </a:p>
        <a:p>
          <a:pPr marL="0" lvl="0" indent="0" algn="ctr" defTabSz="889000" rtl="0">
            <a:lnSpc>
              <a:spcPct val="90000"/>
            </a:lnSpc>
            <a:spcBef>
              <a:spcPct val="0"/>
            </a:spcBef>
            <a:spcAft>
              <a:spcPct val="35000"/>
            </a:spcAft>
            <a:buNone/>
          </a:pPr>
          <a:r>
            <a:rPr lang="en-US" sz="2000" kern="1200" dirty="0"/>
            <a:t>The internal rate of return on the cash flows using the actual calendar of weekends and bank holidays</a:t>
          </a:r>
          <a:endParaRPr lang="en-AU" sz="2000" kern="1200" dirty="0"/>
        </a:p>
      </dsp:txBody>
      <dsp:txXfrm>
        <a:off x="1675794" y="584741"/>
        <a:ext cx="1674771" cy="4437888"/>
      </dsp:txXfrm>
    </dsp:sp>
    <dsp:sp modelId="{57C096BF-AE18-4871-8464-0083D2ED163B}">
      <dsp:nvSpPr>
        <dsp:cNvPr id="0" name=""/>
        <dsp:cNvSpPr/>
      </dsp:nvSpPr>
      <dsp:spPr>
        <a:xfrm>
          <a:off x="3350566" y="584741"/>
          <a:ext cx="1674771" cy="443788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ctr" defTabSz="889000" rtl="0">
            <a:lnSpc>
              <a:spcPct val="90000"/>
            </a:lnSpc>
            <a:spcBef>
              <a:spcPct val="0"/>
            </a:spcBef>
            <a:spcAft>
              <a:spcPct val="35000"/>
            </a:spcAft>
            <a:buNone/>
          </a:pPr>
          <a:r>
            <a:rPr lang="en-US" sz="2000" b="1" kern="1200" dirty="0"/>
            <a:t>Government equivalent yield: </a:t>
          </a:r>
        </a:p>
        <a:p>
          <a:pPr marL="0" lvl="0" indent="0" algn="ctr" defTabSz="889000" rtl="0">
            <a:lnSpc>
              <a:spcPct val="90000"/>
            </a:lnSpc>
            <a:spcBef>
              <a:spcPct val="0"/>
            </a:spcBef>
            <a:spcAft>
              <a:spcPct val="35000"/>
            </a:spcAft>
            <a:buNone/>
          </a:pPr>
          <a:r>
            <a:rPr lang="en-US" sz="2000" b="0" kern="1200" dirty="0"/>
            <a:t>R</a:t>
          </a:r>
          <a:r>
            <a:rPr lang="en-US" sz="2000" kern="1200" dirty="0"/>
            <a:t>estatement of a yield-to-maturity based on a 30/360 day-count to one based on actual/actual</a:t>
          </a:r>
          <a:endParaRPr lang="en-AU" sz="2000" kern="1200" dirty="0"/>
        </a:p>
      </dsp:txBody>
      <dsp:txXfrm>
        <a:off x="3350566" y="584741"/>
        <a:ext cx="1674771" cy="4437888"/>
      </dsp:txXfrm>
    </dsp:sp>
    <dsp:sp modelId="{5539184B-9ABE-4DBE-90F7-A9E9C2B73B5E}">
      <dsp:nvSpPr>
        <dsp:cNvPr id="0" name=""/>
        <dsp:cNvSpPr/>
      </dsp:nvSpPr>
      <dsp:spPr>
        <a:xfrm>
          <a:off x="5025337" y="584741"/>
          <a:ext cx="1674771" cy="4437888"/>
        </a:xfrm>
        <a:prstGeom prst="rect">
          <a:avLst/>
        </a:prstGeom>
        <a:solidFill>
          <a:schemeClr val="accent1"/>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ctr" defTabSz="889000" rtl="0">
            <a:lnSpc>
              <a:spcPct val="90000"/>
            </a:lnSpc>
            <a:spcBef>
              <a:spcPct val="0"/>
            </a:spcBef>
            <a:spcAft>
              <a:spcPct val="35000"/>
            </a:spcAft>
            <a:buNone/>
          </a:pPr>
          <a:r>
            <a:rPr lang="en-US" sz="2000" b="1" kern="1200" dirty="0"/>
            <a:t>Current yield: </a:t>
          </a:r>
        </a:p>
        <a:p>
          <a:pPr marL="0" lvl="0" indent="0" algn="ctr" defTabSz="889000" rtl="0">
            <a:lnSpc>
              <a:spcPct val="90000"/>
            </a:lnSpc>
            <a:spcBef>
              <a:spcPct val="0"/>
            </a:spcBef>
            <a:spcAft>
              <a:spcPct val="35000"/>
            </a:spcAft>
            <a:buNone/>
          </a:pPr>
          <a:r>
            <a:rPr lang="en-US" sz="2000" b="0" kern="1200" dirty="0"/>
            <a:t>T</a:t>
          </a:r>
          <a:r>
            <a:rPr lang="en-US" sz="2000" kern="1200" dirty="0"/>
            <a:t>he sum of coupon payments received over the year divided by the flat price</a:t>
          </a:r>
          <a:endParaRPr lang="en-AU" sz="2000" kern="1200" dirty="0"/>
        </a:p>
      </dsp:txBody>
      <dsp:txXfrm>
        <a:off x="5025337" y="584741"/>
        <a:ext cx="1674771" cy="4437888"/>
      </dsp:txXfrm>
    </dsp:sp>
    <dsp:sp modelId="{40C0BD04-75C9-40C6-B6FF-2AC882D6BA38}">
      <dsp:nvSpPr>
        <dsp:cNvPr id="0" name=""/>
        <dsp:cNvSpPr/>
      </dsp:nvSpPr>
      <dsp:spPr>
        <a:xfrm>
          <a:off x="6700109" y="584741"/>
          <a:ext cx="1674771" cy="4437888"/>
        </a:xfrm>
        <a:prstGeom prst="rect">
          <a:avLst/>
        </a:prstGeom>
        <a:solidFill>
          <a:schemeClr val="accent4">
            <a:lumMod val="60000"/>
            <a:lumOff val="40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ctr" defTabSz="889000" rtl="0">
            <a:lnSpc>
              <a:spcPct val="90000"/>
            </a:lnSpc>
            <a:spcBef>
              <a:spcPct val="0"/>
            </a:spcBef>
            <a:spcAft>
              <a:spcPct val="35000"/>
            </a:spcAft>
            <a:buNone/>
          </a:pPr>
          <a:r>
            <a:rPr lang="en-US" sz="2000" b="1" kern="1200" dirty="0"/>
            <a:t>Simple yield: </a:t>
          </a:r>
        </a:p>
        <a:p>
          <a:pPr marL="0" lvl="0" indent="0" algn="ctr" defTabSz="889000" rtl="0">
            <a:lnSpc>
              <a:spcPct val="90000"/>
            </a:lnSpc>
            <a:spcBef>
              <a:spcPct val="0"/>
            </a:spcBef>
            <a:spcAft>
              <a:spcPct val="35000"/>
            </a:spcAft>
            <a:buNone/>
          </a:pPr>
          <a:r>
            <a:rPr lang="en-US" sz="2000" b="0" kern="1200" dirty="0"/>
            <a:t>T</a:t>
          </a:r>
          <a:r>
            <a:rPr lang="en-US" sz="2000" kern="1200" dirty="0"/>
            <a:t>he sum of coupon payments plus the straight-line amortized share of the gain or loss, divided by the flat price</a:t>
          </a:r>
          <a:endParaRPr lang="en-AU" sz="2000" kern="1200" dirty="0"/>
        </a:p>
      </dsp:txBody>
      <dsp:txXfrm>
        <a:off x="6700109" y="584741"/>
        <a:ext cx="1674771" cy="4437888"/>
      </dsp:txXfrm>
    </dsp:sp>
    <dsp:sp modelId="{7A11D6C3-3B13-4B1C-9DD2-C1FCFF82AD5E}">
      <dsp:nvSpPr>
        <dsp:cNvPr id="0" name=""/>
        <dsp:cNvSpPr/>
      </dsp:nvSpPr>
      <dsp:spPr>
        <a:xfrm>
          <a:off x="0" y="4927427"/>
          <a:ext cx="8375904" cy="372830"/>
        </a:xfrm>
        <a:prstGeom prst="rect">
          <a:avLst/>
        </a:prstGeom>
        <a:no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1CDAEF2A-A3C2-4396-A632-62C6518C59D9}" type="datetimeFigureOut">
              <a:rPr lang="en-US"/>
              <a:t>9/15/2019</a:t>
            </a:fld>
            <a:endParaRPr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AB285DE7-15BC-4997-887D-47D87A7F3D59}" type="slidenum">
              <a:rPr/>
              <a:t>‹#›</a:t>
            </a:fld>
            <a:endParaRPr dirty="0"/>
          </a:p>
        </p:txBody>
      </p:sp>
    </p:spTree>
    <p:extLst>
      <p:ext uri="{BB962C8B-B14F-4D97-AF65-F5344CB8AC3E}">
        <p14:creationId xmlns:p14="http://schemas.microsoft.com/office/powerpoint/2010/main" val="130917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C834A8-1C2E-429D-8B31-19C6635C9DA5}" type="datetimeFigureOut">
              <a:rPr lang="en-US"/>
              <a:t>9/15/2019</a:t>
            </a:fld>
            <a:endParaRPr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9A4F8672-8174-4157-9CD7-BC591DEEF2E8}" type="slidenum">
              <a:rPr/>
              <a:t>‹#›</a:t>
            </a:fld>
            <a:endParaRPr dirty="0"/>
          </a:p>
        </p:txBody>
      </p:sp>
    </p:spTree>
    <p:extLst>
      <p:ext uri="{BB962C8B-B14F-4D97-AF65-F5344CB8AC3E}">
        <p14:creationId xmlns:p14="http://schemas.microsoft.com/office/powerpoint/2010/main" val="414819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4F8672-8174-4157-9CD7-BC591DEEF2E8}" type="slidenum">
              <a:rPr lang="en-AU" smtClean="0"/>
              <a:t>1</a:t>
            </a:fld>
            <a:endParaRPr lang="en-AU" dirty="0"/>
          </a:p>
        </p:txBody>
      </p:sp>
    </p:spTree>
    <p:extLst>
      <p:ext uri="{BB962C8B-B14F-4D97-AF65-F5344CB8AC3E}">
        <p14:creationId xmlns:p14="http://schemas.microsoft.com/office/powerpoint/2010/main" val="3348327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2. Bond prices and the time value of money</a:t>
            </a:r>
          </a:p>
          <a:p>
            <a:pPr defTabSz="933237">
              <a:defRPr/>
            </a:pPr>
            <a:endParaRPr lang="en-US" dirty="0"/>
          </a:p>
          <a:p>
            <a:pPr defTabSz="933237">
              <a:defRPr/>
            </a:pPr>
            <a:r>
              <a:rPr lang="en-US" dirty="0"/>
              <a:t>LOS: Identify the relationships among a bond’s price, coupon rate, maturity, and market discount rate (yield-to-maturity). </a:t>
            </a:r>
          </a:p>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11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2. Bond prices and the time value of money</a:t>
            </a:r>
          </a:p>
          <a:p>
            <a:pPr defTabSz="933237">
              <a:defRPr/>
            </a:pPr>
            <a:endParaRPr lang="en-US" dirty="0"/>
          </a:p>
          <a:p>
            <a:pPr defTabSz="933237">
              <a:defRPr/>
            </a:pPr>
            <a:r>
              <a:rPr lang="en-US" dirty="0"/>
              <a:t>LOS: Identify the relationships among a bond’s price, coupon rate, maturity, and market discount rate (yield-to-maturity). </a:t>
            </a:r>
          </a:p>
          <a:p>
            <a:pPr defTabSz="933237">
              <a:defRPr/>
            </a:pPr>
            <a:endParaRPr lang="en-US" dirty="0"/>
          </a:p>
          <a:p>
            <a:pPr marL="174982" indent="-174982" defTabSz="933237">
              <a:buFont typeface="Arial" panose="020B0604020202020204" pitchFamily="34" charset="0"/>
              <a:buChar char="•"/>
              <a:defRPr/>
            </a:pPr>
            <a:r>
              <a:rPr lang="en-US" dirty="0"/>
              <a:t>The first relationship is that the bond price and the market discount rate move inversely. All bond prices in Exhibit 1 go up when the rates go down from 20% to 19%, and all prices go down when the rates go up from 20% to 21%.</a:t>
            </a:r>
          </a:p>
          <a:p>
            <a:pPr marL="174982" indent="-174982" defTabSz="933237">
              <a:buFont typeface="Arial" panose="020B0604020202020204" pitchFamily="34" charset="0"/>
              <a:buChar char="•"/>
              <a:defRPr/>
            </a:pPr>
            <a:r>
              <a:rPr lang="en-US" dirty="0"/>
              <a:t>The second relationship reflects the convexity effect. For each bond, the percentage price increases are greater in absolute value than the percentage price decreases. This implies that the relationship between bond prices and the market discount rate is not linear; instead, it is curved. It is described as being “convex.”</a:t>
            </a:r>
          </a:p>
          <a:p>
            <a:pPr marL="174982" indent="-174982" defTabSz="933237">
              <a:buFont typeface="Arial" panose="020B0604020202020204" pitchFamily="34" charset="0"/>
              <a:buChar char="•"/>
              <a:defRPr/>
            </a:pPr>
            <a:r>
              <a:rPr lang="en-US" dirty="0"/>
              <a:t>The third relationship is the coupon effect. Consider Bonds A, B, and C, which have 10 years to maturity. For both the decrease and increase in the yield-to-maturity, Bond A has a larger percentage price change than Bond B and Bond B has a larger change than C. The same pattern holds for the 20-year bonds. Therefore, lower-coupon bonds have more price volatility than higher-coupon bonds, other things being equal.</a:t>
            </a:r>
          </a:p>
          <a:p>
            <a:pPr marL="174982" indent="-174982" defTabSz="933237">
              <a:buFont typeface="Arial" panose="020B0604020202020204" pitchFamily="34" charset="0"/>
              <a:buChar char="•"/>
              <a:defRPr/>
            </a:pPr>
            <a:r>
              <a:rPr lang="en-US" dirty="0"/>
              <a:t>The fourth relationship is the maturity effect. Compare the results for Bonds A and D and for Bonds B and E. The 20-year bonds have greater percentage price changes than the 10-year bonds for either an increase or a decrease in the market discount rate. In general, longer-term bonds have more price volatility than shorter-term bonds, other things being equal.</a:t>
            </a:r>
          </a:p>
          <a:p>
            <a:pPr defTabSz="933237">
              <a:defRPr/>
            </a:pPr>
            <a:r>
              <a:rPr lang="en-US" baseline="0" dirty="0"/>
              <a:t> </a:t>
            </a:r>
            <a:endParaRPr lang="en-US" dirty="0"/>
          </a:p>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12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2. Bond prices and the time value of money</a:t>
            </a:r>
          </a:p>
          <a:p>
            <a:pPr defTabSz="933237">
              <a:defRPr/>
            </a:pPr>
            <a:endParaRPr lang="en-US" dirty="0"/>
          </a:p>
          <a:p>
            <a:pPr defTabSz="933237">
              <a:defRPr/>
            </a:pPr>
            <a:r>
              <a:rPr lang="en-US" dirty="0"/>
              <a:t>LOS: Define spot rates and calculate the price of a bond using spot rates.</a:t>
            </a:r>
          </a:p>
          <a:p>
            <a:pPr defTabSz="933237">
              <a:defRPr/>
            </a:pPr>
            <a:endParaRPr lang="en-US" dirty="0"/>
          </a:p>
          <a:p>
            <a:pPr marL="186647" lvl="1" indent="-183708">
              <a:spcBef>
                <a:spcPts val="612"/>
              </a:spcBef>
              <a:spcAft>
                <a:spcPts val="612"/>
              </a:spcAft>
              <a:buFont typeface="Arial" pitchFamily="34" charset="0"/>
              <a:buChar char="•"/>
            </a:pPr>
            <a:r>
              <a:rPr lang="en-US" dirty="0"/>
              <a:t>Spot rates are sometimes called “zero rates.”</a:t>
            </a:r>
          </a:p>
          <a:p>
            <a:pPr marL="186647" lvl="1" indent="-183708">
              <a:spcBef>
                <a:spcPts val="612"/>
              </a:spcBef>
              <a:spcAft>
                <a:spcPts val="612"/>
              </a:spcAft>
              <a:buFont typeface="Arial" pitchFamily="34" charset="0"/>
              <a:buChar char="•"/>
            </a:pPr>
            <a:r>
              <a:rPr lang="en-US" dirty="0"/>
              <a:t>Bond price (or value) determined using the spot rates is sometimes referred to as the bond’s “no-arbitrage value.” If a bond’s price differs from its no-arbitrage value, an arbitrage opportunity exists in the absence of transaction costs.</a:t>
            </a:r>
          </a:p>
        </p:txBody>
      </p:sp>
      <p:sp>
        <p:nvSpPr>
          <p:cNvPr id="4" name="Slide Number Placeholder 3"/>
          <p:cNvSpPr>
            <a:spLocks noGrp="1"/>
          </p:cNvSpPr>
          <p:nvPr>
            <p:ph type="sldNum" sz="quarter" idx="10"/>
          </p:nvPr>
        </p:nvSpPr>
        <p:spPr/>
        <p:txBody>
          <a:bodyPr/>
          <a:lstStyle/>
          <a:p>
            <a:fld id="{9A4F8672-8174-4157-9CD7-BC591DEEF2E8}" type="slidenum">
              <a:rPr lang="en-AU" smtClean="0"/>
              <a:t>14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2. Bond prices and the time value of money</a:t>
            </a:r>
          </a:p>
          <a:p>
            <a:pPr defTabSz="933237">
              <a:defRPr/>
            </a:pPr>
            <a:endParaRPr lang="en-US" dirty="0"/>
          </a:p>
          <a:p>
            <a:pPr defTabSz="933237">
              <a:defRPr/>
            </a:pPr>
            <a:r>
              <a:rPr lang="en-US" dirty="0"/>
              <a:t>LOS: Define spot rates and calculate</a:t>
            </a:r>
            <a:r>
              <a:rPr lang="en-US" baseline="0" dirty="0"/>
              <a:t> the price of a bond using spot rates.</a:t>
            </a:r>
            <a:endParaRPr lang="en-US" dirty="0"/>
          </a:p>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15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Describe and calculate the flat price, accrued interest, and the full price of a bond.</a:t>
            </a:r>
          </a:p>
          <a:p>
            <a:pPr defTabSz="933237">
              <a:defRPr/>
            </a:pPr>
            <a:endParaRPr lang="en-US" dirty="0"/>
          </a:p>
          <a:p>
            <a:pPr marL="186647" lvl="1" indent="-183708">
              <a:spcBef>
                <a:spcPts val="612"/>
              </a:spcBef>
              <a:spcAft>
                <a:spcPts val="612"/>
              </a:spcAft>
              <a:buFont typeface="Arial" pitchFamily="34" charset="0"/>
              <a:buChar char="•"/>
            </a:pPr>
            <a:r>
              <a:rPr lang="en-US" dirty="0"/>
              <a:t>If a bond sold on the coupon payment date, its accrued interest is equal to zero (i.e., full price = clean price).</a:t>
            </a:r>
          </a:p>
          <a:p>
            <a:pPr marL="186647" lvl="1" indent="-183708">
              <a:spcBef>
                <a:spcPts val="612"/>
              </a:spcBef>
              <a:spcAft>
                <a:spcPts val="612"/>
              </a:spcAft>
              <a:buFont typeface="Arial" pitchFamily="34" charset="0"/>
              <a:buChar char="•"/>
            </a:pPr>
            <a:r>
              <a:rPr lang="en-US" dirty="0"/>
              <a:t>The reason to use the flat price for the quotation is to avoid misleading investors about the market price trend for the bond. If the full price were quoted by dealers, investors would see the price rise day after day even if the yield-to-maturity did not change. That is because the amount of accrued interest increases each day. Then, after the coupon payment is made, the quoted price would drop dramatically. Using the flat price for quotation avoids that misrepresentation.</a:t>
            </a:r>
          </a:p>
        </p:txBody>
      </p:sp>
      <p:sp>
        <p:nvSpPr>
          <p:cNvPr id="4" name="Slide Number Placeholder 3"/>
          <p:cNvSpPr>
            <a:spLocks noGrp="1"/>
          </p:cNvSpPr>
          <p:nvPr>
            <p:ph type="sldNum" sz="quarter" idx="10"/>
          </p:nvPr>
        </p:nvSpPr>
        <p:spPr/>
        <p:txBody>
          <a:bodyPr/>
          <a:lstStyle/>
          <a:p>
            <a:fld id="{9A4F8672-8174-4157-9CD7-BC591DEEF2E8}" type="slidenum">
              <a:rPr lang="en-AU" smtClean="0"/>
              <a:t>16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Describe and calculate the flat price, accrued interest, and the full price of a bond.</a:t>
            </a:r>
          </a:p>
          <a:p>
            <a:pPr defTabSz="933237">
              <a:defRPr/>
            </a:pPr>
            <a:endParaRPr lang="en-US" dirty="0"/>
          </a:p>
          <a:p>
            <a:pPr marL="186647" lvl="1" indent="-183708">
              <a:spcBef>
                <a:spcPts val="612"/>
              </a:spcBef>
              <a:spcAft>
                <a:spcPts val="612"/>
              </a:spcAft>
              <a:buFont typeface="Arial" pitchFamily="34" charset="0"/>
              <a:buChar char="•"/>
            </a:pPr>
            <a:r>
              <a:rPr lang="en-US" dirty="0"/>
              <a:t>For the actual/actual method, the actual number of days is used, including weekends, holidays, and leap days.</a:t>
            </a:r>
          </a:p>
          <a:p>
            <a:pPr marL="186647" lvl="1" indent="-183708">
              <a:spcBef>
                <a:spcPts val="612"/>
              </a:spcBef>
              <a:spcAft>
                <a:spcPts val="612"/>
              </a:spcAft>
              <a:buFont typeface="Arial" pitchFamily="34" charset="0"/>
              <a:buChar char="•"/>
            </a:pPr>
            <a:r>
              <a:rPr lang="en-US" dirty="0"/>
              <a:t>The 30/360 day-count convention assumes that each month has 30 days and that a full year has 360 days.</a:t>
            </a:r>
          </a:p>
        </p:txBody>
      </p:sp>
      <p:sp>
        <p:nvSpPr>
          <p:cNvPr id="4" name="Slide Number Placeholder 3"/>
          <p:cNvSpPr>
            <a:spLocks noGrp="1"/>
          </p:cNvSpPr>
          <p:nvPr>
            <p:ph type="sldNum" sz="quarter" idx="10"/>
          </p:nvPr>
        </p:nvSpPr>
        <p:spPr/>
        <p:txBody>
          <a:bodyPr/>
          <a:lstStyle/>
          <a:p>
            <a:fld id="{9A4F8672-8174-4157-9CD7-BC591DEEF2E8}" type="slidenum">
              <a:rPr lang="en-AU" smtClean="0"/>
              <a:t>17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Describe and calculate the flat price, accrued interest, and the full price of a bond.</a:t>
            </a:r>
          </a:p>
          <a:p>
            <a:pPr defTabSz="933237">
              <a:defRPr/>
            </a:pPr>
            <a:endParaRPr lang="en-US" dirty="0"/>
          </a:p>
          <a:p>
            <a:pPr marL="186647" lvl="1" indent="-183708">
              <a:spcBef>
                <a:spcPts val="612"/>
              </a:spcBef>
              <a:spcAft>
                <a:spcPts val="612"/>
              </a:spcAft>
              <a:buFont typeface="Arial" pitchFamily="34" charset="0"/>
              <a:buChar char="•"/>
            </a:pPr>
            <a:r>
              <a:rPr lang="en-US" sz="2400" dirty="0"/>
              <a:t>PV would typically be close in value to </a:t>
            </a:r>
            <a:r>
              <a:rPr lang="en-US" sz="2400" i="1" dirty="0"/>
              <a:t>P</a:t>
            </a:r>
            <a:r>
              <a:rPr lang="en-US" sz="2400" i="1" baseline="-25000" dirty="0"/>
              <a:t>c</a:t>
            </a:r>
            <a:r>
              <a:rPr lang="en-US" sz="2400" dirty="0"/>
              <a:t>, but conceptually, it is not the same as a flat/clean price.</a:t>
            </a:r>
          </a:p>
        </p:txBody>
      </p:sp>
      <p:sp>
        <p:nvSpPr>
          <p:cNvPr id="4" name="Slide Number Placeholder 3"/>
          <p:cNvSpPr>
            <a:spLocks noGrp="1"/>
          </p:cNvSpPr>
          <p:nvPr>
            <p:ph type="sldNum" sz="quarter" idx="10"/>
          </p:nvPr>
        </p:nvSpPr>
        <p:spPr/>
        <p:txBody>
          <a:bodyPr/>
          <a:lstStyle/>
          <a:p>
            <a:fld id="{9A4F8672-8174-4157-9CD7-BC591DEEF2E8}" type="slidenum">
              <a:rPr lang="en-AU" smtClean="0"/>
              <a:t>18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Describe and calculate the flat price, accrued interest, and the full price of a bond.</a:t>
            </a:r>
          </a:p>
          <a:p>
            <a:pPr defTabSz="933237">
              <a:defRPr/>
            </a:pPr>
            <a:endParaRPr lang="en-US" dirty="0"/>
          </a:p>
          <a:p>
            <a:pPr marL="186647" lvl="1" indent="-183708">
              <a:spcBef>
                <a:spcPts val="612"/>
              </a:spcBef>
              <a:spcAft>
                <a:spcPts val="612"/>
              </a:spcAft>
              <a:buFont typeface="Arial" pitchFamily="34" charset="0"/>
              <a:buChar char="•"/>
            </a:pPr>
            <a:r>
              <a:rPr lang="en-US" dirty="0"/>
              <a:t>The price is in euros per 100 euros of par value. </a:t>
            </a:r>
          </a:p>
          <a:p>
            <a:pPr marL="186647" lvl="1" indent="-183708">
              <a:spcBef>
                <a:spcPts val="612"/>
              </a:spcBef>
              <a:spcAft>
                <a:spcPts val="612"/>
              </a:spcAft>
              <a:buFont typeface="Arial" pitchFamily="34" charset="0"/>
              <a:buChar char="•"/>
            </a:pPr>
            <a:r>
              <a:rPr lang="en-US" dirty="0"/>
              <a:t>There are 23 semiannual coupon payments (periods) to maturity, 11 years, and one six-month period.</a:t>
            </a:r>
          </a:p>
          <a:p>
            <a:pPr marL="186647" lvl="1" indent="-183708">
              <a:spcBef>
                <a:spcPts val="612"/>
              </a:spcBef>
              <a:spcAft>
                <a:spcPts val="612"/>
              </a:spcAft>
              <a:buFont typeface="Arial" pitchFamily="34" charset="0"/>
              <a:buChar char="•"/>
            </a:pPr>
            <a:r>
              <a:rPr lang="en-US" dirty="0"/>
              <a:t>The coupon payment is 3 euros per 100 euros of value (6% × 100/2).</a:t>
            </a:r>
          </a:p>
          <a:p>
            <a:pPr marL="186647" lvl="1" indent="-183708">
              <a:spcBef>
                <a:spcPts val="612"/>
              </a:spcBef>
              <a:spcAft>
                <a:spcPts val="612"/>
              </a:spcAft>
              <a:buFont typeface="Arial" pitchFamily="34" charset="0"/>
              <a:buChar char="•"/>
            </a:pPr>
            <a:endParaRPr lang="en-US" sz="2400" dirty="0"/>
          </a:p>
        </p:txBody>
      </p:sp>
      <p:sp>
        <p:nvSpPr>
          <p:cNvPr id="4" name="Slide Number Placeholder 3"/>
          <p:cNvSpPr>
            <a:spLocks noGrp="1"/>
          </p:cNvSpPr>
          <p:nvPr>
            <p:ph type="sldNum" sz="quarter" idx="10"/>
          </p:nvPr>
        </p:nvSpPr>
        <p:spPr/>
        <p:txBody>
          <a:bodyPr/>
          <a:lstStyle/>
          <a:p>
            <a:fld id="{9A4F8672-8174-4157-9CD7-BC591DEEF2E8}" type="slidenum">
              <a:rPr lang="en-AU" smtClean="0"/>
              <a:t>19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Describe and calculate the flat price, accrued interest, and the full price of a bond.</a:t>
            </a:r>
          </a:p>
          <a:p>
            <a:pPr defTabSz="933237">
              <a:defRPr/>
            </a:pPr>
            <a:endParaRPr lang="en-US" dirty="0"/>
          </a:p>
          <a:p>
            <a:pPr marL="186647" lvl="1" indent="-183708">
              <a:spcBef>
                <a:spcPts val="612"/>
              </a:spcBef>
              <a:spcAft>
                <a:spcPts val="612"/>
              </a:spcAft>
              <a:buFont typeface="Arial" pitchFamily="34" charset="0"/>
              <a:buChar char="•"/>
            </a:pPr>
            <a:r>
              <a:rPr lang="en-US" i="1" dirty="0"/>
              <a:t>T</a:t>
            </a:r>
            <a:r>
              <a:rPr lang="en-US" dirty="0"/>
              <a:t> is 180 days because the six-month period is 180 days in the 30/360 convention.</a:t>
            </a:r>
          </a:p>
          <a:p>
            <a:pPr marL="186647" lvl="1" indent="-183708">
              <a:spcBef>
                <a:spcPts val="612"/>
              </a:spcBef>
              <a:spcAft>
                <a:spcPts val="612"/>
              </a:spcAft>
              <a:buFont typeface="Arial" pitchFamily="34" charset="0"/>
              <a:buChar char="•"/>
            </a:pPr>
            <a:r>
              <a:rPr lang="en-US" i="1" dirty="0"/>
              <a:t>t</a:t>
            </a:r>
            <a:r>
              <a:rPr lang="en-US" dirty="0"/>
              <a:t> is 89 days = 3 months x 30 days minus 1 day.</a:t>
            </a:r>
          </a:p>
          <a:p>
            <a:pPr marL="186647" lvl="1" indent="-183708">
              <a:spcBef>
                <a:spcPts val="612"/>
              </a:spcBef>
              <a:spcAft>
                <a:spcPts val="612"/>
              </a:spcAft>
              <a:buFont typeface="Arial" pitchFamily="34" charset="0"/>
              <a:buChar char="•"/>
            </a:pPr>
            <a:r>
              <a:rPr lang="en-US" dirty="0"/>
              <a:t>The accrued interest does not depend on YTM. </a:t>
            </a:r>
          </a:p>
        </p:txBody>
      </p:sp>
      <p:sp>
        <p:nvSpPr>
          <p:cNvPr id="4" name="Slide Number Placeholder 3"/>
          <p:cNvSpPr>
            <a:spLocks noGrp="1"/>
          </p:cNvSpPr>
          <p:nvPr>
            <p:ph type="sldNum" sz="quarter" idx="10"/>
          </p:nvPr>
        </p:nvSpPr>
        <p:spPr/>
        <p:txBody>
          <a:bodyPr/>
          <a:lstStyle/>
          <a:p>
            <a:fld id="{9A4F8672-8174-4157-9CD7-BC591DEEF2E8}" type="slidenum">
              <a:rPr lang="en-AU" smtClean="0"/>
              <a:t>20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Describe matrix pricing.</a:t>
            </a:r>
          </a:p>
          <a:p>
            <a:pPr marL="186647" lvl="1" indent="-183708">
              <a:spcBef>
                <a:spcPts val="612"/>
              </a:spcBef>
              <a:spcAft>
                <a:spcPts val="612"/>
              </a:spcAft>
              <a:buFont typeface="Arial" pitchFamily="34" charset="0"/>
              <a:buChar char="•"/>
            </a:pPr>
            <a:endParaRPr lang="en-US" dirty="0"/>
          </a:p>
          <a:p>
            <a:pPr marL="186647" lvl="1" indent="-183708">
              <a:spcBef>
                <a:spcPts val="612"/>
              </a:spcBef>
              <a:spcAft>
                <a:spcPts val="612"/>
              </a:spcAft>
              <a:buFont typeface="Arial" pitchFamily="34" charset="0"/>
              <a:buChar char="•"/>
            </a:pPr>
            <a:r>
              <a:rPr lang="en-US" dirty="0"/>
              <a:t>Once the appropriate discount rate (YTM) is found for the bond, the bond price can be calculated. </a:t>
            </a:r>
          </a:p>
        </p:txBody>
      </p:sp>
      <p:sp>
        <p:nvSpPr>
          <p:cNvPr id="4" name="Slide Number Placeholder 3"/>
          <p:cNvSpPr>
            <a:spLocks noGrp="1"/>
          </p:cNvSpPr>
          <p:nvPr>
            <p:ph type="sldNum" sz="quarter" idx="10"/>
          </p:nvPr>
        </p:nvSpPr>
        <p:spPr/>
        <p:txBody>
          <a:bodyPr/>
          <a:lstStyle/>
          <a:p>
            <a:fld id="{9A4F8672-8174-4157-9CD7-BC591DEEF2E8}" type="slidenum">
              <a:rPr lang="en-AU" smtClean="0"/>
              <a:t>22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1. Introduction</a:t>
            </a:r>
          </a:p>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Describe matrix pricing.</a:t>
            </a:r>
          </a:p>
          <a:p>
            <a:pPr defTabSz="933237">
              <a:defRPr/>
            </a:pPr>
            <a:endParaRPr lang="en-US" dirty="0"/>
          </a:p>
          <a:p>
            <a:pPr marL="186647" lvl="1" indent="-183708">
              <a:spcBef>
                <a:spcPts val="612"/>
              </a:spcBef>
              <a:spcAft>
                <a:spcPts val="612"/>
              </a:spcAft>
              <a:buFont typeface="Arial" pitchFamily="34" charset="0"/>
              <a:buChar char="•"/>
            </a:pPr>
            <a:r>
              <a:rPr lang="en-US" dirty="0"/>
              <a:t>Yield spreads are often stated in terms of basis points (bps).</a:t>
            </a:r>
          </a:p>
          <a:p>
            <a:pPr marL="186647" lvl="1" indent="-183708">
              <a:spcBef>
                <a:spcPts val="612"/>
              </a:spcBef>
              <a:spcAft>
                <a:spcPts val="612"/>
              </a:spcAft>
              <a:buFont typeface="Arial" pitchFamily="34" charset="0"/>
              <a:buChar char="•"/>
            </a:pPr>
            <a:r>
              <a:rPr lang="en-US" dirty="0"/>
              <a:t>There is usually a different yield spread for each maturity and for each credit rating.</a:t>
            </a:r>
          </a:p>
          <a:p>
            <a:pPr marL="186647" lvl="1" indent="-183708">
              <a:spcBef>
                <a:spcPts val="612"/>
              </a:spcBef>
              <a:spcAft>
                <a:spcPts val="612"/>
              </a:spcAft>
              <a:buFont typeface="Arial" pitchFamily="34" charset="0"/>
              <a:buChar char="•"/>
            </a:pPr>
            <a:r>
              <a:rPr lang="en-US" dirty="0"/>
              <a:t>The term structure of credit spreads is the relationship between the spreads over the “risk-free” (or benchmark) rates and times-to-maturity.</a:t>
            </a:r>
          </a:p>
        </p:txBody>
      </p:sp>
      <p:sp>
        <p:nvSpPr>
          <p:cNvPr id="4" name="Slide Number Placeholder 3"/>
          <p:cNvSpPr>
            <a:spLocks noGrp="1"/>
          </p:cNvSpPr>
          <p:nvPr>
            <p:ph type="sldNum" sz="quarter" idx="10"/>
          </p:nvPr>
        </p:nvSpPr>
        <p:spPr/>
        <p:txBody>
          <a:bodyPr/>
          <a:lstStyle/>
          <a:p>
            <a:fld id="{9A4F8672-8174-4157-9CD7-BC591DEEF2E8}" type="slidenum">
              <a:rPr lang="en-AU" smtClean="0"/>
              <a:t>23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Calculate and interpret yield measures for </a:t>
            </a:r>
            <a:r>
              <a:rPr lang="en-US" b="1" dirty="0"/>
              <a:t>fixed-rate bonds</a:t>
            </a:r>
            <a:r>
              <a:rPr lang="en-US" dirty="0"/>
              <a:t>, floating-rate notes, and money market instruments.</a:t>
            </a:r>
          </a:p>
          <a:p>
            <a:pPr defTabSz="933237">
              <a:defRPr/>
            </a:pPr>
            <a:endParaRPr lang="en-US" dirty="0"/>
          </a:p>
          <a:p>
            <a:pPr marL="186647" lvl="1" indent="-183708">
              <a:spcBef>
                <a:spcPts val="612"/>
              </a:spcBef>
              <a:spcAft>
                <a:spcPts val="612"/>
              </a:spcAft>
              <a:buFont typeface="Arial" pitchFamily="34" charset="0"/>
              <a:buChar char="•"/>
            </a:pPr>
            <a:r>
              <a:rPr lang="en-US" dirty="0"/>
              <a:t>Typically, the periodicity matches the frequency of coupon payments.</a:t>
            </a:r>
          </a:p>
          <a:p>
            <a:pPr marL="186647" lvl="1" indent="-183708">
              <a:spcBef>
                <a:spcPts val="612"/>
              </a:spcBef>
              <a:spcAft>
                <a:spcPts val="612"/>
              </a:spcAft>
              <a:buFont typeface="Arial" pitchFamily="34" charset="0"/>
              <a:buChar char="•"/>
            </a:pPr>
            <a:r>
              <a:rPr lang="en-US" dirty="0"/>
              <a:t>For example, five-year zero-coupon bond priced at 80 per 100 par value, depending on periodicity, may have a YTM of 4.564% (annual), 4.513% (semiannual), 4.488% (quarterly), or 4.4712% (monthly). </a:t>
            </a:r>
          </a:p>
        </p:txBody>
      </p:sp>
      <p:sp>
        <p:nvSpPr>
          <p:cNvPr id="4" name="Slide Number Placeholder 3"/>
          <p:cNvSpPr>
            <a:spLocks noGrp="1"/>
          </p:cNvSpPr>
          <p:nvPr>
            <p:ph type="sldNum" sz="quarter" idx="10"/>
          </p:nvPr>
        </p:nvSpPr>
        <p:spPr/>
        <p:txBody>
          <a:bodyPr/>
          <a:lstStyle/>
          <a:p>
            <a:fld id="{9A4F8672-8174-4157-9CD7-BC591DEEF2E8}" type="slidenum">
              <a:rPr lang="en-AU" smtClean="0"/>
              <a:t>24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Calculate and interpret yield measures for </a:t>
            </a:r>
            <a:r>
              <a:rPr lang="en-US" b="1" dirty="0"/>
              <a:t>fixed-rate bonds</a:t>
            </a:r>
            <a:r>
              <a:rPr lang="en-US" dirty="0"/>
              <a:t>, floating-rate notes, and money market instruments.</a:t>
            </a:r>
          </a:p>
          <a:p>
            <a:pPr defTabSz="933237">
              <a:defRPr/>
            </a:pPr>
            <a:endParaRPr lang="en-US" dirty="0"/>
          </a:p>
          <a:p>
            <a:pPr marL="186647" lvl="1" indent="-183708">
              <a:spcBef>
                <a:spcPts val="612"/>
              </a:spcBef>
              <a:spcAft>
                <a:spcPts val="612"/>
              </a:spcAft>
              <a:buFont typeface="Arial" pitchFamily="34" charset="0"/>
              <a:buChar char="•"/>
            </a:pPr>
            <a:r>
              <a:rPr lang="en-US" dirty="0"/>
              <a:t>A semiannual bond equivalent yield is also known as a semiannual bond basis yield.</a:t>
            </a:r>
          </a:p>
          <a:p>
            <a:pPr marL="186647" lvl="1" indent="-183708" defTabSz="933237">
              <a:spcBef>
                <a:spcPts val="612"/>
              </a:spcBef>
              <a:spcAft>
                <a:spcPts val="612"/>
              </a:spcAft>
              <a:buFont typeface="Arial" pitchFamily="34" charset="0"/>
              <a:buChar char="•"/>
              <a:defRPr/>
            </a:pPr>
            <a:r>
              <a:rPr lang="en-US" dirty="0"/>
              <a:t>Semiannual periodicity is most common in the USD bond market.</a:t>
            </a:r>
          </a:p>
          <a:p>
            <a:pPr marL="186647" lvl="1" indent="-183708">
              <a:spcBef>
                <a:spcPts val="612"/>
              </a:spcBef>
              <a:spcAft>
                <a:spcPts val="612"/>
              </a:spcAft>
              <a:buFont typeface="Arial" pitchFamily="34" charset="0"/>
              <a:buChar char="•"/>
            </a:pPr>
            <a:endParaRPr lang="en-US" dirty="0"/>
          </a:p>
          <a:p>
            <a:pPr marL="186647" lvl="1" indent="-183708">
              <a:spcBef>
                <a:spcPts val="612"/>
              </a:spcBef>
              <a:spcAft>
                <a:spcPts val="612"/>
              </a:spcAft>
              <a:buFont typeface="Arial" pitchFamily="34" charset="0"/>
              <a:buChar char="•"/>
            </a:pPr>
            <a:endParaRPr lang="en-US" sz="2400" dirty="0"/>
          </a:p>
        </p:txBody>
      </p:sp>
      <p:sp>
        <p:nvSpPr>
          <p:cNvPr id="4" name="Slide Number Placeholder 3"/>
          <p:cNvSpPr>
            <a:spLocks noGrp="1"/>
          </p:cNvSpPr>
          <p:nvPr>
            <p:ph type="sldNum" sz="quarter" idx="10"/>
          </p:nvPr>
        </p:nvSpPr>
        <p:spPr/>
        <p:txBody>
          <a:bodyPr/>
          <a:lstStyle/>
          <a:p>
            <a:fld id="{9A4F8672-8174-4157-9CD7-BC591DEEF2E8}" type="slidenum">
              <a:rPr lang="en-AU" smtClean="0"/>
              <a:t>25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Calculate and interpret yield measures for </a:t>
            </a:r>
            <a:r>
              <a:rPr lang="en-US" b="1" dirty="0"/>
              <a:t>fixed-rate bonds</a:t>
            </a:r>
            <a:r>
              <a:rPr lang="en-US" dirty="0"/>
              <a:t>, floating-rate notes, and money market instruments.</a:t>
            </a:r>
          </a:p>
          <a:p>
            <a:pPr defTabSz="933237">
              <a:defRPr/>
            </a:pPr>
            <a:endParaRPr lang="en-US" dirty="0"/>
          </a:p>
          <a:p>
            <a:pPr marL="186647" lvl="1" indent="-183708">
              <a:spcBef>
                <a:spcPts val="612"/>
              </a:spcBef>
              <a:spcAft>
                <a:spcPts val="612"/>
              </a:spcAft>
              <a:buFont typeface="Arial" pitchFamily="34" charset="0"/>
              <a:buChar char="•"/>
            </a:pPr>
            <a:r>
              <a:rPr lang="en-US" sz="1200" dirty="0"/>
              <a:t>The true yield is never higher than the street convention yield because weekends and holidays delay the time to payment.</a:t>
            </a:r>
          </a:p>
          <a:p>
            <a:pPr marL="186647" lvl="1" indent="-183708">
              <a:spcBef>
                <a:spcPts val="612"/>
              </a:spcBef>
              <a:spcAft>
                <a:spcPts val="612"/>
              </a:spcAft>
              <a:buFont typeface="Arial" pitchFamily="34" charset="0"/>
              <a:buChar char="•"/>
            </a:pPr>
            <a:r>
              <a:rPr lang="en-US" sz="1200" dirty="0"/>
              <a:t>The government equivalent yield on a corporate bond can be used to obtain the spread over the government yield. Doing so keeps the yields stated on the same day-count convention basis.</a:t>
            </a:r>
          </a:p>
          <a:p>
            <a:pPr marL="186647" lvl="1" indent="-183708">
              <a:spcBef>
                <a:spcPts val="612"/>
              </a:spcBef>
              <a:spcAft>
                <a:spcPts val="612"/>
              </a:spcAft>
              <a:buFont typeface="Arial" pitchFamily="34" charset="0"/>
              <a:buChar char="•"/>
            </a:pPr>
            <a:r>
              <a:rPr lang="en-US" sz="1200" dirty="0"/>
              <a:t>Current yield is also called the “income” or “interest yield.” The current yield is a crude measure of the rate of return to an investor because it neglects the frequency of coupon payments in the numerator and any accrued interest in the denominator.</a:t>
            </a:r>
          </a:p>
          <a:p>
            <a:pPr marL="186647" lvl="1" indent="-183708">
              <a:spcBef>
                <a:spcPts val="612"/>
              </a:spcBef>
              <a:spcAft>
                <a:spcPts val="612"/>
              </a:spcAft>
              <a:buFont typeface="Arial" pitchFamily="34" charset="0"/>
              <a:buChar char="•"/>
            </a:pPr>
            <a:r>
              <a:rPr lang="en-US" sz="1200" dirty="0"/>
              <a:t>Simple yields are used mostly to quote Japanese government bonds, known as “JGBs.”</a:t>
            </a:r>
          </a:p>
          <a:p>
            <a:pPr marL="186647" lvl="1" indent="-183708">
              <a:spcBef>
                <a:spcPts val="612"/>
              </a:spcBef>
              <a:spcAft>
                <a:spcPts val="612"/>
              </a:spcAft>
              <a:buFont typeface="Arial" pitchFamily="34" charset="0"/>
              <a:buChar char="•"/>
            </a:pPr>
            <a:endParaRPr lang="en-US" sz="2400" dirty="0"/>
          </a:p>
        </p:txBody>
      </p:sp>
      <p:sp>
        <p:nvSpPr>
          <p:cNvPr id="4" name="Slide Number Placeholder 3"/>
          <p:cNvSpPr>
            <a:spLocks noGrp="1"/>
          </p:cNvSpPr>
          <p:nvPr>
            <p:ph type="sldNum" sz="quarter" idx="10"/>
          </p:nvPr>
        </p:nvSpPr>
        <p:spPr/>
        <p:txBody>
          <a:bodyPr/>
          <a:lstStyle/>
          <a:p>
            <a:fld id="{9A4F8672-8174-4157-9CD7-BC591DEEF2E8}" type="slidenum">
              <a:rPr lang="en-AU" smtClean="0"/>
              <a:t>26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Calculate and interpret yield measures for fixed-rate bonds, </a:t>
            </a:r>
            <a:r>
              <a:rPr lang="en-US" b="1" dirty="0"/>
              <a:t>floating-rate notes</a:t>
            </a:r>
            <a:r>
              <a:rPr lang="en-US" dirty="0"/>
              <a:t>, and money market instruments.</a:t>
            </a:r>
          </a:p>
          <a:p>
            <a:pPr defTabSz="933237">
              <a:defRPr/>
            </a:pPr>
            <a:endParaRPr lang="en-US" dirty="0"/>
          </a:p>
          <a:p>
            <a:pPr marL="186647" lvl="1" indent="-183708">
              <a:spcBef>
                <a:spcPts val="612"/>
              </a:spcBef>
              <a:spcAft>
                <a:spcPts val="612"/>
              </a:spcAft>
              <a:buFont typeface="Arial" pitchFamily="34" charset="0"/>
              <a:buChar char="•"/>
            </a:pPr>
            <a:r>
              <a:rPr lang="en-US" sz="1200" dirty="0"/>
              <a:t>A floating-rate note is also called a floater or an “FRN.”</a:t>
            </a:r>
          </a:p>
          <a:p>
            <a:pPr marL="186647" lvl="1" indent="-183708">
              <a:spcBef>
                <a:spcPts val="612"/>
              </a:spcBef>
              <a:spcAft>
                <a:spcPts val="612"/>
              </a:spcAft>
              <a:buFont typeface="Arial" pitchFamily="34" charset="0"/>
              <a:buChar char="•"/>
            </a:pPr>
            <a:r>
              <a:rPr lang="en-US" sz="1200" dirty="0"/>
              <a:t>The reference rate on a floating-rate note usually is a short-term money market rate, such as three-month Libor (the London Interbank Offered Rate).</a:t>
            </a:r>
          </a:p>
          <a:p>
            <a:pPr marL="186647" lvl="1" indent="-183708">
              <a:spcBef>
                <a:spcPts val="612"/>
              </a:spcBef>
              <a:spcAft>
                <a:spcPts val="612"/>
              </a:spcAft>
              <a:buFont typeface="Arial" pitchFamily="34" charset="0"/>
              <a:buChar char="•"/>
            </a:pPr>
            <a:endParaRPr lang="en-US" sz="1200" dirty="0"/>
          </a:p>
        </p:txBody>
      </p:sp>
      <p:sp>
        <p:nvSpPr>
          <p:cNvPr id="4" name="Slide Number Placeholder 3"/>
          <p:cNvSpPr>
            <a:spLocks noGrp="1"/>
          </p:cNvSpPr>
          <p:nvPr>
            <p:ph type="sldNum" sz="quarter" idx="10"/>
          </p:nvPr>
        </p:nvSpPr>
        <p:spPr/>
        <p:txBody>
          <a:bodyPr/>
          <a:lstStyle/>
          <a:p>
            <a:fld id="{9A4F8672-8174-4157-9CD7-BC591DEEF2E8}" type="slidenum">
              <a:rPr lang="en-AU" smtClean="0"/>
              <a:t>27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Calculate and interpret yield measures for fixed-rate bonds, </a:t>
            </a:r>
            <a:r>
              <a:rPr lang="en-US" b="1" dirty="0"/>
              <a:t>floating-rate notes</a:t>
            </a:r>
            <a:r>
              <a:rPr lang="en-US" dirty="0"/>
              <a:t>, and money market instruments.</a:t>
            </a:r>
          </a:p>
          <a:p>
            <a:pPr defTabSz="933237">
              <a:defRPr/>
            </a:pPr>
            <a:endParaRPr lang="en-US" sz="1200" dirty="0"/>
          </a:p>
          <a:p>
            <a:pPr marL="186647" lvl="1" indent="-183708">
              <a:spcBef>
                <a:spcPts val="612"/>
              </a:spcBef>
              <a:spcAft>
                <a:spcPts val="612"/>
              </a:spcAft>
              <a:buFont typeface="Arial" pitchFamily="34" charset="0"/>
              <a:buChar char="•"/>
            </a:pPr>
            <a:r>
              <a:rPr lang="en-US" sz="1200" dirty="0"/>
              <a:t>The role of the quoted margin is to compensate the investor for the difference between the credit risk of the issuer and that implied by the reference rate.</a:t>
            </a:r>
          </a:p>
          <a:p>
            <a:pPr marL="186647" lvl="1" indent="-183708">
              <a:spcBef>
                <a:spcPts val="612"/>
              </a:spcBef>
              <a:spcAft>
                <a:spcPts val="612"/>
              </a:spcAft>
              <a:buFont typeface="Arial" pitchFamily="34" charset="0"/>
              <a:buChar char="•"/>
            </a:pPr>
            <a:r>
              <a:rPr lang="en-US" sz="1200" dirty="0"/>
              <a:t>The required margin is the yield spread over, or under, the reference rate such that the FRN is priced at par value on a rate reset date.</a:t>
            </a:r>
          </a:p>
          <a:p>
            <a:pPr marL="186647" lvl="1" indent="-183708">
              <a:spcBef>
                <a:spcPts val="612"/>
              </a:spcBef>
              <a:spcAft>
                <a:spcPts val="612"/>
              </a:spcAft>
              <a:buFont typeface="Arial" pitchFamily="34" charset="0"/>
              <a:buChar char="•"/>
            </a:pPr>
            <a:r>
              <a:rPr lang="en-US" sz="1200" dirty="0"/>
              <a:t>Changes in the required margin usually come from changes in the issuer’s credit risk. Changes in liquidity or tax status also could affect the required margin.</a:t>
            </a:r>
          </a:p>
          <a:p>
            <a:pPr marL="186647" lvl="1" indent="-183708">
              <a:spcBef>
                <a:spcPts val="612"/>
              </a:spcBef>
              <a:spcAft>
                <a:spcPts val="612"/>
              </a:spcAft>
              <a:buFont typeface="Arial" pitchFamily="34" charset="0"/>
              <a:buChar char="•"/>
            </a:pPr>
            <a:r>
              <a:rPr lang="en-US" sz="1200" dirty="0"/>
              <a:t>This is a simplified FRN pricing model for several reasons. First, PV is for a rate reset date when there are </a:t>
            </a:r>
            <a:r>
              <a:rPr lang="en-US" sz="1200" i="1" dirty="0"/>
              <a:t>N</a:t>
            </a:r>
            <a:r>
              <a:rPr lang="en-US" sz="1200" dirty="0"/>
              <a:t> evenly spaced periods to maturity. There is no accrued interest so that the flat price is the full price. Second, the model assumes a 30/360 day-count convention so that the periodicity is an integer. Third, and most important, the same reference rate (Index) is used for all payment periods in both the numerators and denominators.</a:t>
            </a:r>
          </a:p>
        </p:txBody>
      </p:sp>
      <p:sp>
        <p:nvSpPr>
          <p:cNvPr id="4" name="Slide Number Placeholder 3"/>
          <p:cNvSpPr>
            <a:spLocks noGrp="1"/>
          </p:cNvSpPr>
          <p:nvPr>
            <p:ph type="sldNum" sz="quarter" idx="10"/>
          </p:nvPr>
        </p:nvSpPr>
        <p:spPr/>
        <p:txBody>
          <a:bodyPr/>
          <a:lstStyle/>
          <a:p>
            <a:fld id="{9A4F8672-8174-4157-9CD7-BC591DEEF2E8}" type="slidenum">
              <a:rPr lang="en-AU" smtClean="0"/>
              <a:t>28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sz="1200" dirty="0"/>
              <a:t>3. Prices and yields: Conventions for quotes and calculations</a:t>
            </a:r>
          </a:p>
          <a:p>
            <a:pPr defTabSz="933237">
              <a:defRPr/>
            </a:pPr>
            <a:endParaRPr lang="en-US" sz="1200" dirty="0"/>
          </a:p>
          <a:p>
            <a:pPr defTabSz="933237">
              <a:defRPr/>
            </a:pPr>
            <a:r>
              <a:rPr lang="en-US" sz="1200" dirty="0"/>
              <a:t>LOS: Calculate and interpret yield measures for fixed-rate bonds, </a:t>
            </a:r>
            <a:r>
              <a:rPr lang="en-US" sz="1200" b="1" dirty="0"/>
              <a:t>floating-rate notes</a:t>
            </a:r>
            <a:r>
              <a:rPr lang="en-US" sz="1200" dirty="0"/>
              <a:t>, and money market instruments.</a:t>
            </a:r>
          </a:p>
          <a:p>
            <a:pPr defTabSz="933237">
              <a:defRPr/>
            </a:pPr>
            <a:endParaRPr lang="en-US" sz="1200" dirty="0"/>
          </a:p>
          <a:p>
            <a:pPr marL="186647" lvl="1" indent="-183708">
              <a:spcBef>
                <a:spcPts val="612"/>
              </a:spcBef>
              <a:spcAft>
                <a:spcPts val="612"/>
              </a:spcAft>
              <a:buFont typeface="Arial" pitchFamily="34" charset="0"/>
              <a:buChar char="•"/>
            </a:pPr>
            <a:r>
              <a:rPr lang="en-US" sz="1200" dirty="0"/>
              <a:t>Solving step by step—numerator first, followed by the assumption of annuity with discount rate of (1+</a:t>
            </a:r>
            <a:r>
              <a:rPr lang="en-US" sz="1200" i="1" dirty="0"/>
              <a:t>r</a:t>
            </a:r>
            <a:r>
              <a:rPr lang="en-US" sz="1200" dirty="0"/>
              <a:t>)^</a:t>
            </a:r>
            <a:r>
              <a:rPr lang="en-US" sz="1200" i="1" dirty="0"/>
              <a:t>n</a:t>
            </a:r>
            <a:r>
              <a:rPr lang="en-US" sz="1200" dirty="0"/>
              <a:t>—will help solve the problem. </a:t>
            </a:r>
          </a:p>
        </p:txBody>
      </p:sp>
      <p:sp>
        <p:nvSpPr>
          <p:cNvPr id="4" name="Slide Number Placeholder 3"/>
          <p:cNvSpPr>
            <a:spLocks noGrp="1"/>
          </p:cNvSpPr>
          <p:nvPr>
            <p:ph type="sldNum" sz="quarter" idx="10"/>
          </p:nvPr>
        </p:nvSpPr>
        <p:spPr/>
        <p:txBody>
          <a:bodyPr/>
          <a:lstStyle/>
          <a:p>
            <a:fld id="{9A4F8672-8174-4157-9CD7-BC591DEEF2E8}" type="slidenum">
              <a:rPr lang="en-AU" smtClean="0"/>
              <a:t>29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Calculate and interpret yield measures for fixed-rate bonds, floating-rate notes, and </a:t>
            </a:r>
            <a:r>
              <a:rPr lang="en-US" b="1" dirty="0"/>
              <a:t>money market instruments</a:t>
            </a:r>
            <a:r>
              <a:rPr lang="en-US" dirty="0"/>
              <a:t>.</a:t>
            </a:r>
          </a:p>
          <a:p>
            <a:pPr defTabSz="933237">
              <a:defRPr/>
            </a:pPr>
            <a:endParaRPr lang="en-US" dirty="0"/>
          </a:p>
          <a:p>
            <a:pPr marL="186647" lvl="1" indent="-183708">
              <a:spcBef>
                <a:spcPts val="612"/>
              </a:spcBef>
              <a:spcAft>
                <a:spcPts val="612"/>
              </a:spcAft>
              <a:buFont typeface="Arial" pitchFamily="34" charset="0"/>
              <a:buChar char="•"/>
            </a:pPr>
            <a:r>
              <a:rPr lang="en-US" sz="1200" dirty="0"/>
              <a:t>Although market conventions vary around the world, commercial paper, Treasury bills (a US government security issued with a maturity of one year or less), and bankers’ acceptances are often quoted on a </a:t>
            </a:r>
            <a:r>
              <a:rPr lang="en-US" sz="1200" b="1" dirty="0"/>
              <a:t>discount rate basis</a:t>
            </a:r>
            <a:r>
              <a:rPr lang="en-US" sz="1200" dirty="0"/>
              <a:t>. </a:t>
            </a:r>
          </a:p>
          <a:p>
            <a:pPr marL="186647" lvl="1" indent="-183708">
              <a:spcBef>
                <a:spcPts val="612"/>
              </a:spcBef>
              <a:spcAft>
                <a:spcPts val="612"/>
              </a:spcAft>
              <a:buFont typeface="Arial" pitchFamily="34" charset="0"/>
              <a:buChar char="•"/>
            </a:pPr>
            <a:r>
              <a:rPr lang="en-US" sz="1200" dirty="0"/>
              <a:t>Bank certificates of deposit, repos, and such indices as Libor and Euribor are quoted on an </a:t>
            </a:r>
            <a:r>
              <a:rPr lang="en-US" sz="1200" b="1" dirty="0"/>
              <a:t>add-on rate basis</a:t>
            </a:r>
            <a:r>
              <a:rPr lang="en-US" sz="1200" dirty="0"/>
              <a:t>.</a:t>
            </a:r>
          </a:p>
        </p:txBody>
      </p:sp>
      <p:sp>
        <p:nvSpPr>
          <p:cNvPr id="4" name="Slide Number Placeholder 3"/>
          <p:cNvSpPr>
            <a:spLocks noGrp="1"/>
          </p:cNvSpPr>
          <p:nvPr>
            <p:ph type="sldNum" sz="quarter" idx="10"/>
          </p:nvPr>
        </p:nvSpPr>
        <p:spPr/>
        <p:txBody>
          <a:bodyPr/>
          <a:lstStyle/>
          <a:p>
            <a:fld id="{9A4F8672-8174-4157-9CD7-BC591DEEF2E8}" type="slidenum">
              <a:rPr lang="en-AU" smtClean="0"/>
              <a:t>30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sz="1200" dirty="0"/>
              <a:t>3. Prices and yields: Conventions for quotes and calculations</a:t>
            </a:r>
          </a:p>
          <a:p>
            <a:pPr defTabSz="933237">
              <a:defRPr/>
            </a:pPr>
            <a:endParaRPr lang="en-US" sz="1200" dirty="0"/>
          </a:p>
          <a:p>
            <a:pPr defTabSz="933237">
              <a:defRPr/>
            </a:pPr>
            <a:r>
              <a:rPr lang="en-US" sz="1200" dirty="0"/>
              <a:t>LOS: Calculate and interpret yield measures for fixed-rate bonds, floating-rate notes, and </a:t>
            </a:r>
            <a:r>
              <a:rPr lang="en-US" sz="1200" b="1" dirty="0"/>
              <a:t>money market instruments</a:t>
            </a:r>
            <a:r>
              <a:rPr lang="en-US" sz="1200" dirty="0"/>
              <a:t>.</a:t>
            </a:r>
          </a:p>
        </p:txBody>
      </p:sp>
      <p:sp>
        <p:nvSpPr>
          <p:cNvPr id="4" name="Slide Number Placeholder 3"/>
          <p:cNvSpPr>
            <a:spLocks noGrp="1"/>
          </p:cNvSpPr>
          <p:nvPr>
            <p:ph type="sldNum" sz="quarter" idx="10"/>
          </p:nvPr>
        </p:nvSpPr>
        <p:spPr/>
        <p:txBody>
          <a:bodyPr/>
          <a:lstStyle/>
          <a:p>
            <a:fld id="{9A4F8672-8174-4157-9CD7-BC591DEEF2E8}" type="slidenum">
              <a:rPr lang="en-AU" smtClean="0"/>
              <a:t>31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3. Prices and yields: Conventions for quotes and calculations</a:t>
            </a:r>
          </a:p>
          <a:p>
            <a:pPr defTabSz="933237">
              <a:defRPr/>
            </a:pPr>
            <a:endParaRPr lang="en-US" dirty="0"/>
          </a:p>
          <a:p>
            <a:pPr defTabSz="933237">
              <a:defRPr/>
            </a:pPr>
            <a:r>
              <a:rPr lang="en-US" dirty="0"/>
              <a:t>LOS: Calculate and interpret yield measures for fixed-rate bonds, floating-rate notes, and </a:t>
            </a:r>
            <a:r>
              <a:rPr lang="en-US" b="1" dirty="0"/>
              <a:t>money market instruments</a:t>
            </a:r>
            <a:r>
              <a:rPr lang="en-US" dirty="0"/>
              <a:t>.</a:t>
            </a:r>
          </a:p>
          <a:p>
            <a:pPr defTabSz="933237">
              <a:defRPr/>
            </a:pPr>
            <a:endParaRPr lang="en-US" dirty="0"/>
          </a:p>
          <a:p>
            <a:pPr marL="186647" lvl="1" indent="-183708">
              <a:spcBef>
                <a:spcPts val="612"/>
              </a:spcBef>
              <a:spcAft>
                <a:spcPts val="612"/>
              </a:spcAft>
              <a:buFont typeface="Arial" pitchFamily="34" charset="0"/>
              <a:buChar char="•"/>
            </a:pPr>
            <a:r>
              <a:rPr lang="en-US" sz="1200" dirty="0"/>
              <a:t>In the second example, we arrange the pricing formula of money market instruments quoted on an add-on rate basis to solve for the FV rate. </a:t>
            </a:r>
          </a:p>
        </p:txBody>
      </p:sp>
      <p:sp>
        <p:nvSpPr>
          <p:cNvPr id="4" name="Slide Number Placeholder 3"/>
          <p:cNvSpPr>
            <a:spLocks noGrp="1"/>
          </p:cNvSpPr>
          <p:nvPr>
            <p:ph type="sldNum" sz="quarter" idx="10"/>
          </p:nvPr>
        </p:nvSpPr>
        <p:spPr/>
        <p:txBody>
          <a:bodyPr/>
          <a:lstStyle/>
          <a:p>
            <a:fld id="{9A4F8672-8174-4157-9CD7-BC591DEEF2E8}" type="slidenum">
              <a:rPr lang="en-AU" smtClean="0"/>
              <a:t>32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2. Bond prices and the time value of money</a:t>
            </a:r>
          </a:p>
          <a:p>
            <a:pPr defTabSz="933237">
              <a:defRPr/>
            </a:pPr>
            <a:endParaRPr lang="en-US" dirty="0"/>
          </a:p>
          <a:p>
            <a:pPr defTabSz="933237">
              <a:defRPr/>
            </a:pPr>
            <a:r>
              <a:rPr lang="en-US" dirty="0"/>
              <a:t>LOS: Calculate</a:t>
            </a:r>
            <a:r>
              <a:rPr lang="en-US" baseline="0" dirty="0"/>
              <a:t> a bond’s price given a market discount rate</a:t>
            </a:r>
            <a:r>
              <a:rPr lang="en-US" dirty="0"/>
              <a:t>.</a:t>
            </a:r>
          </a:p>
          <a:p>
            <a:pPr defTabSz="933237">
              <a:defRPr/>
            </a:pPr>
            <a:endParaRPr lang="en-US" dirty="0"/>
          </a:p>
          <a:p>
            <a:pPr marL="174982" indent="-174982" defTabSz="933237">
              <a:buFont typeface="Arial" pitchFamily="34" charset="0"/>
              <a:buChar char="•"/>
              <a:defRPr/>
            </a:pPr>
            <a:r>
              <a:rPr lang="en-US" baseline="0" dirty="0"/>
              <a:t>The coupon payments are made on regularly scheduled dates, for example, on 15 June and 15 December each year on semiannual coupon paying bonds. </a:t>
            </a:r>
          </a:p>
          <a:p>
            <a:pPr marL="174982" indent="-174982" defTabSz="933237">
              <a:buFont typeface="Arial" pitchFamily="34" charset="0"/>
              <a:buChar char="•"/>
              <a:defRPr/>
            </a:pPr>
            <a:r>
              <a:rPr lang="en-US" baseline="0" dirty="0"/>
              <a:t>The last coupon is paid together with the face value on the maturity date.</a:t>
            </a:r>
          </a:p>
          <a:p>
            <a:pPr marL="174982" indent="-174982" defTabSz="933237">
              <a:buFont typeface="Arial" pitchFamily="34" charset="0"/>
              <a:buChar char="•"/>
              <a:defRPr/>
            </a:pPr>
            <a:r>
              <a:rPr lang="en-US" baseline="0" dirty="0"/>
              <a:t>The market discount rate is also called the “</a:t>
            </a:r>
            <a:r>
              <a:rPr lang="en-US" b="1" baseline="0" dirty="0"/>
              <a:t>required yield</a:t>
            </a:r>
            <a:r>
              <a:rPr lang="en-US" b="0" baseline="0" dirty="0"/>
              <a:t>”</a:t>
            </a:r>
            <a:r>
              <a:rPr lang="en-US" b="1" baseline="0" dirty="0"/>
              <a:t> </a:t>
            </a:r>
            <a:r>
              <a:rPr lang="en-US" baseline="0" dirty="0"/>
              <a:t>or “</a:t>
            </a:r>
            <a:r>
              <a:rPr lang="en-US" b="1" baseline="0" dirty="0"/>
              <a:t>required rate of return</a:t>
            </a:r>
            <a:r>
              <a:rPr lang="en-US" baseline="0" dirty="0"/>
              <a:t>.”</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sz="1200" dirty="0"/>
              <a:t>3. Prices and yields: Conventions for quotes and calculations</a:t>
            </a:r>
          </a:p>
          <a:p>
            <a:pPr defTabSz="933237">
              <a:defRPr/>
            </a:pPr>
            <a:endParaRPr lang="en-US" sz="1200" dirty="0"/>
          </a:p>
          <a:p>
            <a:pPr defTabSz="933237">
              <a:defRPr/>
            </a:pPr>
            <a:r>
              <a:rPr lang="en-US" sz="1200" dirty="0"/>
              <a:t>LOS: Calculate and interpret yield measures for fixed-rate bonds, floating-rate notes, and </a:t>
            </a:r>
            <a:r>
              <a:rPr lang="en-US" sz="1200" b="1" dirty="0"/>
              <a:t>money market instruments</a:t>
            </a:r>
            <a:r>
              <a:rPr lang="en-US" sz="1200" dirty="0"/>
              <a:t>.</a:t>
            </a:r>
          </a:p>
          <a:p>
            <a:pPr defTabSz="933237">
              <a:defRPr/>
            </a:pPr>
            <a:endParaRPr lang="en-US" sz="1200" dirty="0"/>
          </a:p>
          <a:p>
            <a:pPr marL="186647" lvl="1" indent="-183708">
              <a:spcBef>
                <a:spcPts val="612"/>
              </a:spcBef>
              <a:spcAft>
                <a:spcPts val="612"/>
              </a:spcAft>
              <a:buFont typeface="Arial" pitchFamily="34" charset="0"/>
              <a:buChar char="•"/>
            </a:pPr>
            <a:r>
              <a:rPr lang="en-US" sz="1200" dirty="0"/>
              <a:t>An add-on rate is a reasonable yield measure for a money market investment.</a:t>
            </a:r>
          </a:p>
          <a:p>
            <a:pPr marL="186647" lvl="1" indent="-183708">
              <a:spcBef>
                <a:spcPts val="612"/>
              </a:spcBef>
              <a:spcAft>
                <a:spcPts val="612"/>
              </a:spcAft>
              <a:buFont typeface="Arial" pitchFamily="34" charset="0"/>
              <a:buChar char="•"/>
            </a:pPr>
            <a:r>
              <a:rPr lang="en-US" sz="1200" dirty="0"/>
              <a:t>The add-on rate formula allows calculation of the so-called bond equivalent yield, or an “investment yield.” A bond equivalent yield is a money market rate stated on a 365-day add-on rate basis. </a:t>
            </a:r>
          </a:p>
        </p:txBody>
      </p:sp>
      <p:sp>
        <p:nvSpPr>
          <p:cNvPr id="4" name="Slide Number Placeholder 3"/>
          <p:cNvSpPr>
            <a:spLocks noGrp="1"/>
          </p:cNvSpPr>
          <p:nvPr>
            <p:ph type="sldNum" sz="quarter" idx="10"/>
          </p:nvPr>
        </p:nvSpPr>
        <p:spPr/>
        <p:txBody>
          <a:bodyPr/>
          <a:lstStyle/>
          <a:p>
            <a:fld id="{9A4F8672-8174-4157-9CD7-BC591DEEF2E8}" type="slidenum">
              <a:rPr lang="en-AU" smtClean="0"/>
              <a:t>33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sz="1200" dirty="0"/>
              <a:t>3. Prices and yields: conventions for quotes and calculations</a:t>
            </a:r>
          </a:p>
          <a:p>
            <a:pPr defTabSz="933237">
              <a:defRPr/>
            </a:pPr>
            <a:endParaRPr lang="en-US" sz="1200" dirty="0"/>
          </a:p>
          <a:p>
            <a:pPr defTabSz="933237">
              <a:defRPr/>
            </a:pPr>
            <a:r>
              <a:rPr lang="en-US" sz="1200" dirty="0"/>
              <a:t>LOS: Calculate and interpret yield measures for fixed-rate bonds, floating-rate notes, and </a:t>
            </a:r>
            <a:r>
              <a:rPr lang="en-US" sz="1200" b="1" dirty="0"/>
              <a:t>money market instruments</a:t>
            </a:r>
            <a:r>
              <a:rPr lang="en-US" sz="1200" dirty="0"/>
              <a:t>.</a:t>
            </a:r>
          </a:p>
          <a:p>
            <a:pPr defTabSz="933237">
              <a:defRPr/>
            </a:pPr>
            <a:endParaRPr lang="en-US" sz="1200" dirty="0"/>
          </a:p>
          <a:p>
            <a:pPr marL="186647" lvl="1" indent="-183708">
              <a:spcBef>
                <a:spcPts val="612"/>
              </a:spcBef>
              <a:spcAft>
                <a:spcPts val="612"/>
              </a:spcAft>
              <a:buFont typeface="Arial" pitchFamily="34" charset="0"/>
              <a:buChar char="•"/>
            </a:pPr>
            <a:r>
              <a:rPr lang="en-US" sz="1200" dirty="0"/>
              <a:t>In the first example, 5.925% is the bond equivalent yield.</a:t>
            </a:r>
          </a:p>
          <a:p>
            <a:pPr marL="186647" lvl="1" indent="-183708">
              <a:spcBef>
                <a:spcPts val="612"/>
              </a:spcBef>
              <a:spcAft>
                <a:spcPts val="612"/>
              </a:spcAft>
              <a:buFont typeface="Arial" pitchFamily="34" charset="0"/>
              <a:buChar char="•"/>
            </a:pPr>
            <a:r>
              <a:rPr lang="en-US" sz="1200" dirty="0"/>
              <a:t>In the second example, we use</a:t>
            </a:r>
            <a:r>
              <a:rPr lang="en-US" sz="1200" baseline="0" dirty="0"/>
              <a:t> the</a:t>
            </a:r>
            <a:r>
              <a:rPr lang="en-US" sz="1200" dirty="0"/>
              <a:t> formula from slide 22. </a:t>
            </a:r>
          </a:p>
          <a:p>
            <a:pPr marL="186647" lvl="1" indent="-183708">
              <a:spcBef>
                <a:spcPts val="612"/>
              </a:spcBef>
              <a:spcAft>
                <a:spcPts val="612"/>
              </a:spcAft>
              <a:buFont typeface="Arial" pitchFamily="34" charset="0"/>
              <a:buChar char="•"/>
            </a:pPr>
            <a:endParaRPr lang="en-US" sz="2400" dirty="0"/>
          </a:p>
        </p:txBody>
      </p:sp>
      <p:sp>
        <p:nvSpPr>
          <p:cNvPr id="4" name="Slide Number Placeholder 3"/>
          <p:cNvSpPr>
            <a:spLocks noGrp="1"/>
          </p:cNvSpPr>
          <p:nvPr>
            <p:ph type="sldNum" sz="quarter" idx="10"/>
          </p:nvPr>
        </p:nvSpPr>
        <p:spPr/>
        <p:txBody>
          <a:bodyPr/>
          <a:lstStyle/>
          <a:p>
            <a:fld id="{9A4F8672-8174-4157-9CD7-BC591DEEF2E8}" type="slidenum">
              <a:rPr lang="en-AU" smtClean="0"/>
              <a:t>34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sz="1400" dirty="0"/>
              <a:t>4. The maturity structure of interest rates.</a:t>
            </a:r>
          </a:p>
          <a:p>
            <a:pPr defTabSz="933237">
              <a:defRPr/>
            </a:pPr>
            <a:endParaRPr lang="en-US" sz="1400" dirty="0"/>
          </a:p>
          <a:p>
            <a:pPr defTabSz="933237">
              <a:defRPr/>
            </a:pPr>
            <a:r>
              <a:rPr lang="en-US" sz="1400" dirty="0"/>
              <a:t>LOS: Define and compare the spot curve, yield curve on coupon bonds, par curve, and forward curve.</a:t>
            </a:r>
          </a:p>
          <a:p>
            <a:pPr defTabSz="933237">
              <a:defRPr/>
            </a:pPr>
            <a:endParaRPr lang="en-US" sz="1400" dirty="0"/>
          </a:p>
          <a:p>
            <a:pPr marL="186647" lvl="1" indent="-183708">
              <a:spcBef>
                <a:spcPts val="612"/>
              </a:spcBef>
              <a:spcAft>
                <a:spcPts val="612"/>
              </a:spcAft>
              <a:buFont typeface="Arial" pitchFamily="34" charset="0"/>
              <a:buChar char="•"/>
            </a:pPr>
            <a:r>
              <a:rPr lang="en-US" sz="1400" dirty="0"/>
              <a:t>The government bond spot curve is sometimes called the “zero” or “strip” curve (because the coupon payments are “stripped” off of the bonds).</a:t>
            </a:r>
          </a:p>
          <a:p>
            <a:pPr marL="186647" lvl="1" indent="-183708">
              <a:spcBef>
                <a:spcPts val="612"/>
              </a:spcBef>
              <a:spcAft>
                <a:spcPts val="612"/>
              </a:spcAft>
              <a:buFont typeface="Arial" pitchFamily="34" charset="0"/>
              <a:buChar char="•"/>
            </a:pPr>
            <a:r>
              <a:rPr lang="en-US" sz="1400" dirty="0"/>
              <a:t>Often, these government spot rates are interpreted as the “risk-free” yields; in this context, “risk-free” refers only to default risk. There still could be a significant amount of inflation risk to the investor, as well as liquidity risk.</a:t>
            </a:r>
          </a:p>
          <a:p>
            <a:pPr marL="186647" lvl="1" indent="-183708">
              <a:spcBef>
                <a:spcPts val="612"/>
              </a:spcBef>
              <a:spcAft>
                <a:spcPts val="612"/>
              </a:spcAft>
              <a:buFont typeface="Arial" pitchFamily="34" charset="0"/>
              <a:buChar char="•"/>
            </a:pPr>
            <a:r>
              <a:rPr lang="en-US" sz="1400" dirty="0"/>
              <a:t>This spot curve is upward sloping and flattens for longer times-to-maturity. Longer-term government bonds usually have higher yields than shorter-term bonds. This pattern is typical under normal market conditions. Sometimes, a spot curve is downward sloping in that shorter-term yields are higher than longer-term yields. This downward-sloping spot curve is called an “inverted yield curve.”</a:t>
            </a:r>
          </a:p>
          <a:p>
            <a:pPr marL="186647" lvl="1" indent="-183708">
              <a:spcBef>
                <a:spcPts val="612"/>
              </a:spcBef>
              <a:spcAft>
                <a:spcPts val="612"/>
              </a:spcAft>
              <a:buFont typeface="Arial" pitchFamily="34" charset="0"/>
              <a:buChar char="•"/>
            </a:pPr>
            <a:r>
              <a:rPr lang="en-US" sz="1400" dirty="0"/>
              <a:t>Analysts usually use only the most recently issued and actively traded government bonds to build a yield curve. These bonds have similar liquidity, and because they are priced closer to par value, they have fewer tax effects.</a:t>
            </a:r>
          </a:p>
        </p:txBody>
      </p:sp>
      <p:sp>
        <p:nvSpPr>
          <p:cNvPr id="4" name="Slide Number Placeholder 3"/>
          <p:cNvSpPr>
            <a:spLocks noGrp="1"/>
          </p:cNvSpPr>
          <p:nvPr>
            <p:ph type="sldNum" sz="quarter" idx="10"/>
          </p:nvPr>
        </p:nvSpPr>
        <p:spPr/>
        <p:txBody>
          <a:bodyPr/>
          <a:lstStyle/>
          <a:p>
            <a:fld id="{9A4F8672-8174-4157-9CD7-BC591DEEF2E8}" type="slidenum">
              <a:rPr lang="en-AU" smtClean="0"/>
              <a:t>36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sz="1200" dirty="0"/>
              <a:t>4. The maturity structure of interest rates</a:t>
            </a:r>
          </a:p>
          <a:p>
            <a:pPr defTabSz="933237">
              <a:defRPr/>
            </a:pPr>
            <a:endParaRPr lang="en-US" sz="1200" dirty="0"/>
          </a:p>
          <a:p>
            <a:pPr defTabSz="933237">
              <a:defRPr/>
            </a:pPr>
            <a:r>
              <a:rPr lang="en-US" sz="1200" dirty="0"/>
              <a:t>LOS: Define and compare the spot curve, yield curve on coupon bonds, par curve, and forward curve.</a:t>
            </a:r>
          </a:p>
          <a:p>
            <a:pPr defTabSz="933237">
              <a:defRPr/>
            </a:pPr>
            <a:endParaRPr lang="en-US" sz="1200" dirty="0"/>
          </a:p>
          <a:p>
            <a:pPr marL="186647" lvl="1" indent="-183708">
              <a:spcBef>
                <a:spcPts val="612"/>
              </a:spcBef>
              <a:spcAft>
                <a:spcPts val="612"/>
              </a:spcAft>
              <a:buFont typeface="Arial" pitchFamily="34" charset="0"/>
              <a:buChar char="•"/>
            </a:pPr>
            <a:r>
              <a:rPr lang="en-US" sz="1200" dirty="0"/>
              <a:t>Often, the forward rates are implied from transactions in the cash market.</a:t>
            </a:r>
          </a:p>
        </p:txBody>
      </p:sp>
      <p:sp>
        <p:nvSpPr>
          <p:cNvPr id="4" name="Slide Number Placeholder 3"/>
          <p:cNvSpPr>
            <a:spLocks noGrp="1"/>
          </p:cNvSpPr>
          <p:nvPr>
            <p:ph type="sldNum" sz="quarter" idx="10"/>
          </p:nvPr>
        </p:nvSpPr>
        <p:spPr/>
        <p:txBody>
          <a:bodyPr/>
          <a:lstStyle/>
          <a:p>
            <a:fld id="{9A4F8672-8174-4157-9CD7-BC591DEEF2E8}" type="slidenum">
              <a:rPr lang="en-AU" smtClean="0"/>
              <a:t>37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sz="1200" dirty="0"/>
              <a:t>4. The maturity structure of interest rates</a:t>
            </a:r>
          </a:p>
          <a:p>
            <a:pPr defTabSz="933237">
              <a:defRPr/>
            </a:pPr>
            <a:endParaRPr lang="en-US" sz="1200" dirty="0"/>
          </a:p>
          <a:p>
            <a:pPr defTabSz="933237">
              <a:defRPr/>
            </a:pPr>
            <a:r>
              <a:rPr lang="en-US" sz="1200" dirty="0"/>
              <a:t>LOS: Define forward rates and calculate spot rates from forward rates, forward rates from spot rates, and the price of a bond using forward rates.</a:t>
            </a:r>
          </a:p>
          <a:p>
            <a:pPr defTabSz="933237">
              <a:defRPr/>
            </a:pPr>
            <a:endParaRPr lang="en-US" sz="1200" dirty="0"/>
          </a:p>
          <a:p>
            <a:pPr marL="186647" lvl="1" indent="-183708">
              <a:spcBef>
                <a:spcPts val="612"/>
              </a:spcBef>
              <a:spcAft>
                <a:spcPts val="612"/>
              </a:spcAft>
              <a:buFont typeface="Arial" pitchFamily="34" charset="0"/>
              <a:buChar char="•"/>
            </a:pPr>
            <a:r>
              <a:rPr lang="en-US" sz="1200" dirty="0"/>
              <a:t>The formula might be used to calculate an implied forward rate from two spot rates or a spot rate from another spot rate and an forward rate.</a:t>
            </a:r>
          </a:p>
        </p:txBody>
      </p:sp>
      <p:sp>
        <p:nvSpPr>
          <p:cNvPr id="4" name="Slide Number Placeholder 3"/>
          <p:cNvSpPr>
            <a:spLocks noGrp="1"/>
          </p:cNvSpPr>
          <p:nvPr>
            <p:ph type="sldNum" sz="quarter" idx="10"/>
          </p:nvPr>
        </p:nvSpPr>
        <p:spPr/>
        <p:txBody>
          <a:bodyPr/>
          <a:lstStyle/>
          <a:p>
            <a:fld id="{9A4F8672-8174-4157-9CD7-BC591DEEF2E8}" type="slidenum">
              <a:rPr lang="en-AU" smtClean="0"/>
              <a:t>38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4. The maturity structure of interest rates. </a:t>
            </a:r>
          </a:p>
          <a:p>
            <a:pPr defTabSz="933237">
              <a:defRPr/>
            </a:pPr>
            <a:endParaRPr lang="en-US" dirty="0"/>
          </a:p>
          <a:p>
            <a:pPr defTabSz="933237">
              <a:defRPr/>
            </a:pPr>
            <a:r>
              <a:rPr lang="en-US" dirty="0"/>
              <a:t>LOS: Define forward rates and calculate spot rates from forward rates, forward rates from spot rates, and the price of a bond using forward rates.</a:t>
            </a:r>
          </a:p>
          <a:p>
            <a:pPr defTabSz="933237">
              <a:defRPr/>
            </a:pPr>
            <a:endParaRPr lang="en-US" dirty="0"/>
          </a:p>
          <a:p>
            <a:pPr defTabSz="933237">
              <a:defRPr/>
            </a:pPr>
            <a:r>
              <a:rPr lang="en-US" dirty="0"/>
              <a:t>Notes:</a:t>
            </a:r>
          </a:p>
          <a:p>
            <a:pPr marL="186647" lvl="1" indent="-183708">
              <a:spcBef>
                <a:spcPts val="612"/>
              </a:spcBef>
              <a:spcAft>
                <a:spcPts val="612"/>
              </a:spcAft>
              <a:buFont typeface="Arial" pitchFamily="34" charset="0"/>
              <a:buChar char="•"/>
            </a:pPr>
            <a:r>
              <a:rPr lang="en-US" sz="2400" dirty="0"/>
              <a:t>The first number (two) refers to the length of the forward period in years from today and the second number </a:t>
            </a:r>
            <a:r>
              <a:rPr lang="en-US" sz="2400"/>
              <a:t>(four) </a:t>
            </a:r>
            <a:r>
              <a:rPr lang="en-US" sz="2400" dirty="0"/>
              <a:t>refers to the tenor of the underlying bond (or a derivative contract),</a:t>
            </a:r>
          </a:p>
          <a:p>
            <a:pPr marL="349964" lvl="1" indent="-349964" defTabSz="933237">
              <a:buFontTx/>
              <a:buChar char="-"/>
              <a:defRPr/>
            </a:pPr>
            <a:endParaRPr lang="en-US" sz="2400" dirty="0"/>
          </a:p>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39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4. The maturity structure of interest rates</a:t>
            </a:r>
          </a:p>
          <a:p>
            <a:pPr defTabSz="933237">
              <a:defRPr/>
            </a:pPr>
            <a:endParaRPr lang="en-US" dirty="0"/>
          </a:p>
          <a:p>
            <a:pPr defTabSz="933237">
              <a:defRPr/>
            </a:pPr>
            <a:r>
              <a:rPr lang="en-US" dirty="0"/>
              <a:t>LOS: Define forward rates and calculate spot rates from forward rates, forward rates from spot rates, and the price of a bond using forward rates.</a:t>
            </a:r>
          </a:p>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40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sz="1200" dirty="0"/>
              <a:t>5. Yield spreads</a:t>
            </a:r>
          </a:p>
          <a:p>
            <a:pPr defTabSz="933237">
              <a:defRPr/>
            </a:pPr>
            <a:endParaRPr lang="en-US" sz="1200" dirty="0"/>
          </a:p>
          <a:p>
            <a:pPr defTabSz="933237">
              <a:defRPr/>
            </a:pPr>
            <a:r>
              <a:rPr lang="en-US" sz="1200" dirty="0"/>
              <a:t>LOS: Compare, calculate, and interpret yield spread measures.</a:t>
            </a:r>
          </a:p>
          <a:p>
            <a:pPr defTabSz="933237">
              <a:defRPr/>
            </a:pPr>
            <a:endParaRPr lang="en-US" sz="1200" dirty="0"/>
          </a:p>
          <a:p>
            <a:pPr marL="186647" lvl="1" indent="-183708">
              <a:spcBef>
                <a:spcPts val="612"/>
              </a:spcBef>
              <a:spcAft>
                <a:spcPts val="612"/>
              </a:spcAft>
              <a:buFont typeface="Arial" pitchFamily="34" charset="0"/>
              <a:buChar char="•"/>
            </a:pPr>
            <a:r>
              <a:rPr lang="en-US" sz="1200" dirty="0"/>
              <a:t>The spread captures the microeconomic factors specific to the bond issuer and the bond itself: the credit risk of the issuer and changes in the quality rating on the bond, liquidity and trading in comparable securities, and the tax status of the bond.</a:t>
            </a:r>
          </a:p>
          <a:p>
            <a:pPr marL="186647" lvl="1" indent="-183708">
              <a:spcBef>
                <a:spcPts val="612"/>
              </a:spcBef>
              <a:spcAft>
                <a:spcPts val="612"/>
              </a:spcAft>
              <a:buFont typeface="Arial" pitchFamily="34" charset="0"/>
              <a:buChar char="•"/>
            </a:pPr>
            <a:r>
              <a:rPr lang="en-US" sz="1200" dirty="0"/>
              <a:t>The most recently issued government bond is called the “on-the-run security.”</a:t>
            </a:r>
          </a:p>
        </p:txBody>
      </p:sp>
      <p:sp>
        <p:nvSpPr>
          <p:cNvPr id="4" name="Slide Number Placeholder 3"/>
          <p:cNvSpPr>
            <a:spLocks noGrp="1"/>
          </p:cNvSpPr>
          <p:nvPr>
            <p:ph type="sldNum" sz="quarter" idx="10"/>
          </p:nvPr>
        </p:nvSpPr>
        <p:spPr/>
        <p:txBody>
          <a:bodyPr/>
          <a:lstStyle/>
          <a:p>
            <a:fld id="{9A4F8672-8174-4157-9CD7-BC591DEEF2E8}" type="slidenum">
              <a:rPr lang="en-AU" smtClean="0"/>
              <a:t>41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4. The maturity structure of interest rates</a:t>
            </a:r>
          </a:p>
          <a:p>
            <a:pPr defTabSz="933237">
              <a:defRPr/>
            </a:pPr>
            <a:endParaRPr lang="en-US" dirty="0"/>
          </a:p>
          <a:p>
            <a:pPr defTabSz="933237">
              <a:defRPr/>
            </a:pPr>
            <a:r>
              <a:rPr lang="en-US" dirty="0"/>
              <a:t>LOS: Compare, calculate, and interpret yield spread measures.</a:t>
            </a:r>
          </a:p>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42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5. Yield spreads</a:t>
            </a:r>
          </a:p>
          <a:p>
            <a:pPr defTabSz="933237">
              <a:defRPr/>
            </a:pPr>
            <a:endParaRPr lang="en-US" dirty="0"/>
          </a:p>
          <a:p>
            <a:pPr defTabSz="933237">
              <a:defRPr/>
            </a:pPr>
            <a:r>
              <a:rPr lang="en-US" dirty="0"/>
              <a:t>LOS: Compare, calculate, and interpret yield spread measures.</a:t>
            </a:r>
          </a:p>
          <a:p>
            <a:pPr defTabSz="933237">
              <a:defRPr/>
            </a:pPr>
            <a:endParaRPr lang="en-US" dirty="0"/>
          </a:p>
          <a:p>
            <a:pPr defTabSz="933237">
              <a:defRPr/>
            </a:pPr>
            <a:r>
              <a:rPr lang="en-US" dirty="0"/>
              <a:t>Notes:</a:t>
            </a:r>
          </a:p>
          <a:p>
            <a:pPr marL="186647" lvl="1" indent="-183708">
              <a:spcBef>
                <a:spcPts val="612"/>
              </a:spcBef>
              <a:spcAft>
                <a:spcPts val="612"/>
              </a:spcAft>
              <a:buFont typeface="Arial" pitchFamily="34" charset="0"/>
              <a:buChar char="•"/>
            </a:pPr>
            <a:r>
              <a:rPr lang="en-US" sz="2400" dirty="0"/>
              <a:t>This yield spread over Libor (I-spread) allows comparison of bonds with differing credit and liquidity risks against an interbank lending benchmark.</a:t>
            </a:r>
          </a:p>
          <a:p>
            <a:pPr marL="186647" lvl="1" indent="-183708">
              <a:spcBef>
                <a:spcPts val="612"/>
              </a:spcBef>
              <a:spcAft>
                <a:spcPts val="612"/>
              </a:spcAft>
              <a:buFont typeface="Arial" pitchFamily="34" charset="0"/>
              <a:buChar char="•"/>
            </a:pPr>
            <a:r>
              <a:rPr lang="en-US" sz="2400" dirty="0"/>
              <a:t>OAS = Z-spread – Option value (in basis points per year)</a:t>
            </a:r>
          </a:p>
        </p:txBody>
      </p:sp>
      <p:sp>
        <p:nvSpPr>
          <p:cNvPr id="4" name="Slide Number Placeholder 3"/>
          <p:cNvSpPr>
            <a:spLocks noGrp="1"/>
          </p:cNvSpPr>
          <p:nvPr>
            <p:ph type="sldNum" sz="quarter" idx="10"/>
          </p:nvPr>
        </p:nvSpPr>
        <p:spPr/>
        <p:txBody>
          <a:bodyPr/>
          <a:lstStyle/>
          <a:p>
            <a:fld id="{9A4F8672-8174-4157-9CD7-BC591DEEF2E8}" type="slidenum">
              <a:rPr lang="en-AU" smtClean="0"/>
              <a:t>43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33237">
                  <a:defRPr/>
                </a:pPr>
                <a:r>
                  <a:rPr lang="en-AU" dirty="0"/>
                  <a:t>2. Bond prices and the time value of money</a:t>
                </a:r>
              </a:p>
              <a:p>
                <a:pPr defTabSz="933237">
                  <a:defRPr/>
                </a:pPr>
                <a:endParaRPr lang="en-US" dirty="0"/>
              </a:p>
              <a:p>
                <a:pPr defTabSz="933237">
                  <a:defRPr/>
                </a:pPr>
                <a:r>
                  <a:rPr lang="en-US" dirty="0"/>
                  <a:t>LOS: Calculate a bond’s price given a market discount rate.</a:t>
                </a:r>
              </a:p>
              <a:p>
                <a:pPr defTabSz="933237">
                  <a:defRPr/>
                </a:pPr>
                <a:endParaRPr lang="en-US" dirty="0"/>
              </a:p>
              <a:p>
                <a:pPr marL="174982" indent="-174982" defTabSz="933237">
                  <a:buFont typeface="Arial" pitchFamily="34" charset="0"/>
                  <a:buChar char="•"/>
                  <a:defRPr/>
                </a:pPr>
                <a:r>
                  <a:rPr lang="en-US" dirty="0"/>
                  <a:t>The formula assumes a fixed coupon payment and single market discount rate.</a:t>
                </a:r>
              </a:p>
              <a:p>
                <a:pPr marL="174982" indent="-174982" defTabSz="933237">
                  <a:buFont typeface="Arial" pitchFamily="34" charset="0"/>
                  <a:buChar char="•"/>
                  <a:defRPr/>
                </a:pPr>
                <a:r>
                  <a:rPr lang="en-US" dirty="0"/>
                  <a:t>A more practical formula for bond price is </a:t>
                </a:r>
                <a14:m>
                  <m:oMath xmlns:m="http://schemas.openxmlformats.org/officeDocument/2006/math">
                    <m:r>
                      <m:rPr>
                        <m:sty m:val="p"/>
                      </m:rPr>
                      <a:rPr lang="en-AU">
                        <a:latin typeface="Cambria Math"/>
                      </a:rPr>
                      <m:t>PV</m:t>
                    </m:r>
                    <m:r>
                      <a:rPr lang="en-AU" i="1">
                        <a:latin typeface="Cambria Math"/>
                      </a:rPr>
                      <m:t>=</m:t>
                    </m:r>
                    <m:r>
                      <m:rPr>
                        <m:sty m:val="p"/>
                      </m:rPr>
                      <a:rPr lang="en-AU">
                        <a:latin typeface="Cambria Math"/>
                      </a:rPr>
                      <m:t>PMT</m:t>
                    </m:r>
                    <m:r>
                      <a:rPr lang="en-AU" i="1">
                        <a:latin typeface="Cambria Math"/>
                        <a:ea typeface="Cambria Math"/>
                      </a:rPr>
                      <m:t>×</m:t>
                    </m:r>
                    <m:f>
                      <m:fPr>
                        <m:ctrlPr>
                          <a:rPr lang="en-AU" i="1">
                            <a:latin typeface="Cambria Math" panose="02040503050406030204" pitchFamily="18" charset="0"/>
                            <a:ea typeface="Cambria Math"/>
                          </a:rPr>
                        </m:ctrlPr>
                      </m:fPr>
                      <m:num>
                        <m:d>
                          <m:dPr>
                            <m:begChr m:val="["/>
                            <m:endChr m:val="]"/>
                            <m:ctrlPr>
                              <a:rPr lang="en-AU" i="1">
                                <a:latin typeface="Cambria Math" panose="02040503050406030204" pitchFamily="18" charset="0"/>
                                <a:ea typeface="Cambria Math"/>
                              </a:rPr>
                            </m:ctrlPr>
                          </m:dPr>
                          <m:e>
                            <m:r>
                              <a:rPr lang="en-AU" i="1">
                                <a:latin typeface="Cambria Math"/>
                                <a:ea typeface="Cambria Math"/>
                              </a:rPr>
                              <m:t>1−</m:t>
                            </m:r>
                            <m:f>
                              <m:fPr>
                                <m:ctrlPr>
                                  <a:rPr lang="en-AU" i="1">
                                    <a:latin typeface="Cambria Math" panose="02040503050406030204" pitchFamily="18" charset="0"/>
                                    <a:ea typeface="Cambria Math"/>
                                  </a:rPr>
                                </m:ctrlPr>
                              </m:fPr>
                              <m:num>
                                <m:r>
                                  <a:rPr lang="en-AU" i="1">
                                    <a:latin typeface="Cambria Math"/>
                                    <a:ea typeface="Cambria Math"/>
                                  </a:rPr>
                                  <m:t>1</m:t>
                                </m:r>
                              </m:num>
                              <m:den>
                                <m:sSup>
                                  <m:sSupPr>
                                    <m:ctrlPr>
                                      <a:rPr lang="en-AU" i="1">
                                        <a:latin typeface="Cambria Math" panose="02040503050406030204" pitchFamily="18" charset="0"/>
                                        <a:ea typeface="Cambria Math"/>
                                      </a:rPr>
                                    </m:ctrlPr>
                                  </m:sSupPr>
                                  <m:e>
                                    <m:d>
                                      <m:dPr>
                                        <m:ctrlPr>
                                          <a:rPr lang="en-AU" i="1">
                                            <a:latin typeface="Cambria Math" panose="02040503050406030204" pitchFamily="18" charset="0"/>
                                            <a:ea typeface="Cambria Math"/>
                                          </a:rPr>
                                        </m:ctrlPr>
                                      </m:dPr>
                                      <m:e>
                                        <m:r>
                                          <a:rPr lang="en-AU" i="1">
                                            <a:latin typeface="Cambria Math"/>
                                            <a:ea typeface="Cambria Math"/>
                                          </a:rPr>
                                          <m:t>1+</m:t>
                                        </m:r>
                                        <m:r>
                                          <a:rPr lang="en-AU" i="1">
                                            <a:latin typeface="Cambria Math"/>
                                            <a:ea typeface="Cambria Math"/>
                                          </a:rPr>
                                          <m:t>𝑟</m:t>
                                        </m:r>
                                      </m:e>
                                    </m:d>
                                  </m:e>
                                  <m:sup>
                                    <m:r>
                                      <a:rPr lang="en-AU" i="1">
                                        <a:latin typeface="Cambria Math"/>
                                        <a:ea typeface="Cambria Math"/>
                                      </a:rPr>
                                      <m:t>𝑁</m:t>
                                    </m:r>
                                  </m:sup>
                                </m:sSup>
                              </m:den>
                            </m:f>
                          </m:e>
                        </m:d>
                      </m:num>
                      <m:den>
                        <m:r>
                          <a:rPr lang="en-AU" i="1">
                            <a:latin typeface="Cambria Math"/>
                            <a:ea typeface="Cambria Math"/>
                          </a:rPr>
                          <m:t>𝑟</m:t>
                        </m:r>
                      </m:den>
                    </m:f>
                    <m:r>
                      <a:rPr lang="en-AU" i="1">
                        <a:latin typeface="Cambria Math"/>
                        <a:ea typeface="Cambria Math"/>
                      </a:rPr>
                      <m:t>+</m:t>
                    </m:r>
                    <m:f>
                      <m:fPr>
                        <m:ctrlPr>
                          <a:rPr lang="en-AU" i="1">
                            <a:latin typeface="Cambria Math" panose="02040503050406030204" pitchFamily="18" charset="0"/>
                            <a:ea typeface="Cambria Math"/>
                          </a:rPr>
                        </m:ctrlPr>
                      </m:fPr>
                      <m:num>
                        <m:r>
                          <m:rPr>
                            <m:sty m:val="p"/>
                          </m:rPr>
                          <a:rPr lang="en-AU">
                            <a:latin typeface="Cambria Math"/>
                            <a:ea typeface="Cambria Math"/>
                          </a:rPr>
                          <m:t>FV</m:t>
                        </m:r>
                      </m:num>
                      <m:den>
                        <m:sSup>
                          <m:sSupPr>
                            <m:ctrlPr>
                              <a:rPr lang="en-AU" i="1">
                                <a:latin typeface="Cambria Math" panose="02040503050406030204" pitchFamily="18" charset="0"/>
                                <a:ea typeface="Cambria Math"/>
                              </a:rPr>
                            </m:ctrlPr>
                          </m:sSupPr>
                          <m:e>
                            <m:d>
                              <m:dPr>
                                <m:ctrlPr>
                                  <a:rPr lang="en-AU" i="1">
                                    <a:latin typeface="Cambria Math" panose="02040503050406030204" pitchFamily="18" charset="0"/>
                                    <a:ea typeface="Cambria Math"/>
                                  </a:rPr>
                                </m:ctrlPr>
                              </m:dPr>
                              <m:e>
                                <m:r>
                                  <a:rPr lang="en-AU" i="1">
                                    <a:latin typeface="Cambria Math"/>
                                    <a:ea typeface="Cambria Math"/>
                                  </a:rPr>
                                  <m:t>1+</m:t>
                                </m:r>
                                <m:r>
                                  <a:rPr lang="en-AU" i="1">
                                    <a:latin typeface="Cambria Math"/>
                                    <a:ea typeface="Cambria Math"/>
                                  </a:rPr>
                                  <m:t>𝑟</m:t>
                                </m:r>
                              </m:e>
                            </m:d>
                          </m:e>
                          <m:sup>
                            <m:r>
                              <a:rPr lang="en-AU" i="1">
                                <a:latin typeface="Cambria Math"/>
                                <a:ea typeface="Cambria Math"/>
                              </a:rPr>
                              <m:t>𝑁</m:t>
                            </m:r>
                          </m:sup>
                        </m:sSup>
                      </m:den>
                    </m:f>
                  </m:oMath>
                </a14:m>
                <a:r>
                  <a:rPr lang="en-US" dirty="0"/>
                  <a:t>. </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2. Bond</a:t>
                </a:r>
                <a:r>
                  <a:rPr lang="en-AU" sz="1200" baseline="0" dirty="0" smtClean="0"/>
                  <a:t> prices and the time value of money</a:t>
                </a:r>
                <a:r>
                  <a:rPr lang="en-AU"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LOS: Calculate</a:t>
                </a:r>
                <a:r>
                  <a:rPr lang="en-US" baseline="0" dirty="0" smtClean="0"/>
                  <a:t> a bond’s price given a market discount rate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The formula assumes fixed coupon payment and single market discount rate</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More practical formula for bond price is </a:t>
                </a:r>
                <a:r>
                  <a:rPr lang="en-AU" sz="2400" b="0" i="0" baseline="0" smtClean="0">
                    <a:latin typeface="Cambria Math"/>
                  </a:rPr>
                  <a:t>𝑃𝑉=𝑃𝑀𝑇</a:t>
                </a:r>
                <a:r>
                  <a:rPr lang="en-AU" sz="2400" b="0" i="0" baseline="0" smtClean="0">
                    <a:latin typeface="Cambria Math"/>
                    <a:ea typeface="Cambria Math"/>
                  </a:rPr>
                  <a:t>×[1−1/(1+𝑟)^𝑁 ]/𝑟+𝐹𝑉/(1+𝑟)^𝑁 </a:t>
                </a:r>
                <a:endParaRPr lang="en-US" sz="2400" dirty="0" smtClean="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AU" smtClean="0"/>
              <a:t>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dirty="0"/>
              <a:t>LOS: Calculate a bond’s price given a market discount rate</a:t>
            </a:r>
          </a:p>
          <a:p>
            <a:pPr lvl="0"/>
            <a:r>
              <a:rPr lang="en-US" sz="1400" dirty="0"/>
              <a:t>LOS: Identify the relationships among a bond’s price, coupon rate, maturity, and market discount rate</a:t>
            </a:r>
          </a:p>
        </p:txBody>
      </p:sp>
      <p:sp>
        <p:nvSpPr>
          <p:cNvPr id="4" name="Slide Number Placeholder 3"/>
          <p:cNvSpPr>
            <a:spLocks noGrp="1"/>
          </p:cNvSpPr>
          <p:nvPr>
            <p:ph type="sldNum" sz="quarter" idx="10"/>
          </p:nvPr>
        </p:nvSpPr>
        <p:spPr/>
        <p:txBody>
          <a:bodyPr/>
          <a:lstStyle/>
          <a:p>
            <a:fld id="{9A4F8672-8174-4157-9CD7-BC591DEEF2E8}" type="slidenum">
              <a:rPr lang="en-AU" smtClean="0"/>
              <a:t>44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dirty="0"/>
              <a:t>LOS: Define spot rates and calculate the price of a bond using spot rates.</a:t>
            </a:r>
          </a:p>
          <a:p>
            <a:pPr lvl="0"/>
            <a:r>
              <a:rPr lang="en-US" sz="1400" dirty="0"/>
              <a:t>LOS: Describe and calculate the flat price, accrued interest, and the full price of a bond.</a:t>
            </a:r>
          </a:p>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45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LOS: Calculate and interpret yield measures for fixed-rate bonds, floating-rate notes, and money market instruments.</a:t>
            </a:r>
          </a:p>
        </p:txBody>
      </p:sp>
      <p:sp>
        <p:nvSpPr>
          <p:cNvPr id="4" name="Slide Number Placeholder 3"/>
          <p:cNvSpPr>
            <a:spLocks noGrp="1"/>
          </p:cNvSpPr>
          <p:nvPr>
            <p:ph type="sldNum" sz="quarter" idx="10"/>
          </p:nvPr>
        </p:nvSpPr>
        <p:spPr/>
        <p:txBody>
          <a:bodyPr/>
          <a:lstStyle/>
          <a:p>
            <a:fld id="{9A4F8672-8174-4157-9CD7-BC591DEEF2E8}" type="slidenum">
              <a:rPr lang="en-AU" smtClean="0"/>
              <a:t>46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LOS: Define and compare the spot curve, yield curve on coupon bonds, par curve, and forward curve.</a:t>
            </a:r>
          </a:p>
          <a:p>
            <a:pPr defTabSz="933237">
              <a:defRPr/>
            </a:pPr>
            <a:r>
              <a:rPr lang="en-US" dirty="0"/>
              <a:t>LOS: Define forward rates and calculate spot rates from forward rates, forward rates from spot rates, and the price of a bond using forward rate.</a:t>
            </a:r>
          </a:p>
        </p:txBody>
      </p:sp>
      <p:sp>
        <p:nvSpPr>
          <p:cNvPr id="4" name="Slide Number Placeholder 3"/>
          <p:cNvSpPr>
            <a:spLocks noGrp="1"/>
          </p:cNvSpPr>
          <p:nvPr>
            <p:ph type="sldNum" sz="quarter" idx="10"/>
          </p:nvPr>
        </p:nvSpPr>
        <p:spPr/>
        <p:txBody>
          <a:bodyPr/>
          <a:lstStyle/>
          <a:p>
            <a:fld id="{9A4F8672-8174-4157-9CD7-BC591DEEF2E8}" type="slidenum">
              <a:rPr lang="en-AU" smtClean="0"/>
              <a:t>47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t>LOS: Define forward rates and calculate spot rates from forward rates, forward rates from spot rates, and the price of a bond using forward rate.</a:t>
            </a:r>
          </a:p>
          <a:p>
            <a:pPr defTabSz="933237">
              <a:defRPr/>
            </a:pPr>
            <a:r>
              <a:rPr lang="en-US" dirty="0"/>
              <a:t>LOS: Compare, calculate, and interpret yield spread measures.</a:t>
            </a:r>
          </a:p>
        </p:txBody>
      </p:sp>
      <p:sp>
        <p:nvSpPr>
          <p:cNvPr id="4" name="Slide Number Placeholder 3"/>
          <p:cNvSpPr>
            <a:spLocks noGrp="1"/>
          </p:cNvSpPr>
          <p:nvPr>
            <p:ph type="sldNum" sz="quarter" idx="10"/>
          </p:nvPr>
        </p:nvSpPr>
        <p:spPr/>
        <p:txBody>
          <a:bodyPr/>
          <a:lstStyle/>
          <a:p>
            <a:fld id="{9A4F8672-8174-4157-9CD7-BC591DEEF2E8}" type="slidenum">
              <a:rPr lang="en-AU" smtClean="0"/>
              <a:t>48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2. Bond prices and the time value of money</a:t>
            </a:r>
          </a:p>
          <a:p>
            <a:pPr defTabSz="933237">
              <a:defRPr/>
            </a:pPr>
            <a:endParaRPr lang="en-US" dirty="0"/>
          </a:p>
          <a:p>
            <a:pPr defTabSz="933237">
              <a:defRPr/>
            </a:pPr>
            <a:r>
              <a:rPr lang="en-US" dirty="0"/>
              <a:t>LOS: Calculate</a:t>
            </a:r>
            <a:r>
              <a:rPr lang="en-US" baseline="0" dirty="0"/>
              <a:t> a bond’s price given a market discount rate</a:t>
            </a:r>
            <a:r>
              <a:rPr lang="en-US" dirty="0"/>
              <a:t>.</a:t>
            </a:r>
          </a:p>
          <a:p>
            <a:pPr defTabSz="933237">
              <a:defRPr/>
            </a:pPr>
            <a:endParaRPr lang="en-US" dirty="0"/>
          </a:p>
          <a:p>
            <a:pPr marL="174982" indent="-174982" defTabSz="933237">
              <a:buFont typeface="Arial" pitchFamily="34" charset="0"/>
              <a:buChar char="•"/>
              <a:defRPr/>
            </a:pPr>
            <a:r>
              <a:rPr lang="en-US" baseline="0" dirty="0"/>
              <a:t>The bond prices are typically quoted per 100 of par value.</a:t>
            </a:r>
          </a:p>
          <a:p>
            <a:pPr marL="174982" indent="-174982" defTabSz="933237">
              <a:buFont typeface="Arial" pitchFamily="34" charset="0"/>
              <a:buChar char="•"/>
              <a:defRPr/>
            </a:pPr>
            <a:r>
              <a:rPr lang="en-US" baseline="0" dirty="0"/>
              <a:t>To arrive at the semiannual coupon payment, the annual coupon has to be divided by 2. The discount rate is also divided by 2, and the number of discount periods is calculated by multiplying the remaining years to maturity by 2. </a:t>
            </a:r>
          </a:p>
          <a:p>
            <a:pPr marL="174982" indent="-174982" defTabSz="933237">
              <a:buFont typeface="Arial" pitchFamily="34" charset="0"/>
              <a:buChar char="•"/>
              <a:defRPr/>
            </a:pPr>
            <a:r>
              <a:rPr lang="en-US" baseline="0" dirty="0"/>
              <a:t>These calculations assume that the bond is priced on a coupon payment date. If the bond is between coupon payment dates, the price paid will include accrued interest, which is interest that has been earned but not yet paid. </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2. Bond prices and the time value of money</a:t>
            </a:r>
          </a:p>
          <a:p>
            <a:pPr defTabSz="933237">
              <a:defRPr/>
            </a:pPr>
            <a:endParaRPr lang="en-US" dirty="0"/>
          </a:p>
          <a:p>
            <a:pPr defTabSz="933237">
              <a:defRPr/>
            </a:pPr>
            <a:r>
              <a:rPr lang="en-US" dirty="0"/>
              <a:t>LOS: Calculate</a:t>
            </a:r>
            <a:r>
              <a:rPr lang="en-US" baseline="0" dirty="0"/>
              <a:t> a bond’s price given a market discount rate</a:t>
            </a:r>
            <a:r>
              <a:rPr lang="en-US" dirty="0"/>
              <a:t>.</a:t>
            </a:r>
          </a:p>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4F8672-8174-4157-9CD7-BC591DEEF2E8}" type="slidenum">
              <a:rPr lang="en-US" smtClean="0"/>
              <a:t>8</a:t>
            </a:fld>
            <a:endParaRPr lang="en-US" dirty="0"/>
          </a:p>
        </p:txBody>
      </p:sp>
    </p:spTree>
    <p:extLst>
      <p:ext uri="{BB962C8B-B14F-4D97-AF65-F5344CB8AC3E}">
        <p14:creationId xmlns:p14="http://schemas.microsoft.com/office/powerpoint/2010/main" val="210459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2. Bond prices and the time value of money</a:t>
            </a:r>
          </a:p>
          <a:p>
            <a:pPr defTabSz="933237">
              <a:defRPr/>
            </a:pPr>
            <a:endParaRPr lang="en-US" dirty="0"/>
          </a:p>
          <a:p>
            <a:pPr defTabSz="933237">
              <a:defRPr/>
            </a:pPr>
            <a:r>
              <a:rPr lang="en-US" dirty="0"/>
              <a:t>LOS: Calculate</a:t>
            </a:r>
            <a:r>
              <a:rPr lang="en-US" baseline="0" dirty="0"/>
              <a:t> a bond’s price given a market discount rate</a:t>
            </a:r>
            <a:r>
              <a:rPr lang="en-US" dirty="0"/>
              <a:t>.</a:t>
            </a:r>
          </a:p>
          <a:p>
            <a:pPr defTabSz="933237">
              <a:defRPr/>
            </a:pPr>
            <a:endParaRPr lang="en-US" dirty="0"/>
          </a:p>
          <a:p>
            <a:pPr marL="174982" indent="-174982" defTabSz="933237">
              <a:buFont typeface="Arial" panose="020B0604020202020204" pitchFamily="34" charset="0"/>
              <a:buChar char="•"/>
              <a:defRPr/>
            </a:pPr>
            <a:r>
              <a:rPr lang="en-US" baseline="0" dirty="0"/>
              <a:t>The calculation of yield-to-maturity for coupon paying bonds (beyond two periods) is complex and better done using financial calculator or a computing device.</a:t>
            </a:r>
          </a:p>
          <a:p>
            <a:pPr marL="174982" indent="-174982" defTabSz="933237">
              <a:buFont typeface="Arial" panose="020B0604020202020204" pitchFamily="34" charset="0"/>
              <a:buChar char="•"/>
              <a:defRPr/>
            </a:pPr>
            <a:r>
              <a:rPr lang="en-US" baseline="0" dirty="0"/>
              <a:t>If necessary, the trial-and-error method can be applied. </a:t>
            </a:r>
            <a:endParaRPr lang="en-US" dirty="0"/>
          </a:p>
          <a:p>
            <a:pPr defTabSz="933237">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AU" dirty="0"/>
              <a:t>2. Bond prices and the time value of money</a:t>
            </a:r>
          </a:p>
          <a:p>
            <a:pPr defTabSz="933237">
              <a:defRPr/>
            </a:pPr>
            <a:endParaRPr lang="en-US" dirty="0"/>
          </a:p>
          <a:p>
            <a:pPr defTabSz="933237">
              <a:defRPr/>
            </a:pPr>
            <a:r>
              <a:rPr lang="en-US" dirty="0"/>
              <a:t>LOS: Calculate</a:t>
            </a:r>
            <a:r>
              <a:rPr lang="en-US" baseline="0" dirty="0"/>
              <a:t> a bond’s price given a market discount rate</a:t>
            </a:r>
            <a:r>
              <a:rPr lang="en-US" dirty="0"/>
              <a:t>.</a:t>
            </a:r>
          </a:p>
          <a:p>
            <a:pPr defTabSz="933237">
              <a:defRPr/>
            </a:pPr>
            <a:endParaRPr lang="en-US" dirty="0"/>
          </a:p>
          <a:p>
            <a:pPr marL="174982" indent="-174982" defTabSz="933237">
              <a:buFont typeface="Arial" panose="020B0604020202020204" pitchFamily="34" charset="0"/>
              <a:buChar char="•"/>
              <a:defRPr/>
            </a:pPr>
            <a:r>
              <a:rPr lang="en-US" baseline="0" dirty="0"/>
              <a:t>Calculation can be done with the trial-and-error method, a financial calculator (IRR function), or computer software.</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10</a:t>
            </a:fld>
            <a:endParaRPr lang="en-AU" dirty="0"/>
          </a:p>
        </p:txBody>
      </p:sp>
    </p:spTree>
    <p:extLst>
      <p:ext uri="{BB962C8B-B14F-4D97-AF65-F5344CB8AC3E}">
        <p14:creationId xmlns:p14="http://schemas.microsoft.com/office/powerpoint/2010/main" val="2851411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9.jpg"/><Relationship Id="rId4"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2.jpg"/><Relationship Id="rId4" Type="http://schemas.openxmlformats.org/officeDocument/2006/relationships/image" Target="../media/image11.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5.jpg"/><Relationship Id="rId4" Type="http://schemas.openxmlformats.org/officeDocument/2006/relationships/image" Target="../media/image1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p>
            <a:r>
              <a:rPr lang="en-US"/>
              <a:t>Click to edit Master title style</a:t>
            </a:r>
            <a:endParaRPr/>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 </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109684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91424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892914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4237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lvl1pPr>
              <a:defRPr>
                <a:solidFill>
                  <a:schemeClr val="tx1"/>
                </a:solidFill>
              </a:defRPr>
            </a:lvl1pPr>
          </a:lstStyle>
          <a:p>
            <a:r>
              <a:t>Click to edit Master title style</a:t>
            </a:r>
          </a:p>
        </p:txBody>
      </p:sp>
      <p:sp>
        <p:nvSpPr>
          <p:cNvPr id="3" name="Subtitle 2"/>
          <p:cNvSpPr>
            <a:spLocks noGrp="1"/>
          </p:cNvSpPr>
          <p:nvPr>
            <p:ph type="subTitle" idx="1" hasCustomPrompt="1"/>
          </p:nvPr>
        </p:nvSpPr>
        <p:spPr>
          <a:xfrm>
            <a:off x="381000" y="1784196"/>
            <a:ext cx="6705600" cy="1492404"/>
          </a:xfrm>
        </p:spPr>
        <p:txBody>
          <a:bodyPr/>
          <a:lstStyle>
            <a:lvl1pPr marL="0" indent="0" algn="l">
              <a:spcBef>
                <a:spcPts val="0"/>
              </a:spcBef>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5"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58028" y="3512462"/>
            <a:ext cx="3090672" cy="666211"/>
          </a:xfrm>
          <a:prstGeom prst="rect">
            <a:avLst/>
          </a:prstGeom>
        </p:spPr>
      </p:pic>
    </p:spTree>
    <p:extLst>
      <p:ext uri="{BB962C8B-B14F-4D97-AF65-F5344CB8AC3E}">
        <p14:creationId xmlns:p14="http://schemas.microsoft.com/office/powerpoint/2010/main" val="849294114"/>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ix1">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spTree>
    <p:extLst>
      <p:ext uri="{BB962C8B-B14F-4D97-AF65-F5344CB8AC3E}">
        <p14:creationId xmlns:p14="http://schemas.microsoft.com/office/powerpoint/2010/main" val="645659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ix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179690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ix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705235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1)">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8200" y="4572000"/>
            <a:ext cx="6765129" cy="1143000"/>
          </a:xfrm>
          <a:prstGeom prst="rect">
            <a:avLst/>
          </a:prstGeom>
        </p:spPr>
      </p:pic>
    </p:spTree>
    <p:extLst>
      <p:ext uri="{BB962C8B-B14F-4D97-AF65-F5344CB8AC3E}">
        <p14:creationId xmlns:p14="http://schemas.microsoft.com/office/powerpoint/2010/main" val="4218727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3178396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235249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552529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Divider Green">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8880104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 Gray">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661732649"/>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Divider Stripes">
    <p:spTree>
      <p:nvGrpSpPr>
        <p:cNvPr id="1" name=""/>
        <p:cNvGrpSpPr/>
        <p:nvPr/>
      </p:nvGrpSpPr>
      <p:grpSpPr>
        <a:xfrm>
          <a:off x="0" y="0"/>
          <a:ext cx="0" cy="0"/>
          <a:chOff x="0" y="0"/>
          <a:chExt cx="0" cy="0"/>
        </a:xfrm>
      </p:grpSpPr>
      <p:sp>
        <p:nvSpPr>
          <p:cNvPr id="9" name="Rectangle 8"/>
          <p:cNvSpPr/>
          <p:nvPr/>
        </p:nvSpPr>
        <p:spPr>
          <a:xfrm>
            <a:off x="0" y="848985"/>
            <a:ext cx="9144000" cy="170992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2558913"/>
            <a:ext cx="9144000" cy="1709928"/>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1" y="4268841"/>
            <a:ext cx="7350369" cy="170992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978770"/>
            <a:ext cx="9144000" cy="87923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5181600" y="0"/>
            <a:ext cx="3962400" cy="84898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bwMode="white"/>
        <p:txBody>
          <a:bodyPr/>
          <a:lstStyle/>
          <a:p>
            <a:endParaRPr dirty="0"/>
          </a:p>
        </p:txBody>
      </p:sp>
      <p:sp>
        <p:nvSpPr>
          <p:cNvPr id="5" name="Footer Placeholder 4"/>
          <p:cNvSpPr>
            <a:spLocks noGrp="1"/>
          </p:cNvSpPr>
          <p:nvPr>
            <p:ph type="ftr" sz="quarter" idx="11"/>
          </p:nvPr>
        </p:nvSpPr>
        <p:spPr bwMode="white"/>
        <p:txBody>
          <a:bodyPr/>
          <a:lstStyle/>
          <a:p>
            <a:endParaRPr dirty="0"/>
          </a:p>
        </p:txBody>
      </p:sp>
      <p:sp>
        <p:nvSpPr>
          <p:cNvPr id="6" name="Slide Number Placeholder 5"/>
          <p:cNvSpPr>
            <a:spLocks noGrp="1"/>
          </p:cNvSpPr>
          <p:nvPr>
            <p:ph type="sldNum" sz="quarter" idx="12"/>
          </p:nvPr>
        </p:nvSpPr>
        <p:spPr bwMode="white"/>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t>Click to edit Master title style</a:t>
            </a:r>
          </a:p>
        </p:txBody>
      </p:sp>
      <p:pic>
        <p:nvPicPr>
          <p:cNvPr id="1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804079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17410866"/>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961086053"/>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C with Picture">
    <p:bg bwMode="auto">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bwMode="white">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bwMode="white">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bwMode="white">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bwMode="white">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bwMode="white">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bwMode="white">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bwMode="white">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bwMode="white">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bwMode="white">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5"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97824511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2-Column TOC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12001882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2-Column 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53038001"/>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2-Column 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058651205"/>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Column TOC Pix1">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rightnessContrast bright="-16000" contrast="22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29"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3908043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2593206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2-Column TOC Pix2">
    <p:bg>
      <p:bgRef idx="1001">
        <a:schemeClr val="bg1"/>
      </p:bgRef>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BEBA8EAE-BF5A-486C-A8C5-ECC9F3942E4B}">
                <a14:imgProps xmlns:a14="http://schemas.microsoft.com/office/drawing/2010/main">
                  <a14:imgLayer r:embed="rId3">
                    <a14:imgEffect>
                      <a14:brightnessContrast bright="-24000" contrast="38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bg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bg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bg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0"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404717476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2-Column TOC Pix3">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9" name="Text Placeholder 6"/>
          <p:cNvSpPr>
            <a:spLocks noGrp="1"/>
          </p:cNvSpPr>
          <p:nvPr>
            <p:ph type="body" sz="quarter" idx="3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0" name="Text Placeholder 6"/>
          <p:cNvSpPr>
            <a:spLocks noGrp="1"/>
          </p:cNvSpPr>
          <p:nvPr>
            <p:ph type="body" sz="quarter" idx="34" hasCustomPrompt="1"/>
          </p:nvPr>
        </p:nvSpPr>
        <p:spPr bwMode="white">
          <a:xfrm>
            <a:off x="8137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1" name="Text Placeholder 6"/>
          <p:cNvSpPr>
            <a:spLocks noGrp="1"/>
          </p:cNvSpPr>
          <p:nvPr>
            <p:ph type="body" sz="quarter" idx="35" hasCustomPrompt="1"/>
          </p:nvPr>
        </p:nvSpPr>
        <p:spPr bwMode="white">
          <a:xfrm>
            <a:off x="46482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2" name="Text Placeholder 6"/>
          <p:cNvSpPr>
            <a:spLocks noGrp="1"/>
          </p:cNvSpPr>
          <p:nvPr>
            <p:ph type="body" sz="quarter" idx="36" hasCustomPrompt="1"/>
          </p:nvPr>
        </p:nvSpPr>
        <p:spPr bwMode="white">
          <a:xfrm>
            <a:off x="50809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2716357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O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12626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Divider Blue">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77652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05323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51397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84506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361940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1.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bwMode="white">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pic>
        <p:nvPicPr>
          <p:cNvPr id="10" name="slu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083280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89" r:id="rId4"/>
    <p:sldLayoutId id="2147483651" r:id="rId5"/>
    <p:sldLayoutId id="2147483652" r:id="rId6"/>
    <p:sldLayoutId id="2147483654" r:id="rId7"/>
    <p:sldLayoutId id="2147483655" r:id="rId8"/>
    <p:sldLayoutId id="2147483693" r:id="rId9"/>
    <p:sldLayoutId id="2147483657" r:id="rId10"/>
    <p:sldLayoutId id="2147483658" r:id="rId11"/>
    <p:sldLayoutId id="2147483659" r:id="rId12"/>
  </p:sldLayoutIdLst>
  <p:hf hdr="0" ft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6" name="Slide Number Placeholder 5"/>
          <p:cNvSpPr>
            <a:spLocks noGrp="1"/>
          </p:cNvSpPr>
          <p:nvPr>
            <p:ph type="sldNum" sz="quarter" idx="4"/>
          </p:nvPr>
        </p:nvSpPr>
        <p:spPr>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pic>
        <p:nvPicPr>
          <p:cNvPr id="9" name="slu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992954990"/>
      </p:ext>
    </p:extLst>
  </p:cSld>
  <p:clrMap bg1="lt1" tx1="dk1" bg2="lt2" tx2="dk2" accent1="accent1" accent2="accent2" accent3="accent3" accent4="accent4" accent5="accent5" accent6="accent6" hlink="hlink" folHlink="folHlink"/>
  <p:sldLayoutIdLst>
    <p:sldLayoutId id="2147483662" r:id="rId1"/>
    <p:sldLayoutId id="2147483674" r:id="rId2"/>
    <p:sldLayoutId id="2147483694" r:id="rId3"/>
    <p:sldLayoutId id="2147483695" r:id="rId4"/>
    <p:sldLayoutId id="2147483675" r:id="rId5"/>
    <p:sldLayoutId id="2147483700" r:id="rId6"/>
    <p:sldLayoutId id="2147483701" r:id="rId7"/>
    <p:sldLayoutId id="2147483676" r:id="rId8"/>
    <p:sldLayoutId id="2147483678" r:id="rId9"/>
    <p:sldLayoutId id="2147483681" r:id="rId10"/>
    <p:sldLayoutId id="2147483690" r:id="rId11"/>
    <p:sldLayoutId id="2147483696" r:id="rId12"/>
    <p:sldLayoutId id="2147483699" r:id="rId13"/>
    <p:sldLayoutId id="2147483685" r:id="rId14"/>
    <p:sldLayoutId id="2147483684" r:id="rId15"/>
    <p:sldLayoutId id="2147483686" r:id="rId16"/>
    <p:sldLayoutId id="2147483692" r:id="rId17"/>
    <p:sldLayoutId id="2147483698" r:id="rId18"/>
    <p:sldLayoutId id="2147483697" r:id="rId19"/>
  </p:sldLayoutIdLst>
  <p:hf hdr="0" ft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30.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5.png"/><Relationship Id="rId7" Type="http://schemas.openxmlformats.org/officeDocument/2006/relationships/diagramColors" Target="../diagrams/colors5.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6.png"/><Relationship Id="rId7" Type="http://schemas.openxmlformats.org/officeDocument/2006/relationships/diagramColors" Target="../diagrams/colors6.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00.png"/><Relationship Id="rId7" Type="http://schemas.openxmlformats.org/officeDocument/2006/relationships/diagramColors" Target="../diagrams/colors7.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12.xml"/><Relationship Id="rId11" Type="http://schemas.openxmlformats.org/officeDocument/2006/relationships/diagramColors" Target="../diagrams/colors12.xml"/><Relationship Id="rId5" Type="http://schemas.openxmlformats.org/officeDocument/2006/relationships/diagramQuickStyle" Target="../diagrams/quickStyle12.xml"/><Relationship Id="rId10"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3.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13.xml"/><Relationship Id="rId11"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6.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7.xm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8.xm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diagramColors" Target="../diagrams/colors18.xml"/><Relationship Id="rId11" Type="http://schemas.openxmlformats.org/officeDocument/2006/relationships/diagramColors" Target="../diagrams/colors18.xml"/><Relationship Id="rId5" Type="http://schemas.openxmlformats.org/officeDocument/2006/relationships/diagramQuickStyle" Target="../diagrams/quickStyle18.xml"/><Relationship Id="rId10" Type="http://schemas.openxmlformats.org/officeDocument/2006/relationships/diagramQuickStyle" Target="../diagrams/quickStyle18.xml"/><Relationship Id="rId4" Type="http://schemas.openxmlformats.org/officeDocument/2006/relationships/diagramLayout" Target="../diagrams/layout18.xml"/><Relationship Id="rId9" Type="http://schemas.openxmlformats.org/officeDocument/2006/relationships/diagramLayout" Target="../diagrams/layout18.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9.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0.xm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1.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2.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3.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Fixed income analysis</a:t>
            </a:r>
            <a:br>
              <a:rPr lang="en-US" dirty="0"/>
            </a:br>
            <a:r>
              <a:rPr lang="en-US" dirty="0"/>
              <a:t>lecture 3</a:t>
            </a:r>
            <a:endParaRPr lang="en-AU" dirty="0"/>
          </a:p>
        </p:txBody>
      </p:sp>
      <p:sp>
        <p:nvSpPr>
          <p:cNvPr id="3" name="Subtitle 2"/>
          <p:cNvSpPr>
            <a:spLocks noGrp="1"/>
          </p:cNvSpPr>
          <p:nvPr>
            <p:ph type="subTitle" idx="1"/>
          </p:nvPr>
        </p:nvSpPr>
        <p:spPr/>
        <p:txBody>
          <a:bodyPr/>
          <a:lstStyle/>
          <a:p>
            <a:r>
              <a:rPr lang="en-AU" dirty="0"/>
              <a:t>Tony Zhang</a:t>
            </a:r>
          </a:p>
          <a:p>
            <a:r>
              <a:rPr lang="en-AU" dirty="0"/>
              <a:t>Fall 2019</a:t>
            </a:r>
          </a:p>
        </p:txBody>
      </p:sp>
      <p:sp>
        <p:nvSpPr>
          <p:cNvPr id="4" name="Rectangle 3"/>
          <p:cNvSpPr/>
          <p:nvPr/>
        </p:nvSpPr>
        <p:spPr>
          <a:xfrm>
            <a:off x="0" y="6566011"/>
            <a:ext cx="2990178" cy="276999"/>
          </a:xfrm>
          <a:prstGeom prst="rect">
            <a:avLst/>
          </a:prstGeom>
        </p:spPr>
        <p:txBody>
          <a:bodyPr wrap="none">
            <a:spAutoFit/>
          </a:bodyPr>
          <a:lstStyle/>
          <a:p>
            <a:r>
              <a:rPr lang="en-US" sz="1200" dirty="0">
                <a:solidFill>
                  <a:schemeClr val="bg1"/>
                </a:solidFill>
              </a:rPr>
              <a:t>© 2016 CFA Institute. All rights reserved. </a:t>
            </a:r>
          </a:p>
        </p:txBody>
      </p:sp>
    </p:spTree>
    <p:extLst>
      <p:ext uri="{BB962C8B-B14F-4D97-AF65-F5344CB8AC3E}">
        <p14:creationId xmlns:p14="http://schemas.microsoft.com/office/powerpoint/2010/main" val="330345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685800"/>
                <a:ext cx="8375904" cy="5486399"/>
              </a:xfrm>
            </p:spPr>
            <p:txBody>
              <a:bodyPr>
                <a:normAutofit/>
              </a:bodyPr>
              <a:lstStyle/>
              <a:p>
                <a:pPr marL="2880" lvl="1" indent="0">
                  <a:spcBef>
                    <a:spcPts val="600"/>
                  </a:spcBef>
                  <a:spcAft>
                    <a:spcPts val="600"/>
                  </a:spcAft>
                  <a:buNone/>
                </a:pPr>
                <a:r>
                  <a:rPr lang="en-US" sz="2400" b="1" dirty="0"/>
                  <a:t>Example. </a:t>
                </a:r>
                <a:r>
                  <a:rPr lang="en-US" sz="2400" dirty="0"/>
                  <a:t>Suppose that a four-year, 5% annual coupon paying bond is priced at 105 per 100 of par value. The yield-to-maturity is the solution for the rate, </a:t>
                </a:r>
                <a:r>
                  <a:rPr lang="en-US" sz="2400" i="1" dirty="0"/>
                  <a:t>r</a:t>
                </a:r>
                <a:r>
                  <a:rPr lang="en-US" sz="2400" dirty="0"/>
                  <a:t>, in this equation: </a:t>
                </a:r>
                <a:endParaRPr lang="en-US" sz="2400" b="1" dirty="0"/>
              </a:p>
              <a:p>
                <a:pPr marL="204048" lvl="1" indent="0">
                  <a:spcBef>
                    <a:spcPts val="600"/>
                  </a:spcBef>
                  <a:spcAft>
                    <a:spcPts val="600"/>
                  </a:spcAft>
                  <a:buNone/>
                </a:pPr>
                <a:endParaRPr lang="en-AU" sz="2200" b="0" i="1" dirty="0">
                  <a:latin typeface="Cambria Math"/>
                </a:endParaRPr>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AU" sz="2200" b="0" i="1" smtClean="0">
                          <a:latin typeface="Cambria Math"/>
                        </a:rPr>
                        <m:t>105=</m:t>
                      </m:r>
                      <m:f>
                        <m:fPr>
                          <m:ctrlPr>
                            <a:rPr lang="en-AU" sz="2200" b="0" i="1" smtClean="0">
                              <a:latin typeface="Cambria Math" panose="02040503050406030204" pitchFamily="18" charset="0"/>
                            </a:rPr>
                          </m:ctrlPr>
                        </m:fPr>
                        <m:num>
                          <m:r>
                            <a:rPr lang="en-AU" sz="2200" b="0" i="1" smtClean="0">
                              <a:latin typeface="Cambria Math"/>
                            </a:rPr>
                            <m:t>5</m:t>
                          </m:r>
                        </m:num>
                        <m:den>
                          <m:sSup>
                            <m:sSupPr>
                              <m:ctrlPr>
                                <a:rPr lang="en-AU" sz="2200" b="0" i="1" smtClean="0">
                                  <a:latin typeface="Cambria Math" panose="02040503050406030204" pitchFamily="18" charset="0"/>
                                </a:rPr>
                              </m:ctrlPr>
                            </m:sSupPr>
                            <m:e>
                              <m:r>
                                <a:rPr lang="en-AU" sz="2200" b="0" i="1" smtClean="0">
                                  <a:latin typeface="Cambria Math"/>
                                </a:rPr>
                                <m:t>(1+</m:t>
                              </m:r>
                              <m:r>
                                <a:rPr lang="en-AU" sz="2200" b="0" i="1" smtClean="0">
                                  <a:latin typeface="Cambria Math"/>
                                </a:rPr>
                                <m:t>𝑟</m:t>
                              </m:r>
                              <m:r>
                                <a:rPr lang="en-AU" sz="2200" b="0" i="1" smtClean="0">
                                  <a:latin typeface="Cambria Math"/>
                                </a:rPr>
                                <m:t>)</m:t>
                              </m:r>
                            </m:e>
                            <m:sup>
                              <m:r>
                                <a:rPr lang="en-AU" sz="2200" b="0" i="1" smtClean="0">
                                  <a:latin typeface="Cambria Math"/>
                                </a:rPr>
                                <m:t>1</m:t>
                              </m:r>
                            </m:sup>
                          </m:sSup>
                        </m:den>
                      </m:f>
                      <m:r>
                        <a:rPr lang="en-AU" sz="2200" dirty="0" smtClean="0">
                          <a:latin typeface="Cambria Math"/>
                          <a:ea typeface="Cambria Math"/>
                        </a:rPr>
                        <m:t>+</m:t>
                      </m:r>
                      <m:f>
                        <m:fPr>
                          <m:ctrlPr>
                            <a:rPr lang="en-AU" sz="2200" i="1">
                              <a:latin typeface="Cambria Math" panose="02040503050406030204" pitchFamily="18" charset="0"/>
                            </a:rPr>
                          </m:ctrlPr>
                        </m:fPr>
                        <m:num>
                          <m:r>
                            <a:rPr lang="en-AU" sz="2200" i="1">
                              <a:latin typeface="Cambria Math"/>
                            </a:rPr>
                            <m:t>5</m:t>
                          </m:r>
                        </m:num>
                        <m:den>
                          <m:sSup>
                            <m:sSupPr>
                              <m:ctrlPr>
                                <a:rPr lang="en-AU" sz="2200" i="1">
                                  <a:latin typeface="Cambria Math" panose="02040503050406030204" pitchFamily="18" charset="0"/>
                                </a:rPr>
                              </m:ctrlPr>
                            </m:sSupPr>
                            <m:e>
                              <m:r>
                                <a:rPr lang="en-AU" sz="2200" i="1">
                                  <a:latin typeface="Cambria Math"/>
                                </a:rPr>
                                <m:t>(1+</m:t>
                              </m:r>
                              <m:r>
                                <a:rPr lang="en-AU" sz="2200" i="1">
                                  <a:latin typeface="Cambria Math"/>
                                </a:rPr>
                                <m:t>𝑟</m:t>
                              </m:r>
                              <m:r>
                                <a:rPr lang="en-AU" sz="2200" i="1">
                                  <a:latin typeface="Cambria Math"/>
                                </a:rPr>
                                <m:t>)</m:t>
                              </m:r>
                            </m:e>
                            <m:sup>
                              <m:r>
                                <a:rPr lang="en-AU" sz="2200" b="0" i="1" smtClean="0">
                                  <a:latin typeface="Cambria Math"/>
                                </a:rPr>
                                <m:t>2</m:t>
                              </m:r>
                            </m:sup>
                          </m:sSup>
                        </m:den>
                      </m:f>
                      <m:r>
                        <a:rPr lang="en-AU" sz="2200" i="1" smtClean="0">
                          <a:latin typeface="Cambria Math"/>
                          <a:ea typeface="Cambria Math"/>
                        </a:rPr>
                        <m:t>+</m:t>
                      </m:r>
                      <m:f>
                        <m:fPr>
                          <m:ctrlPr>
                            <a:rPr lang="en-AU" sz="2200" i="1">
                              <a:latin typeface="Cambria Math" panose="02040503050406030204" pitchFamily="18" charset="0"/>
                            </a:rPr>
                          </m:ctrlPr>
                        </m:fPr>
                        <m:num>
                          <m:r>
                            <a:rPr lang="en-AU" sz="2200" i="1">
                              <a:latin typeface="Cambria Math"/>
                            </a:rPr>
                            <m:t>5</m:t>
                          </m:r>
                        </m:num>
                        <m:den>
                          <m:sSup>
                            <m:sSupPr>
                              <m:ctrlPr>
                                <a:rPr lang="en-AU" sz="2200" i="1">
                                  <a:latin typeface="Cambria Math" panose="02040503050406030204" pitchFamily="18" charset="0"/>
                                </a:rPr>
                              </m:ctrlPr>
                            </m:sSupPr>
                            <m:e>
                              <m:r>
                                <a:rPr lang="en-AU" sz="2200" i="1">
                                  <a:latin typeface="Cambria Math"/>
                                </a:rPr>
                                <m:t>(1+</m:t>
                              </m:r>
                              <m:r>
                                <a:rPr lang="en-AU" sz="2200" i="1">
                                  <a:latin typeface="Cambria Math"/>
                                </a:rPr>
                                <m:t>𝑟</m:t>
                              </m:r>
                              <m:r>
                                <a:rPr lang="en-AU" sz="2200" i="1">
                                  <a:latin typeface="Cambria Math"/>
                                </a:rPr>
                                <m:t>)</m:t>
                              </m:r>
                            </m:e>
                            <m:sup>
                              <m:r>
                                <a:rPr lang="en-AU" sz="2200" b="0" i="1" smtClean="0">
                                  <a:latin typeface="Cambria Math"/>
                                </a:rPr>
                                <m:t>3</m:t>
                              </m:r>
                            </m:sup>
                          </m:sSup>
                        </m:den>
                      </m:f>
                      <m:r>
                        <a:rPr lang="en-AU" sz="2200" i="1" smtClean="0">
                          <a:latin typeface="Cambria Math"/>
                          <a:ea typeface="Cambria Math"/>
                        </a:rPr>
                        <m:t>+</m:t>
                      </m:r>
                      <m:f>
                        <m:fPr>
                          <m:ctrlPr>
                            <a:rPr lang="en-AU" sz="2200" i="1">
                              <a:latin typeface="Cambria Math" panose="02040503050406030204" pitchFamily="18" charset="0"/>
                            </a:rPr>
                          </m:ctrlPr>
                        </m:fPr>
                        <m:num>
                          <m:r>
                            <a:rPr lang="en-AU" sz="2200" b="0" i="1" smtClean="0">
                              <a:latin typeface="Cambria Math"/>
                            </a:rPr>
                            <m:t>10</m:t>
                          </m:r>
                          <m:r>
                            <a:rPr lang="en-AU" sz="2200" i="1">
                              <a:latin typeface="Cambria Math"/>
                            </a:rPr>
                            <m:t>5</m:t>
                          </m:r>
                        </m:num>
                        <m:den>
                          <m:sSup>
                            <m:sSupPr>
                              <m:ctrlPr>
                                <a:rPr lang="en-AU" sz="2200" i="1">
                                  <a:latin typeface="Cambria Math" panose="02040503050406030204" pitchFamily="18" charset="0"/>
                                </a:rPr>
                              </m:ctrlPr>
                            </m:sSupPr>
                            <m:e>
                              <m:r>
                                <a:rPr lang="en-AU" sz="2200" i="1">
                                  <a:latin typeface="Cambria Math"/>
                                </a:rPr>
                                <m:t>(1+</m:t>
                              </m:r>
                              <m:r>
                                <a:rPr lang="en-AU" sz="2200" i="1">
                                  <a:latin typeface="Cambria Math"/>
                                </a:rPr>
                                <m:t>𝑟</m:t>
                              </m:r>
                              <m:r>
                                <a:rPr lang="en-AU" sz="2200" i="1">
                                  <a:latin typeface="Cambria Math"/>
                                </a:rPr>
                                <m:t>)</m:t>
                              </m:r>
                            </m:e>
                            <m:sup>
                              <m:r>
                                <a:rPr lang="en-AU" sz="2200" b="0" i="1" smtClean="0">
                                  <a:latin typeface="Cambria Math"/>
                                </a:rPr>
                                <m:t>4</m:t>
                              </m:r>
                            </m:sup>
                          </m:sSup>
                        </m:den>
                      </m:f>
                    </m:oMath>
                  </m:oMathPara>
                </a14:m>
                <a:endParaRPr lang="en-AU" sz="2200" dirty="0"/>
              </a:p>
              <a:p>
                <a:pPr marL="204048" lvl="1" indent="0">
                  <a:spcBef>
                    <a:spcPts val="600"/>
                  </a:spcBef>
                  <a:spcAft>
                    <a:spcPts val="600"/>
                  </a:spcAft>
                  <a:buNone/>
                </a:pPr>
                <a:endParaRPr lang="en-AU" sz="2200" i="1" dirty="0"/>
              </a:p>
              <a:p>
                <a:pPr marL="204048" lvl="1" indent="0">
                  <a:spcBef>
                    <a:spcPts val="600"/>
                  </a:spcBef>
                  <a:spcAft>
                    <a:spcPts val="600"/>
                  </a:spcAft>
                  <a:buNone/>
                </a:pPr>
                <a:r>
                  <a:rPr lang="en-AU" sz="2200" dirty="0"/>
                  <a:t>where </a:t>
                </a:r>
                <a:r>
                  <a:rPr lang="en-AU" sz="2200" i="1" dirty="0"/>
                  <a:t>r </a:t>
                </a:r>
                <a:r>
                  <a:rPr lang="en-AU" sz="2200" dirty="0"/>
                  <a:t>= 0.03634, or 3.634%.</a:t>
                </a:r>
              </a:p>
              <a:p>
                <a:pPr marL="204048" lvl="1" indent="0">
                  <a:spcBef>
                    <a:spcPts val="600"/>
                  </a:spcBef>
                  <a:spcAft>
                    <a:spcPts val="600"/>
                  </a:spcAft>
                  <a:buNone/>
                </a:pPr>
                <a:endParaRPr lang="en-AU" sz="2400" dirty="0"/>
              </a:p>
              <a:p>
                <a:pPr marL="204048" lvl="1" indent="0">
                  <a:spcBef>
                    <a:spcPts val="600"/>
                  </a:spcBef>
                  <a:spcAft>
                    <a:spcPts val="600"/>
                  </a:spcAft>
                  <a:buNone/>
                </a:pPr>
                <a:r>
                  <a:rPr lang="en-AU" sz="2400" dirty="0"/>
                  <a:t>The bond is traded at a premium because its coupon rate is greater than the yield required by investors. </a:t>
                </a:r>
              </a:p>
              <a:p>
                <a:pPr marL="204048" lvl="1" indent="0">
                  <a:spcBef>
                    <a:spcPts val="600"/>
                  </a:spcBef>
                  <a:spcAft>
                    <a:spcPts val="600"/>
                  </a:spcAft>
                  <a:buNone/>
                </a:pPr>
                <a:endParaRPr lang="en-AU"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685800"/>
                <a:ext cx="8375904" cy="5486399"/>
              </a:xfrm>
              <a:blipFill rotWithShape="0">
                <a:blip r:embed="rId3"/>
                <a:stretch>
                  <a:fillRect l="-1092" t="-779" r="-43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10</a:t>
            </a:fld>
            <a:endParaRPr lang="en-AU" dirty="0"/>
          </a:p>
        </p:txBody>
      </p:sp>
    </p:spTree>
    <p:extLst>
      <p:ext uri="{BB962C8B-B14F-4D97-AF65-F5344CB8AC3E}">
        <p14:creationId xmlns:p14="http://schemas.microsoft.com/office/powerpoint/2010/main" val="97514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534400" cy="5410200"/>
          </a:xfrm>
        </p:spPr>
        <p:txBody>
          <a:bodyPr>
            <a:normAutofit/>
          </a:bodyPr>
          <a:lstStyle/>
          <a:p>
            <a:pPr marL="182880" lvl="1" indent="-180000">
              <a:spcBef>
                <a:spcPts val="600"/>
              </a:spcBef>
              <a:spcAft>
                <a:spcPts val="600"/>
              </a:spcAft>
              <a:buFont typeface="Arial" pitchFamily="34" charset="0"/>
              <a:buChar char="•"/>
            </a:pPr>
            <a:r>
              <a:rPr lang="en-US" sz="2400" dirty="0"/>
              <a:t>The price of a fixed-rate bond will change whenever the market discount rate changes. </a:t>
            </a:r>
          </a:p>
          <a:p>
            <a:pPr marL="182880" lvl="1" indent="-180000">
              <a:spcBef>
                <a:spcPts val="600"/>
              </a:spcBef>
              <a:spcAft>
                <a:spcPts val="600"/>
              </a:spcAft>
              <a:buFont typeface="Arial" pitchFamily="34" charset="0"/>
              <a:buChar char="•"/>
            </a:pPr>
            <a:endParaRPr lang="en-US" sz="2400" dirty="0"/>
          </a:p>
        </p:txBody>
      </p:sp>
      <p:sp>
        <p:nvSpPr>
          <p:cNvPr id="4" name="Slide Number Placeholder 3"/>
          <p:cNvSpPr>
            <a:spLocks noGrp="1"/>
          </p:cNvSpPr>
          <p:nvPr>
            <p:ph type="sldNum" sz="quarter" idx="12"/>
          </p:nvPr>
        </p:nvSpPr>
        <p:spPr/>
        <p:txBody>
          <a:bodyPr/>
          <a:lstStyle/>
          <a:p>
            <a:fld id="{4E4A4924-7CC3-4BF6-9C5C-A8E770D15754}" type="slidenum">
              <a:rPr lang="en-AU" smtClean="0"/>
              <a:t>11</a:t>
            </a:fld>
            <a:endParaRPr lang="en-AU" dirty="0"/>
          </a:p>
        </p:txBody>
      </p:sp>
      <p:graphicFrame>
        <p:nvGraphicFramePr>
          <p:cNvPr id="5" name="Diagram 4"/>
          <p:cNvGraphicFramePr/>
          <p:nvPr>
            <p:extLst>
              <p:ext uri="{D42A27DB-BD31-4B8C-83A1-F6EECF244321}">
                <p14:modId xmlns:p14="http://schemas.microsoft.com/office/powerpoint/2010/main" val="3149496642"/>
              </p:ext>
            </p:extLst>
          </p:nvPr>
        </p:nvGraphicFramePr>
        <p:xfrm>
          <a:off x="381000" y="1600200"/>
          <a:ext cx="84582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396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1"/>
            <a:ext cx="8534400" cy="4724399"/>
          </a:xfrm>
        </p:spPr>
        <p:txBody>
          <a:bodyPr>
            <a:normAutofit/>
          </a:bodyPr>
          <a:lstStyle/>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p:txBody>
      </p:sp>
      <p:sp>
        <p:nvSpPr>
          <p:cNvPr id="4" name="Slide Number Placeholder 3"/>
          <p:cNvSpPr>
            <a:spLocks noGrp="1"/>
          </p:cNvSpPr>
          <p:nvPr>
            <p:ph type="sldNum" sz="quarter" idx="12"/>
          </p:nvPr>
        </p:nvSpPr>
        <p:spPr/>
        <p:txBody>
          <a:bodyPr/>
          <a:lstStyle/>
          <a:p>
            <a:fld id="{4E4A4924-7CC3-4BF6-9C5C-A8E770D15754}" type="slidenum">
              <a:rPr lang="en-AU" smtClean="0"/>
              <a:t>12</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401379074"/>
              </p:ext>
            </p:extLst>
          </p:nvPr>
        </p:nvGraphicFramePr>
        <p:xfrm>
          <a:off x="304800" y="1397000"/>
          <a:ext cx="8458200" cy="47472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14425">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gridCol w="1057275">
                  <a:extLst>
                    <a:ext uri="{9D8B030D-6E8A-4147-A177-3AD203B41FA5}">
                      <a16:colId xmlns:a16="http://schemas.microsoft.com/office/drawing/2014/main" val="20004"/>
                    </a:ext>
                  </a:extLst>
                </a:gridCol>
                <a:gridCol w="1057275">
                  <a:extLst>
                    <a:ext uri="{9D8B030D-6E8A-4147-A177-3AD203B41FA5}">
                      <a16:colId xmlns:a16="http://schemas.microsoft.com/office/drawing/2014/main" val="20005"/>
                    </a:ext>
                  </a:extLst>
                </a:gridCol>
                <a:gridCol w="1057275">
                  <a:extLst>
                    <a:ext uri="{9D8B030D-6E8A-4147-A177-3AD203B41FA5}">
                      <a16:colId xmlns:a16="http://schemas.microsoft.com/office/drawing/2014/main" val="20006"/>
                    </a:ext>
                  </a:extLst>
                </a:gridCol>
                <a:gridCol w="1057275">
                  <a:extLst>
                    <a:ext uri="{9D8B030D-6E8A-4147-A177-3AD203B41FA5}">
                      <a16:colId xmlns:a16="http://schemas.microsoft.com/office/drawing/2014/main" val="20007"/>
                    </a:ext>
                  </a:extLst>
                </a:gridCol>
              </a:tblGrid>
              <a:tr h="577850">
                <a:tc rowSpan="2">
                  <a:txBody>
                    <a:bodyPr/>
                    <a:lstStyle/>
                    <a:p>
                      <a:pPr algn="ctr"/>
                      <a:r>
                        <a:rPr lang="en-AU" dirty="0"/>
                        <a:t>Bond</a:t>
                      </a:r>
                    </a:p>
                  </a:txBody>
                  <a:tcPr anchor="ctr"/>
                </a:tc>
                <a:tc rowSpan="2">
                  <a:txBody>
                    <a:bodyPr/>
                    <a:lstStyle/>
                    <a:p>
                      <a:pPr algn="ctr"/>
                      <a:r>
                        <a:rPr lang="en-AU" dirty="0"/>
                        <a:t>Coupon Rate</a:t>
                      </a:r>
                    </a:p>
                  </a:txBody>
                  <a:tcPr anchor="ctr"/>
                </a:tc>
                <a:tc rowSpan="2">
                  <a:txBody>
                    <a:bodyPr/>
                    <a:lstStyle/>
                    <a:p>
                      <a:pPr algn="ctr"/>
                      <a:r>
                        <a:rPr lang="en-AU" dirty="0"/>
                        <a:t>Maturity</a:t>
                      </a:r>
                    </a:p>
                  </a:txBody>
                  <a:tcPr anchor="ctr"/>
                </a:tc>
                <a:tc rowSpan="2">
                  <a:txBody>
                    <a:bodyPr/>
                    <a:lstStyle/>
                    <a:p>
                      <a:pPr algn="ctr"/>
                      <a:r>
                        <a:rPr lang="en-AU" dirty="0"/>
                        <a:t>Price at 20%</a:t>
                      </a:r>
                    </a:p>
                  </a:txBody>
                  <a:tcPr anchor="ctr"/>
                </a:tc>
                <a:tc gridSpan="2">
                  <a:txBody>
                    <a:bodyPr/>
                    <a:lstStyle/>
                    <a:p>
                      <a:pPr algn="ctr"/>
                      <a:r>
                        <a:rPr lang="en-AU" dirty="0"/>
                        <a:t>Discount Rates Go</a:t>
                      </a:r>
                      <a:r>
                        <a:rPr lang="en-AU" baseline="0" dirty="0"/>
                        <a:t> Down</a:t>
                      </a:r>
                      <a:endParaRPr lang="en-AU" dirty="0"/>
                    </a:p>
                  </a:txBody>
                  <a:tcPr anchor="ctr"/>
                </a:tc>
                <a:tc hMerge="1">
                  <a:txBody>
                    <a:bodyPr/>
                    <a:lstStyle/>
                    <a:p>
                      <a:endParaRPr lang="en-AU"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dirty="0"/>
                        <a:t>Discount Rates Go</a:t>
                      </a:r>
                      <a:r>
                        <a:rPr lang="en-AU" baseline="0" dirty="0"/>
                        <a:t> Up</a:t>
                      </a:r>
                      <a:endParaRPr lang="en-AU" dirty="0"/>
                    </a:p>
                  </a:txBody>
                  <a:tcPr anchor="ctr"/>
                </a:tc>
                <a:tc hMerge="1">
                  <a:txBody>
                    <a:bodyPr/>
                    <a:lstStyle/>
                    <a:p>
                      <a:endParaRPr lang="en-AU" dirty="0"/>
                    </a:p>
                  </a:txBody>
                  <a:tcPr/>
                </a:tc>
                <a:extLst>
                  <a:ext uri="{0D108BD9-81ED-4DB2-BD59-A6C34878D82A}">
                    <a16:rowId xmlns:a16="http://schemas.microsoft.com/office/drawing/2014/main" val="10000"/>
                  </a:ext>
                </a:extLst>
              </a:tr>
              <a:tr h="577850">
                <a:tc vMerge="1">
                  <a:txBody>
                    <a:bodyPr/>
                    <a:lstStyle/>
                    <a:p>
                      <a:endParaRPr lang="en-AU" dirty="0"/>
                    </a:p>
                  </a:txBody>
                  <a:tcPr/>
                </a:tc>
                <a:tc vMerge="1">
                  <a:txBody>
                    <a:bodyPr/>
                    <a:lstStyle/>
                    <a:p>
                      <a:endParaRPr lang="en-AU" dirty="0"/>
                    </a:p>
                  </a:txBody>
                  <a:tcPr/>
                </a:tc>
                <a:tc vMerge="1">
                  <a:txBody>
                    <a:bodyPr/>
                    <a:lstStyle/>
                    <a:p>
                      <a:endParaRPr lang="en-AU" dirty="0"/>
                    </a:p>
                  </a:txBody>
                  <a:tcPr/>
                </a:tc>
                <a:tc vMerge="1">
                  <a:txBody>
                    <a:bodyPr/>
                    <a:lstStyle/>
                    <a:p>
                      <a:endParaRPr lang="en-AU" dirty="0"/>
                    </a:p>
                  </a:txBody>
                  <a:tcPr/>
                </a:tc>
                <a:tc>
                  <a:txBody>
                    <a:bodyPr/>
                    <a:lstStyle/>
                    <a:p>
                      <a:pPr algn="ctr"/>
                      <a:r>
                        <a:rPr lang="en-AU" sz="1800" b="1" kern="1200" dirty="0">
                          <a:solidFill>
                            <a:schemeClr val="lt1"/>
                          </a:solidFill>
                          <a:latin typeface="+mn-lt"/>
                          <a:ea typeface="+mn-ea"/>
                          <a:cs typeface="+mn-cs"/>
                        </a:rPr>
                        <a:t>Price at 19%</a:t>
                      </a:r>
                    </a:p>
                  </a:txBody>
                  <a:tcPr anchor="ctr">
                    <a:solidFill>
                      <a:schemeClr val="accent1"/>
                    </a:solidFill>
                  </a:tcPr>
                </a:tc>
                <a:tc>
                  <a:txBody>
                    <a:bodyPr/>
                    <a:lstStyle/>
                    <a:p>
                      <a:pPr algn="ctr"/>
                      <a:r>
                        <a:rPr lang="en-AU" sz="1800" b="1" kern="1200" dirty="0">
                          <a:solidFill>
                            <a:schemeClr val="lt1"/>
                          </a:solidFill>
                          <a:latin typeface="+mn-lt"/>
                          <a:ea typeface="+mn-ea"/>
                          <a:cs typeface="+mn-cs"/>
                        </a:rPr>
                        <a:t>% Change</a:t>
                      </a:r>
                    </a:p>
                  </a:txBody>
                  <a:tcPr anchor="ctr">
                    <a:solidFill>
                      <a:schemeClr val="accent1"/>
                    </a:solidFill>
                  </a:tcPr>
                </a:tc>
                <a:tc>
                  <a:txBody>
                    <a:bodyPr/>
                    <a:lstStyle/>
                    <a:p>
                      <a:pPr algn="ctr"/>
                      <a:r>
                        <a:rPr lang="en-AU" sz="1800" b="1" kern="1200" dirty="0">
                          <a:solidFill>
                            <a:schemeClr val="lt1"/>
                          </a:solidFill>
                          <a:latin typeface="+mn-lt"/>
                          <a:ea typeface="+mn-ea"/>
                          <a:cs typeface="+mn-cs"/>
                        </a:rPr>
                        <a:t>Price at 21%</a:t>
                      </a:r>
                    </a:p>
                  </a:txBody>
                  <a:tcPr anchor="ctr">
                    <a:solidFill>
                      <a:schemeClr val="accent1"/>
                    </a:solidFill>
                  </a:tcPr>
                </a:tc>
                <a:tc>
                  <a:txBody>
                    <a:bodyPr/>
                    <a:lstStyle/>
                    <a:p>
                      <a:pPr algn="ctr"/>
                      <a:r>
                        <a:rPr lang="en-AU" sz="1800" b="1" kern="1200" dirty="0">
                          <a:solidFill>
                            <a:schemeClr val="lt1"/>
                          </a:solidFill>
                          <a:latin typeface="+mn-lt"/>
                          <a:ea typeface="+mn-ea"/>
                          <a:cs typeface="+mn-cs"/>
                        </a:rPr>
                        <a:t>% Change</a:t>
                      </a:r>
                    </a:p>
                  </a:txBody>
                  <a:tcPr anchor="ctr">
                    <a:solidFill>
                      <a:schemeClr val="accent1"/>
                    </a:solidFill>
                  </a:tcPr>
                </a:tc>
                <a:extLst>
                  <a:ext uri="{0D108BD9-81ED-4DB2-BD59-A6C34878D82A}">
                    <a16:rowId xmlns:a16="http://schemas.microsoft.com/office/drawing/2014/main" val="10001"/>
                  </a:ext>
                </a:extLst>
              </a:tr>
              <a:tr h="577850">
                <a:tc>
                  <a:txBody>
                    <a:bodyPr/>
                    <a:lstStyle/>
                    <a:p>
                      <a:pPr algn="ctr"/>
                      <a:r>
                        <a:rPr lang="en-AU" dirty="0"/>
                        <a:t>A</a:t>
                      </a:r>
                    </a:p>
                  </a:txBody>
                  <a:tcPr anchor="ctr"/>
                </a:tc>
                <a:tc>
                  <a:txBody>
                    <a:bodyPr/>
                    <a:lstStyle/>
                    <a:p>
                      <a:pPr algn="ctr"/>
                      <a:r>
                        <a:rPr lang="en-AU" dirty="0"/>
                        <a:t>10%</a:t>
                      </a:r>
                    </a:p>
                  </a:txBody>
                  <a:tcPr anchor="ctr"/>
                </a:tc>
                <a:tc>
                  <a:txBody>
                    <a:bodyPr/>
                    <a:lstStyle/>
                    <a:p>
                      <a:pPr algn="ctr"/>
                      <a:r>
                        <a:rPr lang="en-AU" dirty="0"/>
                        <a:t>10</a:t>
                      </a:r>
                    </a:p>
                  </a:txBody>
                  <a:tcPr anchor="ctr"/>
                </a:tc>
                <a:tc>
                  <a:txBody>
                    <a:bodyPr/>
                    <a:lstStyle/>
                    <a:p>
                      <a:pPr algn="ctr"/>
                      <a:r>
                        <a:rPr lang="en-AU" dirty="0"/>
                        <a:t>58.075</a:t>
                      </a:r>
                    </a:p>
                  </a:txBody>
                  <a:tcPr anchor="ctr"/>
                </a:tc>
                <a:tc>
                  <a:txBody>
                    <a:bodyPr/>
                    <a:lstStyle/>
                    <a:p>
                      <a:pPr algn="ctr"/>
                      <a:r>
                        <a:rPr lang="en-AU" dirty="0"/>
                        <a:t>60.950</a:t>
                      </a:r>
                    </a:p>
                  </a:txBody>
                  <a:tcPr anchor="ctr"/>
                </a:tc>
                <a:tc>
                  <a:txBody>
                    <a:bodyPr/>
                    <a:lstStyle/>
                    <a:p>
                      <a:pPr algn="ctr"/>
                      <a:r>
                        <a:rPr lang="en-AU" dirty="0"/>
                        <a:t>4.95%</a:t>
                      </a:r>
                    </a:p>
                  </a:txBody>
                  <a:tcPr anchor="ctr"/>
                </a:tc>
                <a:tc>
                  <a:txBody>
                    <a:bodyPr/>
                    <a:lstStyle/>
                    <a:p>
                      <a:pPr algn="ctr"/>
                      <a:r>
                        <a:rPr lang="en-AU" dirty="0"/>
                        <a:t>55.405</a:t>
                      </a:r>
                    </a:p>
                  </a:txBody>
                  <a:tcPr anchor="ctr"/>
                </a:tc>
                <a:tc>
                  <a:txBody>
                    <a:bodyPr/>
                    <a:lstStyle/>
                    <a:p>
                      <a:pPr algn="ctr"/>
                      <a:r>
                        <a:rPr lang="en-AU" dirty="0"/>
                        <a:t>–4.60%</a:t>
                      </a:r>
                    </a:p>
                  </a:txBody>
                  <a:tcPr anchor="ctr"/>
                </a:tc>
                <a:extLst>
                  <a:ext uri="{0D108BD9-81ED-4DB2-BD59-A6C34878D82A}">
                    <a16:rowId xmlns:a16="http://schemas.microsoft.com/office/drawing/2014/main" val="10002"/>
                  </a:ext>
                </a:extLst>
              </a:tr>
              <a:tr h="577850">
                <a:tc>
                  <a:txBody>
                    <a:bodyPr/>
                    <a:lstStyle/>
                    <a:p>
                      <a:pPr algn="ctr"/>
                      <a:r>
                        <a:rPr lang="en-AU" dirty="0"/>
                        <a:t>B</a:t>
                      </a:r>
                    </a:p>
                  </a:txBody>
                  <a:tcPr anchor="ctr"/>
                </a:tc>
                <a:tc>
                  <a:txBody>
                    <a:bodyPr/>
                    <a:lstStyle/>
                    <a:p>
                      <a:pPr algn="ctr"/>
                      <a:r>
                        <a:rPr lang="en-AU" dirty="0"/>
                        <a:t>20%</a:t>
                      </a:r>
                    </a:p>
                  </a:txBody>
                  <a:tcPr anchor="ctr"/>
                </a:tc>
                <a:tc>
                  <a:txBody>
                    <a:bodyPr/>
                    <a:lstStyle/>
                    <a:p>
                      <a:pPr algn="ctr"/>
                      <a:r>
                        <a:rPr lang="en-AU" dirty="0"/>
                        <a:t>10</a:t>
                      </a:r>
                    </a:p>
                  </a:txBody>
                  <a:tcPr anchor="ctr"/>
                </a:tc>
                <a:tc>
                  <a:txBody>
                    <a:bodyPr/>
                    <a:lstStyle/>
                    <a:p>
                      <a:pPr algn="ctr"/>
                      <a:r>
                        <a:rPr lang="en-AU" dirty="0"/>
                        <a:t>100.000</a:t>
                      </a:r>
                    </a:p>
                  </a:txBody>
                  <a:tcPr anchor="ctr"/>
                </a:tc>
                <a:tc>
                  <a:txBody>
                    <a:bodyPr/>
                    <a:lstStyle/>
                    <a:p>
                      <a:pPr algn="ctr"/>
                      <a:r>
                        <a:rPr lang="en-AU" dirty="0"/>
                        <a:t>104.339</a:t>
                      </a:r>
                    </a:p>
                  </a:txBody>
                  <a:tcPr anchor="ctr"/>
                </a:tc>
                <a:tc>
                  <a:txBody>
                    <a:bodyPr/>
                    <a:lstStyle/>
                    <a:p>
                      <a:pPr algn="ctr"/>
                      <a:r>
                        <a:rPr lang="en-AU" dirty="0"/>
                        <a:t>4.34%</a:t>
                      </a:r>
                    </a:p>
                  </a:txBody>
                  <a:tcPr anchor="ctr"/>
                </a:tc>
                <a:tc>
                  <a:txBody>
                    <a:bodyPr/>
                    <a:lstStyle/>
                    <a:p>
                      <a:pPr algn="ctr"/>
                      <a:r>
                        <a:rPr lang="en-AU" dirty="0"/>
                        <a:t>95.946</a:t>
                      </a:r>
                    </a:p>
                  </a:txBody>
                  <a:tcPr anchor="ctr"/>
                </a:tc>
                <a:tc>
                  <a:txBody>
                    <a:bodyPr/>
                    <a:lstStyle/>
                    <a:p>
                      <a:pPr algn="ctr"/>
                      <a:r>
                        <a:rPr lang="en-AU" dirty="0"/>
                        <a:t>–4.05%</a:t>
                      </a:r>
                    </a:p>
                  </a:txBody>
                  <a:tcPr anchor="ctr"/>
                </a:tc>
                <a:extLst>
                  <a:ext uri="{0D108BD9-81ED-4DB2-BD59-A6C34878D82A}">
                    <a16:rowId xmlns:a16="http://schemas.microsoft.com/office/drawing/2014/main" val="10003"/>
                  </a:ext>
                </a:extLst>
              </a:tr>
              <a:tr h="577850">
                <a:tc>
                  <a:txBody>
                    <a:bodyPr/>
                    <a:lstStyle/>
                    <a:p>
                      <a:pPr algn="ctr"/>
                      <a:r>
                        <a:rPr lang="en-AU" dirty="0"/>
                        <a:t>C</a:t>
                      </a:r>
                    </a:p>
                  </a:txBody>
                  <a:tcPr anchor="ctr"/>
                </a:tc>
                <a:tc>
                  <a:txBody>
                    <a:bodyPr/>
                    <a:lstStyle/>
                    <a:p>
                      <a:pPr algn="ctr"/>
                      <a:r>
                        <a:rPr lang="en-AU" dirty="0"/>
                        <a:t>30%</a:t>
                      </a:r>
                    </a:p>
                  </a:txBody>
                  <a:tcPr anchor="ctr"/>
                </a:tc>
                <a:tc>
                  <a:txBody>
                    <a:bodyPr/>
                    <a:lstStyle/>
                    <a:p>
                      <a:pPr algn="ctr"/>
                      <a:r>
                        <a:rPr lang="en-AU" dirty="0"/>
                        <a:t>10</a:t>
                      </a:r>
                    </a:p>
                  </a:txBody>
                  <a:tcPr anchor="ctr"/>
                </a:tc>
                <a:tc>
                  <a:txBody>
                    <a:bodyPr/>
                    <a:lstStyle/>
                    <a:p>
                      <a:pPr algn="ctr"/>
                      <a:r>
                        <a:rPr lang="en-AU" dirty="0"/>
                        <a:t>141.925</a:t>
                      </a:r>
                    </a:p>
                  </a:txBody>
                  <a:tcPr anchor="ctr"/>
                </a:tc>
                <a:tc>
                  <a:txBody>
                    <a:bodyPr/>
                    <a:lstStyle/>
                    <a:p>
                      <a:pPr algn="ctr"/>
                      <a:r>
                        <a:rPr lang="en-AU" dirty="0"/>
                        <a:t>147.728</a:t>
                      </a:r>
                    </a:p>
                  </a:txBody>
                  <a:tcPr anchor="ctr"/>
                </a:tc>
                <a:tc>
                  <a:txBody>
                    <a:bodyPr/>
                    <a:lstStyle/>
                    <a:p>
                      <a:pPr algn="ctr"/>
                      <a:r>
                        <a:rPr lang="en-AU" dirty="0"/>
                        <a:t>4.09%</a:t>
                      </a:r>
                    </a:p>
                  </a:txBody>
                  <a:tcPr anchor="ctr"/>
                </a:tc>
                <a:tc>
                  <a:txBody>
                    <a:bodyPr/>
                    <a:lstStyle/>
                    <a:p>
                      <a:pPr algn="ctr"/>
                      <a:r>
                        <a:rPr lang="en-AU" dirty="0"/>
                        <a:t>136.487</a:t>
                      </a:r>
                    </a:p>
                  </a:txBody>
                  <a:tcPr anchor="ctr"/>
                </a:tc>
                <a:tc>
                  <a:txBody>
                    <a:bodyPr/>
                    <a:lstStyle/>
                    <a:p>
                      <a:pPr algn="ctr"/>
                      <a:r>
                        <a:rPr lang="en-AU" dirty="0"/>
                        <a:t>–3.83%</a:t>
                      </a:r>
                    </a:p>
                  </a:txBody>
                  <a:tcPr anchor="ctr"/>
                </a:tc>
                <a:extLst>
                  <a:ext uri="{0D108BD9-81ED-4DB2-BD59-A6C34878D82A}">
                    <a16:rowId xmlns:a16="http://schemas.microsoft.com/office/drawing/2014/main" val="10004"/>
                  </a:ext>
                </a:extLst>
              </a:tr>
              <a:tr h="577850">
                <a:tc>
                  <a:txBody>
                    <a:bodyPr/>
                    <a:lstStyle/>
                    <a:p>
                      <a:pPr algn="ctr"/>
                      <a:r>
                        <a:rPr lang="en-AU" dirty="0"/>
                        <a:t>D</a:t>
                      </a:r>
                    </a:p>
                  </a:txBody>
                  <a:tcPr anchor="ctr"/>
                </a:tc>
                <a:tc>
                  <a:txBody>
                    <a:bodyPr/>
                    <a:lstStyle/>
                    <a:p>
                      <a:pPr algn="ctr"/>
                      <a:r>
                        <a:rPr lang="en-AU" dirty="0"/>
                        <a:t>10%</a:t>
                      </a:r>
                    </a:p>
                  </a:txBody>
                  <a:tcPr anchor="ctr"/>
                </a:tc>
                <a:tc>
                  <a:txBody>
                    <a:bodyPr/>
                    <a:lstStyle/>
                    <a:p>
                      <a:pPr algn="ctr"/>
                      <a:r>
                        <a:rPr lang="en-AU" dirty="0"/>
                        <a:t>20</a:t>
                      </a:r>
                    </a:p>
                  </a:txBody>
                  <a:tcPr anchor="ctr"/>
                </a:tc>
                <a:tc>
                  <a:txBody>
                    <a:bodyPr/>
                    <a:lstStyle/>
                    <a:p>
                      <a:pPr algn="ctr"/>
                      <a:r>
                        <a:rPr lang="en-AU" dirty="0"/>
                        <a:t>51.304</a:t>
                      </a:r>
                    </a:p>
                  </a:txBody>
                  <a:tcPr anchor="ctr"/>
                </a:tc>
                <a:tc>
                  <a:txBody>
                    <a:bodyPr/>
                    <a:lstStyle/>
                    <a:p>
                      <a:pPr algn="ctr"/>
                      <a:r>
                        <a:rPr lang="en-AU" dirty="0"/>
                        <a:t>54.092</a:t>
                      </a:r>
                    </a:p>
                  </a:txBody>
                  <a:tcPr anchor="ctr"/>
                </a:tc>
                <a:tc>
                  <a:txBody>
                    <a:bodyPr/>
                    <a:lstStyle/>
                    <a:p>
                      <a:pPr algn="ctr"/>
                      <a:r>
                        <a:rPr lang="en-AU" dirty="0"/>
                        <a:t>5.43%</a:t>
                      </a:r>
                    </a:p>
                  </a:txBody>
                  <a:tcPr anchor="ctr"/>
                </a:tc>
                <a:tc>
                  <a:txBody>
                    <a:bodyPr/>
                    <a:lstStyle/>
                    <a:p>
                      <a:pPr algn="ctr"/>
                      <a:r>
                        <a:rPr lang="en-AU" dirty="0"/>
                        <a:t>48.776</a:t>
                      </a:r>
                    </a:p>
                  </a:txBody>
                  <a:tcPr anchor="ctr"/>
                </a:tc>
                <a:tc>
                  <a:txBody>
                    <a:bodyPr/>
                    <a:lstStyle/>
                    <a:p>
                      <a:pPr algn="ctr"/>
                      <a:r>
                        <a:rPr lang="en-AU" dirty="0"/>
                        <a:t>–4.93%</a:t>
                      </a:r>
                    </a:p>
                  </a:txBody>
                  <a:tcPr anchor="ctr"/>
                </a:tc>
                <a:extLst>
                  <a:ext uri="{0D108BD9-81ED-4DB2-BD59-A6C34878D82A}">
                    <a16:rowId xmlns:a16="http://schemas.microsoft.com/office/drawing/2014/main" val="10005"/>
                  </a:ext>
                </a:extLst>
              </a:tr>
              <a:tr h="577850">
                <a:tc>
                  <a:txBody>
                    <a:bodyPr/>
                    <a:lstStyle/>
                    <a:p>
                      <a:pPr algn="ctr"/>
                      <a:r>
                        <a:rPr lang="en-AU" dirty="0"/>
                        <a:t>E</a:t>
                      </a:r>
                    </a:p>
                  </a:txBody>
                  <a:tcPr anchor="ctr"/>
                </a:tc>
                <a:tc>
                  <a:txBody>
                    <a:bodyPr/>
                    <a:lstStyle/>
                    <a:p>
                      <a:pPr algn="ctr"/>
                      <a:r>
                        <a:rPr lang="en-AU" dirty="0"/>
                        <a:t>20%</a:t>
                      </a:r>
                    </a:p>
                  </a:txBody>
                  <a:tcPr anchor="ctr"/>
                </a:tc>
                <a:tc>
                  <a:txBody>
                    <a:bodyPr/>
                    <a:lstStyle/>
                    <a:p>
                      <a:pPr algn="ctr"/>
                      <a:r>
                        <a:rPr lang="en-AU" dirty="0"/>
                        <a:t>20</a:t>
                      </a:r>
                    </a:p>
                  </a:txBody>
                  <a:tcPr anchor="ctr"/>
                </a:tc>
                <a:tc>
                  <a:txBody>
                    <a:bodyPr/>
                    <a:lstStyle/>
                    <a:p>
                      <a:pPr algn="ctr"/>
                      <a:r>
                        <a:rPr lang="en-AU" dirty="0"/>
                        <a:t>100.000</a:t>
                      </a:r>
                    </a:p>
                  </a:txBody>
                  <a:tcPr anchor="ctr"/>
                </a:tc>
                <a:tc>
                  <a:txBody>
                    <a:bodyPr/>
                    <a:lstStyle/>
                    <a:p>
                      <a:pPr algn="ctr"/>
                      <a:r>
                        <a:rPr lang="en-AU" dirty="0"/>
                        <a:t>105.101</a:t>
                      </a:r>
                    </a:p>
                  </a:txBody>
                  <a:tcPr anchor="ctr"/>
                </a:tc>
                <a:tc>
                  <a:txBody>
                    <a:bodyPr/>
                    <a:lstStyle/>
                    <a:p>
                      <a:pPr algn="ctr"/>
                      <a:r>
                        <a:rPr lang="en-AU" dirty="0"/>
                        <a:t>5.10%</a:t>
                      </a:r>
                    </a:p>
                  </a:txBody>
                  <a:tcPr anchor="ctr"/>
                </a:tc>
                <a:tc>
                  <a:txBody>
                    <a:bodyPr/>
                    <a:lstStyle/>
                    <a:p>
                      <a:pPr algn="ctr"/>
                      <a:r>
                        <a:rPr lang="en-AU" dirty="0"/>
                        <a:t>95.343</a:t>
                      </a:r>
                    </a:p>
                  </a:txBody>
                  <a:tcPr anchor="ctr"/>
                </a:tc>
                <a:tc>
                  <a:txBody>
                    <a:bodyPr/>
                    <a:lstStyle/>
                    <a:p>
                      <a:pPr algn="ctr"/>
                      <a:r>
                        <a:rPr lang="en-AU" dirty="0"/>
                        <a:t>–4.66%</a:t>
                      </a:r>
                    </a:p>
                  </a:txBody>
                  <a:tcPr anchor="ctr"/>
                </a:tc>
                <a:extLst>
                  <a:ext uri="{0D108BD9-81ED-4DB2-BD59-A6C34878D82A}">
                    <a16:rowId xmlns:a16="http://schemas.microsoft.com/office/drawing/2014/main" val="10006"/>
                  </a:ext>
                </a:extLst>
              </a:tr>
              <a:tr h="577850">
                <a:tc>
                  <a:txBody>
                    <a:bodyPr/>
                    <a:lstStyle/>
                    <a:p>
                      <a:pPr algn="ctr"/>
                      <a:r>
                        <a:rPr lang="en-AU" dirty="0"/>
                        <a:t>F</a:t>
                      </a:r>
                    </a:p>
                  </a:txBody>
                  <a:tcPr anchor="ctr"/>
                </a:tc>
                <a:tc>
                  <a:txBody>
                    <a:bodyPr/>
                    <a:lstStyle/>
                    <a:p>
                      <a:pPr algn="ctr"/>
                      <a:r>
                        <a:rPr lang="en-AU" dirty="0"/>
                        <a:t>30%</a:t>
                      </a:r>
                    </a:p>
                  </a:txBody>
                  <a:tcPr anchor="ctr"/>
                </a:tc>
                <a:tc>
                  <a:txBody>
                    <a:bodyPr/>
                    <a:lstStyle/>
                    <a:p>
                      <a:pPr algn="ctr"/>
                      <a:r>
                        <a:rPr lang="en-AU" dirty="0"/>
                        <a:t>20</a:t>
                      </a:r>
                    </a:p>
                  </a:txBody>
                  <a:tcPr anchor="ctr"/>
                </a:tc>
                <a:tc>
                  <a:txBody>
                    <a:bodyPr/>
                    <a:lstStyle/>
                    <a:p>
                      <a:pPr algn="ctr"/>
                      <a:r>
                        <a:rPr lang="en-AU" dirty="0"/>
                        <a:t>148.696</a:t>
                      </a:r>
                    </a:p>
                  </a:txBody>
                  <a:tcPr anchor="ctr"/>
                </a:tc>
                <a:tc>
                  <a:txBody>
                    <a:bodyPr/>
                    <a:lstStyle/>
                    <a:p>
                      <a:pPr algn="ctr"/>
                      <a:r>
                        <a:rPr lang="en-AU" dirty="0"/>
                        <a:t>156.109</a:t>
                      </a:r>
                    </a:p>
                  </a:txBody>
                  <a:tcPr anchor="ctr"/>
                </a:tc>
                <a:tc>
                  <a:txBody>
                    <a:bodyPr/>
                    <a:lstStyle/>
                    <a:p>
                      <a:pPr algn="ctr"/>
                      <a:r>
                        <a:rPr lang="en-AU" dirty="0"/>
                        <a:t>4.99%</a:t>
                      </a:r>
                    </a:p>
                  </a:txBody>
                  <a:tcPr anchor="ctr"/>
                </a:tc>
                <a:tc>
                  <a:txBody>
                    <a:bodyPr/>
                    <a:lstStyle/>
                    <a:p>
                      <a:pPr algn="ctr"/>
                      <a:r>
                        <a:rPr lang="en-AU" dirty="0"/>
                        <a:t>141.910</a:t>
                      </a:r>
                    </a:p>
                  </a:txBody>
                  <a:tcPr anchor="ctr"/>
                </a:tc>
                <a:tc>
                  <a:txBody>
                    <a:bodyPr/>
                    <a:lstStyle/>
                    <a:p>
                      <a:pPr algn="ctr"/>
                      <a:r>
                        <a:rPr lang="en-AU" dirty="0"/>
                        <a:t>–4.56%</a:t>
                      </a:r>
                    </a:p>
                  </a:txBody>
                  <a:tcPr anchor="ctr"/>
                </a:tc>
                <a:extLst>
                  <a:ext uri="{0D108BD9-81ED-4DB2-BD59-A6C34878D82A}">
                    <a16:rowId xmlns:a16="http://schemas.microsoft.com/office/drawing/2014/main" val="10007"/>
                  </a:ext>
                </a:extLst>
              </a:tr>
            </a:tbl>
          </a:graphicData>
        </a:graphic>
      </p:graphicFrame>
      <p:sp>
        <p:nvSpPr>
          <p:cNvPr id="6" name="TextBox 5"/>
          <p:cNvSpPr txBox="1"/>
          <p:nvPr/>
        </p:nvSpPr>
        <p:spPr>
          <a:xfrm>
            <a:off x="336176" y="533400"/>
            <a:ext cx="8458200" cy="838200"/>
          </a:xfrm>
          <a:prstGeom prst="rect">
            <a:avLst/>
          </a:prstGeom>
          <a:noFill/>
        </p:spPr>
        <p:txBody>
          <a:bodyPr wrap="none" rtlCol="0">
            <a:noAutofit/>
          </a:bodyPr>
          <a:lstStyle/>
          <a:p>
            <a:r>
              <a:rPr lang="en-US" sz="2400" b="1" dirty="0"/>
              <a:t>Relationships between Bond Prices and Bond </a:t>
            </a:r>
          </a:p>
          <a:p>
            <a:r>
              <a:rPr lang="en-US" sz="2400" b="1" dirty="0"/>
              <a:t>Characteristics</a:t>
            </a:r>
          </a:p>
        </p:txBody>
      </p:sp>
    </p:spTree>
    <p:extLst>
      <p:ext uri="{BB962C8B-B14F-4D97-AF65-F5344CB8AC3E}">
        <p14:creationId xmlns:p14="http://schemas.microsoft.com/office/powerpoint/2010/main" val="211026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DD9F-33EA-4239-8D48-2CF101F707D4}"/>
              </a:ext>
            </a:extLst>
          </p:cNvPr>
          <p:cNvSpPr>
            <a:spLocks noGrp="1"/>
          </p:cNvSpPr>
          <p:nvPr>
            <p:ph type="title"/>
          </p:nvPr>
        </p:nvSpPr>
        <p:spPr/>
        <p:txBody>
          <a:bodyPr/>
          <a:lstStyle/>
          <a:p>
            <a:r>
              <a:rPr lang="en-US" dirty="0"/>
              <a:t>Mini-quiz #2</a:t>
            </a:r>
          </a:p>
        </p:txBody>
      </p:sp>
      <p:sp>
        <p:nvSpPr>
          <p:cNvPr id="3" name="Content Placeholder 2">
            <a:extLst>
              <a:ext uri="{FF2B5EF4-FFF2-40B4-BE49-F238E27FC236}">
                <a16:creationId xmlns:a16="http://schemas.microsoft.com/office/drawing/2014/main" id="{08191E92-A90D-441E-B6D2-6140413317D9}"/>
              </a:ext>
            </a:extLst>
          </p:cNvPr>
          <p:cNvSpPr>
            <a:spLocks noGrp="1"/>
          </p:cNvSpPr>
          <p:nvPr>
            <p:ph idx="1"/>
          </p:nvPr>
        </p:nvSpPr>
        <p:spPr/>
        <p:txBody>
          <a:bodyPr>
            <a:normAutofit fontScale="85000" lnSpcReduction="20000"/>
          </a:bodyPr>
          <a:lstStyle/>
          <a:p>
            <a:r>
              <a:rPr lang="en-US" dirty="0"/>
              <a:t>An investor is considering the following six annual coupon payment government bonds: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553212" lvl="1" indent="-342900">
              <a:buFont typeface="+mj-lt"/>
              <a:buAutoNum type="arabicPeriod"/>
            </a:pPr>
            <a:r>
              <a:rPr lang="en-US" dirty="0"/>
              <a:t>Based on the relationships between bond prices and bond characteristics, which</a:t>
            </a:r>
            <a:br>
              <a:rPr lang="en-US" dirty="0"/>
            </a:br>
            <a:r>
              <a:rPr lang="en-US" dirty="0"/>
              <a:t>bond will go up in price the </a:t>
            </a:r>
            <a:r>
              <a:rPr lang="en-US" i="1" dirty="0"/>
              <a:t>most </a:t>
            </a:r>
            <a:r>
              <a:rPr lang="en-US" dirty="0"/>
              <a:t>on a percentage basis if all yields go down from</a:t>
            </a:r>
            <a:br>
              <a:rPr lang="en-US" dirty="0"/>
            </a:br>
            <a:r>
              <a:rPr lang="en-US" dirty="0"/>
              <a:t>5.00% to 4.90%?</a:t>
            </a:r>
          </a:p>
          <a:p>
            <a:pPr marL="553212" lvl="1" indent="-342900">
              <a:buFont typeface="+mj-lt"/>
              <a:buAutoNum type="arabicPeriod"/>
            </a:pPr>
            <a:r>
              <a:rPr lang="en-US" dirty="0"/>
              <a:t>Based on the relationships between the bond prices and bond characteristics, which</a:t>
            </a:r>
            <a:br>
              <a:rPr lang="en-US" dirty="0"/>
            </a:br>
            <a:r>
              <a:rPr lang="en-US" dirty="0"/>
              <a:t>bond will go down in price the </a:t>
            </a:r>
            <a:r>
              <a:rPr lang="en-US" i="1" dirty="0"/>
              <a:t>least </a:t>
            </a:r>
            <a:r>
              <a:rPr lang="en-US" dirty="0"/>
              <a:t>on a percentage basis if all yields go up from</a:t>
            </a:r>
            <a:br>
              <a:rPr lang="en-US" dirty="0"/>
            </a:br>
            <a:r>
              <a:rPr lang="en-US" dirty="0"/>
              <a:t>5.00% to 5.10%?</a:t>
            </a:r>
            <a:br>
              <a:rPr lang="en-US" dirty="0"/>
            </a:br>
            <a:endParaRPr lang="en-US" dirty="0"/>
          </a:p>
        </p:txBody>
      </p:sp>
      <p:sp>
        <p:nvSpPr>
          <p:cNvPr id="4" name="Slide Number Placeholder 3">
            <a:extLst>
              <a:ext uri="{FF2B5EF4-FFF2-40B4-BE49-F238E27FC236}">
                <a16:creationId xmlns:a16="http://schemas.microsoft.com/office/drawing/2014/main" id="{E081130C-EA71-4C48-B4D3-518BE91FB9B0}"/>
              </a:ext>
            </a:extLst>
          </p:cNvPr>
          <p:cNvSpPr>
            <a:spLocks noGrp="1"/>
          </p:cNvSpPr>
          <p:nvPr>
            <p:ph type="sldNum" sz="quarter" idx="12"/>
          </p:nvPr>
        </p:nvSpPr>
        <p:spPr/>
        <p:txBody>
          <a:bodyPr/>
          <a:lstStyle/>
          <a:p>
            <a:fld id="{4E4A4924-7CC3-4BF6-9C5C-A8E770D15754}" type="slidenum">
              <a:rPr lang="en-US" smtClean="0"/>
              <a:t>13</a:t>
            </a:fld>
            <a:endParaRPr lang="en-US" dirty="0"/>
          </a:p>
        </p:txBody>
      </p:sp>
      <p:pic>
        <p:nvPicPr>
          <p:cNvPr id="5" name="Picture 4">
            <a:extLst>
              <a:ext uri="{FF2B5EF4-FFF2-40B4-BE49-F238E27FC236}">
                <a16:creationId xmlns:a16="http://schemas.microsoft.com/office/drawing/2014/main" id="{D9A53ADD-8EE1-43DC-864C-1B32A13DB7BE}"/>
              </a:ext>
            </a:extLst>
          </p:cNvPr>
          <p:cNvPicPr>
            <a:picLocks noChangeAspect="1"/>
          </p:cNvPicPr>
          <p:nvPr/>
        </p:nvPicPr>
        <p:blipFill>
          <a:blip r:embed="rId2"/>
          <a:stretch>
            <a:fillRect/>
          </a:stretch>
        </p:blipFill>
        <p:spPr>
          <a:xfrm>
            <a:off x="1600200" y="1752600"/>
            <a:ext cx="5191125" cy="2742135"/>
          </a:xfrm>
          <a:prstGeom prst="rect">
            <a:avLst/>
          </a:prstGeom>
        </p:spPr>
      </p:pic>
    </p:spTree>
    <p:extLst>
      <p:ext uri="{BB962C8B-B14F-4D97-AF65-F5344CB8AC3E}">
        <p14:creationId xmlns:p14="http://schemas.microsoft.com/office/powerpoint/2010/main" val="2792766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52400"/>
                <a:ext cx="8375904" cy="6172200"/>
              </a:xfrm>
            </p:spPr>
            <p:txBody>
              <a:bodyPr>
                <a:normAutofit lnSpcReduction="10000"/>
              </a:bodyPr>
              <a:lstStyle/>
              <a:p>
                <a:pPr marL="182880" lvl="1" indent="-180000">
                  <a:spcBef>
                    <a:spcPts val="600"/>
                  </a:spcBef>
                  <a:spcAft>
                    <a:spcPts val="600"/>
                  </a:spcAft>
                  <a:buFont typeface="Arial" pitchFamily="34" charset="0"/>
                  <a:buChar char="•"/>
                </a:pPr>
                <a:r>
                  <a:rPr lang="en-US" sz="2400" dirty="0"/>
                  <a:t>Because the market discount rates for the cash flows with different maturities are rarely the same, it is fundamentally better to calculate the price of a bond by using a sequence of market discount rates that correspond to the cash flow dates. </a:t>
                </a:r>
              </a:p>
              <a:p>
                <a:pPr marL="2880" lvl="1" indent="0">
                  <a:spcBef>
                    <a:spcPts val="600"/>
                  </a:spcBef>
                  <a:spcAft>
                    <a:spcPts val="600"/>
                  </a:spcAft>
                  <a:buNone/>
                </a:pPr>
                <a:endParaRPr lang="en-US" sz="2400" dirty="0"/>
              </a:p>
              <a:p>
                <a:pPr marL="2880" lvl="1" indent="0">
                  <a:spcBef>
                    <a:spcPts val="600"/>
                  </a:spcBef>
                  <a:spcAft>
                    <a:spcPts val="600"/>
                  </a:spcAft>
                  <a:buNone/>
                </a:pPr>
                <a:endParaRPr lang="en-US" sz="3200" dirty="0"/>
              </a:p>
              <a:p>
                <a:pPr marL="2880" lvl="1" indent="0">
                  <a:spcBef>
                    <a:spcPts val="600"/>
                  </a:spcBef>
                  <a:spcAft>
                    <a:spcPts val="600"/>
                  </a:spcAft>
                  <a:buNone/>
                </a:pPr>
                <a:endParaRPr lang="en-US" sz="2400" dirty="0"/>
              </a:p>
              <a:p>
                <a:pPr marL="2880" lvl="1" indent="0">
                  <a:spcBef>
                    <a:spcPts val="600"/>
                  </a:spcBef>
                  <a:spcAft>
                    <a:spcPts val="600"/>
                  </a:spcAft>
                  <a:buNone/>
                </a:pPr>
                <a:endParaRPr lang="en-US" sz="2400" dirty="0"/>
              </a:p>
              <a:p>
                <a:pPr marL="2880" lvl="1" indent="0">
                  <a:spcBef>
                    <a:spcPts val="600"/>
                  </a:spcBef>
                  <a:spcAft>
                    <a:spcPts val="600"/>
                  </a:spcAft>
                  <a:buNone/>
                </a:pPr>
                <a:r>
                  <a:rPr lang="en-US" sz="2400" b="1" dirty="0"/>
                  <a:t>General formula for calculating a bond price given the sequence of spot rates: </a:t>
                </a:r>
                <a:endParaRPr lang="en-US" sz="2200" b="1" dirty="0"/>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AU" sz="2400" b="0" i="0">
                          <a:latin typeface="Cambria Math"/>
                        </a:rPr>
                        <m:t>PV</m:t>
                      </m:r>
                      <m:r>
                        <a:rPr lang="en-AU" sz="2400" b="0" i="1">
                          <a:latin typeface="Cambria Math"/>
                        </a:rPr>
                        <m:t>=</m:t>
                      </m:r>
                      <m:f>
                        <m:fPr>
                          <m:ctrlPr>
                            <a:rPr lang="en-AU" sz="2400" i="1">
                              <a:latin typeface="Cambria Math" panose="02040503050406030204" pitchFamily="18" charset="0"/>
                            </a:rPr>
                          </m:ctrlPr>
                        </m:fPr>
                        <m:num>
                          <m:r>
                            <m:rPr>
                              <m:sty m:val="p"/>
                            </m:rPr>
                            <a:rPr lang="en-AU" sz="2400" b="0" i="0">
                              <a:latin typeface="Cambria Math"/>
                            </a:rPr>
                            <m:t>PMT</m:t>
                          </m:r>
                        </m:num>
                        <m:den>
                          <m:sSup>
                            <m:sSupPr>
                              <m:ctrlPr>
                                <a:rPr lang="en-AU" sz="2400" i="1">
                                  <a:latin typeface="Cambria Math" panose="02040503050406030204" pitchFamily="18" charset="0"/>
                                </a:rPr>
                              </m:ctrlPr>
                            </m:sSupPr>
                            <m:e>
                              <m:r>
                                <a:rPr lang="en-AU" sz="2400" b="0" i="1">
                                  <a:latin typeface="Cambria Math"/>
                                </a:rPr>
                                <m:t>(1+</m:t>
                              </m:r>
                              <m:sSub>
                                <m:sSubPr>
                                  <m:ctrlPr>
                                    <a:rPr lang="en-AU" sz="2400" i="1" smtClean="0">
                                      <a:latin typeface="Cambria Math" panose="02040503050406030204" pitchFamily="18" charset="0"/>
                                    </a:rPr>
                                  </m:ctrlPr>
                                </m:sSubPr>
                                <m:e>
                                  <m:r>
                                    <a:rPr lang="en-AU" sz="2400" b="0" i="1" smtClean="0">
                                      <a:latin typeface="Cambria Math"/>
                                    </a:rPr>
                                    <m:t>𝑍</m:t>
                                  </m:r>
                                </m:e>
                                <m:sub>
                                  <m:r>
                                    <a:rPr lang="en-AU" sz="2400" b="0" i="1" smtClean="0">
                                      <a:latin typeface="Cambria Math"/>
                                    </a:rPr>
                                    <m:t>1</m:t>
                                  </m:r>
                                </m:sub>
                              </m:sSub>
                              <m:r>
                                <a:rPr lang="en-AU" sz="2400" b="0" i="1">
                                  <a:latin typeface="Cambria Math"/>
                                </a:rPr>
                                <m:t>)</m:t>
                              </m:r>
                            </m:e>
                            <m:sup>
                              <m:r>
                                <a:rPr lang="en-AU" sz="2400" b="0" i="1">
                                  <a:latin typeface="Cambria Math"/>
                                </a:rPr>
                                <m:t>1</m:t>
                              </m:r>
                            </m:sup>
                          </m:sSup>
                        </m:den>
                      </m:f>
                      <m:r>
                        <a:rPr lang="en-AU" sz="2400" b="0" i="1" smtClean="0">
                          <a:latin typeface="Cambria Math"/>
                          <a:ea typeface="Cambria Math"/>
                        </a:rPr>
                        <m:t>+</m:t>
                      </m:r>
                      <m:f>
                        <m:fPr>
                          <m:ctrlPr>
                            <a:rPr lang="en-AU" sz="2400" i="1">
                              <a:latin typeface="Cambria Math" panose="02040503050406030204" pitchFamily="18" charset="0"/>
                            </a:rPr>
                          </m:ctrlPr>
                        </m:fPr>
                        <m:num>
                          <m:r>
                            <m:rPr>
                              <m:sty m:val="p"/>
                            </m:rPr>
                            <a:rPr lang="en-AU" sz="2400" b="0" i="0">
                              <a:latin typeface="Cambria Math"/>
                            </a:rPr>
                            <m:t>PMT</m:t>
                          </m:r>
                        </m:num>
                        <m:den>
                          <m:sSup>
                            <m:sSupPr>
                              <m:ctrlPr>
                                <a:rPr lang="en-AU" sz="2400" i="1">
                                  <a:latin typeface="Cambria Math" panose="02040503050406030204" pitchFamily="18" charset="0"/>
                                </a:rPr>
                              </m:ctrlPr>
                            </m:sSupPr>
                            <m:e>
                              <m:r>
                                <a:rPr lang="en-AU" sz="2400" b="0" i="1">
                                  <a:latin typeface="Cambria Math"/>
                                </a:rPr>
                                <m:t>(1+</m:t>
                              </m:r>
                              <m:sSub>
                                <m:sSubPr>
                                  <m:ctrlPr>
                                    <a:rPr lang="en-AU" sz="2400" i="1">
                                      <a:latin typeface="Cambria Math" panose="02040503050406030204" pitchFamily="18" charset="0"/>
                                    </a:rPr>
                                  </m:ctrlPr>
                                </m:sSubPr>
                                <m:e>
                                  <m:r>
                                    <a:rPr lang="en-AU" sz="2400" b="0" i="1">
                                      <a:latin typeface="Cambria Math"/>
                                    </a:rPr>
                                    <m:t>𝑍</m:t>
                                  </m:r>
                                </m:e>
                                <m:sub>
                                  <m:r>
                                    <a:rPr lang="en-AU" sz="2400" b="0" i="1" smtClean="0">
                                      <a:latin typeface="Cambria Math"/>
                                    </a:rPr>
                                    <m:t>2</m:t>
                                  </m:r>
                                </m:sub>
                              </m:sSub>
                              <m:r>
                                <a:rPr lang="en-AU" sz="2400" b="0" i="1">
                                  <a:latin typeface="Cambria Math"/>
                                </a:rPr>
                                <m:t>)</m:t>
                              </m:r>
                            </m:e>
                            <m:sup>
                              <m:r>
                                <a:rPr lang="en-AU" sz="2400" b="0" i="1">
                                  <a:latin typeface="Cambria Math"/>
                                </a:rPr>
                                <m:t>2</m:t>
                              </m:r>
                            </m:sup>
                          </m:sSup>
                        </m:den>
                      </m:f>
                      <m:r>
                        <a:rPr lang="en-AU" sz="2400" b="0" i="1" smtClean="0">
                          <a:latin typeface="Cambria Math"/>
                          <a:ea typeface="Cambria Math"/>
                        </a:rPr>
                        <m:t>+</m:t>
                      </m:r>
                      <m:r>
                        <a:rPr lang="en-AU" sz="2400" b="0" i="1">
                          <a:latin typeface="Cambria Math"/>
                        </a:rPr>
                        <m:t>…</m:t>
                      </m:r>
                      <m:r>
                        <a:rPr lang="en-AU" sz="2400" b="0" i="1" smtClean="0">
                          <a:latin typeface="Cambria Math"/>
                          <a:ea typeface="Cambria Math"/>
                        </a:rPr>
                        <m:t>+</m:t>
                      </m:r>
                      <m:f>
                        <m:fPr>
                          <m:ctrlPr>
                            <a:rPr lang="en-AU" sz="2400" i="1">
                              <a:latin typeface="Cambria Math" panose="02040503050406030204" pitchFamily="18" charset="0"/>
                            </a:rPr>
                          </m:ctrlPr>
                        </m:fPr>
                        <m:num>
                          <m:r>
                            <m:rPr>
                              <m:sty m:val="p"/>
                            </m:rPr>
                            <a:rPr lang="en-AU" sz="2400" b="0" i="0">
                              <a:latin typeface="Cambria Math"/>
                            </a:rPr>
                            <m:t>PMT</m:t>
                          </m:r>
                          <m:r>
                            <a:rPr lang="en-AU" sz="2400" b="0" i="1">
                              <a:latin typeface="Cambria Math"/>
                            </a:rPr>
                            <m:t>+</m:t>
                          </m:r>
                          <m:r>
                            <m:rPr>
                              <m:sty m:val="p"/>
                            </m:rPr>
                            <a:rPr lang="en-AU" sz="2400" b="0" i="0">
                              <a:latin typeface="Cambria Math"/>
                            </a:rPr>
                            <m:t>FV</m:t>
                          </m:r>
                        </m:num>
                        <m:den>
                          <m:sSup>
                            <m:sSupPr>
                              <m:ctrlPr>
                                <a:rPr lang="en-AU" sz="2400" i="1">
                                  <a:latin typeface="Cambria Math" panose="02040503050406030204" pitchFamily="18" charset="0"/>
                                </a:rPr>
                              </m:ctrlPr>
                            </m:sSupPr>
                            <m:e>
                              <m:r>
                                <a:rPr lang="en-AU" sz="2400" b="0" i="1">
                                  <a:latin typeface="Cambria Math"/>
                                </a:rPr>
                                <m:t>(1+</m:t>
                              </m:r>
                              <m:sSub>
                                <m:sSubPr>
                                  <m:ctrlPr>
                                    <a:rPr lang="en-AU" sz="2400" i="1">
                                      <a:latin typeface="Cambria Math" panose="02040503050406030204" pitchFamily="18" charset="0"/>
                                    </a:rPr>
                                  </m:ctrlPr>
                                </m:sSubPr>
                                <m:e>
                                  <m:r>
                                    <a:rPr lang="en-AU" sz="2400" b="0" i="1">
                                      <a:latin typeface="Cambria Math"/>
                                    </a:rPr>
                                    <m:t>𝑍</m:t>
                                  </m:r>
                                </m:e>
                                <m:sub>
                                  <m:r>
                                    <a:rPr lang="en-AU" sz="2400" b="0" i="1" smtClean="0">
                                      <a:latin typeface="Cambria Math"/>
                                    </a:rPr>
                                    <m:t>𝑁</m:t>
                                  </m:r>
                                </m:sub>
                              </m:sSub>
                              <m:r>
                                <a:rPr lang="en-AU" sz="2400" b="0" i="1">
                                  <a:latin typeface="Cambria Math"/>
                                </a:rPr>
                                <m:t>)</m:t>
                              </m:r>
                            </m:e>
                            <m:sup>
                              <m:r>
                                <a:rPr lang="en-AU" sz="2400" b="0" i="1">
                                  <a:latin typeface="Cambria Math"/>
                                </a:rPr>
                                <m:t>𝑁</m:t>
                              </m:r>
                            </m:sup>
                          </m:sSup>
                        </m:den>
                      </m:f>
                    </m:oMath>
                  </m:oMathPara>
                </a14:m>
                <a:endParaRPr lang="en-US" sz="2400" dirty="0"/>
              </a:p>
              <a:p>
                <a:pPr marL="2880" lvl="1" indent="0">
                  <a:spcBef>
                    <a:spcPts val="600"/>
                  </a:spcBef>
                  <a:spcAft>
                    <a:spcPts val="600"/>
                  </a:spcAft>
                  <a:buNone/>
                </a:pPr>
                <a:r>
                  <a:rPr lang="en-US" sz="2200" dirty="0"/>
                  <a:t>where </a:t>
                </a:r>
                <a:r>
                  <a:rPr lang="en-US" sz="2200" i="1" dirty="0"/>
                  <a:t>Z</a:t>
                </a:r>
                <a:r>
                  <a:rPr lang="en-US" sz="2200" i="1" baseline="-25000" dirty="0"/>
                  <a:t>1</a:t>
                </a:r>
                <a:r>
                  <a:rPr lang="en-US" sz="2200" i="1" dirty="0"/>
                  <a:t>, Z</a:t>
                </a:r>
                <a:r>
                  <a:rPr lang="en-US" sz="2200" i="1" baseline="-25000" dirty="0"/>
                  <a:t>2</a:t>
                </a:r>
                <a:r>
                  <a:rPr lang="en-US" sz="2200" i="1" dirty="0"/>
                  <a:t>, and Z</a:t>
                </a:r>
                <a:r>
                  <a:rPr lang="en-US" sz="2200" i="1" baseline="-25000" dirty="0"/>
                  <a:t>N </a:t>
                </a:r>
                <a:r>
                  <a:rPr lang="en-US" sz="2200" dirty="0"/>
                  <a:t>are spot rates for period 1, 2, and </a:t>
                </a:r>
                <a:r>
                  <a:rPr lang="en-US" sz="2200" i="1" dirty="0"/>
                  <a:t>N</a:t>
                </a:r>
                <a:r>
                  <a:rPr lang="en-US" sz="2200" dirty="0"/>
                  <a:t>, respectively.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52400"/>
                <a:ext cx="8375904" cy="6172200"/>
              </a:xfrm>
              <a:blipFill rotWithShape="0">
                <a:blip r:embed="rId3"/>
                <a:stretch>
                  <a:fillRect l="-1092" t="-1283" r="-801" b="-18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14</a:t>
            </a:fld>
            <a:endParaRPr lang="en-AU" dirty="0"/>
          </a:p>
        </p:txBody>
      </p:sp>
      <p:graphicFrame>
        <p:nvGraphicFramePr>
          <p:cNvPr id="5" name="Diagram 4"/>
          <p:cNvGraphicFramePr/>
          <p:nvPr>
            <p:extLst>
              <p:ext uri="{D42A27DB-BD31-4B8C-83A1-F6EECF244321}">
                <p14:modId xmlns:p14="http://schemas.microsoft.com/office/powerpoint/2010/main" val="320451278"/>
              </p:ext>
            </p:extLst>
          </p:nvPr>
        </p:nvGraphicFramePr>
        <p:xfrm>
          <a:off x="533400" y="1676400"/>
          <a:ext cx="8001000" cy="236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66906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685800"/>
                <a:ext cx="8375904" cy="5562599"/>
              </a:xfrm>
            </p:spPr>
            <p:txBody>
              <a:bodyPr>
                <a:normAutofit lnSpcReduction="10000"/>
              </a:bodyPr>
              <a:lstStyle/>
              <a:p>
                <a:pPr marL="2880" lvl="1" indent="0">
                  <a:spcBef>
                    <a:spcPts val="600"/>
                  </a:spcBef>
                  <a:spcAft>
                    <a:spcPts val="600"/>
                  </a:spcAft>
                  <a:buNone/>
                </a:pPr>
                <a:r>
                  <a:rPr lang="en-US" sz="2400" b="1" dirty="0"/>
                  <a:t>Example. </a:t>
                </a:r>
                <a:r>
                  <a:rPr lang="en-US" sz="2400" dirty="0"/>
                  <a:t>Suppose that the one-year spot rate is 2%, the two-year spot rate is 3%, and the three-year spot rate is 4%. Calculate the price of a three-year 5% annual coupon paying bond: </a:t>
                </a:r>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AU" sz="2200" i="1">
                              <a:latin typeface="Cambria Math" panose="02040503050406030204" pitchFamily="18" charset="0"/>
                            </a:rPr>
                          </m:ctrlPr>
                        </m:fPr>
                        <m:num>
                          <m:r>
                            <a:rPr lang="en-AU" sz="2200" i="1">
                              <a:latin typeface="Cambria Math"/>
                            </a:rPr>
                            <m:t>5</m:t>
                          </m:r>
                        </m:num>
                        <m:den>
                          <m:sSup>
                            <m:sSupPr>
                              <m:ctrlPr>
                                <a:rPr lang="en-AU" sz="2200" i="1">
                                  <a:latin typeface="Cambria Math" panose="02040503050406030204" pitchFamily="18" charset="0"/>
                                </a:rPr>
                              </m:ctrlPr>
                            </m:sSupPr>
                            <m:e>
                              <m:r>
                                <a:rPr lang="en-AU" sz="2200" i="1">
                                  <a:latin typeface="Cambria Math"/>
                                </a:rPr>
                                <m:t>(1</m:t>
                              </m:r>
                              <m:r>
                                <a:rPr lang="en-AU" sz="2200" b="0" i="1" smtClean="0">
                                  <a:latin typeface="Cambria Math"/>
                                </a:rPr>
                                <m:t>.02</m:t>
                              </m:r>
                              <m:r>
                                <a:rPr lang="en-AU" sz="2200" i="1">
                                  <a:latin typeface="Cambria Math"/>
                                </a:rPr>
                                <m:t>)</m:t>
                              </m:r>
                            </m:e>
                            <m:sup>
                              <m:r>
                                <a:rPr lang="en-AU" sz="2200" i="1">
                                  <a:latin typeface="Cambria Math"/>
                                </a:rPr>
                                <m:t>1</m:t>
                              </m:r>
                            </m:sup>
                          </m:sSup>
                        </m:den>
                      </m:f>
                      <m:r>
                        <a:rPr lang="en-AU" sz="2200" dirty="0">
                          <a:latin typeface="Cambria Math"/>
                          <a:ea typeface="Cambria Math"/>
                        </a:rPr>
                        <m:t>+</m:t>
                      </m:r>
                      <m:f>
                        <m:fPr>
                          <m:ctrlPr>
                            <a:rPr lang="en-AU" sz="2200" i="1">
                              <a:latin typeface="Cambria Math" panose="02040503050406030204" pitchFamily="18" charset="0"/>
                            </a:rPr>
                          </m:ctrlPr>
                        </m:fPr>
                        <m:num>
                          <m:r>
                            <a:rPr lang="en-AU" sz="2200" i="1">
                              <a:latin typeface="Cambria Math"/>
                            </a:rPr>
                            <m:t>5</m:t>
                          </m:r>
                        </m:num>
                        <m:den>
                          <m:sSup>
                            <m:sSupPr>
                              <m:ctrlPr>
                                <a:rPr lang="en-AU" sz="2200" i="1">
                                  <a:latin typeface="Cambria Math" panose="02040503050406030204" pitchFamily="18" charset="0"/>
                                </a:rPr>
                              </m:ctrlPr>
                            </m:sSupPr>
                            <m:e>
                              <m:r>
                                <a:rPr lang="en-AU" sz="2200" i="1">
                                  <a:latin typeface="Cambria Math"/>
                                </a:rPr>
                                <m:t>(1</m:t>
                              </m:r>
                              <m:r>
                                <a:rPr lang="en-AU" sz="2200" b="0" i="1" smtClean="0">
                                  <a:latin typeface="Cambria Math"/>
                                </a:rPr>
                                <m:t>.03</m:t>
                              </m:r>
                              <m:r>
                                <a:rPr lang="en-AU" sz="2200" i="1">
                                  <a:latin typeface="Cambria Math"/>
                                </a:rPr>
                                <m:t>)</m:t>
                              </m:r>
                            </m:e>
                            <m:sup>
                              <m:r>
                                <a:rPr lang="en-AU" sz="2200" i="1">
                                  <a:latin typeface="Cambria Math"/>
                                </a:rPr>
                                <m:t>2</m:t>
                              </m:r>
                            </m:sup>
                          </m:sSup>
                        </m:den>
                      </m:f>
                      <m:r>
                        <a:rPr lang="en-AU" sz="2200" i="1">
                          <a:latin typeface="Cambria Math"/>
                          <a:ea typeface="Cambria Math"/>
                        </a:rPr>
                        <m:t>+</m:t>
                      </m:r>
                      <m:f>
                        <m:fPr>
                          <m:ctrlPr>
                            <a:rPr lang="en-AU" sz="2200" i="1">
                              <a:latin typeface="Cambria Math" panose="02040503050406030204" pitchFamily="18" charset="0"/>
                            </a:rPr>
                          </m:ctrlPr>
                        </m:fPr>
                        <m:num>
                          <m:r>
                            <a:rPr lang="en-AU" sz="2200" b="0" i="1" smtClean="0">
                              <a:latin typeface="Cambria Math"/>
                            </a:rPr>
                            <m:t>10</m:t>
                          </m:r>
                          <m:r>
                            <a:rPr lang="en-AU" sz="2200" i="1">
                              <a:latin typeface="Cambria Math"/>
                            </a:rPr>
                            <m:t>5</m:t>
                          </m:r>
                        </m:num>
                        <m:den>
                          <m:sSup>
                            <m:sSupPr>
                              <m:ctrlPr>
                                <a:rPr lang="en-AU" sz="2200" i="1">
                                  <a:latin typeface="Cambria Math" panose="02040503050406030204" pitchFamily="18" charset="0"/>
                                </a:rPr>
                              </m:ctrlPr>
                            </m:sSupPr>
                            <m:e>
                              <m:r>
                                <a:rPr lang="en-AU" sz="2200" i="1">
                                  <a:latin typeface="Cambria Math"/>
                                </a:rPr>
                                <m:t>(1</m:t>
                              </m:r>
                              <m:r>
                                <a:rPr lang="en-AU" sz="2200" b="0" i="1" smtClean="0">
                                  <a:latin typeface="Cambria Math"/>
                                </a:rPr>
                                <m:t>.04)</m:t>
                              </m:r>
                            </m:e>
                            <m:sup>
                              <m:r>
                                <a:rPr lang="en-AU" sz="2200" i="1">
                                  <a:latin typeface="Cambria Math"/>
                                </a:rPr>
                                <m:t>3</m:t>
                              </m:r>
                            </m:sup>
                          </m:sSup>
                        </m:den>
                      </m:f>
                      <m:r>
                        <a:rPr lang="en-AU" sz="2200" i="1" smtClean="0">
                          <a:latin typeface="Cambria Math"/>
                          <a:ea typeface="Cambria Math"/>
                        </a:rPr>
                        <m:t>=</m:t>
                      </m:r>
                    </m:oMath>
                  </m:oMathPara>
                </a14:m>
                <a:endParaRPr lang="en-AU" sz="2200" i="1" dirty="0">
                  <a:latin typeface="Cambria Math"/>
                  <a:ea typeface="Cambria Math"/>
                </a:endParaRPr>
              </a:p>
              <a:p>
                <a:pPr marL="204048" lvl="1" indent="0">
                  <a:spcBef>
                    <a:spcPts val="600"/>
                  </a:spcBef>
                  <a:spcAft>
                    <a:spcPts val="600"/>
                  </a:spcAft>
                  <a:buNone/>
                </a:pPr>
                <a:endParaRPr lang="en-AU" sz="2200" b="0" i="1" dirty="0">
                  <a:latin typeface="Cambria Math"/>
                  <a:ea typeface="Cambria Math"/>
                </a:endParaRPr>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AU" sz="2200" b="0" i="1" smtClean="0">
                          <a:latin typeface="Cambria Math"/>
                          <a:ea typeface="Cambria Math"/>
                        </a:rPr>
                        <m:t>4.902+4.713+93.345=</m:t>
                      </m:r>
                      <m:r>
                        <a:rPr lang="en-AU" sz="2200" b="1" i="1" smtClean="0">
                          <a:latin typeface="Cambria Math"/>
                          <a:ea typeface="Cambria Math"/>
                        </a:rPr>
                        <m:t>𝟏𝟎𝟐</m:t>
                      </m:r>
                      <m:r>
                        <a:rPr lang="en-AU" sz="2200" b="1" i="1" smtClean="0">
                          <a:latin typeface="Cambria Math"/>
                          <a:ea typeface="Cambria Math"/>
                        </a:rPr>
                        <m:t>.</m:t>
                      </m:r>
                      <m:r>
                        <a:rPr lang="en-AU" sz="2200" b="1" i="1" smtClean="0">
                          <a:latin typeface="Cambria Math"/>
                          <a:ea typeface="Cambria Math"/>
                        </a:rPr>
                        <m:t>𝟗𝟔𝟎</m:t>
                      </m:r>
                    </m:oMath>
                  </m:oMathPara>
                </a14:m>
                <a:endParaRPr lang="en-AU" sz="2200" b="1" dirty="0"/>
              </a:p>
              <a:p>
                <a:pPr marL="204048" lvl="1" indent="0">
                  <a:spcBef>
                    <a:spcPts val="600"/>
                  </a:spcBef>
                  <a:spcAft>
                    <a:spcPts val="600"/>
                  </a:spcAft>
                  <a:buNone/>
                </a:pPr>
                <a:r>
                  <a:rPr lang="en-AU" sz="2200" b="1" dirty="0"/>
                  <a:t>The bond price is 102.960.</a:t>
                </a:r>
              </a:p>
              <a:p>
                <a:pPr marL="204048" lvl="1" indent="0">
                  <a:spcBef>
                    <a:spcPts val="600"/>
                  </a:spcBef>
                  <a:spcAft>
                    <a:spcPts val="600"/>
                  </a:spcAft>
                  <a:buNone/>
                </a:pPr>
                <a:endParaRPr lang="en-AU" sz="2400" b="1" dirty="0"/>
              </a:p>
              <a:p>
                <a:pPr marL="204048" lvl="1" indent="0">
                  <a:spcBef>
                    <a:spcPts val="600"/>
                  </a:spcBef>
                  <a:spcAft>
                    <a:spcPts val="600"/>
                  </a:spcAft>
                  <a:buNone/>
                </a:pPr>
                <a:r>
                  <a:rPr lang="en-AU" sz="2400" dirty="0"/>
                  <a:t>• The present values of the individual cash flows discounted using spot rates differ from those using yield-to-maturity, but the sum of the present values is the same. Thus, the same price is obtained using either approach.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685800"/>
                <a:ext cx="8375904" cy="5562599"/>
              </a:xfrm>
              <a:blipFill rotWithShape="1">
                <a:blip r:embed="rId3"/>
                <a:stretch>
                  <a:fillRect l="-1092" t="-1425" r="-1237" b="-5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15</a:t>
            </a:fld>
            <a:endParaRPr lang="en-AU" dirty="0"/>
          </a:p>
        </p:txBody>
      </p:sp>
    </p:spTree>
    <p:extLst>
      <p:ext uri="{BB962C8B-B14F-4D97-AF65-F5344CB8AC3E}">
        <p14:creationId xmlns:p14="http://schemas.microsoft.com/office/powerpoint/2010/main" val="232194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3. Prices and yields: conventions for quotes and calculations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2819399"/>
                <a:ext cx="8375904" cy="3581401"/>
              </a:xfrm>
            </p:spPr>
            <p:txBody>
              <a:bodyPr>
                <a:normAutofit/>
              </a:bodyPr>
              <a:lstStyle/>
              <a:p>
                <a:pPr marL="182880" lvl="1" indent="-180000">
                  <a:spcBef>
                    <a:spcPts val="600"/>
                  </a:spcBef>
                  <a:spcAft>
                    <a:spcPts val="600"/>
                  </a:spcAft>
                  <a:buFont typeface="Arial" pitchFamily="34" charset="0"/>
                  <a:buChar char="•"/>
                </a:pPr>
                <a:endParaRPr lang="en-US" sz="3600" dirty="0"/>
              </a:p>
              <a:p>
                <a:pPr marL="2880" lvl="1" indent="0">
                  <a:spcBef>
                    <a:spcPts val="600"/>
                  </a:spcBef>
                  <a:spcAft>
                    <a:spcPts val="600"/>
                  </a:spcAft>
                  <a:buNone/>
                </a:pPr>
                <a:r>
                  <a:rPr lang="en-US" sz="2400" dirty="0"/>
                  <a:t>The sum of flat price and accrued interest is the full (dirty) price (</a:t>
                </a:r>
                <a:r>
                  <a:rPr lang="en-US" sz="2400" i="1" dirty="0"/>
                  <a:t>P</a:t>
                </a:r>
                <a:r>
                  <a:rPr lang="en-US" sz="2400" i="1" baseline="-25000" dirty="0"/>
                  <a:t>f</a:t>
                </a:r>
                <a:r>
                  <a:rPr lang="en-US" sz="2400" dirty="0"/>
                  <a:t>). </a:t>
                </a:r>
              </a:p>
              <a:p>
                <a:pPr marL="2880" lvl="1" indent="0">
                  <a:spcBef>
                    <a:spcPts val="600"/>
                  </a:spcBef>
                  <a:spcAft>
                    <a:spcPts val="600"/>
                  </a:spcAft>
                  <a:buNone/>
                </a:pPr>
                <a14:m>
                  <m:oMathPara xmlns:m="http://schemas.openxmlformats.org/officeDocument/2006/math">
                    <m:oMathParaPr>
                      <m:jc m:val="center"/>
                    </m:oMathParaPr>
                    <m:oMath xmlns:m="http://schemas.openxmlformats.org/officeDocument/2006/math">
                      <m:sSub>
                        <m:sSubPr>
                          <m:ctrlPr>
                            <a:rPr lang="en-US" sz="2800" i="1" smtClean="0">
                              <a:latin typeface="Cambria Math" panose="02040503050406030204" pitchFamily="18" charset="0"/>
                            </a:rPr>
                          </m:ctrlPr>
                        </m:sSubPr>
                        <m:e>
                          <m:r>
                            <a:rPr lang="en-AU" sz="2800" b="0" i="1" smtClean="0">
                              <a:latin typeface="Cambria Math"/>
                            </a:rPr>
                            <m:t>𝑃</m:t>
                          </m:r>
                        </m:e>
                        <m:sub>
                          <m:r>
                            <a:rPr lang="en-AU" sz="2800" b="0" i="1" smtClean="0">
                              <a:latin typeface="Cambria Math"/>
                            </a:rPr>
                            <m:t>𝑓</m:t>
                          </m:r>
                        </m:sub>
                      </m:sSub>
                      <m:r>
                        <a:rPr lang="en-AU" sz="2800" b="0" i="1" smtClean="0">
                          <a:latin typeface="Cambria Math"/>
                        </a:rPr>
                        <m:t>=</m:t>
                      </m:r>
                      <m:sSub>
                        <m:sSubPr>
                          <m:ctrlPr>
                            <a:rPr lang="en-AU" sz="2800" b="0" i="1" smtClean="0">
                              <a:latin typeface="Cambria Math" panose="02040503050406030204" pitchFamily="18" charset="0"/>
                            </a:rPr>
                          </m:ctrlPr>
                        </m:sSubPr>
                        <m:e>
                          <m:r>
                            <a:rPr lang="en-AU" sz="2800" b="0" i="1" smtClean="0">
                              <a:latin typeface="Cambria Math"/>
                            </a:rPr>
                            <m:t>𝑃</m:t>
                          </m:r>
                        </m:e>
                        <m:sub>
                          <m:r>
                            <a:rPr lang="en-AU" sz="2800" b="0" i="1" smtClean="0">
                              <a:latin typeface="Cambria Math"/>
                            </a:rPr>
                            <m:t>𝑐</m:t>
                          </m:r>
                        </m:sub>
                      </m:sSub>
                      <m:r>
                        <a:rPr lang="en-AU" sz="2800" i="1">
                          <a:latin typeface="Cambria Math"/>
                          <a:ea typeface="Cambria Math"/>
                        </a:rPr>
                        <m:t>+</m:t>
                      </m:r>
                      <m:r>
                        <m:rPr>
                          <m:sty m:val="p"/>
                        </m:rPr>
                        <a:rPr lang="en-AU" sz="2800" b="0" i="0" smtClean="0">
                          <a:latin typeface="Cambria Math"/>
                          <a:ea typeface="Cambria Math"/>
                        </a:rPr>
                        <m:t>AI</m:t>
                      </m:r>
                    </m:oMath>
                  </m:oMathPara>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2819399"/>
                <a:ext cx="8375904" cy="3581401"/>
              </a:xfrm>
              <a:blipFill rotWithShape="0">
                <a:blip r:embed="rId3"/>
                <a:stretch>
                  <a:fillRect l="-109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16</a:t>
            </a:fld>
            <a:endParaRPr lang="en-AU" dirty="0"/>
          </a:p>
        </p:txBody>
      </p:sp>
      <p:graphicFrame>
        <p:nvGraphicFramePr>
          <p:cNvPr id="6" name="Diagram 5"/>
          <p:cNvGraphicFramePr/>
          <p:nvPr>
            <p:extLst>
              <p:ext uri="{D42A27DB-BD31-4B8C-83A1-F6EECF244321}">
                <p14:modId xmlns:p14="http://schemas.microsoft.com/office/powerpoint/2010/main" val="594920688"/>
              </p:ext>
            </p:extLst>
          </p:nvPr>
        </p:nvGraphicFramePr>
        <p:xfrm>
          <a:off x="457200" y="1447800"/>
          <a:ext cx="8382000" cy="2057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Plus 6"/>
          <p:cNvSpPr/>
          <p:nvPr/>
        </p:nvSpPr>
        <p:spPr>
          <a:xfrm>
            <a:off x="4419600" y="2933700"/>
            <a:ext cx="381000" cy="342900"/>
          </a:xfrm>
          <a:prstGeom prst="mathPlu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Circular Arrow 9"/>
          <p:cNvSpPr/>
          <p:nvPr/>
        </p:nvSpPr>
        <p:spPr>
          <a:xfrm>
            <a:off x="762000" y="4588262"/>
            <a:ext cx="3429000" cy="1847088"/>
          </a:xfrm>
          <a:prstGeom prst="circularArrow">
            <a:avLst>
              <a:gd name="adj1" fmla="val 5085"/>
              <a:gd name="adj2" fmla="val 327528"/>
              <a:gd name="adj3" fmla="val 15762754"/>
              <a:gd name="adj4" fmla="val 16309718"/>
              <a:gd name="adj5" fmla="val 5932"/>
            </a:avLst>
          </a:prstGeom>
        </p:spPr>
        <p:style>
          <a:lnRef idx="2">
            <a:schemeClr val="accent1">
              <a:shade val="50000"/>
            </a:schemeClr>
          </a:lnRef>
          <a:fillRef idx="1">
            <a:schemeClr val="accent1"/>
          </a:fillRef>
          <a:effectRef idx="0">
            <a:schemeClr val="accent1"/>
          </a:effectRef>
          <a:fontRef idx="minor">
            <a:schemeClr val="dk1">
              <a:hueOff val="0"/>
              <a:satOff val="0"/>
              <a:lumOff val="0"/>
              <a:alphaOff val="0"/>
            </a:schemeClr>
          </a:fontRef>
        </p:style>
      </p:sp>
      <p:grpSp>
        <p:nvGrpSpPr>
          <p:cNvPr id="11" name="Group 10"/>
          <p:cNvGrpSpPr/>
          <p:nvPr/>
        </p:nvGrpSpPr>
        <p:grpSpPr>
          <a:xfrm>
            <a:off x="559259" y="4588262"/>
            <a:ext cx="2793541" cy="1444502"/>
            <a:chOff x="612224" y="1010760"/>
            <a:chExt cx="3831932" cy="1444502"/>
          </a:xfrm>
        </p:grpSpPr>
        <p:sp>
          <p:nvSpPr>
            <p:cNvPr id="12" name="Rectangle 11"/>
            <p:cNvSpPr/>
            <p:nvPr/>
          </p:nvSpPr>
          <p:spPr>
            <a:xfrm>
              <a:off x="612224" y="1010760"/>
              <a:ext cx="2283382" cy="10466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Rectangle 12"/>
            <p:cNvSpPr/>
            <p:nvPr/>
          </p:nvSpPr>
          <p:spPr>
            <a:xfrm>
              <a:off x="2160774" y="1408615"/>
              <a:ext cx="2283382" cy="104664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Bond dealers usually quote the flat price.</a:t>
              </a:r>
              <a:endParaRPr lang="en-AU" sz="2000" kern="1200" dirty="0"/>
            </a:p>
          </p:txBody>
        </p:sp>
      </p:grpSp>
      <p:sp>
        <p:nvSpPr>
          <p:cNvPr id="14" name="Rectangle 13"/>
          <p:cNvSpPr/>
          <p:nvPr/>
        </p:nvSpPr>
        <p:spPr>
          <a:xfrm>
            <a:off x="5257800" y="4978123"/>
            <a:ext cx="2514600" cy="1015663"/>
          </a:xfrm>
          <a:prstGeom prst="rect">
            <a:avLst/>
          </a:prstGeom>
        </p:spPr>
        <p:txBody>
          <a:bodyPr wrap="square">
            <a:spAutoFit/>
          </a:bodyPr>
          <a:lstStyle/>
          <a:p>
            <a:pPr lvl="0" algn="ctr"/>
            <a:r>
              <a:rPr lang="en-US" sz="2000" dirty="0"/>
              <a:t>Buyers pay the full price for the bond on the settlement date.</a:t>
            </a:r>
            <a:endParaRPr lang="en-AU" sz="2000" dirty="0"/>
          </a:p>
        </p:txBody>
      </p:sp>
      <p:sp>
        <p:nvSpPr>
          <p:cNvPr id="16" name="Circular Arrow 15"/>
          <p:cNvSpPr/>
          <p:nvPr/>
        </p:nvSpPr>
        <p:spPr>
          <a:xfrm>
            <a:off x="4800600" y="4588262"/>
            <a:ext cx="3429000" cy="1842359"/>
          </a:xfrm>
          <a:prstGeom prst="circularArrow">
            <a:avLst>
              <a:gd name="adj1" fmla="val 5085"/>
              <a:gd name="adj2" fmla="val 327528"/>
              <a:gd name="adj3" fmla="val 15762754"/>
              <a:gd name="adj4" fmla="val 16309718"/>
              <a:gd name="adj5" fmla="val 5932"/>
            </a:avLst>
          </a:prstGeom>
          <a:solidFill>
            <a:srgbClr val="0070C0"/>
          </a:solidFill>
        </p:spPr>
        <p:style>
          <a:lnRef idx="2">
            <a:schemeClr val="accent1">
              <a:shade val="50000"/>
            </a:schemeClr>
          </a:lnRef>
          <a:fillRef idx="1">
            <a:schemeClr val="accent1"/>
          </a:fillRef>
          <a:effectRef idx="0">
            <a:schemeClr val="accent1"/>
          </a:effectRef>
          <a:fontRef idx="minor">
            <a:schemeClr val="dk1">
              <a:hueOff val="0"/>
              <a:satOff val="0"/>
              <a:lumOff val="0"/>
              <a:alphaOff val="0"/>
            </a:schemeClr>
          </a:fontRef>
        </p:style>
      </p:sp>
    </p:spTree>
    <p:extLst>
      <p:ext uri="{BB962C8B-B14F-4D97-AF65-F5344CB8AC3E}">
        <p14:creationId xmlns:p14="http://schemas.microsoft.com/office/powerpoint/2010/main" val="310563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685801"/>
                <a:ext cx="8375904" cy="5486400"/>
              </a:xfrm>
            </p:spPr>
            <p:txBody>
              <a:bodyPr>
                <a:normAutofit/>
              </a:bodyPr>
              <a:lstStyle/>
              <a:p>
                <a:pPr marL="182880" lvl="1" indent="-180000">
                  <a:spcBef>
                    <a:spcPts val="600"/>
                  </a:spcBef>
                  <a:spcAft>
                    <a:spcPts val="600"/>
                  </a:spcAft>
                  <a:buFont typeface="Arial" pitchFamily="34" charset="0"/>
                  <a:buChar char="•"/>
                </a:pPr>
                <a:r>
                  <a:rPr lang="en-US" sz="2400" dirty="0"/>
                  <a:t>Accrued interest is the proportional share of the next coupon payment:</a:t>
                </a:r>
              </a:p>
              <a:p>
                <a:pPr marL="2880" lvl="1" indent="0">
                  <a:spcBef>
                    <a:spcPts val="600"/>
                  </a:spcBef>
                  <a:spcAft>
                    <a:spcPts val="600"/>
                  </a:spcAft>
                  <a:buNone/>
                </a:pPr>
                <a14:m>
                  <m:oMathPara xmlns:m="http://schemas.openxmlformats.org/officeDocument/2006/math">
                    <m:oMathParaPr>
                      <m:jc m:val="center"/>
                    </m:oMathParaPr>
                    <m:oMath xmlns:m="http://schemas.openxmlformats.org/officeDocument/2006/math">
                      <m:r>
                        <m:rPr>
                          <m:sty m:val="p"/>
                        </m:rPr>
                        <a:rPr lang="en-AU" sz="2800" b="0" i="0" smtClean="0">
                          <a:latin typeface="Cambria Math"/>
                        </a:rPr>
                        <m:t>AI</m:t>
                      </m:r>
                      <m:r>
                        <a:rPr lang="en-AU" sz="2800" b="0" i="1" smtClean="0">
                          <a:latin typeface="Cambria Math"/>
                        </a:rPr>
                        <m:t>=</m:t>
                      </m:r>
                      <m:f>
                        <m:fPr>
                          <m:ctrlPr>
                            <a:rPr lang="en-AU" sz="2800" b="0" i="1" smtClean="0">
                              <a:latin typeface="Cambria Math" panose="02040503050406030204" pitchFamily="18" charset="0"/>
                            </a:rPr>
                          </m:ctrlPr>
                        </m:fPr>
                        <m:num>
                          <m:r>
                            <a:rPr lang="en-AU" sz="2800" b="0" i="1" smtClean="0">
                              <a:latin typeface="Cambria Math"/>
                            </a:rPr>
                            <m:t>𝑡</m:t>
                          </m:r>
                        </m:num>
                        <m:den>
                          <m:r>
                            <a:rPr lang="en-AU" sz="2800" b="0" i="1" smtClean="0">
                              <a:latin typeface="Cambria Math"/>
                            </a:rPr>
                            <m:t>𝑇</m:t>
                          </m:r>
                        </m:den>
                      </m:f>
                      <m:r>
                        <a:rPr lang="en-AU" sz="2800" b="0" i="1" smtClean="0">
                          <a:latin typeface="Cambria Math"/>
                          <a:ea typeface="Cambria Math"/>
                        </a:rPr>
                        <m:t>×</m:t>
                      </m:r>
                      <m:r>
                        <m:rPr>
                          <m:sty m:val="p"/>
                        </m:rPr>
                        <a:rPr lang="en-AU" sz="2800" b="0" i="0" smtClean="0">
                          <a:latin typeface="Cambria Math"/>
                          <a:ea typeface="Cambria Math"/>
                        </a:rPr>
                        <m:t>PMT</m:t>
                      </m:r>
                    </m:oMath>
                  </m:oMathPara>
                </a14:m>
                <a:endParaRPr lang="en-US" sz="2800" dirty="0"/>
              </a:p>
              <a:p>
                <a:pPr marL="204048" lvl="1" indent="0">
                  <a:spcBef>
                    <a:spcPts val="600"/>
                  </a:spcBef>
                  <a:spcAft>
                    <a:spcPts val="600"/>
                  </a:spcAft>
                  <a:buNone/>
                </a:pPr>
                <a:r>
                  <a:rPr lang="en-US" sz="2200" dirty="0"/>
                  <a:t>where </a:t>
                </a:r>
                <a:r>
                  <a:rPr lang="en-US" sz="2200" b="1" i="1" dirty="0"/>
                  <a:t>t</a:t>
                </a:r>
                <a:r>
                  <a:rPr lang="en-US" sz="2200" i="1" dirty="0"/>
                  <a:t> </a:t>
                </a:r>
                <a:r>
                  <a:rPr lang="en-US" sz="2200" dirty="0"/>
                  <a:t>is the number of days from the last coupon payment to the settlement date; </a:t>
                </a:r>
                <a:r>
                  <a:rPr lang="en-US" sz="2200" b="1" i="1" dirty="0"/>
                  <a:t>T</a:t>
                </a:r>
                <a:r>
                  <a:rPr lang="en-US" sz="2200" dirty="0"/>
                  <a:t> is the number of days in the coupon period; </a:t>
                </a:r>
                <a:r>
                  <a:rPr lang="en-US" sz="2200" b="1" i="1" dirty="0"/>
                  <a:t>t</a:t>
                </a:r>
                <a:r>
                  <a:rPr lang="en-US" sz="2200" b="1" dirty="0"/>
                  <a:t>/</a:t>
                </a:r>
                <a:r>
                  <a:rPr lang="en-US" sz="2200" b="1" i="1" dirty="0"/>
                  <a:t>T</a:t>
                </a:r>
                <a:r>
                  <a:rPr lang="en-US" sz="2200" dirty="0"/>
                  <a:t> is the fraction of the coupon period that has gone by since the last payment; and </a:t>
                </a:r>
                <a:r>
                  <a:rPr lang="en-US" sz="2200" b="1" dirty="0"/>
                  <a:t>PMT</a:t>
                </a:r>
                <a:r>
                  <a:rPr lang="en-US" sz="2200" dirty="0"/>
                  <a:t> is the coupon payment per period.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685801"/>
                <a:ext cx="8375904" cy="5486400"/>
              </a:xfrm>
              <a:blipFill rotWithShape="0">
                <a:blip r:embed="rId3"/>
                <a:stretch>
                  <a:fillRect l="-946" t="-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17</a:t>
            </a:fld>
            <a:endParaRPr lang="en-AU" dirty="0"/>
          </a:p>
        </p:txBody>
      </p:sp>
      <p:graphicFrame>
        <p:nvGraphicFramePr>
          <p:cNvPr id="5" name="Diagram 4"/>
          <p:cNvGraphicFramePr/>
          <p:nvPr>
            <p:extLst>
              <p:ext uri="{D42A27DB-BD31-4B8C-83A1-F6EECF244321}">
                <p14:modId xmlns:p14="http://schemas.microsoft.com/office/powerpoint/2010/main" val="2122243063"/>
              </p:ext>
            </p:extLst>
          </p:nvPr>
        </p:nvGraphicFramePr>
        <p:xfrm>
          <a:off x="381000" y="4267200"/>
          <a:ext cx="8153400" cy="198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60122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609601"/>
                <a:ext cx="8375904" cy="5562600"/>
              </a:xfrm>
            </p:spPr>
            <p:txBody>
              <a:bodyPr>
                <a:noAutofit/>
              </a:bodyPr>
              <a:lstStyle/>
              <a:p>
                <a:pPr marL="2880" lvl="1" indent="0">
                  <a:spcBef>
                    <a:spcPts val="600"/>
                  </a:spcBef>
                  <a:spcAft>
                    <a:spcPts val="600"/>
                  </a:spcAft>
                  <a:buNone/>
                </a:pPr>
                <a:r>
                  <a:rPr lang="en-US" sz="2400" dirty="0"/>
                  <a:t>• The full price of a fixed-rate bond between coupon payments given the market discount rate per period (</a:t>
                </a:r>
                <a:r>
                  <a:rPr lang="en-US" sz="2400" i="1" dirty="0"/>
                  <a:t>r</a:t>
                </a:r>
                <a:r>
                  <a:rPr lang="en-US" sz="2400" dirty="0"/>
                  <a:t>) can be calculated as:</a:t>
                </a:r>
              </a:p>
              <a:p>
                <a:pPr marL="2880" lvl="1" indent="0">
                  <a:spcBef>
                    <a:spcPts val="600"/>
                  </a:spcBef>
                  <a:spcAft>
                    <a:spcPts val="600"/>
                  </a:spcAft>
                  <a:buNone/>
                </a:pPr>
                <a14:m>
                  <m:oMathPara xmlns:m="http://schemas.openxmlformats.org/officeDocument/2006/math">
                    <m:oMathParaPr>
                      <m:jc m:val="center"/>
                    </m:oMathParaPr>
                    <m:oMath xmlns:m="http://schemas.openxmlformats.org/officeDocument/2006/math">
                      <m:sSub>
                        <m:sSubPr>
                          <m:ctrlPr>
                            <a:rPr lang="en-AU" sz="2400" b="0" i="1" smtClean="0">
                              <a:latin typeface="Cambria Math" panose="02040503050406030204" pitchFamily="18" charset="0"/>
                            </a:rPr>
                          </m:ctrlPr>
                        </m:sSubPr>
                        <m:e>
                          <m:r>
                            <a:rPr lang="en-AU" sz="2400" b="0" i="1" smtClean="0">
                              <a:latin typeface="Cambria Math"/>
                            </a:rPr>
                            <m:t>𝑃</m:t>
                          </m:r>
                        </m:e>
                        <m:sub>
                          <m:r>
                            <a:rPr lang="en-AU" sz="2400" b="0" i="1" smtClean="0">
                              <a:latin typeface="Cambria Math"/>
                            </a:rPr>
                            <m:t>𝑓</m:t>
                          </m:r>
                        </m:sub>
                      </m:sSub>
                      <m:r>
                        <a:rPr lang="en-AU" sz="2400" b="0" i="1" smtClean="0">
                          <a:latin typeface="Cambria Math"/>
                        </a:rPr>
                        <m:t>=</m:t>
                      </m:r>
                      <m:f>
                        <m:fPr>
                          <m:ctrlPr>
                            <a:rPr lang="en-AU" sz="2400" b="0" i="1" smtClean="0">
                              <a:latin typeface="Cambria Math" panose="02040503050406030204" pitchFamily="18" charset="0"/>
                            </a:rPr>
                          </m:ctrlPr>
                        </m:fPr>
                        <m:num>
                          <m:r>
                            <m:rPr>
                              <m:sty m:val="p"/>
                            </m:rPr>
                            <a:rPr lang="en-AU" sz="2400" b="0" i="0" smtClean="0">
                              <a:latin typeface="Cambria Math"/>
                            </a:rPr>
                            <m:t>PMT</m:t>
                          </m:r>
                        </m:num>
                        <m:den>
                          <m:sSup>
                            <m:sSupPr>
                              <m:ctrlPr>
                                <a:rPr lang="en-AU" sz="2400" b="0" i="1" smtClean="0">
                                  <a:latin typeface="Cambria Math" panose="02040503050406030204" pitchFamily="18" charset="0"/>
                                </a:rPr>
                              </m:ctrlPr>
                            </m:sSupPr>
                            <m:e>
                              <m:d>
                                <m:dPr>
                                  <m:ctrlPr>
                                    <a:rPr lang="en-AU" sz="2400" b="0" i="1" smtClean="0">
                                      <a:latin typeface="Cambria Math" panose="02040503050406030204" pitchFamily="18" charset="0"/>
                                    </a:rPr>
                                  </m:ctrlPr>
                                </m:dPr>
                                <m:e>
                                  <m:r>
                                    <a:rPr lang="en-AU" sz="2400" b="0" i="1" smtClean="0">
                                      <a:latin typeface="Cambria Math"/>
                                    </a:rPr>
                                    <m:t>1</m:t>
                                  </m:r>
                                  <m:r>
                                    <a:rPr lang="en-AU" sz="2400" b="0" i="1" smtClean="0">
                                      <a:latin typeface="Cambria Math"/>
                                      <a:ea typeface="Cambria Math"/>
                                    </a:rPr>
                                    <m:t>+</m:t>
                                  </m:r>
                                  <m:r>
                                    <a:rPr lang="en-AU" sz="2400" b="0" i="1" smtClean="0">
                                      <a:latin typeface="Cambria Math"/>
                                      <a:ea typeface="Cambria Math"/>
                                    </a:rPr>
                                    <m:t>𝑟</m:t>
                                  </m:r>
                                </m:e>
                              </m:d>
                            </m:e>
                            <m:sup>
                              <m:r>
                                <a:rPr lang="en-AU" sz="2400" b="0" i="1" smtClean="0">
                                  <a:latin typeface="Cambria Math"/>
                                </a:rPr>
                                <m:t>1−</m:t>
                              </m:r>
                              <m:r>
                                <a:rPr lang="en-AU" sz="2400" b="0" i="1" smtClean="0">
                                  <a:latin typeface="Cambria Math"/>
                                </a:rPr>
                                <m:t>𝑡</m:t>
                              </m:r>
                              <m:r>
                                <a:rPr lang="en-AU" sz="2400" b="0" i="1" smtClean="0">
                                  <a:latin typeface="Cambria Math"/>
                                </a:rPr>
                                <m:t>/</m:t>
                              </m:r>
                              <m:r>
                                <a:rPr lang="en-AU" sz="2400" b="0" i="1" smtClean="0">
                                  <a:latin typeface="Cambria Math"/>
                                </a:rPr>
                                <m:t>𝑇</m:t>
                              </m:r>
                            </m:sup>
                          </m:sSup>
                        </m:den>
                      </m:f>
                      <m:r>
                        <a:rPr lang="en-AU" sz="2400" b="0" i="1" smtClean="0">
                          <a:latin typeface="Cambria Math"/>
                          <a:ea typeface="Cambria Math"/>
                        </a:rPr>
                        <m:t>+</m:t>
                      </m:r>
                      <m:f>
                        <m:fPr>
                          <m:ctrlPr>
                            <a:rPr lang="en-AU" sz="2400" i="1">
                              <a:latin typeface="Cambria Math" panose="02040503050406030204" pitchFamily="18" charset="0"/>
                            </a:rPr>
                          </m:ctrlPr>
                        </m:fPr>
                        <m:num>
                          <m:r>
                            <m:rPr>
                              <m:sty m:val="p"/>
                            </m:rPr>
                            <a:rPr lang="en-AU" sz="2400" i="0">
                              <a:latin typeface="Cambria Math"/>
                            </a:rPr>
                            <m:t>PMT</m:t>
                          </m:r>
                        </m:num>
                        <m:den>
                          <m:sSup>
                            <m:sSupPr>
                              <m:ctrlPr>
                                <a:rPr lang="en-AU" sz="2400" i="1">
                                  <a:latin typeface="Cambria Math" panose="02040503050406030204" pitchFamily="18" charset="0"/>
                                </a:rPr>
                              </m:ctrlPr>
                            </m:sSupPr>
                            <m:e>
                              <m:d>
                                <m:dPr>
                                  <m:ctrlPr>
                                    <a:rPr lang="en-AU" sz="2400" i="1">
                                      <a:latin typeface="Cambria Math" panose="02040503050406030204" pitchFamily="18" charset="0"/>
                                    </a:rPr>
                                  </m:ctrlPr>
                                </m:dPr>
                                <m:e>
                                  <m:r>
                                    <a:rPr lang="en-AU" sz="2400" i="1">
                                      <a:latin typeface="Cambria Math"/>
                                    </a:rPr>
                                    <m:t>1</m:t>
                                  </m:r>
                                  <m:r>
                                    <a:rPr lang="en-AU" sz="2400" i="1">
                                      <a:latin typeface="Cambria Math"/>
                                      <a:ea typeface="Cambria Math"/>
                                    </a:rPr>
                                    <m:t>+</m:t>
                                  </m:r>
                                  <m:r>
                                    <a:rPr lang="en-AU" sz="2400" i="1">
                                      <a:latin typeface="Cambria Math"/>
                                      <a:ea typeface="Cambria Math"/>
                                    </a:rPr>
                                    <m:t>𝑟</m:t>
                                  </m:r>
                                </m:e>
                              </m:d>
                            </m:e>
                            <m:sup>
                              <m:r>
                                <a:rPr lang="en-AU" sz="2400" b="0" i="1" smtClean="0">
                                  <a:latin typeface="Cambria Math"/>
                                </a:rPr>
                                <m:t>2</m:t>
                              </m:r>
                              <m:r>
                                <a:rPr lang="en-AU" sz="2400" i="1">
                                  <a:latin typeface="Cambria Math"/>
                                </a:rPr>
                                <m:t>−</m:t>
                              </m:r>
                              <m:r>
                                <a:rPr lang="en-AU" sz="2400" i="1">
                                  <a:latin typeface="Cambria Math"/>
                                </a:rPr>
                                <m:t>𝑡</m:t>
                              </m:r>
                              <m:r>
                                <a:rPr lang="en-AU" sz="2400" i="1">
                                  <a:latin typeface="Cambria Math"/>
                                </a:rPr>
                                <m:t>/</m:t>
                              </m:r>
                              <m:r>
                                <a:rPr lang="en-AU" sz="2400" i="1">
                                  <a:latin typeface="Cambria Math"/>
                                </a:rPr>
                                <m:t>𝑇</m:t>
                              </m:r>
                            </m:sup>
                          </m:sSup>
                        </m:den>
                      </m:f>
                      <m:r>
                        <a:rPr lang="en-AU" sz="2400" i="1" smtClean="0">
                          <a:latin typeface="Cambria Math"/>
                          <a:ea typeface="Cambria Math"/>
                        </a:rPr>
                        <m:t>+</m:t>
                      </m:r>
                      <m:r>
                        <a:rPr lang="en-AU" sz="2400" b="0" i="1" smtClean="0">
                          <a:latin typeface="Cambria Math"/>
                          <a:ea typeface="Cambria Math"/>
                        </a:rPr>
                        <m:t>…+</m:t>
                      </m:r>
                      <m:f>
                        <m:fPr>
                          <m:ctrlPr>
                            <a:rPr lang="en-AU" sz="2400" i="1">
                              <a:latin typeface="Cambria Math" panose="02040503050406030204" pitchFamily="18" charset="0"/>
                            </a:rPr>
                          </m:ctrlPr>
                        </m:fPr>
                        <m:num>
                          <m:r>
                            <m:rPr>
                              <m:sty m:val="p"/>
                            </m:rPr>
                            <a:rPr lang="en-AU" sz="2400" i="0">
                              <a:latin typeface="Cambria Math"/>
                            </a:rPr>
                            <m:t>PMT</m:t>
                          </m:r>
                          <m:r>
                            <a:rPr lang="en-AU" sz="2400" i="1" smtClean="0">
                              <a:latin typeface="Cambria Math"/>
                              <a:ea typeface="Cambria Math"/>
                            </a:rPr>
                            <m:t>+</m:t>
                          </m:r>
                          <m:r>
                            <m:rPr>
                              <m:sty m:val="p"/>
                            </m:rPr>
                            <a:rPr lang="en-AU" sz="2400" b="0" i="0" smtClean="0">
                              <a:latin typeface="Cambria Math"/>
                              <a:ea typeface="Cambria Math"/>
                            </a:rPr>
                            <m:t>FV</m:t>
                          </m:r>
                        </m:num>
                        <m:den>
                          <m:sSup>
                            <m:sSupPr>
                              <m:ctrlPr>
                                <a:rPr lang="en-AU" sz="2400" i="1">
                                  <a:latin typeface="Cambria Math" panose="02040503050406030204" pitchFamily="18" charset="0"/>
                                </a:rPr>
                              </m:ctrlPr>
                            </m:sSupPr>
                            <m:e>
                              <m:d>
                                <m:dPr>
                                  <m:ctrlPr>
                                    <a:rPr lang="en-AU" sz="2400" i="1">
                                      <a:latin typeface="Cambria Math" panose="02040503050406030204" pitchFamily="18" charset="0"/>
                                    </a:rPr>
                                  </m:ctrlPr>
                                </m:dPr>
                                <m:e>
                                  <m:r>
                                    <a:rPr lang="en-AU" sz="2400" i="1">
                                      <a:latin typeface="Cambria Math"/>
                                    </a:rPr>
                                    <m:t>1</m:t>
                                  </m:r>
                                  <m:r>
                                    <a:rPr lang="en-AU" sz="2400" i="1">
                                      <a:latin typeface="Cambria Math"/>
                                      <a:ea typeface="Cambria Math"/>
                                    </a:rPr>
                                    <m:t>+</m:t>
                                  </m:r>
                                  <m:r>
                                    <a:rPr lang="en-AU" sz="2400" i="1">
                                      <a:latin typeface="Cambria Math"/>
                                      <a:ea typeface="Cambria Math"/>
                                    </a:rPr>
                                    <m:t>𝑟</m:t>
                                  </m:r>
                                </m:e>
                              </m:d>
                            </m:e>
                            <m:sup>
                              <m:r>
                                <a:rPr lang="en-AU" sz="2400" b="0" i="1" smtClean="0">
                                  <a:latin typeface="Cambria Math"/>
                                </a:rPr>
                                <m:t>𝑁</m:t>
                              </m:r>
                              <m:r>
                                <a:rPr lang="en-AU" sz="2400" i="1">
                                  <a:latin typeface="Cambria Math"/>
                                </a:rPr>
                                <m:t>−</m:t>
                              </m:r>
                              <m:r>
                                <a:rPr lang="en-AU" sz="2400" i="1">
                                  <a:latin typeface="Cambria Math"/>
                                </a:rPr>
                                <m:t>𝑡</m:t>
                              </m:r>
                              <m:r>
                                <a:rPr lang="en-AU" sz="2400" i="1">
                                  <a:latin typeface="Cambria Math"/>
                                </a:rPr>
                                <m:t>/</m:t>
                              </m:r>
                              <m:r>
                                <a:rPr lang="en-AU" sz="2400" i="1">
                                  <a:latin typeface="Cambria Math"/>
                                </a:rPr>
                                <m:t>𝑇</m:t>
                              </m:r>
                            </m:sup>
                          </m:sSup>
                        </m:den>
                      </m:f>
                    </m:oMath>
                  </m:oMathPara>
                </a14:m>
                <a:endParaRPr lang="en-US" sz="2400" dirty="0"/>
              </a:p>
              <a:p>
                <a:pPr marL="204048" lvl="1" indent="0">
                  <a:spcBef>
                    <a:spcPts val="600"/>
                  </a:spcBef>
                  <a:spcAft>
                    <a:spcPts val="600"/>
                  </a:spcAft>
                  <a:buNone/>
                </a:pPr>
                <a:r>
                  <a:rPr lang="en-US" sz="2400" dirty="0"/>
                  <a:t>where </a:t>
                </a:r>
                <a:r>
                  <a:rPr lang="en-US" sz="2400" b="1" i="1" dirty="0"/>
                  <a:t>N </a:t>
                </a:r>
                <a:r>
                  <a:rPr lang="en-US" sz="2400" b="1" dirty="0"/>
                  <a:t>– </a:t>
                </a:r>
                <a:r>
                  <a:rPr lang="en-US" sz="2400" b="1" i="1" dirty="0"/>
                  <a:t>t</a:t>
                </a:r>
                <a:r>
                  <a:rPr lang="en-US" sz="2400" b="1" dirty="0"/>
                  <a:t>/</a:t>
                </a:r>
                <a:r>
                  <a:rPr lang="en-US" sz="2400" b="1" i="1" dirty="0"/>
                  <a:t>T</a:t>
                </a:r>
                <a:r>
                  <a:rPr lang="en-US" sz="2400" dirty="0"/>
                  <a:t> represents the time before the appropriate payment is made and </a:t>
                </a:r>
                <a:r>
                  <a:rPr lang="en-US" sz="2400" b="1" dirty="0"/>
                  <a:t>FV</a:t>
                </a:r>
                <a:r>
                  <a:rPr lang="en-US" sz="2400" dirty="0"/>
                  <a:t> is the face value of the bond. </a:t>
                </a:r>
              </a:p>
              <a:p>
                <a:pPr marL="204048" lvl="1" indent="0">
                  <a:spcBef>
                    <a:spcPts val="600"/>
                  </a:spcBef>
                  <a:spcAft>
                    <a:spcPts val="600"/>
                  </a:spcAft>
                  <a:buNone/>
                </a:pPr>
                <a:endParaRPr lang="en-US" sz="2400" dirty="0"/>
              </a:p>
              <a:p>
                <a:pPr marL="182880" lvl="1" indent="-180000">
                  <a:spcBef>
                    <a:spcPts val="600"/>
                  </a:spcBef>
                  <a:spcAft>
                    <a:spcPts val="600"/>
                  </a:spcAft>
                  <a:buFont typeface="Arial" pitchFamily="34" charset="0"/>
                  <a:buChar char="•"/>
                </a:pPr>
                <a:r>
                  <a:rPr lang="en-US" sz="2400" dirty="0"/>
                  <a:t>The above formula can be simplified to: </a:t>
                </a:r>
                <a:endParaRPr lang="en-AU" sz="2400" i="1" dirty="0">
                  <a:latin typeface="Cambria Math"/>
                </a:endParaRPr>
              </a:p>
              <a:p>
                <a:pPr marL="2880" lvl="1" indent="0">
                  <a:spcBef>
                    <a:spcPts val="600"/>
                  </a:spcBef>
                  <a:spcAft>
                    <a:spcPts val="600"/>
                  </a:spcAft>
                  <a:buNone/>
                </a:pPr>
                <a14:m>
                  <m:oMathPara xmlns:m="http://schemas.openxmlformats.org/officeDocument/2006/math">
                    <m:oMathParaPr>
                      <m:jc m:val="center"/>
                    </m:oMathParaPr>
                    <m:oMath xmlns:m="http://schemas.openxmlformats.org/officeDocument/2006/math">
                      <m:sSub>
                        <m:sSubPr>
                          <m:ctrlPr>
                            <a:rPr lang="en-US" sz="2400" i="1" smtClean="0">
                              <a:latin typeface="Cambria Math" panose="02040503050406030204" pitchFamily="18" charset="0"/>
                            </a:rPr>
                          </m:ctrlPr>
                        </m:sSubPr>
                        <m:e>
                          <m:r>
                            <a:rPr lang="en-AU" sz="2400" b="0" i="1" smtClean="0">
                              <a:latin typeface="Cambria Math"/>
                            </a:rPr>
                            <m:t>𝑃</m:t>
                          </m:r>
                        </m:e>
                        <m:sub>
                          <m:r>
                            <a:rPr lang="en-AU" sz="2400" b="0" i="1" smtClean="0">
                              <a:latin typeface="Cambria Math"/>
                            </a:rPr>
                            <m:t>𝑓</m:t>
                          </m:r>
                        </m:sub>
                      </m:sSub>
                      <m:r>
                        <a:rPr lang="en-US" sz="2400" i="1" smtClean="0">
                          <a:latin typeface="Cambria Math"/>
                          <a:ea typeface="Cambria Math"/>
                        </a:rPr>
                        <m:t>=</m:t>
                      </m:r>
                      <m:r>
                        <m:rPr>
                          <m:sty m:val="p"/>
                        </m:rPr>
                        <a:rPr lang="en-AU" sz="2400" b="0" i="0" smtClean="0">
                          <a:latin typeface="Cambria Math"/>
                          <a:ea typeface="Cambria Math"/>
                        </a:rPr>
                        <m:t>PV</m:t>
                      </m:r>
                      <m:r>
                        <a:rPr lang="en-AU" sz="2400" b="0" i="1" smtClean="0">
                          <a:latin typeface="Cambria Math"/>
                          <a:ea typeface="Cambria Math"/>
                        </a:rPr>
                        <m:t>×</m:t>
                      </m:r>
                      <m:sSup>
                        <m:sSupPr>
                          <m:ctrlPr>
                            <a:rPr lang="en-AU" sz="2400" b="0" i="1" smtClean="0">
                              <a:latin typeface="Cambria Math" panose="02040503050406030204" pitchFamily="18" charset="0"/>
                              <a:ea typeface="Cambria Math"/>
                            </a:rPr>
                          </m:ctrlPr>
                        </m:sSupPr>
                        <m:e>
                          <m:d>
                            <m:dPr>
                              <m:ctrlPr>
                                <a:rPr lang="en-AU" sz="2400" b="0" i="1" smtClean="0">
                                  <a:latin typeface="Cambria Math" panose="02040503050406030204" pitchFamily="18" charset="0"/>
                                  <a:ea typeface="Cambria Math"/>
                                </a:rPr>
                              </m:ctrlPr>
                            </m:dPr>
                            <m:e>
                              <m:r>
                                <a:rPr lang="en-AU" sz="2400" b="0" i="1" smtClean="0">
                                  <a:latin typeface="Cambria Math"/>
                                  <a:ea typeface="Cambria Math"/>
                                </a:rPr>
                                <m:t>1+</m:t>
                              </m:r>
                              <m:r>
                                <a:rPr lang="en-AU" sz="2400" b="0" i="1" smtClean="0">
                                  <a:latin typeface="Cambria Math"/>
                                  <a:ea typeface="Cambria Math"/>
                                </a:rPr>
                                <m:t>𝑟</m:t>
                              </m:r>
                            </m:e>
                          </m:d>
                        </m:e>
                        <m:sup>
                          <m:r>
                            <a:rPr lang="en-AU" sz="2400" b="0" i="1" smtClean="0">
                              <a:latin typeface="Cambria Math"/>
                              <a:ea typeface="Cambria Math"/>
                            </a:rPr>
                            <m:t>𝑡</m:t>
                          </m:r>
                          <m:r>
                            <a:rPr lang="en-AU" sz="2400" b="0" i="1" smtClean="0">
                              <a:latin typeface="Cambria Math"/>
                              <a:ea typeface="Cambria Math"/>
                            </a:rPr>
                            <m:t>/</m:t>
                          </m:r>
                          <m:r>
                            <a:rPr lang="en-AU" sz="2400" b="0" i="1" smtClean="0">
                              <a:latin typeface="Cambria Math"/>
                              <a:ea typeface="Cambria Math"/>
                            </a:rPr>
                            <m:t>𝑇</m:t>
                          </m:r>
                        </m:sup>
                      </m:sSup>
                    </m:oMath>
                  </m:oMathPara>
                </a14:m>
                <a:endParaRPr lang="en-US" sz="2400" dirty="0"/>
              </a:p>
              <a:p>
                <a:pPr marL="2880" lvl="1" indent="0">
                  <a:spcBef>
                    <a:spcPts val="600"/>
                  </a:spcBef>
                  <a:spcAft>
                    <a:spcPts val="600"/>
                  </a:spcAft>
                  <a:buNone/>
                </a:pPr>
                <a:r>
                  <a:rPr lang="en-US" sz="2400" dirty="0"/>
                  <a:t>where</a:t>
                </a:r>
                <a:r>
                  <a:rPr lang="en-US" sz="2400" b="1" dirty="0"/>
                  <a:t> PV</a:t>
                </a:r>
                <a:r>
                  <a:rPr lang="en-US" sz="2400" dirty="0"/>
                  <a:t> is the value of the bond on the most recent coupon payment date and can be calculated using the standard bond price formula (slide 5).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609601"/>
                <a:ext cx="8375904" cy="5562600"/>
              </a:xfrm>
              <a:blipFill rotWithShape="0">
                <a:blip r:embed="rId3"/>
                <a:stretch>
                  <a:fillRect l="-1092" t="-767" b="-44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18</a:t>
            </a:fld>
            <a:endParaRPr lang="en-AU" dirty="0"/>
          </a:p>
        </p:txBody>
      </p:sp>
    </p:spTree>
    <p:extLst>
      <p:ext uri="{BB962C8B-B14F-4D97-AF65-F5344CB8AC3E}">
        <p14:creationId xmlns:p14="http://schemas.microsoft.com/office/powerpoint/2010/main" val="239319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609601"/>
                <a:ext cx="8375904" cy="5562600"/>
              </a:xfrm>
            </p:spPr>
            <p:txBody>
              <a:bodyPr>
                <a:normAutofit/>
              </a:bodyPr>
              <a:lstStyle/>
              <a:p>
                <a:pPr marL="2880" lvl="1" indent="0">
                  <a:spcBef>
                    <a:spcPts val="600"/>
                  </a:spcBef>
                  <a:spcAft>
                    <a:spcPts val="600"/>
                  </a:spcAft>
                  <a:buNone/>
                </a:pPr>
                <a:r>
                  <a:rPr lang="en-US" sz="2400" b="1" dirty="0"/>
                  <a:t>Example. </a:t>
                </a:r>
                <a:r>
                  <a:rPr lang="en-US" sz="2400" dirty="0"/>
                  <a:t>A 6% German corporate bond is priced for settlement on 18 June 2015. The bond makes semiannual coupon payments on 19 March and 19 September of each year and matures on 19 September 2026. Using the 30/360 day-count convention, calculate the </a:t>
                </a:r>
                <a:r>
                  <a:rPr lang="en-US" sz="2400" b="1" dirty="0"/>
                  <a:t>full price</a:t>
                </a:r>
                <a:r>
                  <a:rPr lang="en-US" sz="2400" dirty="0"/>
                  <a:t>, the </a:t>
                </a:r>
                <a:r>
                  <a:rPr lang="en-US" sz="2400" b="1" dirty="0"/>
                  <a:t>accrued interest</a:t>
                </a:r>
                <a:r>
                  <a:rPr lang="en-US" sz="2400" dirty="0"/>
                  <a:t>, and the </a:t>
                </a:r>
                <a:r>
                  <a:rPr lang="en-US" sz="2400" b="1" dirty="0"/>
                  <a:t>flat price </a:t>
                </a:r>
                <a:r>
                  <a:rPr lang="en-US" sz="2400" dirty="0"/>
                  <a:t>per EUR100 of par value if the YTM is 5.80% (2.90% per six months): </a:t>
                </a:r>
                <a:endParaRPr lang="en-US" sz="2400" b="1" dirty="0"/>
              </a:p>
              <a:p>
                <a:pPr marL="2880" lvl="1" indent="0">
                  <a:spcBef>
                    <a:spcPts val="600"/>
                  </a:spcBef>
                  <a:spcAft>
                    <a:spcPts val="600"/>
                  </a:spcAft>
                  <a:buNone/>
                </a:pPr>
                <a:endParaRPr lang="en-US" sz="1200" b="1" dirty="0"/>
              </a:p>
              <a:p>
                <a:pPr marL="182880" lvl="1" indent="-180000">
                  <a:spcBef>
                    <a:spcPts val="600"/>
                  </a:spcBef>
                  <a:spcAft>
                    <a:spcPts val="600"/>
                  </a:spcAft>
                  <a:buFont typeface="Arial" pitchFamily="34" charset="0"/>
                  <a:buChar char="•"/>
                </a:pPr>
                <a:r>
                  <a:rPr lang="en-AU" sz="2400" dirty="0"/>
                  <a:t>The value of the bond after the latest coupon (19 March) is</a:t>
                </a:r>
              </a:p>
              <a:p>
                <a:pPr marL="2880" lvl="1" indent="0" algn="ctr">
                  <a:spcBef>
                    <a:spcPts val="600"/>
                  </a:spcBef>
                  <a:spcAft>
                    <a:spcPts val="600"/>
                  </a:spcAft>
                  <a:buNone/>
                </a:pPr>
                <a14:m>
                  <m:oMath xmlns:m="http://schemas.openxmlformats.org/officeDocument/2006/math">
                    <m:r>
                      <m:rPr>
                        <m:sty m:val="p"/>
                      </m:rPr>
                      <a:rPr lang="en-AU" sz="2600" b="0" i="0" smtClean="0">
                        <a:latin typeface="Cambria Math"/>
                      </a:rPr>
                      <m:t>PV</m:t>
                    </m:r>
                    <m:r>
                      <a:rPr lang="en-AU" sz="2600" b="0" i="1" smtClean="0">
                        <a:latin typeface="Cambria Math"/>
                      </a:rPr>
                      <m:t>=</m:t>
                    </m:r>
                    <m:f>
                      <m:fPr>
                        <m:ctrlPr>
                          <a:rPr lang="en-AU" sz="2600" b="0" i="1" smtClean="0">
                            <a:latin typeface="Cambria Math" panose="02040503050406030204" pitchFamily="18" charset="0"/>
                          </a:rPr>
                        </m:ctrlPr>
                      </m:fPr>
                      <m:num>
                        <m:r>
                          <a:rPr lang="en-US" sz="2600" b="0" i="1" smtClean="0">
                            <a:latin typeface="Cambria Math" panose="02040503050406030204" pitchFamily="18" charset="0"/>
                          </a:rPr>
                          <m:t>3</m:t>
                        </m:r>
                      </m:num>
                      <m:den>
                        <m:sSup>
                          <m:sSupPr>
                            <m:ctrlPr>
                              <a:rPr lang="en-AU" sz="2600" i="1" smtClean="0">
                                <a:latin typeface="Cambria Math" panose="02040503050406030204" pitchFamily="18" charset="0"/>
                              </a:rPr>
                            </m:ctrlPr>
                          </m:sSupPr>
                          <m:e>
                            <m:r>
                              <a:rPr lang="en-AU" sz="2600" i="1">
                                <a:latin typeface="Cambria Math"/>
                              </a:rPr>
                              <m:t>(1.0290)</m:t>
                            </m:r>
                          </m:e>
                          <m:sup>
                            <m:r>
                              <a:rPr lang="en-US" sz="2600" b="0" i="1" smtClean="0">
                                <a:latin typeface="Cambria Math" panose="02040503050406030204" pitchFamily="18" charset="0"/>
                              </a:rPr>
                              <m:t>1</m:t>
                            </m:r>
                          </m:sup>
                        </m:sSup>
                      </m:den>
                    </m:f>
                    <m:r>
                      <a:rPr lang="en-AU" sz="2600" b="0" i="1" smtClean="0">
                        <a:latin typeface="Cambria Math"/>
                        <a:ea typeface="Cambria Math"/>
                      </a:rPr>
                      <m:t>+</m:t>
                    </m:r>
                    <m:f>
                      <m:fPr>
                        <m:ctrlPr>
                          <a:rPr lang="en-AU" sz="2600" i="1">
                            <a:latin typeface="Cambria Math" panose="02040503050406030204" pitchFamily="18" charset="0"/>
                          </a:rPr>
                        </m:ctrlPr>
                      </m:fPr>
                      <m:num>
                        <m:r>
                          <a:rPr lang="en-US" sz="2600" b="0" i="1" smtClean="0">
                            <a:latin typeface="Cambria Math" panose="02040503050406030204" pitchFamily="18" charset="0"/>
                          </a:rPr>
                          <m:t>3</m:t>
                        </m:r>
                      </m:num>
                      <m:den>
                        <m:sSup>
                          <m:sSupPr>
                            <m:ctrlPr>
                              <a:rPr lang="en-AU" sz="2600" i="1">
                                <a:latin typeface="Cambria Math" panose="02040503050406030204" pitchFamily="18" charset="0"/>
                              </a:rPr>
                            </m:ctrlPr>
                          </m:sSupPr>
                          <m:e>
                            <m:r>
                              <a:rPr lang="en-AU" sz="2600" i="1">
                                <a:latin typeface="Cambria Math"/>
                              </a:rPr>
                              <m:t>(1.0290)</m:t>
                            </m:r>
                          </m:e>
                          <m:sup>
                            <m:r>
                              <a:rPr lang="en-US" sz="2600" b="0" i="1" smtClean="0">
                                <a:latin typeface="Cambria Math" panose="02040503050406030204" pitchFamily="18" charset="0"/>
                              </a:rPr>
                              <m:t>2</m:t>
                            </m:r>
                          </m:sup>
                        </m:sSup>
                      </m:den>
                    </m:f>
                    <m:r>
                      <a:rPr lang="en-US" sz="2600" b="0" i="1" smtClean="0">
                        <a:latin typeface="Cambria Math" panose="02040503050406030204" pitchFamily="18" charset="0"/>
                        <a:ea typeface="Cambria Math"/>
                      </a:rPr>
                      <m:t>+…+</m:t>
                    </m:r>
                    <m:f>
                      <m:fPr>
                        <m:ctrlPr>
                          <a:rPr lang="en-AU" sz="2600" i="1">
                            <a:latin typeface="Cambria Math" panose="02040503050406030204" pitchFamily="18" charset="0"/>
                          </a:rPr>
                        </m:ctrlPr>
                      </m:fPr>
                      <m:num>
                        <m:r>
                          <a:rPr lang="en-US" sz="2600" b="0" i="1" smtClean="0">
                            <a:latin typeface="Cambria Math" panose="02040503050406030204" pitchFamily="18" charset="0"/>
                          </a:rPr>
                          <m:t>10</m:t>
                        </m:r>
                        <m:r>
                          <a:rPr lang="en-US" sz="2600" i="1">
                            <a:latin typeface="Cambria Math" panose="02040503050406030204" pitchFamily="18" charset="0"/>
                          </a:rPr>
                          <m:t>3</m:t>
                        </m:r>
                      </m:num>
                      <m:den>
                        <m:sSup>
                          <m:sSupPr>
                            <m:ctrlPr>
                              <a:rPr lang="en-AU" sz="2600" i="1">
                                <a:latin typeface="Cambria Math" panose="02040503050406030204" pitchFamily="18" charset="0"/>
                              </a:rPr>
                            </m:ctrlPr>
                          </m:sSupPr>
                          <m:e>
                            <m:r>
                              <a:rPr lang="en-AU" sz="2600" i="1">
                                <a:latin typeface="Cambria Math"/>
                              </a:rPr>
                              <m:t>(1.0290)</m:t>
                            </m:r>
                          </m:e>
                          <m:sup>
                            <m:r>
                              <a:rPr lang="en-US" sz="2600" i="1">
                                <a:latin typeface="Cambria Math" panose="02040503050406030204" pitchFamily="18" charset="0"/>
                              </a:rPr>
                              <m:t>2</m:t>
                            </m:r>
                            <m:r>
                              <a:rPr lang="en-US" sz="2600" b="0" i="1" smtClean="0">
                                <a:latin typeface="Cambria Math" panose="02040503050406030204" pitchFamily="18" charset="0"/>
                              </a:rPr>
                              <m:t>3</m:t>
                            </m:r>
                          </m:sup>
                        </m:sSup>
                      </m:den>
                    </m:f>
                    <m:r>
                      <a:rPr lang="en-AU" sz="2600" i="1" smtClean="0">
                        <a:latin typeface="Cambria Math"/>
                        <a:ea typeface="Cambria Math"/>
                      </a:rPr>
                      <m:t>=</m:t>
                    </m:r>
                    <m:r>
                      <a:rPr lang="en-AU" sz="2600" b="0" i="1" smtClean="0">
                        <a:latin typeface="Cambria Math"/>
                        <a:ea typeface="Cambria Math"/>
                      </a:rPr>
                      <m:t>101.6616</m:t>
                    </m:r>
                  </m:oMath>
                </a14:m>
                <a:r>
                  <a:rPr lang="en-AU" sz="2600" b="0" dirty="0">
                    <a:ea typeface="Cambria Math"/>
                  </a:rPr>
                  <a:t> </a:t>
                </a:r>
              </a:p>
              <a:p>
                <a:pPr marL="2880" lvl="1" indent="0">
                  <a:spcBef>
                    <a:spcPts val="600"/>
                  </a:spcBef>
                  <a:spcAft>
                    <a:spcPts val="600"/>
                  </a:spcAft>
                  <a:buNone/>
                </a:pPr>
                <a:r>
                  <a:rPr lang="en-AU" sz="2400" b="0" dirty="0">
                    <a:ea typeface="Cambria Math"/>
                  </a:rPr>
                  <a:t>The present value of the bond is EUR101.6616.</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609601"/>
                <a:ext cx="8375904" cy="5562600"/>
              </a:xfrm>
              <a:blipFill rotWithShape="0">
                <a:blip r:embed="rId3"/>
                <a:stretch>
                  <a:fillRect l="-1092" t="-767" r="-2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19</a:t>
            </a:fld>
            <a:endParaRPr lang="en-AU" dirty="0"/>
          </a:p>
        </p:txBody>
      </p:sp>
    </p:spTree>
    <p:extLst>
      <p:ext uri="{BB962C8B-B14F-4D97-AF65-F5344CB8AC3E}">
        <p14:creationId xmlns:p14="http://schemas.microsoft.com/office/powerpoint/2010/main" val="211653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TABLE OF CONTENTS</a:t>
            </a:r>
          </a:p>
        </p:txBody>
      </p:sp>
      <p:sp>
        <p:nvSpPr>
          <p:cNvPr id="3" name="Slide Number Placeholder 2"/>
          <p:cNvSpPr>
            <a:spLocks noGrp="1"/>
          </p:cNvSpPr>
          <p:nvPr>
            <p:ph type="sldNum" sz="quarter" idx="12"/>
          </p:nvPr>
        </p:nvSpPr>
        <p:spPr/>
        <p:txBody>
          <a:bodyPr/>
          <a:lstStyle/>
          <a:p>
            <a:fld id="{4E4A4924-7CC3-4BF6-9C5C-A8E770D15754}" type="slidenum">
              <a:rPr lang="en-AU" smtClean="0"/>
              <a:pPr/>
              <a:t>2</a:t>
            </a:fld>
            <a:endParaRPr lang="en-AU" dirty="0"/>
          </a:p>
        </p:txBody>
      </p:sp>
      <p:sp>
        <p:nvSpPr>
          <p:cNvPr id="4" name="Text Placeholder 3"/>
          <p:cNvSpPr>
            <a:spLocks noGrp="1"/>
          </p:cNvSpPr>
          <p:nvPr>
            <p:ph type="body" sz="quarter" idx="13"/>
          </p:nvPr>
        </p:nvSpPr>
        <p:spPr/>
        <p:txBody>
          <a:bodyPr/>
          <a:lstStyle/>
          <a:p>
            <a:r>
              <a:rPr lang="en-AU" dirty="0"/>
              <a:t>01</a:t>
            </a:r>
          </a:p>
        </p:txBody>
      </p:sp>
      <p:sp>
        <p:nvSpPr>
          <p:cNvPr id="5" name="Text Placeholder 4"/>
          <p:cNvSpPr>
            <a:spLocks noGrp="1"/>
          </p:cNvSpPr>
          <p:nvPr>
            <p:ph type="body" sz="quarter" idx="14"/>
          </p:nvPr>
        </p:nvSpPr>
        <p:spPr/>
        <p:txBody>
          <a:bodyPr/>
          <a:lstStyle/>
          <a:p>
            <a:r>
              <a:rPr lang="en-AU" dirty="0"/>
              <a:t>INTRODUCTION</a:t>
            </a:r>
          </a:p>
        </p:txBody>
      </p:sp>
      <p:sp>
        <p:nvSpPr>
          <p:cNvPr id="6" name="Text Placeholder 5"/>
          <p:cNvSpPr>
            <a:spLocks noGrp="1"/>
          </p:cNvSpPr>
          <p:nvPr>
            <p:ph type="body" sz="quarter" idx="15"/>
          </p:nvPr>
        </p:nvSpPr>
        <p:spPr/>
        <p:txBody>
          <a:bodyPr/>
          <a:lstStyle/>
          <a:p>
            <a:r>
              <a:rPr lang="en-AU" dirty="0"/>
              <a:t>02</a:t>
            </a:r>
          </a:p>
        </p:txBody>
      </p:sp>
      <p:sp>
        <p:nvSpPr>
          <p:cNvPr id="7" name="Text Placeholder 6"/>
          <p:cNvSpPr>
            <a:spLocks noGrp="1"/>
          </p:cNvSpPr>
          <p:nvPr>
            <p:ph type="body" sz="quarter" idx="16"/>
          </p:nvPr>
        </p:nvSpPr>
        <p:spPr>
          <a:xfrm>
            <a:off x="813762" y="1908638"/>
            <a:ext cx="6425238" cy="301162"/>
          </a:xfrm>
        </p:spPr>
        <p:txBody>
          <a:bodyPr/>
          <a:lstStyle/>
          <a:p>
            <a:r>
              <a:rPr lang="en-AU" dirty="0"/>
              <a:t>BOND PRICES AND THE TIME VALUE OF MONEY</a:t>
            </a:r>
          </a:p>
        </p:txBody>
      </p:sp>
      <p:sp>
        <p:nvSpPr>
          <p:cNvPr id="8" name="Text Placeholder 7"/>
          <p:cNvSpPr>
            <a:spLocks noGrp="1"/>
          </p:cNvSpPr>
          <p:nvPr>
            <p:ph type="body" sz="quarter" idx="17"/>
          </p:nvPr>
        </p:nvSpPr>
        <p:spPr/>
        <p:txBody>
          <a:bodyPr/>
          <a:lstStyle/>
          <a:p>
            <a:r>
              <a:rPr lang="en-AU" dirty="0"/>
              <a:t>03</a:t>
            </a:r>
          </a:p>
        </p:txBody>
      </p:sp>
      <p:sp>
        <p:nvSpPr>
          <p:cNvPr id="9" name="Text Placeholder 8"/>
          <p:cNvSpPr>
            <a:spLocks noGrp="1"/>
          </p:cNvSpPr>
          <p:nvPr>
            <p:ph type="body" sz="quarter" idx="18"/>
          </p:nvPr>
        </p:nvSpPr>
        <p:spPr>
          <a:xfrm>
            <a:off x="813762" y="2295144"/>
            <a:ext cx="8254038" cy="295656"/>
          </a:xfrm>
        </p:spPr>
        <p:txBody>
          <a:bodyPr/>
          <a:lstStyle/>
          <a:p>
            <a:r>
              <a:rPr lang="en-AU" dirty="0"/>
              <a:t>PRICES AND YIELDS: CONVENTIONS FOR QUOTES AND CALCULATIONS </a:t>
            </a:r>
          </a:p>
        </p:txBody>
      </p:sp>
      <p:sp>
        <p:nvSpPr>
          <p:cNvPr id="10" name="Text Placeholder 9"/>
          <p:cNvSpPr>
            <a:spLocks noGrp="1"/>
          </p:cNvSpPr>
          <p:nvPr>
            <p:ph type="body" sz="quarter" idx="19"/>
          </p:nvPr>
        </p:nvSpPr>
        <p:spPr/>
        <p:txBody>
          <a:bodyPr/>
          <a:lstStyle/>
          <a:p>
            <a:r>
              <a:rPr lang="en-AU" dirty="0"/>
              <a:t>04</a:t>
            </a:r>
          </a:p>
        </p:txBody>
      </p:sp>
      <p:sp>
        <p:nvSpPr>
          <p:cNvPr id="11" name="Text Placeholder 10"/>
          <p:cNvSpPr>
            <a:spLocks noGrp="1"/>
          </p:cNvSpPr>
          <p:nvPr>
            <p:ph type="body" sz="quarter" idx="20"/>
          </p:nvPr>
        </p:nvSpPr>
        <p:spPr>
          <a:xfrm>
            <a:off x="813762" y="2679192"/>
            <a:ext cx="6196638" cy="292608"/>
          </a:xfrm>
        </p:spPr>
        <p:txBody>
          <a:bodyPr/>
          <a:lstStyle/>
          <a:p>
            <a:r>
              <a:rPr lang="en-AU" dirty="0"/>
              <a:t>THE MATURITY STRUCTURE OF INTEREST RATES</a:t>
            </a:r>
          </a:p>
        </p:txBody>
      </p:sp>
      <p:sp>
        <p:nvSpPr>
          <p:cNvPr id="12" name="Text Placeholder 11"/>
          <p:cNvSpPr>
            <a:spLocks noGrp="1"/>
          </p:cNvSpPr>
          <p:nvPr>
            <p:ph type="body" sz="quarter" idx="21"/>
          </p:nvPr>
        </p:nvSpPr>
        <p:spPr/>
        <p:txBody>
          <a:bodyPr/>
          <a:lstStyle/>
          <a:p>
            <a:r>
              <a:rPr lang="en-AU" dirty="0"/>
              <a:t>05</a:t>
            </a:r>
          </a:p>
        </p:txBody>
      </p:sp>
      <p:sp>
        <p:nvSpPr>
          <p:cNvPr id="13" name="Text Placeholder 12"/>
          <p:cNvSpPr>
            <a:spLocks noGrp="1"/>
          </p:cNvSpPr>
          <p:nvPr>
            <p:ph type="body" sz="quarter" idx="22"/>
          </p:nvPr>
        </p:nvSpPr>
        <p:spPr>
          <a:xfrm>
            <a:off x="822146" y="3048000"/>
            <a:ext cx="7111038" cy="289560"/>
          </a:xfrm>
        </p:spPr>
        <p:txBody>
          <a:bodyPr/>
          <a:lstStyle/>
          <a:p>
            <a:r>
              <a:rPr lang="en-AU" dirty="0"/>
              <a:t>YIELD SPREADS</a:t>
            </a:r>
          </a:p>
        </p:txBody>
      </p:sp>
      <p:sp>
        <p:nvSpPr>
          <p:cNvPr id="16" name="Text Placeholder 13"/>
          <p:cNvSpPr>
            <a:spLocks noGrp="1"/>
          </p:cNvSpPr>
          <p:nvPr>
            <p:ph type="body" sz="quarter" idx="33"/>
          </p:nvPr>
        </p:nvSpPr>
        <p:spPr>
          <a:xfrm>
            <a:off x="381000" y="3429000"/>
            <a:ext cx="438912" cy="274320"/>
          </a:xfrm>
        </p:spPr>
        <p:txBody>
          <a:bodyPr/>
          <a:lstStyle/>
          <a:p>
            <a:r>
              <a:rPr lang="en-AU" dirty="0"/>
              <a:t>06</a:t>
            </a:r>
          </a:p>
        </p:txBody>
      </p:sp>
      <p:sp>
        <p:nvSpPr>
          <p:cNvPr id="19" name="Text Placeholder 18"/>
          <p:cNvSpPr>
            <a:spLocks noGrp="1"/>
          </p:cNvSpPr>
          <p:nvPr>
            <p:ph type="body" sz="quarter" idx="34"/>
          </p:nvPr>
        </p:nvSpPr>
        <p:spPr>
          <a:xfrm>
            <a:off x="838200" y="3429000"/>
            <a:ext cx="3682038" cy="274320"/>
          </a:xfrm>
        </p:spPr>
        <p:txBody>
          <a:bodyPr/>
          <a:lstStyle/>
          <a:p>
            <a:r>
              <a:rPr lang="en-AU" dirty="0"/>
              <a:t>SUMMARY</a:t>
            </a:r>
          </a:p>
        </p:txBody>
      </p:sp>
    </p:spTree>
    <p:extLst>
      <p:ext uri="{BB962C8B-B14F-4D97-AF65-F5344CB8AC3E}">
        <p14:creationId xmlns:p14="http://schemas.microsoft.com/office/powerpoint/2010/main" val="71304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609601"/>
                <a:ext cx="8375904" cy="5562600"/>
              </a:xfrm>
            </p:spPr>
            <p:txBody>
              <a:bodyPr>
                <a:normAutofit/>
              </a:bodyPr>
              <a:lstStyle/>
              <a:p>
                <a:pPr marL="2880" lvl="1" indent="0">
                  <a:spcBef>
                    <a:spcPts val="600"/>
                  </a:spcBef>
                  <a:spcAft>
                    <a:spcPts val="600"/>
                  </a:spcAft>
                  <a:buNone/>
                </a:pPr>
                <a:r>
                  <a:rPr lang="en-US" sz="2400" b="1" dirty="0"/>
                  <a:t>Example (continued):</a:t>
                </a:r>
              </a:p>
              <a:p>
                <a:pPr marL="2880" lvl="1" indent="0">
                  <a:spcBef>
                    <a:spcPts val="600"/>
                  </a:spcBef>
                  <a:spcAft>
                    <a:spcPts val="600"/>
                  </a:spcAft>
                  <a:buNone/>
                </a:pPr>
                <a:endParaRPr lang="en-US" sz="2400" b="1" dirty="0"/>
              </a:p>
              <a:p>
                <a:pPr marL="182880" lvl="1" indent="-180000">
                  <a:spcBef>
                    <a:spcPts val="600"/>
                  </a:spcBef>
                  <a:spcAft>
                    <a:spcPts val="600"/>
                  </a:spcAft>
                  <a:buFont typeface="Arial" pitchFamily="34" charset="0"/>
                  <a:buChar char="•"/>
                </a:pPr>
                <a:r>
                  <a:rPr lang="en-US" sz="2400" dirty="0"/>
                  <a:t>The </a:t>
                </a:r>
                <a:r>
                  <a:rPr lang="en-US" sz="2400" b="1" dirty="0"/>
                  <a:t>full price </a:t>
                </a:r>
                <a:r>
                  <a:rPr lang="en-US" sz="2400" dirty="0"/>
                  <a:t>on 18 June 2015 is</a:t>
                </a:r>
              </a:p>
              <a:p>
                <a:pPr marL="2880" lvl="1" indent="0">
                  <a:spcBef>
                    <a:spcPts val="600"/>
                  </a:spcBef>
                  <a:spcAft>
                    <a:spcPts val="600"/>
                  </a:spcAft>
                  <a:buNone/>
                </a:pPr>
                <a14:m>
                  <m:oMath xmlns:m="http://schemas.openxmlformats.org/officeDocument/2006/math">
                    <m:sSub>
                      <m:sSubPr>
                        <m:ctrlPr>
                          <a:rPr lang="en-US" sz="2400" i="1">
                            <a:latin typeface="Cambria Math" panose="02040503050406030204" pitchFamily="18" charset="0"/>
                          </a:rPr>
                        </m:ctrlPr>
                      </m:sSubPr>
                      <m:e>
                        <m:r>
                          <a:rPr lang="en-AU" sz="2400" i="1">
                            <a:latin typeface="Cambria Math"/>
                          </a:rPr>
                          <m:t>𝑃</m:t>
                        </m:r>
                      </m:e>
                      <m:sub>
                        <m:r>
                          <a:rPr lang="en-AU" sz="2400" i="1">
                            <a:latin typeface="Cambria Math"/>
                          </a:rPr>
                          <m:t>𝑓</m:t>
                        </m:r>
                      </m:sub>
                    </m:sSub>
                    <m:r>
                      <a:rPr lang="en-US" sz="2400" i="1">
                        <a:latin typeface="Cambria Math"/>
                        <a:ea typeface="Cambria Math"/>
                      </a:rPr>
                      <m:t>=</m:t>
                    </m:r>
                    <m:r>
                      <a:rPr lang="en-AU" sz="2400" i="1">
                        <a:latin typeface="Cambria Math"/>
                        <a:ea typeface="Cambria Math"/>
                      </a:rPr>
                      <m:t>101.66×</m:t>
                    </m:r>
                    <m:sSup>
                      <m:sSupPr>
                        <m:ctrlPr>
                          <a:rPr lang="en-AU" sz="2400" i="1">
                            <a:latin typeface="Cambria Math" panose="02040503050406030204" pitchFamily="18" charset="0"/>
                            <a:ea typeface="Cambria Math"/>
                          </a:rPr>
                        </m:ctrlPr>
                      </m:sSupPr>
                      <m:e>
                        <m:r>
                          <a:rPr lang="en-US" sz="2400" b="0" i="1" smtClean="0">
                            <a:latin typeface="Cambria Math"/>
                            <a:ea typeface="Cambria Math"/>
                          </a:rPr>
                          <m:t>(</m:t>
                        </m:r>
                        <m:r>
                          <a:rPr lang="en-AU" sz="2400" i="1">
                            <a:latin typeface="Cambria Math"/>
                            <a:ea typeface="Cambria Math"/>
                          </a:rPr>
                          <m:t>1.0290</m:t>
                        </m:r>
                        <m:r>
                          <a:rPr lang="en-US" sz="2400" b="0" i="1" smtClean="0">
                            <a:latin typeface="Cambria Math"/>
                            <a:ea typeface="Cambria Math"/>
                          </a:rPr>
                          <m:t>)</m:t>
                        </m:r>
                      </m:e>
                      <m:sup>
                        <m:r>
                          <a:rPr lang="en-AU" sz="2400" i="1">
                            <a:latin typeface="Cambria Math"/>
                            <a:ea typeface="Cambria Math"/>
                          </a:rPr>
                          <m:t>89/180</m:t>
                        </m:r>
                      </m:sup>
                    </m:sSup>
                    <m:r>
                      <a:rPr lang="en-AU" sz="2400" i="1">
                        <a:latin typeface="Cambria Math"/>
                        <a:ea typeface="Cambria Math"/>
                      </a:rPr>
                      <m:t>=</m:t>
                    </m:r>
                    <m:r>
                      <a:rPr lang="en-US" sz="2400" b="1" i="0" smtClean="0">
                        <a:latin typeface="Cambria Math"/>
                        <a:ea typeface="Cambria Math"/>
                      </a:rPr>
                      <m:t>𝐄𝐔𝐑</m:t>
                    </m:r>
                    <m:r>
                      <a:rPr lang="en-AU" sz="2400" b="1" i="1">
                        <a:latin typeface="Cambria Math"/>
                        <a:ea typeface="Cambria Math"/>
                      </a:rPr>
                      <m:t>𝟏𝟎𝟑</m:t>
                    </m:r>
                    <m:r>
                      <a:rPr lang="en-AU" sz="2400" b="1" i="1">
                        <a:latin typeface="Cambria Math"/>
                        <a:ea typeface="Cambria Math"/>
                      </a:rPr>
                      <m:t>.</m:t>
                    </m:r>
                    <m:r>
                      <a:rPr lang="en-AU" sz="2400" b="1" i="1">
                        <a:latin typeface="Cambria Math"/>
                        <a:ea typeface="Cambria Math"/>
                      </a:rPr>
                      <m:t>𝟏𝟎𝟖𝟖</m:t>
                    </m:r>
                  </m:oMath>
                </a14:m>
                <a:r>
                  <a:rPr lang="en-US" sz="2400" b="1" dirty="0"/>
                  <a:t> </a:t>
                </a:r>
              </a:p>
              <a:p>
                <a:pPr marL="2880" lvl="1" indent="0">
                  <a:spcBef>
                    <a:spcPts val="600"/>
                  </a:spcBef>
                  <a:spcAft>
                    <a:spcPts val="600"/>
                  </a:spcAft>
                  <a:buNone/>
                </a:pPr>
                <a:endParaRPr lang="en-US" sz="2400" b="1" dirty="0"/>
              </a:p>
              <a:p>
                <a:pPr marL="182880" lvl="1" indent="-180000">
                  <a:spcBef>
                    <a:spcPts val="600"/>
                  </a:spcBef>
                  <a:spcAft>
                    <a:spcPts val="600"/>
                  </a:spcAft>
                  <a:buFont typeface="Arial" pitchFamily="34" charset="0"/>
                  <a:buChar char="•"/>
                </a:pPr>
                <a:r>
                  <a:rPr lang="en-US" sz="2400" dirty="0"/>
                  <a:t>The </a:t>
                </a:r>
                <a:r>
                  <a:rPr lang="en-US" sz="2400" b="1" dirty="0"/>
                  <a:t>accrued interest </a:t>
                </a:r>
                <a:r>
                  <a:rPr lang="en-US" sz="2400" dirty="0"/>
                  <a:t>is</a:t>
                </a:r>
                <a:endParaRPr lang="en-AU" sz="2400" b="0" i="1" dirty="0">
                  <a:latin typeface="Cambria Math"/>
                </a:endParaRPr>
              </a:p>
              <a:p>
                <a:pPr marL="2880" lvl="1" indent="0">
                  <a:spcBef>
                    <a:spcPts val="600"/>
                  </a:spcBef>
                  <a:spcAft>
                    <a:spcPts val="600"/>
                  </a:spcAft>
                  <a:buNone/>
                </a:pPr>
                <a14:m>
                  <m:oMath xmlns:m="http://schemas.openxmlformats.org/officeDocument/2006/math">
                    <m:r>
                      <m:rPr>
                        <m:sty m:val="p"/>
                      </m:rPr>
                      <a:rPr lang="en-AU" sz="2400" b="0" i="0" smtClean="0">
                        <a:latin typeface="Cambria Math"/>
                      </a:rPr>
                      <m:t>AI</m:t>
                    </m:r>
                    <m:r>
                      <a:rPr lang="en-AU" sz="2400" b="0" i="1" smtClean="0">
                        <a:latin typeface="Cambria Math"/>
                      </a:rPr>
                      <m:t>=</m:t>
                    </m:r>
                    <m:f>
                      <m:fPr>
                        <m:ctrlPr>
                          <a:rPr lang="en-AU" sz="2400" b="0" i="1" smtClean="0">
                            <a:latin typeface="Cambria Math" panose="02040503050406030204" pitchFamily="18" charset="0"/>
                          </a:rPr>
                        </m:ctrlPr>
                      </m:fPr>
                      <m:num>
                        <m:r>
                          <a:rPr lang="en-AU" sz="2400" b="0" i="1" smtClean="0">
                            <a:latin typeface="Cambria Math"/>
                          </a:rPr>
                          <m:t>89</m:t>
                        </m:r>
                      </m:num>
                      <m:den>
                        <m:r>
                          <a:rPr lang="en-AU" sz="2400" b="0" i="1" smtClean="0">
                            <a:latin typeface="Cambria Math"/>
                          </a:rPr>
                          <m:t>180</m:t>
                        </m:r>
                      </m:den>
                    </m:f>
                    <m:r>
                      <a:rPr lang="en-AU" sz="2400" b="0" i="1" smtClean="0">
                        <a:latin typeface="Cambria Math"/>
                        <a:ea typeface="Cambria Math"/>
                      </a:rPr>
                      <m:t>×3=</m:t>
                    </m:r>
                    <m:r>
                      <a:rPr lang="en-US" sz="2400" b="1" i="0" smtClean="0">
                        <a:latin typeface="Cambria Math"/>
                        <a:ea typeface="Cambria Math"/>
                      </a:rPr>
                      <m:t>𝐄𝐔𝐑</m:t>
                    </m:r>
                    <m:r>
                      <a:rPr lang="en-AU" sz="2400" b="1" i="1" smtClean="0">
                        <a:latin typeface="Cambria Math"/>
                        <a:ea typeface="Cambria Math"/>
                      </a:rPr>
                      <m:t>𝟏</m:t>
                    </m:r>
                    <m:r>
                      <a:rPr lang="en-AU" sz="2400" b="1" i="1" smtClean="0">
                        <a:latin typeface="Cambria Math"/>
                        <a:ea typeface="Cambria Math"/>
                      </a:rPr>
                      <m:t>.</m:t>
                    </m:r>
                    <m:r>
                      <a:rPr lang="en-AU" sz="2400" b="1" i="1" smtClean="0">
                        <a:latin typeface="Cambria Math"/>
                        <a:ea typeface="Cambria Math"/>
                      </a:rPr>
                      <m:t>𝟒𝟖𝟑𝟑</m:t>
                    </m:r>
                  </m:oMath>
                </a14:m>
                <a:r>
                  <a:rPr lang="en-US" sz="2400" b="1" dirty="0"/>
                  <a:t> </a:t>
                </a:r>
              </a:p>
              <a:p>
                <a:pPr marL="2880" lvl="1" indent="0">
                  <a:spcBef>
                    <a:spcPts val="600"/>
                  </a:spcBef>
                  <a:spcAft>
                    <a:spcPts val="600"/>
                  </a:spcAft>
                  <a:buNone/>
                </a:pPr>
                <a:endParaRPr lang="en-US" sz="2400" b="1" dirty="0"/>
              </a:p>
              <a:p>
                <a:pPr marL="182880" lvl="1" indent="-180000">
                  <a:spcBef>
                    <a:spcPts val="600"/>
                  </a:spcBef>
                  <a:spcAft>
                    <a:spcPts val="600"/>
                  </a:spcAft>
                  <a:buFont typeface="Arial" pitchFamily="34" charset="0"/>
                  <a:buChar char="•"/>
                </a:pPr>
                <a:r>
                  <a:rPr lang="en-US" sz="2400" dirty="0"/>
                  <a:t>The </a:t>
                </a:r>
                <a:r>
                  <a:rPr lang="en-US" sz="2400" b="1" dirty="0"/>
                  <a:t>clean/flat price </a:t>
                </a:r>
                <a:r>
                  <a:rPr lang="en-US" sz="2400" dirty="0"/>
                  <a:t>is</a:t>
                </a:r>
              </a:p>
              <a:p>
                <a:pPr marL="2880" lvl="1" indent="0">
                  <a:spcBef>
                    <a:spcPts val="600"/>
                  </a:spcBef>
                  <a:spcAft>
                    <a:spcPts val="600"/>
                  </a:spcAft>
                  <a:buNone/>
                </a:pPr>
                <a14:m>
                  <m:oMath xmlns:m="http://schemas.openxmlformats.org/officeDocument/2006/math">
                    <m:sSub>
                      <m:sSubPr>
                        <m:ctrlPr>
                          <a:rPr lang="en-US" sz="2400" i="1" smtClean="0">
                            <a:latin typeface="Cambria Math" panose="02040503050406030204" pitchFamily="18" charset="0"/>
                          </a:rPr>
                        </m:ctrlPr>
                      </m:sSubPr>
                      <m:e>
                        <m:r>
                          <a:rPr lang="en-AU" sz="2400" b="0" i="1" smtClean="0">
                            <a:latin typeface="Cambria Math"/>
                          </a:rPr>
                          <m:t>𝑃</m:t>
                        </m:r>
                      </m:e>
                      <m:sub>
                        <m:r>
                          <a:rPr lang="en-AU" sz="2400" b="0" i="1" smtClean="0">
                            <a:latin typeface="Cambria Math"/>
                          </a:rPr>
                          <m:t>𝑐</m:t>
                        </m:r>
                      </m:sub>
                    </m:sSub>
                    <m:r>
                      <a:rPr lang="en-US" sz="2400" i="1" smtClean="0">
                        <a:latin typeface="Cambria Math"/>
                        <a:ea typeface="Cambria Math"/>
                      </a:rPr>
                      <m:t>=</m:t>
                    </m:r>
                    <m:r>
                      <a:rPr lang="en-AU" sz="2400" b="0" i="1" smtClean="0">
                        <a:latin typeface="Cambria Math"/>
                        <a:ea typeface="Cambria Math"/>
                      </a:rPr>
                      <m:t>103.1088−1.4833=</m:t>
                    </m:r>
                    <m:r>
                      <a:rPr lang="en-US" sz="2400" b="1" i="0" smtClean="0">
                        <a:latin typeface="Cambria Math"/>
                        <a:ea typeface="Cambria Math"/>
                      </a:rPr>
                      <m:t>𝐄𝐔𝐑</m:t>
                    </m:r>
                    <m:r>
                      <a:rPr lang="en-AU" sz="2400" b="1" i="1" smtClean="0">
                        <a:latin typeface="Cambria Math"/>
                        <a:ea typeface="Cambria Math"/>
                      </a:rPr>
                      <m:t>𝟏𝟎𝟏</m:t>
                    </m:r>
                    <m:r>
                      <a:rPr lang="en-AU" sz="2400" b="1" i="1" smtClean="0">
                        <a:latin typeface="Cambria Math"/>
                        <a:ea typeface="Cambria Math"/>
                      </a:rPr>
                      <m:t>.</m:t>
                    </m:r>
                    <m:r>
                      <a:rPr lang="en-AU" sz="2400" b="1" i="1" smtClean="0">
                        <a:latin typeface="Cambria Math"/>
                        <a:ea typeface="Cambria Math"/>
                      </a:rPr>
                      <m:t>𝟔𝟐𝟓𝟒</m:t>
                    </m:r>
                  </m:oMath>
                </a14:m>
                <a:r>
                  <a:rPr lang="en-US" sz="2400" b="1" dirty="0"/>
                  <a:t> </a:t>
                </a:r>
              </a:p>
              <a:p>
                <a:pPr marL="2880" lvl="1" indent="0">
                  <a:spcBef>
                    <a:spcPts val="600"/>
                  </a:spcBef>
                  <a:spcAft>
                    <a:spcPts val="600"/>
                  </a:spcAft>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609601"/>
                <a:ext cx="8375904" cy="5562600"/>
              </a:xfrm>
              <a:blipFill rotWithShape="0">
                <a:blip r:embed="rId3"/>
                <a:stretch>
                  <a:fillRect l="-1092" t="-7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20</a:t>
            </a:fld>
            <a:endParaRPr lang="en-AU" dirty="0"/>
          </a:p>
        </p:txBody>
      </p:sp>
    </p:spTree>
    <p:extLst>
      <p:ext uri="{BB962C8B-B14F-4D97-AF65-F5344CB8AC3E}">
        <p14:creationId xmlns:p14="http://schemas.microsoft.com/office/powerpoint/2010/main" val="416827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47E0-7E68-45FB-9E14-124692E11B1A}"/>
              </a:ext>
            </a:extLst>
          </p:cNvPr>
          <p:cNvSpPr>
            <a:spLocks noGrp="1"/>
          </p:cNvSpPr>
          <p:nvPr>
            <p:ph type="title"/>
          </p:nvPr>
        </p:nvSpPr>
        <p:spPr/>
        <p:txBody>
          <a:bodyPr/>
          <a:lstStyle/>
          <a:p>
            <a:r>
              <a:rPr lang="en-US" dirty="0"/>
              <a:t>Mini-quiz #3</a:t>
            </a:r>
          </a:p>
        </p:txBody>
      </p:sp>
      <p:pic>
        <p:nvPicPr>
          <p:cNvPr id="5" name="Content Placeholder 4">
            <a:extLst>
              <a:ext uri="{FF2B5EF4-FFF2-40B4-BE49-F238E27FC236}">
                <a16:creationId xmlns:a16="http://schemas.microsoft.com/office/drawing/2014/main" id="{3B3D6275-A2E7-47A7-B6E1-ED33281F8F3B}"/>
              </a:ext>
            </a:extLst>
          </p:cNvPr>
          <p:cNvPicPr>
            <a:picLocks noGrp="1" noChangeAspect="1"/>
          </p:cNvPicPr>
          <p:nvPr>
            <p:ph idx="1"/>
          </p:nvPr>
        </p:nvPicPr>
        <p:blipFill>
          <a:blip r:embed="rId2"/>
          <a:stretch>
            <a:fillRect/>
          </a:stretch>
        </p:blipFill>
        <p:spPr>
          <a:xfrm>
            <a:off x="228600" y="1247842"/>
            <a:ext cx="8375650" cy="2181158"/>
          </a:xfrm>
          <a:prstGeom prst="rect">
            <a:avLst/>
          </a:prstGeom>
        </p:spPr>
      </p:pic>
      <p:sp>
        <p:nvSpPr>
          <p:cNvPr id="4" name="Slide Number Placeholder 3">
            <a:extLst>
              <a:ext uri="{FF2B5EF4-FFF2-40B4-BE49-F238E27FC236}">
                <a16:creationId xmlns:a16="http://schemas.microsoft.com/office/drawing/2014/main" id="{69A13005-11C9-4EED-A4C3-09E1604C6ED6}"/>
              </a:ext>
            </a:extLst>
          </p:cNvPr>
          <p:cNvSpPr>
            <a:spLocks noGrp="1"/>
          </p:cNvSpPr>
          <p:nvPr>
            <p:ph type="sldNum" sz="quarter" idx="12"/>
          </p:nvPr>
        </p:nvSpPr>
        <p:spPr/>
        <p:txBody>
          <a:bodyPr/>
          <a:lstStyle/>
          <a:p>
            <a:fld id="{4E4A4924-7CC3-4BF6-9C5C-A8E770D15754}" type="slidenum">
              <a:rPr lang="en-US" smtClean="0"/>
              <a:t>21</a:t>
            </a:fld>
            <a:endParaRPr lang="en-US" dirty="0"/>
          </a:p>
        </p:txBody>
      </p:sp>
      <p:sp>
        <p:nvSpPr>
          <p:cNvPr id="6" name="TextBox 5">
            <a:extLst>
              <a:ext uri="{FF2B5EF4-FFF2-40B4-BE49-F238E27FC236}">
                <a16:creationId xmlns:a16="http://schemas.microsoft.com/office/drawing/2014/main" id="{0FC3B4CC-3CBA-48C0-9CF9-552E30F7CB03}"/>
              </a:ext>
            </a:extLst>
          </p:cNvPr>
          <p:cNvSpPr txBox="1"/>
          <p:nvPr/>
        </p:nvSpPr>
        <p:spPr>
          <a:xfrm>
            <a:off x="533400" y="3733800"/>
            <a:ext cx="8077200" cy="2181158"/>
          </a:xfrm>
          <a:prstGeom prst="rect">
            <a:avLst/>
          </a:prstGeom>
          <a:noFill/>
        </p:spPr>
        <p:txBody>
          <a:bodyPr wrap="square" rtlCol="0">
            <a:noAutofit/>
          </a:bodyPr>
          <a:lstStyle/>
          <a:p>
            <a:pPr marL="342900" indent="-342900">
              <a:buFont typeface="+mj-lt"/>
              <a:buAutoNum type="arabicPeriod"/>
            </a:pPr>
            <a:r>
              <a:rPr lang="en-US" dirty="0"/>
              <a:t>Which bond offers the lowest yield-to-maturity?</a:t>
            </a:r>
          </a:p>
          <a:p>
            <a:pPr marL="342900" indent="-342900">
              <a:buFont typeface="+mj-lt"/>
              <a:buAutoNum type="arabicPeriod"/>
            </a:pPr>
            <a:endParaRPr lang="en-US" dirty="0"/>
          </a:p>
          <a:p>
            <a:pPr marL="342900" indent="-342900">
              <a:buFont typeface="+mj-lt"/>
              <a:buAutoNum type="arabicPeriod"/>
            </a:pPr>
            <a:r>
              <a:rPr lang="en-US" dirty="0"/>
              <a:t>Which bond will </a:t>
            </a:r>
            <a:r>
              <a:rPr lang="en-US" i="1" dirty="0"/>
              <a:t>most likely </a:t>
            </a:r>
            <a:r>
              <a:rPr lang="en-US" dirty="0"/>
              <a:t>experience the smallest percent change in price if the market discount rates for all three bonds increase by 100 bps?</a:t>
            </a:r>
          </a:p>
          <a:p>
            <a:pPr marL="342900" indent="-342900">
              <a:buFont typeface="+mj-lt"/>
              <a:buAutoNum type="arabicPeriod"/>
            </a:pPr>
            <a:endParaRPr lang="en-US" dirty="0"/>
          </a:p>
          <a:p>
            <a:pPr marL="342900" indent="-342900">
              <a:buFont typeface="+mj-lt"/>
              <a:buAutoNum type="arabicPeriod"/>
            </a:pPr>
            <a:r>
              <a:rPr lang="en-US" dirty="0"/>
              <a:t>A rabbit wants to jump to a 10-step tower. It can either jump 1 step or 2 steps. How many ways this rabbit can reach the top?</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465551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3276600"/>
                <a:ext cx="8375904" cy="2895600"/>
              </a:xfrm>
            </p:spPr>
            <p:txBody>
              <a:bodyPr>
                <a:normAutofit fontScale="92500"/>
              </a:bodyPr>
              <a:lstStyle/>
              <a:p>
                <a:pPr marL="2880" lvl="1" indent="0">
                  <a:spcBef>
                    <a:spcPts val="600"/>
                  </a:spcBef>
                  <a:spcAft>
                    <a:spcPts val="600"/>
                  </a:spcAft>
                  <a:buNone/>
                </a:pPr>
                <a:r>
                  <a:rPr lang="en-US" sz="2400" b="1" dirty="0"/>
                  <a:t>Example. </a:t>
                </a:r>
                <a:r>
                  <a:rPr lang="en-US" sz="2400" dirty="0"/>
                  <a:t>An analyst is pricing a three-year, 4% semiannual coupon corporate bond with no active market to derive the appropriate YTM. He finds two bonds with a similar credit quality: A two-year bond is traded at a YTM of 3.8035%, and a five-year bond is traded at a YTM of 4.1885%. Using linear interpolation, the estimated YTM of a three-year bond will be 3.9318%:</a:t>
                </a:r>
              </a:p>
              <a:p>
                <a:pPr marL="2880" lvl="1" indent="0" algn="ctr">
                  <a:spcBef>
                    <a:spcPts val="600"/>
                  </a:spcBef>
                  <a:spcAft>
                    <a:spcPts val="600"/>
                  </a:spcAft>
                  <a:buNone/>
                </a:pPr>
                <a14:m>
                  <m:oMath xmlns:m="http://schemas.openxmlformats.org/officeDocument/2006/math">
                    <m:r>
                      <a:rPr lang="en-AU" sz="2400" b="0" i="1" smtClean="0">
                        <a:latin typeface="Cambria Math"/>
                      </a:rPr>
                      <m:t>0.038035</m:t>
                    </m:r>
                    <m:r>
                      <a:rPr lang="en-AU" sz="2400" b="0" i="1" smtClean="0">
                        <a:latin typeface="Cambria Math"/>
                        <a:ea typeface="Cambria Math"/>
                      </a:rPr>
                      <m:t>+</m:t>
                    </m:r>
                    <m:d>
                      <m:dPr>
                        <m:ctrlPr>
                          <a:rPr lang="en-AU" sz="2400" b="0" i="1" smtClean="0">
                            <a:latin typeface="Cambria Math" panose="02040503050406030204" pitchFamily="18" charset="0"/>
                            <a:ea typeface="Cambria Math"/>
                          </a:rPr>
                        </m:ctrlPr>
                      </m:dPr>
                      <m:e>
                        <m:f>
                          <m:fPr>
                            <m:ctrlPr>
                              <a:rPr lang="en-AU" sz="2400" b="0" i="1" smtClean="0">
                                <a:latin typeface="Cambria Math" panose="02040503050406030204" pitchFamily="18" charset="0"/>
                                <a:ea typeface="Cambria Math"/>
                              </a:rPr>
                            </m:ctrlPr>
                          </m:fPr>
                          <m:num>
                            <m:r>
                              <a:rPr lang="en-US" sz="2400" b="0" i="1" smtClean="0">
                                <a:latin typeface="Cambria Math"/>
                                <a:ea typeface="Cambria Math"/>
                              </a:rPr>
                              <m:t>3−2</m:t>
                            </m:r>
                          </m:num>
                          <m:den>
                            <m:r>
                              <a:rPr lang="en-US" sz="2400" b="0" i="1" smtClean="0">
                                <a:latin typeface="Cambria Math"/>
                                <a:ea typeface="Cambria Math"/>
                              </a:rPr>
                              <m:t>5−2</m:t>
                            </m:r>
                          </m:den>
                        </m:f>
                      </m:e>
                    </m:d>
                    <m:r>
                      <a:rPr lang="en-AU" sz="2400" b="0" i="1" smtClean="0">
                        <a:latin typeface="Cambria Math"/>
                        <a:ea typeface="Cambria Math"/>
                      </a:rPr>
                      <m:t>×</m:t>
                    </m:r>
                    <m:d>
                      <m:dPr>
                        <m:ctrlPr>
                          <a:rPr lang="en-AU" sz="2400" b="0" i="1" smtClean="0">
                            <a:latin typeface="Cambria Math" panose="02040503050406030204" pitchFamily="18" charset="0"/>
                            <a:ea typeface="Cambria Math"/>
                          </a:rPr>
                        </m:ctrlPr>
                      </m:dPr>
                      <m:e>
                        <m:r>
                          <a:rPr lang="en-AU" sz="2400" b="0" i="1" smtClean="0">
                            <a:latin typeface="Cambria Math"/>
                            <a:ea typeface="Cambria Math"/>
                          </a:rPr>
                          <m:t>0.041885−0.038035</m:t>
                        </m:r>
                      </m:e>
                    </m:d>
                    <m:r>
                      <a:rPr lang="en-AU" sz="2400" b="0" i="1" smtClean="0">
                        <a:latin typeface="Cambria Math"/>
                        <a:ea typeface="Cambria Math"/>
                      </a:rPr>
                      <m:t>=0.039318</m:t>
                    </m:r>
                  </m:oMath>
                </a14:m>
                <a:r>
                  <a:rPr lang="en-US" sz="2400" dirty="0"/>
                  <a:t> </a:t>
                </a: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3276600"/>
                <a:ext cx="8375904" cy="2895600"/>
              </a:xfrm>
              <a:blipFill rotWithShape="0">
                <a:blip r:embed="rId3"/>
                <a:stretch>
                  <a:fillRect l="-873" t="-1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22</a:t>
            </a:fld>
            <a:endParaRPr lang="en-AU" dirty="0"/>
          </a:p>
        </p:txBody>
      </p:sp>
      <p:graphicFrame>
        <p:nvGraphicFramePr>
          <p:cNvPr id="5" name="Diagram 4"/>
          <p:cNvGraphicFramePr/>
          <p:nvPr>
            <p:extLst>
              <p:ext uri="{D42A27DB-BD31-4B8C-83A1-F6EECF244321}">
                <p14:modId xmlns:p14="http://schemas.microsoft.com/office/powerpoint/2010/main" val="3251745557"/>
              </p:ext>
            </p:extLst>
          </p:nvPr>
        </p:nvGraphicFramePr>
        <p:xfrm>
          <a:off x="457200" y="228600"/>
          <a:ext cx="8077200" cy="368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09902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E4A4924-7CC3-4BF6-9C5C-A8E770D15754}" type="slidenum">
              <a:rPr lang="en-AU" smtClean="0"/>
              <a:t>23</a:t>
            </a:fld>
            <a:endParaRPr lang="en-AU" dirty="0"/>
          </a:p>
        </p:txBody>
      </p:sp>
      <p:grpSp>
        <p:nvGrpSpPr>
          <p:cNvPr id="7" name="Group 6"/>
          <p:cNvGrpSpPr/>
          <p:nvPr/>
        </p:nvGrpSpPr>
        <p:grpSpPr>
          <a:xfrm>
            <a:off x="662649" y="533400"/>
            <a:ext cx="7696200" cy="1108044"/>
            <a:chOff x="0" y="169562"/>
            <a:chExt cx="7696200" cy="612001"/>
          </a:xfrm>
        </p:grpSpPr>
        <p:sp>
          <p:nvSpPr>
            <p:cNvPr id="17" name="Rounded Rectangle 16"/>
            <p:cNvSpPr/>
            <p:nvPr/>
          </p:nvSpPr>
          <p:spPr>
            <a:xfrm>
              <a:off x="0" y="169562"/>
              <a:ext cx="7696200" cy="612001"/>
            </a:xfrm>
            <a:prstGeom prst="roundRect">
              <a:avLst/>
            </a:pr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ounded Rectangle 4"/>
            <p:cNvSpPr/>
            <p:nvPr/>
          </p:nvSpPr>
          <p:spPr>
            <a:xfrm>
              <a:off x="29875" y="199437"/>
              <a:ext cx="7636450" cy="5522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2880" lvl="1">
                <a:spcBef>
                  <a:spcPts val="600"/>
                </a:spcBef>
                <a:spcAft>
                  <a:spcPts val="600"/>
                </a:spcAft>
              </a:pPr>
              <a:r>
                <a:rPr lang="en-US" sz="2400" dirty="0"/>
                <a:t>Matrix pricing is also used in underwriting new bonds to get an estimate of the </a:t>
              </a:r>
              <a:r>
                <a:rPr lang="en-US" sz="2400" b="1" dirty="0"/>
                <a:t>required yield spread </a:t>
              </a:r>
              <a:r>
                <a:rPr lang="en-US" sz="2400" dirty="0"/>
                <a:t>over the</a:t>
              </a:r>
              <a:r>
                <a:rPr lang="en-US" sz="2400" b="1" dirty="0"/>
                <a:t> benchmark rate</a:t>
              </a:r>
              <a:r>
                <a:rPr lang="en-US" sz="2400" dirty="0"/>
                <a:t>.</a:t>
              </a:r>
            </a:p>
          </p:txBody>
        </p:sp>
      </p:grpSp>
      <p:grpSp>
        <p:nvGrpSpPr>
          <p:cNvPr id="8" name="Group 7"/>
          <p:cNvGrpSpPr/>
          <p:nvPr/>
        </p:nvGrpSpPr>
        <p:grpSpPr>
          <a:xfrm>
            <a:off x="723900" y="1752600"/>
            <a:ext cx="7559977" cy="1066801"/>
            <a:chOff x="68111" y="855366"/>
            <a:chExt cx="7559977" cy="775052"/>
          </a:xfrm>
        </p:grpSpPr>
        <p:sp>
          <p:nvSpPr>
            <p:cNvPr id="15" name="Rectangle 14"/>
            <p:cNvSpPr/>
            <p:nvPr/>
          </p:nvSpPr>
          <p:spPr>
            <a:xfrm>
              <a:off x="68111" y="855367"/>
              <a:ext cx="7559977" cy="775051"/>
            </a:xfrm>
            <a:prstGeom prst="rect">
              <a:avLst/>
            </a:prstGeom>
            <a:ln>
              <a:solidFill>
                <a:schemeClr val="accent4">
                  <a:lumMod val="40000"/>
                  <a:lumOff val="60000"/>
                </a:schemeClr>
              </a:solid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Rectangle 15"/>
            <p:cNvSpPr/>
            <p:nvPr/>
          </p:nvSpPr>
          <p:spPr>
            <a:xfrm>
              <a:off x="68111" y="855366"/>
              <a:ext cx="7559977" cy="77505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44354" tIns="27940" rIns="156464" bIns="27940" numCol="1" spcCol="1270" anchor="t" anchorCtr="0">
              <a:noAutofit/>
            </a:bodyPr>
            <a:lstStyle/>
            <a:p>
              <a:pPr marL="363538" lvl="1" indent="-269875">
                <a:spcBef>
                  <a:spcPts val="600"/>
                </a:spcBef>
                <a:spcAft>
                  <a:spcPts val="600"/>
                </a:spcAft>
                <a:buFont typeface="Arial" panose="020B0604020202020204" pitchFamily="34" charset="0"/>
                <a:buChar char="•"/>
              </a:pPr>
              <a:r>
                <a:rPr lang="en-US" sz="2200" dirty="0"/>
                <a:t>The benchmark rate is typically the yield-to-maturity on a government bond having the same, or close to the same, time-to-maturity. </a:t>
              </a:r>
            </a:p>
          </p:txBody>
        </p:sp>
      </p:grpSp>
      <p:grpSp>
        <p:nvGrpSpPr>
          <p:cNvPr id="9" name="Group 8"/>
          <p:cNvGrpSpPr/>
          <p:nvPr/>
        </p:nvGrpSpPr>
        <p:grpSpPr>
          <a:xfrm>
            <a:off x="698508" y="3344931"/>
            <a:ext cx="7696200" cy="1030771"/>
            <a:chOff x="0" y="1692489"/>
            <a:chExt cx="7696200" cy="612001"/>
          </a:xfrm>
        </p:grpSpPr>
        <p:sp>
          <p:nvSpPr>
            <p:cNvPr id="13" name="Rounded Rectangle 12"/>
            <p:cNvSpPr/>
            <p:nvPr/>
          </p:nvSpPr>
          <p:spPr>
            <a:xfrm>
              <a:off x="0" y="1692489"/>
              <a:ext cx="7696200" cy="612001"/>
            </a:xfrm>
            <a:prstGeom prst="roundRect">
              <a:avLst/>
            </a:pr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8"/>
            <p:cNvSpPr/>
            <p:nvPr/>
          </p:nvSpPr>
          <p:spPr>
            <a:xfrm>
              <a:off x="29875" y="1722364"/>
              <a:ext cx="7636450" cy="5522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2880" lvl="1">
                <a:spcBef>
                  <a:spcPts val="600"/>
                </a:spcBef>
                <a:spcAft>
                  <a:spcPts val="600"/>
                </a:spcAft>
              </a:pPr>
              <a:r>
                <a:rPr lang="en-US" sz="2400" dirty="0"/>
                <a:t>The </a:t>
              </a:r>
              <a:r>
                <a:rPr lang="en-US" sz="2400" b="1" dirty="0"/>
                <a:t>spread</a:t>
              </a:r>
              <a:r>
                <a:rPr lang="en-US" sz="2400" dirty="0"/>
                <a:t> is the difference between the yield-to-maturity on the new bond and the benchmark rate. </a:t>
              </a:r>
            </a:p>
          </p:txBody>
        </p:sp>
      </p:grpSp>
      <p:grpSp>
        <p:nvGrpSpPr>
          <p:cNvPr id="10" name="Group 9"/>
          <p:cNvGrpSpPr/>
          <p:nvPr/>
        </p:nvGrpSpPr>
        <p:grpSpPr>
          <a:xfrm>
            <a:off x="766619" y="4495800"/>
            <a:ext cx="7559977" cy="1676400"/>
            <a:chOff x="68111" y="2399715"/>
            <a:chExt cx="7559977" cy="626604"/>
          </a:xfrm>
        </p:grpSpPr>
        <p:sp>
          <p:nvSpPr>
            <p:cNvPr id="11" name="Rectangle 10"/>
            <p:cNvSpPr/>
            <p:nvPr/>
          </p:nvSpPr>
          <p:spPr>
            <a:xfrm>
              <a:off x="68111" y="2399715"/>
              <a:ext cx="7559977" cy="626604"/>
            </a:xfrm>
            <a:prstGeom prst="rect">
              <a:avLst/>
            </a:prstGeom>
            <a:ln>
              <a:solidFill>
                <a:schemeClr val="accent4">
                  <a:lumMod val="40000"/>
                  <a:lumOff val="60000"/>
                </a:schemeClr>
              </a:solid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Rectangle 11"/>
            <p:cNvSpPr/>
            <p:nvPr/>
          </p:nvSpPr>
          <p:spPr>
            <a:xfrm>
              <a:off x="68111" y="2399715"/>
              <a:ext cx="7559977" cy="6266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44354" tIns="27940" rIns="156464" bIns="27940" numCol="1" spcCol="1270" anchor="t" anchorCtr="0">
              <a:noAutofit/>
            </a:bodyPr>
            <a:lstStyle/>
            <a:p>
              <a:pPr marL="228600" lvl="1" indent="-228600" defTabSz="977900">
                <a:lnSpc>
                  <a:spcPct val="90000"/>
                </a:lnSpc>
                <a:spcBef>
                  <a:spcPct val="0"/>
                </a:spcBef>
                <a:spcAft>
                  <a:spcPct val="20000"/>
                </a:spcAft>
                <a:buChar char="••"/>
              </a:pPr>
              <a:r>
                <a:rPr lang="en-US" sz="2200" dirty="0"/>
                <a:t>The yield spread is the additional compensation required by investors for the difference in the credit risk, liquidity risk, and tax status of the bond relative to the government bond. This spread is sometimes called the “</a:t>
              </a:r>
              <a:r>
                <a:rPr lang="en-US" sz="2200" b="1" dirty="0"/>
                <a:t>spread over the benchmark</a:t>
              </a:r>
              <a:r>
                <a:rPr lang="en-US" sz="2200" dirty="0"/>
                <a:t>.”</a:t>
              </a:r>
              <a:endParaRPr lang="en-US" sz="2200" kern="1200" dirty="0">
                <a:latin typeface="Arial"/>
                <a:cs typeface="Arial"/>
              </a:endParaRPr>
            </a:p>
          </p:txBody>
        </p:sp>
      </p:grpSp>
    </p:spTree>
    <p:extLst>
      <p:ext uri="{BB962C8B-B14F-4D97-AF65-F5344CB8AC3E}">
        <p14:creationId xmlns:p14="http://schemas.microsoft.com/office/powerpoint/2010/main" val="883174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75904" cy="5791201"/>
          </a:xfrm>
        </p:spPr>
        <p:txBody>
          <a:bodyPr>
            <a:normAutofit fontScale="85000" lnSpcReduction="10000"/>
          </a:bodyPr>
          <a:lstStyle/>
          <a:p>
            <a:pPr marL="2880" lvl="1" indent="0">
              <a:spcBef>
                <a:spcPts val="600"/>
              </a:spcBef>
              <a:spcAft>
                <a:spcPts val="600"/>
              </a:spcAft>
              <a:buNone/>
            </a:pPr>
            <a:r>
              <a:rPr lang="en-US" sz="2800" b="1" dirty="0"/>
              <a:t>Yield Measures for Fixed-Rate Bonds</a:t>
            </a:r>
          </a:p>
          <a:p>
            <a:pPr marL="182880" lvl="1" indent="-180000">
              <a:spcBef>
                <a:spcPts val="600"/>
              </a:spcBef>
              <a:spcAft>
                <a:spcPts val="600"/>
              </a:spcAft>
              <a:buFont typeface="Arial" pitchFamily="34" charset="0"/>
              <a:buChar char="•"/>
            </a:pPr>
            <a:r>
              <a:rPr lang="en-US" sz="2600" dirty="0"/>
              <a:t>Investors use standardized yield measures to allow for comparison between bonds with varying maturities.</a:t>
            </a:r>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r>
              <a:rPr lang="en-US" sz="2600" dirty="0"/>
              <a:t>An annualized and compounded yield on a fixed-rate bond depends on the </a:t>
            </a:r>
            <a:r>
              <a:rPr lang="en-US" sz="2600" b="1" dirty="0"/>
              <a:t>periodicity</a:t>
            </a:r>
            <a:r>
              <a:rPr lang="en-US" sz="2600" dirty="0"/>
              <a:t> of the annual rate. </a:t>
            </a:r>
          </a:p>
          <a:p>
            <a:pPr lvl="1" indent="-180000">
              <a:spcBef>
                <a:spcPts val="600"/>
              </a:spcBef>
              <a:spcAft>
                <a:spcPts val="600"/>
              </a:spcAft>
            </a:pPr>
            <a:r>
              <a:rPr lang="en-US" sz="2400" dirty="0"/>
              <a:t>The periodicity of the annual market discount rate for a zero-coupon bond is arbitrary because there are no coupon payments.</a:t>
            </a:r>
          </a:p>
          <a:p>
            <a:pPr lvl="1" indent="-180000">
              <a:spcBef>
                <a:spcPts val="600"/>
              </a:spcBef>
              <a:spcAft>
                <a:spcPts val="600"/>
              </a:spcAft>
            </a:pPr>
            <a:r>
              <a:rPr lang="en-US" sz="2400" dirty="0"/>
              <a:t>The </a:t>
            </a:r>
            <a:r>
              <a:rPr lang="en-US" sz="2400" b="1" dirty="0"/>
              <a:t>effective annual rate </a:t>
            </a:r>
            <a:r>
              <a:rPr lang="en-US" sz="2400" dirty="0"/>
              <a:t>helps to overcome the problem of varying periodicity. It assumes there is just one compounding period per year.</a:t>
            </a:r>
          </a:p>
          <a:p>
            <a:pPr lvl="1" indent="-180000">
              <a:spcBef>
                <a:spcPts val="600"/>
              </a:spcBef>
              <a:spcAft>
                <a:spcPts val="600"/>
              </a:spcAft>
            </a:pPr>
            <a:endParaRPr lang="en-US" sz="2200" dirty="0"/>
          </a:p>
        </p:txBody>
      </p:sp>
      <p:sp>
        <p:nvSpPr>
          <p:cNvPr id="4" name="Slide Number Placeholder 3"/>
          <p:cNvSpPr>
            <a:spLocks noGrp="1"/>
          </p:cNvSpPr>
          <p:nvPr>
            <p:ph type="sldNum" sz="quarter" idx="12"/>
          </p:nvPr>
        </p:nvSpPr>
        <p:spPr/>
        <p:txBody>
          <a:bodyPr/>
          <a:lstStyle/>
          <a:p>
            <a:fld id="{4E4A4924-7CC3-4BF6-9C5C-A8E770D15754}" type="slidenum">
              <a:rPr lang="en-AU" smtClean="0"/>
              <a:t>24</a:t>
            </a:fld>
            <a:endParaRPr lang="en-AU" dirty="0"/>
          </a:p>
        </p:txBody>
      </p:sp>
      <p:graphicFrame>
        <p:nvGraphicFramePr>
          <p:cNvPr id="5" name="Diagram 4"/>
          <p:cNvGraphicFramePr/>
          <p:nvPr>
            <p:extLst>
              <p:ext uri="{D42A27DB-BD31-4B8C-83A1-F6EECF244321}">
                <p14:modId xmlns:p14="http://schemas.microsoft.com/office/powerpoint/2010/main" val="1856948524"/>
              </p:ext>
            </p:extLst>
          </p:nvPr>
        </p:nvGraphicFramePr>
        <p:xfrm>
          <a:off x="381000" y="1981200"/>
          <a:ext cx="86106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2777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533400"/>
                <a:ext cx="8375904" cy="5867399"/>
              </a:xfrm>
            </p:spPr>
            <p:txBody>
              <a:bodyPr>
                <a:normAutofit lnSpcReduction="10000"/>
              </a:bodyPr>
              <a:lstStyle/>
              <a:p>
                <a:pPr marL="2880" lvl="1" indent="0">
                  <a:spcBef>
                    <a:spcPts val="600"/>
                  </a:spcBef>
                  <a:spcAft>
                    <a:spcPts val="600"/>
                  </a:spcAft>
                  <a:buNone/>
                </a:pPr>
                <a:r>
                  <a:rPr lang="en-US" sz="2400" dirty="0"/>
                  <a:t>• Another way to overcome a problem of varying periodicities is to calculate a </a:t>
                </a:r>
                <a:r>
                  <a:rPr lang="en-US" sz="2400" b="1" dirty="0"/>
                  <a:t>semiannual bond equivalent yield</a:t>
                </a:r>
                <a:r>
                  <a:rPr lang="en-US" sz="2400" dirty="0"/>
                  <a:t> (i.e., a YTM based on a periodicity of two). </a:t>
                </a:r>
              </a:p>
              <a:p>
                <a:pPr marL="2880" lvl="1" indent="0">
                  <a:spcBef>
                    <a:spcPts val="600"/>
                  </a:spcBef>
                  <a:spcAft>
                    <a:spcPts val="600"/>
                  </a:spcAft>
                  <a:buNone/>
                </a:pPr>
                <a:r>
                  <a:rPr lang="en-US" sz="2200" b="1" dirty="0"/>
                  <a:t>General formula to convert yields based on different periodicities:</a:t>
                </a:r>
              </a:p>
              <a:p>
                <a:pPr marL="2880" lvl="1" indent="0" algn="ctr">
                  <a:spcBef>
                    <a:spcPts val="600"/>
                  </a:spcBef>
                  <a:spcAft>
                    <a:spcPts val="600"/>
                  </a:spcAft>
                  <a:buNone/>
                </a:pPr>
                <a:r>
                  <a:rPr lang="en-US" sz="2200" dirty="0">
                    <a:latin typeface="Cambria Math" panose="02040503050406030204" pitchFamily="18" charset="0"/>
                    <a:ea typeface="Cambria Math" panose="02040503050406030204" pitchFamily="18" charset="0"/>
                  </a:rPr>
                  <a:t> </a:t>
                </a:r>
                <a14:m>
                  <m:oMath xmlns:m="http://schemas.openxmlformats.org/officeDocument/2006/math">
                    <m:sSup>
                      <m:sSupPr>
                        <m:ctrlPr>
                          <a:rPr lang="en-US" sz="2200" i="1" smtClean="0">
                            <a:latin typeface="Cambria Math" panose="02040503050406030204" pitchFamily="18" charset="0"/>
                            <a:ea typeface="Cambria Math" panose="02040503050406030204" pitchFamily="18" charset="0"/>
                          </a:rPr>
                        </m:ctrlPr>
                      </m:sSupPr>
                      <m:e>
                        <m:d>
                          <m:dPr>
                            <m:ctrlPr>
                              <a:rPr lang="en-US" sz="2200" i="1">
                                <a:latin typeface="Cambria Math" panose="02040503050406030204" pitchFamily="18" charset="0"/>
                                <a:ea typeface="Cambria Math" panose="02040503050406030204" pitchFamily="18" charset="0"/>
                              </a:rPr>
                            </m:ctrlPr>
                          </m:dPr>
                          <m:e>
                            <m:r>
                              <a:rPr lang="en-AU" sz="2200" i="1">
                                <a:latin typeface="Cambria Math" panose="02040503050406030204" pitchFamily="18" charset="0"/>
                                <a:ea typeface="Cambria Math" panose="02040503050406030204" pitchFamily="18" charset="0"/>
                              </a:rPr>
                              <m:t>1+</m:t>
                            </m:r>
                            <m:f>
                              <m:fPr>
                                <m:ctrlPr>
                                  <a:rPr lang="en-AU" sz="2200" i="1">
                                    <a:latin typeface="Cambria Math" panose="02040503050406030204" pitchFamily="18" charset="0"/>
                                    <a:ea typeface="Cambria Math" panose="02040503050406030204" pitchFamily="18" charset="0"/>
                                  </a:rPr>
                                </m:ctrlPr>
                              </m:fPr>
                              <m:num>
                                <m:sSub>
                                  <m:sSubPr>
                                    <m:ctrlPr>
                                      <a:rPr lang="en-AU" sz="2200" i="1">
                                        <a:latin typeface="Cambria Math" panose="02040503050406030204" pitchFamily="18" charset="0"/>
                                        <a:ea typeface="Cambria Math" panose="02040503050406030204" pitchFamily="18" charset="0"/>
                                      </a:rPr>
                                    </m:ctrlPr>
                                  </m:sSubPr>
                                  <m:e>
                                    <m:r>
                                      <m:rPr>
                                        <m:sty m:val="p"/>
                                      </m:rPr>
                                      <a:rPr lang="en-AU" sz="2200" b="0" i="0" smtClean="0">
                                        <a:latin typeface="Cambria Math" panose="02040503050406030204" pitchFamily="18" charset="0"/>
                                        <a:ea typeface="Cambria Math" panose="02040503050406030204" pitchFamily="18" charset="0"/>
                                      </a:rPr>
                                      <m:t>APR</m:t>
                                    </m:r>
                                  </m:e>
                                  <m:sub>
                                    <m:r>
                                      <a:rPr lang="en-AU" sz="2200" b="0" i="1" smtClean="0">
                                        <a:latin typeface="Cambria Math" panose="02040503050406030204" pitchFamily="18" charset="0"/>
                                        <a:ea typeface="Cambria Math" panose="02040503050406030204" pitchFamily="18" charset="0"/>
                                      </a:rPr>
                                      <m:t>𝑚</m:t>
                                    </m:r>
                                  </m:sub>
                                </m:sSub>
                              </m:num>
                              <m:den>
                                <m:r>
                                  <a:rPr lang="en-AU" sz="2200" b="0" i="1" smtClean="0">
                                    <a:latin typeface="Cambria Math" panose="02040503050406030204" pitchFamily="18" charset="0"/>
                                    <a:ea typeface="Cambria Math" panose="02040503050406030204" pitchFamily="18" charset="0"/>
                                  </a:rPr>
                                  <m:t>𝑚</m:t>
                                </m:r>
                              </m:den>
                            </m:f>
                          </m:e>
                        </m:d>
                      </m:e>
                      <m:sup>
                        <m:r>
                          <a:rPr lang="en-AU" sz="2200" b="0" i="1" smtClean="0">
                            <a:latin typeface="Cambria Math" panose="02040503050406030204" pitchFamily="18" charset="0"/>
                            <a:ea typeface="Cambria Math" panose="02040503050406030204" pitchFamily="18" charset="0"/>
                          </a:rPr>
                          <m:t>𝑚</m:t>
                        </m:r>
                      </m:sup>
                    </m:sSup>
                    <m:r>
                      <a:rPr lang="en-US" sz="2200" i="1" smtClean="0">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d>
                          <m:dPr>
                            <m:ctrlPr>
                              <a:rPr lang="en-US" sz="2200" i="1">
                                <a:latin typeface="Cambria Math" panose="02040503050406030204" pitchFamily="18" charset="0"/>
                                <a:ea typeface="Cambria Math" panose="02040503050406030204" pitchFamily="18" charset="0"/>
                              </a:rPr>
                            </m:ctrlPr>
                          </m:dPr>
                          <m:e>
                            <m:r>
                              <a:rPr lang="en-AU" sz="2200" i="1">
                                <a:latin typeface="Cambria Math" panose="02040503050406030204" pitchFamily="18" charset="0"/>
                                <a:ea typeface="Cambria Math" panose="02040503050406030204" pitchFamily="18" charset="0"/>
                              </a:rPr>
                              <m:t>1+</m:t>
                            </m:r>
                            <m:f>
                              <m:fPr>
                                <m:ctrlPr>
                                  <a:rPr lang="en-AU" sz="2200" i="1">
                                    <a:latin typeface="Cambria Math" panose="02040503050406030204" pitchFamily="18" charset="0"/>
                                    <a:ea typeface="Cambria Math" panose="02040503050406030204" pitchFamily="18" charset="0"/>
                                  </a:rPr>
                                </m:ctrlPr>
                              </m:fPr>
                              <m:num>
                                <m:sSub>
                                  <m:sSubPr>
                                    <m:ctrlPr>
                                      <a:rPr lang="en-AU" sz="2200" i="1">
                                        <a:latin typeface="Cambria Math" panose="02040503050406030204" pitchFamily="18" charset="0"/>
                                        <a:ea typeface="Cambria Math" panose="02040503050406030204" pitchFamily="18" charset="0"/>
                                      </a:rPr>
                                    </m:ctrlPr>
                                  </m:sSubPr>
                                  <m:e>
                                    <m:r>
                                      <m:rPr>
                                        <m:sty m:val="p"/>
                                      </m:rPr>
                                      <a:rPr lang="en-AU" sz="2200" i="0">
                                        <a:latin typeface="Cambria Math" panose="02040503050406030204" pitchFamily="18" charset="0"/>
                                        <a:ea typeface="Cambria Math" panose="02040503050406030204" pitchFamily="18" charset="0"/>
                                      </a:rPr>
                                      <m:t>APR</m:t>
                                    </m:r>
                                  </m:e>
                                  <m:sub>
                                    <m:r>
                                      <a:rPr lang="en-AU" sz="2200" b="0" i="1" smtClean="0">
                                        <a:latin typeface="Cambria Math" panose="02040503050406030204" pitchFamily="18" charset="0"/>
                                        <a:ea typeface="Cambria Math" panose="02040503050406030204" pitchFamily="18" charset="0"/>
                                      </a:rPr>
                                      <m:t>𝑛</m:t>
                                    </m:r>
                                  </m:sub>
                                </m:sSub>
                              </m:num>
                              <m:den>
                                <m:r>
                                  <a:rPr lang="en-AU" sz="2200" b="0" i="1" smtClean="0">
                                    <a:latin typeface="Cambria Math" panose="02040503050406030204" pitchFamily="18" charset="0"/>
                                    <a:ea typeface="Cambria Math" panose="02040503050406030204" pitchFamily="18" charset="0"/>
                                  </a:rPr>
                                  <m:t>𝑛</m:t>
                                </m:r>
                              </m:den>
                            </m:f>
                          </m:e>
                        </m:d>
                      </m:e>
                      <m:sup>
                        <m:r>
                          <a:rPr lang="en-AU" sz="2200" b="0" i="1" smtClean="0">
                            <a:latin typeface="Cambria Math" panose="02040503050406030204" pitchFamily="18" charset="0"/>
                            <a:ea typeface="Cambria Math" panose="02040503050406030204" pitchFamily="18" charset="0"/>
                          </a:rPr>
                          <m:t>𝑛</m:t>
                        </m:r>
                      </m:sup>
                    </m:sSup>
                  </m:oMath>
                </a14:m>
                <a:endParaRPr lang="en-US" sz="2200" dirty="0">
                  <a:latin typeface="Cambria Math" panose="02040503050406030204" pitchFamily="18" charset="0"/>
                  <a:ea typeface="Cambria Math" panose="02040503050406030204" pitchFamily="18" charset="0"/>
                </a:endParaRPr>
              </a:p>
              <a:p>
                <a:pPr marL="2880" lvl="1" indent="0" algn="ctr">
                  <a:spcBef>
                    <a:spcPts val="600"/>
                  </a:spcBef>
                  <a:spcAft>
                    <a:spcPts val="600"/>
                  </a:spcAft>
                  <a:buNone/>
                </a:pPr>
                <a:endParaRPr lang="en-US" sz="100" dirty="0"/>
              </a:p>
              <a:p>
                <a:pPr marL="2880" lvl="1" indent="0">
                  <a:spcBef>
                    <a:spcPts val="600"/>
                  </a:spcBef>
                  <a:spcAft>
                    <a:spcPts val="600"/>
                  </a:spcAft>
                  <a:buNone/>
                </a:pPr>
                <a:r>
                  <a:rPr lang="en-US" sz="2200" dirty="0"/>
                  <a:t>where </a:t>
                </a:r>
                <a:r>
                  <a:rPr lang="en-US" sz="2200" b="1" dirty="0"/>
                  <a:t>APR</a:t>
                </a:r>
                <a:r>
                  <a:rPr lang="en-US" sz="2200" dirty="0"/>
                  <a:t> is the annual percentage rate and </a:t>
                </a:r>
                <a:r>
                  <a:rPr lang="en-US" sz="2200" b="1" i="1" dirty="0"/>
                  <a:t>m</a:t>
                </a:r>
                <a:r>
                  <a:rPr lang="en-US" sz="2200" dirty="0"/>
                  <a:t> and </a:t>
                </a:r>
                <a:r>
                  <a:rPr lang="en-US" sz="2200" b="1" i="1" dirty="0"/>
                  <a:t>n</a:t>
                </a:r>
                <a:r>
                  <a:rPr lang="en-US" sz="2200" dirty="0"/>
                  <a:t> are the number of payments/compounding periods per year, respectively.</a:t>
                </a:r>
              </a:p>
              <a:p>
                <a:pPr marL="2880" lvl="1" indent="0">
                  <a:spcBef>
                    <a:spcPts val="600"/>
                  </a:spcBef>
                  <a:spcAft>
                    <a:spcPts val="600"/>
                  </a:spcAft>
                  <a:buNone/>
                </a:pPr>
                <a:endParaRPr lang="en-US" sz="1200" dirty="0"/>
              </a:p>
              <a:p>
                <a:pPr marL="2880" lvl="1" indent="0">
                  <a:spcBef>
                    <a:spcPts val="600"/>
                  </a:spcBef>
                  <a:spcAft>
                    <a:spcPts val="600"/>
                  </a:spcAft>
                  <a:buNone/>
                </a:pPr>
                <a:r>
                  <a:rPr lang="en-US" sz="2400" dirty="0"/>
                  <a:t>• For example, converting a YTM of 4.96% from a semiannual periodicity to a quarterly periodicity gives a YTM of 4.93%:</a:t>
                </a:r>
              </a:p>
              <a:p>
                <a:pPr marL="2880" lvl="1" indent="0" algn="ctr">
                  <a:spcBef>
                    <a:spcPts val="600"/>
                  </a:spcBef>
                  <a:spcAft>
                    <a:spcPts val="600"/>
                  </a:spcAft>
                  <a:buNone/>
                </a:pPr>
                <a:r>
                  <a:rPr lang="en-US" sz="2400" dirty="0"/>
                  <a:t> </a:t>
                </a:r>
                <a14:m>
                  <m:oMath xmlns:m="http://schemas.openxmlformats.org/officeDocument/2006/math">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AU" sz="2200" i="1">
                                <a:latin typeface="Cambria Math"/>
                              </a:rPr>
                              <m:t>1</m:t>
                            </m:r>
                            <m:r>
                              <a:rPr lang="en-AU" sz="2200" i="1">
                                <a:latin typeface="Cambria Math"/>
                                <a:ea typeface="Cambria Math"/>
                              </a:rPr>
                              <m:t>+</m:t>
                            </m:r>
                            <m:f>
                              <m:fPr>
                                <m:ctrlPr>
                                  <a:rPr lang="en-AU" sz="2200" i="1">
                                    <a:latin typeface="Cambria Math" panose="02040503050406030204" pitchFamily="18" charset="0"/>
                                    <a:ea typeface="Cambria Math"/>
                                  </a:rPr>
                                </m:ctrlPr>
                              </m:fPr>
                              <m:num>
                                <m:r>
                                  <a:rPr lang="en-AU" sz="2200" b="0" i="1" smtClean="0">
                                    <a:latin typeface="Cambria Math"/>
                                    <a:ea typeface="Cambria Math"/>
                                  </a:rPr>
                                  <m:t>0.0496</m:t>
                                </m:r>
                              </m:num>
                              <m:den>
                                <m:r>
                                  <a:rPr lang="en-AU" sz="2200" b="0" i="1" smtClean="0">
                                    <a:latin typeface="Cambria Math"/>
                                    <a:ea typeface="Cambria Math"/>
                                  </a:rPr>
                                  <m:t>2</m:t>
                                </m:r>
                              </m:den>
                            </m:f>
                          </m:e>
                        </m:d>
                      </m:e>
                      <m:sup>
                        <m:r>
                          <a:rPr lang="en-AU" sz="2200" b="0" i="1" smtClean="0">
                            <a:latin typeface="Cambria Math"/>
                            <a:ea typeface="Cambria Math"/>
                          </a:rPr>
                          <m:t>2</m:t>
                        </m:r>
                      </m:sup>
                    </m:sSup>
                    <m:r>
                      <a:rPr lang="en-US" sz="2200" i="1">
                        <a:latin typeface="Cambria Math"/>
                        <a:ea typeface="Cambria Math"/>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AU" sz="2200" i="1">
                                <a:latin typeface="Cambria Math"/>
                              </a:rPr>
                              <m:t>1</m:t>
                            </m:r>
                            <m:r>
                              <a:rPr lang="en-AU" sz="2200" i="1">
                                <a:latin typeface="Cambria Math"/>
                                <a:ea typeface="Cambria Math"/>
                              </a:rPr>
                              <m:t>+</m:t>
                            </m:r>
                            <m:f>
                              <m:fPr>
                                <m:ctrlPr>
                                  <a:rPr lang="en-AU" sz="2200" i="1">
                                    <a:latin typeface="Cambria Math" panose="02040503050406030204" pitchFamily="18" charset="0"/>
                                    <a:ea typeface="Cambria Math"/>
                                  </a:rPr>
                                </m:ctrlPr>
                              </m:fPr>
                              <m:num>
                                <m:sSub>
                                  <m:sSubPr>
                                    <m:ctrlPr>
                                      <a:rPr lang="en-AU" sz="2200" i="1">
                                        <a:latin typeface="Cambria Math" panose="02040503050406030204" pitchFamily="18" charset="0"/>
                                        <a:ea typeface="Cambria Math"/>
                                      </a:rPr>
                                    </m:ctrlPr>
                                  </m:sSubPr>
                                  <m:e>
                                    <m:r>
                                      <a:rPr lang="en-AU" sz="2200" i="1">
                                        <a:latin typeface="Cambria Math"/>
                                        <a:ea typeface="Cambria Math"/>
                                      </a:rPr>
                                      <m:t>𝐴𝑃𝑅</m:t>
                                    </m:r>
                                  </m:e>
                                  <m:sub>
                                    <m:r>
                                      <a:rPr lang="en-AU" sz="2200" b="0" i="1" smtClean="0">
                                        <a:latin typeface="Cambria Math"/>
                                        <a:ea typeface="Cambria Math"/>
                                      </a:rPr>
                                      <m:t>4</m:t>
                                    </m:r>
                                  </m:sub>
                                </m:sSub>
                              </m:num>
                              <m:den>
                                <m:r>
                                  <a:rPr lang="en-AU" sz="2200" b="0" i="1" smtClean="0">
                                    <a:latin typeface="Cambria Math"/>
                                    <a:ea typeface="Cambria Math"/>
                                  </a:rPr>
                                  <m:t>4</m:t>
                                </m:r>
                              </m:den>
                            </m:f>
                          </m:e>
                        </m:d>
                      </m:e>
                      <m:sup>
                        <m:r>
                          <a:rPr lang="en-AU" sz="2200" b="0" i="1" smtClean="0">
                            <a:latin typeface="Cambria Math"/>
                            <a:ea typeface="Cambria Math"/>
                          </a:rPr>
                          <m:t>4</m:t>
                        </m:r>
                      </m:sup>
                    </m:sSup>
                    <m:r>
                      <a:rPr lang="en-US" sz="2200" b="0" i="1" smtClean="0">
                        <a:latin typeface="Cambria Math"/>
                        <a:ea typeface="Cambria Math"/>
                      </a:rPr>
                      <m:t>,</m:t>
                    </m:r>
                    <m:r>
                      <a:rPr lang="en-AU" sz="2200" b="0" i="1" smtClean="0">
                        <a:latin typeface="Cambria Math"/>
                        <a:ea typeface="Cambria Math"/>
                      </a:rPr>
                      <m:t> </m:t>
                    </m:r>
                    <m:sSub>
                      <m:sSubPr>
                        <m:ctrlPr>
                          <a:rPr lang="en-AU" sz="2200" b="0" i="1" smtClean="0">
                            <a:latin typeface="Cambria Math" panose="02040503050406030204" pitchFamily="18" charset="0"/>
                            <a:ea typeface="Cambria Math"/>
                          </a:rPr>
                        </m:ctrlPr>
                      </m:sSubPr>
                      <m:e>
                        <m:r>
                          <a:rPr lang="en-AU" sz="2200" b="0" i="1" smtClean="0">
                            <a:latin typeface="Cambria Math"/>
                            <a:ea typeface="Cambria Math"/>
                          </a:rPr>
                          <m:t>𝐴𝑃𝑅</m:t>
                        </m:r>
                      </m:e>
                      <m:sub>
                        <m:r>
                          <a:rPr lang="en-AU" sz="2200" b="0" i="1" smtClean="0">
                            <a:latin typeface="Cambria Math"/>
                            <a:ea typeface="Cambria Math"/>
                          </a:rPr>
                          <m:t>4</m:t>
                        </m:r>
                      </m:sub>
                    </m:sSub>
                    <m:r>
                      <a:rPr lang="en-AU" sz="2200" b="0" i="1" smtClean="0">
                        <a:latin typeface="Cambria Math"/>
                        <a:ea typeface="Cambria Math"/>
                      </a:rPr>
                      <m:t>=0.0493</m:t>
                    </m:r>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533400"/>
                <a:ext cx="8375904" cy="5867399"/>
              </a:xfrm>
              <a:blipFill rotWithShape="0">
                <a:blip r:embed="rId3"/>
                <a:stretch>
                  <a:fillRect l="-1092" t="-1351" r="-189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25</a:t>
            </a:fld>
            <a:endParaRPr lang="en-AU" dirty="0"/>
          </a:p>
        </p:txBody>
      </p:sp>
    </p:spTree>
    <p:extLst>
      <p:ext uri="{BB962C8B-B14F-4D97-AF65-F5344CB8AC3E}">
        <p14:creationId xmlns:p14="http://schemas.microsoft.com/office/powerpoint/2010/main" val="289137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09469"/>
            <a:ext cx="8375904" cy="381000"/>
          </a:xfrm>
        </p:spPr>
        <p:txBody>
          <a:bodyPr>
            <a:normAutofit fontScale="90000"/>
          </a:bodyPr>
          <a:lstStyle/>
          <a:p>
            <a:pPr lvl="0" algn="ctr"/>
            <a:r>
              <a:rPr lang="en-US" b="1" dirty="0"/>
              <a:t>Other yield measures</a:t>
            </a:r>
            <a:br>
              <a:rPr lang="en-US" dirty="0"/>
            </a:br>
            <a:endParaRPr lang="en-AU"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50443006"/>
              </p:ext>
            </p:extLst>
          </p:nvPr>
        </p:nvGraphicFramePr>
        <p:xfrm>
          <a:off x="381000" y="1150844"/>
          <a:ext cx="8375904" cy="5326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26</a:t>
            </a:fld>
            <a:endParaRPr lang="en-AU" dirty="0"/>
          </a:p>
        </p:txBody>
      </p:sp>
    </p:spTree>
    <p:extLst>
      <p:ext uri="{BB962C8B-B14F-4D97-AF65-F5344CB8AC3E}">
        <p14:creationId xmlns:p14="http://schemas.microsoft.com/office/powerpoint/2010/main" val="125243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98" y="443460"/>
            <a:ext cx="8375904" cy="381000"/>
          </a:xfrm>
        </p:spPr>
        <p:txBody>
          <a:bodyPr>
            <a:normAutofit fontScale="90000"/>
          </a:bodyPr>
          <a:lstStyle/>
          <a:p>
            <a:pPr algn="ctr"/>
            <a:r>
              <a:rPr lang="en-AU" dirty="0"/>
              <a:t>Yield measures for floating-rate Notes</a:t>
            </a:r>
          </a:p>
        </p:txBody>
      </p:sp>
      <p:sp>
        <p:nvSpPr>
          <p:cNvPr id="4" name="Slide Number Placeholder 3"/>
          <p:cNvSpPr>
            <a:spLocks noGrp="1"/>
          </p:cNvSpPr>
          <p:nvPr>
            <p:ph type="sldNum" sz="quarter" idx="12"/>
          </p:nvPr>
        </p:nvSpPr>
        <p:spPr/>
        <p:txBody>
          <a:bodyPr/>
          <a:lstStyle/>
          <a:p>
            <a:fld id="{4E4A4924-7CC3-4BF6-9C5C-A8E770D15754}" type="slidenum">
              <a:rPr lang="en-AU" smtClean="0"/>
              <a:t>27</a:t>
            </a:fld>
            <a:endParaRPr lang="en-AU" dirty="0"/>
          </a:p>
        </p:txBody>
      </p:sp>
      <p:graphicFrame>
        <p:nvGraphicFramePr>
          <p:cNvPr id="5" name="Diagram 4"/>
          <p:cNvGraphicFramePr/>
          <p:nvPr>
            <p:extLst>
              <p:ext uri="{D42A27DB-BD31-4B8C-83A1-F6EECF244321}">
                <p14:modId xmlns:p14="http://schemas.microsoft.com/office/powerpoint/2010/main" val="2801106059"/>
              </p:ext>
            </p:extLst>
          </p:nvPr>
        </p:nvGraphicFramePr>
        <p:xfrm>
          <a:off x="457200" y="1447800"/>
          <a:ext cx="8305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9715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3200400"/>
                <a:ext cx="8375904" cy="3124200"/>
              </a:xfrm>
            </p:spPr>
            <p:txBody>
              <a:bodyPr>
                <a:normAutofit fontScale="85000" lnSpcReduction="10000"/>
              </a:bodyPr>
              <a:lstStyle/>
              <a:p>
                <a:pPr marL="2880" lvl="1" indent="0">
                  <a:spcBef>
                    <a:spcPts val="600"/>
                  </a:spcBef>
                  <a:spcAft>
                    <a:spcPts val="600"/>
                  </a:spcAft>
                  <a:buNone/>
                </a:pPr>
                <a:r>
                  <a:rPr lang="en-US" sz="2600" b="1" dirty="0"/>
                  <a:t>Simplified FRN pricing model: </a:t>
                </a:r>
              </a:p>
              <a:p>
                <a:pPr marL="2880" lvl="1" indent="0">
                  <a:spcBef>
                    <a:spcPts val="600"/>
                  </a:spcBef>
                  <a:spcAft>
                    <a:spcPts val="600"/>
                  </a:spcAft>
                  <a:buNone/>
                </a:pPr>
                <a:endParaRPr lang="en-US" sz="1100" b="1" dirty="0">
                  <a:latin typeface="Cambria Math" panose="02040503050406030204" pitchFamily="18" charset="0"/>
                  <a:ea typeface="Cambria Math" panose="02040503050406030204" pitchFamily="18" charset="0"/>
                </a:endParaRPr>
              </a:p>
              <a:p>
                <a:pPr marL="2880" lvl="1" indent="0" algn="ctr">
                  <a:spcBef>
                    <a:spcPts val="600"/>
                  </a:spcBef>
                  <a:spcAft>
                    <a:spcPts val="600"/>
                  </a:spcAft>
                  <a:buNone/>
                </a:pPr>
                <a14:m>
                  <m:oMath xmlns:m="http://schemas.openxmlformats.org/officeDocument/2006/math">
                    <m:r>
                      <m:rPr>
                        <m:sty m:val="p"/>
                      </m:rPr>
                      <a:rPr lang="en-AU" sz="2400" b="0" i="0" smtClean="0">
                        <a:latin typeface="Cambria Math" panose="02040503050406030204" pitchFamily="18" charset="0"/>
                        <a:ea typeface="Cambria Math" panose="02040503050406030204" pitchFamily="18" charset="0"/>
                      </a:rPr>
                      <m:t>PV</m:t>
                    </m:r>
                    <m:r>
                      <a:rPr lang="en-AU" sz="2400" b="0" i="1" smtClean="0">
                        <a:latin typeface="Cambria Math" panose="02040503050406030204" pitchFamily="18" charset="0"/>
                        <a:ea typeface="Cambria Math" panose="02040503050406030204" pitchFamily="18" charset="0"/>
                      </a:rPr>
                      <m:t>=</m:t>
                    </m:r>
                    <m:f>
                      <m:fPr>
                        <m:ctrlPr>
                          <a:rPr lang="en-AU" sz="2400" b="0" i="1" smtClean="0">
                            <a:latin typeface="Cambria Math" panose="02040503050406030204" pitchFamily="18" charset="0"/>
                            <a:ea typeface="Cambria Math" panose="02040503050406030204" pitchFamily="18" charset="0"/>
                          </a:rPr>
                        </m:ctrlPr>
                      </m:fPr>
                      <m:num>
                        <m:f>
                          <m:fPr>
                            <m:ctrlPr>
                              <a:rPr lang="en-AU" sz="2400" b="0" i="1" smtClean="0">
                                <a:latin typeface="Cambria Math" panose="02040503050406030204" pitchFamily="18" charset="0"/>
                                <a:ea typeface="Cambria Math" panose="02040503050406030204" pitchFamily="18" charset="0"/>
                              </a:rPr>
                            </m:ctrlPr>
                          </m:fPr>
                          <m:num>
                            <m:d>
                              <m:dPr>
                                <m:ctrlPr>
                                  <a:rPr lang="en-AU" sz="2400" b="0" i="1" smtClean="0">
                                    <a:latin typeface="Cambria Math" panose="02040503050406030204" pitchFamily="18" charset="0"/>
                                    <a:ea typeface="Cambria Math" panose="02040503050406030204" pitchFamily="18" charset="0"/>
                                  </a:rPr>
                                </m:ctrlPr>
                              </m:dPr>
                              <m:e>
                                <m:r>
                                  <m:rPr>
                                    <m:sty m:val="p"/>
                                  </m:rPr>
                                  <a:rPr lang="en-AU" sz="2400" b="0" i="0" smtClean="0">
                                    <a:latin typeface="Cambria Math" panose="02040503050406030204" pitchFamily="18" charset="0"/>
                                    <a:ea typeface="Cambria Math" panose="02040503050406030204" pitchFamily="18" charset="0"/>
                                  </a:rPr>
                                  <m:t>Index</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𝑄𝑀</m:t>
                                </m:r>
                              </m:e>
                            </m:d>
                            <m:r>
                              <a:rPr lang="en-AU" sz="2400" b="0" i="1" smtClean="0">
                                <a:latin typeface="Cambria Math" panose="02040503050406030204" pitchFamily="18" charset="0"/>
                                <a:ea typeface="Cambria Math" panose="02040503050406030204" pitchFamily="18" charset="0"/>
                              </a:rPr>
                              <m:t>×</m:t>
                            </m:r>
                            <m:r>
                              <m:rPr>
                                <m:sty m:val="p"/>
                              </m:rPr>
                              <a:rPr lang="en-AU" sz="2400" b="0" i="0" smtClean="0">
                                <a:latin typeface="Cambria Math" panose="02040503050406030204" pitchFamily="18" charset="0"/>
                                <a:ea typeface="Cambria Math" panose="02040503050406030204" pitchFamily="18" charset="0"/>
                              </a:rPr>
                              <m:t>FV</m:t>
                            </m:r>
                          </m:num>
                          <m:den>
                            <m:r>
                              <a:rPr lang="en-AU" sz="2400" b="0" i="1" smtClean="0">
                                <a:latin typeface="Cambria Math" panose="02040503050406030204" pitchFamily="18" charset="0"/>
                                <a:ea typeface="Cambria Math" panose="02040503050406030204" pitchFamily="18" charset="0"/>
                              </a:rPr>
                              <m:t>𝑚</m:t>
                            </m:r>
                          </m:den>
                        </m:f>
                      </m:num>
                      <m:den>
                        <m:sSup>
                          <m:sSupPr>
                            <m:ctrlPr>
                              <a:rPr lang="en-AU" sz="2400" b="0" i="1" smtClean="0">
                                <a:latin typeface="Cambria Math" panose="02040503050406030204" pitchFamily="18" charset="0"/>
                                <a:ea typeface="Cambria Math" panose="02040503050406030204" pitchFamily="18" charset="0"/>
                              </a:rPr>
                            </m:ctrlPr>
                          </m:sSupPr>
                          <m:e>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1+</m:t>
                                </m:r>
                                <m:f>
                                  <m:fPr>
                                    <m:ctrlPr>
                                      <a:rPr lang="en-AU" sz="2400" b="0" i="1" smtClean="0">
                                        <a:latin typeface="Cambria Math" panose="02040503050406030204" pitchFamily="18" charset="0"/>
                                        <a:ea typeface="Cambria Math" panose="02040503050406030204" pitchFamily="18" charset="0"/>
                                      </a:rPr>
                                    </m:ctrlPr>
                                  </m:fPr>
                                  <m:num>
                                    <m:r>
                                      <m:rPr>
                                        <m:sty m:val="p"/>
                                      </m:rPr>
                                      <a:rPr lang="en-AU" sz="2400" b="0" i="0" smtClean="0">
                                        <a:latin typeface="Cambria Math" panose="02040503050406030204" pitchFamily="18" charset="0"/>
                                        <a:ea typeface="Cambria Math" panose="02040503050406030204" pitchFamily="18" charset="0"/>
                                      </a:rPr>
                                      <m:t>Index</m:t>
                                    </m:r>
                                    <m:r>
                                      <a:rPr lang="en-AU" sz="2400" b="0" i="1" smtClean="0">
                                        <a:latin typeface="Cambria Math" panose="02040503050406030204" pitchFamily="18" charset="0"/>
                                        <a:ea typeface="Cambria Math" panose="02040503050406030204" pitchFamily="18" charset="0"/>
                                      </a:rPr>
                                      <m:t>+</m:t>
                                    </m:r>
                                    <m:r>
                                      <m:rPr>
                                        <m:sty m:val="p"/>
                                      </m:rPr>
                                      <a:rPr lang="en-AU" sz="2400" b="0" i="0" smtClean="0">
                                        <a:latin typeface="Cambria Math" panose="02040503050406030204" pitchFamily="18" charset="0"/>
                                        <a:ea typeface="Cambria Math" panose="02040503050406030204" pitchFamily="18" charset="0"/>
                                      </a:rPr>
                                      <m:t>DM</m:t>
                                    </m:r>
                                  </m:num>
                                  <m:den>
                                    <m:r>
                                      <a:rPr lang="en-AU" sz="2400" b="0" i="1" smtClean="0">
                                        <a:latin typeface="Cambria Math" panose="02040503050406030204" pitchFamily="18" charset="0"/>
                                        <a:ea typeface="Cambria Math" panose="02040503050406030204" pitchFamily="18" charset="0"/>
                                      </a:rPr>
                                      <m:t>𝑚</m:t>
                                    </m:r>
                                  </m:den>
                                </m:f>
                              </m:e>
                            </m:d>
                          </m:e>
                          <m:sup>
                            <m:r>
                              <a:rPr lang="en-AU" sz="2400" b="0" i="1" smtClean="0">
                                <a:latin typeface="Cambria Math" panose="02040503050406030204" pitchFamily="18" charset="0"/>
                                <a:ea typeface="Cambria Math" panose="02040503050406030204" pitchFamily="18" charset="0"/>
                              </a:rPr>
                              <m:t>1</m:t>
                            </m:r>
                          </m:sup>
                        </m:sSup>
                      </m:den>
                    </m:f>
                    <m:r>
                      <a:rPr lang="en-AU" sz="2400" b="0" i="1" smtClean="0">
                        <a:latin typeface="Cambria Math" panose="02040503050406030204" pitchFamily="18" charset="0"/>
                        <a:ea typeface="Cambria Math" panose="02040503050406030204" pitchFamily="18" charset="0"/>
                      </a:rPr>
                      <m:t>+</m:t>
                    </m:r>
                    <m:f>
                      <m:fPr>
                        <m:ctrlPr>
                          <a:rPr lang="en-AU" sz="2400" i="1">
                            <a:latin typeface="Cambria Math" panose="02040503050406030204" pitchFamily="18" charset="0"/>
                            <a:ea typeface="Cambria Math" panose="02040503050406030204" pitchFamily="18" charset="0"/>
                          </a:rPr>
                        </m:ctrlPr>
                      </m:fPr>
                      <m:num>
                        <m:f>
                          <m:fPr>
                            <m:ctrlPr>
                              <a:rPr lang="en-AU" sz="2400" i="1">
                                <a:latin typeface="Cambria Math" panose="02040503050406030204" pitchFamily="18" charset="0"/>
                                <a:ea typeface="Cambria Math" panose="02040503050406030204" pitchFamily="18" charset="0"/>
                              </a:rPr>
                            </m:ctrlPr>
                          </m:fPr>
                          <m:num>
                            <m:d>
                              <m:dPr>
                                <m:ctrlPr>
                                  <a:rPr lang="en-AU" sz="2400" i="1">
                                    <a:latin typeface="Cambria Math" panose="02040503050406030204" pitchFamily="18" charset="0"/>
                                    <a:ea typeface="Cambria Math" panose="02040503050406030204" pitchFamily="18" charset="0"/>
                                  </a:rPr>
                                </m:ctrlPr>
                              </m:dPr>
                              <m:e>
                                <m:r>
                                  <m:rPr>
                                    <m:sty m:val="p"/>
                                  </m:rPr>
                                  <a:rPr lang="en-AU" sz="2400" i="0">
                                    <a:latin typeface="Cambria Math" panose="02040503050406030204" pitchFamily="18" charset="0"/>
                                    <a:ea typeface="Cambria Math" panose="02040503050406030204" pitchFamily="18" charset="0"/>
                                  </a:rPr>
                                  <m:t>Index</m:t>
                                </m:r>
                                <m:r>
                                  <a:rPr lang="en-AU" sz="2400" i="1">
                                    <a:latin typeface="Cambria Math" panose="02040503050406030204" pitchFamily="18" charset="0"/>
                                    <a:ea typeface="Cambria Math" panose="02040503050406030204" pitchFamily="18" charset="0"/>
                                  </a:rPr>
                                  <m:t>+</m:t>
                                </m:r>
                                <m:r>
                                  <m:rPr>
                                    <m:sty m:val="p"/>
                                  </m:rPr>
                                  <a:rPr lang="en-AU" sz="2400" i="0">
                                    <a:latin typeface="Cambria Math" panose="02040503050406030204" pitchFamily="18" charset="0"/>
                                    <a:ea typeface="Cambria Math" panose="02040503050406030204" pitchFamily="18" charset="0"/>
                                  </a:rPr>
                                  <m:t>QM</m:t>
                                </m:r>
                              </m:e>
                            </m:d>
                            <m:r>
                              <a:rPr lang="en-AU" sz="2400" i="1">
                                <a:latin typeface="Cambria Math" panose="02040503050406030204" pitchFamily="18" charset="0"/>
                                <a:ea typeface="Cambria Math" panose="02040503050406030204" pitchFamily="18" charset="0"/>
                              </a:rPr>
                              <m:t>×</m:t>
                            </m:r>
                            <m:r>
                              <m:rPr>
                                <m:sty m:val="p"/>
                              </m:rPr>
                              <a:rPr lang="en-AU" sz="2400" i="0">
                                <a:latin typeface="Cambria Math" panose="02040503050406030204" pitchFamily="18" charset="0"/>
                                <a:ea typeface="Cambria Math" panose="02040503050406030204" pitchFamily="18" charset="0"/>
                              </a:rPr>
                              <m:t>FV</m:t>
                            </m:r>
                          </m:num>
                          <m:den>
                            <m:r>
                              <a:rPr lang="en-AU" sz="2400" i="1">
                                <a:latin typeface="Cambria Math" panose="02040503050406030204" pitchFamily="18" charset="0"/>
                                <a:ea typeface="Cambria Math" panose="02040503050406030204" pitchFamily="18" charset="0"/>
                              </a:rPr>
                              <m:t>𝑚</m:t>
                            </m:r>
                          </m:den>
                        </m:f>
                      </m:num>
                      <m:den>
                        <m:sSup>
                          <m:sSupPr>
                            <m:ctrlPr>
                              <a:rPr lang="en-AU" sz="2400" i="1">
                                <a:latin typeface="Cambria Math" panose="02040503050406030204" pitchFamily="18" charset="0"/>
                                <a:ea typeface="Cambria Math" panose="02040503050406030204" pitchFamily="18" charset="0"/>
                              </a:rPr>
                            </m:ctrlPr>
                          </m:sSupPr>
                          <m:e>
                            <m:d>
                              <m:dPr>
                                <m:ctrlPr>
                                  <a:rPr lang="en-AU" sz="2400" i="1">
                                    <a:latin typeface="Cambria Math" panose="02040503050406030204" pitchFamily="18" charset="0"/>
                                    <a:ea typeface="Cambria Math" panose="02040503050406030204" pitchFamily="18" charset="0"/>
                                  </a:rPr>
                                </m:ctrlPr>
                              </m:dPr>
                              <m:e>
                                <m:r>
                                  <a:rPr lang="en-AU" sz="2400" i="1">
                                    <a:latin typeface="Cambria Math" panose="02040503050406030204" pitchFamily="18" charset="0"/>
                                    <a:ea typeface="Cambria Math" panose="02040503050406030204" pitchFamily="18" charset="0"/>
                                  </a:rPr>
                                  <m:t>1+</m:t>
                                </m:r>
                                <m:f>
                                  <m:fPr>
                                    <m:ctrlPr>
                                      <a:rPr lang="en-AU" sz="2400" i="1">
                                        <a:latin typeface="Cambria Math" panose="02040503050406030204" pitchFamily="18" charset="0"/>
                                        <a:ea typeface="Cambria Math" panose="02040503050406030204" pitchFamily="18" charset="0"/>
                                      </a:rPr>
                                    </m:ctrlPr>
                                  </m:fPr>
                                  <m:num>
                                    <m:r>
                                      <m:rPr>
                                        <m:sty m:val="p"/>
                                      </m:rPr>
                                      <a:rPr lang="en-AU" sz="2400" i="0">
                                        <a:latin typeface="Cambria Math" panose="02040503050406030204" pitchFamily="18" charset="0"/>
                                        <a:ea typeface="Cambria Math" panose="02040503050406030204" pitchFamily="18" charset="0"/>
                                      </a:rPr>
                                      <m:t>Index</m:t>
                                    </m:r>
                                    <m:r>
                                      <a:rPr lang="en-AU" sz="2400" i="1">
                                        <a:latin typeface="Cambria Math" panose="02040503050406030204" pitchFamily="18" charset="0"/>
                                        <a:ea typeface="Cambria Math" panose="02040503050406030204" pitchFamily="18" charset="0"/>
                                      </a:rPr>
                                      <m:t>+</m:t>
                                    </m:r>
                                    <m:r>
                                      <m:rPr>
                                        <m:sty m:val="p"/>
                                      </m:rPr>
                                      <a:rPr lang="en-AU" sz="2400" i="0">
                                        <a:latin typeface="Cambria Math" panose="02040503050406030204" pitchFamily="18" charset="0"/>
                                        <a:ea typeface="Cambria Math" panose="02040503050406030204" pitchFamily="18" charset="0"/>
                                      </a:rPr>
                                      <m:t>DM</m:t>
                                    </m:r>
                                  </m:num>
                                  <m:den>
                                    <m:r>
                                      <a:rPr lang="en-AU" sz="2400" i="1">
                                        <a:latin typeface="Cambria Math" panose="02040503050406030204" pitchFamily="18" charset="0"/>
                                        <a:ea typeface="Cambria Math" panose="02040503050406030204" pitchFamily="18" charset="0"/>
                                      </a:rPr>
                                      <m:t>𝑚</m:t>
                                    </m:r>
                                  </m:den>
                                </m:f>
                              </m:e>
                            </m:d>
                          </m:e>
                          <m:sup>
                            <m:r>
                              <a:rPr lang="en-AU" sz="2400" b="0" i="1" smtClean="0">
                                <a:latin typeface="Cambria Math" panose="02040503050406030204" pitchFamily="18" charset="0"/>
                                <a:ea typeface="Cambria Math" panose="02040503050406030204" pitchFamily="18" charset="0"/>
                              </a:rPr>
                              <m:t>2</m:t>
                            </m:r>
                          </m:sup>
                        </m:sSup>
                      </m:den>
                    </m:f>
                    <m:r>
                      <a:rPr lang="en-AU" sz="2400" i="1">
                        <a:latin typeface="Cambria Math" panose="02040503050406030204" pitchFamily="18" charset="0"/>
                        <a:ea typeface="Cambria Math" panose="02040503050406030204" pitchFamily="18" charset="0"/>
                      </a:rPr>
                      <m:t>+</m:t>
                    </m:r>
                  </m:oMath>
                </a14:m>
                <a:r>
                  <a:rPr lang="en-US" sz="2400" dirty="0">
                    <a:latin typeface="Cambria Math" panose="02040503050406030204" pitchFamily="18" charset="0"/>
                    <a:ea typeface="Cambria Math" panose="02040503050406030204" pitchFamily="18" charset="0"/>
                  </a:rPr>
                  <a:t>…</a:t>
                </a:r>
                <a14:m>
                  <m:oMath xmlns:m="http://schemas.openxmlformats.org/officeDocument/2006/math">
                    <m:f>
                      <m:fPr>
                        <m:ctrlPr>
                          <a:rPr lang="en-AU" sz="2400" i="1">
                            <a:latin typeface="Cambria Math" panose="02040503050406030204" pitchFamily="18" charset="0"/>
                            <a:ea typeface="Cambria Math" panose="02040503050406030204" pitchFamily="18" charset="0"/>
                          </a:rPr>
                        </m:ctrlPr>
                      </m:fPr>
                      <m:num>
                        <m:f>
                          <m:fPr>
                            <m:ctrlPr>
                              <a:rPr lang="en-AU" sz="2400" i="1">
                                <a:latin typeface="Cambria Math" panose="02040503050406030204" pitchFamily="18" charset="0"/>
                                <a:ea typeface="Cambria Math" panose="02040503050406030204" pitchFamily="18" charset="0"/>
                              </a:rPr>
                            </m:ctrlPr>
                          </m:fPr>
                          <m:num>
                            <m:d>
                              <m:dPr>
                                <m:ctrlPr>
                                  <a:rPr lang="en-AU" sz="2400" i="1">
                                    <a:latin typeface="Cambria Math" panose="02040503050406030204" pitchFamily="18" charset="0"/>
                                    <a:ea typeface="Cambria Math" panose="02040503050406030204" pitchFamily="18" charset="0"/>
                                  </a:rPr>
                                </m:ctrlPr>
                              </m:dPr>
                              <m:e>
                                <m:r>
                                  <m:rPr>
                                    <m:sty m:val="p"/>
                                  </m:rPr>
                                  <a:rPr lang="en-AU" sz="2400" i="0">
                                    <a:latin typeface="Cambria Math" panose="02040503050406030204" pitchFamily="18" charset="0"/>
                                    <a:ea typeface="Cambria Math" panose="02040503050406030204" pitchFamily="18" charset="0"/>
                                  </a:rPr>
                                  <m:t>Index</m:t>
                                </m:r>
                                <m:r>
                                  <a:rPr lang="en-AU" sz="2400" i="1">
                                    <a:latin typeface="Cambria Math" panose="02040503050406030204" pitchFamily="18" charset="0"/>
                                    <a:ea typeface="Cambria Math" panose="02040503050406030204" pitchFamily="18" charset="0"/>
                                  </a:rPr>
                                  <m:t>+</m:t>
                                </m:r>
                                <m:r>
                                  <m:rPr>
                                    <m:sty m:val="p"/>
                                  </m:rPr>
                                  <a:rPr lang="en-AU" sz="2400" i="0">
                                    <a:latin typeface="Cambria Math" panose="02040503050406030204" pitchFamily="18" charset="0"/>
                                    <a:ea typeface="Cambria Math" panose="02040503050406030204" pitchFamily="18" charset="0"/>
                                  </a:rPr>
                                  <m:t>QM</m:t>
                                </m:r>
                              </m:e>
                            </m:d>
                            <m:r>
                              <a:rPr lang="en-AU" sz="2400" i="1">
                                <a:latin typeface="Cambria Math" panose="02040503050406030204" pitchFamily="18" charset="0"/>
                                <a:ea typeface="Cambria Math" panose="02040503050406030204" pitchFamily="18" charset="0"/>
                              </a:rPr>
                              <m:t>×</m:t>
                            </m:r>
                            <m:r>
                              <m:rPr>
                                <m:sty m:val="p"/>
                              </m:rPr>
                              <a:rPr lang="en-AU" sz="2400" i="0">
                                <a:latin typeface="Cambria Math" panose="02040503050406030204" pitchFamily="18" charset="0"/>
                                <a:ea typeface="Cambria Math" panose="02040503050406030204" pitchFamily="18" charset="0"/>
                              </a:rPr>
                              <m:t>FV</m:t>
                            </m:r>
                          </m:num>
                          <m:den>
                            <m:r>
                              <a:rPr lang="en-AU" sz="2400" i="1">
                                <a:latin typeface="Cambria Math" panose="02040503050406030204" pitchFamily="18" charset="0"/>
                                <a:ea typeface="Cambria Math" panose="02040503050406030204" pitchFamily="18" charset="0"/>
                              </a:rPr>
                              <m:t>𝑚</m:t>
                            </m:r>
                          </m:den>
                        </m:f>
                        <m:r>
                          <a:rPr lang="en-AU" sz="2400" b="0" i="1" smtClean="0">
                            <a:latin typeface="Cambria Math" panose="02040503050406030204" pitchFamily="18" charset="0"/>
                            <a:ea typeface="Cambria Math" panose="02040503050406030204" pitchFamily="18" charset="0"/>
                          </a:rPr>
                          <m:t>+</m:t>
                        </m:r>
                        <m:r>
                          <m:rPr>
                            <m:sty m:val="p"/>
                          </m:rPr>
                          <a:rPr lang="en-AU" sz="2400" b="0" i="0" smtClean="0">
                            <a:latin typeface="Cambria Math" panose="02040503050406030204" pitchFamily="18" charset="0"/>
                            <a:ea typeface="Cambria Math" panose="02040503050406030204" pitchFamily="18" charset="0"/>
                          </a:rPr>
                          <m:t>FV</m:t>
                        </m:r>
                      </m:num>
                      <m:den>
                        <m:sSup>
                          <m:sSupPr>
                            <m:ctrlPr>
                              <a:rPr lang="en-AU" sz="2400" i="1">
                                <a:latin typeface="Cambria Math" panose="02040503050406030204" pitchFamily="18" charset="0"/>
                                <a:ea typeface="Cambria Math" panose="02040503050406030204" pitchFamily="18" charset="0"/>
                              </a:rPr>
                            </m:ctrlPr>
                          </m:sSupPr>
                          <m:e>
                            <m:d>
                              <m:dPr>
                                <m:ctrlPr>
                                  <a:rPr lang="en-AU" sz="2400" i="1">
                                    <a:latin typeface="Cambria Math" panose="02040503050406030204" pitchFamily="18" charset="0"/>
                                    <a:ea typeface="Cambria Math" panose="02040503050406030204" pitchFamily="18" charset="0"/>
                                  </a:rPr>
                                </m:ctrlPr>
                              </m:dPr>
                              <m:e>
                                <m:r>
                                  <a:rPr lang="en-AU" sz="2400" i="1">
                                    <a:latin typeface="Cambria Math" panose="02040503050406030204" pitchFamily="18" charset="0"/>
                                    <a:ea typeface="Cambria Math" panose="02040503050406030204" pitchFamily="18" charset="0"/>
                                  </a:rPr>
                                  <m:t>1+</m:t>
                                </m:r>
                                <m:f>
                                  <m:fPr>
                                    <m:ctrlPr>
                                      <a:rPr lang="en-AU" sz="2400" i="1">
                                        <a:latin typeface="Cambria Math" panose="02040503050406030204" pitchFamily="18" charset="0"/>
                                        <a:ea typeface="Cambria Math" panose="02040503050406030204" pitchFamily="18" charset="0"/>
                                      </a:rPr>
                                    </m:ctrlPr>
                                  </m:fPr>
                                  <m:num>
                                    <m:r>
                                      <m:rPr>
                                        <m:sty m:val="p"/>
                                      </m:rPr>
                                      <a:rPr lang="en-AU" sz="2400" i="0">
                                        <a:latin typeface="Cambria Math" panose="02040503050406030204" pitchFamily="18" charset="0"/>
                                        <a:ea typeface="Cambria Math" panose="02040503050406030204" pitchFamily="18" charset="0"/>
                                      </a:rPr>
                                      <m:t>Index</m:t>
                                    </m:r>
                                    <m:r>
                                      <a:rPr lang="en-AU" sz="2400" i="1">
                                        <a:latin typeface="Cambria Math" panose="02040503050406030204" pitchFamily="18" charset="0"/>
                                        <a:ea typeface="Cambria Math" panose="02040503050406030204" pitchFamily="18" charset="0"/>
                                      </a:rPr>
                                      <m:t>+</m:t>
                                    </m:r>
                                    <m:r>
                                      <m:rPr>
                                        <m:sty m:val="p"/>
                                      </m:rPr>
                                      <a:rPr lang="en-AU" sz="2400" i="0">
                                        <a:latin typeface="Cambria Math" panose="02040503050406030204" pitchFamily="18" charset="0"/>
                                        <a:ea typeface="Cambria Math" panose="02040503050406030204" pitchFamily="18" charset="0"/>
                                      </a:rPr>
                                      <m:t>DM</m:t>
                                    </m:r>
                                  </m:num>
                                  <m:den>
                                    <m:r>
                                      <a:rPr lang="en-AU" sz="2400" i="1">
                                        <a:latin typeface="Cambria Math" panose="02040503050406030204" pitchFamily="18" charset="0"/>
                                        <a:ea typeface="Cambria Math" panose="02040503050406030204" pitchFamily="18" charset="0"/>
                                      </a:rPr>
                                      <m:t>𝑚</m:t>
                                    </m:r>
                                  </m:den>
                                </m:f>
                              </m:e>
                            </m:d>
                          </m:e>
                          <m:sup>
                            <m:r>
                              <a:rPr lang="en-AU" sz="2400" b="0" i="1" smtClean="0">
                                <a:latin typeface="Cambria Math" panose="02040503050406030204" pitchFamily="18" charset="0"/>
                                <a:ea typeface="Cambria Math" panose="02040503050406030204" pitchFamily="18" charset="0"/>
                              </a:rPr>
                              <m:t>𝑁</m:t>
                            </m:r>
                          </m:sup>
                        </m:sSup>
                      </m:den>
                    </m:f>
                  </m:oMath>
                </a14:m>
                <a:endParaRPr lang="en-US" sz="2400" dirty="0">
                  <a:latin typeface="Cambria Math" panose="02040503050406030204" pitchFamily="18" charset="0"/>
                  <a:ea typeface="Cambria Math" panose="02040503050406030204" pitchFamily="18" charset="0"/>
                </a:endParaRPr>
              </a:p>
              <a:p>
                <a:pPr marL="2880" lvl="1" indent="0">
                  <a:spcBef>
                    <a:spcPts val="600"/>
                  </a:spcBef>
                  <a:spcAft>
                    <a:spcPts val="600"/>
                  </a:spcAft>
                  <a:buNone/>
                </a:pPr>
                <a:endParaRPr lang="en-US" sz="1200" dirty="0"/>
              </a:p>
              <a:p>
                <a:pPr marL="2880" lvl="1" indent="0">
                  <a:spcBef>
                    <a:spcPts val="600"/>
                  </a:spcBef>
                  <a:spcAft>
                    <a:spcPts val="600"/>
                  </a:spcAft>
                  <a:buNone/>
                </a:pPr>
                <a:r>
                  <a:rPr lang="en-US" sz="2400" dirty="0"/>
                  <a:t>where </a:t>
                </a:r>
                <a:r>
                  <a:rPr lang="en-US" sz="2400" b="1" dirty="0"/>
                  <a:t>PV</a:t>
                </a:r>
                <a:r>
                  <a:rPr lang="en-US" sz="2400" dirty="0"/>
                  <a:t> is the present value/price of the FRN, </a:t>
                </a:r>
                <a:r>
                  <a:rPr lang="en-US" sz="2400" b="1" dirty="0"/>
                  <a:t>Index</a:t>
                </a:r>
                <a:r>
                  <a:rPr lang="en-US" sz="2400" dirty="0"/>
                  <a:t> is the annual reference rate, </a:t>
                </a:r>
                <a:r>
                  <a:rPr lang="en-US" sz="2400" b="1" dirty="0"/>
                  <a:t>QM</a:t>
                </a:r>
                <a:r>
                  <a:rPr lang="en-US" sz="2400" dirty="0"/>
                  <a:t> is the quoted margin (annualized), </a:t>
                </a:r>
                <a:r>
                  <a:rPr lang="en-US" sz="2400" b="1" dirty="0"/>
                  <a:t>FV</a:t>
                </a:r>
                <a:r>
                  <a:rPr lang="en-US" sz="2400" dirty="0"/>
                  <a:t> is the value at maturity, </a:t>
                </a:r>
                <a:r>
                  <a:rPr lang="en-US" sz="2400" b="1" i="1" dirty="0"/>
                  <a:t>m</a:t>
                </a:r>
                <a:r>
                  <a:rPr lang="en-US" sz="2400" dirty="0"/>
                  <a:t> is the periodicity of the FRN, </a:t>
                </a:r>
                <a:r>
                  <a:rPr lang="en-US" sz="2400" b="1" dirty="0"/>
                  <a:t>DM</a:t>
                </a:r>
                <a:r>
                  <a:rPr lang="en-US" sz="2400" dirty="0"/>
                  <a:t> is the annualized discount margin, and </a:t>
                </a:r>
                <a:r>
                  <a:rPr lang="en-US" sz="2400" b="1" i="1" dirty="0"/>
                  <a:t>N</a:t>
                </a:r>
                <a:r>
                  <a:rPr lang="en-US" sz="2400" dirty="0"/>
                  <a:t> is the number of evenly spaced periods to maturity.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3200400"/>
                <a:ext cx="8375904" cy="3124200"/>
              </a:xfrm>
              <a:blipFill rotWithShape="0">
                <a:blip r:embed="rId3"/>
                <a:stretch>
                  <a:fillRect l="-873" t="-2339" r="-73" b="-15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28</a:t>
            </a:fld>
            <a:endParaRPr lang="en-AU" dirty="0"/>
          </a:p>
        </p:txBody>
      </p:sp>
      <p:sp>
        <p:nvSpPr>
          <p:cNvPr id="8" name="Rounded Rectangle 7"/>
          <p:cNvSpPr/>
          <p:nvPr/>
        </p:nvSpPr>
        <p:spPr>
          <a:xfrm>
            <a:off x="591671" y="609600"/>
            <a:ext cx="3657600" cy="22860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200" dirty="0"/>
              <a:t>The specified yield spread over the reference rate is called the </a:t>
            </a:r>
            <a:r>
              <a:rPr lang="en-US" sz="2200" b="1" dirty="0"/>
              <a:t>“quoted margin” </a:t>
            </a:r>
            <a:r>
              <a:rPr lang="en-US" sz="2200" dirty="0"/>
              <a:t>on the FRN. </a:t>
            </a:r>
          </a:p>
          <a:p>
            <a:pPr algn="ctr"/>
            <a:endParaRPr lang="en-AU" sz="2200" dirty="0"/>
          </a:p>
        </p:txBody>
      </p:sp>
      <p:sp>
        <p:nvSpPr>
          <p:cNvPr id="10" name="Rounded Rectangle 9"/>
          <p:cNvSpPr/>
          <p:nvPr/>
        </p:nvSpPr>
        <p:spPr>
          <a:xfrm>
            <a:off x="4800600" y="618564"/>
            <a:ext cx="3657600" cy="2286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80" lvl="1" algn="ctr">
              <a:spcBef>
                <a:spcPts val="600"/>
              </a:spcBef>
              <a:spcAft>
                <a:spcPts val="600"/>
              </a:spcAft>
            </a:pPr>
            <a:r>
              <a:rPr lang="en-US" sz="2200" dirty="0"/>
              <a:t>The </a:t>
            </a:r>
            <a:r>
              <a:rPr lang="en-US" sz="2200" b="1" dirty="0"/>
              <a:t>required margin </a:t>
            </a:r>
            <a:r>
              <a:rPr lang="en-US" sz="2200" dirty="0"/>
              <a:t>(i.e., discount margin) is the yield spread over, or under, the reference rate such that the FRN is priced at par value on a rate reset date.</a:t>
            </a:r>
          </a:p>
        </p:txBody>
      </p:sp>
    </p:spTree>
    <p:extLst>
      <p:ext uri="{BB962C8B-B14F-4D97-AF65-F5344CB8AC3E}">
        <p14:creationId xmlns:p14="http://schemas.microsoft.com/office/powerpoint/2010/main" val="874678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609601"/>
                <a:ext cx="8375904" cy="5562600"/>
              </a:xfrm>
            </p:spPr>
            <p:txBody>
              <a:bodyPr>
                <a:normAutofit/>
              </a:bodyPr>
              <a:lstStyle/>
              <a:p>
                <a:pPr marL="2880" lvl="1" indent="0">
                  <a:spcBef>
                    <a:spcPts val="600"/>
                  </a:spcBef>
                  <a:spcAft>
                    <a:spcPts val="600"/>
                  </a:spcAft>
                  <a:buNone/>
                </a:pPr>
                <a:r>
                  <a:rPr lang="en-US" sz="2400" b="1" dirty="0"/>
                  <a:t>Example.</a:t>
                </a:r>
                <a:r>
                  <a:rPr lang="en-US" sz="2400" dirty="0"/>
                  <a:t> Suppose that a five-year FRN pays three-month Libor plus 0.75% on a quarterly basis. Currently, three-month Libor is 1.10%. The price of the floater is 95.50 per 100 of par value. Calculate the discount margin:</a:t>
                </a:r>
              </a:p>
              <a:p>
                <a:pPr marL="182880" lvl="1" indent="-180000">
                  <a:spcBef>
                    <a:spcPts val="600"/>
                  </a:spcBef>
                  <a:spcAft>
                    <a:spcPts val="600"/>
                  </a:spcAft>
                  <a:buFont typeface="Arial" pitchFamily="34" charset="0"/>
                  <a:buChar char="•"/>
                </a:pPr>
                <a:endParaRPr lang="en-US" sz="2400" dirty="0"/>
              </a:p>
              <a:p>
                <a:pPr marL="2880" lvl="1" indent="0">
                  <a:spcBef>
                    <a:spcPts val="600"/>
                  </a:spcBef>
                  <a:spcAft>
                    <a:spcPts val="600"/>
                  </a:spcAft>
                  <a:buNone/>
                </a:pPr>
                <a:r>
                  <a:rPr lang="en-AU" sz="2200" b="0" dirty="0">
                    <a:ea typeface="Cambria Math"/>
                  </a:rPr>
                  <a:t>95.50 </a:t>
                </a:r>
                <a14:m>
                  <m:oMath xmlns:m="http://schemas.openxmlformats.org/officeDocument/2006/math">
                    <m:r>
                      <a:rPr lang="en-AU" sz="2200" b="0" i="1" smtClean="0">
                        <a:latin typeface="Cambria Math"/>
                        <a:ea typeface="Cambria Math"/>
                      </a:rPr>
                      <m:t>=</m:t>
                    </m:r>
                    <m:f>
                      <m:fPr>
                        <m:ctrlPr>
                          <a:rPr lang="en-AU" sz="2200" b="0" i="1" smtClean="0">
                            <a:latin typeface="Cambria Math" panose="02040503050406030204" pitchFamily="18" charset="0"/>
                            <a:ea typeface="Cambria Math"/>
                          </a:rPr>
                        </m:ctrlPr>
                      </m:fPr>
                      <m:num>
                        <m:f>
                          <m:fPr>
                            <m:ctrlPr>
                              <a:rPr lang="en-AU" sz="2200" b="0" i="1" smtClean="0">
                                <a:latin typeface="Cambria Math" panose="02040503050406030204" pitchFamily="18" charset="0"/>
                                <a:ea typeface="Cambria Math"/>
                              </a:rPr>
                            </m:ctrlPr>
                          </m:fPr>
                          <m:num>
                            <m:d>
                              <m:dPr>
                                <m:ctrlPr>
                                  <a:rPr lang="en-AU" sz="2200" b="0" i="1" smtClean="0">
                                    <a:latin typeface="Cambria Math" panose="02040503050406030204" pitchFamily="18" charset="0"/>
                                    <a:ea typeface="Cambria Math"/>
                                  </a:rPr>
                                </m:ctrlPr>
                              </m:dPr>
                              <m:e>
                                <m:r>
                                  <a:rPr lang="en-AU" sz="2200" b="0" i="1" smtClean="0">
                                    <a:latin typeface="Cambria Math"/>
                                    <a:ea typeface="Cambria Math"/>
                                  </a:rPr>
                                  <m:t>0.011+0.0075</m:t>
                                </m:r>
                              </m:e>
                            </m:d>
                            <m:r>
                              <a:rPr lang="en-AU" sz="2200" b="0" i="1" smtClean="0">
                                <a:latin typeface="Cambria Math"/>
                                <a:ea typeface="Cambria Math"/>
                              </a:rPr>
                              <m:t>×100</m:t>
                            </m:r>
                          </m:num>
                          <m:den>
                            <m:r>
                              <a:rPr lang="en-AU" sz="2200" b="0" i="1" smtClean="0">
                                <a:latin typeface="Cambria Math"/>
                                <a:ea typeface="Cambria Math"/>
                              </a:rPr>
                              <m:t>4</m:t>
                            </m:r>
                          </m:den>
                        </m:f>
                      </m:num>
                      <m:den>
                        <m:sSup>
                          <m:sSupPr>
                            <m:ctrlPr>
                              <a:rPr lang="en-AU" sz="2200" b="0" i="1" smtClean="0">
                                <a:latin typeface="Cambria Math" panose="02040503050406030204" pitchFamily="18" charset="0"/>
                                <a:ea typeface="Cambria Math"/>
                              </a:rPr>
                            </m:ctrlPr>
                          </m:sSupPr>
                          <m:e>
                            <m:d>
                              <m:dPr>
                                <m:ctrlPr>
                                  <a:rPr lang="en-AU" sz="2200" b="0" i="1" smtClean="0">
                                    <a:latin typeface="Cambria Math" panose="02040503050406030204" pitchFamily="18" charset="0"/>
                                    <a:ea typeface="Cambria Math"/>
                                  </a:rPr>
                                </m:ctrlPr>
                              </m:dPr>
                              <m:e>
                                <m:r>
                                  <a:rPr lang="en-AU" sz="2200" b="0" i="1" smtClean="0">
                                    <a:latin typeface="Cambria Math"/>
                                    <a:ea typeface="Cambria Math"/>
                                  </a:rPr>
                                  <m:t>1+</m:t>
                                </m:r>
                                <m:f>
                                  <m:fPr>
                                    <m:ctrlPr>
                                      <a:rPr lang="en-AU" sz="2200" b="0" i="1" smtClean="0">
                                        <a:latin typeface="Cambria Math" panose="02040503050406030204" pitchFamily="18" charset="0"/>
                                        <a:ea typeface="Cambria Math"/>
                                      </a:rPr>
                                    </m:ctrlPr>
                                  </m:fPr>
                                  <m:num>
                                    <m:r>
                                      <a:rPr lang="en-AU" sz="2200" b="0" i="1" smtClean="0">
                                        <a:latin typeface="Cambria Math"/>
                                        <a:ea typeface="Cambria Math"/>
                                      </a:rPr>
                                      <m:t>0.011+</m:t>
                                    </m:r>
                                    <m:r>
                                      <a:rPr lang="en-AU" sz="2200" b="0" i="1" smtClean="0">
                                        <a:latin typeface="Cambria Math"/>
                                        <a:ea typeface="Cambria Math"/>
                                      </a:rPr>
                                      <m:t>𝐷𝑀</m:t>
                                    </m:r>
                                  </m:num>
                                  <m:den>
                                    <m:r>
                                      <a:rPr lang="en-AU" sz="2200" b="0" i="1" smtClean="0">
                                        <a:latin typeface="Cambria Math"/>
                                        <a:ea typeface="Cambria Math"/>
                                      </a:rPr>
                                      <m:t>4</m:t>
                                    </m:r>
                                  </m:den>
                                </m:f>
                              </m:e>
                            </m:d>
                          </m:e>
                          <m:sup>
                            <m:r>
                              <a:rPr lang="en-AU" sz="2200" b="0" i="1" smtClean="0">
                                <a:latin typeface="Cambria Math"/>
                                <a:ea typeface="Cambria Math"/>
                              </a:rPr>
                              <m:t>1</m:t>
                            </m:r>
                          </m:sup>
                        </m:sSup>
                      </m:den>
                    </m:f>
                    <m:r>
                      <a:rPr lang="en-AU" sz="2200" b="0" i="1" smtClean="0">
                        <a:latin typeface="Cambria Math"/>
                        <a:ea typeface="Cambria Math"/>
                      </a:rPr>
                      <m:t>+</m:t>
                    </m:r>
                    <m:f>
                      <m:fPr>
                        <m:ctrlPr>
                          <a:rPr lang="en-AU" sz="2200" i="1">
                            <a:latin typeface="Cambria Math" panose="02040503050406030204" pitchFamily="18" charset="0"/>
                            <a:ea typeface="Cambria Math"/>
                          </a:rPr>
                        </m:ctrlPr>
                      </m:fPr>
                      <m:num>
                        <m:f>
                          <m:fPr>
                            <m:ctrlPr>
                              <a:rPr lang="en-AU" sz="2200" i="1">
                                <a:latin typeface="Cambria Math" panose="02040503050406030204" pitchFamily="18" charset="0"/>
                                <a:ea typeface="Cambria Math"/>
                              </a:rPr>
                            </m:ctrlPr>
                          </m:fPr>
                          <m:num>
                            <m:d>
                              <m:dPr>
                                <m:ctrlPr>
                                  <a:rPr lang="en-AU" sz="2200" i="1">
                                    <a:latin typeface="Cambria Math" panose="02040503050406030204" pitchFamily="18" charset="0"/>
                                    <a:ea typeface="Cambria Math"/>
                                  </a:rPr>
                                </m:ctrlPr>
                              </m:dPr>
                              <m:e>
                                <m:r>
                                  <a:rPr lang="en-AU" sz="2200" i="1">
                                    <a:latin typeface="Cambria Math"/>
                                    <a:ea typeface="Cambria Math"/>
                                  </a:rPr>
                                  <m:t>0.011+0.0075</m:t>
                                </m:r>
                              </m:e>
                            </m:d>
                            <m:r>
                              <a:rPr lang="en-AU" sz="2200" i="1">
                                <a:latin typeface="Cambria Math"/>
                                <a:ea typeface="Cambria Math"/>
                              </a:rPr>
                              <m:t>×100</m:t>
                            </m:r>
                          </m:num>
                          <m:den>
                            <m:r>
                              <a:rPr lang="en-AU" sz="2200" i="1">
                                <a:latin typeface="Cambria Math"/>
                                <a:ea typeface="Cambria Math"/>
                              </a:rPr>
                              <m:t>4</m:t>
                            </m:r>
                          </m:den>
                        </m:f>
                      </m:num>
                      <m:den>
                        <m:sSup>
                          <m:sSupPr>
                            <m:ctrlPr>
                              <a:rPr lang="en-AU" sz="2200" i="1">
                                <a:latin typeface="Cambria Math" panose="02040503050406030204" pitchFamily="18" charset="0"/>
                                <a:ea typeface="Cambria Math"/>
                              </a:rPr>
                            </m:ctrlPr>
                          </m:sSupPr>
                          <m:e>
                            <m:d>
                              <m:dPr>
                                <m:ctrlPr>
                                  <a:rPr lang="en-AU" sz="2200" i="1">
                                    <a:latin typeface="Cambria Math" panose="02040503050406030204" pitchFamily="18" charset="0"/>
                                    <a:ea typeface="Cambria Math"/>
                                  </a:rPr>
                                </m:ctrlPr>
                              </m:dPr>
                              <m:e>
                                <m:r>
                                  <a:rPr lang="en-AU" sz="2200" i="1">
                                    <a:latin typeface="Cambria Math"/>
                                    <a:ea typeface="Cambria Math"/>
                                  </a:rPr>
                                  <m:t>1+</m:t>
                                </m:r>
                                <m:f>
                                  <m:fPr>
                                    <m:ctrlPr>
                                      <a:rPr lang="en-AU" sz="2200" i="1">
                                        <a:latin typeface="Cambria Math" panose="02040503050406030204" pitchFamily="18" charset="0"/>
                                        <a:ea typeface="Cambria Math"/>
                                      </a:rPr>
                                    </m:ctrlPr>
                                  </m:fPr>
                                  <m:num>
                                    <m:r>
                                      <a:rPr lang="en-AU" sz="2200" i="1">
                                        <a:latin typeface="Cambria Math"/>
                                        <a:ea typeface="Cambria Math"/>
                                      </a:rPr>
                                      <m:t>0.011+</m:t>
                                    </m:r>
                                    <m:r>
                                      <a:rPr lang="en-AU" sz="2200" i="1">
                                        <a:latin typeface="Cambria Math"/>
                                        <a:ea typeface="Cambria Math"/>
                                      </a:rPr>
                                      <m:t>𝐷𝑀</m:t>
                                    </m:r>
                                  </m:num>
                                  <m:den>
                                    <m:r>
                                      <a:rPr lang="en-AU" sz="2200" i="1">
                                        <a:latin typeface="Cambria Math"/>
                                        <a:ea typeface="Cambria Math"/>
                                      </a:rPr>
                                      <m:t>4</m:t>
                                    </m:r>
                                  </m:den>
                                </m:f>
                              </m:e>
                            </m:d>
                          </m:e>
                          <m:sup>
                            <m:r>
                              <a:rPr lang="en-AU" sz="2200" b="0" i="1" smtClean="0">
                                <a:latin typeface="Cambria Math"/>
                                <a:ea typeface="Cambria Math"/>
                              </a:rPr>
                              <m:t>2</m:t>
                            </m:r>
                          </m:sup>
                        </m:sSup>
                      </m:den>
                    </m:f>
                    <m:r>
                      <a:rPr lang="en-AU" sz="2200" i="1" smtClean="0">
                        <a:latin typeface="Cambria Math"/>
                        <a:ea typeface="Cambria Math"/>
                      </a:rPr>
                      <m:t>+</m:t>
                    </m:r>
                  </m:oMath>
                </a14:m>
                <a:r>
                  <a:rPr lang="en-US" sz="2200" dirty="0"/>
                  <a:t>…</a:t>
                </a:r>
                <a:r>
                  <a:rPr lang="en-AU" sz="2200" dirty="0">
                    <a:ea typeface="Cambria Math"/>
                  </a:rPr>
                  <a:t> </a:t>
                </a:r>
                <a14:m>
                  <m:oMath xmlns:m="http://schemas.openxmlformats.org/officeDocument/2006/math">
                    <m:r>
                      <a:rPr lang="en-AU" sz="2200" i="1">
                        <a:latin typeface="Cambria Math"/>
                        <a:ea typeface="Cambria Math"/>
                      </a:rPr>
                      <m:t>+ </m:t>
                    </m:r>
                    <m:f>
                      <m:fPr>
                        <m:ctrlPr>
                          <a:rPr lang="en-AU" sz="2200" i="1">
                            <a:latin typeface="Cambria Math" panose="02040503050406030204" pitchFamily="18" charset="0"/>
                            <a:ea typeface="Cambria Math"/>
                          </a:rPr>
                        </m:ctrlPr>
                      </m:fPr>
                      <m:num>
                        <m:f>
                          <m:fPr>
                            <m:ctrlPr>
                              <a:rPr lang="en-AU" sz="2200" i="1">
                                <a:latin typeface="Cambria Math" panose="02040503050406030204" pitchFamily="18" charset="0"/>
                                <a:ea typeface="Cambria Math"/>
                              </a:rPr>
                            </m:ctrlPr>
                          </m:fPr>
                          <m:num>
                            <m:d>
                              <m:dPr>
                                <m:ctrlPr>
                                  <a:rPr lang="en-AU" sz="2200" i="1">
                                    <a:latin typeface="Cambria Math" panose="02040503050406030204" pitchFamily="18" charset="0"/>
                                    <a:ea typeface="Cambria Math"/>
                                  </a:rPr>
                                </m:ctrlPr>
                              </m:dPr>
                              <m:e>
                                <m:r>
                                  <a:rPr lang="en-AU" sz="2200" i="1">
                                    <a:latin typeface="Cambria Math"/>
                                    <a:ea typeface="Cambria Math"/>
                                  </a:rPr>
                                  <m:t>0.011+0.0075</m:t>
                                </m:r>
                              </m:e>
                            </m:d>
                            <m:r>
                              <a:rPr lang="en-AU" sz="2200" i="1">
                                <a:latin typeface="Cambria Math"/>
                                <a:ea typeface="Cambria Math"/>
                              </a:rPr>
                              <m:t>×100</m:t>
                            </m:r>
                          </m:num>
                          <m:den>
                            <m:r>
                              <a:rPr lang="en-AU" sz="2200" i="1">
                                <a:latin typeface="Cambria Math"/>
                                <a:ea typeface="Cambria Math"/>
                              </a:rPr>
                              <m:t>4</m:t>
                            </m:r>
                          </m:den>
                        </m:f>
                        <m:r>
                          <a:rPr lang="en-AU" sz="2200" b="0" i="1" smtClean="0">
                            <a:latin typeface="Cambria Math"/>
                            <a:ea typeface="Cambria Math"/>
                          </a:rPr>
                          <m:t>+100</m:t>
                        </m:r>
                      </m:num>
                      <m:den>
                        <m:sSup>
                          <m:sSupPr>
                            <m:ctrlPr>
                              <a:rPr lang="en-AU" sz="2200" i="1">
                                <a:latin typeface="Cambria Math" panose="02040503050406030204" pitchFamily="18" charset="0"/>
                                <a:ea typeface="Cambria Math"/>
                              </a:rPr>
                            </m:ctrlPr>
                          </m:sSupPr>
                          <m:e>
                            <m:d>
                              <m:dPr>
                                <m:ctrlPr>
                                  <a:rPr lang="en-AU" sz="2200" i="1">
                                    <a:latin typeface="Cambria Math" panose="02040503050406030204" pitchFamily="18" charset="0"/>
                                    <a:ea typeface="Cambria Math"/>
                                  </a:rPr>
                                </m:ctrlPr>
                              </m:dPr>
                              <m:e>
                                <m:r>
                                  <a:rPr lang="en-AU" sz="2200" i="1">
                                    <a:latin typeface="Cambria Math"/>
                                    <a:ea typeface="Cambria Math"/>
                                  </a:rPr>
                                  <m:t>1+</m:t>
                                </m:r>
                                <m:f>
                                  <m:fPr>
                                    <m:ctrlPr>
                                      <a:rPr lang="en-AU" sz="2200" i="1">
                                        <a:latin typeface="Cambria Math" panose="02040503050406030204" pitchFamily="18" charset="0"/>
                                        <a:ea typeface="Cambria Math"/>
                                      </a:rPr>
                                    </m:ctrlPr>
                                  </m:fPr>
                                  <m:num>
                                    <m:r>
                                      <a:rPr lang="en-AU" sz="2200" i="1">
                                        <a:latin typeface="Cambria Math"/>
                                        <a:ea typeface="Cambria Math"/>
                                      </a:rPr>
                                      <m:t>0.011+</m:t>
                                    </m:r>
                                    <m:r>
                                      <a:rPr lang="en-AU" sz="2200" i="1">
                                        <a:latin typeface="Cambria Math"/>
                                        <a:ea typeface="Cambria Math"/>
                                      </a:rPr>
                                      <m:t>𝐷𝑀</m:t>
                                    </m:r>
                                  </m:num>
                                  <m:den>
                                    <m:r>
                                      <a:rPr lang="en-AU" sz="2200" i="1">
                                        <a:latin typeface="Cambria Math"/>
                                        <a:ea typeface="Cambria Math"/>
                                      </a:rPr>
                                      <m:t>4</m:t>
                                    </m:r>
                                  </m:den>
                                </m:f>
                              </m:e>
                            </m:d>
                          </m:e>
                          <m:sup>
                            <m:r>
                              <a:rPr lang="en-AU" sz="2200" b="0" i="1" smtClean="0">
                                <a:latin typeface="Cambria Math"/>
                                <a:ea typeface="Cambria Math"/>
                              </a:rPr>
                              <m:t>20</m:t>
                            </m:r>
                          </m:sup>
                        </m:sSup>
                      </m:den>
                    </m:f>
                  </m:oMath>
                </a14:m>
                <a:endParaRPr lang="en-US" sz="2200" dirty="0"/>
              </a:p>
              <a:p>
                <a:pPr marL="182880" lvl="1" indent="-180000">
                  <a:spcBef>
                    <a:spcPts val="600"/>
                  </a:spcBef>
                  <a:spcAft>
                    <a:spcPts val="600"/>
                  </a:spcAft>
                  <a:buFont typeface="Arial" pitchFamily="34" charset="0"/>
                  <a:buChar char="•"/>
                </a:pPr>
                <a:endParaRPr lang="en-US" sz="2400" dirty="0"/>
              </a:p>
              <a:p>
                <a:pPr marL="2880" lvl="1" indent="0">
                  <a:spcBef>
                    <a:spcPts val="600"/>
                  </a:spcBef>
                  <a:spcAft>
                    <a:spcPts val="600"/>
                  </a:spcAft>
                  <a:buNone/>
                </a:pPr>
                <a:r>
                  <a:rPr lang="en-US" sz="2400" dirty="0"/>
                  <a:t>Solving for DM, DM = 1.718%, or 171.8 bps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609601"/>
                <a:ext cx="8375904" cy="5562600"/>
              </a:xfrm>
              <a:blipFill rotWithShape="0">
                <a:blip r:embed="rId3"/>
                <a:stretch>
                  <a:fillRect l="-1092" t="-7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29</a:t>
            </a:fld>
            <a:endParaRPr lang="en-AU" dirty="0"/>
          </a:p>
        </p:txBody>
      </p:sp>
    </p:spTree>
    <p:extLst>
      <p:ext uri="{BB962C8B-B14F-4D97-AF65-F5344CB8AC3E}">
        <p14:creationId xmlns:p14="http://schemas.microsoft.com/office/powerpoint/2010/main" val="260916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1. INTRODUCTION</a:t>
            </a:r>
          </a:p>
        </p:txBody>
      </p:sp>
      <p:sp>
        <p:nvSpPr>
          <p:cNvPr id="3" name="Content Placeholder 2"/>
          <p:cNvSpPr>
            <a:spLocks noGrp="1"/>
          </p:cNvSpPr>
          <p:nvPr>
            <p:ph idx="1"/>
          </p:nvPr>
        </p:nvSpPr>
        <p:spPr/>
        <p:txBody>
          <a:bodyPr>
            <a:normAutofit/>
          </a:bodyPr>
          <a:lstStyle/>
          <a:p>
            <a:pPr indent="-180000">
              <a:spcBef>
                <a:spcPts val="600"/>
              </a:spcBef>
              <a:spcAft>
                <a:spcPts val="600"/>
              </a:spcAft>
            </a:pPr>
            <a:r>
              <a:rPr lang="en-US" altLang="en-US" sz="2400" dirty="0"/>
              <a:t>The fixed-income market is a key source of financing for business and governments. </a:t>
            </a:r>
          </a:p>
          <a:p>
            <a:pPr indent="-180000">
              <a:spcBef>
                <a:spcPts val="600"/>
              </a:spcBef>
              <a:spcAft>
                <a:spcPts val="600"/>
              </a:spcAft>
            </a:pPr>
            <a:r>
              <a:rPr lang="en-US" sz="2400" dirty="0"/>
              <a:t>Similarly, the</a:t>
            </a:r>
            <a:r>
              <a:rPr lang="en-AU" sz="2400" dirty="0"/>
              <a:t> fixed-income market represents a significant investing opportunity for institutions and individuals. </a:t>
            </a:r>
          </a:p>
          <a:p>
            <a:pPr indent="-180000">
              <a:spcBef>
                <a:spcPts val="600"/>
              </a:spcBef>
              <a:spcAft>
                <a:spcPts val="600"/>
              </a:spcAft>
            </a:pPr>
            <a:r>
              <a:rPr lang="en-AU" sz="2400" dirty="0"/>
              <a:t>Understanding how to value fixed-income securities is important to investors, issuers, and financial analysts. </a:t>
            </a:r>
            <a:endParaRPr lang="en-AU" sz="2200" dirty="0"/>
          </a:p>
        </p:txBody>
      </p:sp>
      <p:sp>
        <p:nvSpPr>
          <p:cNvPr id="4" name="Slide Number Placeholder 3"/>
          <p:cNvSpPr>
            <a:spLocks noGrp="1"/>
          </p:cNvSpPr>
          <p:nvPr>
            <p:ph type="sldNum" sz="quarter" idx="12"/>
          </p:nvPr>
        </p:nvSpPr>
        <p:spPr/>
        <p:txBody>
          <a:bodyPr/>
          <a:lstStyle/>
          <a:p>
            <a:fld id="{4E4A4924-7CC3-4BF6-9C5C-A8E770D15754}" type="slidenum">
              <a:rPr lang="en-AU" smtClean="0"/>
              <a:t>3</a:t>
            </a:fld>
            <a:endParaRPr lang="en-AU" dirty="0"/>
          </a:p>
        </p:txBody>
      </p:sp>
    </p:spTree>
    <p:extLst>
      <p:ext uri="{BB962C8B-B14F-4D97-AF65-F5344CB8AC3E}">
        <p14:creationId xmlns:p14="http://schemas.microsoft.com/office/powerpoint/2010/main" val="753225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75904" cy="5791200"/>
          </a:xfrm>
        </p:spPr>
        <p:txBody>
          <a:bodyPr>
            <a:noAutofit/>
          </a:bodyPr>
          <a:lstStyle/>
          <a:p>
            <a:pPr marL="2880" lvl="1" indent="0">
              <a:spcBef>
                <a:spcPts val="600"/>
              </a:spcBef>
              <a:spcAft>
                <a:spcPts val="600"/>
              </a:spcAft>
              <a:buNone/>
            </a:pPr>
            <a:r>
              <a:rPr lang="en-US" sz="2400" dirty="0"/>
              <a:t>• There are several important differences in yield measures between the money market and the bond market: </a:t>
            </a:r>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1100" dirty="0"/>
          </a:p>
          <a:p>
            <a:pPr marL="182880" lvl="1" indent="-180000">
              <a:spcBef>
                <a:spcPts val="600"/>
              </a:spcBef>
              <a:spcAft>
                <a:spcPts val="600"/>
              </a:spcAft>
              <a:buFont typeface="Arial" pitchFamily="34" charset="0"/>
              <a:buChar char="•"/>
            </a:pPr>
            <a:endParaRPr lang="en-US" dirty="0"/>
          </a:p>
          <a:p>
            <a:pPr marL="2880" lvl="1" indent="0">
              <a:spcBef>
                <a:spcPts val="600"/>
              </a:spcBef>
              <a:spcAft>
                <a:spcPts val="600"/>
              </a:spcAft>
              <a:buNone/>
            </a:pPr>
            <a:endParaRPr lang="en-US" sz="2400" dirty="0"/>
          </a:p>
          <a:p>
            <a:pPr marL="2880" lvl="1" indent="0">
              <a:spcBef>
                <a:spcPts val="600"/>
              </a:spcBef>
              <a:spcAft>
                <a:spcPts val="600"/>
              </a:spcAft>
              <a:buNone/>
            </a:pPr>
            <a:r>
              <a:rPr lang="en-US" sz="2400" dirty="0"/>
              <a:t>• Quoted money market rates are either </a:t>
            </a:r>
            <a:r>
              <a:rPr lang="en-US" sz="2400" b="1" dirty="0"/>
              <a:t>discount rates </a:t>
            </a:r>
            <a:r>
              <a:rPr lang="en-US" sz="2400" dirty="0"/>
              <a:t>or </a:t>
            </a:r>
            <a:r>
              <a:rPr lang="en-US" sz="2400" b="1" dirty="0"/>
              <a:t>add-on rates</a:t>
            </a:r>
            <a:r>
              <a:rPr lang="en-US" sz="2400" dirty="0"/>
              <a:t>. </a:t>
            </a:r>
          </a:p>
          <a:p>
            <a:pPr marL="204048" lvl="1" indent="0">
              <a:lnSpc>
                <a:spcPct val="80000"/>
              </a:lnSpc>
              <a:spcBef>
                <a:spcPts val="0"/>
              </a:spcBef>
              <a:spcAft>
                <a:spcPts val="600"/>
              </a:spcAft>
              <a:buNone/>
            </a:pPr>
            <a:r>
              <a:rPr lang="en-US" sz="2200" dirty="0"/>
              <a:t>	“Discount rate” has a unique meaning in the money 	market. It is a specific type of quoted rate.</a:t>
            </a:r>
          </a:p>
        </p:txBody>
      </p:sp>
      <p:sp>
        <p:nvSpPr>
          <p:cNvPr id="4" name="Slide Number Placeholder 3"/>
          <p:cNvSpPr>
            <a:spLocks noGrp="1"/>
          </p:cNvSpPr>
          <p:nvPr>
            <p:ph type="sldNum" sz="quarter" idx="12"/>
          </p:nvPr>
        </p:nvSpPr>
        <p:spPr/>
        <p:txBody>
          <a:bodyPr/>
          <a:lstStyle/>
          <a:p>
            <a:fld id="{4E4A4924-7CC3-4BF6-9C5C-A8E770D15754}" type="slidenum">
              <a:rPr lang="en-AU" smtClean="0"/>
              <a:t>30</a:t>
            </a:fld>
            <a:endParaRPr lang="en-AU" dirty="0"/>
          </a:p>
        </p:txBody>
      </p:sp>
      <p:graphicFrame>
        <p:nvGraphicFramePr>
          <p:cNvPr id="5" name="Diagram 4"/>
          <p:cNvGraphicFramePr/>
          <p:nvPr>
            <p:extLst>
              <p:ext uri="{D42A27DB-BD31-4B8C-83A1-F6EECF244321}">
                <p14:modId xmlns:p14="http://schemas.microsoft.com/office/powerpoint/2010/main" val="2576052330"/>
              </p:ext>
            </p:extLst>
          </p:nvPr>
        </p:nvGraphicFramePr>
        <p:xfrm>
          <a:off x="457200" y="1371600"/>
          <a:ext cx="83058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Bent-Up Arrow 5"/>
          <p:cNvSpPr/>
          <p:nvPr/>
        </p:nvSpPr>
        <p:spPr>
          <a:xfrm rot="5400000">
            <a:off x="1101432" y="5547027"/>
            <a:ext cx="168338"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322798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343400"/>
            <a:ext cx="8375904" cy="1828800"/>
          </a:xfrm>
        </p:spPr>
        <p:txBody>
          <a:bodyPr>
            <a:noAutofit/>
          </a:bodyPr>
          <a:lstStyle/>
          <a:p>
            <a:pPr marL="2880" lvl="1" indent="0">
              <a:spcBef>
                <a:spcPts val="600"/>
              </a:spcBef>
              <a:spcAft>
                <a:spcPts val="600"/>
              </a:spcAft>
              <a:buNone/>
            </a:pPr>
            <a:r>
              <a:rPr lang="en-US" sz="2200" dirty="0"/>
              <a:t>where </a:t>
            </a:r>
            <a:r>
              <a:rPr lang="en-US" sz="2200" b="1" dirty="0"/>
              <a:t>Days</a:t>
            </a:r>
            <a:r>
              <a:rPr lang="en-US" sz="2200" dirty="0"/>
              <a:t> is the number of days between settlement and maturity; </a:t>
            </a:r>
            <a:r>
              <a:rPr lang="en-US" sz="2200" b="1" dirty="0"/>
              <a:t>Year</a:t>
            </a:r>
            <a:r>
              <a:rPr lang="en-US" sz="2200" dirty="0"/>
              <a:t> is the number of days in a year (365 or 360); </a:t>
            </a:r>
            <a:r>
              <a:rPr lang="en-US" sz="2200" b="1" dirty="0"/>
              <a:t>DR</a:t>
            </a:r>
            <a:r>
              <a:rPr lang="en-US" sz="2200" dirty="0"/>
              <a:t> is the discount rate, stated as an annual percentage rate; and </a:t>
            </a:r>
            <a:r>
              <a:rPr lang="en-US" sz="2200" b="1" dirty="0"/>
              <a:t>AOR</a:t>
            </a:r>
            <a:r>
              <a:rPr lang="en-US" sz="2200" dirty="0"/>
              <a:t> is the add-on rate, stated as an annual percentage rate.</a:t>
            </a:r>
          </a:p>
          <a:p>
            <a:pPr marL="345780" lvl="1" indent="-342900">
              <a:spcBef>
                <a:spcPts val="600"/>
              </a:spcBef>
              <a:spcAft>
                <a:spcPts val="600"/>
              </a:spcAft>
            </a:pPr>
            <a:endParaRPr lang="en-US" sz="2200" dirty="0"/>
          </a:p>
        </p:txBody>
      </p:sp>
      <p:sp>
        <p:nvSpPr>
          <p:cNvPr id="4" name="Slide Number Placeholder 3"/>
          <p:cNvSpPr>
            <a:spLocks noGrp="1"/>
          </p:cNvSpPr>
          <p:nvPr>
            <p:ph type="sldNum" sz="quarter" idx="12"/>
          </p:nvPr>
        </p:nvSpPr>
        <p:spPr/>
        <p:txBody>
          <a:bodyPr/>
          <a:lstStyle/>
          <a:p>
            <a:fld id="{4E4A4924-7CC3-4BF6-9C5C-A8E770D15754}" type="slidenum">
              <a:rPr lang="en-AU" smtClean="0"/>
              <a:t>31</a:t>
            </a:fld>
            <a:endParaRPr lang="en-AU" dirty="0"/>
          </a:p>
        </p:txBody>
      </p:sp>
      <mc:AlternateContent xmlns:mc="http://schemas.openxmlformats.org/markup-compatibility/2006" xmlns:a14="http://schemas.microsoft.com/office/drawing/2010/main">
        <mc:Choice Requires="a14">
          <p:graphicFrame>
            <p:nvGraphicFramePr>
              <p:cNvPr id="5" name="Diagram 4"/>
              <p:cNvGraphicFramePr/>
              <p:nvPr>
                <p:extLst>
                  <p:ext uri="{D42A27DB-BD31-4B8C-83A1-F6EECF244321}">
                    <p14:modId xmlns:p14="http://schemas.microsoft.com/office/powerpoint/2010/main" val="253844474"/>
                  </p:ext>
                </p:extLst>
              </p:nvPr>
            </p:nvGraphicFramePr>
            <p:xfrm>
              <a:off x="533400" y="838200"/>
              <a:ext cx="8001000" cy="332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p:cNvGraphicFramePr/>
              <p:nvPr>
                <p:extLst>
                  <p:ext uri="{D42A27DB-BD31-4B8C-83A1-F6EECF244321}">
                    <p14:modId xmlns:p14="http://schemas.microsoft.com/office/powerpoint/2010/main" val="253844474"/>
                  </p:ext>
                </p:extLst>
              </p:nvPr>
            </p:nvGraphicFramePr>
            <p:xfrm>
              <a:off x="533400" y="838200"/>
              <a:ext cx="8001000" cy="3327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24505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609601"/>
                <a:ext cx="8375904" cy="5562600"/>
              </a:xfrm>
            </p:spPr>
            <p:txBody>
              <a:bodyPr>
                <a:noAutofit/>
              </a:bodyPr>
              <a:lstStyle/>
              <a:p>
                <a:pPr marL="2880" lvl="1" indent="0">
                  <a:spcBef>
                    <a:spcPts val="600"/>
                  </a:spcBef>
                  <a:spcAft>
                    <a:spcPts val="600"/>
                  </a:spcAft>
                  <a:buNone/>
                </a:pPr>
                <a:r>
                  <a:rPr lang="en-US" sz="2200" b="1" dirty="0"/>
                  <a:t>Examples: </a:t>
                </a:r>
                <a:r>
                  <a:rPr lang="en-US" sz="2200" dirty="0"/>
                  <a:t>Suppose that a 91-day US Treasury bill (T-bill) with a face value of USD10 million is quoted at a discount rate of 2.25% for an assumed 360-day year. Enter FV = 10,000,000, Days = 91, Year = 360, and </a:t>
                </a:r>
                <a:r>
                  <a:rPr lang="en-US" sz="2200" i="1" dirty="0"/>
                  <a:t>DR</a:t>
                </a:r>
                <a:r>
                  <a:rPr lang="en-US" sz="2200" dirty="0"/>
                  <a:t> = 0.0225. Find the price of the T-bill:</a:t>
                </a:r>
                <a:endParaRPr lang="en-AU" sz="2200" b="0" i="1" dirty="0">
                  <a:latin typeface="Cambria Math"/>
                </a:endParaRPr>
              </a:p>
              <a:p>
                <a:pPr marL="2880" lvl="1" indent="0" algn="ctr">
                  <a:spcBef>
                    <a:spcPts val="600"/>
                  </a:spcBef>
                  <a:spcAft>
                    <a:spcPts val="600"/>
                  </a:spcAft>
                  <a:buNone/>
                </a:pPr>
                <a14:m>
                  <m:oMath xmlns:m="http://schemas.openxmlformats.org/officeDocument/2006/math">
                    <m:r>
                      <a:rPr lang="en-AU" sz="2400" i="1">
                        <a:latin typeface="Cambria Math"/>
                        <a:ea typeface="Cambria Math"/>
                      </a:rPr>
                      <m:t>	</m:t>
                    </m:r>
                    <m:r>
                      <a:rPr lang="en-AU" sz="2400" b="0" i="1" smtClean="0">
                        <a:latin typeface="Cambria Math"/>
                        <a:ea typeface="Cambria Math"/>
                      </a:rPr>
                      <m:t>𝑃𝑉</m:t>
                    </m:r>
                    <m:r>
                      <a:rPr lang="en-AU" sz="2400" b="0" i="1" smtClean="0">
                        <a:latin typeface="Cambria Math"/>
                        <a:ea typeface="Cambria Math"/>
                      </a:rPr>
                      <m:t>=10,000,000×</m:t>
                    </m:r>
                    <m:d>
                      <m:dPr>
                        <m:ctrlPr>
                          <a:rPr lang="en-AU" sz="2400" b="0" i="1" smtClean="0">
                            <a:latin typeface="Cambria Math" panose="02040503050406030204" pitchFamily="18" charset="0"/>
                            <a:ea typeface="Cambria Math"/>
                          </a:rPr>
                        </m:ctrlPr>
                      </m:dPr>
                      <m:e>
                        <m:r>
                          <a:rPr lang="en-AU" sz="2400" b="0" i="1" smtClean="0">
                            <a:latin typeface="Cambria Math"/>
                            <a:ea typeface="Cambria Math"/>
                          </a:rPr>
                          <m:t>1−</m:t>
                        </m:r>
                        <m:f>
                          <m:fPr>
                            <m:ctrlPr>
                              <a:rPr lang="en-AU" sz="2400" b="0" i="1" smtClean="0">
                                <a:latin typeface="Cambria Math" panose="02040503050406030204" pitchFamily="18" charset="0"/>
                                <a:ea typeface="Cambria Math"/>
                              </a:rPr>
                            </m:ctrlPr>
                          </m:fPr>
                          <m:num>
                            <m:r>
                              <a:rPr lang="en-AU" sz="2400" b="0" i="1" smtClean="0">
                                <a:latin typeface="Cambria Math"/>
                                <a:ea typeface="Cambria Math"/>
                              </a:rPr>
                              <m:t>91</m:t>
                            </m:r>
                          </m:num>
                          <m:den>
                            <m:r>
                              <a:rPr lang="en-AU" sz="2400" b="0" i="1" smtClean="0">
                                <a:latin typeface="Cambria Math"/>
                                <a:ea typeface="Cambria Math"/>
                              </a:rPr>
                              <m:t>360</m:t>
                            </m:r>
                          </m:den>
                        </m:f>
                        <m:r>
                          <a:rPr lang="en-AU" sz="2400" b="0" i="1" smtClean="0">
                            <a:latin typeface="Cambria Math"/>
                            <a:ea typeface="Cambria Math"/>
                          </a:rPr>
                          <m:t>×0.0225</m:t>
                        </m:r>
                      </m:e>
                    </m:d>
                    <m:r>
                      <a:rPr lang="en-AU" sz="2400" b="0" i="1" smtClean="0">
                        <a:latin typeface="Cambria Math"/>
                        <a:ea typeface="Cambria Math"/>
                      </a:rPr>
                      <m:t>=</m:t>
                    </m:r>
                    <m:r>
                      <a:rPr lang="en-US" sz="2400" b="1" i="0" smtClean="0">
                        <a:latin typeface="Cambria Math"/>
                        <a:ea typeface="Cambria Math"/>
                      </a:rPr>
                      <m:t>𝐔𝐒𝐃</m:t>
                    </m:r>
                    <m:r>
                      <a:rPr lang="en-AU" sz="2400" b="1" i="0" smtClean="0">
                        <a:latin typeface="Cambria Math"/>
                        <a:ea typeface="Cambria Math"/>
                      </a:rPr>
                      <m:t>𝟗</m:t>
                    </m:r>
                    <m:r>
                      <a:rPr lang="en-AU" sz="2400" b="1" i="0" smtClean="0">
                        <a:latin typeface="Cambria Math"/>
                        <a:ea typeface="Cambria Math"/>
                      </a:rPr>
                      <m:t>,</m:t>
                    </m:r>
                    <m:r>
                      <a:rPr lang="en-AU" sz="2400" b="1" i="0" smtClean="0">
                        <a:latin typeface="Cambria Math"/>
                        <a:ea typeface="Cambria Math"/>
                      </a:rPr>
                      <m:t>𝟗𝟒𝟑</m:t>
                    </m:r>
                    <m:r>
                      <a:rPr lang="en-AU" sz="2400" b="1" i="0" smtClean="0">
                        <a:latin typeface="Cambria Math"/>
                        <a:ea typeface="Cambria Math"/>
                      </a:rPr>
                      <m:t>,</m:t>
                    </m:r>
                    <m:r>
                      <a:rPr lang="en-AU" sz="2400" b="1" i="0" smtClean="0">
                        <a:latin typeface="Cambria Math"/>
                        <a:ea typeface="Cambria Math"/>
                      </a:rPr>
                      <m:t>𝟏𝟐𝟓</m:t>
                    </m:r>
                  </m:oMath>
                </a14:m>
                <a:r>
                  <a:rPr lang="en-US" sz="2400" b="1" dirty="0"/>
                  <a:t> </a:t>
                </a:r>
              </a:p>
              <a:p>
                <a:pPr marL="182880" lvl="1" indent="-180000">
                  <a:spcBef>
                    <a:spcPts val="600"/>
                  </a:spcBef>
                  <a:spcAft>
                    <a:spcPts val="600"/>
                  </a:spcAft>
                  <a:buFont typeface="Arial" pitchFamily="34" charset="0"/>
                  <a:buChar char="•"/>
                </a:pPr>
                <a:endParaRPr lang="en-US" sz="2200" dirty="0"/>
              </a:p>
              <a:p>
                <a:pPr marL="182880" lvl="1" indent="-180000">
                  <a:spcBef>
                    <a:spcPts val="600"/>
                  </a:spcBef>
                  <a:spcAft>
                    <a:spcPts val="600"/>
                  </a:spcAft>
                  <a:buFont typeface="Arial" pitchFamily="34" charset="0"/>
                  <a:buChar char="•"/>
                </a:pPr>
                <a:r>
                  <a:rPr lang="en-US" sz="2200" dirty="0"/>
                  <a:t>Suppose that a Canadian pension fund buys an 180-day banker’s acceptance (BA) with a quoted add-on rate of 4.38% for a 365-day year. If the initial principal amount is CAD10 million, calculate the redemption amount due at maturity:</a:t>
                </a:r>
              </a:p>
              <a:p>
                <a:pPr marL="2880" lvl="1" indent="0" algn="ctr">
                  <a:spcBef>
                    <a:spcPts val="600"/>
                  </a:spcBef>
                  <a:spcAft>
                    <a:spcPts val="600"/>
                  </a:spcAft>
                  <a:buNone/>
                </a:pPr>
                <a14:m>
                  <m:oMath xmlns:m="http://schemas.openxmlformats.org/officeDocument/2006/math">
                    <m:r>
                      <a:rPr lang="en-AU" sz="2400" b="0" i="1" smtClean="0">
                        <a:latin typeface="Cambria Math"/>
                        <a:ea typeface="Cambria Math"/>
                      </a:rPr>
                      <m:t>𝐹𝑉</m:t>
                    </m:r>
                    <m:r>
                      <a:rPr lang="en-AU" sz="2400" i="1">
                        <a:latin typeface="Cambria Math"/>
                        <a:ea typeface="Cambria Math"/>
                      </a:rPr>
                      <m:t>=10,000,000×</m:t>
                    </m:r>
                    <m:d>
                      <m:dPr>
                        <m:ctrlPr>
                          <a:rPr lang="en-AU" sz="2400" i="1">
                            <a:latin typeface="Cambria Math" panose="02040503050406030204" pitchFamily="18" charset="0"/>
                            <a:ea typeface="Cambria Math"/>
                          </a:rPr>
                        </m:ctrlPr>
                      </m:dPr>
                      <m:e>
                        <m:r>
                          <a:rPr lang="en-AU" sz="2400" i="1">
                            <a:latin typeface="Cambria Math"/>
                            <a:ea typeface="Cambria Math"/>
                          </a:rPr>
                          <m:t>1</m:t>
                        </m:r>
                        <m:r>
                          <a:rPr lang="en-AU" sz="2400" i="1" smtClean="0">
                            <a:latin typeface="Cambria Math"/>
                            <a:ea typeface="Cambria Math"/>
                          </a:rPr>
                          <m:t>+</m:t>
                        </m:r>
                        <m:f>
                          <m:fPr>
                            <m:ctrlPr>
                              <a:rPr lang="en-AU" sz="2400" i="1">
                                <a:latin typeface="Cambria Math" panose="02040503050406030204" pitchFamily="18" charset="0"/>
                                <a:ea typeface="Cambria Math"/>
                              </a:rPr>
                            </m:ctrlPr>
                          </m:fPr>
                          <m:num>
                            <m:r>
                              <a:rPr lang="en-AU" sz="2400" b="0" i="1" smtClean="0">
                                <a:latin typeface="Cambria Math"/>
                                <a:ea typeface="Cambria Math"/>
                              </a:rPr>
                              <m:t>180</m:t>
                            </m:r>
                          </m:num>
                          <m:den>
                            <m:r>
                              <a:rPr lang="en-AU" sz="2400" i="1">
                                <a:latin typeface="Cambria Math"/>
                                <a:ea typeface="Cambria Math"/>
                              </a:rPr>
                              <m:t>36</m:t>
                            </m:r>
                            <m:r>
                              <a:rPr lang="en-AU" sz="2400" b="0" i="1" smtClean="0">
                                <a:latin typeface="Cambria Math"/>
                                <a:ea typeface="Cambria Math"/>
                              </a:rPr>
                              <m:t>5</m:t>
                            </m:r>
                          </m:den>
                        </m:f>
                        <m:r>
                          <a:rPr lang="en-AU" sz="2400" i="1">
                            <a:latin typeface="Cambria Math"/>
                            <a:ea typeface="Cambria Math"/>
                          </a:rPr>
                          <m:t>×0.0</m:t>
                        </m:r>
                        <m:r>
                          <a:rPr lang="en-AU" sz="2400" b="0" i="1" smtClean="0">
                            <a:latin typeface="Cambria Math"/>
                            <a:ea typeface="Cambria Math"/>
                          </a:rPr>
                          <m:t>438</m:t>
                        </m:r>
                      </m:e>
                    </m:d>
                    <m:r>
                      <a:rPr lang="en-AU" sz="2400" i="1">
                        <a:latin typeface="Cambria Math"/>
                        <a:ea typeface="Cambria Math"/>
                      </a:rPr>
                      <m:t>=</m:t>
                    </m:r>
                    <m:r>
                      <a:rPr lang="en-US" sz="2400" b="1" i="0" smtClean="0">
                        <a:latin typeface="Cambria Math"/>
                        <a:ea typeface="Cambria Math"/>
                      </a:rPr>
                      <m:t>𝐂𝐀𝐃</m:t>
                    </m:r>
                    <m:r>
                      <a:rPr lang="en-AU" sz="2400" b="1" i="0" smtClean="0">
                        <a:latin typeface="Cambria Math"/>
                        <a:ea typeface="Cambria Math"/>
                      </a:rPr>
                      <m:t>𝟏𝟎</m:t>
                    </m:r>
                    <m:r>
                      <a:rPr lang="en-AU" sz="2400" b="1" i="0" smtClean="0">
                        <a:latin typeface="Cambria Math"/>
                        <a:ea typeface="Cambria Math"/>
                      </a:rPr>
                      <m:t>,</m:t>
                    </m:r>
                    <m:r>
                      <a:rPr lang="en-AU" sz="2400" b="1" i="0" smtClean="0">
                        <a:latin typeface="Cambria Math"/>
                        <a:ea typeface="Cambria Math"/>
                      </a:rPr>
                      <m:t>𝟐𝟏𝟔</m:t>
                    </m:r>
                    <m:r>
                      <a:rPr lang="en-AU" sz="2400" b="1" i="0" smtClean="0">
                        <a:latin typeface="Cambria Math"/>
                        <a:ea typeface="Cambria Math"/>
                      </a:rPr>
                      <m:t>,</m:t>
                    </m:r>
                    <m:r>
                      <a:rPr lang="en-AU" sz="2400" b="1" i="0" smtClean="0">
                        <a:latin typeface="Cambria Math"/>
                        <a:ea typeface="Cambria Math"/>
                      </a:rPr>
                      <m:t>𝟎𝟎𝟎</m:t>
                    </m:r>
                  </m:oMath>
                </a14:m>
                <a:r>
                  <a:rPr lang="en-US" sz="2400" b="1" dirty="0"/>
                  <a:t> </a:t>
                </a:r>
              </a:p>
              <a:p>
                <a:pPr marL="182880" lvl="1" indent="-180000">
                  <a:spcBef>
                    <a:spcPts val="600"/>
                  </a:spcBef>
                  <a:spcAft>
                    <a:spcPts val="600"/>
                  </a:spcAft>
                  <a:buFont typeface="Arial" pitchFamily="34" charset="0"/>
                  <a:buChar char="•"/>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609601"/>
                <a:ext cx="8375904" cy="5562600"/>
              </a:xfrm>
              <a:blipFill rotWithShape="0">
                <a:blip r:embed="rId3"/>
                <a:stretch>
                  <a:fillRect l="-873" t="-657" r="-8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32</a:t>
            </a:fld>
            <a:endParaRPr lang="en-AU" dirty="0"/>
          </a:p>
        </p:txBody>
      </p:sp>
    </p:spTree>
    <p:extLst>
      <p:ext uri="{BB962C8B-B14F-4D97-AF65-F5344CB8AC3E}">
        <p14:creationId xmlns:p14="http://schemas.microsoft.com/office/powerpoint/2010/main" val="2529228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733800"/>
            <a:ext cx="8375904" cy="2362200"/>
          </a:xfrm>
        </p:spPr>
        <p:txBody>
          <a:bodyPr>
            <a:noAutofit/>
          </a:bodyPr>
          <a:lstStyle/>
          <a:p>
            <a:pPr marL="204048" lvl="1" indent="0">
              <a:lnSpc>
                <a:spcPct val="80000"/>
              </a:lnSpc>
              <a:spcBef>
                <a:spcPts val="600"/>
              </a:spcBef>
              <a:spcAft>
                <a:spcPts val="600"/>
              </a:spcAft>
              <a:buNone/>
            </a:pPr>
            <a:r>
              <a:rPr lang="en-US" sz="2200" dirty="0"/>
              <a:t>The first term for both formulas, </a:t>
            </a:r>
            <a:r>
              <a:rPr lang="en-US" sz="2200" b="1" dirty="0"/>
              <a:t>Year/Days</a:t>
            </a:r>
            <a:r>
              <a:rPr lang="en-US" sz="2200" dirty="0"/>
              <a:t>, is the periodicity of the annual rate. </a:t>
            </a:r>
          </a:p>
          <a:p>
            <a:pPr marL="204048" lvl="1" indent="0">
              <a:lnSpc>
                <a:spcPct val="80000"/>
              </a:lnSpc>
              <a:spcBef>
                <a:spcPts val="600"/>
              </a:spcBef>
              <a:spcAft>
                <a:spcPts val="600"/>
              </a:spcAft>
              <a:buNone/>
            </a:pPr>
            <a:r>
              <a:rPr lang="en-US" sz="2200" dirty="0"/>
              <a:t>The second term for the add-on rate is the interest earned, </a:t>
            </a:r>
            <a:r>
              <a:rPr lang="en-US" sz="2200" b="1" dirty="0"/>
              <a:t>FV</a:t>
            </a:r>
            <a:r>
              <a:rPr lang="en-US" sz="2200" dirty="0"/>
              <a:t> – </a:t>
            </a:r>
            <a:r>
              <a:rPr lang="en-US" sz="2200" b="1" dirty="0"/>
              <a:t>PV</a:t>
            </a:r>
            <a:r>
              <a:rPr lang="en-US" sz="2200" dirty="0"/>
              <a:t>, divided by </a:t>
            </a:r>
            <a:r>
              <a:rPr lang="en-US" sz="2200" b="1" dirty="0"/>
              <a:t>PV</a:t>
            </a:r>
            <a:r>
              <a:rPr lang="en-US" sz="2200" dirty="0"/>
              <a:t>, the amount invested. </a:t>
            </a:r>
          </a:p>
          <a:p>
            <a:pPr marL="204048" lvl="1" indent="0">
              <a:lnSpc>
                <a:spcPct val="80000"/>
              </a:lnSpc>
              <a:spcBef>
                <a:spcPts val="600"/>
              </a:spcBef>
              <a:spcAft>
                <a:spcPts val="600"/>
              </a:spcAft>
              <a:buNone/>
            </a:pPr>
            <a:r>
              <a:rPr lang="en-US" sz="2200" dirty="0"/>
              <a:t>However, for the discount rate, the denominator in the second term is </a:t>
            </a:r>
            <a:r>
              <a:rPr lang="en-US" sz="2200" b="1" dirty="0"/>
              <a:t>FV</a:t>
            </a:r>
            <a:r>
              <a:rPr lang="en-US" sz="2200" dirty="0"/>
              <a:t>, not </a:t>
            </a:r>
            <a:r>
              <a:rPr lang="en-US" sz="2200" b="1" dirty="0"/>
              <a:t>PV</a:t>
            </a:r>
            <a:r>
              <a:rPr lang="en-US" sz="2200" dirty="0"/>
              <a:t>. Therefore, by design, a money market discount rate understates the rate of return to the investor.</a:t>
            </a:r>
          </a:p>
        </p:txBody>
      </p:sp>
      <p:sp>
        <p:nvSpPr>
          <p:cNvPr id="4" name="Slide Number Placeholder 3"/>
          <p:cNvSpPr>
            <a:spLocks noGrp="1"/>
          </p:cNvSpPr>
          <p:nvPr>
            <p:ph type="sldNum" sz="quarter" idx="12"/>
          </p:nvPr>
        </p:nvSpPr>
        <p:spPr/>
        <p:txBody>
          <a:bodyPr/>
          <a:lstStyle/>
          <a:p>
            <a:fld id="{4E4A4924-7CC3-4BF6-9C5C-A8E770D15754}" type="slidenum">
              <a:rPr lang="en-AU" smtClean="0"/>
              <a:t>33</a:t>
            </a:fld>
            <a:endParaRPr lang="en-AU" dirty="0"/>
          </a:p>
        </p:txBody>
      </p:sp>
      <mc:AlternateContent xmlns:mc="http://schemas.openxmlformats.org/markup-compatibility/2006" xmlns:a14="http://schemas.microsoft.com/office/drawing/2010/main">
        <mc:Choice Requires="a14">
          <p:graphicFrame>
            <p:nvGraphicFramePr>
              <p:cNvPr id="6" name="Diagram 5"/>
              <p:cNvGraphicFramePr/>
              <p:nvPr>
                <p:extLst>
                  <p:ext uri="{D42A27DB-BD31-4B8C-83A1-F6EECF244321}">
                    <p14:modId xmlns:p14="http://schemas.microsoft.com/office/powerpoint/2010/main" val="2959353518"/>
                  </p:ext>
                </p:extLst>
              </p:nvPr>
            </p:nvGraphicFramePr>
            <p:xfrm>
              <a:off x="533400" y="533400"/>
              <a:ext cx="80010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6" name="Diagram 5"/>
              <p:cNvGraphicFramePr/>
              <p:nvPr>
                <p:extLst>
                  <p:ext uri="{D42A27DB-BD31-4B8C-83A1-F6EECF244321}">
                    <p14:modId xmlns:p14="http://schemas.microsoft.com/office/powerpoint/2010/main" val="2959353518"/>
                  </p:ext>
                </p:extLst>
              </p:nvPr>
            </p:nvGraphicFramePr>
            <p:xfrm>
              <a:off x="533400" y="533400"/>
              <a:ext cx="8001000" cy="2895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1429730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685800"/>
                <a:ext cx="8375904" cy="5638800"/>
              </a:xfrm>
            </p:spPr>
            <p:txBody>
              <a:bodyPr>
                <a:noAutofit/>
              </a:bodyPr>
              <a:lstStyle/>
              <a:p>
                <a:pPr marL="2880" lvl="1" indent="0">
                  <a:spcBef>
                    <a:spcPts val="600"/>
                  </a:spcBef>
                  <a:spcAft>
                    <a:spcPts val="600"/>
                  </a:spcAft>
                  <a:buNone/>
                </a:pPr>
                <a:r>
                  <a:rPr lang="en-US" sz="2200" b="1" dirty="0"/>
                  <a:t>Examples. </a:t>
                </a:r>
                <a:r>
                  <a:rPr lang="en-US" sz="2200" dirty="0"/>
                  <a:t>Suppose that an investor is considering an investment in 90-day commercial paper quoted at a discount rate of 5.76% for a 360-day year. Its </a:t>
                </a:r>
                <a:r>
                  <a:rPr lang="en-US" sz="2200" i="1" dirty="0"/>
                  <a:t>FV</a:t>
                </a:r>
                <a:r>
                  <a:rPr lang="en-US" sz="2200" dirty="0"/>
                  <a:t> = 100 and </a:t>
                </a:r>
                <a:r>
                  <a:rPr lang="en-US" sz="2200" i="1" dirty="0"/>
                  <a:t>PV</a:t>
                </a:r>
                <a:r>
                  <a:rPr lang="en-US" sz="2200" dirty="0"/>
                  <a:t> = 98.560. Find the paper’s AOR based on a 365-day year: </a:t>
                </a:r>
                <a:endParaRPr lang="en-AU" sz="2200" b="0" dirty="0"/>
              </a:p>
              <a:p>
                <a:pPr marL="2880" lvl="1" indent="0" algn="ctr">
                  <a:spcBef>
                    <a:spcPts val="600"/>
                  </a:spcBef>
                  <a:spcAft>
                    <a:spcPts val="600"/>
                  </a:spcAft>
                  <a:buNone/>
                </a:pPr>
                <a14:m>
                  <m:oMath xmlns:m="http://schemas.openxmlformats.org/officeDocument/2006/math">
                    <m:r>
                      <m:rPr>
                        <m:sty m:val="p"/>
                      </m:rPr>
                      <a:rPr lang="en-AU" sz="2200" b="0" i="0" smtClean="0">
                        <a:latin typeface="Cambria Math"/>
                      </a:rPr>
                      <m:t>AOR</m:t>
                    </m:r>
                    <m:r>
                      <a:rPr lang="en-AU" sz="2200" i="1">
                        <a:latin typeface="Cambria Math"/>
                      </a:rPr>
                      <m:t>=</m:t>
                    </m:r>
                    <m:d>
                      <m:dPr>
                        <m:ctrlPr>
                          <a:rPr lang="en-AU" sz="2200" i="1">
                            <a:latin typeface="Cambria Math" panose="02040503050406030204" pitchFamily="18" charset="0"/>
                          </a:rPr>
                        </m:ctrlPr>
                      </m:dPr>
                      <m:e>
                        <m:f>
                          <m:fPr>
                            <m:ctrlPr>
                              <a:rPr lang="en-AU" sz="2200" i="1">
                                <a:latin typeface="Cambria Math" panose="02040503050406030204" pitchFamily="18" charset="0"/>
                              </a:rPr>
                            </m:ctrlPr>
                          </m:fPr>
                          <m:num>
                            <m:r>
                              <a:rPr lang="en-AU" sz="2200" b="0" i="1" smtClean="0">
                                <a:latin typeface="Cambria Math"/>
                              </a:rPr>
                              <m:t>365</m:t>
                            </m:r>
                          </m:num>
                          <m:den>
                            <m:r>
                              <a:rPr lang="en-AU" sz="2200" b="0" i="1" smtClean="0">
                                <a:latin typeface="Cambria Math"/>
                              </a:rPr>
                              <m:t>90</m:t>
                            </m:r>
                          </m:den>
                        </m:f>
                      </m:e>
                    </m:d>
                    <m:r>
                      <a:rPr lang="en-AU" sz="2200" i="1">
                        <a:latin typeface="Cambria Math"/>
                        <a:ea typeface="Cambria Math"/>
                      </a:rPr>
                      <m:t>×</m:t>
                    </m:r>
                    <m:d>
                      <m:dPr>
                        <m:ctrlPr>
                          <a:rPr lang="en-AU" sz="2200" i="1">
                            <a:latin typeface="Cambria Math" panose="02040503050406030204" pitchFamily="18" charset="0"/>
                            <a:ea typeface="Cambria Math"/>
                          </a:rPr>
                        </m:ctrlPr>
                      </m:dPr>
                      <m:e>
                        <m:f>
                          <m:fPr>
                            <m:ctrlPr>
                              <a:rPr lang="en-AU" sz="2200" i="1">
                                <a:latin typeface="Cambria Math" panose="02040503050406030204" pitchFamily="18" charset="0"/>
                                <a:ea typeface="Cambria Math"/>
                              </a:rPr>
                            </m:ctrlPr>
                          </m:fPr>
                          <m:num>
                            <m:r>
                              <a:rPr lang="en-AU" sz="2200" b="0" i="1" smtClean="0">
                                <a:latin typeface="Cambria Math"/>
                                <a:ea typeface="Cambria Math"/>
                              </a:rPr>
                              <m:t>100</m:t>
                            </m:r>
                            <m:r>
                              <a:rPr lang="en-AU" sz="2200" i="1">
                                <a:latin typeface="Cambria Math"/>
                                <a:ea typeface="Cambria Math"/>
                              </a:rPr>
                              <m:t>−</m:t>
                            </m:r>
                            <m:r>
                              <a:rPr lang="en-AU" sz="2200" b="0" i="1" smtClean="0">
                                <a:latin typeface="Cambria Math"/>
                                <a:ea typeface="Cambria Math"/>
                              </a:rPr>
                              <m:t>98.56</m:t>
                            </m:r>
                          </m:num>
                          <m:den>
                            <m:r>
                              <a:rPr lang="en-AU" sz="2200" b="0" i="1" smtClean="0">
                                <a:latin typeface="Cambria Math"/>
                                <a:ea typeface="Cambria Math"/>
                              </a:rPr>
                              <m:t>98.56</m:t>
                            </m:r>
                          </m:den>
                        </m:f>
                      </m:e>
                    </m:d>
                    <m:r>
                      <a:rPr lang="en-AU" sz="2200" b="0" i="1" smtClean="0">
                        <a:latin typeface="Cambria Math"/>
                        <a:ea typeface="Cambria Math"/>
                      </a:rPr>
                      <m:t>=0.05925</m:t>
                    </m:r>
                    <m:r>
                      <a:rPr lang="en-US" sz="2200" b="0" i="1" smtClean="0">
                        <a:latin typeface="Cambria Math" panose="02040503050406030204" pitchFamily="18" charset="0"/>
                        <a:ea typeface="Cambria Math"/>
                      </a:rPr>
                      <m:t>,</m:t>
                    </m:r>
                  </m:oMath>
                </a14:m>
                <a:r>
                  <a:rPr lang="en-US" sz="2400" dirty="0"/>
                  <a:t>	</a:t>
                </a:r>
                <a:r>
                  <a:rPr lang="en-US" sz="2200" dirty="0"/>
                  <a:t>or 5.925%</a:t>
                </a:r>
              </a:p>
              <a:p>
                <a:pPr marL="2880" lvl="1" indent="0">
                  <a:spcBef>
                    <a:spcPts val="600"/>
                  </a:spcBef>
                  <a:spcAft>
                    <a:spcPts val="600"/>
                  </a:spcAft>
                  <a:buNone/>
                </a:pPr>
                <a:r>
                  <a:rPr lang="en-US" sz="2200" dirty="0"/>
                  <a:t>This converted rate is called a “</a:t>
                </a:r>
                <a:r>
                  <a:rPr lang="en-US" sz="2200" b="1" dirty="0"/>
                  <a:t>bond equivalent yield</a:t>
                </a:r>
                <a:r>
                  <a:rPr lang="en-US" sz="2200" dirty="0"/>
                  <a:t>.”</a:t>
                </a:r>
              </a:p>
              <a:p>
                <a:pPr marL="2880" lvl="1" indent="0">
                  <a:spcBef>
                    <a:spcPts val="600"/>
                  </a:spcBef>
                  <a:spcAft>
                    <a:spcPts val="600"/>
                  </a:spcAft>
                  <a:buNone/>
                </a:pPr>
                <a:endParaRPr lang="en-US" sz="1600" dirty="0"/>
              </a:p>
              <a:p>
                <a:pPr marL="2880" lvl="1" indent="0">
                  <a:spcBef>
                    <a:spcPts val="600"/>
                  </a:spcBef>
                  <a:spcAft>
                    <a:spcPts val="600"/>
                  </a:spcAft>
                  <a:buNone/>
                </a:pPr>
                <a:r>
                  <a:rPr lang="en-US" sz="2200" dirty="0"/>
                  <a:t>Now suppose that an analyst prefers to convert money market rates to a semiannual bond basis. The quoted rate for a 90-day money market instrument is 10%, quoted as a bond equivalent yield (its periodicity is 365/90):</a:t>
                </a:r>
              </a:p>
              <a:p>
                <a:pPr marL="2880" lvl="1" indent="0">
                  <a:spcBef>
                    <a:spcPts val="600"/>
                  </a:spcBef>
                  <a:spcAft>
                    <a:spcPts val="600"/>
                  </a:spcAft>
                  <a:buNone/>
                </a:pPr>
                <a14:m>
                  <m:oMath xmlns:m="http://schemas.openxmlformats.org/officeDocument/2006/math">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AU" sz="2200" i="1">
                                <a:latin typeface="Cambria Math"/>
                              </a:rPr>
                              <m:t>1</m:t>
                            </m:r>
                            <m:r>
                              <a:rPr lang="en-AU" sz="2200" i="1">
                                <a:latin typeface="Cambria Math"/>
                                <a:ea typeface="Cambria Math"/>
                              </a:rPr>
                              <m:t>+</m:t>
                            </m:r>
                            <m:f>
                              <m:fPr>
                                <m:ctrlPr>
                                  <a:rPr lang="en-AU" sz="2200" i="1">
                                    <a:latin typeface="Cambria Math" panose="02040503050406030204" pitchFamily="18" charset="0"/>
                                    <a:ea typeface="Cambria Math"/>
                                  </a:rPr>
                                </m:ctrlPr>
                              </m:fPr>
                              <m:num>
                                <m:r>
                                  <a:rPr lang="en-AU" sz="2200" b="0" i="1" smtClean="0">
                                    <a:latin typeface="Cambria Math"/>
                                    <a:ea typeface="Cambria Math"/>
                                  </a:rPr>
                                  <m:t>0.1</m:t>
                                </m:r>
                              </m:num>
                              <m:den>
                                <m:r>
                                  <a:rPr lang="en-AU" sz="2200" b="0" i="1" smtClean="0">
                                    <a:latin typeface="Cambria Math"/>
                                    <a:ea typeface="Cambria Math"/>
                                  </a:rPr>
                                  <m:t>365/90</m:t>
                                </m:r>
                              </m:den>
                            </m:f>
                          </m:e>
                        </m:d>
                      </m:e>
                      <m:sup>
                        <m:r>
                          <a:rPr lang="en-AU" sz="2200" b="0" i="1" smtClean="0">
                            <a:latin typeface="Cambria Math"/>
                          </a:rPr>
                          <m:t>365/90</m:t>
                        </m:r>
                      </m:sup>
                    </m:sSup>
                    <m:r>
                      <a:rPr lang="en-US" sz="2200" i="1">
                        <a:latin typeface="Cambria Math"/>
                        <a:ea typeface="Cambria Math"/>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AU" sz="2200" i="1">
                                <a:latin typeface="Cambria Math"/>
                              </a:rPr>
                              <m:t>1</m:t>
                            </m:r>
                            <m:r>
                              <a:rPr lang="en-AU" sz="2200" i="1">
                                <a:latin typeface="Cambria Math"/>
                                <a:ea typeface="Cambria Math"/>
                              </a:rPr>
                              <m:t>+</m:t>
                            </m:r>
                            <m:f>
                              <m:fPr>
                                <m:ctrlPr>
                                  <a:rPr lang="en-AU" sz="2200" i="1">
                                    <a:latin typeface="Cambria Math" panose="02040503050406030204" pitchFamily="18" charset="0"/>
                                    <a:ea typeface="Cambria Math"/>
                                  </a:rPr>
                                </m:ctrlPr>
                              </m:fPr>
                              <m:num>
                                <m:sSub>
                                  <m:sSubPr>
                                    <m:ctrlPr>
                                      <a:rPr lang="en-AU" sz="2200" i="1">
                                        <a:latin typeface="Cambria Math" panose="02040503050406030204" pitchFamily="18" charset="0"/>
                                        <a:ea typeface="Cambria Math"/>
                                      </a:rPr>
                                    </m:ctrlPr>
                                  </m:sSubPr>
                                  <m:e>
                                    <m:r>
                                      <m:rPr>
                                        <m:sty m:val="p"/>
                                      </m:rPr>
                                      <a:rPr lang="en-AU" sz="2200" i="0">
                                        <a:latin typeface="Cambria Math"/>
                                        <a:ea typeface="Cambria Math"/>
                                      </a:rPr>
                                      <m:t>APR</m:t>
                                    </m:r>
                                  </m:e>
                                  <m:sub>
                                    <m:r>
                                      <a:rPr lang="en-AU" sz="2200" b="0" i="1" smtClean="0">
                                        <a:latin typeface="Cambria Math"/>
                                        <a:ea typeface="Cambria Math"/>
                                      </a:rPr>
                                      <m:t>2</m:t>
                                    </m:r>
                                  </m:sub>
                                </m:sSub>
                              </m:num>
                              <m:den>
                                <m:r>
                                  <a:rPr lang="en-AU" sz="2200" b="0" i="1" smtClean="0">
                                    <a:latin typeface="Cambria Math"/>
                                    <a:ea typeface="Cambria Math"/>
                                  </a:rPr>
                                  <m:t>2</m:t>
                                </m:r>
                              </m:den>
                            </m:f>
                          </m:e>
                        </m:d>
                      </m:e>
                      <m:sup>
                        <m:r>
                          <a:rPr lang="en-AU" sz="2200" b="0" i="1" smtClean="0">
                            <a:latin typeface="Cambria Math"/>
                            <a:ea typeface="Cambria Math"/>
                          </a:rPr>
                          <m:t>2</m:t>
                        </m:r>
                      </m:sup>
                    </m:sSup>
                    <m:r>
                      <a:rPr lang="en-US" sz="2200" b="0" i="1" smtClean="0">
                        <a:latin typeface="Cambria Math"/>
                        <a:ea typeface="Cambria Math"/>
                      </a:rPr>
                      <m:t>,</m:t>
                    </m:r>
                    <m:r>
                      <a:rPr lang="en-AU" sz="2200" b="0" i="1" smtClean="0">
                        <a:latin typeface="Cambria Math"/>
                        <a:ea typeface="Cambria Math"/>
                      </a:rPr>
                      <m:t> </m:t>
                    </m:r>
                    <m:sSub>
                      <m:sSubPr>
                        <m:ctrlPr>
                          <a:rPr lang="en-AU" sz="2200" b="0" i="1" smtClean="0">
                            <a:latin typeface="Cambria Math" panose="02040503050406030204" pitchFamily="18" charset="0"/>
                            <a:ea typeface="Cambria Math"/>
                          </a:rPr>
                        </m:ctrlPr>
                      </m:sSubPr>
                      <m:e>
                        <m:r>
                          <m:rPr>
                            <m:sty m:val="p"/>
                          </m:rPr>
                          <a:rPr lang="en-AU" sz="2200" b="0" i="0" smtClean="0">
                            <a:latin typeface="Cambria Math"/>
                            <a:ea typeface="Cambria Math"/>
                          </a:rPr>
                          <m:t>APR</m:t>
                        </m:r>
                      </m:e>
                      <m:sub>
                        <m:r>
                          <a:rPr lang="en-AU" sz="2200" b="0" i="1" smtClean="0">
                            <a:latin typeface="Cambria Math"/>
                            <a:ea typeface="Cambria Math"/>
                          </a:rPr>
                          <m:t>2</m:t>
                        </m:r>
                      </m:sub>
                    </m:sSub>
                    <m:r>
                      <a:rPr lang="en-AU" sz="2200" b="0" i="1" smtClean="0">
                        <a:latin typeface="Cambria Math"/>
                        <a:ea typeface="Cambria Math"/>
                      </a:rPr>
                      <m:t>=</m:t>
                    </m:r>
                    <m:r>
                      <a:rPr lang="en-US" sz="2200" b="0" i="1" smtClean="0">
                        <a:latin typeface="Cambria Math"/>
                        <a:ea typeface="Cambria Math"/>
                      </a:rPr>
                      <m:t>0.10127</m:t>
                    </m:r>
                    <m:r>
                      <a:rPr lang="en-US" sz="2200" b="0" i="1" smtClean="0">
                        <a:latin typeface="Cambria Math" panose="02040503050406030204" pitchFamily="18" charset="0"/>
                        <a:ea typeface="Cambria Math"/>
                      </a:rPr>
                      <m:t>,</m:t>
                    </m:r>
                  </m:oMath>
                </a14:m>
                <a:r>
                  <a:rPr lang="en-US" sz="2200" dirty="0"/>
                  <a:t> or 10.127%</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685800"/>
                <a:ext cx="8375904" cy="5638800"/>
              </a:xfrm>
              <a:blipFill rotWithShape="0">
                <a:blip r:embed="rId3"/>
                <a:stretch>
                  <a:fillRect l="-873" t="-649" r="-15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34</a:t>
            </a:fld>
            <a:endParaRPr lang="en-AU" dirty="0"/>
          </a:p>
        </p:txBody>
      </p:sp>
    </p:spTree>
    <p:extLst>
      <p:ext uri="{BB962C8B-B14F-4D97-AF65-F5344CB8AC3E}">
        <p14:creationId xmlns:p14="http://schemas.microsoft.com/office/powerpoint/2010/main" val="2934246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C855-9B58-4058-A8F1-A30682FC4888}"/>
              </a:ext>
            </a:extLst>
          </p:cNvPr>
          <p:cNvSpPr>
            <a:spLocks noGrp="1"/>
          </p:cNvSpPr>
          <p:nvPr>
            <p:ph type="title"/>
          </p:nvPr>
        </p:nvSpPr>
        <p:spPr/>
        <p:txBody>
          <a:bodyPr/>
          <a:lstStyle/>
          <a:p>
            <a:r>
              <a:rPr lang="en-US" dirty="0"/>
              <a:t>Mini-quiz #4</a:t>
            </a:r>
          </a:p>
        </p:txBody>
      </p:sp>
      <p:sp>
        <p:nvSpPr>
          <p:cNvPr id="3" name="Content Placeholder 2">
            <a:extLst>
              <a:ext uri="{FF2B5EF4-FFF2-40B4-BE49-F238E27FC236}">
                <a16:creationId xmlns:a16="http://schemas.microsoft.com/office/drawing/2014/main" id="{107BDF3A-0EA5-4FE1-9B98-456D7AF6294D}"/>
              </a:ext>
            </a:extLst>
          </p:cNvPr>
          <p:cNvSpPr>
            <a:spLocks noGrp="1"/>
          </p:cNvSpPr>
          <p:nvPr>
            <p:ph idx="1"/>
          </p:nvPr>
        </p:nvSpPr>
        <p:spPr/>
        <p:txBody>
          <a:bodyPr/>
          <a:lstStyle/>
          <a:p>
            <a:r>
              <a:rPr lang="en-US" dirty="0"/>
              <a:t>Matrix pricing allows investors to estimate market discount rates and prices for bonds:</a:t>
            </a:r>
            <a:br>
              <a:rPr lang="en-US" dirty="0"/>
            </a:br>
            <a:r>
              <a:rPr lang="en-US" dirty="0"/>
              <a:t>A . with different coupon rates.</a:t>
            </a:r>
            <a:br>
              <a:rPr lang="en-US" dirty="0"/>
            </a:br>
            <a:r>
              <a:rPr lang="en-US" dirty="0"/>
              <a:t>B . that are not actively traded.</a:t>
            </a:r>
            <a:br>
              <a:rPr lang="en-US" dirty="0"/>
            </a:br>
            <a:r>
              <a:rPr lang="en-US" dirty="0"/>
              <a:t>C . with different credit quality.</a:t>
            </a:r>
          </a:p>
          <a:p>
            <a:r>
              <a:rPr lang="en-US" dirty="0"/>
              <a:t>When underwriting new corporate bonds, matrix pricing is used to get an estimate of the:</a:t>
            </a:r>
            <a:br>
              <a:rPr lang="en-US" dirty="0"/>
            </a:br>
            <a:r>
              <a:rPr lang="en-US" dirty="0"/>
              <a:t>A . required yield spread over the benchmark rate.</a:t>
            </a:r>
            <a:br>
              <a:rPr lang="en-US" dirty="0"/>
            </a:br>
            <a:r>
              <a:rPr lang="en-US" dirty="0"/>
              <a:t>B . market discount rate of other comparable corporate bonds.</a:t>
            </a:r>
            <a:br>
              <a:rPr lang="en-US" dirty="0"/>
            </a:br>
            <a:r>
              <a:rPr lang="en-US" dirty="0"/>
              <a:t>C . yield-to-maturity on a government bond having a similar time-to-maturity</a:t>
            </a:r>
            <a:br>
              <a:rPr lang="en-US" dirty="0"/>
            </a:br>
            <a:br>
              <a:rPr lang="en-US" dirty="0"/>
            </a:br>
            <a:br>
              <a:rPr lang="en-US" dirty="0"/>
            </a:br>
            <a:br>
              <a:rPr lang="en-US" dirty="0"/>
            </a:br>
            <a:endParaRPr lang="en-US" dirty="0"/>
          </a:p>
        </p:txBody>
      </p:sp>
      <p:sp>
        <p:nvSpPr>
          <p:cNvPr id="4" name="Slide Number Placeholder 3">
            <a:extLst>
              <a:ext uri="{FF2B5EF4-FFF2-40B4-BE49-F238E27FC236}">
                <a16:creationId xmlns:a16="http://schemas.microsoft.com/office/drawing/2014/main" id="{D9490977-3FDD-41D8-8448-3375EFB7D40D}"/>
              </a:ext>
            </a:extLst>
          </p:cNvPr>
          <p:cNvSpPr>
            <a:spLocks noGrp="1"/>
          </p:cNvSpPr>
          <p:nvPr>
            <p:ph type="sldNum" sz="quarter" idx="12"/>
          </p:nvPr>
        </p:nvSpPr>
        <p:spPr/>
        <p:txBody>
          <a:bodyPr/>
          <a:lstStyle/>
          <a:p>
            <a:fld id="{4E4A4924-7CC3-4BF6-9C5C-A8E770D15754}" type="slidenum">
              <a:rPr lang="en-US" smtClean="0"/>
              <a:t>35</a:t>
            </a:fld>
            <a:endParaRPr lang="en-US" dirty="0"/>
          </a:p>
        </p:txBody>
      </p:sp>
    </p:spTree>
    <p:extLst>
      <p:ext uri="{BB962C8B-B14F-4D97-AF65-F5344CB8AC3E}">
        <p14:creationId xmlns:p14="http://schemas.microsoft.com/office/powerpoint/2010/main" val="556637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4. The maturity structure of</a:t>
            </a:r>
            <a:br>
              <a:rPr lang="en-AU" dirty="0"/>
            </a:br>
            <a:r>
              <a:rPr lang="en-AU" dirty="0"/>
              <a:t> interest rates</a:t>
            </a:r>
          </a:p>
        </p:txBody>
      </p:sp>
      <p:sp>
        <p:nvSpPr>
          <p:cNvPr id="3" name="Content Placeholder 2"/>
          <p:cNvSpPr>
            <a:spLocks noGrp="1"/>
          </p:cNvSpPr>
          <p:nvPr>
            <p:ph idx="1"/>
          </p:nvPr>
        </p:nvSpPr>
        <p:spPr>
          <a:xfrm>
            <a:off x="381000" y="3352800"/>
            <a:ext cx="8375904" cy="1066800"/>
          </a:xfrm>
        </p:spPr>
        <p:txBody>
          <a:bodyPr>
            <a:normAutofit fontScale="92500"/>
          </a:bodyPr>
          <a:lstStyle/>
          <a:p>
            <a:pPr marL="2880" lvl="1" indent="0">
              <a:spcBef>
                <a:spcPts val="600"/>
              </a:spcBef>
              <a:spcAft>
                <a:spcPts val="600"/>
              </a:spcAft>
              <a:buNone/>
            </a:pPr>
            <a:r>
              <a:rPr lang="en-US" sz="2200" dirty="0"/>
              <a:t>The </a:t>
            </a:r>
            <a:r>
              <a:rPr lang="en-US" sz="2200" b="1" dirty="0"/>
              <a:t>term structure </a:t>
            </a:r>
            <a:r>
              <a:rPr lang="en-US" sz="2200" dirty="0"/>
              <a:t>of interest rates is the factor that explains the differences between yields. It involves the analysis of yield curves, which are relationships between yields-to-maturity and times-to-maturity. </a:t>
            </a:r>
          </a:p>
        </p:txBody>
      </p:sp>
      <p:sp>
        <p:nvSpPr>
          <p:cNvPr id="4" name="Slide Number Placeholder 3"/>
          <p:cNvSpPr>
            <a:spLocks noGrp="1"/>
          </p:cNvSpPr>
          <p:nvPr>
            <p:ph type="sldNum" sz="quarter" idx="12"/>
          </p:nvPr>
        </p:nvSpPr>
        <p:spPr/>
        <p:txBody>
          <a:bodyPr/>
          <a:lstStyle/>
          <a:p>
            <a:fld id="{4E4A4924-7CC3-4BF6-9C5C-A8E770D15754}" type="slidenum">
              <a:rPr lang="en-AU" smtClean="0"/>
              <a:t>36</a:t>
            </a:fld>
            <a:endParaRPr lang="en-AU" dirty="0"/>
          </a:p>
        </p:txBody>
      </p:sp>
      <p:graphicFrame>
        <p:nvGraphicFramePr>
          <p:cNvPr id="5" name="Diagram 4"/>
          <p:cNvGraphicFramePr/>
          <p:nvPr>
            <p:extLst>
              <p:ext uri="{D42A27DB-BD31-4B8C-83A1-F6EECF244321}">
                <p14:modId xmlns:p14="http://schemas.microsoft.com/office/powerpoint/2010/main" val="795890420"/>
              </p:ext>
            </p:extLst>
          </p:nvPr>
        </p:nvGraphicFramePr>
        <p:xfrm>
          <a:off x="533400" y="1295400"/>
          <a:ext cx="81534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2093240739"/>
              </p:ext>
            </p:extLst>
          </p:nvPr>
        </p:nvGraphicFramePr>
        <p:xfrm>
          <a:off x="381000" y="4419600"/>
          <a:ext cx="8382000" cy="1905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659300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981200"/>
                <a:ext cx="8375904" cy="4191000"/>
              </a:xfrm>
            </p:spPr>
            <p:txBody>
              <a:bodyPr>
                <a:normAutofit/>
              </a:bodyPr>
              <a:lstStyle/>
              <a:p>
                <a:pPr marL="204048" lvl="2" indent="0">
                  <a:spcBef>
                    <a:spcPts val="600"/>
                  </a:spcBef>
                  <a:spcAft>
                    <a:spcPts val="600"/>
                  </a:spcAft>
                  <a:buNone/>
                </a:pPr>
                <a:r>
                  <a:rPr lang="en-US" sz="2400" dirty="0"/>
                  <a:t>The par curve is obtained from a spot curve using the following formula and solving for PMT (</a:t>
                </a:r>
                <a:r>
                  <a:rPr lang="en-US" sz="2400" i="1" dirty="0"/>
                  <a:t>z</a:t>
                </a:r>
                <a:r>
                  <a:rPr lang="en-US" sz="2400" dirty="0"/>
                  <a:t> is the spot rate for the period):</a:t>
                </a:r>
              </a:p>
              <a:p>
                <a:pPr marL="204048"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AU" sz="2400" b="0" i="1" smtClean="0">
                          <a:latin typeface="Cambria Math"/>
                        </a:rPr>
                        <m:t>100=</m:t>
                      </m:r>
                      <m:f>
                        <m:fPr>
                          <m:ctrlPr>
                            <a:rPr lang="en-AU" sz="2400" b="0" i="1" smtClean="0">
                              <a:latin typeface="Cambria Math" panose="02040503050406030204" pitchFamily="18" charset="0"/>
                            </a:rPr>
                          </m:ctrlPr>
                        </m:fPr>
                        <m:num>
                          <m:r>
                            <a:rPr lang="en-AU" sz="2400" b="0" i="1" smtClean="0">
                              <a:latin typeface="Cambria Math"/>
                            </a:rPr>
                            <m:t>𝑃𝑀𝑇</m:t>
                          </m:r>
                        </m:num>
                        <m:den>
                          <m:sSup>
                            <m:sSupPr>
                              <m:ctrlPr>
                                <a:rPr lang="en-AU" sz="2400" b="0" i="1" smtClean="0">
                                  <a:latin typeface="Cambria Math" panose="02040503050406030204" pitchFamily="18" charset="0"/>
                                </a:rPr>
                              </m:ctrlPr>
                            </m:sSupPr>
                            <m:e>
                              <m:d>
                                <m:dPr>
                                  <m:ctrlPr>
                                    <a:rPr lang="en-AU" sz="2400" b="0" i="1" smtClean="0">
                                      <a:latin typeface="Cambria Math" panose="02040503050406030204" pitchFamily="18" charset="0"/>
                                    </a:rPr>
                                  </m:ctrlPr>
                                </m:dPr>
                                <m:e>
                                  <m:r>
                                    <a:rPr lang="en-AU" sz="2400" b="0" i="1" smtClean="0">
                                      <a:latin typeface="Cambria Math"/>
                                    </a:rPr>
                                    <m:t>1+</m:t>
                                  </m:r>
                                  <m:sSub>
                                    <m:sSubPr>
                                      <m:ctrlPr>
                                        <a:rPr lang="en-AU" sz="2400" b="0" i="1" smtClean="0">
                                          <a:latin typeface="Cambria Math" panose="02040503050406030204" pitchFamily="18" charset="0"/>
                                        </a:rPr>
                                      </m:ctrlPr>
                                    </m:sSubPr>
                                    <m:e>
                                      <m:r>
                                        <a:rPr lang="en-AU" sz="2400" b="0" i="1" smtClean="0">
                                          <a:latin typeface="Cambria Math"/>
                                        </a:rPr>
                                        <m:t>𝑧</m:t>
                                      </m:r>
                                    </m:e>
                                    <m:sub>
                                      <m:r>
                                        <a:rPr lang="en-AU" sz="2400" b="0" i="1" smtClean="0">
                                          <a:latin typeface="Cambria Math"/>
                                        </a:rPr>
                                        <m:t>1</m:t>
                                      </m:r>
                                    </m:sub>
                                  </m:sSub>
                                </m:e>
                              </m:d>
                            </m:e>
                            <m:sup>
                              <m:r>
                                <a:rPr lang="en-AU" sz="2400" b="0" i="1" smtClean="0">
                                  <a:latin typeface="Cambria Math"/>
                                </a:rPr>
                                <m:t>1</m:t>
                              </m:r>
                            </m:sup>
                          </m:sSup>
                        </m:den>
                      </m:f>
                      <m:r>
                        <a:rPr lang="en-AU" sz="2400" b="0" i="1" smtClean="0">
                          <a:latin typeface="Cambria Math"/>
                        </a:rPr>
                        <m:t>+</m:t>
                      </m:r>
                      <m:f>
                        <m:fPr>
                          <m:ctrlPr>
                            <a:rPr lang="en-AU" sz="2400" i="1">
                              <a:latin typeface="Cambria Math" panose="02040503050406030204" pitchFamily="18" charset="0"/>
                            </a:rPr>
                          </m:ctrlPr>
                        </m:fPr>
                        <m:num>
                          <m:r>
                            <m:rPr>
                              <m:sty m:val="p"/>
                            </m:rPr>
                            <a:rPr lang="en-AU" sz="2400" i="0">
                              <a:latin typeface="Cambria Math"/>
                            </a:rPr>
                            <m:t>PMT</m:t>
                          </m:r>
                        </m:num>
                        <m:den>
                          <m:sSup>
                            <m:sSupPr>
                              <m:ctrlPr>
                                <a:rPr lang="en-AU" sz="2400" i="1">
                                  <a:latin typeface="Cambria Math" panose="02040503050406030204" pitchFamily="18" charset="0"/>
                                </a:rPr>
                              </m:ctrlPr>
                            </m:sSupPr>
                            <m:e>
                              <m:d>
                                <m:dPr>
                                  <m:ctrlPr>
                                    <a:rPr lang="en-AU" sz="2400" i="1">
                                      <a:latin typeface="Cambria Math" panose="02040503050406030204" pitchFamily="18" charset="0"/>
                                    </a:rPr>
                                  </m:ctrlPr>
                                </m:dPr>
                                <m:e>
                                  <m:r>
                                    <a:rPr lang="en-AU" sz="2400" i="1">
                                      <a:latin typeface="Cambria Math"/>
                                    </a:rPr>
                                    <m:t>1+</m:t>
                                  </m:r>
                                  <m:sSub>
                                    <m:sSubPr>
                                      <m:ctrlPr>
                                        <a:rPr lang="en-AU" sz="2400" i="1">
                                          <a:latin typeface="Cambria Math" panose="02040503050406030204" pitchFamily="18" charset="0"/>
                                        </a:rPr>
                                      </m:ctrlPr>
                                    </m:sSubPr>
                                    <m:e>
                                      <m:r>
                                        <a:rPr lang="en-AU" sz="2400" i="1">
                                          <a:latin typeface="Cambria Math"/>
                                        </a:rPr>
                                        <m:t>𝑧</m:t>
                                      </m:r>
                                    </m:e>
                                    <m:sub>
                                      <m:r>
                                        <a:rPr lang="en-AU" sz="2400" b="0" i="1" smtClean="0">
                                          <a:latin typeface="Cambria Math"/>
                                        </a:rPr>
                                        <m:t>2</m:t>
                                      </m:r>
                                    </m:sub>
                                  </m:sSub>
                                </m:e>
                              </m:d>
                            </m:e>
                            <m:sup>
                              <m:r>
                                <a:rPr lang="en-AU" sz="2400" b="0" i="1" smtClean="0">
                                  <a:latin typeface="Cambria Math"/>
                                </a:rPr>
                                <m:t>2</m:t>
                              </m:r>
                            </m:sup>
                          </m:sSup>
                        </m:den>
                      </m:f>
                      <m:r>
                        <a:rPr lang="en-AU" sz="2400" b="0" i="1" smtClean="0">
                          <a:latin typeface="Cambria Math"/>
                        </a:rPr>
                        <m:t>+…+</m:t>
                      </m:r>
                      <m:f>
                        <m:fPr>
                          <m:ctrlPr>
                            <a:rPr lang="en-AU" sz="2400" i="1">
                              <a:latin typeface="Cambria Math" panose="02040503050406030204" pitchFamily="18" charset="0"/>
                            </a:rPr>
                          </m:ctrlPr>
                        </m:fPr>
                        <m:num>
                          <m:r>
                            <m:rPr>
                              <m:sty m:val="p"/>
                            </m:rPr>
                            <a:rPr lang="en-AU" sz="2400" i="0">
                              <a:latin typeface="Cambria Math"/>
                            </a:rPr>
                            <m:t>PMT</m:t>
                          </m:r>
                          <m:r>
                            <a:rPr lang="en-US" sz="2400" b="0" i="1" smtClean="0">
                              <a:latin typeface="Cambria Math"/>
                            </a:rPr>
                            <m:t>+100</m:t>
                          </m:r>
                        </m:num>
                        <m:den>
                          <m:sSup>
                            <m:sSupPr>
                              <m:ctrlPr>
                                <a:rPr lang="en-AU" sz="2400" i="1">
                                  <a:latin typeface="Cambria Math" panose="02040503050406030204" pitchFamily="18" charset="0"/>
                                </a:rPr>
                              </m:ctrlPr>
                            </m:sSupPr>
                            <m:e>
                              <m:d>
                                <m:dPr>
                                  <m:ctrlPr>
                                    <a:rPr lang="en-AU" sz="2400" i="1">
                                      <a:latin typeface="Cambria Math" panose="02040503050406030204" pitchFamily="18" charset="0"/>
                                    </a:rPr>
                                  </m:ctrlPr>
                                </m:dPr>
                                <m:e>
                                  <m:r>
                                    <a:rPr lang="en-AU" sz="2400" i="1">
                                      <a:latin typeface="Cambria Math"/>
                                    </a:rPr>
                                    <m:t>1+</m:t>
                                  </m:r>
                                  <m:sSub>
                                    <m:sSubPr>
                                      <m:ctrlPr>
                                        <a:rPr lang="en-AU" sz="2400" i="1">
                                          <a:latin typeface="Cambria Math" panose="02040503050406030204" pitchFamily="18" charset="0"/>
                                        </a:rPr>
                                      </m:ctrlPr>
                                    </m:sSubPr>
                                    <m:e>
                                      <m:r>
                                        <a:rPr lang="en-AU" sz="2400" i="1">
                                          <a:latin typeface="Cambria Math"/>
                                        </a:rPr>
                                        <m:t>𝑧</m:t>
                                      </m:r>
                                    </m:e>
                                    <m:sub>
                                      <m:r>
                                        <a:rPr lang="en-US" sz="2400" b="0" i="1" smtClean="0">
                                          <a:latin typeface="Cambria Math"/>
                                        </a:rPr>
                                        <m:t>𝑁</m:t>
                                      </m:r>
                                    </m:sub>
                                  </m:sSub>
                                </m:e>
                              </m:d>
                            </m:e>
                            <m:sup>
                              <m:r>
                                <a:rPr lang="en-US" sz="2400" b="0" i="1" smtClean="0">
                                  <a:latin typeface="Cambria Math"/>
                                </a:rPr>
                                <m:t>𝑁</m:t>
                              </m:r>
                            </m:sup>
                          </m:sSup>
                        </m:den>
                      </m:f>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981200"/>
                <a:ext cx="8375904" cy="4191000"/>
              </a:xfrm>
              <a:blipFill rotWithShape="0">
                <a:blip r:embed="rId3"/>
                <a:stretch>
                  <a:fillRect t="-1017" r="-15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37</a:t>
            </a:fld>
            <a:endParaRPr lang="en-AU" dirty="0"/>
          </a:p>
        </p:txBody>
      </p:sp>
      <p:grpSp>
        <p:nvGrpSpPr>
          <p:cNvPr id="5" name="Group 4"/>
          <p:cNvGrpSpPr/>
          <p:nvPr/>
        </p:nvGrpSpPr>
        <p:grpSpPr>
          <a:xfrm>
            <a:off x="685800" y="952501"/>
            <a:ext cx="7696200" cy="701739"/>
            <a:chOff x="-1672431" y="48803"/>
            <a:chExt cx="6452153" cy="701739"/>
          </a:xfrm>
          <a:scene3d>
            <a:camera prst="orthographicFront"/>
            <a:lightRig rig="flat" dir="t"/>
          </a:scene3d>
        </p:grpSpPr>
        <p:sp>
          <p:nvSpPr>
            <p:cNvPr id="6" name="Rounded Rectangle 5"/>
            <p:cNvSpPr/>
            <p:nvPr/>
          </p:nvSpPr>
          <p:spPr>
            <a:xfrm>
              <a:off x="-1520031" y="64742"/>
              <a:ext cx="6299753" cy="671891"/>
            </a:xfrm>
            <a:prstGeom prst="roundRect">
              <a:avLst>
                <a:gd name="adj" fmla="val 10000"/>
              </a:avLst>
            </a:prstGeom>
          </p:spPr>
          <p:style>
            <a:lnRef idx="2">
              <a:schemeClr val="accent2">
                <a:shade val="50000"/>
              </a:schemeClr>
            </a:lnRef>
            <a:fillRef idx="1">
              <a:schemeClr val="accent2"/>
            </a:fillRef>
            <a:effectRef idx="0">
              <a:schemeClr val="accent2"/>
            </a:effectRef>
            <a:fontRef idx="minor">
              <a:schemeClr val="lt1"/>
            </a:fontRef>
          </p:style>
        </p:sp>
        <p:sp>
          <p:nvSpPr>
            <p:cNvPr id="7" name="Rounded Rectangle 4"/>
            <p:cNvSpPr/>
            <p:nvPr/>
          </p:nvSpPr>
          <p:spPr>
            <a:xfrm>
              <a:off x="-1672431" y="48803"/>
              <a:ext cx="6452153" cy="7017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5880" tIns="41910" rIns="55880" bIns="41910" numCol="1" spcCol="1270" anchor="ctr" anchorCtr="0">
              <a:noAutofit/>
            </a:bodyPr>
            <a:lstStyle/>
            <a:p>
              <a:pPr marL="268288" lvl="1">
                <a:lnSpc>
                  <a:spcPct val="80000"/>
                </a:lnSpc>
                <a:spcBef>
                  <a:spcPts val="600"/>
                </a:spcBef>
                <a:spcAft>
                  <a:spcPts val="600"/>
                </a:spcAft>
                <a:buNone/>
              </a:pPr>
              <a:r>
                <a:rPr lang="en-US" sz="2200" dirty="0"/>
                <a:t>A </a:t>
              </a:r>
              <a:r>
                <a:rPr lang="en-US" sz="2200" b="1" dirty="0"/>
                <a:t>par curve </a:t>
              </a:r>
              <a:r>
                <a:rPr lang="en-US" sz="2200" dirty="0"/>
                <a:t>is a sequence of yields-to-maturity such that each bond is priced at par value. </a:t>
              </a:r>
            </a:p>
          </p:txBody>
        </p:sp>
      </p:grpSp>
      <p:sp>
        <p:nvSpPr>
          <p:cNvPr id="8" name="Bent-Up Arrow 7"/>
          <p:cNvSpPr/>
          <p:nvPr/>
        </p:nvSpPr>
        <p:spPr>
          <a:xfrm rot="5400000">
            <a:off x="479361" y="1007152"/>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9" name="Group 8"/>
          <p:cNvGrpSpPr/>
          <p:nvPr/>
        </p:nvGrpSpPr>
        <p:grpSpPr>
          <a:xfrm>
            <a:off x="694651" y="4800600"/>
            <a:ext cx="7696200" cy="930339"/>
            <a:chOff x="-1672431" y="48803"/>
            <a:chExt cx="6452153" cy="701739"/>
          </a:xfrm>
          <a:scene3d>
            <a:camera prst="orthographicFront"/>
            <a:lightRig rig="flat" dir="t"/>
          </a:scene3d>
        </p:grpSpPr>
        <p:sp>
          <p:nvSpPr>
            <p:cNvPr id="10" name="Rounded Rectangle 9"/>
            <p:cNvSpPr/>
            <p:nvPr/>
          </p:nvSpPr>
          <p:spPr>
            <a:xfrm>
              <a:off x="-1520031" y="64742"/>
              <a:ext cx="6299753" cy="671891"/>
            </a:xfrm>
            <a:prstGeom prst="roundRect">
              <a:avLst>
                <a:gd name="adj" fmla="val 10000"/>
              </a:avLst>
            </a:prstGeom>
          </p:spPr>
          <p:style>
            <a:lnRef idx="2">
              <a:schemeClr val="accent2">
                <a:shade val="50000"/>
              </a:schemeClr>
            </a:lnRef>
            <a:fillRef idx="1">
              <a:schemeClr val="accent2"/>
            </a:fillRef>
            <a:effectRef idx="0">
              <a:schemeClr val="accent2"/>
            </a:effectRef>
            <a:fontRef idx="minor">
              <a:schemeClr val="lt1"/>
            </a:fontRef>
          </p:style>
        </p:sp>
        <p:sp>
          <p:nvSpPr>
            <p:cNvPr id="11" name="Rounded Rectangle 4"/>
            <p:cNvSpPr/>
            <p:nvPr/>
          </p:nvSpPr>
          <p:spPr>
            <a:xfrm>
              <a:off x="-1672431" y="48803"/>
              <a:ext cx="6452153" cy="7017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5880" tIns="41910" rIns="55880" bIns="41910" numCol="1" spcCol="1270" anchor="ctr" anchorCtr="0">
              <a:noAutofit/>
            </a:bodyPr>
            <a:lstStyle/>
            <a:p>
              <a:pPr marL="182880" lvl="1" indent="-180000">
                <a:lnSpc>
                  <a:spcPct val="80000"/>
                </a:lnSpc>
                <a:spcBef>
                  <a:spcPts val="600"/>
                </a:spcBef>
                <a:spcAft>
                  <a:spcPts val="600"/>
                </a:spcAft>
                <a:buFont typeface="Arial" pitchFamily="34" charset="0"/>
                <a:buChar char="•"/>
              </a:pPr>
              <a:r>
                <a:rPr lang="en-US" sz="2200" dirty="0"/>
                <a:t>A </a:t>
              </a:r>
              <a:r>
                <a:rPr lang="en-US" sz="2200" b="1" dirty="0"/>
                <a:t>forward curve </a:t>
              </a:r>
              <a:r>
                <a:rPr lang="en-US" sz="2200" dirty="0"/>
                <a:t>is a series of forward rates, each having the same time frame. These forward rates might be observed on transactions in the derivatives market.</a:t>
              </a:r>
            </a:p>
          </p:txBody>
        </p:sp>
      </p:grpSp>
      <p:sp>
        <p:nvSpPr>
          <p:cNvPr id="12" name="Bent-Up Arrow 11"/>
          <p:cNvSpPr/>
          <p:nvPr/>
        </p:nvSpPr>
        <p:spPr>
          <a:xfrm rot="5400000">
            <a:off x="502904" y="4831098"/>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859444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E4A4924-7CC3-4BF6-9C5C-A8E770D15754}" type="slidenum">
              <a:rPr lang="en-AU" smtClean="0"/>
              <a:t>38</a:t>
            </a:fld>
            <a:endParaRPr lang="en-AU" dirty="0"/>
          </a:p>
        </p:txBody>
      </p:sp>
      <p:graphicFrame>
        <p:nvGraphicFramePr>
          <p:cNvPr id="5" name="Diagram 4"/>
          <p:cNvGraphicFramePr/>
          <p:nvPr>
            <p:extLst>
              <p:ext uri="{D42A27DB-BD31-4B8C-83A1-F6EECF244321}">
                <p14:modId xmlns:p14="http://schemas.microsoft.com/office/powerpoint/2010/main" val="2250605343"/>
              </p:ext>
            </p:extLst>
          </p:nvPr>
        </p:nvGraphicFramePr>
        <p:xfrm>
          <a:off x="533400" y="685800"/>
          <a:ext cx="8153400" cy="345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5"/>
          <p:cNvSpPr>
            <a:spLocks noGrp="1"/>
          </p:cNvSpPr>
          <p:nvPr>
            <p:ph idx="1"/>
          </p:nvPr>
        </p:nvSpPr>
        <p:spPr>
          <a:xfrm>
            <a:off x="304800" y="4343400"/>
            <a:ext cx="8375904" cy="2057400"/>
          </a:xfrm>
        </p:spPr>
        <p:txBody>
          <a:bodyPr>
            <a:normAutofit fontScale="25000" lnSpcReduction="20000"/>
          </a:bodyPr>
          <a:lstStyle/>
          <a:p>
            <a:pPr marL="182880" lvl="1">
              <a:buFont typeface="Arial" pitchFamily="34" charset="0"/>
              <a:buChar char="•"/>
            </a:pPr>
            <a:r>
              <a:rPr lang="en-US" sz="8800" dirty="0"/>
              <a:t>Although finance textbook authors use varying notation, the most common market practice is to name forward rates as in this example: “2y5y” — pronounced “the two-year into five-year rate.” The first number (two) refers to the length of the forward period in years from today, and the second number (five) refers to the </a:t>
            </a:r>
            <a:r>
              <a:rPr lang="en-US" sz="8800" b="1" dirty="0"/>
              <a:t>tenor</a:t>
            </a:r>
            <a:r>
              <a:rPr lang="en-US" sz="8800" dirty="0"/>
              <a:t> (time-to-maturity) of the underlying bond. </a:t>
            </a:r>
          </a:p>
          <a:p>
            <a:endParaRPr lang="en-US" dirty="0"/>
          </a:p>
        </p:txBody>
      </p:sp>
    </p:spTree>
    <p:extLst>
      <p:ext uri="{BB962C8B-B14F-4D97-AF65-F5344CB8AC3E}">
        <p14:creationId xmlns:p14="http://schemas.microsoft.com/office/powerpoint/2010/main" val="3588161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447801"/>
                <a:ext cx="8375904" cy="4724399"/>
              </a:xfrm>
            </p:spPr>
            <p:txBody>
              <a:bodyPr>
                <a:normAutofit/>
              </a:bodyPr>
              <a:lstStyle/>
              <a:p>
                <a:pPr marL="182880" lvl="1" indent="-180000">
                  <a:spcBef>
                    <a:spcPts val="600"/>
                  </a:spcBef>
                  <a:spcAft>
                    <a:spcPts val="600"/>
                  </a:spcAft>
                  <a:buFont typeface="Arial" pitchFamily="34" charset="0"/>
                  <a:buChar char="•"/>
                </a:pPr>
                <a:endParaRPr lang="en-US" sz="2400" dirty="0"/>
              </a:p>
              <a:p>
                <a:pPr marL="2880" lvl="1" indent="0">
                  <a:spcBef>
                    <a:spcPts val="600"/>
                  </a:spcBef>
                  <a:spcAft>
                    <a:spcPts val="600"/>
                  </a:spcAft>
                  <a:buNone/>
                </a:pPr>
                <a:endParaRPr lang="en-US" sz="2400" dirty="0"/>
              </a:p>
              <a:p>
                <a:pPr marL="2880" lvl="1" indent="0">
                  <a:spcBef>
                    <a:spcPts val="600"/>
                  </a:spcBef>
                  <a:spcAft>
                    <a:spcPts val="600"/>
                  </a:spcAft>
                  <a:buNone/>
                </a:pPr>
                <a:r>
                  <a:rPr lang="en-US" sz="2400" dirty="0"/>
                  <a:t>where </a:t>
                </a:r>
                <a:r>
                  <a:rPr lang="en-US" sz="2400" i="1" dirty="0"/>
                  <a:t>A</a:t>
                </a:r>
                <a:r>
                  <a:rPr lang="en-US" sz="2400" dirty="0"/>
                  <a:t> is the years from today when the security starts and </a:t>
                </a:r>
                <a:r>
                  <a:rPr lang="en-US" sz="2400" i="1" dirty="0"/>
                  <a:t>B – A</a:t>
                </a:r>
                <a:r>
                  <a:rPr lang="en-US" sz="2400" dirty="0"/>
                  <a:t> is the tenor.</a:t>
                </a:r>
              </a:p>
              <a:p>
                <a:pPr marL="2880" lvl="1" indent="0">
                  <a:spcBef>
                    <a:spcPts val="600"/>
                  </a:spcBef>
                  <a:spcAft>
                    <a:spcPts val="600"/>
                  </a:spcAft>
                  <a:buNone/>
                </a:pPr>
                <a:endParaRPr lang="en-US" sz="2400" b="1" dirty="0"/>
              </a:p>
              <a:p>
                <a:pPr marL="2880" lvl="1" indent="0">
                  <a:spcBef>
                    <a:spcPts val="600"/>
                  </a:spcBef>
                  <a:spcAft>
                    <a:spcPts val="600"/>
                  </a:spcAft>
                  <a:buNone/>
                </a:pPr>
                <a:r>
                  <a:rPr lang="en-US" sz="2400" b="1" dirty="0"/>
                  <a:t>Example. </a:t>
                </a:r>
                <a:r>
                  <a:rPr lang="en-US" sz="2400" dirty="0"/>
                  <a:t>Calculate the 2y2y if the two-year spot rate is 4.5% and the four-year spot rate is 5%, assuming annual compounding:</a:t>
                </a:r>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AU" sz="2400" b="0" i="1" smtClean="0">
                              <a:latin typeface="Cambria Math" panose="02040503050406030204" pitchFamily="18" charset="0"/>
                            </a:rPr>
                          </m:ctrlPr>
                        </m:sSupPr>
                        <m:e>
                          <m:r>
                            <a:rPr lang="en-AU" sz="2400" b="0" i="1" smtClean="0">
                              <a:latin typeface="Cambria Math"/>
                            </a:rPr>
                            <m:t>(</m:t>
                          </m:r>
                          <m:r>
                            <a:rPr lang="en-AU" sz="2400" i="1">
                              <a:latin typeface="Cambria Math"/>
                            </a:rPr>
                            <m:t>1+</m:t>
                          </m:r>
                          <m:sSub>
                            <m:sSubPr>
                              <m:ctrlPr>
                                <a:rPr lang="en-AU" sz="2400" i="1">
                                  <a:latin typeface="Cambria Math" panose="02040503050406030204" pitchFamily="18" charset="0"/>
                                </a:rPr>
                              </m:ctrlPr>
                            </m:sSubPr>
                            <m:e>
                              <m:r>
                                <m:rPr>
                                  <m:sty m:val="p"/>
                                </m:rPr>
                                <a:rPr lang="en-AU" sz="2400" i="0">
                                  <a:latin typeface="Cambria Math"/>
                                </a:rPr>
                                <m:t>IFR</m:t>
                              </m:r>
                            </m:e>
                            <m:sub>
                              <m:r>
                                <a:rPr lang="en-AU" sz="2400" i="1">
                                  <a:latin typeface="Cambria Math"/>
                                </a:rPr>
                                <m:t>2,2</m:t>
                              </m:r>
                            </m:sub>
                          </m:sSub>
                          <m:r>
                            <a:rPr lang="en-AU" sz="2400" b="0" i="1" smtClean="0">
                              <a:latin typeface="Cambria Math"/>
                            </a:rPr>
                            <m:t>)</m:t>
                          </m:r>
                        </m:e>
                        <m:sup>
                          <m:r>
                            <a:rPr lang="en-AU" sz="2400" b="0" i="1" smtClean="0">
                              <a:latin typeface="Cambria Math"/>
                            </a:rPr>
                            <m:t>2</m:t>
                          </m:r>
                        </m:sup>
                      </m:sSup>
                      <m:r>
                        <a:rPr lang="en-AU" sz="2400" b="0" i="1" smtClean="0">
                          <a:latin typeface="Cambria Math"/>
                        </a:rPr>
                        <m:t>=</m:t>
                      </m:r>
                      <m:f>
                        <m:fPr>
                          <m:ctrlPr>
                            <a:rPr lang="en-AU" sz="2400" b="0" i="1" smtClean="0">
                              <a:latin typeface="Cambria Math" panose="02040503050406030204" pitchFamily="18" charset="0"/>
                            </a:rPr>
                          </m:ctrlPr>
                        </m:fPr>
                        <m:num>
                          <m:sSup>
                            <m:sSupPr>
                              <m:ctrlPr>
                                <a:rPr lang="en-AU" sz="2400" b="0" i="1" smtClean="0">
                                  <a:latin typeface="Cambria Math" panose="02040503050406030204" pitchFamily="18" charset="0"/>
                                </a:rPr>
                              </m:ctrlPr>
                            </m:sSupPr>
                            <m:e>
                              <m:r>
                                <a:rPr lang="en-AU" sz="2400" b="0" i="1" smtClean="0">
                                  <a:latin typeface="Cambria Math"/>
                                </a:rPr>
                                <m:t>(1+0.05)</m:t>
                              </m:r>
                            </m:e>
                            <m:sup>
                              <m:r>
                                <a:rPr lang="en-AU" sz="2400" b="0" i="1" smtClean="0">
                                  <a:latin typeface="Cambria Math"/>
                                </a:rPr>
                                <m:t>4</m:t>
                              </m:r>
                            </m:sup>
                          </m:sSup>
                        </m:num>
                        <m:den>
                          <m:sSup>
                            <m:sSupPr>
                              <m:ctrlPr>
                                <a:rPr lang="en-AU" sz="2400" b="0" i="1" smtClean="0">
                                  <a:latin typeface="Cambria Math" panose="02040503050406030204" pitchFamily="18" charset="0"/>
                                </a:rPr>
                              </m:ctrlPr>
                            </m:sSupPr>
                            <m:e>
                              <m:r>
                                <a:rPr lang="en-AU" sz="2400" b="0" i="1" smtClean="0">
                                  <a:latin typeface="Cambria Math"/>
                                </a:rPr>
                                <m:t>(1+0.045)</m:t>
                              </m:r>
                            </m:e>
                            <m:sup>
                              <m:r>
                                <a:rPr lang="en-AU" sz="2400" b="0" i="1" smtClean="0">
                                  <a:latin typeface="Cambria Math"/>
                                </a:rPr>
                                <m:t>2</m:t>
                              </m:r>
                            </m:sup>
                          </m:sSup>
                        </m:den>
                      </m:f>
                      <m:r>
                        <a:rPr lang="en-AU" sz="2400" b="0" i="1" smtClean="0">
                          <a:latin typeface="Cambria Math"/>
                        </a:rPr>
                        <m:t> </m:t>
                      </m:r>
                      <m:sSub>
                        <m:sSubPr>
                          <m:ctrlPr>
                            <a:rPr lang="en-AU" sz="2400" b="0" i="1" smtClean="0">
                              <a:latin typeface="Cambria Math" panose="02040503050406030204" pitchFamily="18" charset="0"/>
                            </a:rPr>
                          </m:ctrlPr>
                        </m:sSubPr>
                        <m:e>
                          <m:r>
                            <m:rPr>
                              <m:sty m:val="p"/>
                            </m:rPr>
                            <a:rPr lang="en-AU" sz="2400" b="0" i="0" smtClean="0">
                              <a:latin typeface="Cambria Math"/>
                            </a:rPr>
                            <m:t>IFR</m:t>
                          </m:r>
                        </m:e>
                        <m:sub>
                          <m:r>
                            <a:rPr lang="en-AU" sz="2400" b="0" i="1" smtClean="0">
                              <a:latin typeface="Cambria Math"/>
                            </a:rPr>
                            <m:t>2,2</m:t>
                          </m:r>
                        </m:sub>
                      </m:sSub>
                      <m:r>
                        <a:rPr lang="en-AU" sz="2400" b="0" i="1" smtClean="0">
                          <a:latin typeface="Cambria Math"/>
                        </a:rPr>
                        <m:t>=5.50%</m:t>
                      </m:r>
                    </m:oMath>
                  </m:oMathPara>
                </a14:m>
                <a:endParaRPr lang="en-US" sz="2400" dirty="0"/>
              </a:p>
              <a:p>
                <a:pPr marL="182880" lvl="1" indent="-180000">
                  <a:spcBef>
                    <a:spcPts val="600"/>
                  </a:spcBef>
                  <a:spcAft>
                    <a:spcPts val="600"/>
                  </a:spcAft>
                  <a:buFont typeface="Arial" pitchFamily="34" charset="0"/>
                  <a:buChar char="•"/>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447801"/>
                <a:ext cx="8375904" cy="4724399"/>
              </a:xfrm>
              <a:blipFill>
                <a:blip r:embed="rId3"/>
                <a:stretch>
                  <a:fillRect l="-1092" r="-18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39</a:t>
            </a:fld>
            <a:endParaRPr lang="en-AU"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381000" y="627528"/>
                <a:ext cx="8375904" cy="1582271"/>
              </a:xfrm>
              <a:prstGeom prst="rect">
                <a:avLst/>
              </a:prstGeom>
            </p:spPr>
            <p:txBody>
              <a:bodyPr vert="horz" lIns="91440" tIns="45720" rIns="91440" bIns="45720" rtlCol="0">
                <a:normAutofit lnSpcReduction="10000"/>
              </a:bodyPr>
              <a:lst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a:lstStyle>
              <a:p>
                <a:pPr marL="2880" lvl="1" indent="0">
                  <a:lnSpc>
                    <a:spcPct val="80000"/>
                  </a:lnSpc>
                  <a:spcBef>
                    <a:spcPts val="600"/>
                  </a:spcBef>
                  <a:spcAft>
                    <a:spcPts val="600"/>
                  </a:spcAft>
                  <a:buFont typeface="Arial" pitchFamily="34" charset="0"/>
                  <a:buNone/>
                </a:pPr>
                <a:r>
                  <a:rPr lang="en-US" sz="2400" dirty="0"/>
                  <a:t>• A general formula for the relationship between the two spot rates and the implied forward rate is</a:t>
                </a:r>
              </a:p>
              <a:p>
                <a:pPr marL="2880" lvl="1" indent="0">
                  <a:lnSpc>
                    <a:spcPct val="80000"/>
                  </a:lnSpc>
                  <a:spcBef>
                    <a:spcPts val="600"/>
                  </a:spcBef>
                  <a:spcAft>
                    <a:spcPts val="600"/>
                  </a:spcAft>
                  <a:buFont typeface="Arial" pitchFamily="34" charset="0"/>
                  <a:buNone/>
                </a:pPr>
                <a:endParaRPr lang="en-US" sz="2400" dirty="0"/>
              </a:p>
              <a:p>
                <a:pPr marL="2880" lvl="1" indent="0">
                  <a:lnSpc>
                    <a:spcPct val="80000"/>
                  </a:lnSpc>
                  <a:spcBef>
                    <a:spcPts val="600"/>
                  </a:spcBef>
                  <a:spcAft>
                    <a:spcPts val="600"/>
                  </a:spcAft>
                  <a:buFont typeface="Arial" pitchFamily="34" charset="0"/>
                  <a:buNone/>
                </a:pPr>
                <a14:m>
                  <m:oMathPara xmlns:m="http://schemas.openxmlformats.org/officeDocument/2006/math">
                    <m:oMathParaPr>
                      <m:jc m:val="centerGroup"/>
                    </m:oMathParaPr>
                    <m:oMath xmlns:m="http://schemas.openxmlformats.org/officeDocument/2006/math">
                      <m:sSup>
                        <m:sSupPr>
                          <m:ctrlPr>
                            <a:rPr lang="en-AU" sz="2400" i="1" smtClean="0">
                              <a:latin typeface="Cambria Math" panose="02040503050406030204" pitchFamily="18" charset="0"/>
                            </a:rPr>
                          </m:ctrlPr>
                        </m:sSupPr>
                        <m:e>
                          <m:r>
                            <a:rPr lang="en-AU" sz="2400" i="1">
                              <a:latin typeface="Cambria Math"/>
                            </a:rPr>
                            <m:t>(1+</m:t>
                          </m:r>
                          <m:sSub>
                            <m:sSubPr>
                              <m:ctrlPr>
                                <a:rPr lang="en-AU" sz="2400" i="1">
                                  <a:latin typeface="Cambria Math" panose="02040503050406030204" pitchFamily="18" charset="0"/>
                                </a:rPr>
                              </m:ctrlPr>
                            </m:sSubPr>
                            <m:e>
                              <m:r>
                                <a:rPr lang="en-AU" sz="2400" i="1">
                                  <a:latin typeface="Cambria Math"/>
                                </a:rPr>
                                <m:t>𝑧</m:t>
                              </m:r>
                            </m:e>
                            <m:sub>
                              <m:r>
                                <a:rPr lang="en-AU" sz="2400" i="1">
                                  <a:latin typeface="Cambria Math"/>
                                </a:rPr>
                                <m:t>𝐴</m:t>
                              </m:r>
                            </m:sub>
                          </m:sSub>
                          <m:r>
                            <a:rPr lang="en-AU" sz="2400" i="1">
                              <a:latin typeface="Cambria Math"/>
                            </a:rPr>
                            <m:t>)</m:t>
                          </m:r>
                        </m:e>
                        <m:sup>
                          <m:r>
                            <a:rPr lang="en-AU" sz="2400" i="1" smtClean="0">
                              <a:latin typeface="Cambria Math"/>
                            </a:rPr>
                            <m:t>𝐴</m:t>
                          </m:r>
                        </m:sup>
                      </m:sSup>
                      <m:r>
                        <a:rPr lang="en-AU" sz="2400" i="1" smtClean="0">
                          <a:latin typeface="Cambria Math"/>
                          <a:ea typeface="Cambria Math"/>
                        </a:rPr>
                        <m:t>×</m:t>
                      </m:r>
                      <m:sSup>
                        <m:sSupPr>
                          <m:ctrlPr>
                            <a:rPr lang="en-AU" sz="2400" i="1">
                              <a:latin typeface="Cambria Math" panose="02040503050406030204" pitchFamily="18" charset="0"/>
                            </a:rPr>
                          </m:ctrlPr>
                        </m:sSupPr>
                        <m:e>
                          <m:r>
                            <a:rPr lang="en-AU" sz="2400" i="1">
                              <a:latin typeface="Cambria Math"/>
                            </a:rPr>
                            <m:t>(1+</m:t>
                          </m:r>
                          <m:sSub>
                            <m:sSubPr>
                              <m:ctrlPr>
                                <a:rPr lang="en-AU" sz="2400" i="1">
                                  <a:latin typeface="Cambria Math" panose="02040503050406030204" pitchFamily="18" charset="0"/>
                                </a:rPr>
                              </m:ctrlPr>
                            </m:sSubPr>
                            <m:e>
                              <m:r>
                                <m:rPr>
                                  <m:sty m:val="p"/>
                                </m:rPr>
                                <a:rPr lang="en-AU" sz="2400" i="0" smtClean="0">
                                  <a:latin typeface="Cambria Math"/>
                                </a:rPr>
                                <m:t>IFR</m:t>
                              </m:r>
                            </m:e>
                            <m:sub>
                              <m:r>
                                <a:rPr lang="en-AU" sz="2400" i="1">
                                  <a:latin typeface="Cambria Math"/>
                                </a:rPr>
                                <m:t>𝐴</m:t>
                              </m:r>
                              <m:r>
                                <a:rPr lang="en-AU" sz="2400" i="1" smtClean="0">
                                  <a:latin typeface="Cambria Math"/>
                                </a:rPr>
                                <m:t>,</m:t>
                              </m:r>
                              <m:r>
                                <a:rPr lang="en-AU" sz="2400" i="1" smtClean="0">
                                  <a:latin typeface="Cambria Math"/>
                                </a:rPr>
                                <m:t>𝐵</m:t>
                              </m:r>
                              <m:r>
                                <a:rPr lang="en-AU" sz="2400" i="1" smtClean="0">
                                  <a:latin typeface="Cambria Math"/>
                                </a:rPr>
                                <m:t>−</m:t>
                              </m:r>
                              <m:r>
                                <a:rPr lang="en-AU" sz="2400" i="1" smtClean="0">
                                  <a:latin typeface="Cambria Math"/>
                                </a:rPr>
                                <m:t>𝐴</m:t>
                              </m:r>
                            </m:sub>
                          </m:sSub>
                          <m:r>
                            <a:rPr lang="en-AU" sz="2400" i="1">
                              <a:latin typeface="Cambria Math"/>
                            </a:rPr>
                            <m:t>)</m:t>
                          </m:r>
                        </m:e>
                        <m:sup>
                          <m:r>
                            <a:rPr lang="en-AU" sz="2400" i="1" smtClean="0">
                              <a:latin typeface="Cambria Math"/>
                            </a:rPr>
                            <m:t>𝐵</m:t>
                          </m:r>
                          <m:r>
                            <a:rPr lang="en-AU" sz="2400" i="1" smtClean="0">
                              <a:latin typeface="Cambria Math"/>
                            </a:rPr>
                            <m:t>−</m:t>
                          </m:r>
                          <m:r>
                            <a:rPr lang="en-AU" sz="2400" i="1">
                              <a:latin typeface="Cambria Math"/>
                            </a:rPr>
                            <m:t>𝐴</m:t>
                          </m:r>
                        </m:sup>
                      </m:sSup>
                      <m:r>
                        <a:rPr lang="en-AU" sz="2400" i="1" smtClean="0">
                          <a:latin typeface="Cambria Math"/>
                        </a:rPr>
                        <m:t>=</m:t>
                      </m:r>
                      <m:sSup>
                        <m:sSupPr>
                          <m:ctrlPr>
                            <a:rPr lang="en-AU" sz="2400" i="1" smtClean="0">
                              <a:latin typeface="Cambria Math" panose="02040503050406030204" pitchFamily="18" charset="0"/>
                            </a:rPr>
                          </m:ctrlPr>
                        </m:sSupPr>
                        <m:e>
                          <m:r>
                            <a:rPr lang="en-AU" sz="2400" i="1" smtClean="0">
                              <a:latin typeface="Cambria Math"/>
                            </a:rPr>
                            <m:t>(</m:t>
                          </m:r>
                          <m:r>
                            <a:rPr lang="en-AU" sz="2400" i="1">
                              <a:latin typeface="Cambria Math"/>
                            </a:rPr>
                            <m:t>1+</m:t>
                          </m:r>
                          <m:sSub>
                            <m:sSubPr>
                              <m:ctrlPr>
                                <a:rPr lang="en-AU" sz="2400" i="1">
                                  <a:latin typeface="Cambria Math" panose="02040503050406030204" pitchFamily="18" charset="0"/>
                                </a:rPr>
                              </m:ctrlPr>
                            </m:sSubPr>
                            <m:e>
                              <m:r>
                                <a:rPr lang="en-AU" sz="2400" i="1">
                                  <a:latin typeface="Cambria Math"/>
                                </a:rPr>
                                <m:t>𝑧</m:t>
                              </m:r>
                            </m:e>
                            <m:sub>
                              <m:r>
                                <a:rPr lang="en-AU" sz="2400" i="1">
                                  <a:latin typeface="Cambria Math"/>
                                </a:rPr>
                                <m:t>𝐵</m:t>
                              </m:r>
                            </m:sub>
                          </m:sSub>
                          <m:r>
                            <a:rPr lang="en-AU" sz="2400" i="1" smtClean="0">
                              <a:latin typeface="Cambria Math"/>
                            </a:rPr>
                            <m:t>)</m:t>
                          </m:r>
                        </m:e>
                        <m:sup>
                          <m:r>
                            <a:rPr lang="en-AU" sz="2400" i="1" smtClean="0">
                              <a:latin typeface="Cambria Math"/>
                            </a:rPr>
                            <m:t>𝐵</m:t>
                          </m:r>
                        </m:sup>
                      </m:sSup>
                    </m:oMath>
                  </m:oMathPara>
                </a14:m>
                <a:endParaRPr lang="en-US" sz="24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381000" y="627528"/>
                <a:ext cx="8375904" cy="1582271"/>
              </a:xfrm>
              <a:prstGeom prst="rect">
                <a:avLst/>
              </a:prstGeom>
              <a:blipFill rotWithShape="0">
                <a:blip r:embed="rId4"/>
                <a:stretch>
                  <a:fillRect l="-1092" t="-9266" r="-1383"/>
                </a:stretch>
              </a:blipFill>
            </p:spPr>
            <p:txBody>
              <a:bodyPr/>
              <a:lstStyle/>
              <a:p>
                <a:r>
                  <a:rPr lang="en-US">
                    <a:noFill/>
                  </a:rPr>
                  <a:t> </a:t>
                </a:r>
              </a:p>
            </p:txBody>
          </p:sp>
        </mc:Fallback>
      </mc:AlternateContent>
    </p:spTree>
    <p:extLst>
      <p:ext uri="{BB962C8B-B14F-4D97-AF65-F5344CB8AC3E}">
        <p14:creationId xmlns:p14="http://schemas.microsoft.com/office/powerpoint/2010/main" val="416359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2. BOND PRICES AND </a:t>
            </a:r>
            <a:br>
              <a:rPr lang="en-AU" dirty="0"/>
            </a:br>
            <a:r>
              <a:rPr lang="en-AU" dirty="0"/>
              <a:t>THE TIME VALUE OF MONEY</a:t>
            </a:r>
          </a:p>
        </p:txBody>
      </p:sp>
      <p:sp>
        <p:nvSpPr>
          <p:cNvPr id="3" name="Content Placeholder 2"/>
          <p:cNvSpPr>
            <a:spLocks noGrp="1"/>
          </p:cNvSpPr>
          <p:nvPr>
            <p:ph idx="1"/>
          </p:nvPr>
        </p:nvSpPr>
        <p:spPr/>
        <p:txBody>
          <a:bodyPr>
            <a:normAutofit/>
          </a:bodyPr>
          <a:lstStyle/>
          <a:p>
            <a:pPr marL="182880" lvl="1" indent="-180000">
              <a:spcBef>
                <a:spcPts val="600"/>
              </a:spcBef>
              <a:spcAft>
                <a:spcPts val="600"/>
              </a:spcAft>
              <a:buFont typeface="Arial" pitchFamily="34" charset="0"/>
              <a:buChar char="•"/>
            </a:pPr>
            <a:r>
              <a:rPr lang="en-US" sz="2600" dirty="0"/>
              <a:t>Bond pricing is an application of discounted cash flow analysis.</a:t>
            </a:r>
          </a:p>
          <a:p>
            <a:pPr marL="182880" lvl="1" indent="-180000">
              <a:spcBef>
                <a:spcPts val="600"/>
              </a:spcBef>
              <a:spcAft>
                <a:spcPts val="600"/>
              </a:spcAft>
              <a:buFont typeface="Arial" pitchFamily="34" charset="0"/>
              <a:buChar char="•"/>
            </a:pPr>
            <a:endParaRPr lang="en-US" sz="2600" dirty="0"/>
          </a:p>
          <a:p>
            <a:pPr marL="2880" lvl="1" indent="0">
              <a:spcBef>
                <a:spcPts val="600"/>
              </a:spcBef>
              <a:spcAft>
                <a:spcPts val="600"/>
              </a:spcAft>
              <a:buNone/>
            </a:pPr>
            <a:endParaRPr lang="en-US" sz="1000" dirty="0"/>
          </a:p>
          <a:p>
            <a:pPr marL="182880" lvl="1" indent="-180000">
              <a:spcBef>
                <a:spcPts val="600"/>
              </a:spcBef>
              <a:spcAft>
                <a:spcPts val="600"/>
              </a:spcAft>
              <a:buFont typeface="Arial" pitchFamily="34" charset="0"/>
              <a:buChar char="•"/>
            </a:pPr>
            <a:r>
              <a:rPr lang="en-US" sz="2600" dirty="0"/>
              <a:t>On an option-free fixed-rate bond, the promised future cash flows are a series of coupon interest payments and repayment of the full principal at maturity. </a:t>
            </a:r>
          </a:p>
          <a:p>
            <a:pPr marL="182880" lvl="1" indent="-180000">
              <a:spcBef>
                <a:spcPts val="600"/>
              </a:spcBef>
              <a:spcAft>
                <a:spcPts val="600"/>
              </a:spcAft>
              <a:buFont typeface="Arial" pitchFamily="34" charset="0"/>
              <a:buChar char="•"/>
            </a:pPr>
            <a:r>
              <a:rPr lang="en-US" sz="2600" dirty="0"/>
              <a:t>The market discount rate is used to obtain the present value. </a:t>
            </a:r>
          </a:p>
        </p:txBody>
      </p:sp>
      <p:sp>
        <p:nvSpPr>
          <p:cNvPr id="4" name="Slide Number Placeholder 3"/>
          <p:cNvSpPr>
            <a:spLocks noGrp="1"/>
          </p:cNvSpPr>
          <p:nvPr>
            <p:ph type="sldNum" sz="quarter" idx="12"/>
          </p:nvPr>
        </p:nvSpPr>
        <p:spPr/>
        <p:txBody>
          <a:bodyPr/>
          <a:lstStyle/>
          <a:p>
            <a:fld id="{4E4A4924-7CC3-4BF6-9C5C-A8E770D15754}" type="slidenum">
              <a:rPr lang="en-AU" smtClean="0"/>
              <a:t>4</a:t>
            </a:fld>
            <a:endParaRPr lang="en-AU" dirty="0"/>
          </a:p>
        </p:txBody>
      </p:sp>
      <p:grpSp>
        <p:nvGrpSpPr>
          <p:cNvPr id="9" name="Group 8"/>
          <p:cNvGrpSpPr/>
          <p:nvPr/>
        </p:nvGrpSpPr>
        <p:grpSpPr>
          <a:xfrm>
            <a:off x="685800" y="2346261"/>
            <a:ext cx="7696200" cy="701739"/>
            <a:chOff x="-1672431" y="48803"/>
            <a:chExt cx="6452153" cy="701739"/>
          </a:xfrm>
          <a:scene3d>
            <a:camera prst="orthographicFront"/>
            <a:lightRig rig="flat" dir="t"/>
          </a:scene3d>
        </p:grpSpPr>
        <p:sp>
          <p:nvSpPr>
            <p:cNvPr id="10" name="Rounded Rectangle 9"/>
            <p:cNvSpPr/>
            <p:nvPr/>
          </p:nvSpPr>
          <p:spPr>
            <a:xfrm>
              <a:off x="-1520031" y="64742"/>
              <a:ext cx="6299753" cy="671891"/>
            </a:xfrm>
            <a:prstGeom prst="roundRect">
              <a:avLst>
                <a:gd name="adj" fmla="val 10000"/>
              </a:avLst>
            </a:prstGeom>
          </p:spPr>
          <p:style>
            <a:lnRef idx="2">
              <a:schemeClr val="accent2">
                <a:shade val="50000"/>
              </a:schemeClr>
            </a:lnRef>
            <a:fillRef idx="1">
              <a:schemeClr val="accent2"/>
            </a:fillRef>
            <a:effectRef idx="0">
              <a:schemeClr val="accent2"/>
            </a:effectRef>
            <a:fontRef idx="minor">
              <a:schemeClr val="lt1"/>
            </a:fontRef>
          </p:style>
        </p:sp>
        <p:sp>
          <p:nvSpPr>
            <p:cNvPr id="11" name="Rounded Rectangle 4"/>
            <p:cNvSpPr/>
            <p:nvPr/>
          </p:nvSpPr>
          <p:spPr>
            <a:xfrm>
              <a:off x="-1672431" y="48803"/>
              <a:ext cx="6452153" cy="7017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5880" tIns="41910" rIns="55880" bIns="41910" numCol="1" spcCol="1270" anchor="ctr" anchorCtr="0">
              <a:noAutofit/>
            </a:bodyPr>
            <a:lstStyle/>
            <a:p>
              <a:pPr marL="268288" lvl="1" indent="9525">
                <a:spcBef>
                  <a:spcPts val="600"/>
                </a:spcBef>
                <a:spcAft>
                  <a:spcPts val="600"/>
                </a:spcAft>
              </a:pPr>
              <a:r>
                <a:rPr lang="en-US" sz="2200" b="1" dirty="0"/>
                <a:t>Bond price </a:t>
              </a:r>
              <a:r>
                <a:rPr lang="en-US" sz="2200" dirty="0"/>
                <a:t>should be equal to the value of all discounted future cash flows. </a:t>
              </a:r>
            </a:p>
          </p:txBody>
        </p:sp>
      </p:grpSp>
      <p:grpSp>
        <p:nvGrpSpPr>
          <p:cNvPr id="8" name="Group 7"/>
          <p:cNvGrpSpPr/>
          <p:nvPr/>
        </p:nvGrpSpPr>
        <p:grpSpPr>
          <a:xfrm>
            <a:off x="685800" y="5470461"/>
            <a:ext cx="7696200" cy="701739"/>
            <a:chOff x="-1672431" y="48803"/>
            <a:chExt cx="6452153" cy="701739"/>
          </a:xfrm>
          <a:scene3d>
            <a:camera prst="orthographicFront"/>
            <a:lightRig rig="flat" dir="t"/>
          </a:scene3d>
        </p:grpSpPr>
        <p:sp>
          <p:nvSpPr>
            <p:cNvPr id="12" name="Rounded Rectangle 11"/>
            <p:cNvSpPr/>
            <p:nvPr/>
          </p:nvSpPr>
          <p:spPr>
            <a:xfrm>
              <a:off x="-1520031" y="64742"/>
              <a:ext cx="6299753" cy="671891"/>
            </a:xfrm>
            <a:prstGeom prst="roundRect">
              <a:avLst>
                <a:gd name="adj" fmla="val 10000"/>
              </a:avLst>
            </a:prstGeom>
          </p:spPr>
          <p:style>
            <a:lnRef idx="2">
              <a:schemeClr val="accent2">
                <a:shade val="50000"/>
              </a:schemeClr>
            </a:lnRef>
            <a:fillRef idx="1">
              <a:schemeClr val="accent2"/>
            </a:fillRef>
            <a:effectRef idx="0">
              <a:schemeClr val="accent2"/>
            </a:effectRef>
            <a:fontRef idx="minor">
              <a:schemeClr val="lt1"/>
            </a:fontRef>
          </p:style>
        </p:sp>
        <p:sp>
          <p:nvSpPr>
            <p:cNvPr id="13" name="Rounded Rectangle 4"/>
            <p:cNvSpPr/>
            <p:nvPr/>
          </p:nvSpPr>
          <p:spPr>
            <a:xfrm>
              <a:off x="-1672431" y="48803"/>
              <a:ext cx="6452153" cy="7017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5880" tIns="41910" rIns="55880" bIns="41910" numCol="1" spcCol="1270" anchor="ctr" anchorCtr="0">
              <a:noAutofit/>
            </a:bodyPr>
            <a:lstStyle/>
            <a:p>
              <a:pPr marL="268288" lvl="1" indent="9525">
                <a:spcBef>
                  <a:spcPts val="600"/>
                </a:spcBef>
                <a:spcAft>
                  <a:spcPts val="600"/>
                </a:spcAft>
              </a:pPr>
              <a:r>
                <a:rPr lang="en-US" sz="2200" dirty="0"/>
                <a:t>The </a:t>
              </a:r>
              <a:r>
                <a:rPr lang="en-US" sz="2200" b="1" dirty="0"/>
                <a:t>market discount rate </a:t>
              </a:r>
              <a:r>
                <a:rPr lang="en-US" sz="2200" dirty="0"/>
                <a:t>is the rate of return required by investors given the risk of the investment in the bond. </a:t>
              </a:r>
              <a:endParaRPr lang="en-AU" sz="2200" dirty="0"/>
            </a:p>
          </p:txBody>
        </p:sp>
      </p:grpSp>
      <p:sp>
        <p:nvSpPr>
          <p:cNvPr id="5" name="Bent-Up Arrow 4"/>
          <p:cNvSpPr/>
          <p:nvPr/>
        </p:nvSpPr>
        <p:spPr>
          <a:xfrm rot="5400000">
            <a:off x="494053" y="2376759"/>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Bent-Up Arrow 14"/>
          <p:cNvSpPr/>
          <p:nvPr/>
        </p:nvSpPr>
        <p:spPr>
          <a:xfrm rot="5400000">
            <a:off x="502904" y="5485019"/>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2437781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838200"/>
                <a:ext cx="8915400" cy="4724399"/>
              </a:xfrm>
            </p:spPr>
            <p:txBody>
              <a:bodyPr>
                <a:normAutofit/>
              </a:bodyPr>
              <a:lstStyle/>
              <a:p>
                <a:pPr marL="2880" lvl="1" indent="0">
                  <a:spcBef>
                    <a:spcPts val="600"/>
                  </a:spcBef>
                  <a:spcAft>
                    <a:spcPts val="600"/>
                  </a:spcAft>
                  <a:buNone/>
                </a:pPr>
                <a:r>
                  <a:rPr lang="en-US" sz="2400" dirty="0"/>
                  <a:t>•Because spot rates can be derived using forward rates, bonds can be valued using the forward curve:</a:t>
                </a:r>
              </a:p>
              <a:p>
                <a:pPr marL="2880" lvl="1" indent="0">
                  <a:spcBef>
                    <a:spcPts val="600"/>
                  </a:spcBef>
                  <a:spcAft>
                    <a:spcPts val="600"/>
                  </a:spcAft>
                  <a:buNone/>
                </a:pPr>
                <a:endParaRPr lang="en-US" sz="2400" dirty="0"/>
              </a:p>
              <a:p>
                <a:pPr marL="2880" lvl="1" indent="0">
                  <a:spcBef>
                    <a:spcPts val="600"/>
                  </a:spcBef>
                  <a:spcAft>
                    <a:spcPts val="600"/>
                  </a:spcAft>
                  <a:buNone/>
                </a:pPr>
                <a14:m>
                  <m:oMathPara xmlns:m="http://schemas.openxmlformats.org/officeDocument/2006/math">
                    <m:oMathParaPr>
                      <m:jc m:val="left"/>
                    </m:oMathParaPr>
                    <m:oMath xmlns:m="http://schemas.openxmlformats.org/officeDocument/2006/math">
                      <m:r>
                        <a:rPr lang="en-AU" sz="2800" b="1" i="0">
                          <a:latin typeface="Cambria Math"/>
                        </a:rPr>
                        <m:t>𝐏</m:t>
                      </m:r>
                      <m:r>
                        <a:rPr lang="en-AU" sz="2800" b="1" i="0" smtClean="0">
                          <a:latin typeface="Cambria Math"/>
                        </a:rPr>
                        <m:t>𝐕</m:t>
                      </m:r>
                      <m:r>
                        <a:rPr lang="en-AU" sz="2800" b="1" i="1">
                          <a:latin typeface="Cambria Math"/>
                        </a:rPr>
                        <m:t>=</m:t>
                      </m:r>
                    </m:oMath>
                  </m:oMathPara>
                </a14:m>
                <a:endParaRPr lang="en-US" sz="2800" b="1" i="1" dirty="0">
                  <a:latin typeface="Cambria Math"/>
                </a:endParaRPr>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AU" sz="2800" b="1" i="1">
                              <a:latin typeface="Cambria Math" panose="02040503050406030204" pitchFamily="18" charset="0"/>
                            </a:rPr>
                          </m:ctrlPr>
                        </m:fPr>
                        <m:num>
                          <m:r>
                            <a:rPr lang="en-AU" sz="2800" b="1" i="0">
                              <a:latin typeface="Cambria Math"/>
                            </a:rPr>
                            <m:t>𝐏𝐌𝐓</m:t>
                          </m:r>
                        </m:num>
                        <m:den>
                          <m:r>
                            <a:rPr lang="en-AU" sz="2800" b="1" i="1">
                              <a:latin typeface="Cambria Math"/>
                            </a:rPr>
                            <m:t>𝟏</m:t>
                          </m:r>
                          <m:r>
                            <a:rPr lang="en-AU" sz="2800" b="1" i="1">
                              <a:latin typeface="Cambria Math"/>
                            </a:rPr>
                            <m:t>+</m:t>
                          </m:r>
                          <m:sSub>
                            <m:sSubPr>
                              <m:ctrlPr>
                                <a:rPr lang="en-AU" sz="2800" b="1" i="1">
                                  <a:latin typeface="Cambria Math" panose="02040503050406030204" pitchFamily="18" charset="0"/>
                                </a:rPr>
                              </m:ctrlPr>
                            </m:sSubPr>
                            <m:e>
                              <m:r>
                                <a:rPr lang="en-AU" sz="2800" b="1" i="1">
                                  <a:latin typeface="Cambria Math"/>
                                </a:rPr>
                                <m:t>𝒁</m:t>
                              </m:r>
                            </m:e>
                            <m:sub>
                              <m:r>
                                <a:rPr lang="en-AU" sz="2800" b="1" i="1">
                                  <a:latin typeface="Cambria Math"/>
                                </a:rPr>
                                <m:t>𝟏</m:t>
                              </m:r>
                            </m:sub>
                          </m:sSub>
                        </m:den>
                      </m:f>
                      <m:r>
                        <a:rPr lang="en-AU" sz="2800" b="1" i="1">
                          <a:latin typeface="Cambria Math"/>
                          <a:ea typeface="Cambria Math"/>
                        </a:rPr>
                        <m:t>+</m:t>
                      </m:r>
                      <m:f>
                        <m:fPr>
                          <m:ctrlPr>
                            <a:rPr lang="en-AU" sz="2800" b="1" i="1">
                              <a:latin typeface="Cambria Math" panose="02040503050406030204" pitchFamily="18" charset="0"/>
                            </a:rPr>
                          </m:ctrlPr>
                        </m:fPr>
                        <m:num>
                          <m:r>
                            <a:rPr lang="en-AU" sz="2800" b="1" i="0">
                              <a:latin typeface="Cambria Math"/>
                            </a:rPr>
                            <m:t>𝐏𝐌𝐓</m:t>
                          </m:r>
                        </m:num>
                        <m:den>
                          <m:r>
                            <a:rPr lang="en-AU" sz="2800" b="1" i="1" smtClean="0">
                              <a:latin typeface="Cambria Math"/>
                            </a:rPr>
                            <m:t>(</m:t>
                          </m:r>
                          <m:r>
                            <a:rPr lang="en-AU" sz="2800" b="1" i="1">
                              <a:latin typeface="Cambria Math"/>
                            </a:rPr>
                            <m:t>𝟏</m:t>
                          </m:r>
                          <m:r>
                            <a:rPr lang="en-AU" sz="2800" b="1" i="1">
                              <a:latin typeface="Cambria Math"/>
                            </a:rPr>
                            <m:t>+</m:t>
                          </m:r>
                          <m:sSub>
                            <m:sSubPr>
                              <m:ctrlPr>
                                <a:rPr lang="en-AU" sz="2800" b="1" i="1">
                                  <a:latin typeface="Cambria Math" panose="02040503050406030204" pitchFamily="18" charset="0"/>
                                </a:rPr>
                              </m:ctrlPr>
                            </m:sSubPr>
                            <m:e>
                              <m:r>
                                <a:rPr lang="en-AU" sz="2800" b="1" i="1">
                                  <a:latin typeface="Cambria Math"/>
                                </a:rPr>
                                <m:t>𝒁</m:t>
                              </m:r>
                            </m:e>
                            <m:sub>
                              <m:r>
                                <a:rPr lang="en-AU" sz="2800" b="1" i="1">
                                  <a:latin typeface="Cambria Math"/>
                                </a:rPr>
                                <m:t>𝟏</m:t>
                              </m:r>
                            </m:sub>
                          </m:sSub>
                          <m:r>
                            <a:rPr lang="en-AU" sz="2800" b="1" i="1" smtClean="0">
                              <a:latin typeface="Cambria Math"/>
                            </a:rPr>
                            <m:t>)</m:t>
                          </m:r>
                          <m:r>
                            <a:rPr lang="en-AU" sz="2800" b="1" i="1" smtClean="0">
                              <a:latin typeface="Cambria Math"/>
                              <a:ea typeface="Cambria Math"/>
                            </a:rPr>
                            <m:t>×(</m:t>
                          </m:r>
                          <m:r>
                            <a:rPr lang="en-AU" sz="2800" b="1" i="1">
                              <a:latin typeface="Cambria Math"/>
                            </a:rPr>
                            <m:t>𝟏</m:t>
                          </m:r>
                          <m:r>
                            <a:rPr lang="en-AU" sz="2800" b="1" i="1">
                              <a:latin typeface="Cambria Math"/>
                            </a:rPr>
                            <m:t>+</m:t>
                          </m:r>
                          <m:sSub>
                            <m:sSubPr>
                              <m:ctrlPr>
                                <a:rPr lang="en-AU" sz="2800" b="1" i="1">
                                  <a:latin typeface="Cambria Math" panose="02040503050406030204" pitchFamily="18" charset="0"/>
                                </a:rPr>
                              </m:ctrlPr>
                            </m:sSubPr>
                            <m:e>
                              <m:r>
                                <a:rPr lang="en-AU" sz="2800" b="1" i="0" smtClean="0">
                                  <a:latin typeface="Cambria Math"/>
                                </a:rPr>
                                <m:t>𝐈𝐅𝐑</m:t>
                              </m:r>
                            </m:e>
                            <m:sub>
                              <m:r>
                                <a:rPr lang="en-AU" sz="2800" b="1" i="1">
                                  <a:latin typeface="Cambria Math"/>
                                </a:rPr>
                                <m:t>𝟏</m:t>
                              </m:r>
                              <m:r>
                                <a:rPr lang="en-AU" sz="2800" b="1" i="1" smtClean="0">
                                  <a:latin typeface="Cambria Math"/>
                                </a:rPr>
                                <m:t>,</m:t>
                              </m:r>
                              <m:r>
                                <a:rPr lang="en-AU" sz="2800" b="1" i="1" smtClean="0">
                                  <a:latin typeface="Cambria Math"/>
                                </a:rPr>
                                <m:t>𝟏</m:t>
                              </m:r>
                            </m:sub>
                          </m:sSub>
                          <m:r>
                            <a:rPr lang="en-AU" sz="2800" b="1" i="1" smtClean="0">
                              <a:latin typeface="Cambria Math"/>
                            </a:rPr>
                            <m:t>)</m:t>
                          </m:r>
                        </m:den>
                      </m:f>
                      <m:r>
                        <a:rPr lang="en-AU" sz="2800" b="1" i="1">
                          <a:latin typeface="Cambria Math"/>
                          <a:ea typeface="Cambria Math"/>
                        </a:rPr>
                        <m:t>+</m:t>
                      </m:r>
                      <m:r>
                        <a:rPr lang="en-AU" sz="2800" b="1" i="1">
                          <a:latin typeface="Cambria Math"/>
                        </a:rPr>
                        <m:t>…</m:t>
                      </m:r>
                      <m:r>
                        <a:rPr lang="en-AU" sz="2800" b="1" i="1">
                          <a:latin typeface="Cambria Math"/>
                          <a:ea typeface="Cambria Math"/>
                        </a:rPr>
                        <m:t>+</m:t>
                      </m:r>
                      <m:f>
                        <m:fPr>
                          <m:ctrlPr>
                            <a:rPr lang="en-AU" sz="2800" b="1" i="1">
                              <a:latin typeface="Cambria Math" panose="02040503050406030204" pitchFamily="18" charset="0"/>
                            </a:rPr>
                          </m:ctrlPr>
                        </m:fPr>
                        <m:num>
                          <m:r>
                            <a:rPr lang="en-AU" sz="2800" b="1" i="0">
                              <a:latin typeface="Cambria Math"/>
                            </a:rPr>
                            <m:t>𝐏𝐌𝐓</m:t>
                          </m:r>
                          <m:r>
                            <a:rPr lang="en-AU" sz="2800" b="1" i="1">
                              <a:latin typeface="Cambria Math"/>
                            </a:rPr>
                            <m:t>+</m:t>
                          </m:r>
                          <m:r>
                            <a:rPr lang="en-AU" sz="2800" b="1" i="0">
                              <a:latin typeface="Cambria Math"/>
                            </a:rPr>
                            <m:t>𝐅𝐕</m:t>
                          </m:r>
                        </m:num>
                        <m:den>
                          <m:d>
                            <m:dPr>
                              <m:ctrlPr>
                                <a:rPr lang="en-AU" sz="2800" b="1" i="1" smtClean="0">
                                  <a:latin typeface="Cambria Math" panose="02040503050406030204" pitchFamily="18" charset="0"/>
                                </a:rPr>
                              </m:ctrlPr>
                            </m:dPr>
                            <m:e>
                              <m:r>
                                <a:rPr lang="en-AU" sz="2800" b="1" i="1">
                                  <a:latin typeface="Cambria Math"/>
                                </a:rPr>
                                <m:t>𝟏</m:t>
                              </m:r>
                              <m:r>
                                <a:rPr lang="en-AU" sz="2800" b="1" i="1">
                                  <a:latin typeface="Cambria Math"/>
                                </a:rPr>
                                <m:t>+</m:t>
                              </m:r>
                              <m:sSub>
                                <m:sSubPr>
                                  <m:ctrlPr>
                                    <a:rPr lang="en-AU" sz="2800" b="1" i="1">
                                      <a:latin typeface="Cambria Math" panose="02040503050406030204" pitchFamily="18" charset="0"/>
                                    </a:rPr>
                                  </m:ctrlPr>
                                </m:sSubPr>
                                <m:e>
                                  <m:r>
                                    <a:rPr lang="en-AU" sz="2800" b="1" i="1">
                                      <a:latin typeface="Cambria Math"/>
                                    </a:rPr>
                                    <m:t>𝒁</m:t>
                                  </m:r>
                                </m:e>
                                <m:sub>
                                  <m:r>
                                    <a:rPr lang="en-AU" sz="2800" b="1" i="1">
                                      <a:latin typeface="Cambria Math"/>
                                    </a:rPr>
                                    <m:t>𝟏</m:t>
                                  </m:r>
                                </m:sub>
                              </m:sSub>
                            </m:e>
                          </m:d>
                          <m:r>
                            <a:rPr lang="en-AU" sz="2800" b="1" i="1">
                              <a:latin typeface="Cambria Math"/>
                              <a:ea typeface="Cambria Math"/>
                            </a:rPr>
                            <m:t>×</m:t>
                          </m:r>
                          <m:d>
                            <m:dPr>
                              <m:ctrlPr>
                                <a:rPr lang="en-AU" sz="2800" b="1" i="1">
                                  <a:latin typeface="Cambria Math" panose="02040503050406030204" pitchFamily="18" charset="0"/>
                                  <a:ea typeface="Cambria Math"/>
                                </a:rPr>
                              </m:ctrlPr>
                            </m:dPr>
                            <m:e>
                              <m:r>
                                <a:rPr lang="en-AU" sz="2800" b="1" i="1">
                                  <a:latin typeface="Cambria Math"/>
                                </a:rPr>
                                <m:t>𝟏</m:t>
                              </m:r>
                              <m:r>
                                <a:rPr lang="en-AU" sz="2800" b="1" i="1">
                                  <a:latin typeface="Cambria Math"/>
                                </a:rPr>
                                <m:t>+</m:t>
                              </m:r>
                              <m:sSub>
                                <m:sSubPr>
                                  <m:ctrlPr>
                                    <a:rPr lang="en-AU" sz="2800" b="1" i="1">
                                      <a:latin typeface="Cambria Math" panose="02040503050406030204" pitchFamily="18" charset="0"/>
                                    </a:rPr>
                                  </m:ctrlPr>
                                </m:sSubPr>
                                <m:e>
                                  <m:r>
                                    <a:rPr lang="en-AU" sz="2800" b="1" i="0">
                                      <a:latin typeface="Cambria Math"/>
                                    </a:rPr>
                                    <m:t>𝐈𝐅𝐑</m:t>
                                  </m:r>
                                </m:e>
                                <m:sub>
                                  <m:r>
                                    <a:rPr lang="en-AU" sz="2800" b="1" i="1">
                                      <a:latin typeface="Cambria Math"/>
                                    </a:rPr>
                                    <m:t>𝟏</m:t>
                                  </m:r>
                                  <m:r>
                                    <a:rPr lang="en-AU" sz="2800" b="1" i="1">
                                      <a:latin typeface="Cambria Math"/>
                                    </a:rPr>
                                    <m:t>,</m:t>
                                  </m:r>
                                  <m:r>
                                    <a:rPr lang="en-AU" sz="2800" b="1" i="1">
                                      <a:latin typeface="Cambria Math"/>
                                    </a:rPr>
                                    <m:t>𝟏</m:t>
                                  </m:r>
                                </m:sub>
                              </m:sSub>
                            </m:e>
                          </m:d>
                          <m:r>
                            <a:rPr lang="en-AU" sz="2800" b="1" i="1" smtClean="0">
                              <a:latin typeface="Cambria Math"/>
                              <a:ea typeface="Cambria Math"/>
                            </a:rPr>
                            <m:t>×…×(</m:t>
                          </m:r>
                          <m:r>
                            <a:rPr lang="en-AU" sz="2800" b="1" i="1" smtClean="0">
                              <a:latin typeface="Cambria Math"/>
                              <a:ea typeface="Cambria Math"/>
                            </a:rPr>
                            <m:t>𝟏</m:t>
                          </m:r>
                          <m:r>
                            <a:rPr lang="en-AU" sz="2800" b="1" i="1" smtClean="0">
                              <a:latin typeface="Cambria Math"/>
                              <a:ea typeface="Cambria Math"/>
                            </a:rPr>
                            <m:t>+</m:t>
                          </m:r>
                          <m:sSub>
                            <m:sSubPr>
                              <m:ctrlPr>
                                <a:rPr lang="en-AU" sz="2800" b="1" i="1" smtClean="0">
                                  <a:latin typeface="Cambria Math" panose="02040503050406030204" pitchFamily="18" charset="0"/>
                                  <a:ea typeface="Cambria Math"/>
                                </a:rPr>
                              </m:ctrlPr>
                            </m:sSubPr>
                            <m:e>
                              <m:r>
                                <a:rPr lang="en-AU" sz="2800" b="1" i="0" smtClean="0">
                                  <a:latin typeface="Cambria Math"/>
                                  <a:ea typeface="Cambria Math"/>
                                </a:rPr>
                                <m:t>𝐈𝐅𝐑</m:t>
                              </m:r>
                            </m:e>
                            <m:sub>
                              <m:r>
                                <a:rPr lang="en-AU" sz="2800" b="1" i="1" smtClean="0">
                                  <a:latin typeface="Cambria Math"/>
                                  <a:ea typeface="Cambria Math"/>
                                </a:rPr>
                                <m:t>𝑵</m:t>
                              </m:r>
                              <m:r>
                                <a:rPr lang="en-AU" sz="2800" b="1" i="1" smtClean="0">
                                  <a:latin typeface="Cambria Math"/>
                                  <a:ea typeface="Cambria Math"/>
                                </a:rPr>
                                <m:t>,</m:t>
                              </m:r>
                              <m:r>
                                <a:rPr lang="en-AU" sz="2800" b="1" i="1" smtClean="0">
                                  <a:latin typeface="Cambria Math"/>
                                  <a:ea typeface="Cambria Math"/>
                                </a:rPr>
                                <m:t>𝟏</m:t>
                              </m:r>
                              <m:r>
                                <a:rPr lang="en-AU" sz="2800" b="1" i="1" smtClean="0">
                                  <a:latin typeface="Cambria Math"/>
                                  <a:ea typeface="Cambria Math"/>
                                </a:rPr>
                                <m:t>)</m:t>
                              </m:r>
                            </m:sub>
                          </m:sSub>
                        </m:den>
                      </m:f>
                    </m:oMath>
                  </m:oMathPara>
                </a14:m>
                <a:endParaRPr lang="en-US" sz="28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838200"/>
                <a:ext cx="8915400" cy="4724399"/>
              </a:xfrm>
              <a:blipFill rotWithShape="0">
                <a:blip r:embed="rId3"/>
                <a:stretch>
                  <a:fillRect l="-957" t="-9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40</a:t>
            </a:fld>
            <a:endParaRPr lang="en-AU" dirty="0"/>
          </a:p>
        </p:txBody>
      </p:sp>
    </p:spTree>
    <p:extLst>
      <p:ext uri="{BB962C8B-B14F-4D97-AF65-F5344CB8AC3E}">
        <p14:creationId xmlns:p14="http://schemas.microsoft.com/office/powerpoint/2010/main" val="1803119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762000"/>
          </a:xfrm>
        </p:spPr>
        <p:txBody>
          <a:bodyPr/>
          <a:lstStyle/>
          <a:p>
            <a:pPr algn="ctr"/>
            <a:r>
              <a:rPr lang="en-AU" dirty="0"/>
              <a:t>5. Yield Spreads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5653206"/>
              </p:ext>
            </p:extLst>
          </p:nvPr>
        </p:nvGraphicFramePr>
        <p:xfrm>
          <a:off x="381000" y="1066801"/>
          <a:ext cx="8375904"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41</a:t>
            </a:fld>
            <a:endParaRPr lang="en-AU" dirty="0"/>
          </a:p>
        </p:txBody>
      </p:sp>
    </p:spTree>
    <p:extLst>
      <p:ext uri="{BB962C8B-B14F-4D97-AF65-F5344CB8AC3E}">
        <p14:creationId xmlns:p14="http://schemas.microsoft.com/office/powerpoint/2010/main" val="2309936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E4A4924-7CC3-4BF6-9C5C-A8E770D15754}" type="slidenum">
              <a:rPr lang="en-AU" smtClean="0"/>
              <a:t>42</a:t>
            </a:fld>
            <a:endParaRPr lang="en-AU" dirty="0"/>
          </a:p>
        </p:txBody>
      </p:sp>
      <p:sp>
        <p:nvSpPr>
          <p:cNvPr id="8" name="Rectangle 7"/>
          <p:cNvSpPr/>
          <p:nvPr/>
        </p:nvSpPr>
        <p:spPr>
          <a:xfrm>
            <a:off x="914400" y="1535207"/>
            <a:ext cx="1600200" cy="22098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a:solidFill>
                  <a:schemeClr val="tx1"/>
                </a:solidFill>
              </a:rPr>
              <a:t>Spread</a:t>
            </a:r>
          </a:p>
        </p:txBody>
      </p:sp>
      <p:sp>
        <p:nvSpPr>
          <p:cNvPr id="12" name="Rectangle 11"/>
          <p:cNvSpPr/>
          <p:nvPr/>
        </p:nvSpPr>
        <p:spPr>
          <a:xfrm>
            <a:off x="3265485" y="1528483"/>
            <a:ext cx="1600200" cy="22098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AU" dirty="0">
                <a:solidFill>
                  <a:schemeClr val="tx1"/>
                </a:solidFill>
              </a:rPr>
              <a:t>Risk Premium</a:t>
            </a:r>
          </a:p>
        </p:txBody>
      </p:sp>
      <p:sp>
        <p:nvSpPr>
          <p:cNvPr id="13" name="Rectangle 12"/>
          <p:cNvSpPr/>
          <p:nvPr/>
        </p:nvSpPr>
        <p:spPr>
          <a:xfrm>
            <a:off x="3252304" y="3886200"/>
            <a:ext cx="1600200" cy="2209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AU" dirty="0"/>
              <a:t>“</a:t>
            </a:r>
            <a:r>
              <a:rPr lang="en-AU" dirty="0">
                <a:solidFill>
                  <a:schemeClr val="tx1"/>
                </a:solidFill>
              </a:rPr>
              <a:t>Risk-Free” Rate of Return</a:t>
            </a:r>
          </a:p>
        </p:txBody>
      </p:sp>
      <p:sp>
        <p:nvSpPr>
          <p:cNvPr id="14" name="Rectangle 13"/>
          <p:cNvSpPr/>
          <p:nvPr/>
        </p:nvSpPr>
        <p:spPr>
          <a:xfrm>
            <a:off x="914400" y="3895165"/>
            <a:ext cx="1600200" cy="2209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solidFill>
                  <a:schemeClr val="tx1"/>
                </a:solidFill>
              </a:rPr>
              <a:t>Benchmark</a:t>
            </a:r>
          </a:p>
        </p:txBody>
      </p:sp>
      <p:sp>
        <p:nvSpPr>
          <p:cNvPr id="15" name="Rectangle 14"/>
          <p:cNvSpPr/>
          <p:nvPr/>
        </p:nvSpPr>
        <p:spPr>
          <a:xfrm>
            <a:off x="5586358" y="5082988"/>
            <a:ext cx="1600200" cy="1104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Expected Real Rate</a:t>
            </a:r>
          </a:p>
        </p:txBody>
      </p:sp>
      <p:sp>
        <p:nvSpPr>
          <p:cNvPr id="16" name="Left Brace 15"/>
          <p:cNvSpPr/>
          <p:nvPr/>
        </p:nvSpPr>
        <p:spPr>
          <a:xfrm>
            <a:off x="5466680" y="3895165"/>
            <a:ext cx="45719" cy="2196354"/>
          </a:xfrm>
          <a:prstGeom prst="leftBrac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8" name="Left Brace 17"/>
          <p:cNvSpPr/>
          <p:nvPr/>
        </p:nvSpPr>
        <p:spPr>
          <a:xfrm>
            <a:off x="5466680" y="1524000"/>
            <a:ext cx="45719" cy="2196354"/>
          </a:xfrm>
          <a:prstGeom prst="leftBrace">
            <a:avLst/>
          </a:prstGeom>
          <a:ln w="1270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9" name="Rectangle 18"/>
          <p:cNvSpPr/>
          <p:nvPr/>
        </p:nvSpPr>
        <p:spPr>
          <a:xfrm>
            <a:off x="5580530" y="3904130"/>
            <a:ext cx="1600200" cy="1104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Expected Inflation Rate</a:t>
            </a:r>
          </a:p>
        </p:txBody>
      </p:sp>
      <p:sp>
        <p:nvSpPr>
          <p:cNvPr id="21" name="Rectangle 20"/>
          <p:cNvSpPr/>
          <p:nvPr/>
        </p:nvSpPr>
        <p:spPr>
          <a:xfrm>
            <a:off x="5586358" y="3023348"/>
            <a:ext cx="1600200" cy="7575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Credit Risk</a:t>
            </a:r>
          </a:p>
        </p:txBody>
      </p:sp>
      <p:sp>
        <p:nvSpPr>
          <p:cNvPr id="22" name="Rectangle 21"/>
          <p:cNvSpPr/>
          <p:nvPr/>
        </p:nvSpPr>
        <p:spPr>
          <a:xfrm>
            <a:off x="5586358" y="2243418"/>
            <a:ext cx="1600200" cy="7575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Liquidity</a:t>
            </a:r>
          </a:p>
        </p:txBody>
      </p:sp>
      <p:sp>
        <p:nvSpPr>
          <p:cNvPr id="23" name="Rectangle 22"/>
          <p:cNvSpPr/>
          <p:nvPr/>
        </p:nvSpPr>
        <p:spPr>
          <a:xfrm>
            <a:off x="5580530" y="1524000"/>
            <a:ext cx="1600200" cy="6902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Taxation</a:t>
            </a:r>
          </a:p>
        </p:txBody>
      </p:sp>
      <p:cxnSp>
        <p:nvCxnSpPr>
          <p:cNvPr id="25" name="Straight Arrow Connector 24"/>
          <p:cNvCxnSpPr>
            <a:stCxn id="8" idx="3"/>
          </p:cNvCxnSpPr>
          <p:nvPr/>
        </p:nvCxnSpPr>
        <p:spPr>
          <a:xfrm>
            <a:off x="2514600" y="2640107"/>
            <a:ext cx="737704" cy="0"/>
          </a:xfrm>
          <a:prstGeom prst="straightConnector1">
            <a:avLst/>
          </a:prstGeom>
          <a:ln w="1270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514600" y="5006788"/>
            <a:ext cx="737704" cy="0"/>
          </a:xfrm>
          <a:prstGeom prst="straightConnector1">
            <a:avLst/>
          </a:prstGeom>
          <a:ln w="1270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8" idx="1"/>
          </p:cNvCxnSpPr>
          <p:nvPr/>
        </p:nvCxnSpPr>
        <p:spPr>
          <a:xfrm flipV="1">
            <a:off x="4842826" y="2622177"/>
            <a:ext cx="623854" cy="2241"/>
          </a:xfrm>
          <a:prstGeom prst="straightConnector1">
            <a:avLst/>
          </a:prstGeom>
          <a:ln w="1270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865685" y="4988859"/>
            <a:ext cx="623854" cy="2241"/>
          </a:xfrm>
          <a:prstGeom prst="straightConnector1">
            <a:avLst/>
          </a:prstGeom>
          <a:ln w="12700">
            <a:solidFill>
              <a:schemeClr val="tx1"/>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31" name="Title 1"/>
          <p:cNvSpPr txBox="1">
            <a:spLocks/>
          </p:cNvSpPr>
          <p:nvPr/>
        </p:nvSpPr>
        <p:spPr>
          <a:xfrm>
            <a:off x="152400" y="1631577"/>
            <a:ext cx="8375904" cy="1143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2800" kern="1200" cap="all" baseline="0">
                <a:solidFill>
                  <a:schemeClr val="tx2"/>
                </a:solidFill>
                <a:latin typeface="+mj-lt"/>
                <a:ea typeface="+mj-ea"/>
                <a:cs typeface="+mj-cs"/>
              </a:defRPr>
            </a:lvl1pPr>
          </a:lstStyle>
          <a:p>
            <a:pPr algn="ctr"/>
            <a:endParaRPr lang="en-AU" sz="2400" dirty="0">
              <a:latin typeface="AngsanaUPC" panose="02020603050405020304" pitchFamily="18" charset="-34"/>
              <a:cs typeface="AngsanaUPC" panose="02020603050405020304" pitchFamily="18" charset="-34"/>
            </a:endParaRPr>
          </a:p>
        </p:txBody>
      </p:sp>
      <p:sp>
        <p:nvSpPr>
          <p:cNvPr id="34" name="Content Placeholder 2"/>
          <p:cNvSpPr>
            <a:spLocks noGrp="1"/>
          </p:cNvSpPr>
          <p:nvPr>
            <p:ph idx="1"/>
          </p:nvPr>
        </p:nvSpPr>
        <p:spPr>
          <a:xfrm>
            <a:off x="381000" y="609599"/>
            <a:ext cx="8375904" cy="5715001"/>
          </a:xfrm>
        </p:spPr>
        <p:txBody>
          <a:bodyPr>
            <a:normAutofit/>
          </a:bodyPr>
          <a:lstStyle/>
          <a:p>
            <a:pPr marL="2880" lvl="1" indent="0" algn="ctr">
              <a:spcBef>
                <a:spcPts val="600"/>
              </a:spcBef>
              <a:spcAft>
                <a:spcPts val="600"/>
              </a:spcAft>
              <a:buNone/>
            </a:pPr>
            <a:r>
              <a:rPr lang="en-US" sz="2400" b="1" dirty="0"/>
              <a:t>Yield-to-Maturity Building Blocks</a:t>
            </a:r>
          </a:p>
        </p:txBody>
      </p:sp>
    </p:spTree>
    <p:extLst>
      <p:ext uri="{BB962C8B-B14F-4D97-AF65-F5344CB8AC3E}">
        <p14:creationId xmlns:p14="http://schemas.microsoft.com/office/powerpoint/2010/main" val="941455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E4A4924-7CC3-4BF6-9C5C-A8E770D15754}" type="slidenum">
              <a:rPr lang="en-AU" smtClean="0"/>
              <a:t>43</a:t>
            </a:fld>
            <a:endParaRPr lang="en-AU" dirty="0"/>
          </a:p>
        </p:txBody>
      </p:sp>
      <mc:AlternateContent xmlns:mc="http://schemas.openxmlformats.org/markup-compatibility/2006" xmlns:a14="http://schemas.microsoft.com/office/drawing/2010/main">
        <mc:Choice Requires="a14">
          <p:graphicFrame>
            <p:nvGraphicFramePr>
              <p:cNvPr id="5" name="Diagram 4"/>
              <p:cNvGraphicFramePr/>
              <p:nvPr>
                <p:extLst>
                  <p:ext uri="{D42A27DB-BD31-4B8C-83A1-F6EECF244321}">
                    <p14:modId xmlns:p14="http://schemas.microsoft.com/office/powerpoint/2010/main" val="4214532404"/>
                  </p:ext>
                </p:extLst>
              </p:nvPr>
            </p:nvGraphicFramePr>
            <p:xfrm>
              <a:off x="381000" y="609600"/>
              <a:ext cx="8382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p:cNvGraphicFramePr/>
              <p:nvPr>
                <p:extLst>
                  <p:ext uri="{D42A27DB-BD31-4B8C-83A1-F6EECF244321}">
                    <p14:modId xmlns:p14="http://schemas.microsoft.com/office/powerpoint/2010/main" val="4214532404"/>
                  </p:ext>
                </p:extLst>
              </p:nvPr>
            </p:nvGraphicFramePr>
            <p:xfrm>
              <a:off x="381000" y="609600"/>
              <a:ext cx="8382000" cy="5715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1382454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ormAutofit/>
          </a:bodyPr>
          <a:lstStyle/>
          <a:p>
            <a:pPr algn="ctr"/>
            <a:r>
              <a:rPr lang="en-AU" dirty="0"/>
              <a:t>6. 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44</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600362638"/>
              </p:ext>
            </p:extLst>
          </p:nvPr>
        </p:nvGraphicFramePr>
        <p:xfrm>
          <a:off x="381000" y="1524000"/>
          <a:ext cx="84582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5660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45</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4051407494"/>
              </p:ext>
            </p:extLst>
          </p:nvPr>
        </p:nvGraphicFramePr>
        <p:xfrm>
          <a:off x="381000" y="1295400"/>
          <a:ext cx="8534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5950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46</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506021076"/>
              </p:ext>
            </p:extLst>
          </p:nvPr>
        </p:nvGraphicFramePr>
        <p:xfrm>
          <a:off x="381000" y="1447800"/>
          <a:ext cx="84582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2335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914400"/>
          </a:xfrm>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47</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3893241826"/>
              </p:ext>
            </p:extLst>
          </p:nvPr>
        </p:nvGraphicFramePr>
        <p:xfrm>
          <a:off x="381000" y="1447800"/>
          <a:ext cx="84582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2313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09600"/>
          </a:xfrm>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48</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2130219308"/>
              </p:ext>
            </p:extLst>
          </p:nvPr>
        </p:nvGraphicFramePr>
        <p:xfrm>
          <a:off x="381000" y="762000"/>
          <a:ext cx="8458200" cy="5387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6778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62B0-A328-4E31-8B1D-B601DF8E41BE}"/>
              </a:ext>
            </a:extLst>
          </p:cNvPr>
          <p:cNvSpPr>
            <a:spLocks noGrp="1"/>
          </p:cNvSpPr>
          <p:nvPr>
            <p:ph type="title"/>
          </p:nvPr>
        </p:nvSpPr>
        <p:spPr/>
        <p:txBody>
          <a:bodyPr/>
          <a:lstStyle/>
          <a:p>
            <a:r>
              <a:rPr lang="en-US" dirty="0"/>
              <a:t>Homework	</a:t>
            </a:r>
          </a:p>
        </p:txBody>
      </p:sp>
      <p:sp>
        <p:nvSpPr>
          <p:cNvPr id="3" name="Content Placeholder 2">
            <a:extLst>
              <a:ext uri="{FF2B5EF4-FFF2-40B4-BE49-F238E27FC236}">
                <a16:creationId xmlns:a16="http://schemas.microsoft.com/office/drawing/2014/main" id="{CFA7433A-A5FD-4FDC-964B-9D3629791838}"/>
              </a:ext>
            </a:extLst>
          </p:cNvPr>
          <p:cNvSpPr>
            <a:spLocks noGrp="1"/>
          </p:cNvSpPr>
          <p:nvPr>
            <p:ph idx="1"/>
          </p:nvPr>
        </p:nvSpPr>
        <p:spPr/>
        <p:txBody>
          <a:bodyPr>
            <a:normAutofit fontScale="85000" lnSpcReduction="20000"/>
          </a:bodyPr>
          <a:lstStyle/>
          <a:p>
            <a:pPr marL="352044" indent="-342900">
              <a:buFont typeface="+mj-lt"/>
              <a:buAutoNum type="arabicPeriod"/>
            </a:pPr>
            <a:r>
              <a:rPr lang="en-US" dirty="0"/>
              <a:t>Game: you are asked to write down a number (between 0-100). The number is only kept to yourself. The one who is closet the half of the class average (1/2 of all the numbers of classmates) wins the game. Think carefully what number you want to write down. Special prize will be given to the winner.</a:t>
            </a:r>
          </a:p>
          <a:p>
            <a:pPr marL="352044" indent="-342900">
              <a:buFont typeface="+mj-lt"/>
              <a:buAutoNum type="arabicPeriod"/>
            </a:pPr>
            <a:r>
              <a:rPr lang="en-US" dirty="0"/>
              <a:t>A portfolio manager is considering the purchase of a bond with a 5.5% coupon rate that pays interest annually and matures in three years. If the required rate of return on the bond is 5%, the price of the bond per 100 of par value is </a:t>
            </a:r>
            <a:r>
              <a:rPr lang="en-US" i="1" dirty="0"/>
              <a:t>closest </a:t>
            </a:r>
            <a:r>
              <a:rPr lang="en-US" dirty="0"/>
              <a:t>to:</a:t>
            </a:r>
            <a:br>
              <a:rPr lang="en-US" dirty="0"/>
            </a:br>
            <a:r>
              <a:rPr lang="en-US" dirty="0"/>
              <a:t>A . 98.65.</a:t>
            </a:r>
            <a:br>
              <a:rPr lang="en-US" dirty="0"/>
            </a:br>
            <a:r>
              <a:rPr lang="en-US" dirty="0"/>
              <a:t>B . 101.36.</a:t>
            </a:r>
            <a:br>
              <a:rPr lang="en-US" dirty="0"/>
            </a:br>
            <a:r>
              <a:rPr lang="en-US" dirty="0"/>
              <a:t>C . 106.43</a:t>
            </a:r>
          </a:p>
          <a:p>
            <a:pPr marL="352044" indent="-342900">
              <a:buFont typeface="+mj-lt"/>
              <a:buAutoNum type="arabicPeriod"/>
            </a:pPr>
            <a:r>
              <a:rPr lang="en-US" dirty="0"/>
              <a:t>Suppose a bond’s price is expected to increase by 5% if its market discount rate decreases</a:t>
            </a:r>
            <a:br>
              <a:rPr lang="en-US" dirty="0"/>
            </a:br>
            <a:r>
              <a:rPr lang="en-US" dirty="0"/>
              <a:t>by 100 bps. If the bond’s market discount rate increases by 100 bps, the bond price is </a:t>
            </a:r>
            <a:r>
              <a:rPr lang="en-US" i="1" dirty="0"/>
              <a:t>most</a:t>
            </a:r>
            <a:br>
              <a:rPr lang="en-US" dirty="0"/>
            </a:br>
            <a:r>
              <a:rPr lang="en-US" i="1" dirty="0"/>
              <a:t>likely </a:t>
            </a:r>
            <a:r>
              <a:rPr lang="en-US" dirty="0"/>
              <a:t>to change by:</a:t>
            </a:r>
            <a:br>
              <a:rPr lang="en-US" dirty="0"/>
            </a:br>
            <a:r>
              <a:rPr lang="en-US" dirty="0"/>
              <a:t>A . 5%.</a:t>
            </a:r>
            <a:br>
              <a:rPr lang="en-US" dirty="0"/>
            </a:br>
            <a:r>
              <a:rPr lang="en-US" dirty="0"/>
              <a:t>B . less than 5%.</a:t>
            </a:r>
            <a:br>
              <a:rPr lang="en-US" dirty="0"/>
            </a:br>
            <a:r>
              <a:rPr lang="en-US" dirty="0"/>
              <a:t>C . more than 5%.</a:t>
            </a:r>
          </a:p>
          <a:p>
            <a:pPr marL="352044" indent="-342900">
              <a:buFont typeface="+mj-lt"/>
              <a:buAutoNum type="arabicPeriod"/>
            </a:pPr>
            <a:r>
              <a:rPr lang="en-US" dirty="0"/>
              <a:t>A bond with 20 years remaining until maturity is currently trading for 111 per 100 of</a:t>
            </a:r>
            <a:br>
              <a:rPr lang="en-US" dirty="0"/>
            </a:br>
            <a:r>
              <a:rPr lang="en-US" dirty="0"/>
              <a:t>par value. The bond offers a 5% coupon rate with interest paid semiannually. The bond’s</a:t>
            </a:r>
            <a:br>
              <a:rPr lang="en-US" dirty="0"/>
            </a:br>
            <a:r>
              <a:rPr lang="en-US" dirty="0"/>
              <a:t>annual yield-to-maturity is </a:t>
            </a:r>
            <a:r>
              <a:rPr lang="en-US" i="1" dirty="0"/>
              <a:t>closest </a:t>
            </a:r>
            <a:r>
              <a:rPr lang="en-US" dirty="0"/>
              <a:t>to:</a:t>
            </a:r>
            <a:br>
              <a:rPr lang="en-US" dirty="0"/>
            </a:br>
            <a:r>
              <a:rPr lang="en-US" dirty="0"/>
              <a:t>A . 2.09%.</a:t>
            </a:r>
            <a:br>
              <a:rPr lang="en-US" dirty="0"/>
            </a:br>
            <a:r>
              <a:rPr lang="en-US" dirty="0"/>
              <a:t>B .4.18%.</a:t>
            </a:r>
            <a:br>
              <a:rPr lang="en-US" dirty="0"/>
            </a:br>
            <a:r>
              <a:rPr lang="en-US" dirty="0"/>
              <a:t>C .4.50%</a:t>
            </a:r>
          </a:p>
        </p:txBody>
      </p:sp>
      <p:sp>
        <p:nvSpPr>
          <p:cNvPr id="4" name="Slide Number Placeholder 3">
            <a:extLst>
              <a:ext uri="{FF2B5EF4-FFF2-40B4-BE49-F238E27FC236}">
                <a16:creationId xmlns:a16="http://schemas.microsoft.com/office/drawing/2014/main" id="{3BC1B720-775E-4B60-A4D2-775C2EA3515F}"/>
              </a:ext>
            </a:extLst>
          </p:cNvPr>
          <p:cNvSpPr>
            <a:spLocks noGrp="1"/>
          </p:cNvSpPr>
          <p:nvPr>
            <p:ph type="sldNum" sz="quarter" idx="12"/>
          </p:nvPr>
        </p:nvSpPr>
        <p:spPr/>
        <p:txBody>
          <a:bodyPr/>
          <a:lstStyle/>
          <a:p>
            <a:fld id="{4E4A4924-7CC3-4BF6-9C5C-A8E770D15754}" type="slidenum">
              <a:rPr lang="en-US" smtClean="0"/>
              <a:t>49</a:t>
            </a:fld>
            <a:endParaRPr lang="en-US" dirty="0"/>
          </a:p>
        </p:txBody>
      </p:sp>
    </p:spTree>
    <p:extLst>
      <p:ext uri="{BB962C8B-B14F-4D97-AF65-F5344CB8AC3E}">
        <p14:creationId xmlns:p14="http://schemas.microsoft.com/office/powerpoint/2010/main" val="228922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419100"/>
                <a:ext cx="8375904" cy="5791200"/>
              </a:xfrm>
            </p:spPr>
            <p:txBody>
              <a:bodyPr>
                <a:normAutofit/>
              </a:bodyPr>
              <a:lstStyle/>
              <a:p>
                <a:pPr marL="2880" lvl="1" indent="0">
                  <a:spcBef>
                    <a:spcPts val="600"/>
                  </a:spcBef>
                  <a:spcAft>
                    <a:spcPts val="600"/>
                  </a:spcAft>
                  <a:buNone/>
                </a:pPr>
                <a:r>
                  <a:rPr lang="en-US" sz="2400" b="1" dirty="0"/>
                  <a:t>Formula for calculating the bond price given the market discount rate:</a:t>
                </a:r>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AU" sz="2400" b="0" i="0" smtClean="0">
                          <a:latin typeface="Cambria Math"/>
                        </a:rPr>
                        <m:t>PV</m:t>
                      </m:r>
                      <m:r>
                        <a:rPr lang="en-AU" sz="2400" b="0" i="1" smtClean="0">
                          <a:latin typeface="Cambria Math"/>
                        </a:rPr>
                        <m:t>=</m:t>
                      </m:r>
                      <m:f>
                        <m:fPr>
                          <m:ctrlPr>
                            <a:rPr lang="en-AU" sz="2400" i="1" smtClean="0">
                              <a:latin typeface="Cambria Math" panose="02040503050406030204" pitchFamily="18" charset="0"/>
                            </a:rPr>
                          </m:ctrlPr>
                        </m:fPr>
                        <m:num>
                          <m:r>
                            <m:rPr>
                              <m:sty m:val="p"/>
                            </m:rPr>
                            <a:rPr lang="en-AU" sz="2400" b="0" i="0" smtClean="0">
                              <a:latin typeface="Cambria Math"/>
                            </a:rPr>
                            <m:t>PMT</m:t>
                          </m:r>
                        </m:num>
                        <m:den>
                          <m:sSup>
                            <m:sSupPr>
                              <m:ctrlPr>
                                <a:rPr lang="en-AU" sz="2400" i="1" smtClean="0">
                                  <a:latin typeface="Cambria Math" panose="02040503050406030204" pitchFamily="18" charset="0"/>
                                </a:rPr>
                              </m:ctrlPr>
                            </m:sSupPr>
                            <m:e>
                              <m:r>
                                <a:rPr lang="en-AU" sz="2400" b="0" i="1" smtClean="0">
                                  <a:latin typeface="Cambria Math"/>
                                </a:rPr>
                                <m:t>(1+</m:t>
                              </m:r>
                              <m:r>
                                <a:rPr lang="en-AU" sz="2400" b="0" i="1" smtClean="0">
                                  <a:latin typeface="Cambria Math"/>
                                </a:rPr>
                                <m:t>𝑟</m:t>
                              </m:r>
                              <m:r>
                                <a:rPr lang="en-AU" sz="2400" b="0" i="1" smtClean="0">
                                  <a:latin typeface="Cambria Math"/>
                                </a:rPr>
                                <m:t>)</m:t>
                              </m:r>
                            </m:e>
                            <m:sup>
                              <m:r>
                                <a:rPr lang="en-AU" sz="2400" b="0" i="1" smtClean="0">
                                  <a:latin typeface="Cambria Math"/>
                                </a:rPr>
                                <m:t>1</m:t>
                              </m:r>
                            </m:sup>
                          </m:sSup>
                        </m:den>
                      </m:f>
                      <m:r>
                        <a:rPr lang="en-AU" sz="2400" b="0" i="1" smtClean="0">
                          <a:latin typeface="Cambria Math"/>
                        </a:rPr>
                        <m:t>+</m:t>
                      </m:r>
                      <m:f>
                        <m:fPr>
                          <m:ctrlPr>
                            <a:rPr lang="en-AU" sz="2400" i="1">
                              <a:latin typeface="Cambria Math" panose="02040503050406030204" pitchFamily="18" charset="0"/>
                            </a:rPr>
                          </m:ctrlPr>
                        </m:fPr>
                        <m:num>
                          <m:r>
                            <m:rPr>
                              <m:sty m:val="p"/>
                            </m:rPr>
                            <a:rPr lang="en-AU" sz="2400" b="0" i="0">
                              <a:latin typeface="Cambria Math"/>
                            </a:rPr>
                            <m:t>PMT</m:t>
                          </m:r>
                        </m:num>
                        <m:den>
                          <m:sSup>
                            <m:sSupPr>
                              <m:ctrlPr>
                                <a:rPr lang="en-AU" sz="2400" i="1">
                                  <a:latin typeface="Cambria Math" panose="02040503050406030204" pitchFamily="18" charset="0"/>
                                </a:rPr>
                              </m:ctrlPr>
                            </m:sSupPr>
                            <m:e>
                              <m:r>
                                <a:rPr lang="en-AU" sz="2400" b="0" i="1">
                                  <a:latin typeface="Cambria Math"/>
                                </a:rPr>
                                <m:t>(1+</m:t>
                              </m:r>
                              <m:r>
                                <a:rPr lang="en-AU" sz="2400" b="0" i="1">
                                  <a:latin typeface="Cambria Math"/>
                                </a:rPr>
                                <m:t>𝑟</m:t>
                              </m:r>
                              <m:r>
                                <a:rPr lang="en-AU" sz="2400" b="0" i="1">
                                  <a:latin typeface="Cambria Math"/>
                                </a:rPr>
                                <m:t>)</m:t>
                              </m:r>
                            </m:e>
                            <m:sup>
                              <m:r>
                                <a:rPr lang="en-AU" sz="2400" b="0" i="1" smtClean="0">
                                  <a:latin typeface="Cambria Math"/>
                                </a:rPr>
                                <m:t>2</m:t>
                              </m:r>
                            </m:sup>
                          </m:sSup>
                        </m:den>
                      </m:f>
                      <m:r>
                        <a:rPr lang="en-AU" sz="2400" b="0" i="1" smtClean="0">
                          <a:latin typeface="Cambria Math"/>
                        </a:rPr>
                        <m:t>+…+</m:t>
                      </m:r>
                      <m:f>
                        <m:fPr>
                          <m:ctrlPr>
                            <a:rPr lang="en-AU" sz="2400" i="1">
                              <a:latin typeface="Cambria Math" panose="02040503050406030204" pitchFamily="18" charset="0"/>
                            </a:rPr>
                          </m:ctrlPr>
                        </m:fPr>
                        <m:num>
                          <m:r>
                            <m:rPr>
                              <m:sty m:val="p"/>
                            </m:rPr>
                            <a:rPr lang="en-AU" sz="2400" b="0" i="0">
                              <a:latin typeface="Cambria Math"/>
                            </a:rPr>
                            <m:t>PMT</m:t>
                          </m:r>
                          <m:r>
                            <a:rPr lang="en-AU" sz="2400" b="0" i="1" smtClean="0">
                              <a:latin typeface="Cambria Math"/>
                            </a:rPr>
                            <m:t>+</m:t>
                          </m:r>
                          <m:r>
                            <m:rPr>
                              <m:sty m:val="p"/>
                            </m:rPr>
                            <a:rPr lang="en-AU" sz="2400" b="0" i="0" smtClean="0">
                              <a:latin typeface="Cambria Math"/>
                            </a:rPr>
                            <m:t>FV</m:t>
                          </m:r>
                        </m:num>
                        <m:den>
                          <m:sSup>
                            <m:sSupPr>
                              <m:ctrlPr>
                                <a:rPr lang="en-AU" sz="2400" i="1">
                                  <a:latin typeface="Cambria Math" panose="02040503050406030204" pitchFamily="18" charset="0"/>
                                </a:rPr>
                              </m:ctrlPr>
                            </m:sSupPr>
                            <m:e>
                              <m:r>
                                <a:rPr lang="en-AU" sz="2400" b="0" i="1">
                                  <a:latin typeface="Cambria Math"/>
                                </a:rPr>
                                <m:t>(1+</m:t>
                              </m:r>
                              <m:r>
                                <a:rPr lang="en-AU" sz="2400" b="0" i="1">
                                  <a:latin typeface="Cambria Math"/>
                                </a:rPr>
                                <m:t>𝑟</m:t>
                              </m:r>
                              <m:r>
                                <a:rPr lang="en-AU" sz="2400" b="0" i="1">
                                  <a:latin typeface="Cambria Math"/>
                                </a:rPr>
                                <m:t>)</m:t>
                              </m:r>
                            </m:e>
                            <m:sup>
                              <m:r>
                                <a:rPr lang="en-AU" sz="2400" b="0" i="1" smtClean="0">
                                  <a:latin typeface="Cambria Math"/>
                                </a:rPr>
                                <m:t>𝑁</m:t>
                              </m:r>
                            </m:sup>
                          </m:sSup>
                        </m:den>
                      </m:f>
                    </m:oMath>
                  </m:oMathPara>
                </a14:m>
                <a:endParaRPr lang="en-US" sz="2600" dirty="0"/>
              </a:p>
              <a:p>
                <a:pPr marL="2880" lvl="1" indent="0">
                  <a:spcBef>
                    <a:spcPts val="600"/>
                  </a:spcBef>
                  <a:spcAft>
                    <a:spcPts val="600"/>
                  </a:spcAft>
                  <a:buNone/>
                </a:pPr>
                <a:r>
                  <a:rPr lang="en-US" sz="2200" dirty="0"/>
                  <a:t>where</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419100"/>
                <a:ext cx="8375904" cy="5791200"/>
              </a:xfrm>
              <a:blipFill rotWithShape="0">
                <a:blip r:embed="rId3"/>
                <a:stretch>
                  <a:fillRect l="-1092" t="-737" r="-5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5</a:t>
            </a:fld>
            <a:endParaRPr lang="en-AU" dirty="0"/>
          </a:p>
        </p:txBody>
      </p:sp>
      <p:sp>
        <p:nvSpPr>
          <p:cNvPr id="11" name="Rectangle 10"/>
          <p:cNvSpPr/>
          <p:nvPr/>
        </p:nvSpPr>
        <p:spPr>
          <a:xfrm>
            <a:off x="2438400" y="2781299"/>
            <a:ext cx="64008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8288" lvl="0"/>
            <a:r>
              <a:rPr lang="en-US" sz="2200" dirty="0"/>
              <a:t>is the present value (price) of the bond</a:t>
            </a:r>
            <a:endParaRPr lang="en-AU" sz="2200" dirty="0"/>
          </a:p>
        </p:txBody>
      </p:sp>
      <p:sp>
        <p:nvSpPr>
          <p:cNvPr id="12" name="Rectangle 11"/>
          <p:cNvSpPr/>
          <p:nvPr/>
        </p:nvSpPr>
        <p:spPr>
          <a:xfrm>
            <a:off x="2438400" y="3531108"/>
            <a:ext cx="64008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268288"/>
            <a:r>
              <a:rPr lang="en-US" sz="2200" dirty="0"/>
              <a:t>is the coupon payment per period</a:t>
            </a:r>
            <a:endParaRPr lang="en-AU" sz="2200" dirty="0"/>
          </a:p>
        </p:txBody>
      </p:sp>
      <p:sp>
        <p:nvSpPr>
          <p:cNvPr id="14" name="Oval 13"/>
          <p:cNvSpPr/>
          <p:nvPr/>
        </p:nvSpPr>
        <p:spPr>
          <a:xfrm>
            <a:off x="1259540" y="2757767"/>
            <a:ext cx="1407460" cy="58046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200" dirty="0"/>
              <a:t>PV</a:t>
            </a:r>
          </a:p>
        </p:txBody>
      </p:sp>
      <p:sp>
        <p:nvSpPr>
          <p:cNvPr id="15" name="Rectangle 14"/>
          <p:cNvSpPr/>
          <p:nvPr/>
        </p:nvSpPr>
        <p:spPr>
          <a:xfrm>
            <a:off x="2438400" y="4267200"/>
            <a:ext cx="6400800" cy="609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8288" lvl="0">
              <a:tabLst>
                <a:tab pos="268288" algn="l"/>
              </a:tabLst>
            </a:pPr>
            <a:r>
              <a:rPr lang="en-US" sz="2200" dirty="0"/>
              <a:t>is the future value paid at maturity, or the bond’s par value</a:t>
            </a:r>
            <a:endParaRPr lang="en-AU" sz="2200" dirty="0"/>
          </a:p>
        </p:txBody>
      </p:sp>
      <p:sp>
        <p:nvSpPr>
          <p:cNvPr id="17" name="Oval 16"/>
          <p:cNvSpPr/>
          <p:nvPr/>
        </p:nvSpPr>
        <p:spPr>
          <a:xfrm>
            <a:off x="1219200" y="3505200"/>
            <a:ext cx="1407460" cy="5852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200" dirty="0"/>
              <a:t> PMT</a:t>
            </a:r>
          </a:p>
        </p:txBody>
      </p:sp>
      <p:sp>
        <p:nvSpPr>
          <p:cNvPr id="19" name="Rectangle 18"/>
          <p:cNvSpPr/>
          <p:nvPr/>
        </p:nvSpPr>
        <p:spPr>
          <a:xfrm>
            <a:off x="2438400" y="5047129"/>
            <a:ext cx="64008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268288"/>
            <a:r>
              <a:rPr lang="en-US" sz="2200" dirty="0"/>
              <a:t>is the required rate of return per period</a:t>
            </a:r>
            <a:endParaRPr lang="en-AU" sz="2200" dirty="0"/>
          </a:p>
        </p:txBody>
      </p:sp>
      <p:sp>
        <p:nvSpPr>
          <p:cNvPr id="21" name="Rectangle 20"/>
          <p:cNvSpPr/>
          <p:nvPr/>
        </p:nvSpPr>
        <p:spPr>
          <a:xfrm>
            <a:off x="2474260" y="5760092"/>
            <a:ext cx="6364940" cy="609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8288" lvl="0"/>
            <a:r>
              <a:rPr lang="en-US" sz="2200" dirty="0"/>
              <a:t>is the number of evenly spaced periods to maturity</a:t>
            </a:r>
            <a:endParaRPr lang="en-AU" sz="2200" dirty="0"/>
          </a:p>
        </p:txBody>
      </p:sp>
      <p:sp>
        <p:nvSpPr>
          <p:cNvPr id="23" name="Oval 22"/>
          <p:cNvSpPr/>
          <p:nvPr/>
        </p:nvSpPr>
        <p:spPr>
          <a:xfrm>
            <a:off x="1219200" y="4267200"/>
            <a:ext cx="1407460" cy="58046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200" dirty="0"/>
              <a:t>FV</a:t>
            </a:r>
          </a:p>
        </p:txBody>
      </p:sp>
      <p:sp>
        <p:nvSpPr>
          <p:cNvPr id="24" name="Oval 23"/>
          <p:cNvSpPr/>
          <p:nvPr/>
        </p:nvSpPr>
        <p:spPr>
          <a:xfrm>
            <a:off x="1219200" y="5029200"/>
            <a:ext cx="1407460" cy="5852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200" i="1" dirty="0"/>
              <a:t>r</a:t>
            </a:r>
          </a:p>
        </p:txBody>
      </p:sp>
      <p:sp>
        <p:nvSpPr>
          <p:cNvPr id="25" name="Oval 24"/>
          <p:cNvSpPr/>
          <p:nvPr/>
        </p:nvSpPr>
        <p:spPr>
          <a:xfrm>
            <a:off x="1210235" y="5784476"/>
            <a:ext cx="1407460" cy="5852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200" i="1" dirty="0"/>
              <a:t>N</a:t>
            </a:r>
          </a:p>
        </p:txBody>
      </p:sp>
    </p:spTree>
    <p:extLst>
      <p:ext uri="{BB962C8B-B14F-4D97-AF65-F5344CB8AC3E}">
        <p14:creationId xmlns:p14="http://schemas.microsoft.com/office/powerpoint/2010/main" val="4171075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C1EF-B138-4BEA-BFF8-F7E422B89812}"/>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8A943259-11C9-4F31-AB4F-4837AE9E5A8A}"/>
              </a:ext>
            </a:extLst>
          </p:cNvPr>
          <p:cNvSpPr>
            <a:spLocks noGrp="1"/>
          </p:cNvSpPr>
          <p:nvPr>
            <p:ph idx="1"/>
          </p:nvPr>
        </p:nvSpPr>
        <p:spPr/>
        <p:txBody>
          <a:bodyPr>
            <a:normAutofit/>
          </a:bodyPr>
          <a:lstStyle/>
          <a:p>
            <a:pPr marL="9144" indent="0">
              <a:buNone/>
            </a:pPr>
            <a:r>
              <a:rPr lang="en-US" sz="1400" dirty="0"/>
              <a:t>A bond with 5 years remaining until maturity is currently trading for 101 per 100 of par value. The bond offers a 6% coupon rate with interest paid semiannually. The bond is first callable in 3 years, and is callable after that date on coupon dates according to the following schedule:</a:t>
            </a:r>
          </a:p>
          <a:p>
            <a:pPr marL="352044" indent="-342900">
              <a:buFont typeface="+mj-lt"/>
              <a:buAutoNum type="arabicPeriod" startAt="5"/>
            </a:pPr>
            <a:r>
              <a:rPr lang="en-US" sz="1400" dirty="0"/>
              <a:t>The bond’s annual yield-to-maturity is </a:t>
            </a:r>
            <a:r>
              <a:rPr lang="en-US" sz="1400" i="1" dirty="0"/>
              <a:t>closest </a:t>
            </a:r>
            <a:r>
              <a:rPr lang="en-US" sz="1400" dirty="0"/>
              <a:t>to:</a:t>
            </a:r>
            <a:br>
              <a:rPr lang="en-US" sz="1400" dirty="0"/>
            </a:br>
            <a:r>
              <a:rPr lang="en-US" sz="1400" dirty="0"/>
              <a:t>A . 2.88%.</a:t>
            </a:r>
            <a:br>
              <a:rPr lang="en-US" sz="1400" dirty="0"/>
            </a:br>
            <a:r>
              <a:rPr lang="en-US" sz="1400" dirty="0"/>
              <a:t>B . 5.77%.</a:t>
            </a:r>
            <a:br>
              <a:rPr lang="en-US" sz="1400" dirty="0"/>
            </a:br>
            <a:r>
              <a:rPr lang="en-US" sz="1400" dirty="0"/>
              <a:t>C . 5.94%.</a:t>
            </a:r>
          </a:p>
          <a:p>
            <a:pPr marL="352044" indent="-342900">
              <a:buFont typeface="+mj-lt"/>
              <a:buAutoNum type="arabicPeriod" startAt="5"/>
            </a:pPr>
            <a:r>
              <a:rPr lang="en-US" sz="1400" dirty="0"/>
              <a:t>The bond’s annual yield-to-first-call is </a:t>
            </a:r>
            <a:r>
              <a:rPr lang="en-US" sz="1400" i="1" dirty="0"/>
              <a:t>closest </a:t>
            </a:r>
            <a:r>
              <a:rPr lang="en-US" sz="1400" dirty="0"/>
              <a:t>to:</a:t>
            </a:r>
            <a:br>
              <a:rPr lang="en-US" sz="1400" dirty="0"/>
            </a:br>
            <a:r>
              <a:rPr lang="en-US" sz="1400" dirty="0"/>
              <a:t>A . 3.12%.</a:t>
            </a:r>
            <a:br>
              <a:rPr lang="en-US" sz="1400" dirty="0"/>
            </a:br>
            <a:r>
              <a:rPr lang="en-US" sz="1400" dirty="0"/>
              <a:t>B . 6.11%.</a:t>
            </a:r>
            <a:br>
              <a:rPr lang="en-US" sz="1400" dirty="0"/>
            </a:br>
            <a:r>
              <a:rPr lang="en-US" sz="1400" dirty="0"/>
              <a:t>C . 6.25%.</a:t>
            </a:r>
          </a:p>
          <a:p>
            <a:pPr marL="352044" indent="-342900">
              <a:buFont typeface="+mj-lt"/>
              <a:buAutoNum type="arabicPeriod" startAt="5"/>
            </a:pPr>
            <a:r>
              <a:rPr lang="en-US" sz="1400" dirty="0"/>
              <a:t>The bond’s annual yield-to-second-call is </a:t>
            </a:r>
            <a:r>
              <a:rPr lang="en-US" sz="1400" i="1" dirty="0"/>
              <a:t>closest </a:t>
            </a:r>
            <a:r>
              <a:rPr lang="en-US" sz="1400" dirty="0"/>
              <a:t>to:</a:t>
            </a:r>
            <a:br>
              <a:rPr lang="en-US" sz="1400" dirty="0"/>
            </a:br>
            <a:r>
              <a:rPr lang="en-US" sz="1400" dirty="0"/>
              <a:t>A . 2.97%.</a:t>
            </a:r>
            <a:br>
              <a:rPr lang="en-US" sz="1400" dirty="0"/>
            </a:br>
            <a:r>
              <a:rPr lang="en-US" sz="1400" dirty="0"/>
              <a:t>B . 5.72%.</a:t>
            </a:r>
            <a:br>
              <a:rPr lang="en-US" sz="1400" dirty="0"/>
            </a:br>
            <a:r>
              <a:rPr lang="en-US" sz="1400" dirty="0"/>
              <a:t>C .5.94%.</a:t>
            </a:r>
          </a:p>
          <a:p>
            <a:pPr marL="352044" indent="-342900">
              <a:buFont typeface="+mj-lt"/>
              <a:buAutoNum type="arabicPeriod" startAt="5"/>
            </a:pPr>
            <a:r>
              <a:rPr lang="en-US" sz="1400" dirty="0"/>
              <a:t>The bond’s yield-to-worst is </a:t>
            </a:r>
            <a:r>
              <a:rPr lang="en-US" sz="1400" i="1" dirty="0"/>
              <a:t>closest </a:t>
            </a:r>
            <a:r>
              <a:rPr lang="en-US" sz="1400" dirty="0"/>
              <a:t>to:</a:t>
            </a:r>
            <a:br>
              <a:rPr lang="en-US" sz="1400" dirty="0"/>
            </a:br>
            <a:r>
              <a:rPr lang="en-US" sz="1400" dirty="0"/>
              <a:t>A . 2.88%.</a:t>
            </a:r>
            <a:br>
              <a:rPr lang="en-US" sz="1400" dirty="0"/>
            </a:br>
            <a:r>
              <a:rPr lang="en-US" sz="1400" dirty="0"/>
              <a:t>B .5.77%.</a:t>
            </a:r>
            <a:br>
              <a:rPr lang="en-US" sz="1400" dirty="0"/>
            </a:br>
            <a:r>
              <a:rPr lang="en-US" sz="1400" dirty="0"/>
              <a:t>C . 6.25%. </a:t>
            </a:r>
          </a:p>
        </p:txBody>
      </p:sp>
      <p:sp>
        <p:nvSpPr>
          <p:cNvPr id="4" name="Slide Number Placeholder 3">
            <a:extLst>
              <a:ext uri="{FF2B5EF4-FFF2-40B4-BE49-F238E27FC236}">
                <a16:creationId xmlns:a16="http://schemas.microsoft.com/office/drawing/2014/main" id="{C2694BE7-EAF5-4672-847C-060834D4E75B}"/>
              </a:ext>
            </a:extLst>
          </p:cNvPr>
          <p:cNvSpPr>
            <a:spLocks noGrp="1"/>
          </p:cNvSpPr>
          <p:nvPr>
            <p:ph type="sldNum" sz="quarter" idx="12"/>
          </p:nvPr>
        </p:nvSpPr>
        <p:spPr/>
        <p:txBody>
          <a:bodyPr/>
          <a:lstStyle/>
          <a:p>
            <a:fld id="{4E4A4924-7CC3-4BF6-9C5C-A8E770D15754}" type="slidenum">
              <a:rPr lang="en-US" smtClean="0"/>
              <a:t>50</a:t>
            </a:fld>
            <a:endParaRPr lang="en-US" dirty="0"/>
          </a:p>
        </p:txBody>
      </p:sp>
      <p:pic>
        <p:nvPicPr>
          <p:cNvPr id="5" name="Picture 4">
            <a:extLst>
              <a:ext uri="{FF2B5EF4-FFF2-40B4-BE49-F238E27FC236}">
                <a16:creationId xmlns:a16="http://schemas.microsoft.com/office/drawing/2014/main" id="{998253F9-D09D-4902-A5C0-5358257223F6}"/>
              </a:ext>
            </a:extLst>
          </p:cNvPr>
          <p:cNvPicPr>
            <a:picLocks noChangeAspect="1"/>
          </p:cNvPicPr>
          <p:nvPr/>
        </p:nvPicPr>
        <p:blipFill>
          <a:blip r:embed="rId2"/>
          <a:stretch>
            <a:fillRect/>
          </a:stretch>
        </p:blipFill>
        <p:spPr>
          <a:xfrm>
            <a:off x="5029200" y="2345652"/>
            <a:ext cx="3917823" cy="1429178"/>
          </a:xfrm>
          <a:prstGeom prst="rect">
            <a:avLst/>
          </a:prstGeom>
        </p:spPr>
      </p:pic>
    </p:spTree>
    <p:extLst>
      <p:ext uri="{BB962C8B-B14F-4D97-AF65-F5344CB8AC3E}">
        <p14:creationId xmlns:p14="http://schemas.microsoft.com/office/powerpoint/2010/main" val="397694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762000"/>
                <a:ext cx="8375904" cy="5410199"/>
              </a:xfrm>
            </p:spPr>
            <p:txBody>
              <a:bodyPr>
                <a:noAutofit/>
              </a:bodyPr>
              <a:lstStyle/>
              <a:p>
                <a:pPr marL="2880" lvl="1" indent="0">
                  <a:spcBef>
                    <a:spcPts val="600"/>
                  </a:spcBef>
                  <a:spcAft>
                    <a:spcPts val="600"/>
                  </a:spcAft>
                  <a:buNone/>
                </a:pPr>
                <a:r>
                  <a:rPr lang="en-US" sz="2400" b="1" dirty="0"/>
                  <a:t>Examples. </a:t>
                </a:r>
                <a:r>
                  <a:rPr lang="en-US" sz="2200" dirty="0"/>
                  <a:t>Calculate the value of </a:t>
                </a:r>
                <a:r>
                  <a:rPr lang="en-US" sz="2200" b="1" dirty="0"/>
                  <a:t>a) an annual 4% coupon paying bond</a:t>
                </a:r>
                <a:r>
                  <a:rPr lang="en-US" sz="2200" dirty="0"/>
                  <a:t> and </a:t>
                </a:r>
                <a:r>
                  <a:rPr lang="en-US" sz="2200" b="1" dirty="0"/>
                  <a:t>b) a semiannual 8% coupon paying bond</a:t>
                </a:r>
                <a:r>
                  <a:rPr lang="en-US" sz="2200" dirty="0"/>
                  <a:t>. Both have five years to maturity and a market discount rate of 6%: </a:t>
                </a:r>
              </a:p>
              <a:p>
                <a:pPr marL="2880" lvl="1" indent="0">
                  <a:spcBef>
                    <a:spcPts val="600"/>
                  </a:spcBef>
                  <a:spcAft>
                    <a:spcPts val="600"/>
                  </a:spcAft>
                  <a:buNone/>
                </a:pPr>
                <a:r>
                  <a:rPr lang="en-AU" sz="2600" b="1" dirty="0"/>
                  <a:t>a) </a:t>
                </a:r>
                <a14:m>
                  <m:oMath xmlns:m="http://schemas.openxmlformats.org/officeDocument/2006/math">
                    <m:r>
                      <m:rPr>
                        <m:sty m:val="p"/>
                      </m:rPr>
                      <a:rPr lang="en-AU" sz="2600" b="0" i="0" smtClean="0">
                        <a:latin typeface="Cambria Math"/>
                      </a:rPr>
                      <m:t>PV</m:t>
                    </m:r>
                    <m:r>
                      <a:rPr lang="en-AU" sz="2600" b="1" i="1" smtClean="0">
                        <a:latin typeface="Cambria Math"/>
                      </a:rPr>
                      <m:t>=</m:t>
                    </m:r>
                    <m:f>
                      <m:fPr>
                        <m:ctrlPr>
                          <a:rPr lang="en-AU" sz="2600" i="1" smtClean="0">
                            <a:latin typeface="Cambria Math" panose="02040503050406030204" pitchFamily="18" charset="0"/>
                          </a:rPr>
                        </m:ctrlPr>
                      </m:fPr>
                      <m:num>
                        <m:r>
                          <a:rPr lang="en-AU" sz="2600" b="0" i="1" smtClean="0">
                            <a:latin typeface="Cambria Math"/>
                          </a:rPr>
                          <m:t>4</m:t>
                        </m:r>
                      </m:num>
                      <m:den>
                        <m:sSup>
                          <m:sSupPr>
                            <m:ctrlPr>
                              <a:rPr lang="en-AU" sz="2600" i="1" smtClean="0">
                                <a:latin typeface="Cambria Math" panose="02040503050406030204" pitchFamily="18" charset="0"/>
                              </a:rPr>
                            </m:ctrlPr>
                          </m:sSupPr>
                          <m:e>
                            <m:r>
                              <a:rPr lang="en-AU" sz="2600" b="0" i="1" smtClean="0">
                                <a:latin typeface="Cambria Math"/>
                              </a:rPr>
                              <m:t>(1.06)</m:t>
                            </m:r>
                          </m:e>
                          <m:sup>
                            <m:r>
                              <a:rPr lang="en-AU" sz="2600" b="0" i="1" smtClean="0">
                                <a:latin typeface="Cambria Math"/>
                              </a:rPr>
                              <m:t>1</m:t>
                            </m:r>
                          </m:sup>
                        </m:sSup>
                      </m:den>
                    </m:f>
                    <m:r>
                      <a:rPr lang="en-AU" sz="2600" b="0" i="1" smtClean="0">
                        <a:latin typeface="Cambria Math"/>
                      </a:rPr>
                      <m:t>+</m:t>
                    </m:r>
                    <m:f>
                      <m:fPr>
                        <m:ctrlPr>
                          <a:rPr lang="en-AU" sz="2600" i="1">
                            <a:latin typeface="Cambria Math" panose="02040503050406030204" pitchFamily="18" charset="0"/>
                          </a:rPr>
                        </m:ctrlPr>
                      </m:fPr>
                      <m:num>
                        <m:r>
                          <a:rPr lang="en-AU" sz="2600" b="0" i="1" smtClean="0">
                            <a:latin typeface="Cambria Math"/>
                          </a:rPr>
                          <m:t>4</m:t>
                        </m:r>
                      </m:num>
                      <m:den>
                        <m:sSup>
                          <m:sSupPr>
                            <m:ctrlPr>
                              <a:rPr lang="en-AU" sz="2600" i="1">
                                <a:latin typeface="Cambria Math" panose="02040503050406030204" pitchFamily="18" charset="0"/>
                              </a:rPr>
                            </m:ctrlPr>
                          </m:sSupPr>
                          <m:e>
                            <m:r>
                              <a:rPr lang="en-AU" sz="2600" b="0" i="1">
                                <a:latin typeface="Cambria Math"/>
                              </a:rPr>
                              <m:t>(1</m:t>
                            </m:r>
                            <m:r>
                              <a:rPr lang="en-AU" sz="2600" b="0" i="1" smtClean="0">
                                <a:latin typeface="Cambria Math"/>
                              </a:rPr>
                              <m:t>.06</m:t>
                            </m:r>
                            <m:r>
                              <a:rPr lang="en-AU" sz="2600" b="0" i="1">
                                <a:latin typeface="Cambria Math"/>
                              </a:rPr>
                              <m:t>)</m:t>
                            </m:r>
                          </m:e>
                          <m:sup>
                            <m:r>
                              <a:rPr lang="en-AU" sz="2600" b="0" i="1" smtClean="0">
                                <a:latin typeface="Cambria Math"/>
                              </a:rPr>
                              <m:t>2</m:t>
                            </m:r>
                          </m:sup>
                        </m:sSup>
                      </m:den>
                    </m:f>
                    <m:r>
                      <a:rPr lang="en-AU" sz="2600" b="0" i="1" smtClean="0">
                        <a:latin typeface="Cambria Math"/>
                      </a:rPr>
                      <m:t>+</m:t>
                    </m:r>
                    <m:f>
                      <m:fPr>
                        <m:ctrlPr>
                          <a:rPr lang="en-AU" sz="2600" i="1">
                            <a:latin typeface="Cambria Math" panose="02040503050406030204" pitchFamily="18" charset="0"/>
                          </a:rPr>
                        </m:ctrlPr>
                      </m:fPr>
                      <m:num>
                        <m:r>
                          <a:rPr lang="en-AU" sz="2600" b="0" i="1">
                            <a:latin typeface="Cambria Math"/>
                          </a:rPr>
                          <m:t>4</m:t>
                        </m:r>
                      </m:num>
                      <m:den>
                        <m:sSup>
                          <m:sSupPr>
                            <m:ctrlPr>
                              <a:rPr lang="en-AU" sz="2600" i="1">
                                <a:latin typeface="Cambria Math" panose="02040503050406030204" pitchFamily="18" charset="0"/>
                              </a:rPr>
                            </m:ctrlPr>
                          </m:sSupPr>
                          <m:e>
                            <m:r>
                              <a:rPr lang="en-AU" sz="2600" b="0" i="1">
                                <a:latin typeface="Cambria Math"/>
                              </a:rPr>
                              <m:t>(1.06)</m:t>
                            </m:r>
                          </m:e>
                          <m:sup>
                            <m:r>
                              <a:rPr lang="en-AU" sz="2600" b="0" i="1" smtClean="0">
                                <a:latin typeface="Cambria Math"/>
                              </a:rPr>
                              <m:t>3</m:t>
                            </m:r>
                          </m:sup>
                        </m:sSup>
                      </m:den>
                    </m:f>
                    <m:r>
                      <a:rPr lang="en-AU" sz="2600" b="0" i="1" smtClean="0">
                        <a:latin typeface="Cambria Math"/>
                      </a:rPr>
                      <m:t>+</m:t>
                    </m:r>
                    <m:f>
                      <m:fPr>
                        <m:ctrlPr>
                          <a:rPr lang="en-AU" sz="2600" i="1">
                            <a:latin typeface="Cambria Math" panose="02040503050406030204" pitchFamily="18" charset="0"/>
                          </a:rPr>
                        </m:ctrlPr>
                      </m:fPr>
                      <m:num>
                        <m:r>
                          <a:rPr lang="en-AU" sz="2600" b="0" i="1">
                            <a:latin typeface="Cambria Math"/>
                          </a:rPr>
                          <m:t>4</m:t>
                        </m:r>
                      </m:num>
                      <m:den>
                        <m:sSup>
                          <m:sSupPr>
                            <m:ctrlPr>
                              <a:rPr lang="en-AU" sz="2600" i="1">
                                <a:latin typeface="Cambria Math" panose="02040503050406030204" pitchFamily="18" charset="0"/>
                              </a:rPr>
                            </m:ctrlPr>
                          </m:sSupPr>
                          <m:e>
                            <m:r>
                              <a:rPr lang="en-AU" sz="2600" b="0" i="1">
                                <a:latin typeface="Cambria Math"/>
                              </a:rPr>
                              <m:t>(1.06)</m:t>
                            </m:r>
                          </m:e>
                          <m:sup>
                            <m:r>
                              <a:rPr lang="en-AU" sz="2600" b="0" i="1" smtClean="0">
                                <a:latin typeface="Cambria Math"/>
                              </a:rPr>
                              <m:t>4</m:t>
                            </m:r>
                          </m:sup>
                        </m:sSup>
                      </m:den>
                    </m:f>
                    <m:r>
                      <a:rPr lang="en-AU" sz="2600" b="0" i="1" smtClean="0">
                        <a:latin typeface="Cambria Math"/>
                      </a:rPr>
                      <m:t>+</m:t>
                    </m:r>
                    <m:f>
                      <m:fPr>
                        <m:ctrlPr>
                          <a:rPr lang="en-AU" sz="2600" i="1">
                            <a:latin typeface="Cambria Math" panose="02040503050406030204" pitchFamily="18" charset="0"/>
                          </a:rPr>
                        </m:ctrlPr>
                      </m:fPr>
                      <m:num>
                        <m:r>
                          <a:rPr lang="en-AU" sz="2600" b="0" i="1" smtClean="0">
                            <a:latin typeface="Cambria Math"/>
                          </a:rPr>
                          <m:t>104</m:t>
                        </m:r>
                      </m:num>
                      <m:den>
                        <m:sSup>
                          <m:sSupPr>
                            <m:ctrlPr>
                              <a:rPr lang="en-AU" sz="2600" i="1">
                                <a:latin typeface="Cambria Math" panose="02040503050406030204" pitchFamily="18" charset="0"/>
                              </a:rPr>
                            </m:ctrlPr>
                          </m:sSupPr>
                          <m:e>
                            <m:r>
                              <a:rPr lang="en-AU" sz="2600" b="0" i="1">
                                <a:latin typeface="Cambria Math"/>
                              </a:rPr>
                              <m:t>(1</m:t>
                            </m:r>
                            <m:r>
                              <a:rPr lang="en-AU" sz="2600" b="0" i="1" smtClean="0">
                                <a:latin typeface="Cambria Math"/>
                              </a:rPr>
                              <m:t>.06</m:t>
                            </m:r>
                            <m:r>
                              <a:rPr lang="en-AU" sz="2600" b="0" i="1">
                                <a:latin typeface="Cambria Math"/>
                              </a:rPr>
                              <m:t>)</m:t>
                            </m:r>
                          </m:e>
                          <m:sup>
                            <m:r>
                              <a:rPr lang="en-AU" sz="2600" b="0" i="1" smtClean="0">
                                <a:latin typeface="Cambria Math"/>
                              </a:rPr>
                              <m:t>5</m:t>
                            </m:r>
                          </m:sup>
                        </m:sSup>
                      </m:den>
                    </m:f>
                    <m:r>
                      <a:rPr lang="en-AU" sz="2600" b="0" i="1" smtClean="0">
                        <a:latin typeface="Cambria Math"/>
                      </a:rPr>
                      <m:t>=</m:t>
                    </m:r>
                  </m:oMath>
                </a14:m>
                <a:endParaRPr lang="en-AU" sz="2600" dirty="0"/>
              </a:p>
              <a:p>
                <a:pPr marL="2880" lvl="1" indent="0">
                  <a:spcBef>
                    <a:spcPts val="600"/>
                  </a:spcBef>
                  <a:spcAft>
                    <a:spcPts val="600"/>
                  </a:spcAft>
                  <a:buNone/>
                </a:pPr>
                <a:r>
                  <a:rPr lang="en-US" sz="2400" dirty="0"/>
                  <a:t> </a:t>
                </a:r>
                <a14:m>
                  <m:oMath xmlns:m="http://schemas.openxmlformats.org/officeDocument/2006/math">
                    <m:r>
                      <a:rPr lang="en-AU" sz="2300" b="0" i="1" smtClean="0">
                        <a:latin typeface="Cambria Math"/>
                      </a:rPr>
                      <m:t>=3.774+3.560+3.358+3.168+77.715</m:t>
                    </m:r>
                    <m:r>
                      <a:rPr lang="en-AU" sz="2300" b="0" i="0" smtClean="0">
                        <a:latin typeface="Cambria Math"/>
                      </a:rPr>
                      <m:t>=</m:t>
                    </m:r>
                    <m:r>
                      <a:rPr lang="en-AU" sz="2300" b="1" i="0" smtClean="0">
                        <a:latin typeface="Cambria Math"/>
                      </a:rPr>
                      <m:t>𝟗𝟏</m:t>
                    </m:r>
                    <m:r>
                      <a:rPr lang="en-AU" sz="2300" b="1" i="0" smtClean="0">
                        <a:latin typeface="Cambria Math"/>
                      </a:rPr>
                      <m:t>.</m:t>
                    </m:r>
                    <m:r>
                      <a:rPr lang="en-AU" sz="2300" b="1" i="0" smtClean="0">
                        <a:latin typeface="Cambria Math"/>
                      </a:rPr>
                      <m:t>𝟓𝟕𝟓</m:t>
                    </m:r>
                  </m:oMath>
                </a14:m>
                <a:endParaRPr lang="en-US" sz="2300" b="1" dirty="0"/>
              </a:p>
              <a:p>
                <a:pPr marL="2880" lvl="1" indent="0">
                  <a:spcBef>
                    <a:spcPts val="600"/>
                  </a:spcBef>
                  <a:spcAft>
                    <a:spcPts val="600"/>
                  </a:spcAft>
                  <a:buNone/>
                </a:pPr>
                <a:r>
                  <a:rPr lang="en-US" sz="2400" b="1" dirty="0"/>
                  <a:t> </a:t>
                </a:r>
                <a:r>
                  <a:rPr lang="en-US" sz="2200" b="1" dirty="0"/>
                  <a:t>The bond price is 91.575 per 100 of par value.</a:t>
                </a:r>
              </a:p>
              <a:p>
                <a:pPr marL="2880" lvl="1" indent="0">
                  <a:spcBef>
                    <a:spcPts val="600"/>
                  </a:spcBef>
                  <a:spcAft>
                    <a:spcPts val="600"/>
                  </a:spcAft>
                  <a:buNone/>
                </a:pPr>
                <a:endParaRPr lang="en-US" sz="2200" dirty="0"/>
              </a:p>
              <a:p>
                <a:pPr marL="2880" lvl="1" indent="0">
                  <a:spcBef>
                    <a:spcPts val="600"/>
                  </a:spcBef>
                  <a:spcAft>
                    <a:spcPts val="600"/>
                  </a:spcAft>
                  <a:buNone/>
                </a:pPr>
                <a:r>
                  <a:rPr lang="en-AU" sz="2600" b="1" dirty="0"/>
                  <a:t>b) </a:t>
                </a:r>
                <a14:m>
                  <m:oMath xmlns:m="http://schemas.openxmlformats.org/officeDocument/2006/math">
                    <m:r>
                      <m:rPr>
                        <m:sty m:val="p"/>
                      </m:rPr>
                      <a:rPr lang="en-AU" sz="2600" b="0" i="0">
                        <a:latin typeface="Cambria Math"/>
                      </a:rPr>
                      <m:t>PV</m:t>
                    </m:r>
                    <m:r>
                      <a:rPr lang="en-AU" sz="2600" b="1" i="0">
                        <a:latin typeface="Cambria Math"/>
                      </a:rPr>
                      <m:t>=</m:t>
                    </m:r>
                    <m:f>
                      <m:fPr>
                        <m:ctrlPr>
                          <a:rPr lang="en-AU" sz="2600" i="1">
                            <a:latin typeface="Cambria Math" panose="02040503050406030204" pitchFamily="18" charset="0"/>
                          </a:rPr>
                        </m:ctrlPr>
                      </m:fPr>
                      <m:num>
                        <m:r>
                          <a:rPr lang="en-AU" sz="2600" b="0" i="1">
                            <a:latin typeface="Cambria Math"/>
                          </a:rPr>
                          <m:t>4</m:t>
                        </m:r>
                      </m:num>
                      <m:den>
                        <m:sSup>
                          <m:sSupPr>
                            <m:ctrlPr>
                              <a:rPr lang="en-AU" sz="2600" i="1">
                                <a:latin typeface="Cambria Math" panose="02040503050406030204" pitchFamily="18" charset="0"/>
                              </a:rPr>
                            </m:ctrlPr>
                          </m:sSupPr>
                          <m:e>
                            <m:r>
                              <a:rPr lang="en-AU" sz="2600" b="0" i="1">
                                <a:latin typeface="Cambria Math"/>
                              </a:rPr>
                              <m:t>(1.03)</m:t>
                            </m:r>
                          </m:e>
                          <m:sup>
                            <m:r>
                              <a:rPr lang="en-AU" sz="2600" b="0" i="1">
                                <a:latin typeface="Cambria Math"/>
                              </a:rPr>
                              <m:t>1</m:t>
                            </m:r>
                          </m:sup>
                        </m:sSup>
                      </m:den>
                    </m:f>
                    <m:r>
                      <a:rPr lang="en-AU" sz="2600" b="0" i="1">
                        <a:latin typeface="Cambria Math"/>
                      </a:rPr>
                      <m:t>+</m:t>
                    </m:r>
                    <m:f>
                      <m:fPr>
                        <m:ctrlPr>
                          <a:rPr lang="en-AU" sz="2600" i="1">
                            <a:latin typeface="Cambria Math" panose="02040503050406030204" pitchFamily="18" charset="0"/>
                          </a:rPr>
                        </m:ctrlPr>
                      </m:fPr>
                      <m:num>
                        <m:r>
                          <a:rPr lang="en-AU" sz="2600" b="0" i="1">
                            <a:latin typeface="Cambria Math"/>
                          </a:rPr>
                          <m:t>4</m:t>
                        </m:r>
                      </m:num>
                      <m:den>
                        <m:sSup>
                          <m:sSupPr>
                            <m:ctrlPr>
                              <a:rPr lang="en-AU" sz="2600" i="1">
                                <a:latin typeface="Cambria Math" panose="02040503050406030204" pitchFamily="18" charset="0"/>
                              </a:rPr>
                            </m:ctrlPr>
                          </m:sSupPr>
                          <m:e>
                            <m:r>
                              <a:rPr lang="en-AU" sz="2600" b="0" i="1">
                                <a:latin typeface="Cambria Math"/>
                              </a:rPr>
                              <m:t>(1.03)</m:t>
                            </m:r>
                          </m:e>
                          <m:sup>
                            <m:r>
                              <a:rPr lang="en-AU" sz="2600" b="0" i="1">
                                <a:latin typeface="Cambria Math"/>
                              </a:rPr>
                              <m:t>2</m:t>
                            </m:r>
                          </m:sup>
                        </m:sSup>
                      </m:den>
                    </m:f>
                    <m:r>
                      <a:rPr lang="en-AU" sz="2600" b="0" i="1">
                        <a:latin typeface="Cambria Math"/>
                      </a:rPr>
                      <m:t>+</m:t>
                    </m:r>
                    <m:f>
                      <m:fPr>
                        <m:ctrlPr>
                          <a:rPr lang="en-AU" sz="2600" i="1">
                            <a:latin typeface="Cambria Math" panose="02040503050406030204" pitchFamily="18" charset="0"/>
                          </a:rPr>
                        </m:ctrlPr>
                      </m:fPr>
                      <m:num>
                        <m:r>
                          <a:rPr lang="en-AU" sz="2600" b="0" i="1">
                            <a:latin typeface="Cambria Math"/>
                          </a:rPr>
                          <m:t>4</m:t>
                        </m:r>
                      </m:num>
                      <m:den>
                        <m:sSup>
                          <m:sSupPr>
                            <m:ctrlPr>
                              <a:rPr lang="en-AU" sz="2600" i="1">
                                <a:latin typeface="Cambria Math" panose="02040503050406030204" pitchFamily="18" charset="0"/>
                              </a:rPr>
                            </m:ctrlPr>
                          </m:sSupPr>
                          <m:e>
                            <m:r>
                              <a:rPr lang="en-AU" sz="2600" b="0" i="1">
                                <a:latin typeface="Cambria Math"/>
                              </a:rPr>
                              <m:t>(1.03)</m:t>
                            </m:r>
                          </m:e>
                          <m:sup>
                            <m:r>
                              <a:rPr lang="en-AU" sz="2600" b="0" i="1">
                                <a:latin typeface="Cambria Math"/>
                              </a:rPr>
                              <m:t>3</m:t>
                            </m:r>
                          </m:sup>
                        </m:sSup>
                      </m:den>
                    </m:f>
                    <m:r>
                      <a:rPr lang="en-AU" sz="2600" b="0" i="1">
                        <a:latin typeface="Cambria Math"/>
                      </a:rPr>
                      <m:t>+</m:t>
                    </m:r>
                    <m:f>
                      <m:fPr>
                        <m:ctrlPr>
                          <a:rPr lang="en-AU" sz="2600" i="1">
                            <a:latin typeface="Cambria Math" panose="02040503050406030204" pitchFamily="18" charset="0"/>
                          </a:rPr>
                        </m:ctrlPr>
                      </m:fPr>
                      <m:num>
                        <m:r>
                          <a:rPr lang="en-AU" sz="2600" b="0" i="1">
                            <a:latin typeface="Cambria Math"/>
                          </a:rPr>
                          <m:t>4</m:t>
                        </m:r>
                      </m:num>
                      <m:den>
                        <m:sSup>
                          <m:sSupPr>
                            <m:ctrlPr>
                              <a:rPr lang="en-AU" sz="2600" i="1">
                                <a:latin typeface="Cambria Math" panose="02040503050406030204" pitchFamily="18" charset="0"/>
                              </a:rPr>
                            </m:ctrlPr>
                          </m:sSupPr>
                          <m:e>
                            <m:r>
                              <a:rPr lang="en-AU" sz="2600" b="0" i="1">
                                <a:latin typeface="Cambria Math"/>
                              </a:rPr>
                              <m:t>(1.03)</m:t>
                            </m:r>
                          </m:e>
                          <m:sup>
                            <m:r>
                              <a:rPr lang="en-AU" sz="2600" b="0" i="1">
                                <a:latin typeface="Cambria Math"/>
                              </a:rPr>
                              <m:t>4</m:t>
                            </m:r>
                          </m:sup>
                        </m:sSup>
                      </m:den>
                    </m:f>
                    <m:r>
                      <a:rPr lang="en-AU" sz="2600" b="0" i="1">
                        <a:latin typeface="Cambria Math"/>
                      </a:rPr>
                      <m:t>+</m:t>
                    </m:r>
                    <m:f>
                      <m:fPr>
                        <m:ctrlPr>
                          <a:rPr lang="en-AU" sz="2600" i="1">
                            <a:latin typeface="Cambria Math" panose="02040503050406030204" pitchFamily="18" charset="0"/>
                          </a:rPr>
                        </m:ctrlPr>
                      </m:fPr>
                      <m:num>
                        <m:r>
                          <a:rPr lang="en-AU" sz="2600" b="0" i="1">
                            <a:latin typeface="Cambria Math"/>
                          </a:rPr>
                          <m:t>4</m:t>
                        </m:r>
                      </m:num>
                      <m:den>
                        <m:sSup>
                          <m:sSupPr>
                            <m:ctrlPr>
                              <a:rPr lang="en-AU" sz="2600" i="1">
                                <a:latin typeface="Cambria Math" panose="02040503050406030204" pitchFamily="18" charset="0"/>
                              </a:rPr>
                            </m:ctrlPr>
                          </m:sSupPr>
                          <m:e>
                            <m:r>
                              <a:rPr lang="en-AU" sz="2600" b="0" i="1">
                                <a:latin typeface="Cambria Math"/>
                              </a:rPr>
                              <m:t>(1.03)</m:t>
                            </m:r>
                          </m:e>
                          <m:sup>
                            <m:r>
                              <a:rPr lang="en-AU" sz="2600" b="0" i="1" smtClean="0">
                                <a:latin typeface="Cambria Math"/>
                              </a:rPr>
                              <m:t>5</m:t>
                            </m:r>
                          </m:sup>
                        </m:sSup>
                      </m:den>
                    </m:f>
                    <m:r>
                      <a:rPr lang="en-AU" sz="2600" b="0" i="1" smtClean="0">
                        <a:latin typeface="Cambria Math"/>
                      </a:rPr>
                      <m:t>++</m:t>
                    </m:r>
                    <m:f>
                      <m:fPr>
                        <m:ctrlPr>
                          <a:rPr lang="en-AU" sz="2600" i="1">
                            <a:latin typeface="Cambria Math" panose="02040503050406030204" pitchFamily="18" charset="0"/>
                          </a:rPr>
                        </m:ctrlPr>
                      </m:fPr>
                      <m:num>
                        <m:r>
                          <a:rPr lang="en-AU" sz="2600" b="0" i="1">
                            <a:latin typeface="Cambria Math"/>
                          </a:rPr>
                          <m:t>4</m:t>
                        </m:r>
                      </m:num>
                      <m:den>
                        <m:sSup>
                          <m:sSupPr>
                            <m:ctrlPr>
                              <a:rPr lang="en-AU" sz="2600" i="1">
                                <a:latin typeface="Cambria Math" panose="02040503050406030204" pitchFamily="18" charset="0"/>
                              </a:rPr>
                            </m:ctrlPr>
                          </m:sSupPr>
                          <m:e>
                            <m:r>
                              <a:rPr lang="en-AU" sz="2600" b="0" i="1">
                                <a:latin typeface="Cambria Math"/>
                              </a:rPr>
                              <m:t>(1.03)</m:t>
                            </m:r>
                          </m:e>
                          <m:sup>
                            <m:r>
                              <a:rPr lang="en-AU" sz="2600" b="0" i="1" smtClean="0">
                                <a:latin typeface="Cambria Math"/>
                              </a:rPr>
                              <m:t>6</m:t>
                            </m:r>
                          </m:sup>
                        </m:sSup>
                      </m:den>
                    </m:f>
                    <m:r>
                      <a:rPr lang="en-AU" sz="2600" b="0" i="1" smtClean="0">
                        <a:latin typeface="Cambria Math"/>
                      </a:rPr>
                      <m:t>+</m:t>
                    </m:r>
                    <m:f>
                      <m:fPr>
                        <m:ctrlPr>
                          <a:rPr lang="en-AU" sz="2600" i="1">
                            <a:latin typeface="Cambria Math" panose="02040503050406030204" pitchFamily="18" charset="0"/>
                          </a:rPr>
                        </m:ctrlPr>
                      </m:fPr>
                      <m:num>
                        <m:r>
                          <a:rPr lang="en-AU" sz="2600" b="0" i="1">
                            <a:latin typeface="Cambria Math"/>
                          </a:rPr>
                          <m:t>4</m:t>
                        </m:r>
                      </m:num>
                      <m:den>
                        <m:sSup>
                          <m:sSupPr>
                            <m:ctrlPr>
                              <a:rPr lang="en-AU" sz="2600" i="1">
                                <a:latin typeface="Cambria Math" panose="02040503050406030204" pitchFamily="18" charset="0"/>
                              </a:rPr>
                            </m:ctrlPr>
                          </m:sSupPr>
                          <m:e>
                            <m:r>
                              <a:rPr lang="en-AU" sz="2600" b="0" i="1">
                                <a:latin typeface="Cambria Math"/>
                              </a:rPr>
                              <m:t>(1.03)</m:t>
                            </m:r>
                          </m:e>
                          <m:sup>
                            <m:r>
                              <a:rPr lang="en-AU" sz="2600" b="0" i="1" smtClean="0">
                                <a:latin typeface="Cambria Math"/>
                              </a:rPr>
                              <m:t>7</m:t>
                            </m:r>
                          </m:sup>
                        </m:sSup>
                      </m:den>
                    </m:f>
                    <m:r>
                      <a:rPr lang="en-AU" sz="2600" b="0" i="1" smtClean="0">
                        <a:latin typeface="Cambria Math"/>
                      </a:rPr>
                      <m:t>+</m:t>
                    </m:r>
                    <m:f>
                      <m:fPr>
                        <m:ctrlPr>
                          <a:rPr lang="en-AU" sz="2600" i="1">
                            <a:latin typeface="Cambria Math" panose="02040503050406030204" pitchFamily="18" charset="0"/>
                          </a:rPr>
                        </m:ctrlPr>
                      </m:fPr>
                      <m:num>
                        <m:r>
                          <a:rPr lang="en-AU" sz="2600" b="0" i="1">
                            <a:latin typeface="Cambria Math"/>
                          </a:rPr>
                          <m:t>4</m:t>
                        </m:r>
                      </m:num>
                      <m:den>
                        <m:sSup>
                          <m:sSupPr>
                            <m:ctrlPr>
                              <a:rPr lang="en-AU" sz="2600" i="1">
                                <a:latin typeface="Cambria Math" panose="02040503050406030204" pitchFamily="18" charset="0"/>
                              </a:rPr>
                            </m:ctrlPr>
                          </m:sSupPr>
                          <m:e>
                            <m:r>
                              <a:rPr lang="en-AU" sz="2600" b="0" i="1">
                                <a:latin typeface="Cambria Math"/>
                              </a:rPr>
                              <m:t>(1.03)</m:t>
                            </m:r>
                          </m:e>
                          <m:sup>
                            <m:r>
                              <a:rPr lang="en-AU" sz="2600" b="0" i="1" smtClean="0">
                                <a:latin typeface="Cambria Math"/>
                              </a:rPr>
                              <m:t>8</m:t>
                            </m:r>
                          </m:sup>
                        </m:sSup>
                      </m:den>
                    </m:f>
                    <m:r>
                      <a:rPr lang="en-AU" sz="2600" b="0" i="1" smtClean="0">
                        <a:latin typeface="Cambria Math"/>
                      </a:rPr>
                      <m:t>+</m:t>
                    </m:r>
                    <m:f>
                      <m:fPr>
                        <m:ctrlPr>
                          <a:rPr lang="en-AU" sz="2600" i="1">
                            <a:latin typeface="Cambria Math" panose="02040503050406030204" pitchFamily="18" charset="0"/>
                          </a:rPr>
                        </m:ctrlPr>
                      </m:fPr>
                      <m:num>
                        <m:r>
                          <a:rPr lang="en-AU" sz="2600" b="0" i="1">
                            <a:latin typeface="Cambria Math"/>
                          </a:rPr>
                          <m:t>4</m:t>
                        </m:r>
                      </m:num>
                      <m:den>
                        <m:sSup>
                          <m:sSupPr>
                            <m:ctrlPr>
                              <a:rPr lang="en-AU" sz="2600" i="1">
                                <a:latin typeface="Cambria Math" panose="02040503050406030204" pitchFamily="18" charset="0"/>
                              </a:rPr>
                            </m:ctrlPr>
                          </m:sSupPr>
                          <m:e>
                            <m:r>
                              <a:rPr lang="en-AU" sz="2600" b="0" i="1">
                                <a:latin typeface="Cambria Math"/>
                              </a:rPr>
                              <m:t>(1.03)</m:t>
                            </m:r>
                          </m:e>
                          <m:sup>
                            <m:r>
                              <a:rPr lang="en-AU" sz="2600" b="0" i="1" smtClean="0">
                                <a:latin typeface="Cambria Math"/>
                              </a:rPr>
                              <m:t>9</m:t>
                            </m:r>
                          </m:sup>
                        </m:sSup>
                      </m:den>
                    </m:f>
                    <m:r>
                      <a:rPr lang="en-AU" sz="2600" b="0" i="1" smtClean="0">
                        <a:latin typeface="Cambria Math"/>
                      </a:rPr>
                      <m:t>+</m:t>
                    </m:r>
                    <m:f>
                      <m:fPr>
                        <m:ctrlPr>
                          <a:rPr lang="en-AU" sz="2600" i="1">
                            <a:latin typeface="Cambria Math" panose="02040503050406030204" pitchFamily="18" charset="0"/>
                          </a:rPr>
                        </m:ctrlPr>
                      </m:fPr>
                      <m:num>
                        <m:r>
                          <a:rPr lang="en-AU" sz="2600" b="0" i="1">
                            <a:latin typeface="Cambria Math"/>
                          </a:rPr>
                          <m:t>104</m:t>
                        </m:r>
                      </m:num>
                      <m:den>
                        <m:sSup>
                          <m:sSupPr>
                            <m:ctrlPr>
                              <a:rPr lang="en-AU" sz="2600" i="1">
                                <a:latin typeface="Cambria Math" panose="02040503050406030204" pitchFamily="18" charset="0"/>
                              </a:rPr>
                            </m:ctrlPr>
                          </m:sSupPr>
                          <m:e>
                            <m:r>
                              <a:rPr lang="en-AU" sz="2600" b="0" i="1">
                                <a:latin typeface="Cambria Math"/>
                              </a:rPr>
                              <m:t>(1.03)</m:t>
                            </m:r>
                          </m:e>
                          <m:sup>
                            <m:r>
                              <a:rPr lang="en-AU" sz="2600" b="0" i="1" smtClean="0">
                                <a:latin typeface="Cambria Math"/>
                              </a:rPr>
                              <m:t>10</m:t>
                            </m:r>
                          </m:sup>
                        </m:sSup>
                      </m:den>
                    </m:f>
                    <m:r>
                      <a:rPr lang="en-AU" sz="2600" b="0" i="1">
                        <a:latin typeface="Cambria Math"/>
                      </a:rPr>
                      <m:t>=</m:t>
                    </m:r>
                    <m:r>
                      <a:rPr lang="en-AU" sz="2300" b="1" i="0" smtClean="0">
                        <a:latin typeface="Cambria Math"/>
                      </a:rPr>
                      <m:t>𝟏𝟎𝟖</m:t>
                    </m:r>
                    <m:r>
                      <a:rPr lang="en-AU" sz="2300" b="1">
                        <a:latin typeface="Cambria Math"/>
                      </a:rPr>
                      <m:t>.</m:t>
                    </m:r>
                    <m:r>
                      <a:rPr lang="en-AU" sz="2300" b="1" i="0" smtClean="0">
                        <a:latin typeface="Cambria Math"/>
                      </a:rPr>
                      <m:t>𝟓𝟑𝟎</m:t>
                    </m:r>
                  </m:oMath>
                </a14:m>
                <a:endParaRPr lang="en-US" sz="2300" b="1" dirty="0"/>
              </a:p>
              <a:p>
                <a:pPr marL="2880" lvl="1" indent="0">
                  <a:spcBef>
                    <a:spcPts val="600"/>
                  </a:spcBef>
                  <a:spcAft>
                    <a:spcPts val="600"/>
                  </a:spcAft>
                  <a:buNone/>
                </a:pPr>
                <a:r>
                  <a:rPr lang="en-US" sz="2200" dirty="0"/>
                  <a:t> </a:t>
                </a:r>
                <a:r>
                  <a:rPr lang="en-US" sz="2200" b="1" dirty="0"/>
                  <a:t>The bond price is 108.530 per 100 of par value</a:t>
                </a:r>
                <a:r>
                  <a:rPr lang="en-US" sz="2000" b="1" dirty="0"/>
                  <a:t>.</a:t>
                </a:r>
              </a:p>
              <a:p>
                <a:pPr marL="2880" lvl="1" indent="0">
                  <a:spcBef>
                    <a:spcPts val="600"/>
                  </a:spcBef>
                  <a:spcAft>
                    <a:spcPts val="600"/>
                  </a:spcAft>
                  <a:buNone/>
                </a:pPr>
                <a:endParaRPr lang="en-US" sz="23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762000"/>
                <a:ext cx="8375904" cy="5410199"/>
              </a:xfrm>
              <a:blipFill rotWithShape="0">
                <a:blip r:embed="rId3"/>
                <a:stretch>
                  <a:fillRect l="-1237" t="-789" r="-1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6</a:t>
            </a:fld>
            <a:endParaRPr lang="en-AU" dirty="0"/>
          </a:p>
        </p:txBody>
      </p:sp>
    </p:spTree>
    <p:extLst>
      <p:ext uri="{BB962C8B-B14F-4D97-AF65-F5344CB8AC3E}">
        <p14:creationId xmlns:p14="http://schemas.microsoft.com/office/powerpoint/2010/main" val="296409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633799621"/>
              </p:ext>
            </p:extLst>
          </p:nvPr>
        </p:nvGraphicFramePr>
        <p:xfrm>
          <a:off x="381000" y="1447800"/>
          <a:ext cx="8375904"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7</a:t>
            </a:fld>
            <a:endParaRPr lang="en-AU" dirty="0"/>
          </a:p>
        </p:txBody>
      </p:sp>
      <p:sp>
        <p:nvSpPr>
          <p:cNvPr id="3" name="TextBox 2"/>
          <p:cNvSpPr txBox="1"/>
          <p:nvPr/>
        </p:nvSpPr>
        <p:spPr>
          <a:xfrm>
            <a:off x="304800" y="228600"/>
            <a:ext cx="8534400" cy="1143000"/>
          </a:xfrm>
          <a:prstGeom prst="rect">
            <a:avLst/>
          </a:prstGeom>
          <a:noFill/>
        </p:spPr>
        <p:txBody>
          <a:bodyPr wrap="none" rtlCol="0">
            <a:noAutofit/>
          </a:bodyPr>
          <a:lstStyle/>
          <a:p>
            <a:r>
              <a:rPr lang="en-US" sz="2200" b="1" dirty="0"/>
              <a:t>• </a:t>
            </a:r>
            <a:r>
              <a:rPr lang="en-US" sz="2400" dirty="0"/>
              <a:t>The price of a fixed-rate bond, relative to par value, depends </a:t>
            </a:r>
          </a:p>
          <a:p>
            <a:r>
              <a:rPr lang="en-US" sz="2400" dirty="0"/>
              <a:t> on the relationship of the coupon rate to the market discount</a:t>
            </a:r>
          </a:p>
          <a:p>
            <a:r>
              <a:rPr lang="en-US" sz="2400" dirty="0"/>
              <a:t> rate.</a:t>
            </a:r>
          </a:p>
        </p:txBody>
      </p:sp>
    </p:spTree>
    <p:extLst>
      <p:ext uri="{BB962C8B-B14F-4D97-AF65-F5344CB8AC3E}">
        <p14:creationId xmlns:p14="http://schemas.microsoft.com/office/powerpoint/2010/main" val="3072873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027B-197A-4E8E-9FC9-B1F6CFEF38D2}"/>
              </a:ext>
            </a:extLst>
          </p:cNvPr>
          <p:cNvSpPr>
            <a:spLocks noGrp="1"/>
          </p:cNvSpPr>
          <p:nvPr>
            <p:ph type="title"/>
          </p:nvPr>
        </p:nvSpPr>
        <p:spPr/>
        <p:txBody>
          <a:bodyPr/>
          <a:lstStyle/>
          <a:p>
            <a:r>
              <a:rPr lang="en-US" dirty="0"/>
              <a:t>Mini-quiz #1</a:t>
            </a:r>
          </a:p>
        </p:txBody>
      </p:sp>
      <p:sp>
        <p:nvSpPr>
          <p:cNvPr id="3" name="Content Placeholder 2">
            <a:extLst>
              <a:ext uri="{FF2B5EF4-FFF2-40B4-BE49-F238E27FC236}">
                <a16:creationId xmlns:a16="http://schemas.microsoft.com/office/drawing/2014/main" id="{8E29ABD6-93F6-45EF-922E-BDCFCAAC1013}"/>
              </a:ext>
            </a:extLst>
          </p:cNvPr>
          <p:cNvSpPr>
            <a:spLocks noGrp="1"/>
          </p:cNvSpPr>
          <p:nvPr>
            <p:ph idx="1"/>
          </p:nvPr>
        </p:nvSpPr>
        <p:spPr/>
        <p:txBody>
          <a:bodyPr/>
          <a:lstStyle/>
          <a:p>
            <a:r>
              <a:rPr lang="en-US" dirty="0"/>
              <a:t>Identify whether each of the following bonds is trading at a discount, at par value, or at a premium. Calculate the prices of the bonds per 100 in par value. If the coupon rate is deficiency or excessive compared with the market discount rate, calculate the amount of the deficiency or excess per 100 of par value.</a:t>
            </a:r>
            <a:br>
              <a:rPr lang="en-US" dirty="0"/>
            </a:br>
            <a:br>
              <a:rPr lang="en-US" dirty="0"/>
            </a:br>
            <a:endParaRPr lang="en-US" dirty="0"/>
          </a:p>
        </p:txBody>
      </p:sp>
      <p:sp>
        <p:nvSpPr>
          <p:cNvPr id="4" name="Slide Number Placeholder 3">
            <a:extLst>
              <a:ext uri="{FF2B5EF4-FFF2-40B4-BE49-F238E27FC236}">
                <a16:creationId xmlns:a16="http://schemas.microsoft.com/office/drawing/2014/main" id="{27C5DDE7-E194-4379-A913-E3FFC9210A16}"/>
              </a:ext>
            </a:extLst>
          </p:cNvPr>
          <p:cNvSpPr>
            <a:spLocks noGrp="1"/>
          </p:cNvSpPr>
          <p:nvPr>
            <p:ph type="sldNum" sz="quarter" idx="12"/>
          </p:nvPr>
        </p:nvSpPr>
        <p:spPr/>
        <p:txBody>
          <a:bodyPr/>
          <a:lstStyle/>
          <a:p>
            <a:fld id="{4E4A4924-7CC3-4BF6-9C5C-A8E770D15754}" type="slidenum">
              <a:rPr lang="en-US" smtClean="0"/>
              <a:t>8</a:t>
            </a:fld>
            <a:endParaRPr lang="en-US" dirty="0"/>
          </a:p>
        </p:txBody>
      </p:sp>
      <p:pic>
        <p:nvPicPr>
          <p:cNvPr id="5" name="Picture 4">
            <a:extLst>
              <a:ext uri="{FF2B5EF4-FFF2-40B4-BE49-F238E27FC236}">
                <a16:creationId xmlns:a16="http://schemas.microsoft.com/office/drawing/2014/main" id="{CD44746F-BB33-45A5-B075-220350340F81}"/>
              </a:ext>
            </a:extLst>
          </p:cNvPr>
          <p:cNvPicPr>
            <a:picLocks noChangeAspect="1"/>
          </p:cNvPicPr>
          <p:nvPr/>
        </p:nvPicPr>
        <p:blipFill>
          <a:blip r:embed="rId3"/>
          <a:stretch>
            <a:fillRect/>
          </a:stretch>
        </p:blipFill>
        <p:spPr>
          <a:xfrm>
            <a:off x="852949" y="3124200"/>
            <a:ext cx="7438102" cy="2590800"/>
          </a:xfrm>
          <a:prstGeom prst="rect">
            <a:avLst/>
          </a:prstGeom>
        </p:spPr>
      </p:pic>
    </p:spTree>
    <p:extLst>
      <p:ext uri="{BB962C8B-B14F-4D97-AF65-F5344CB8AC3E}">
        <p14:creationId xmlns:p14="http://schemas.microsoft.com/office/powerpoint/2010/main" val="415937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375904" cy="5486399"/>
          </a:xfrm>
        </p:spPr>
        <p:txBody>
          <a:bodyPr>
            <a:normAutofit fontScale="92500" lnSpcReduction="10000"/>
          </a:bodyPr>
          <a:lstStyle/>
          <a:p>
            <a:pPr marL="182880" lvl="1" indent="-180000">
              <a:spcBef>
                <a:spcPts val="600"/>
              </a:spcBef>
              <a:spcAft>
                <a:spcPts val="600"/>
              </a:spcAft>
              <a:buFont typeface="Arial" pitchFamily="34" charset="0"/>
              <a:buChar char="•"/>
            </a:pPr>
            <a:r>
              <a:rPr lang="en-US" sz="2600" dirty="0"/>
              <a:t>If the market price of a bond is known, the equation on slide 5 can be used to calculate its </a:t>
            </a:r>
            <a:r>
              <a:rPr lang="en-US" sz="2600" b="1" dirty="0"/>
              <a:t>yield-to-maturity</a:t>
            </a:r>
            <a:r>
              <a:rPr lang="en-US" sz="2600" dirty="0"/>
              <a:t>.</a:t>
            </a:r>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2880" lvl="1" indent="0">
              <a:spcBef>
                <a:spcPts val="600"/>
              </a:spcBef>
              <a:spcAft>
                <a:spcPts val="600"/>
              </a:spcAft>
              <a:buNone/>
            </a:pPr>
            <a:endParaRPr lang="en-AU" sz="2400" dirty="0"/>
          </a:p>
          <a:p>
            <a:pPr marL="2880" lvl="1" indent="0">
              <a:spcBef>
                <a:spcPts val="600"/>
              </a:spcBef>
              <a:spcAft>
                <a:spcPts val="600"/>
              </a:spcAft>
              <a:buNone/>
            </a:pPr>
            <a:endParaRPr lang="en-AU" sz="2400" dirty="0"/>
          </a:p>
          <a:p>
            <a:pPr marL="2880" lvl="1" indent="0">
              <a:spcBef>
                <a:spcPts val="600"/>
              </a:spcBef>
              <a:spcAft>
                <a:spcPts val="600"/>
              </a:spcAft>
              <a:buNone/>
            </a:pPr>
            <a:endParaRPr lang="en-AU" sz="2400" dirty="0"/>
          </a:p>
          <a:p>
            <a:pPr marL="2880" lvl="1" indent="0">
              <a:spcBef>
                <a:spcPts val="600"/>
              </a:spcBef>
              <a:spcAft>
                <a:spcPts val="600"/>
              </a:spcAft>
              <a:buNone/>
            </a:pPr>
            <a:r>
              <a:rPr lang="en-AU" sz="2600" dirty="0"/>
              <a:t>Therefore, </a:t>
            </a:r>
            <a:r>
              <a:rPr lang="en-US" sz="2600" dirty="0"/>
              <a:t>the yield-to-maturity is the promised yield.</a:t>
            </a:r>
          </a:p>
          <a:p>
            <a:pPr marL="182880" lvl="1" indent="-180000">
              <a:spcBef>
                <a:spcPts val="600"/>
              </a:spcBef>
              <a:spcAft>
                <a:spcPts val="600"/>
              </a:spcAft>
              <a:buFont typeface="Arial" pitchFamily="34" charset="0"/>
              <a:buChar char="•"/>
            </a:pPr>
            <a:endParaRPr lang="en-US" sz="2400" dirty="0"/>
          </a:p>
          <a:p>
            <a:pPr marL="2880" lvl="1" indent="0">
              <a:spcBef>
                <a:spcPts val="600"/>
              </a:spcBef>
              <a:spcAft>
                <a:spcPts val="600"/>
              </a:spcAft>
              <a:buNone/>
            </a:pPr>
            <a:endParaRPr lang="en-US" sz="2400" dirty="0"/>
          </a:p>
        </p:txBody>
      </p:sp>
      <p:sp>
        <p:nvSpPr>
          <p:cNvPr id="4" name="Slide Number Placeholder 3"/>
          <p:cNvSpPr>
            <a:spLocks noGrp="1"/>
          </p:cNvSpPr>
          <p:nvPr>
            <p:ph type="sldNum" sz="quarter" idx="12"/>
          </p:nvPr>
        </p:nvSpPr>
        <p:spPr/>
        <p:txBody>
          <a:bodyPr/>
          <a:lstStyle/>
          <a:p>
            <a:fld id="{4E4A4924-7CC3-4BF6-9C5C-A8E770D15754}" type="slidenum">
              <a:rPr lang="en-AU" smtClean="0"/>
              <a:t>9</a:t>
            </a:fld>
            <a:endParaRPr lang="en-AU" dirty="0"/>
          </a:p>
        </p:txBody>
      </p:sp>
      <p:grpSp>
        <p:nvGrpSpPr>
          <p:cNvPr id="9" name="Group 8"/>
          <p:cNvGrpSpPr/>
          <p:nvPr/>
        </p:nvGrpSpPr>
        <p:grpSpPr>
          <a:xfrm>
            <a:off x="663388" y="1687355"/>
            <a:ext cx="7696200" cy="701739"/>
            <a:chOff x="-1672431" y="48803"/>
            <a:chExt cx="6452153" cy="701739"/>
          </a:xfrm>
          <a:scene3d>
            <a:camera prst="orthographicFront"/>
            <a:lightRig rig="flat" dir="t"/>
          </a:scene3d>
        </p:grpSpPr>
        <p:sp>
          <p:nvSpPr>
            <p:cNvPr id="10" name="Rounded Rectangle 9"/>
            <p:cNvSpPr/>
            <p:nvPr/>
          </p:nvSpPr>
          <p:spPr>
            <a:xfrm>
              <a:off x="-1520031" y="64742"/>
              <a:ext cx="6299753" cy="671891"/>
            </a:xfrm>
            <a:prstGeom prst="roundRect">
              <a:avLst>
                <a:gd name="adj" fmla="val 10000"/>
              </a:avLst>
            </a:prstGeom>
          </p:spPr>
          <p:style>
            <a:lnRef idx="2">
              <a:schemeClr val="accent2">
                <a:shade val="50000"/>
              </a:schemeClr>
            </a:lnRef>
            <a:fillRef idx="1">
              <a:schemeClr val="accent2"/>
            </a:fillRef>
            <a:effectRef idx="0">
              <a:schemeClr val="accent2"/>
            </a:effectRef>
            <a:fontRef idx="minor">
              <a:schemeClr val="lt1"/>
            </a:fontRef>
          </p:style>
        </p:sp>
        <p:sp>
          <p:nvSpPr>
            <p:cNvPr id="11" name="Rounded Rectangle 4"/>
            <p:cNvSpPr/>
            <p:nvPr/>
          </p:nvSpPr>
          <p:spPr>
            <a:xfrm>
              <a:off x="-1672431" y="48803"/>
              <a:ext cx="6452153" cy="7017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5880" tIns="41910" rIns="55880" bIns="41910" numCol="1" spcCol="1270" anchor="ctr" anchorCtr="0">
              <a:noAutofit/>
            </a:bodyPr>
            <a:lstStyle/>
            <a:p>
              <a:pPr marL="268288" lvl="1" indent="9525">
                <a:spcBef>
                  <a:spcPts val="600"/>
                </a:spcBef>
                <a:spcAft>
                  <a:spcPts val="600"/>
                </a:spcAft>
              </a:pPr>
              <a:r>
                <a:rPr lang="en-AU" sz="2200" dirty="0"/>
                <a:t>The </a:t>
              </a:r>
              <a:r>
                <a:rPr lang="en-AU" sz="2200" b="1" dirty="0"/>
                <a:t>yield-to-maturity</a:t>
              </a:r>
              <a:r>
                <a:rPr lang="en-AU" sz="2200" dirty="0"/>
                <a:t> is the internal rate of return on a bond’s cash flows. It is the implied market discount rate. </a:t>
              </a:r>
            </a:p>
          </p:txBody>
        </p:sp>
      </p:grpSp>
      <p:sp>
        <p:nvSpPr>
          <p:cNvPr id="12" name="Bent-Up Arrow 11"/>
          <p:cNvSpPr/>
          <p:nvPr/>
        </p:nvSpPr>
        <p:spPr>
          <a:xfrm rot="5400000">
            <a:off x="462791" y="1679270"/>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17" name="Diagram 16"/>
          <p:cNvGraphicFramePr/>
          <p:nvPr>
            <p:extLst>
              <p:ext uri="{D42A27DB-BD31-4B8C-83A1-F6EECF244321}">
                <p14:modId xmlns:p14="http://schemas.microsoft.com/office/powerpoint/2010/main" val="1709255015"/>
              </p:ext>
            </p:extLst>
          </p:nvPr>
        </p:nvGraphicFramePr>
        <p:xfrm>
          <a:off x="682676" y="2590800"/>
          <a:ext cx="78486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0989389"/>
      </p:ext>
    </p:extLst>
  </p:cSld>
  <p:clrMapOvr>
    <a:masterClrMapping/>
  </p:clrMapOvr>
</p:sld>
</file>

<file path=ppt/theme/theme1.xml><?xml version="1.0" encoding="utf-8"?>
<a:theme xmlns:a="http://schemas.openxmlformats.org/drawingml/2006/main" name="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2.xml><?xml version="1.0" encoding="utf-8"?>
<a:theme xmlns:a="http://schemas.openxmlformats.org/drawingml/2006/main" name="Alternate Title Slides, Dividers and TOC">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3.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4.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docProps/app.xml><?xml version="1.0" encoding="utf-8"?>
<Properties xmlns="http://schemas.openxmlformats.org/officeDocument/2006/extended-properties" xmlns:vt="http://schemas.openxmlformats.org/officeDocument/2006/docPropsVTypes">
  <Template>CFA</Template>
  <TotalTime>2575732</TotalTime>
  <Words>7584</Words>
  <Application>Microsoft Office PowerPoint</Application>
  <PresentationFormat>On-screen Show (4:3)</PresentationFormat>
  <Paragraphs>735</Paragraphs>
  <Slides>50</Slides>
  <Notes>44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50</vt:i4>
      </vt:variant>
    </vt:vector>
  </HeadingPairs>
  <TitlesOfParts>
    <vt:vector size="55" baseType="lpstr">
      <vt:lpstr>AngsanaUPC</vt:lpstr>
      <vt:lpstr>Arial</vt:lpstr>
      <vt:lpstr>Cambria Math</vt:lpstr>
      <vt:lpstr>CFA</vt:lpstr>
      <vt:lpstr>Alternate Title Slides, Dividers and TOC</vt:lpstr>
      <vt:lpstr>Fixed income analysis lecture 3</vt:lpstr>
      <vt:lpstr>TABLE OF CONTENTS</vt:lpstr>
      <vt:lpstr>1. INTRODUCTION</vt:lpstr>
      <vt:lpstr>2. BOND PRICES AND  THE TIME VALUE OF MONEY</vt:lpstr>
      <vt:lpstr>PowerPoint Presentation</vt:lpstr>
      <vt:lpstr>PowerPoint Presentation</vt:lpstr>
      <vt:lpstr>PowerPoint Presentation</vt:lpstr>
      <vt:lpstr>Mini-quiz #1</vt:lpstr>
      <vt:lpstr>PowerPoint Presentation</vt:lpstr>
      <vt:lpstr>PowerPoint Presentation</vt:lpstr>
      <vt:lpstr>PowerPoint Presentation</vt:lpstr>
      <vt:lpstr>PowerPoint Presentation</vt:lpstr>
      <vt:lpstr>Mini-quiz #2</vt:lpstr>
      <vt:lpstr>PowerPoint Presentation</vt:lpstr>
      <vt:lpstr>PowerPoint Presentation</vt:lpstr>
      <vt:lpstr>3. Prices and yields: conventions for quotes and calculations</vt:lpstr>
      <vt:lpstr>PowerPoint Presentation</vt:lpstr>
      <vt:lpstr>PowerPoint Presentation</vt:lpstr>
      <vt:lpstr>PowerPoint Presentation</vt:lpstr>
      <vt:lpstr>PowerPoint Presentation</vt:lpstr>
      <vt:lpstr>Mini-quiz #3</vt:lpstr>
      <vt:lpstr>PowerPoint Presentation</vt:lpstr>
      <vt:lpstr>PowerPoint Presentation</vt:lpstr>
      <vt:lpstr>PowerPoint Presentation</vt:lpstr>
      <vt:lpstr>PowerPoint Presentation</vt:lpstr>
      <vt:lpstr>Other yield measures </vt:lpstr>
      <vt:lpstr>Yield measures for floating-rate Notes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Mini-quiz #4</vt:lpstr>
      <vt:lpstr>4. The maturity structure of  interest rates</vt:lpstr>
      <vt:lpstr>PowerPoint Presentation</vt:lpstr>
      <vt:lpstr>PowerPoint Presentation</vt:lpstr>
      <vt:lpstr>PowerPoint Presentation</vt:lpstr>
      <vt:lpstr>PowerPoint Presentation</vt:lpstr>
      <vt:lpstr>5. Yield Spreads</vt:lpstr>
      <vt:lpstr>PowerPoint Presentation</vt:lpstr>
      <vt:lpstr>PowerPoint Presentation</vt:lpstr>
      <vt:lpstr>6. SUMMARY</vt:lpstr>
      <vt:lpstr>SUMMARY</vt:lpstr>
      <vt:lpstr>SUMMARY</vt:lpstr>
      <vt:lpstr>SUMMARY</vt:lpstr>
      <vt:lpstr>SUMMARY</vt:lpstr>
      <vt:lpstr>Homework </vt:lpstr>
      <vt:lpstr>homework</vt:lpstr>
    </vt:vector>
  </TitlesOfParts>
  <Company>CFA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with room for three lines of text if necessary</dc:title>
  <dc:creator>Susan Hoover</dc:creator>
  <cp:lastModifiedBy>Fenix</cp:lastModifiedBy>
  <cp:revision>458</cp:revision>
  <cp:lastPrinted>2016-05-20T19:53:56Z</cp:lastPrinted>
  <dcterms:created xsi:type="dcterms:W3CDTF">2014-11-13T19:54:50Z</dcterms:created>
  <dcterms:modified xsi:type="dcterms:W3CDTF">2019-09-15T21:03:11Z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1213069</vt:lpwstr>
  </property>
  <property fmtid="{D5CDD505-2E9C-101B-9397-08002B2CF9AE}" pid="3" name="NXPowerLiteSettings">
    <vt:lpwstr>F7000400038000</vt:lpwstr>
  </property>
  <property fmtid="{D5CDD505-2E9C-101B-9397-08002B2CF9AE}" pid="4" name="NXPowerLiteVersion">
    <vt:lpwstr>D5.0.5</vt:lpwstr>
  </property>
</Properties>
</file>